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drawings/drawing5.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drawings/drawing6.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drawings/drawing7.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drawings/drawing8.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drawings/drawing9.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drawings/drawing10.xml" ContentType="application/vnd.openxmlformats-officedocument.drawingml.chartshapes+xml"/>
  <Override PartName="/ppt/notesSlides/notesSlide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drawings/drawing11.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drawings/drawing12.xml" ContentType="application/vnd.openxmlformats-officedocument.drawingml.chartshapes+xml"/>
  <Override PartName="/ppt/notesSlides/notesSlide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3.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4.xml" ContentType="application/vnd.openxmlformats-officedocument.drawingml.chartshapes+xml"/>
  <Override PartName="/ppt/notesSlides/notesSlide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4.xml" ContentType="application/vnd.openxmlformats-officedocument.themeOverride+xml"/>
  <Override PartName="/ppt/drawings/drawing15.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5.xml" ContentType="application/vnd.openxmlformats-officedocument.themeOverride+xml"/>
  <Override PartName="/ppt/drawings/drawing16.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6.xml" ContentType="application/vnd.openxmlformats-officedocument.themeOverride+xml"/>
  <Override PartName="/ppt/drawings/drawing17.xml" ContentType="application/vnd.openxmlformats-officedocument.drawingml.chartshapes+xml"/>
  <Override PartName="/ppt/notesSlides/notesSlide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9.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7.xml" ContentType="application/vnd.openxmlformats-officedocument.themeOverride+xml"/>
  <Override PartName="/ppt/drawings/drawing18.xml" ContentType="application/vnd.openxmlformats-officedocument.drawingml.chartshape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8.xml" ContentType="application/vnd.openxmlformats-officedocument.themeOverride+xml"/>
  <Override PartName="/ppt/drawings/drawing19.xml" ContentType="application/vnd.openxmlformats-officedocument.drawingml.chartshapes+xml"/>
  <Override PartName="/ppt/notesSlides/notesSlide1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9.xml" ContentType="application/vnd.openxmlformats-officedocument.themeOverride+xml"/>
  <Override PartName="/ppt/drawings/drawing20.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0.xml" ContentType="application/vnd.openxmlformats-officedocument.themeOverride+xml"/>
  <Override PartName="/ppt/drawings/drawing21.xml" ContentType="application/vnd.openxmlformats-officedocument.drawingml.chartshapes+xml"/>
  <Override PartName="/ppt/notesSlides/notesSlide1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1.xml" ContentType="application/vnd.openxmlformats-officedocument.themeOverride+xml"/>
  <Override PartName="/ppt/drawings/drawing22.xml" ContentType="application/vnd.openxmlformats-officedocument.drawingml.chartshapes+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2.xml" ContentType="application/vnd.openxmlformats-officedocument.themeOverride+xml"/>
  <Override PartName="/ppt/drawings/drawing23.xml" ContentType="application/vnd.openxmlformats-officedocument.drawingml.chartshape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3.xml" ContentType="application/vnd.openxmlformats-officedocument.themeOverride+xml"/>
  <Override PartName="/ppt/drawings/drawing24.xml" ContentType="application/vnd.openxmlformats-officedocument.drawingml.chartshapes+xml"/>
  <Override PartName="/ppt/notesSlides/notesSlide12.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4.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5.xml" ContentType="application/vnd.openxmlformats-officedocument.themeOverride+xml"/>
  <Override PartName="/ppt/drawings/drawing25.xml" ContentType="application/vnd.openxmlformats-officedocument.drawingml.chartshapes+xml"/>
  <Override PartName="/ppt/notesSlides/notesSlide13.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6.xml" ContentType="application/vnd.openxmlformats-officedocument.themeOverride+xml"/>
  <Override PartName="/ppt/drawings/drawing26.xml" ContentType="application/vnd.openxmlformats-officedocument.drawingml.chartshapes+xml"/>
  <Override PartName="/ppt/notesSlides/notesSlide14.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7.xml" ContentType="application/vnd.openxmlformats-officedocument.themeOverride+xml"/>
  <Override PartName="/ppt/drawings/drawing27.xml" ContentType="application/vnd.openxmlformats-officedocument.drawingml.chartshapes+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8.xml" ContentType="application/vnd.openxmlformats-officedocument.themeOverride+xml"/>
  <Override PartName="/ppt/drawings/drawing28.xml" ContentType="application/vnd.openxmlformats-officedocument.drawingml.chartshapes+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drawings/drawing29.xml" ContentType="application/vnd.openxmlformats-officedocument.drawingml.chartshapes+xml"/>
  <Override PartName="/ppt/notesSlides/notesSlide15.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29.xml" ContentType="application/vnd.openxmlformats-officedocument.themeOverride+xml"/>
  <Override PartName="/ppt/drawings/drawing30.xml" ContentType="application/vnd.openxmlformats-officedocument.drawingml.chartshapes+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0.xml" ContentType="application/vnd.openxmlformats-officedocument.themeOverride+xml"/>
  <Override PartName="/ppt/drawings/drawing31.xml" ContentType="application/vnd.openxmlformats-officedocument.drawingml.chartshapes+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1.xml" ContentType="application/vnd.openxmlformats-officedocument.themeOverride+xml"/>
  <Override PartName="/ppt/drawings/drawing32.xml" ContentType="application/vnd.openxmlformats-officedocument.drawingml.chartshapes+xml"/>
  <Override PartName="/ppt/notesSlides/notesSlide16.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33.xml" ContentType="application/vnd.openxmlformats-officedocument.drawingml.chartshapes+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7.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2.xml" ContentType="application/vnd.openxmlformats-officedocument.themeOverride+xml"/>
  <Override PartName="/ppt/drawings/drawing34.xml" ContentType="application/vnd.openxmlformats-officedocument.drawingml.chartshapes+xml"/>
  <Override PartName="/ppt/notesSlides/notesSlide18.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3.xml" ContentType="application/vnd.openxmlformats-officedocument.themeOverride+xml"/>
  <Override PartName="/ppt/drawings/drawing35.xml" ContentType="application/vnd.openxmlformats-officedocument.drawingml.chartshapes+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4.xml" ContentType="application/vnd.openxmlformats-officedocument.themeOverride+xml"/>
  <Override PartName="/ppt/drawings/drawing36.xml" ContentType="application/vnd.openxmlformats-officedocument.drawingml.chartshapes+xml"/>
  <Override PartName="/ppt/notesSlides/notesSlide19.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35.xml" ContentType="application/vnd.openxmlformats-officedocument.themeOverride+xml"/>
  <Override PartName="/ppt/drawings/drawing37.xml" ContentType="application/vnd.openxmlformats-officedocument.drawingml.chartshapes+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36.xml" ContentType="application/vnd.openxmlformats-officedocument.themeOverride+xml"/>
  <Override PartName="/ppt/drawings/drawing38.xml" ContentType="application/vnd.openxmlformats-officedocument.drawingml.chartshapes+xml"/>
  <Override PartName="/ppt/notesSlides/notesSlide20.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2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37.xml" ContentType="application/vnd.openxmlformats-officedocument.themeOverride+xml"/>
  <Override PartName="/ppt/drawings/drawing39.xml" ContentType="application/vnd.openxmlformats-officedocument.drawingml.chartshapes+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38.xml" ContentType="application/vnd.openxmlformats-officedocument.themeOverride+xml"/>
  <Override PartName="/ppt/drawings/drawing40.xml" ContentType="application/vnd.openxmlformats-officedocument.drawingml.chartshapes+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39.xml" ContentType="application/vnd.openxmlformats-officedocument.themeOverride+xml"/>
  <Override PartName="/ppt/drawings/drawing41.xml" ContentType="application/vnd.openxmlformats-officedocument.drawingml.chartshapes+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40.xml" ContentType="application/vnd.openxmlformats-officedocument.themeOverride+xml"/>
  <Override PartName="/ppt/drawings/drawing42.xml" ContentType="application/vnd.openxmlformats-officedocument.drawingml.chartshapes+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41.xml" ContentType="application/vnd.openxmlformats-officedocument.themeOverride+xml"/>
  <Override PartName="/ppt/drawings/drawing43.xml" ContentType="application/vnd.openxmlformats-officedocument.drawingml.chartshapes+xml"/>
  <Override PartName="/ppt/notesSlides/notesSlide22.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42.xml" ContentType="application/vnd.openxmlformats-officedocument.themeOverride+xml"/>
  <Override PartName="/ppt/drawings/drawing44.xml" ContentType="application/vnd.openxmlformats-officedocument.drawingml.chartshapes+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43.xml" ContentType="application/vnd.openxmlformats-officedocument.themeOverride+xml"/>
  <Override PartName="/ppt/drawings/drawing45.xml" ContentType="application/vnd.openxmlformats-officedocument.drawingml.chartshapes+xml"/>
  <Override PartName="/ppt/notesSlides/notesSlide23.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44.xml" ContentType="application/vnd.openxmlformats-officedocument.themeOverride+xml"/>
  <Override PartName="/ppt/drawings/drawing46.xml" ContentType="application/vnd.openxmlformats-officedocument.drawingml.chartshapes+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45.xml" ContentType="application/vnd.openxmlformats-officedocument.themeOverride+xml"/>
  <Override PartName="/ppt/drawings/drawing47.xml" ContentType="application/vnd.openxmlformats-officedocument.drawingml.chartshapes+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46.xml" ContentType="application/vnd.openxmlformats-officedocument.themeOverride+xml"/>
  <Override PartName="/ppt/drawings/drawing48.xml" ContentType="application/vnd.openxmlformats-officedocument.drawingml.chartshapes+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24.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25.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drawings/drawing49.xml" ContentType="application/vnd.openxmlformats-officedocument.drawingml.chartshapes+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drawings/drawing50.xml" ContentType="application/vnd.openxmlformats-officedocument.drawingml.chartshapes+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drawings/drawing51.xml" ContentType="application/vnd.openxmlformats-officedocument.drawingml.chartshapes+xml"/>
  <Override PartName="/ppt/notesSlides/notesSlide26.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drawings/drawing52.xml" ContentType="application/vnd.openxmlformats-officedocument.drawingml.chartshapes+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theme/themeOverride47.xml" ContentType="application/vnd.openxmlformats-officedocument.themeOverride+xml"/>
  <Override PartName="/ppt/drawings/drawing53.xml" ContentType="application/vnd.openxmlformats-officedocument.drawingml.chartshapes+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48.xml" ContentType="application/vnd.openxmlformats-officedocument.themeOverride+xml"/>
  <Override PartName="/ppt/drawings/drawing54.xml" ContentType="application/vnd.openxmlformats-officedocument.drawingml.chartshapes+xml"/>
  <Override PartName="/ppt/notesSlides/notesSlide29.xml" ContentType="application/vnd.openxmlformats-officedocument.presentationml.notesSl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drawings/drawing55.xml" ContentType="application/vnd.openxmlformats-officedocument.drawingml.chartshapes+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drawings/drawing56.xml" ContentType="application/vnd.openxmlformats-officedocument.drawingml.chartshapes+xml"/>
  <Override PartName="/ppt/notesSlides/notesSlide30.xml" ContentType="application/vnd.openxmlformats-officedocument.presentationml.notesSl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drawings/drawing57.xml" ContentType="application/vnd.openxmlformats-officedocument.drawingml.chartshapes+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drawings/drawing58.xml" ContentType="application/vnd.openxmlformats-officedocument.drawingml.chartshapes+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drawings/drawing59.xml" ContentType="application/vnd.openxmlformats-officedocument.drawingml.chartshapes+xml"/>
  <Override PartName="/ppt/notesSlides/notesSlide31.xml" ContentType="application/vnd.openxmlformats-officedocument.presentationml.notesSl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drawings/drawing60.xml" ContentType="application/vnd.openxmlformats-officedocument.drawingml.chartshapes+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drawings/drawing61.xml" ContentType="application/vnd.openxmlformats-officedocument.drawingml.chartshapes+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drawings/drawing62.xml" ContentType="application/vnd.openxmlformats-officedocument.drawingml.chartshapes+xml"/>
  <Override PartName="/ppt/notesSlides/notesSlide32.xml" ContentType="application/vnd.openxmlformats-officedocument.presentationml.notesSlid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drawings/drawing63.xml" ContentType="application/vnd.openxmlformats-officedocument.drawingml.chartshapes+xml"/>
  <Override PartName="/ppt/notesSlides/notesSlide33.xml" ContentType="application/vnd.openxmlformats-officedocument.presentationml.notesSl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drawings/drawing64.xml" ContentType="application/vnd.openxmlformats-officedocument.drawingml.chartshapes+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drawings/drawing65.xml" ContentType="application/vnd.openxmlformats-officedocument.drawingml.chartshapes+xml"/>
  <Override PartName="/ppt/notesSlides/notesSlide34.xml" ContentType="application/vnd.openxmlformats-officedocument.presentationml.notesSl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drawings/drawing66.xml" ContentType="application/vnd.openxmlformats-officedocument.drawingml.chartshapes+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drawings/drawing67.xml" ContentType="application/vnd.openxmlformats-officedocument.drawingml.chartshapes+xml"/>
  <Override PartName="/ppt/notesSlides/notesSlide35.xml" ContentType="application/vnd.openxmlformats-officedocument.presentationml.notesSl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theme/themeOverride49.xml" ContentType="application/vnd.openxmlformats-officedocument.themeOverride+xml"/>
  <Override PartName="/ppt/drawings/drawing68.xml" ContentType="application/vnd.openxmlformats-officedocument.drawingml.chartshapes+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drawings/drawing69.xml" ContentType="application/vnd.openxmlformats-officedocument.drawingml.chartshapes+xml"/>
  <Override PartName="/ppt/notesSlides/notesSlide36.xml" ContentType="application/vnd.openxmlformats-officedocument.presentationml.notesSlid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theme/themeOverride50.xml" ContentType="application/vnd.openxmlformats-officedocument.themeOverride+xml"/>
  <Override PartName="/ppt/drawings/drawing70.xml" ContentType="application/vnd.openxmlformats-officedocument.drawingml.chartshapes+xml"/>
  <Override PartName="/ppt/notesSlides/notesSlide37.xml" ContentType="application/vnd.openxmlformats-officedocument.presentationml.notesSlid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notesSlides/notesSlide38.xml" ContentType="application/vnd.openxmlformats-officedocument.presentationml.notesSlid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drawings/drawing71.xml" ContentType="application/vnd.openxmlformats-officedocument.drawingml.chartshapes+xml"/>
  <Override PartName="/ppt/notesSlides/notesSlide39.xml" ContentType="application/vnd.openxmlformats-officedocument.presentationml.notesSlid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drawings/drawing72.xml" ContentType="application/vnd.openxmlformats-officedocument.drawingml.chartshapes+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drawings/drawing73.xml" ContentType="application/vnd.openxmlformats-officedocument.drawingml.chartshapes+xml"/>
  <Override PartName="/ppt/notesSlides/notesSlide40.xml" ContentType="application/vnd.openxmlformats-officedocument.presentationml.notesSlid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drawings/drawing74.xml" ContentType="application/vnd.openxmlformats-officedocument.drawingml.chartshapes+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drawings/drawing75.xml" ContentType="application/vnd.openxmlformats-officedocument.drawingml.chartshapes+xml"/>
  <Override PartName="/ppt/notesSlides/notesSlide41.xml" ContentType="application/vnd.openxmlformats-officedocument.presentationml.notesSlid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drawings/drawing76.xml" ContentType="application/vnd.openxmlformats-officedocument.drawingml.chartshapes+xml"/>
  <Override PartName="/ppt/notesSlides/notesSlide42.xml" ContentType="application/vnd.openxmlformats-officedocument.presentationml.notesSlid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drawings/drawing77.xml" ContentType="application/vnd.openxmlformats-officedocument.drawingml.chartshapes+xml"/>
  <Override PartName="/ppt/notesSlides/notesSlide43.xml" ContentType="application/vnd.openxmlformats-officedocument.presentationml.notesSlid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drawings/drawing78.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drawings/drawing79.xml" ContentType="application/vnd.openxmlformats-officedocument.drawingml.chartshapes+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drawings/drawing80.xml" ContentType="application/vnd.openxmlformats-officedocument.drawingml.chartshapes+xml"/>
  <Override PartName="/ppt/notesSlides/notesSlide46.xml" ContentType="application/vnd.openxmlformats-officedocument.presentationml.notesSlid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drawings/drawing81.xml" ContentType="application/vnd.openxmlformats-officedocument.drawingml.chartshapes+xml"/>
  <Override PartName="/ppt/notesSlides/notesSlide47.xml" ContentType="application/vnd.openxmlformats-officedocument.presentationml.notesSlid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drawings/drawing82.xml" ContentType="application/vnd.openxmlformats-officedocument.drawingml.chartshapes+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drawings/drawing83.xml" ContentType="application/vnd.openxmlformats-officedocument.drawingml.chartshapes+xml"/>
  <Override PartName="/ppt/charts/chart108.xml" ContentType="application/vnd.openxmlformats-officedocument.drawingml.chart+xml"/>
  <Override PartName="/ppt/theme/themeOverride51.xml" ContentType="application/vnd.openxmlformats-officedocument.themeOverride+xml"/>
  <Override PartName="/ppt/drawings/drawing84.xml" ContentType="application/vnd.openxmlformats-officedocument.drawingml.chartshapes+xml"/>
  <Override PartName="/ppt/charts/chart109.xml" ContentType="application/vnd.openxmlformats-officedocument.drawingml.chart+xml"/>
  <Override PartName="/ppt/theme/themeOverride52.xml" ContentType="application/vnd.openxmlformats-officedocument.themeOverride+xml"/>
  <Override PartName="/ppt/drawings/drawing85.xml" ContentType="application/vnd.openxmlformats-officedocument.drawingml.chartshapes+xml"/>
  <Override PartName="/ppt/charts/chart110.xml" ContentType="application/vnd.openxmlformats-officedocument.drawingml.chart+xml"/>
  <Override PartName="/ppt/theme/themeOverride53.xml" ContentType="application/vnd.openxmlformats-officedocument.themeOverride+xml"/>
  <Override PartName="/ppt/drawings/drawing86.xml" ContentType="application/vnd.openxmlformats-officedocument.drawingml.chartshapes+xml"/>
  <Override PartName="/ppt/notesSlides/notesSlide48.xml" ContentType="application/vnd.openxmlformats-officedocument.presentationml.notesSlide+xml"/>
  <Override PartName="/ppt/charts/chart111.xml" ContentType="application/vnd.openxmlformats-officedocument.drawingml.chart+xml"/>
  <Override PartName="/ppt/charts/style108.xml" ContentType="application/vnd.ms-office.chartstyle+xml"/>
  <Override PartName="/ppt/charts/colors108.xml" ContentType="application/vnd.ms-office.chartcolorstyle+xml"/>
  <Override PartName="/ppt/drawings/drawing87.xml" ContentType="application/vnd.openxmlformats-officedocument.drawingml.chartshapes+xml"/>
  <Override PartName="/ppt/charts/chart112.xml" ContentType="application/vnd.openxmlformats-officedocument.drawingml.chart+xml"/>
  <Override PartName="/ppt/charts/style109.xml" ContentType="application/vnd.ms-office.chartstyle+xml"/>
  <Override PartName="/ppt/charts/colors109.xml" ContentType="application/vnd.ms-office.chartcolorstyle+xml"/>
  <Override PartName="/ppt/drawings/drawing88.xml" ContentType="application/vnd.openxmlformats-officedocument.drawingml.chartshapes+xml"/>
  <Override PartName="/ppt/notesSlides/notesSlide49.xml" ContentType="application/vnd.openxmlformats-officedocument.presentationml.notesSlide+xml"/>
  <Override PartName="/ppt/charts/chart113.xml" ContentType="application/vnd.openxmlformats-officedocument.drawingml.chart+xml"/>
  <Override PartName="/ppt/theme/themeOverride54.xml" ContentType="application/vnd.openxmlformats-officedocument.themeOverride+xml"/>
  <Override PartName="/ppt/drawings/drawing89.xml" ContentType="application/vnd.openxmlformats-officedocument.drawingml.chartshapes+xml"/>
  <Override PartName="/ppt/charts/chart114.xml" ContentType="application/vnd.openxmlformats-officedocument.drawingml.chart+xml"/>
  <Override PartName="/ppt/theme/themeOverride55.xml" ContentType="application/vnd.openxmlformats-officedocument.themeOverride+xml"/>
  <Override PartName="/ppt/drawings/drawing90.xml" ContentType="application/vnd.openxmlformats-officedocument.drawingml.chartshapes+xml"/>
  <Override PartName="/ppt/charts/chart115.xml" ContentType="application/vnd.openxmlformats-officedocument.drawingml.chart+xml"/>
  <Override PartName="/ppt/theme/themeOverride56.xml" ContentType="application/vnd.openxmlformats-officedocument.themeOverride+xml"/>
  <Override PartName="/ppt/drawings/drawing91.xml" ContentType="application/vnd.openxmlformats-officedocument.drawingml.chartshapes+xml"/>
  <Override PartName="/ppt/notesSlides/notesSlide50.xml" ContentType="application/vnd.openxmlformats-officedocument.presentationml.notesSlide+xml"/>
  <Override PartName="/ppt/charts/chart116.xml" ContentType="application/vnd.openxmlformats-officedocument.drawingml.chart+xml"/>
  <Override PartName="/ppt/charts/style110.xml" ContentType="application/vnd.ms-office.chartstyle+xml"/>
  <Override PartName="/ppt/charts/colors110.xml" ContentType="application/vnd.ms-office.chartcolorstyle+xml"/>
  <Override PartName="/ppt/drawings/drawing92.xml" ContentType="application/vnd.openxmlformats-officedocument.drawingml.chartshapes+xml"/>
  <Override PartName="/ppt/charts/chart117.xml" ContentType="application/vnd.openxmlformats-officedocument.drawingml.chart+xml"/>
  <Override PartName="/ppt/charts/style111.xml" ContentType="application/vnd.ms-office.chartstyle+xml"/>
  <Override PartName="/ppt/charts/colors111.xml" ContentType="application/vnd.ms-office.chartcolorstyle+xml"/>
  <Override PartName="/ppt/drawings/drawing93.xml" ContentType="application/vnd.openxmlformats-officedocument.drawingml.chartshapes+xml"/>
  <Override PartName="/ppt/charts/chart118.xml" ContentType="application/vnd.openxmlformats-officedocument.drawingml.chart+xml"/>
  <Override PartName="/ppt/charts/style112.xml" ContentType="application/vnd.ms-office.chartstyle+xml"/>
  <Override PartName="/ppt/charts/colors112.xml" ContentType="application/vnd.ms-office.chartcolorstyle+xml"/>
  <Override PartName="/ppt/drawings/drawing94.xml" ContentType="application/vnd.openxmlformats-officedocument.drawingml.chartshapes+xml"/>
  <Override PartName="/ppt/notesSlides/notesSlide51.xml" ContentType="application/vnd.openxmlformats-officedocument.presentationml.notesSlide+xml"/>
  <Override PartName="/ppt/charts/chart119.xml" ContentType="application/vnd.openxmlformats-officedocument.drawingml.chart+xml"/>
  <Override PartName="/ppt/charts/style113.xml" ContentType="application/vnd.ms-office.chartstyle+xml"/>
  <Override PartName="/ppt/charts/colors113.xml" ContentType="application/vnd.ms-office.chartcolorstyle+xml"/>
  <Override PartName="/ppt/drawings/drawing95.xml" ContentType="application/vnd.openxmlformats-officedocument.drawingml.chartshapes+xml"/>
  <Override PartName="/ppt/charts/chart120.xml" ContentType="application/vnd.openxmlformats-officedocument.drawingml.chart+xml"/>
  <Override PartName="/ppt/theme/themeOverride57.xml" ContentType="application/vnd.openxmlformats-officedocument.themeOverride+xml"/>
  <Override PartName="/ppt/drawings/drawing96.xml" ContentType="application/vnd.openxmlformats-officedocument.drawingml.chartshapes+xml"/>
  <Override PartName="/ppt/notesSlides/notesSlide52.xml" ContentType="application/vnd.openxmlformats-officedocument.presentationml.notesSlide+xml"/>
  <Override PartName="/ppt/charts/chart121.xml" ContentType="application/vnd.openxmlformats-officedocument.drawingml.chart+xml"/>
  <Override PartName="/ppt/charts/style114.xml" ContentType="application/vnd.ms-office.chartstyle+xml"/>
  <Override PartName="/ppt/charts/colors114.xml" ContentType="application/vnd.ms-office.chartcolorstyle+xml"/>
  <Override PartName="/ppt/drawings/drawing97.xml" ContentType="application/vnd.openxmlformats-officedocument.drawingml.chartshapes+xml"/>
  <Override PartName="/ppt/charts/chart122.xml" ContentType="application/vnd.openxmlformats-officedocument.drawingml.chart+xml"/>
  <Override PartName="/ppt/charts/style115.xml" ContentType="application/vnd.ms-office.chartstyle+xml"/>
  <Override PartName="/ppt/charts/colors115.xml" ContentType="application/vnd.ms-office.chartcolorstyle+xml"/>
  <Override PartName="/ppt/drawings/drawing98.xml" ContentType="application/vnd.openxmlformats-officedocument.drawingml.chartshapes+xml"/>
  <Override PartName="/ppt/notesSlides/notesSlide53.xml" ContentType="application/vnd.openxmlformats-officedocument.presentationml.notesSlide+xml"/>
  <Override PartName="/ppt/charts/chart123.xml" ContentType="application/vnd.openxmlformats-officedocument.drawingml.chart+xml"/>
  <Override PartName="/ppt/theme/themeOverride58.xml" ContentType="application/vnd.openxmlformats-officedocument.themeOverride+xml"/>
  <Override PartName="/ppt/drawings/drawing99.xml" ContentType="application/vnd.openxmlformats-officedocument.drawingml.chartshapes+xml"/>
  <Override PartName="/ppt/charts/chart124.xml" ContentType="application/vnd.openxmlformats-officedocument.drawingml.chart+xml"/>
  <Override PartName="/ppt/theme/themeOverride59.xml" ContentType="application/vnd.openxmlformats-officedocument.themeOverride+xml"/>
  <Override PartName="/ppt/drawings/drawing100.xml" ContentType="application/vnd.openxmlformats-officedocument.drawingml.chartshapes+xml"/>
  <Override PartName="/ppt/notesSlides/notesSlide54.xml" ContentType="application/vnd.openxmlformats-officedocument.presentationml.notesSlide+xml"/>
  <Override PartName="/ppt/charts/chart125.xml" ContentType="application/vnd.openxmlformats-officedocument.drawingml.chart+xml"/>
  <Override PartName="/ppt/theme/themeOverride60.xml" ContentType="application/vnd.openxmlformats-officedocument.themeOverride+xml"/>
  <Override PartName="/ppt/drawings/drawing101.xml" ContentType="application/vnd.openxmlformats-officedocument.drawingml.chartshapes+xml"/>
  <Override PartName="/ppt/notesSlides/notesSlide55.xml" ContentType="application/vnd.openxmlformats-officedocument.presentationml.notesSlide+xml"/>
  <Override PartName="/ppt/charts/chart126.xml" ContentType="application/vnd.openxmlformats-officedocument.drawingml.chart+xml"/>
  <Override PartName="/ppt/charts/style116.xml" ContentType="application/vnd.ms-office.chartstyle+xml"/>
  <Override PartName="/ppt/charts/colors116.xml" ContentType="application/vnd.ms-office.chartcolorstyle+xml"/>
  <Override PartName="/ppt/drawings/drawing102.xml" ContentType="application/vnd.openxmlformats-officedocument.drawingml.chartshapes+xml"/>
  <Override PartName="/ppt/charts/chart127.xml" ContentType="application/vnd.openxmlformats-officedocument.drawingml.chart+xml"/>
  <Override PartName="/ppt/charts/style117.xml" ContentType="application/vnd.ms-office.chartstyle+xml"/>
  <Override PartName="/ppt/charts/colors117.xml" ContentType="application/vnd.ms-office.chartcolorstyle+xml"/>
  <Override PartName="/ppt/drawings/drawing103.xml" ContentType="application/vnd.openxmlformats-officedocument.drawingml.chartshapes+xml"/>
  <Override PartName="/ppt/notesSlides/notesSlide56.xml" ContentType="application/vnd.openxmlformats-officedocument.presentationml.notesSlide+xml"/>
  <Override PartName="/ppt/charts/chart128.xml" ContentType="application/vnd.openxmlformats-officedocument.drawingml.chart+xml"/>
  <Override PartName="/ppt/charts/style118.xml" ContentType="application/vnd.ms-office.chartstyle+xml"/>
  <Override PartName="/ppt/charts/colors118.xml" ContentType="application/vnd.ms-office.chartcolorstyle+xml"/>
  <Override PartName="/ppt/drawings/drawing104.xml" ContentType="application/vnd.openxmlformats-officedocument.drawingml.chartshapes+xml"/>
  <Override PartName="/ppt/charts/chart129.xml" ContentType="application/vnd.openxmlformats-officedocument.drawingml.chart+xml"/>
  <Override PartName="/ppt/theme/themeOverride61.xml" ContentType="application/vnd.openxmlformats-officedocument.themeOverride+xml"/>
  <Override PartName="/ppt/drawings/drawing105.xml" ContentType="application/vnd.openxmlformats-officedocument.drawingml.chartshapes+xml"/>
  <Override PartName="/ppt/notesSlides/notesSlide57.xml" ContentType="application/vnd.openxmlformats-officedocument.presentationml.notesSlide+xml"/>
  <Override PartName="/ppt/charts/chart130.xml" ContentType="application/vnd.openxmlformats-officedocument.drawingml.chart+xml"/>
  <Override PartName="/ppt/charts/style119.xml" ContentType="application/vnd.ms-office.chartstyle+xml"/>
  <Override PartName="/ppt/charts/colors119.xml" ContentType="application/vnd.ms-office.chartcolorstyle+xml"/>
  <Override PartName="/ppt/theme/themeOverride62.xml" ContentType="application/vnd.openxmlformats-officedocument.themeOverride+xml"/>
  <Override PartName="/ppt/drawings/drawing106.xml" ContentType="application/vnd.openxmlformats-officedocument.drawingml.chartshapes+xml"/>
  <Override PartName="/ppt/charts/chart131.xml" ContentType="application/vnd.openxmlformats-officedocument.drawingml.chart+xml"/>
  <Override PartName="/ppt/charts/style120.xml" ContentType="application/vnd.ms-office.chartstyle+xml"/>
  <Override PartName="/ppt/charts/colors120.xml" ContentType="application/vnd.ms-office.chartcolorstyle+xml"/>
  <Override PartName="/ppt/drawings/drawing107.xml" ContentType="application/vnd.openxmlformats-officedocument.drawingml.chartshapes+xml"/>
  <Override PartName="/ppt/charts/chart132.xml" ContentType="application/vnd.openxmlformats-officedocument.drawingml.chart+xml"/>
  <Override PartName="/ppt/charts/style121.xml" ContentType="application/vnd.ms-office.chartstyle+xml"/>
  <Override PartName="/ppt/charts/colors121.xml" ContentType="application/vnd.ms-office.chartcolorstyle+xml"/>
  <Override PartName="/ppt/drawings/drawing108.xml" ContentType="application/vnd.openxmlformats-officedocument.drawingml.chartshapes+xml"/>
  <Override PartName="/ppt/charts/chart133.xml" ContentType="application/vnd.openxmlformats-officedocument.drawingml.chart+xml"/>
  <Override PartName="/ppt/charts/style122.xml" ContentType="application/vnd.ms-office.chartstyle+xml"/>
  <Override PartName="/ppt/charts/colors122.xml" ContentType="application/vnd.ms-office.chartcolorstyle+xml"/>
  <Override PartName="/ppt/drawings/drawing109.xml" ContentType="application/vnd.openxmlformats-officedocument.drawingml.chartshapes+xml"/>
  <Override PartName="/ppt/notesSlides/notesSlide58.xml" ContentType="application/vnd.openxmlformats-officedocument.presentationml.notesSlide+xml"/>
  <Override PartName="/ppt/charts/chart134.xml" ContentType="application/vnd.openxmlformats-officedocument.drawingml.chart+xml"/>
  <Override PartName="/ppt/charts/style123.xml" ContentType="application/vnd.ms-office.chartstyle+xml"/>
  <Override PartName="/ppt/charts/colors123.xml" ContentType="application/vnd.ms-office.chartcolorstyle+xml"/>
  <Override PartName="/ppt/drawings/drawing110.xml" ContentType="application/vnd.openxmlformats-officedocument.drawingml.chartshapes+xml"/>
  <Override PartName="/ppt/charts/chart135.xml" ContentType="application/vnd.openxmlformats-officedocument.drawingml.chart+xml"/>
  <Override PartName="/ppt/charts/style124.xml" ContentType="application/vnd.ms-office.chartstyle+xml"/>
  <Override PartName="/ppt/charts/colors124.xml" ContentType="application/vnd.ms-office.chartcolorstyle+xml"/>
  <Override PartName="/ppt/theme/themeOverride63.xml" ContentType="application/vnd.openxmlformats-officedocument.themeOverride+xml"/>
  <Override PartName="/ppt/drawings/drawing111.xml" ContentType="application/vnd.openxmlformats-officedocument.drawingml.chartshapes+xml"/>
  <Override PartName="/ppt/charts/chart136.xml" ContentType="application/vnd.openxmlformats-officedocument.drawingml.chart+xml"/>
  <Override PartName="/ppt/charts/style125.xml" ContentType="application/vnd.ms-office.chartstyle+xml"/>
  <Override PartName="/ppt/charts/colors125.xml" ContentType="application/vnd.ms-office.chartcolorstyle+xml"/>
  <Override PartName="/ppt/theme/themeOverride64.xml" ContentType="application/vnd.openxmlformats-officedocument.themeOverride+xml"/>
  <Override PartName="/ppt/drawings/drawing112.xml" ContentType="application/vnd.openxmlformats-officedocument.drawingml.chartshapes+xml"/>
  <Override PartName="/ppt/notesSlides/notesSlide59.xml" ContentType="application/vnd.openxmlformats-officedocument.presentationml.notesSlide+xml"/>
  <Override PartName="/ppt/charts/chart137.xml" ContentType="application/vnd.openxmlformats-officedocument.drawingml.chart+xml"/>
  <Override PartName="/ppt/charts/style126.xml" ContentType="application/vnd.ms-office.chartstyle+xml"/>
  <Override PartName="/ppt/charts/colors126.xml" ContentType="application/vnd.ms-office.chartcolorstyle+xml"/>
  <Override PartName="/ppt/drawings/drawing113.xml" ContentType="application/vnd.openxmlformats-officedocument.drawingml.chartshapes+xml"/>
  <Override PartName="/ppt/charts/chart138.xml" ContentType="application/vnd.openxmlformats-officedocument.drawingml.chart+xml"/>
  <Override PartName="/ppt/charts/style127.xml" ContentType="application/vnd.ms-office.chartstyle+xml"/>
  <Override PartName="/ppt/charts/colors127.xml" ContentType="application/vnd.ms-office.chartcolorstyle+xml"/>
  <Override PartName="/ppt/drawings/drawing114.xml" ContentType="application/vnd.openxmlformats-officedocument.drawingml.chartshapes+xml"/>
  <Override PartName="/ppt/notesSlides/notesSlide60.xml" ContentType="application/vnd.openxmlformats-officedocument.presentationml.notesSlide+xml"/>
  <Override PartName="/ppt/charts/chart139.xml" ContentType="application/vnd.openxmlformats-officedocument.drawingml.chart+xml"/>
  <Override PartName="/ppt/charts/style128.xml" ContentType="application/vnd.ms-office.chartstyle+xml"/>
  <Override PartName="/ppt/charts/colors128.xml" ContentType="application/vnd.ms-office.chartcolorstyle+xml"/>
  <Override PartName="/ppt/drawings/drawing115.xml" ContentType="application/vnd.openxmlformats-officedocument.drawingml.chartshapes+xml"/>
  <Override PartName="/ppt/charts/chart140.xml" ContentType="application/vnd.openxmlformats-officedocument.drawingml.chart+xml"/>
  <Override PartName="/ppt/charts/style129.xml" ContentType="application/vnd.ms-office.chartstyle+xml"/>
  <Override PartName="/ppt/charts/colors129.xml" ContentType="application/vnd.ms-office.chartcolorstyle+xml"/>
  <Override PartName="/ppt/drawings/drawing116.xml" ContentType="application/vnd.openxmlformats-officedocument.drawingml.chartshapes+xml"/>
  <Override PartName="/ppt/notesSlides/notesSlide61.xml" ContentType="application/vnd.openxmlformats-officedocument.presentationml.notesSlide+xml"/>
  <Override PartName="/ppt/charts/chart141.xml" ContentType="application/vnd.openxmlformats-officedocument.drawingml.chart+xml"/>
  <Override PartName="/ppt/charts/style130.xml" ContentType="application/vnd.ms-office.chartstyle+xml"/>
  <Override PartName="/ppt/charts/colors130.xml" ContentType="application/vnd.ms-office.chartcolorstyle+xml"/>
  <Override PartName="/ppt/drawings/drawing117.xml" ContentType="application/vnd.openxmlformats-officedocument.drawingml.chartshapes+xml"/>
  <Override PartName="/ppt/charts/chart142.xml" ContentType="application/vnd.openxmlformats-officedocument.drawingml.chart+xml"/>
  <Override PartName="/ppt/charts/style131.xml" ContentType="application/vnd.ms-office.chartstyle+xml"/>
  <Override PartName="/ppt/charts/colors131.xml" ContentType="application/vnd.ms-office.chartcolorstyle+xml"/>
  <Override PartName="/ppt/drawings/drawing118.xml" ContentType="application/vnd.openxmlformats-officedocument.drawingml.chartshapes+xml"/>
  <Override PartName="/ppt/notesSlides/notesSlide62.xml" ContentType="application/vnd.openxmlformats-officedocument.presentationml.notesSlide+xml"/>
  <Override PartName="/ppt/charts/chart143.xml" ContentType="application/vnd.openxmlformats-officedocument.drawingml.chart+xml"/>
  <Override PartName="/ppt/charts/style132.xml" ContentType="application/vnd.ms-office.chartstyle+xml"/>
  <Override PartName="/ppt/charts/colors132.xml" ContentType="application/vnd.ms-office.chartcolorstyle+xml"/>
  <Override PartName="/ppt/drawings/drawing119.xml" ContentType="application/vnd.openxmlformats-officedocument.drawingml.chartshapes+xml"/>
  <Override PartName="/ppt/charts/chart144.xml" ContentType="application/vnd.openxmlformats-officedocument.drawingml.chart+xml"/>
  <Override PartName="/ppt/charts/style133.xml" ContentType="application/vnd.ms-office.chartstyle+xml"/>
  <Override PartName="/ppt/charts/colors133.xml" ContentType="application/vnd.ms-office.chartcolorstyle+xml"/>
  <Override PartName="/ppt/drawings/drawing120.xml" ContentType="application/vnd.openxmlformats-officedocument.drawingml.chartshapes+xml"/>
  <Override PartName="/ppt/notesSlides/notesSlide63.xml" ContentType="application/vnd.openxmlformats-officedocument.presentationml.notesSlide+xml"/>
  <Override PartName="/ppt/charts/chart145.xml" ContentType="application/vnd.openxmlformats-officedocument.drawingml.chart+xml"/>
  <Override PartName="/ppt/charts/style134.xml" ContentType="application/vnd.ms-office.chartstyle+xml"/>
  <Override PartName="/ppt/charts/colors134.xml" ContentType="application/vnd.ms-office.chartcolorstyle+xml"/>
  <Override PartName="/ppt/notesSlides/notesSlide64.xml" ContentType="application/vnd.openxmlformats-officedocument.presentationml.notesSlide+xml"/>
  <Override PartName="/ppt/charts/chart146.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47.xml" ContentType="application/vnd.openxmlformats-officedocument.drawingml.chart+xml"/>
  <Override PartName="/ppt/charts/style136.xml" ContentType="application/vnd.ms-office.chartstyle+xml"/>
  <Override PartName="/ppt/charts/colors136.xml" ContentType="application/vnd.ms-office.chartcolorstyle+xml"/>
  <Override PartName="/ppt/notesSlides/notesSlide65.xml" ContentType="application/vnd.openxmlformats-officedocument.presentationml.notesSlide+xml"/>
  <Override PartName="/ppt/charts/chart148.xml" ContentType="application/vnd.openxmlformats-officedocument.drawingml.chart+xml"/>
  <Override PartName="/ppt/charts/style137.xml" ContentType="application/vnd.ms-office.chartstyle+xml"/>
  <Override PartName="/ppt/charts/colors137.xml" ContentType="application/vnd.ms-office.chartcolorstyle+xml"/>
  <Override PartName="/ppt/drawings/drawing121.xml" ContentType="application/vnd.openxmlformats-officedocument.drawingml.chartshapes+xml"/>
  <Override PartName="/ppt/charts/chart149.xml" ContentType="application/vnd.openxmlformats-officedocument.drawingml.chart+xml"/>
  <Override PartName="/ppt/charts/style138.xml" ContentType="application/vnd.ms-office.chartstyle+xml"/>
  <Override PartName="/ppt/charts/colors138.xml" ContentType="application/vnd.ms-office.chartcolorstyle+xml"/>
  <Override PartName="/ppt/drawings/drawing122.xml" ContentType="application/vnd.openxmlformats-officedocument.drawingml.chartshapes+xml"/>
  <Override PartName="/ppt/notesSlides/notesSlide66.xml" ContentType="application/vnd.openxmlformats-officedocument.presentationml.notesSlide+xml"/>
  <Override PartName="/ppt/charts/chart150.xml" ContentType="application/vnd.openxmlformats-officedocument.drawingml.chart+xml"/>
  <Override PartName="/ppt/charts/style139.xml" ContentType="application/vnd.ms-office.chartstyle+xml"/>
  <Override PartName="/ppt/charts/colors139.xml" ContentType="application/vnd.ms-office.chartcolorstyle+xml"/>
  <Override PartName="/ppt/drawings/drawing123.xml" ContentType="application/vnd.openxmlformats-officedocument.drawingml.chartshapes+xml"/>
  <Override PartName="/ppt/charts/chart151.xml" ContentType="application/vnd.openxmlformats-officedocument.drawingml.chart+xml"/>
  <Override PartName="/ppt/charts/style140.xml" ContentType="application/vnd.ms-office.chartstyle+xml"/>
  <Override PartName="/ppt/charts/colors140.xml" ContentType="application/vnd.ms-office.chartcolorstyle+xml"/>
  <Override PartName="/ppt/drawings/drawing124.xml" ContentType="application/vnd.openxmlformats-officedocument.drawingml.chartshapes+xml"/>
  <Override PartName="/ppt/notesSlides/notesSlide67.xml" ContentType="application/vnd.openxmlformats-officedocument.presentationml.notesSlide+xml"/>
  <Override PartName="/ppt/charts/chart152.xml" ContentType="application/vnd.openxmlformats-officedocument.drawingml.chart+xml"/>
  <Override PartName="/ppt/charts/style141.xml" ContentType="application/vnd.ms-office.chartstyle+xml"/>
  <Override PartName="/ppt/charts/colors141.xml" ContentType="application/vnd.ms-office.chartcolorstyle+xml"/>
  <Override PartName="/ppt/theme/themeOverride65.xml" ContentType="application/vnd.openxmlformats-officedocument.themeOverride+xml"/>
  <Override PartName="/ppt/drawings/drawing125.xml" ContentType="application/vnd.openxmlformats-officedocument.drawingml.chartshapes+xml"/>
  <Override PartName="/ppt/charts/chart153.xml" ContentType="application/vnd.openxmlformats-officedocument.drawingml.chart+xml"/>
  <Override PartName="/ppt/charts/style142.xml" ContentType="application/vnd.ms-office.chartstyle+xml"/>
  <Override PartName="/ppt/charts/colors142.xml" ContentType="application/vnd.ms-office.chartcolorstyle+xml"/>
  <Override PartName="/ppt/theme/themeOverride66.xml" ContentType="application/vnd.openxmlformats-officedocument.themeOverride+xml"/>
  <Override PartName="/ppt/drawings/drawing126.xml" ContentType="application/vnd.openxmlformats-officedocument.drawingml.chartshapes+xml"/>
  <Override PartName="/ppt/notesSlides/notesSlide68.xml" ContentType="application/vnd.openxmlformats-officedocument.presentationml.notesSlide+xml"/>
  <Override PartName="/ppt/charts/chart154.xml" ContentType="application/vnd.openxmlformats-officedocument.drawingml.chart+xml"/>
  <Override PartName="/ppt/charts/style143.xml" ContentType="application/vnd.ms-office.chartstyle+xml"/>
  <Override PartName="/ppt/charts/colors143.xml" ContentType="application/vnd.ms-office.chartcolorstyle+xml"/>
  <Override PartName="/ppt/drawings/drawing127.xml" ContentType="application/vnd.openxmlformats-officedocument.drawingml.chartshapes+xml"/>
  <Override PartName="/ppt/charts/chart155.xml" ContentType="application/vnd.openxmlformats-officedocument.drawingml.chart+xml"/>
  <Override PartName="/ppt/charts/style144.xml" ContentType="application/vnd.ms-office.chartstyle+xml"/>
  <Override PartName="/ppt/charts/colors144.xml" ContentType="application/vnd.ms-office.chartcolorstyle+xml"/>
  <Override PartName="/ppt/notesSlides/notesSlide69.xml" ContentType="application/vnd.openxmlformats-officedocument.presentationml.notesSlide+xml"/>
  <Override PartName="/ppt/charts/chart156.xml" ContentType="application/vnd.openxmlformats-officedocument.drawingml.chart+xml"/>
  <Override PartName="/ppt/charts/style145.xml" ContentType="application/vnd.ms-office.chartstyle+xml"/>
  <Override PartName="/ppt/charts/colors145.xml" ContentType="application/vnd.ms-office.chartcolorstyle+xml"/>
  <Override PartName="/ppt/drawings/drawing128.xml" ContentType="application/vnd.openxmlformats-officedocument.drawingml.chartshapes+xml"/>
  <Override PartName="/ppt/charts/chart157.xml" ContentType="application/vnd.openxmlformats-officedocument.drawingml.chart+xml"/>
  <Override PartName="/ppt/charts/style146.xml" ContentType="application/vnd.ms-office.chartstyle+xml"/>
  <Override PartName="/ppt/charts/colors146.xml" ContentType="application/vnd.ms-office.chartcolorstyle+xml"/>
  <Override PartName="/ppt/theme/themeOverride67.xml" ContentType="application/vnd.openxmlformats-officedocument.themeOverride+xml"/>
  <Override PartName="/ppt/drawings/drawing129.xml" ContentType="application/vnd.openxmlformats-officedocument.drawingml.chartshapes+xml"/>
  <Override PartName="/ppt/charts/chart158.xml" ContentType="application/vnd.openxmlformats-officedocument.drawingml.chart+xml"/>
  <Override PartName="/ppt/charts/style147.xml" ContentType="application/vnd.ms-office.chartstyle+xml"/>
  <Override PartName="/ppt/charts/colors147.xml" ContentType="application/vnd.ms-office.chartcolorstyle+xml"/>
  <Override PartName="/ppt/drawings/drawing130.xml" ContentType="application/vnd.openxmlformats-officedocument.drawingml.chartshapes+xml"/>
  <Override PartName="/ppt/charts/chart159.xml" ContentType="application/vnd.openxmlformats-officedocument.drawingml.chart+xml"/>
  <Override PartName="/ppt/theme/themeOverride68.xml" ContentType="application/vnd.openxmlformats-officedocument.themeOverride+xml"/>
  <Override PartName="/ppt/drawings/drawing131.xml" ContentType="application/vnd.openxmlformats-officedocument.drawingml.chartshapes+xml"/>
  <Override PartName="/ppt/charts/chart160.xml" ContentType="application/vnd.openxmlformats-officedocument.drawingml.chart+xml"/>
  <Override PartName="/ppt/theme/themeOverride69.xml" ContentType="application/vnd.openxmlformats-officedocument.themeOverride+xml"/>
  <Override PartName="/ppt/drawings/drawing132.xml" ContentType="application/vnd.openxmlformats-officedocument.drawingml.chartshapes+xml"/>
  <Override PartName="/ppt/notesSlides/notesSlide70.xml" ContentType="application/vnd.openxmlformats-officedocument.presentationml.notesSlide+xml"/>
  <Override PartName="/ppt/charts/chart161.xml" ContentType="application/vnd.openxmlformats-officedocument.drawingml.chart+xml"/>
  <Override PartName="/ppt/charts/style148.xml" ContentType="application/vnd.ms-office.chartstyle+xml"/>
  <Override PartName="/ppt/charts/colors148.xml" ContentType="application/vnd.ms-office.chartcolorstyle+xml"/>
  <Override PartName="/ppt/theme/themeOverride70.xml" ContentType="application/vnd.openxmlformats-officedocument.themeOverride+xml"/>
  <Override PartName="/ppt/drawings/drawing133.xml" ContentType="application/vnd.openxmlformats-officedocument.drawingml.chartshapes+xml"/>
  <Override PartName="/ppt/notesSlides/notesSlide71.xml" ContentType="application/vnd.openxmlformats-officedocument.presentationml.notesSlide+xml"/>
  <Override PartName="/ppt/charts/chart162.xml" ContentType="application/vnd.openxmlformats-officedocument.drawingml.chart+xml"/>
  <Override PartName="/ppt/charts/style149.xml" ContentType="application/vnd.ms-office.chartstyle+xml"/>
  <Override PartName="/ppt/charts/colors149.xml" ContentType="application/vnd.ms-office.chartcolorstyle+xml"/>
  <Override PartName="/ppt/drawings/drawing134.xml" ContentType="application/vnd.openxmlformats-officedocument.drawingml.chartshapes+xml"/>
  <Override PartName="/ppt/charts/chart163.xml" ContentType="application/vnd.openxmlformats-officedocument.drawingml.chart+xml"/>
  <Override PartName="/ppt/charts/style150.xml" ContentType="application/vnd.ms-office.chartstyle+xml"/>
  <Override PartName="/ppt/charts/colors150.xml" ContentType="application/vnd.ms-office.chartcolorstyle+xml"/>
  <Override PartName="/ppt/drawings/drawing135.xml" ContentType="application/vnd.openxmlformats-officedocument.drawingml.chartshapes+xml"/>
  <Override PartName="/ppt/notesSlides/notesSlide72.xml" ContentType="application/vnd.openxmlformats-officedocument.presentationml.notesSlide+xml"/>
  <Override PartName="/ppt/charts/chart164.xml" ContentType="application/vnd.openxmlformats-officedocument.drawingml.chart+xml"/>
  <Override PartName="/ppt/notesSlides/notesSlide73.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charts/style151.xml" ContentType="application/vnd.ms-office.chartstyle+xml"/>
  <Override PartName="/ppt/charts/colors151.xml" ContentType="application/vnd.ms-office.chartcolorstyle+xml"/>
  <Override PartName="/ppt/drawings/drawing136.xml" ContentType="application/vnd.openxmlformats-officedocument.drawingml.chartshapes+xml"/>
  <Override PartName="/ppt/charts/chart167.xml" ContentType="application/vnd.openxmlformats-officedocument.drawingml.chart+xml"/>
  <Override PartName="/ppt/charts/style152.xml" ContentType="application/vnd.ms-office.chartstyle+xml"/>
  <Override PartName="/ppt/charts/colors152.xml" ContentType="application/vnd.ms-office.chartcolorstyle+xml"/>
  <Override PartName="/ppt/drawings/drawing137.xml" ContentType="application/vnd.openxmlformats-officedocument.drawingml.chartshapes+xml"/>
  <Override PartName="/ppt/notesSlides/notesSlide74.xml" ContentType="application/vnd.openxmlformats-officedocument.presentationml.notesSlide+xml"/>
  <Override PartName="/ppt/charts/chart168.xml" ContentType="application/vnd.openxmlformats-officedocument.drawingml.chart+xml"/>
  <Override PartName="/ppt/charts/style153.xml" ContentType="application/vnd.ms-office.chartstyle+xml"/>
  <Override PartName="/ppt/charts/colors153.xml" ContentType="application/vnd.ms-office.chartcolorstyle+xml"/>
  <Override PartName="/ppt/drawings/drawing138.xml" ContentType="application/vnd.openxmlformats-officedocument.drawingml.chartshapes+xml"/>
  <Override PartName="/ppt/charts/chart169.xml" ContentType="application/vnd.openxmlformats-officedocument.drawingml.chart+xml"/>
  <Override PartName="/ppt/charts/style154.xml" ContentType="application/vnd.ms-office.chartstyle+xml"/>
  <Override PartName="/ppt/charts/colors154.xml" ContentType="application/vnd.ms-office.chartcolorstyle+xml"/>
  <Override PartName="/ppt/drawings/drawing139.xml" ContentType="application/vnd.openxmlformats-officedocument.drawingml.chartshapes+xml"/>
  <Override PartName="/ppt/charts/chart170.xml" ContentType="application/vnd.openxmlformats-officedocument.drawingml.chart+xml"/>
  <Override PartName="/ppt/charts/style155.xml" ContentType="application/vnd.ms-office.chartstyle+xml"/>
  <Override PartName="/ppt/charts/colors155.xml" ContentType="application/vnd.ms-office.chartcolorstyle+xml"/>
  <Override PartName="/ppt/theme/themeOverride71.xml" ContentType="application/vnd.openxmlformats-officedocument.themeOverride+xml"/>
  <Override PartName="/ppt/drawings/drawing140.xml" ContentType="application/vnd.openxmlformats-officedocument.drawingml.chartshapes+xml"/>
  <Override PartName="/ppt/charts/chart171.xml" ContentType="application/vnd.openxmlformats-officedocument.drawingml.chart+xml"/>
  <Override PartName="/ppt/charts/style156.xml" ContentType="application/vnd.ms-office.chartstyle+xml"/>
  <Override PartName="/ppt/charts/colors156.xml" ContentType="application/vnd.ms-office.chartcolorstyle+xml"/>
  <Override PartName="/ppt/theme/themeOverride72.xml" ContentType="application/vnd.openxmlformats-officedocument.themeOverride+xml"/>
  <Override PartName="/ppt/drawings/drawing141.xml" ContentType="application/vnd.openxmlformats-officedocument.drawingml.chartshapes+xml"/>
  <Override PartName="/ppt/charts/chart172.xml" ContentType="application/vnd.openxmlformats-officedocument.drawingml.chart+xml"/>
  <Override PartName="/ppt/charts/style157.xml" ContentType="application/vnd.ms-office.chartstyle+xml"/>
  <Override PartName="/ppt/charts/colors157.xml" ContentType="application/vnd.ms-office.chartcolorstyle+xml"/>
  <Override PartName="/ppt/theme/themeOverride73.xml" ContentType="application/vnd.openxmlformats-officedocument.themeOverride+xml"/>
  <Override PartName="/ppt/drawings/drawing142.xml" ContentType="application/vnd.openxmlformats-officedocument.drawingml.chartshapes+xml"/>
  <Override PartName="/ppt/notesSlides/notesSlide75.xml" ContentType="application/vnd.openxmlformats-officedocument.presentationml.notesSlide+xml"/>
  <Override PartName="/ppt/charts/chart173.xml" ContentType="application/vnd.openxmlformats-officedocument.drawingml.chart+xml"/>
  <Override PartName="/ppt/charts/style158.xml" ContentType="application/vnd.ms-office.chartstyle+xml"/>
  <Override PartName="/ppt/charts/colors158.xml" ContentType="application/vnd.ms-office.chartcolorstyle+xml"/>
  <Override PartName="/ppt/theme/themeOverride74.xml" ContentType="application/vnd.openxmlformats-officedocument.themeOverride+xml"/>
  <Override PartName="/ppt/drawings/drawing143.xml" ContentType="application/vnd.openxmlformats-officedocument.drawingml.chartshapes+xml"/>
  <Override PartName="/ppt/notesSlides/notesSlide76.xml" ContentType="application/vnd.openxmlformats-officedocument.presentationml.notesSlide+xml"/>
  <Override PartName="/ppt/charts/chart174.xml" ContentType="application/vnd.openxmlformats-officedocument.drawingml.chart+xml"/>
  <Override PartName="/ppt/charts/style159.xml" ContentType="application/vnd.ms-office.chartstyle+xml"/>
  <Override PartName="/ppt/charts/colors159.xml" ContentType="application/vnd.ms-office.chartcolorstyle+xml"/>
  <Override PartName="/ppt/theme/themeOverride75.xml" ContentType="application/vnd.openxmlformats-officedocument.themeOverride+xml"/>
  <Override PartName="/ppt/drawings/drawing144.xml" ContentType="application/vnd.openxmlformats-officedocument.drawingml.chartshapes+xml"/>
  <Override PartName="/ppt/charts/chart175.xml" ContentType="application/vnd.openxmlformats-officedocument.drawingml.chart+xml"/>
  <Override PartName="/ppt/charts/style160.xml" ContentType="application/vnd.ms-office.chartstyle+xml"/>
  <Override PartName="/ppt/charts/colors160.xml" ContentType="application/vnd.ms-office.chartcolorstyle+xml"/>
  <Override PartName="/ppt/theme/themeOverride76.xml" ContentType="application/vnd.openxmlformats-officedocument.themeOverride+xml"/>
  <Override PartName="/ppt/drawings/drawing145.xml" ContentType="application/vnd.openxmlformats-officedocument.drawingml.chartshapes+xml"/>
  <Override PartName="/ppt/charts/chart176.xml" ContentType="application/vnd.openxmlformats-officedocument.drawingml.chart+xml"/>
  <Override PartName="/ppt/charts/style161.xml" ContentType="application/vnd.ms-office.chartstyle+xml"/>
  <Override PartName="/ppt/charts/colors161.xml" ContentType="application/vnd.ms-office.chartcolorstyle+xml"/>
  <Override PartName="/ppt/theme/themeOverride77.xml" ContentType="application/vnd.openxmlformats-officedocument.themeOverride+xml"/>
  <Override PartName="/ppt/drawings/drawing146.xml" ContentType="application/vnd.openxmlformats-officedocument.drawingml.chartshapes+xml"/>
  <Override PartName="/ppt/charts/chart177.xml" ContentType="application/vnd.openxmlformats-officedocument.drawingml.chart+xml"/>
  <Override PartName="/ppt/charts/style162.xml" ContentType="application/vnd.ms-office.chartstyle+xml"/>
  <Override PartName="/ppt/charts/colors162.xml" ContentType="application/vnd.ms-office.chartcolorstyle+xml"/>
  <Override PartName="/ppt/theme/themeOverride78.xml" ContentType="application/vnd.openxmlformats-officedocument.themeOverride+xml"/>
  <Override PartName="/ppt/drawings/drawing147.xml" ContentType="application/vnd.openxmlformats-officedocument.drawingml.chartshapes+xml"/>
  <Override PartName="/ppt/charts/chart178.xml" ContentType="application/vnd.openxmlformats-officedocument.drawingml.chart+xml"/>
  <Override PartName="/ppt/charts/style163.xml" ContentType="application/vnd.ms-office.chartstyle+xml"/>
  <Override PartName="/ppt/charts/colors163.xml" ContentType="application/vnd.ms-office.chartcolorstyle+xml"/>
  <Override PartName="/ppt/theme/themeOverride79.xml" ContentType="application/vnd.openxmlformats-officedocument.themeOverride+xml"/>
  <Override PartName="/ppt/drawings/drawing148.xml" ContentType="application/vnd.openxmlformats-officedocument.drawingml.chartshapes+xml"/>
  <Override PartName="/ppt/charts/chart179.xml" ContentType="application/vnd.openxmlformats-officedocument.drawingml.chart+xml"/>
  <Override PartName="/ppt/charts/style164.xml" ContentType="application/vnd.ms-office.chartstyle+xml"/>
  <Override PartName="/ppt/charts/colors164.xml" ContentType="application/vnd.ms-office.chartcolorstyle+xml"/>
  <Override PartName="/ppt/theme/themeOverride80.xml" ContentType="application/vnd.openxmlformats-officedocument.themeOverride+xml"/>
  <Override PartName="/ppt/drawings/drawing149.xml" ContentType="application/vnd.openxmlformats-officedocument.drawingml.chartshapes+xml"/>
  <Override PartName="/ppt/notesSlides/notesSlide77.xml" ContentType="application/vnd.openxmlformats-officedocument.presentationml.notesSlide+xml"/>
  <Override PartName="/ppt/charts/chart180.xml" ContentType="application/vnd.openxmlformats-officedocument.drawingml.chart+xml"/>
  <Override PartName="/ppt/charts/style165.xml" ContentType="application/vnd.ms-office.chartstyle+xml"/>
  <Override PartName="/ppt/charts/colors165.xml" ContentType="application/vnd.ms-office.chartcolorstyle+xml"/>
  <Override PartName="/ppt/theme/themeOverride81.xml" ContentType="application/vnd.openxmlformats-officedocument.themeOverride+xml"/>
  <Override PartName="/ppt/drawings/drawing150.xml" ContentType="application/vnd.openxmlformats-officedocument.drawingml.chartshapes+xml"/>
  <Override PartName="/ppt/charts/chart181.xml" ContentType="application/vnd.openxmlformats-officedocument.drawingml.chart+xml"/>
  <Override PartName="/ppt/charts/style166.xml" ContentType="application/vnd.ms-office.chartstyle+xml"/>
  <Override PartName="/ppt/charts/colors166.xml" ContentType="application/vnd.ms-office.chartcolorstyle+xml"/>
  <Override PartName="/ppt/theme/themeOverride82.xml" ContentType="application/vnd.openxmlformats-officedocument.themeOverride+xml"/>
  <Override PartName="/ppt/drawings/drawing151.xml" ContentType="application/vnd.openxmlformats-officedocument.drawingml.chartshapes+xml"/>
  <Override PartName="/ppt/charts/chart182.xml" ContentType="application/vnd.openxmlformats-officedocument.drawingml.chart+xml"/>
  <Override PartName="/ppt/charts/style167.xml" ContentType="application/vnd.ms-office.chartstyle+xml"/>
  <Override PartName="/ppt/charts/colors167.xml" ContentType="application/vnd.ms-office.chartcolorstyle+xml"/>
  <Override PartName="/ppt/theme/themeOverride83.xml" ContentType="application/vnd.openxmlformats-officedocument.themeOverride+xml"/>
  <Override PartName="/ppt/drawings/drawing152.xml" ContentType="application/vnd.openxmlformats-officedocument.drawingml.chartshapes+xml"/>
  <Override PartName="/ppt/charts/chart183.xml" ContentType="application/vnd.openxmlformats-officedocument.drawingml.chart+xml"/>
  <Override PartName="/ppt/charts/style168.xml" ContentType="application/vnd.ms-office.chartstyle+xml"/>
  <Override PartName="/ppt/charts/colors168.xml" ContentType="application/vnd.ms-office.chartcolorstyle+xml"/>
  <Override PartName="/ppt/theme/themeOverride84.xml" ContentType="application/vnd.openxmlformats-officedocument.themeOverride+xml"/>
  <Override PartName="/ppt/drawings/drawing153.xml" ContentType="application/vnd.openxmlformats-officedocument.drawingml.chartshape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14"/>
  </p:notesMasterIdLst>
  <p:handoutMasterIdLst>
    <p:handoutMasterId r:id="rId115"/>
  </p:handoutMasterIdLst>
  <p:sldIdLst>
    <p:sldId id="347" r:id="rId2"/>
    <p:sldId id="328" r:id="rId3"/>
    <p:sldId id="329" r:id="rId4"/>
    <p:sldId id="449" r:id="rId5"/>
    <p:sldId id="293" r:id="rId6"/>
    <p:sldId id="320" r:id="rId7"/>
    <p:sldId id="349" r:id="rId8"/>
    <p:sldId id="351" r:id="rId9"/>
    <p:sldId id="321" r:id="rId10"/>
    <p:sldId id="322" r:id="rId11"/>
    <p:sldId id="298" r:id="rId12"/>
    <p:sldId id="323" r:id="rId13"/>
    <p:sldId id="324" r:id="rId14"/>
    <p:sldId id="318" r:id="rId15"/>
    <p:sldId id="345" r:id="rId16"/>
    <p:sldId id="343" r:id="rId17"/>
    <p:sldId id="352" r:id="rId18"/>
    <p:sldId id="367" r:id="rId19"/>
    <p:sldId id="353" r:id="rId20"/>
    <p:sldId id="354" r:id="rId21"/>
    <p:sldId id="355" r:id="rId22"/>
    <p:sldId id="356" r:id="rId23"/>
    <p:sldId id="357" r:id="rId24"/>
    <p:sldId id="358" r:id="rId25"/>
    <p:sldId id="359" r:id="rId26"/>
    <p:sldId id="360" r:id="rId27"/>
    <p:sldId id="361" r:id="rId28"/>
    <p:sldId id="362" r:id="rId29"/>
    <p:sldId id="363" r:id="rId30"/>
    <p:sldId id="365" r:id="rId31"/>
    <p:sldId id="366" r:id="rId32"/>
    <p:sldId id="450" r:id="rId33"/>
    <p:sldId id="368" r:id="rId34"/>
    <p:sldId id="369" r:id="rId35"/>
    <p:sldId id="370" r:id="rId36"/>
    <p:sldId id="371" r:id="rId37"/>
    <p:sldId id="372" r:id="rId38"/>
    <p:sldId id="373" r:id="rId39"/>
    <p:sldId id="374" r:id="rId40"/>
    <p:sldId id="375" r:id="rId41"/>
    <p:sldId id="376" r:id="rId42"/>
    <p:sldId id="377" r:id="rId43"/>
    <p:sldId id="379" r:id="rId44"/>
    <p:sldId id="380" r:id="rId45"/>
    <p:sldId id="381" r:id="rId46"/>
    <p:sldId id="382" r:id="rId47"/>
    <p:sldId id="383" r:id="rId48"/>
    <p:sldId id="384" r:id="rId49"/>
    <p:sldId id="385" r:id="rId50"/>
    <p:sldId id="386" r:id="rId51"/>
    <p:sldId id="452" r:id="rId52"/>
    <p:sldId id="388" r:id="rId53"/>
    <p:sldId id="389" r:id="rId54"/>
    <p:sldId id="390" r:id="rId55"/>
    <p:sldId id="391" r:id="rId56"/>
    <p:sldId id="392" r:id="rId57"/>
    <p:sldId id="393" r:id="rId58"/>
    <p:sldId id="394" r:id="rId59"/>
    <p:sldId id="395" r:id="rId60"/>
    <p:sldId id="396" r:id="rId61"/>
    <p:sldId id="397" r:id="rId62"/>
    <p:sldId id="398" r:id="rId63"/>
    <p:sldId id="399" r:id="rId64"/>
    <p:sldId id="451"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413" r:id="rId78"/>
    <p:sldId id="414" r:id="rId79"/>
    <p:sldId id="415" r:id="rId80"/>
    <p:sldId id="416" r:id="rId81"/>
    <p:sldId id="417" r:id="rId82"/>
    <p:sldId id="418" r:id="rId83"/>
    <p:sldId id="419" r:id="rId84"/>
    <p:sldId id="420" r:id="rId85"/>
    <p:sldId id="421" r:id="rId86"/>
    <p:sldId id="422" r:id="rId87"/>
    <p:sldId id="423" r:id="rId88"/>
    <p:sldId id="424" r:id="rId89"/>
    <p:sldId id="425" r:id="rId90"/>
    <p:sldId id="426" r:id="rId91"/>
    <p:sldId id="427" r:id="rId92"/>
    <p:sldId id="428" r:id="rId93"/>
    <p:sldId id="429" r:id="rId94"/>
    <p:sldId id="430" r:id="rId95"/>
    <p:sldId id="431" r:id="rId96"/>
    <p:sldId id="432" r:id="rId97"/>
    <p:sldId id="433" r:id="rId98"/>
    <p:sldId id="434" r:id="rId99"/>
    <p:sldId id="435" r:id="rId100"/>
    <p:sldId id="436" r:id="rId101"/>
    <p:sldId id="437" r:id="rId102"/>
    <p:sldId id="438" r:id="rId103"/>
    <p:sldId id="439" r:id="rId104"/>
    <p:sldId id="440" r:id="rId105"/>
    <p:sldId id="441" r:id="rId106"/>
    <p:sldId id="442" r:id="rId107"/>
    <p:sldId id="443" r:id="rId108"/>
    <p:sldId id="444" r:id="rId109"/>
    <p:sldId id="445" r:id="rId110"/>
    <p:sldId id="446" r:id="rId111"/>
    <p:sldId id="447" r:id="rId112"/>
    <p:sldId id="448" r:id="rId113"/>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9732"/>
    <a:srgbClr val="7A2630"/>
    <a:srgbClr val="E9B8BD"/>
    <a:srgbClr val="A33340"/>
    <a:srgbClr val="002060"/>
    <a:srgbClr val="FFC000"/>
    <a:srgbClr val="7F7F7F"/>
    <a:srgbClr val="BD732A"/>
    <a:srgbClr val="C5600D"/>
    <a:srgbClr val="E1AB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71374" autoAdjust="0"/>
  </p:normalViewPr>
  <p:slideViewPr>
    <p:cSldViewPr snapToGrid="0">
      <p:cViewPr varScale="1">
        <p:scale>
          <a:sx n="136" d="100"/>
          <a:sy n="136" d="100"/>
        </p:scale>
        <p:origin x="240" y="84"/>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058" y="-1158"/>
      </p:cViewPr>
      <p:guideLst>
        <p:guide orient="horz" pos="2924"/>
        <p:guide pos="220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8.xml"/><Relationship Id="rId4" Type="http://schemas.openxmlformats.org/officeDocument/2006/relationships/package" Target="../embeddings/Microsoft_Excel_Worksheet10.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101.xml"/><Relationship Id="rId1" Type="http://schemas.microsoft.com/office/2011/relationships/chartStyle" Target="style101.xml"/><Relationship Id="rId4" Type="http://schemas.openxmlformats.org/officeDocument/2006/relationships/chartUserShapes" Target="../drawings/drawing7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102.xml"/><Relationship Id="rId1" Type="http://schemas.microsoft.com/office/2011/relationships/chartStyle" Target="style102.xml"/><Relationship Id="rId4" Type="http://schemas.openxmlformats.org/officeDocument/2006/relationships/chartUserShapes" Target="../drawings/drawing7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103.xml"/><Relationship Id="rId1" Type="http://schemas.microsoft.com/office/2011/relationships/chartStyle" Target="style103.xml"/><Relationship Id="rId4" Type="http://schemas.openxmlformats.org/officeDocument/2006/relationships/chartUserShapes" Target="../drawings/drawing7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4.xml"/><Relationship Id="rId1" Type="http://schemas.microsoft.com/office/2011/relationships/chartStyle" Target="style104.xml"/><Relationship Id="rId4" Type="http://schemas.openxmlformats.org/officeDocument/2006/relationships/chartUserShapes" Target="../drawings/drawing8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05.xml"/><Relationship Id="rId1" Type="http://schemas.microsoft.com/office/2011/relationships/chartStyle" Target="style105.xml"/><Relationship Id="rId4" Type="http://schemas.openxmlformats.org/officeDocument/2006/relationships/chartUserShapes" Target="../drawings/drawing8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06.xml"/><Relationship Id="rId1" Type="http://schemas.microsoft.com/office/2011/relationships/chartStyle" Target="style106.xml"/><Relationship Id="rId4" Type="http://schemas.openxmlformats.org/officeDocument/2006/relationships/chartUserShapes" Target="../drawings/drawing8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07.xml"/><Relationship Id="rId1" Type="http://schemas.microsoft.com/office/2011/relationships/chartStyle" Target="style107.xml"/><Relationship Id="rId4" Type="http://schemas.openxmlformats.org/officeDocument/2006/relationships/chartUserShapes" Target="../drawings/drawing83.xml"/></Relationships>
</file>

<file path=ppt/charts/_rels/chart108.xml.rels><?xml version="1.0" encoding="UTF-8" standalone="yes"?>
<Relationships xmlns="http://schemas.openxmlformats.org/package/2006/relationships"><Relationship Id="rId3" Type="http://schemas.openxmlformats.org/officeDocument/2006/relationships/chartUserShapes" Target="../drawings/drawing84.xml"/><Relationship Id="rId2" Type="http://schemas.openxmlformats.org/officeDocument/2006/relationships/package" Target="../embeddings/Microsoft_Excel_Worksheet103.xlsx"/><Relationship Id="rId1" Type="http://schemas.openxmlformats.org/officeDocument/2006/relationships/themeOverride" Target="../theme/themeOverride51.xml"/></Relationships>
</file>

<file path=ppt/charts/_rels/chart109.xml.rels><?xml version="1.0" encoding="UTF-8" standalone="yes"?>
<Relationships xmlns="http://schemas.openxmlformats.org/package/2006/relationships"><Relationship Id="rId3" Type="http://schemas.openxmlformats.org/officeDocument/2006/relationships/chartUserShapes" Target="../drawings/drawing85.xml"/><Relationship Id="rId2" Type="http://schemas.openxmlformats.org/officeDocument/2006/relationships/package" Target="../embeddings/Microsoft_Excel_Worksheet104.xlsx"/><Relationship Id="rId1" Type="http://schemas.openxmlformats.org/officeDocument/2006/relationships/themeOverride" Target="../theme/themeOverride52.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9.xml"/><Relationship Id="rId4" Type="http://schemas.openxmlformats.org/officeDocument/2006/relationships/package" Target="../embeddings/Microsoft_Excel_Worksheet11.xlsx"/></Relationships>
</file>

<file path=ppt/charts/_rels/chart110.xml.rels><?xml version="1.0" encoding="UTF-8" standalone="yes"?>
<Relationships xmlns="http://schemas.openxmlformats.org/package/2006/relationships"><Relationship Id="rId3" Type="http://schemas.openxmlformats.org/officeDocument/2006/relationships/chartUserShapes" Target="../drawings/drawing86.xml"/><Relationship Id="rId2" Type="http://schemas.openxmlformats.org/officeDocument/2006/relationships/package" Target="../embeddings/Microsoft_Excel_Worksheet105.xlsx"/><Relationship Id="rId1" Type="http://schemas.openxmlformats.org/officeDocument/2006/relationships/themeOverride" Target="../theme/themeOverride5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08.xml"/><Relationship Id="rId1" Type="http://schemas.microsoft.com/office/2011/relationships/chartStyle" Target="style108.xml"/><Relationship Id="rId4" Type="http://schemas.openxmlformats.org/officeDocument/2006/relationships/chartUserShapes" Target="../drawings/drawing8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09.xml"/><Relationship Id="rId1" Type="http://schemas.microsoft.com/office/2011/relationships/chartStyle" Target="style109.xml"/><Relationship Id="rId4" Type="http://schemas.openxmlformats.org/officeDocument/2006/relationships/chartUserShapes" Target="../drawings/drawing88.xml"/></Relationships>
</file>

<file path=ppt/charts/_rels/chart113.xml.rels><?xml version="1.0" encoding="UTF-8" standalone="yes"?>
<Relationships xmlns="http://schemas.openxmlformats.org/package/2006/relationships"><Relationship Id="rId3" Type="http://schemas.openxmlformats.org/officeDocument/2006/relationships/chartUserShapes" Target="../drawings/drawing89.xml"/><Relationship Id="rId2" Type="http://schemas.openxmlformats.org/officeDocument/2006/relationships/package" Target="../embeddings/Microsoft_Excel_Worksheet108.xlsx"/><Relationship Id="rId1" Type="http://schemas.openxmlformats.org/officeDocument/2006/relationships/themeOverride" Target="../theme/themeOverride54.xml"/></Relationships>
</file>

<file path=ppt/charts/_rels/chart114.xml.rels><?xml version="1.0" encoding="UTF-8" standalone="yes"?>
<Relationships xmlns="http://schemas.openxmlformats.org/package/2006/relationships"><Relationship Id="rId3" Type="http://schemas.openxmlformats.org/officeDocument/2006/relationships/chartUserShapes" Target="../drawings/drawing90.xml"/><Relationship Id="rId2" Type="http://schemas.openxmlformats.org/officeDocument/2006/relationships/package" Target="../embeddings/Microsoft_Excel_Worksheet109.xlsx"/><Relationship Id="rId1" Type="http://schemas.openxmlformats.org/officeDocument/2006/relationships/themeOverride" Target="../theme/themeOverride55.xml"/></Relationships>
</file>

<file path=ppt/charts/_rels/chart115.xml.rels><?xml version="1.0" encoding="UTF-8" standalone="yes"?>
<Relationships xmlns="http://schemas.openxmlformats.org/package/2006/relationships"><Relationship Id="rId3" Type="http://schemas.openxmlformats.org/officeDocument/2006/relationships/chartUserShapes" Target="../drawings/drawing91.xml"/><Relationship Id="rId2" Type="http://schemas.openxmlformats.org/officeDocument/2006/relationships/package" Target="../embeddings/Microsoft_Excel_Worksheet110.xlsx"/><Relationship Id="rId1" Type="http://schemas.openxmlformats.org/officeDocument/2006/relationships/themeOverride" Target="../theme/themeOverride56.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110.xml"/><Relationship Id="rId1" Type="http://schemas.microsoft.com/office/2011/relationships/chartStyle" Target="style110.xml"/><Relationship Id="rId4" Type="http://schemas.openxmlformats.org/officeDocument/2006/relationships/chartUserShapes" Target="../drawings/drawing9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111.xml"/><Relationship Id="rId1" Type="http://schemas.microsoft.com/office/2011/relationships/chartStyle" Target="style111.xml"/><Relationship Id="rId4" Type="http://schemas.openxmlformats.org/officeDocument/2006/relationships/chartUserShapes" Target="../drawings/drawing9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112.xml"/><Relationship Id="rId1" Type="http://schemas.microsoft.com/office/2011/relationships/chartStyle" Target="style112.xml"/><Relationship Id="rId4" Type="http://schemas.openxmlformats.org/officeDocument/2006/relationships/chartUserShapes" Target="../drawings/drawing9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113.xml"/><Relationship Id="rId1" Type="http://schemas.microsoft.com/office/2011/relationships/chartStyle" Target="style113.xml"/><Relationship Id="rId4" Type="http://schemas.openxmlformats.org/officeDocument/2006/relationships/chartUserShapes" Target="../drawings/drawing95.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0.xml"/><Relationship Id="rId4" Type="http://schemas.openxmlformats.org/officeDocument/2006/relationships/package" Target="../embeddings/Microsoft_Excel_Worksheet12.xlsx"/></Relationships>
</file>

<file path=ppt/charts/_rels/chart120.xml.rels><?xml version="1.0" encoding="UTF-8" standalone="yes"?>
<Relationships xmlns="http://schemas.openxmlformats.org/package/2006/relationships"><Relationship Id="rId3" Type="http://schemas.openxmlformats.org/officeDocument/2006/relationships/chartUserShapes" Target="../drawings/drawing96.xml"/><Relationship Id="rId2" Type="http://schemas.openxmlformats.org/officeDocument/2006/relationships/package" Target="../embeddings/Microsoft_Excel_Worksheet115.xlsx"/><Relationship Id="rId1" Type="http://schemas.openxmlformats.org/officeDocument/2006/relationships/themeOverride" Target="../theme/themeOverride57.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114.xml"/><Relationship Id="rId1" Type="http://schemas.microsoft.com/office/2011/relationships/chartStyle" Target="style114.xml"/><Relationship Id="rId4" Type="http://schemas.openxmlformats.org/officeDocument/2006/relationships/chartUserShapes" Target="../drawings/drawing9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115.xml"/><Relationship Id="rId1" Type="http://schemas.microsoft.com/office/2011/relationships/chartStyle" Target="style115.xml"/><Relationship Id="rId4" Type="http://schemas.openxmlformats.org/officeDocument/2006/relationships/chartUserShapes" Target="../drawings/drawing98.xml"/></Relationships>
</file>

<file path=ppt/charts/_rels/chart123.xml.rels><?xml version="1.0" encoding="UTF-8" standalone="yes"?>
<Relationships xmlns="http://schemas.openxmlformats.org/package/2006/relationships"><Relationship Id="rId3" Type="http://schemas.openxmlformats.org/officeDocument/2006/relationships/chartUserShapes" Target="../drawings/drawing99.xml"/><Relationship Id="rId2" Type="http://schemas.openxmlformats.org/officeDocument/2006/relationships/package" Target="../embeddings/Microsoft_Excel_Worksheet118.xlsx"/><Relationship Id="rId1" Type="http://schemas.openxmlformats.org/officeDocument/2006/relationships/themeOverride" Target="../theme/themeOverride58.xml"/></Relationships>
</file>

<file path=ppt/charts/_rels/chart124.xml.rels><?xml version="1.0" encoding="UTF-8" standalone="yes"?>
<Relationships xmlns="http://schemas.openxmlformats.org/package/2006/relationships"><Relationship Id="rId3" Type="http://schemas.openxmlformats.org/officeDocument/2006/relationships/chartUserShapes" Target="../drawings/drawing100.xml"/><Relationship Id="rId2" Type="http://schemas.openxmlformats.org/officeDocument/2006/relationships/package" Target="../embeddings/Microsoft_Excel_Worksheet119.xlsx"/><Relationship Id="rId1" Type="http://schemas.openxmlformats.org/officeDocument/2006/relationships/themeOverride" Target="../theme/themeOverride59.xml"/></Relationships>
</file>

<file path=ppt/charts/_rels/chart125.xml.rels><?xml version="1.0" encoding="UTF-8" standalone="yes"?>
<Relationships xmlns="http://schemas.openxmlformats.org/package/2006/relationships"><Relationship Id="rId3" Type="http://schemas.openxmlformats.org/officeDocument/2006/relationships/chartUserShapes" Target="../drawings/drawing101.xml"/><Relationship Id="rId2" Type="http://schemas.openxmlformats.org/officeDocument/2006/relationships/package" Target="../embeddings/Microsoft_Excel_Worksheet120.xlsx"/><Relationship Id="rId1" Type="http://schemas.openxmlformats.org/officeDocument/2006/relationships/themeOverride" Target="../theme/themeOverride60.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116.xml"/><Relationship Id="rId1" Type="http://schemas.microsoft.com/office/2011/relationships/chartStyle" Target="style116.xml"/><Relationship Id="rId4" Type="http://schemas.openxmlformats.org/officeDocument/2006/relationships/chartUserShapes" Target="../drawings/drawing10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117.xml"/><Relationship Id="rId1" Type="http://schemas.microsoft.com/office/2011/relationships/chartStyle" Target="style117.xml"/><Relationship Id="rId4" Type="http://schemas.openxmlformats.org/officeDocument/2006/relationships/chartUserShapes" Target="../drawings/drawing10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118.xml"/><Relationship Id="rId1" Type="http://schemas.microsoft.com/office/2011/relationships/chartStyle" Target="style118.xml"/><Relationship Id="rId4" Type="http://schemas.openxmlformats.org/officeDocument/2006/relationships/chartUserShapes" Target="../drawings/drawing104.xml"/></Relationships>
</file>

<file path=ppt/charts/_rels/chart129.xml.rels><?xml version="1.0" encoding="UTF-8" standalone="yes"?>
<Relationships xmlns="http://schemas.openxmlformats.org/package/2006/relationships"><Relationship Id="rId3" Type="http://schemas.openxmlformats.org/officeDocument/2006/relationships/chartUserShapes" Target="../drawings/drawing105.xml"/><Relationship Id="rId2" Type="http://schemas.openxmlformats.org/officeDocument/2006/relationships/package" Target="../embeddings/Microsoft_Excel_Worksheet124.xlsx"/><Relationship Id="rId1" Type="http://schemas.openxmlformats.org/officeDocument/2006/relationships/themeOverride" Target="../theme/themeOverride61.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1.xml"/><Relationship Id="rId4" Type="http://schemas.openxmlformats.org/officeDocument/2006/relationships/package" Target="../embeddings/Microsoft_Excel_Worksheet13.xlsx"/></Relationships>
</file>

<file path=ppt/charts/_rels/chart130.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119.xml"/><Relationship Id="rId1" Type="http://schemas.microsoft.com/office/2011/relationships/chartStyle" Target="style119.xml"/><Relationship Id="rId5" Type="http://schemas.openxmlformats.org/officeDocument/2006/relationships/chartUserShapes" Target="../drawings/drawing106.xml"/><Relationship Id="rId4" Type="http://schemas.openxmlformats.org/officeDocument/2006/relationships/package" Target="../embeddings/Microsoft_Excel_Worksheet125.xlsx"/></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120.xml"/><Relationship Id="rId1" Type="http://schemas.microsoft.com/office/2011/relationships/chartStyle" Target="style120.xml"/><Relationship Id="rId4" Type="http://schemas.openxmlformats.org/officeDocument/2006/relationships/chartUserShapes" Target="../drawings/drawing10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121.xml"/><Relationship Id="rId1" Type="http://schemas.microsoft.com/office/2011/relationships/chartStyle" Target="style121.xml"/><Relationship Id="rId4" Type="http://schemas.openxmlformats.org/officeDocument/2006/relationships/chartUserShapes" Target="../drawings/drawing10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122.xml"/><Relationship Id="rId1" Type="http://schemas.microsoft.com/office/2011/relationships/chartStyle" Target="style122.xml"/><Relationship Id="rId4" Type="http://schemas.openxmlformats.org/officeDocument/2006/relationships/chartUserShapes" Target="../drawings/drawing10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123.xml"/><Relationship Id="rId1" Type="http://schemas.microsoft.com/office/2011/relationships/chartStyle" Target="style123.xml"/><Relationship Id="rId4" Type="http://schemas.openxmlformats.org/officeDocument/2006/relationships/chartUserShapes" Target="../drawings/drawing110.xml"/></Relationships>
</file>

<file path=ppt/charts/_rels/chart135.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124.xml"/><Relationship Id="rId1" Type="http://schemas.microsoft.com/office/2011/relationships/chartStyle" Target="style124.xml"/><Relationship Id="rId5" Type="http://schemas.openxmlformats.org/officeDocument/2006/relationships/chartUserShapes" Target="../drawings/drawing111.xml"/><Relationship Id="rId4" Type="http://schemas.openxmlformats.org/officeDocument/2006/relationships/package" Target="../embeddings/Microsoft_Excel_Worksheet130.xlsx"/></Relationships>
</file>

<file path=ppt/charts/_rels/chart136.xml.rels><?xml version="1.0" encoding="UTF-8" standalone="yes"?>
<Relationships xmlns="http://schemas.openxmlformats.org/package/2006/relationships"><Relationship Id="rId3" Type="http://schemas.openxmlformats.org/officeDocument/2006/relationships/themeOverride" Target="../theme/themeOverride64.xml"/><Relationship Id="rId2" Type="http://schemas.microsoft.com/office/2011/relationships/chartColorStyle" Target="colors125.xml"/><Relationship Id="rId1" Type="http://schemas.microsoft.com/office/2011/relationships/chartStyle" Target="style125.xml"/><Relationship Id="rId5" Type="http://schemas.openxmlformats.org/officeDocument/2006/relationships/chartUserShapes" Target="../drawings/drawing112.xml"/><Relationship Id="rId4" Type="http://schemas.openxmlformats.org/officeDocument/2006/relationships/package" Target="../embeddings/Microsoft_Excel_Worksheet131.xlsx"/></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126.xml"/><Relationship Id="rId1" Type="http://schemas.microsoft.com/office/2011/relationships/chartStyle" Target="style126.xml"/><Relationship Id="rId4" Type="http://schemas.openxmlformats.org/officeDocument/2006/relationships/chartUserShapes" Target="../drawings/drawing11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127.xml"/><Relationship Id="rId1" Type="http://schemas.microsoft.com/office/2011/relationships/chartStyle" Target="style127.xml"/><Relationship Id="rId4" Type="http://schemas.openxmlformats.org/officeDocument/2006/relationships/chartUserShapes" Target="../drawings/drawing11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128.xml"/><Relationship Id="rId1" Type="http://schemas.microsoft.com/office/2011/relationships/chartStyle" Target="style128.xml"/><Relationship Id="rId4" Type="http://schemas.openxmlformats.org/officeDocument/2006/relationships/chartUserShapes" Target="../drawings/drawing115.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2.xml"/><Relationship Id="rId4" Type="http://schemas.openxmlformats.org/officeDocument/2006/relationships/package" Target="../embeddings/Microsoft_Excel_Worksheet14.xlsx"/></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129.xml"/><Relationship Id="rId1" Type="http://schemas.microsoft.com/office/2011/relationships/chartStyle" Target="style129.xml"/><Relationship Id="rId4" Type="http://schemas.openxmlformats.org/officeDocument/2006/relationships/chartUserShapes" Target="../drawings/drawing11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130.xml"/><Relationship Id="rId1" Type="http://schemas.microsoft.com/office/2011/relationships/chartStyle" Target="style130.xml"/><Relationship Id="rId4" Type="http://schemas.openxmlformats.org/officeDocument/2006/relationships/chartUserShapes" Target="../drawings/drawing11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131.xml"/><Relationship Id="rId1" Type="http://schemas.microsoft.com/office/2011/relationships/chartStyle" Target="style131.xml"/><Relationship Id="rId4" Type="http://schemas.openxmlformats.org/officeDocument/2006/relationships/chartUserShapes" Target="../drawings/drawing11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132.xml"/><Relationship Id="rId1" Type="http://schemas.microsoft.com/office/2011/relationships/chartStyle" Target="style132.xml"/><Relationship Id="rId4" Type="http://schemas.openxmlformats.org/officeDocument/2006/relationships/chartUserShapes" Target="../drawings/drawing11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133.xml"/><Relationship Id="rId1" Type="http://schemas.microsoft.com/office/2011/relationships/chartStyle" Target="style133.xml"/><Relationship Id="rId4" Type="http://schemas.openxmlformats.org/officeDocument/2006/relationships/chartUserShapes" Target="../drawings/drawing120.xml"/></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134.xml"/><Relationship Id="rId1" Type="http://schemas.microsoft.com/office/2011/relationships/chartStyle" Target="style13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135.xml"/><Relationship Id="rId1" Type="http://schemas.microsoft.com/office/2011/relationships/chartStyle" Target="style13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136.xml"/><Relationship Id="rId1" Type="http://schemas.microsoft.com/office/2011/relationships/chartStyle" Target="style136.xml"/></Relationships>
</file>

<file path=ppt/charts/_rels/chart148.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137.xml"/><Relationship Id="rId1" Type="http://schemas.microsoft.com/office/2011/relationships/chartStyle" Target="style137.xml"/><Relationship Id="rId4" Type="http://schemas.openxmlformats.org/officeDocument/2006/relationships/chartUserShapes" Target="../drawings/drawing121.xml"/></Relationships>
</file>

<file path=ppt/charts/_rels/chart149.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138.xml"/><Relationship Id="rId1" Type="http://schemas.microsoft.com/office/2011/relationships/chartStyle" Target="style138.xml"/><Relationship Id="rId4" Type="http://schemas.openxmlformats.org/officeDocument/2006/relationships/chartUserShapes" Target="../drawings/drawing12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139.xml"/><Relationship Id="rId1" Type="http://schemas.microsoft.com/office/2011/relationships/chartStyle" Target="style139.xml"/><Relationship Id="rId4" Type="http://schemas.openxmlformats.org/officeDocument/2006/relationships/chartUserShapes" Target="../drawings/drawing123.xml"/></Relationships>
</file>

<file path=ppt/charts/_rels/chart151.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140.xml"/><Relationship Id="rId1" Type="http://schemas.microsoft.com/office/2011/relationships/chartStyle" Target="style140.xml"/><Relationship Id="rId4" Type="http://schemas.openxmlformats.org/officeDocument/2006/relationships/chartUserShapes" Target="../drawings/drawing124.xml"/></Relationships>
</file>

<file path=ppt/charts/_rels/chart152.xml.rels><?xml version="1.0" encoding="UTF-8" standalone="yes"?>
<Relationships xmlns="http://schemas.openxmlformats.org/package/2006/relationships"><Relationship Id="rId3" Type="http://schemas.openxmlformats.org/officeDocument/2006/relationships/themeOverride" Target="../theme/themeOverride65.xml"/><Relationship Id="rId2" Type="http://schemas.microsoft.com/office/2011/relationships/chartColorStyle" Target="colors141.xml"/><Relationship Id="rId1" Type="http://schemas.microsoft.com/office/2011/relationships/chartStyle" Target="style141.xml"/><Relationship Id="rId5" Type="http://schemas.openxmlformats.org/officeDocument/2006/relationships/chartUserShapes" Target="../drawings/drawing125.xml"/><Relationship Id="rId4" Type="http://schemas.openxmlformats.org/officeDocument/2006/relationships/package" Target="../embeddings/Microsoft_Excel_Worksheet147.xlsx"/></Relationships>
</file>

<file path=ppt/charts/_rels/chart153.xml.rels><?xml version="1.0" encoding="UTF-8" standalone="yes"?>
<Relationships xmlns="http://schemas.openxmlformats.org/package/2006/relationships"><Relationship Id="rId3" Type="http://schemas.openxmlformats.org/officeDocument/2006/relationships/themeOverride" Target="../theme/themeOverride66.xml"/><Relationship Id="rId2" Type="http://schemas.microsoft.com/office/2011/relationships/chartColorStyle" Target="colors142.xml"/><Relationship Id="rId1" Type="http://schemas.microsoft.com/office/2011/relationships/chartStyle" Target="style142.xml"/><Relationship Id="rId5" Type="http://schemas.openxmlformats.org/officeDocument/2006/relationships/chartUserShapes" Target="../drawings/drawing126.xml"/><Relationship Id="rId4" Type="http://schemas.openxmlformats.org/officeDocument/2006/relationships/package" Target="../embeddings/Microsoft_Excel_Worksheet148.xlsx"/></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49.xlsx"/><Relationship Id="rId2" Type="http://schemas.microsoft.com/office/2011/relationships/chartColorStyle" Target="colors143.xml"/><Relationship Id="rId1" Type="http://schemas.microsoft.com/office/2011/relationships/chartStyle" Target="style143.xml"/><Relationship Id="rId4" Type="http://schemas.openxmlformats.org/officeDocument/2006/relationships/chartUserShapes" Target="../drawings/drawing127.xml"/></Relationships>
</file>

<file path=ppt/charts/_rels/chart155.xml.rels><?xml version="1.0" encoding="UTF-8" standalone="yes"?>
<Relationships xmlns="http://schemas.openxmlformats.org/package/2006/relationships"><Relationship Id="rId3" Type="http://schemas.openxmlformats.org/officeDocument/2006/relationships/package" Target="../embeddings/Microsoft_Excel_Worksheet150.xlsx"/><Relationship Id="rId2" Type="http://schemas.microsoft.com/office/2011/relationships/chartColorStyle" Target="colors144.xml"/><Relationship Id="rId1" Type="http://schemas.microsoft.com/office/2011/relationships/chartStyle" Target="style144.xml"/></Relationships>
</file>

<file path=ppt/charts/_rels/chart156.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145.xml"/><Relationship Id="rId1" Type="http://schemas.microsoft.com/office/2011/relationships/chartStyle" Target="style145.xml"/><Relationship Id="rId4" Type="http://schemas.openxmlformats.org/officeDocument/2006/relationships/chartUserShapes" Target="../drawings/drawing128.xml"/></Relationships>
</file>

<file path=ppt/charts/_rels/chart157.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146.xml"/><Relationship Id="rId1" Type="http://schemas.microsoft.com/office/2011/relationships/chartStyle" Target="style146.xml"/><Relationship Id="rId5" Type="http://schemas.openxmlformats.org/officeDocument/2006/relationships/chartUserShapes" Target="../drawings/drawing129.xml"/><Relationship Id="rId4" Type="http://schemas.openxmlformats.org/officeDocument/2006/relationships/package" Target="../embeddings/Microsoft_Excel_Worksheet152.xlsx"/></Relationships>
</file>

<file path=ppt/charts/_rels/chart158.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147.xml"/><Relationship Id="rId1" Type="http://schemas.microsoft.com/office/2011/relationships/chartStyle" Target="style147.xml"/><Relationship Id="rId4" Type="http://schemas.openxmlformats.org/officeDocument/2006/relationships/chartUserShapes" Target="../drawings/drawing130.xml"/></Relationships>
</file>

<file path=ppt/charts/_rels/chart159.xml.rels><?xml version="1.0" encoding="UTF-8" standalone="yes"?>
<Relationships xmlns="http://schemas.openxmlformats.org/package/2006/relationships"><Relationship Id="rId3" Type="http://schemas.openxmlformats.org/officeDocument/2006/relationships/chartUserShapes" Target="../drawings/drawing131.xml"/><Relationship Id="rId2" Type="http://schemas.openxmlformats.org/officeDocument/2006/relationships/package" Target="../embeddings/Microsoft_Excel_Worksheet154.xlsx"/><Relationship Id="rId1" Type="http://schemas.openxmlformats.org/officeDocument/2006/relationships/themeOverride" Target="../theme/themeOverride6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3.xml"/></Relationships>
</file>

<file path=ppt/charts/_rels/chart160.xml.rels><?xml version="1.0" encoding="UTF-8" standalone="yes"?>
<Relationships xmlns="http://schemas.openxmlformats.org/package/2006/relationships"><Relationship Id="rId3" Type="http://schemas.openxmlformats.org/officeDocument/2006/relationships/chartUserShapes" Target="../drawings/drawing132.xml"/><Relationship Id="rId2" Type="http://schemas.openxmlformats.org/officeDocument/2006/relationships/package" Target="../embeddings/Microsoft_Excel_Worksheet155.xlsx"/><Relationship Id="rId1" Type="http://schemas.openxmlformats.org/officeDocument/2006/relationships/themeOverride" Target="../theme/themeOverride69.xml"/></Relationships>
</file>

<file path=ppt/charts/_rels/chart161.xml.rels><?xml version="1.0" encoding="UTF-8" standalone="yes"?>
<Relationships xmlns="http://schemas.openxmlformats.org/package/2006/relationships"><Relationship Id="rId3" Type="http://schemas.openxmlformats.org/officeDocument/2006/relationships/themeOverride" Target="../theme/themeOverride70.xml"/><Relationship Id="rId2" Type="http://schemas.microsoft.com/office/2011/relationships/chartColorStyle" Target="colors148.xml"/><Relationship Id="rId1" Type="http://schemas.microsoft.com/office/2011/relationships/chartStyle" Target="style148.xml"/><Relationship Id="rId5" Type="http://schemas.openxmlformats.org/officeDocument/2006/relationships/chartUserShapes" Target="../drawings/drawing133.xml"/><Relationship Id="rId4" Type="http://schemas.openxmlformats.org/officeDocument/2006/relationships/package" Target="../embeddings/Microsoft_Excel_Worksheet156.xlsx"/></Relationships>
</file>

<file path=ppt/charts/_rels/chart162.xml.rels><?xml version="1.0" encoding="UTF-8" standalone="yes"?>
<Relationships xmlns="http://schemas.openxmlformats.org/package/2006/relationships"><Relationship Id="rId3" Type="http://schemas.openxmlformats.org/officeDocument/2006/relationships/package" Target="../embeddings/Microsoft_Excel_Worksheet157.xlsx"/><Relationship Id="rId2" Type="http://schemas.microsoft.com/office/2011/relationships/chartColorStyle" Target="colors149.xml"/><Relationship Id="rId1" Type="http://schemas.microsoft.com/office/2011/relationships/chartStyle" Target="style149.xml"/><Relationship Id="rId4" Type="http://schemas.openxmlformats.org/officeDocument/2006/relationships/chartUserShapes" Target="../drawings/drawing134.xml"/></Relationships>
</file>

<file path=ppt/charts/_rels/chart163.xml.rels><?xml version="1.0" encoding="UTF-8" standalone="yes"?>
<Relationships xmlns="http://schemas.openxmlformats.org/package/2006/relationships"><Relationship Id="rId3" Type="http://schemas.openxmlformats.org/officeDocument/2006/relationships/package" Target="../embeddings/Microsoft_Excel_Worksheet158.xlsx"/><Relationship Id="rId2" Type="http://schemas.microsoft.com/office/2011/relationships/chartColorStyle" Target="colors150.xml"/><Relationship Id="rId1" Type="http://schemas.microsoft.com/office/2011/relationships/chartStyle" Target="style150.xml"/><Relationship Id="rId4" Type="http://schemas.openxmlformats.org/officeDocument/2006/relationships/chartUserShapes" Target="../drawings/drawing135.xml"/></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6.xml.rels><?xml version="1.0" encoding="UTF-8" standalone="yes"?>
<Relationships xmlns="http://schemas.openxmlformats.org/package/2006/relationships"><Relationship Id="rId3" Type="http://schemas.openxmlformats.org/officeDocument/2006/relationships/package" Target="../embeddings/Microsoft_Excel_Worksheet161.xlsx"/><Relationship Id="rId2" Type="http://schemas.microsoft.com/office/2011/relationships/chartColorStyle" Target="colors151.xml"/><Relationship Id="rId1" Type="http://schemas.microsoft.com/office/2011/relationships/chartStyle" Target="style151.xml"/><Relationship Id="rId4" Type="http://schemas.openxmlformats.org/officeDocument/2006/relationships/chartUserShapes" Target="../drawings/drawing136.xml"/></Relationships>
</file>

<file path=ppt/charts/_rels/chart167.xml.rels><?xml version="1.0" encoding="UTF-8" standalone="yes"?>
<Relationships xmlns="http://schemas.openxmlformats.org/package/2006/relationships"><Relationship Id="rId3" Type="http://schemas.openxmlformats.org/officeDocument/2006/relationships/package" Target="../embeddings/Microsoft_Excel_Worksheet162.xlsx"/><Relationship Id="rId2" Type="http://schemas.microsoft.com/office/2011/relationships/chartColorStyle" Target="colors152.xml"/><Relationship Id="rId1" Type="http://schemas.microsoft.com/office/2011/relationships/chartStyle" Target="style152.xml"/><Relationship Id="rId4" Type="http://schemas.openxmlformats.org/officeDocument/2006/relationships/chartUserShapes" Target="../drawings/drawing137.xml"/></Relationships>
</file>

<file path=ppt/charts/_rels/chart168.xml.rels><?xml version="1.0" encoding="UTF-8" standalone="yes"?>
<Relationships xmlns="http://schemas.openxmlformats.org/package/2006/relationships"><Relationship Id="rId3" Type="http://schemas.openxmlformats.org/officeDocument/2006/relationships/package" Target="../embeddings/Microsoft_Excel_Worksheet163.xlsx"/><Relationship Id="rId2" Type="http://schemas.microsoft.com/office/2011/relationships/chartColorStyle" Target="colors153.xml"/><Relationship Id="rId1" Type="http://schemas.microsoft.com/office/2011/relationships/chartStyle" Target="style153.xml"/><Relationship Id="rId4" Type="http://schemas.openxmlformats.org/officeDocument/2006/relationships/chartUserShapes" Target="../drawings/drawing138.xml"/></Relationships>
</file>

<file path=ppt/charts/_rels/chart169.xml.rels><?xml version="1.0" encoding="UTF-8" standalone="yes"?>
<Relationships xmlns="http://schemas.openxmlformats.org/package/2006/relationships"><Relationship Id="rId3" Type="http://schemas.openxmlformats.org/officeDocument/2006/relationships/package" Target="../embeddings/Microsoft_Excel_Worksheet164.xlsx"/><Relationship Id="rId2" Type="http://schemas.microsoft.com/office/2011/relationships/chartColorStyle" Target="colors154.xml"/><Relationship Id="rId1" Type="http://schemas.microsoft.com/office/2011/relationships/chartStyle" Target="style154.xml"/><Relationship Id="rId4" Type="http://schemas.openxmlformats.org/officeDocument/2006/relationships/chartUserShapes" Target="../drawings/drawing13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4.xml"/></Relationships>
</file>

<file path=ppt/charts/_rels/chart170.xml.rels><?xml version="1.0" encoding="UTF-8" standalone="yes"?>
<Relationships xmlns="http://schemas.openxmlformats.org/package/2006/relationships"><Relationship Id="rId3" Type="http://schemas.openxmlformats.org/officeDocument/2006/relationships/themeOverride" Target="../theme/themeOverride71.xml"/><Relationship Id="rId2" Type="http://schemas.microsoft.com/office/2011/relationships/chartColorStyle" Target="colors155.xml"/><Relationship Id="rId1" Type="http://schemas.microsoft.com/office/2011/relationships/chartStyle" Target="style155.xml"/><Relationship Id="rId5" Type="http://schemas.openxmlformats.org/officeDocument/2006/relationships/chartUserShapes" Target="../drawings/drawing140.xml"/><Relationship Id="rId4" Type="http://schemas.openxmlformats.org/officeDocument/2006/relationships/package" Target="../embeddings/Microsoft_Excel_Worksheet165.xlsx"/></Relationships>
</file>

<file path=ppt/charts/_rels/chart171.xml.rels><?xml version="1.0" encoding="UTF-8" standalone="yes"?>
<Relationships xmlns="http://schemas.openxmlformats.org/package/2006/relationships"><Relationship Id="rId3" Type="http://schemas.openxmlformats.org/officeDocument/2006/relationships/themeOverride" Target="../theme/themeOverride72.xml"/><Relationship Id="rId2" Type="http://schemas.microsoft.com/office/2011/relationships/chartColorStyle" Target="colors156.xml"/><Relationship Id="rId1" Type="http://schemas.microsoft.com/office/2011/relationships/chartStyle" Target="style156.xml"/><Relationship Id="rId5" Type="http://schemas.openxmlformats.org/officeDocument/2006/relationships/chartUserShapes" Target="../drawings/drawing141.xml"/><Relationship Id="rId4" Type="http://schemas.openxmlformats.org/officeDocument/2006/relationships/package" Target="../embeddings/Microsoft_Excel_Worksheet166.xlsx"/></Relationships>
</file>

<file path=ppt/charts/_rels/chart172.xml.rels><?xml version="1.0" encoding="UTF-8" standalone="yes"?>
<Relationships xmlns="http://schemas.openxmlformats.org/package/2006/relationships"><Relationship Id="rId3" Type="http://schemas.openxmlformats.org/officeDocument/2006/relationships/themeOverride" Target="../theme/themeOverride73.xml"/><Relationship Id="rId2" Type="http://schemas.microsoft.com/office/2011/relationships/chartColorStyle" Target="colors157.xml"/><Relationship Id="rId1" Type="http://schemas.microsoft.com/office/2011/relationships/chartStyle" Target="style157.xml"/><Relationship Id="rId5" Type="http://schemas.openxmlformats.org/officeDocument/2006/relationships/chartUserShapes" Target="../drawings/drawing142.xml"/><Relationship Id="rId4" Type="http://schemas.openxmlformats.org/officeDocument/2006/relationships/package" Target="../embeddings/Microsoft_Excel_Worksheet167.xlsx"/></Relationships>
</file>

<file path=ppt/charts/_rels/chart173.xml.rels><?xml version="1.0" encoding="UTF-8" standalone="yes"?>
<Relationships xmlns="http://schemas.openxmlformats.org/package/2006/relationships"><Relationship Id="rId3" Type="http://schemas.openxmlformats.org/officeDocument/2006/relationships/themeOverride" Target="../theme/themeOverride74.xml"/><Relationship Id="rId2" Type="http://schemas.microsoft.com/office/2011/relationships/chartColorStyle" Target="colors158.xml"/><Relationship Id="rId1" Type="http://schemas.microsoft.com/office/2011/relationships/chartStyle" Target="style158.xml"/><Relationship Id="rId5" Type="http://schemas.openxmlformats.org/officeDocument/2006/relationships/chartUserShapes" Target="../drawings/drawing143.xml"/><Relationship Id="rId4" Type="http://schemas.openxmlformats.org/officeDocument/2006/relationships/package" Target="../embeddings/Microsoft_Excel_Worksheet168.xlsx"/></Relationships>
</file>

<file path=ppt/charts/_rels/chart174.xml.rels><?xml version="1.0" encoding="UTF-8" standalone="yes"?>
<Relationships xmlns="http://schemas.openxmlformats.org/package/2006/relationships"><Relationship Id="rId3" Type="http://schemas.openxmlformats.org/officeDocument/2006/relationships/themeOverride" Target="../theme/themeOverride75.xml"/><Relationship Id="rId2" Type="http://schemas.microsoft.com/office/2011/relationships/chartColorStyle" Target="colors159.xml"/><Relationship Id="rId1" Type="http://schemas.microsoft.com/office/2011/relationships/chartStyle" Target="style159.xml"/><Relationship Id="rId5" Type="http://schemas.openxmlformats.org/officeDocument/2006/relationships/chartUserShapes" Target="../drawings/drawing144.xml"/><Relationship Id="rId4" Type="http://schemas.openxmlformats.org/officeDocument/2006/relationships/package" Target="../embeddings/Microsoft_Excel_Worksheet169.xlsx"/></Relationships>
</file>

<file path=ppt/charts/_rels/chart175.xml.rels><?xml version="1.0" encoding="UTF-8" standalone="yes"?>
<Relationships xmlns="http://schemas.openxmlformats.org/package/2006/relationships"><Relationship Id="rId3" Type="http://schemas.openxmlformats.org/officeDocument/2006/relationships/themeOverride" Target="../theme/themeOverride76.xml"/><Relationship Id="rId2" Type="http://schemas.microsoft.com/office/2011/relationships/chartColorStyle" Target="colors160.xml"/><Relationship Id="rId1" Type="http://schemas.microsoft.com/office/2011/relationships/chartStyle" Target="style160.xml"/><Relationship Id="rId5" Type="http://schemas.openxmlformats.org/officeDocument/2006/relationships/chartUserShapes" Target="../drawings/drawing145.xml"/><Relationship Id="rId4" Type="http://schemas.openxmlformats.org/officeDocument/2006/relationships/package" Target="../embeddings/Microsoft_Excel_Worksheet170.xlsx"/></Relationships>
</file>

<file path=ppt/charts/_rels/chart176.xml.rels><?xml version="1.0" encoding="UTF-8" standalone="yes"?>
<Relationships xmlns="http://schemas.openxmlformats.org/package/2006/relationships"><Relationship Id="rId3" Type="http://schemas.openxmlformats.org/officeDocument/2006/relationships/themeOverride" Target="../theme/themeOverride77.xml"/><Relationship Id="rId2" Type="http://schemas.microsoft.com/office/2011/relationships/chartColorStyle" Target="colors161.xml"/><Relationship Id="rId1" Type="http://schemas.microsoft.com/office/2011/relationships/chartStyle" Target="style161.xml"/><Relationship Id="rId5" Type="http://schemas.openxmlformats.org/officeDocument/2006/relationships/chartUserShapes" Target="../drawings/drawing146.xml"/><Relationship Id="rId4" Type="http://schemas.openxmlformats.org/officeDocument/2006/relationships/package" Target="../embeddings/Microsoft_Excel_Worksheet171.xlsx"/></Relationships>
</file>

<file path=ppt/charts/_rels/chart177.xml.rels><?xml version="1.0" encoding="UTF-8" standalone="yes"?>
<Relationships xmlns="http://schemas.openxmlformats.org/package/2006/relationships"><Relationship Id="rId3" Type="http://schemas.openxmlformats.org/officeDocument/2006/relationships/themeOverride" Target="../theme/themeOverride78.xml"/><Relationship Id="rId2" Type="http://schemas.microsoft.com/office/2011/relationships/chartColorStyle" Target="colors162.xml"/><Relationship Id="rId1" Type="http://schemas.microsoft.com/office/2011/relationships/chartStyle" Target="style162.xml"/><Relationship Id="rId5" Type="http://schemas.openxmlformats.org/officeDocument/2006/relationships/chartUserShapes" Target="../drawings/drawing147.xml"/><Relationship Id="rId4" Type="http://schemas.openxmlformats.org/officeDocument/2006/relationships/package" Target="../embeddings/Microsoft_Excel_Worksheet172.xlsx"/></Relationships>
</file>

<file path=ppt/charts/_rels/chart178.xml.rels><?xml version="1.0" encoding="UTF-8" standalone="yes"?>
<Relationships xmlns="http://schemas.openxmlformats.org/package/2006/relationships"><Relationship Id="rId3" Type="http://schemas.openxmlformats.org/officeDocument/2006/relationships/themeOverride" Target="../theme/themeOverride79.xml"/><Relationship Id="rId2" Type="http://schemas.microsoft.com/office/2011/relationships/chartColorStyle" Target="colors163.xml"/><Relationship Id="rId1" Type="http://schemas.microsoft.com/office/2011/relationships/chartStyle" Target="style163.xml"/><Relationship Id="rId5" Type="http://schemas.openxmlformats.org/officeDocument/2006/relationships/chartUserShapes" Target="../drawings/drawing148.xml"/><Relationship Id="rId4" Type="http://schemas.openxmlformats.org/officeDocument/2006/relationships/package" Target="../embeddings/Microsoft_Excel_Worksheet173.xlsx"/></Relationships>
</file>

<file path=ppt/charts/_rels/chart179.xml.rels><?xml version="1.0" encoding="UTF-8" standalone="yes"?>
<Relationships xmlns="http://schemas.openxmlformats.org/package/2006/relationships"><Relationship Id="rId3" Type="http://schemas.openxmlformats.org/officeDocument/2006/relationships/themeOverride" Target="../theme/themeOverride80.xml"/><Relationship Id="rId2" Type="http://schemas.microsoft.com/office/2011/relationships/chartColorStyle" Target="colors164.xml"/><Relationship Id="rId1" Type="http://schemas.microsoft.com/office/2011/relationships/chartStyle" Target="style164.xml"/><Relationship Id="rId5" Type="http://schemas.openxmlformats.org/officeDocument/2006/relationships/chartUserShapes" Target="../drawings/drawing149.xml"/><Relationship Id="rId4" Type="http://schemas.openxmlformats.org/officeDocument/2006/relationships/package" Target="../embeddings/Microsoft_Excel_Worksheet174.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5.xml"/><Relationship Id="rId4" Type="http://schemas.openxmlformats.org/officeDocument/2006/relationships/package" Target="../embeddings/Microsoft_Excel_Worksheet18.xlsx"/></Relationships>
</file>

<file path=ppt/charts/_rels/chart180.xml.rels><?xml version="1.0" encoding="UTF-8" standalone="yes"?>
<Relationships xmlns="http://schemas.openxmlformats.org/package/2006/relationships"><Relationship Id="rId3" Type="http://schemas.openxmlformats.org/officeDocument/2006/relationships/themeOverride" Target="../theme/themeOverride81.xml"/><Relationship Id="rId2" Type="http://schemas.microsoft.com/office/2011/relationships/chartColorStyle" Target="colors165.xml"/><Relationship Id="rId1" Type="http://schemas.microsoft.com/office/2011/relationships/chartStyle" Target="style165.xml"/><Relationship Id="rId5" Type="http://schemas.openxmlformats.org/officeDocument/2006/relationships/chartUserShapes" Target="../drawings/drawing150.xml"/><Relationship Id="rId4" Type="http://schemas.openxmlformats.org/officeDocument/2006/relationships/package" Target="../embeddings/Microsoft_Excel_Worksheet175.xlsx"/></Relationships>
</file>

<file path=ppt/charts/_rels/chart181.xml.rels><?xml version="1.0" encoding="UTF-8" standalone="yes"?>
<Relationships xmlns="http://schemas.openxmlformats.org/package/2006/relationships"><Relationship Id="rId3" Type="http://schemas.openxmlformats.org/officeDocument/2006/relationships/themeOverride" Target="../theme/themeOverride82.xml"/><Relationship Id="rId2" Type="http://schemas.microsoft.com/office/2011/relationships/chartColorStyle" Target="colors166.xml"/><Relationship Id="rId1" Type="http://schemas.microsoft.com/office/2011/relationships/chartStyle" Target="style166.xml"/><Relationship Id="rId5" Type="http://schemas.openxmlformats.org/officeDocument/2006/relationships/chartUserShapes" Target="../drawings/drawing151.xml"/><Relationship Id="rId4" Type="http://schemas.openxmlformats.org/officeDocument/2006/relationships/package" Target="../embeddings/Microsoft_Excel_Worksheet176.xlsx"/></Relationships>
</file>

<file path=ppt/charts/_rels/chart182.xml.rels><?xml version="1.0" encoding="UTF-8" standalone="yes"?>
<Relationships xmlns="http://schemas.openxmlformats.org/package/2006/relationships"><Relationship Id="rId3" Type="http://schemas.openxmlformats.org/officeDocument/2006/relationships/themeOverride" Target="../theme/themeOverride83.xml"/><Relationship Id="rId2" Type="http://schemas.microsoft.com/office/2011/relationships/chartColorStyle" Target="colors167.xml"/><Relationship Id="rId1" Type="http://schemas.microsoft.com/office/2011/relationships/chartStyle" Target="style167.xml"/><Relationship Id="rId5" Type="http://schemas.openxmlformats.org/officeDocument/2006/relationships/chartUserShapes" Target="../drawings/drawing152.xml"/><Relationship Id="rId4" Type="http://schemas.openxmlformats.org/officeDocument/2006/relationships/package" Target="../embeddings/Microsoft_Excel_Worksheet177.xlsx"/></Relationships>
</file>

<file path=ppt/charts/_rels/chart183.xml.rels><?xml version="1.0" encoding="UTF-8" standalone="yes"?>
<Relationships xmlns="http://schemas.openxmlformats.org/package/2006/relationships"><Relationship Id="rId3" Type="http://schemas.openxmlformats.org/officeDocument/2006/relationships/themeOverride" Target="../theme/themeOverride84.xml"/><Relationship Id="rId2" Type="http://schemas.microsoft.com/office/2011/relationships/chartColorStyle" Target="colors168.xml"/><Relationship Id="rId1" Type="http://schemas.microsoft.com/office/2011/relationships/chartStyle" Target="style168.xml"/><Relationship Id="rId5" Type="http://schemas.openxmlformats.org/officeDocument/2006/relationships/chartUserShapes" Target="../drawings/drawing153.xml"/><Relationship Id="rId4" Type="http://schemas.openxmlformats.org/officeDocument/2006/relationships/package" Target="../embeddings/Microsoft_Excel_Worksheet178.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6.xml"/><Relationship Id="rId4"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17.xml"/><Relationship Id="rId4"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6.xml"/><Relationship Id="rId1" Type="http://schemas.microsoft.com/office/2011/relationships/chartStyle" Target="style26.xml"/><Relationship Id="rId5" Type="http://schemas.openxmlformats.org/officeDocument/2006/relationships/chartUserShapes" Target="../drawings/drawing18.xml"/><Relationship Id="rId4"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7.xml"/><Relationship Id="rId1" Type="http://schemas.microsoft.com/office/2011/relationships/chartStyle" Target="style27.xml"/><Relationship Id="rId5" Type="http://schemas.openxmlformats.org/officeDocument/2006/relationships/chartUserShapes" Target="../drawings/drawing19.xml"/><Relationship Id="rId4"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8.xml"/><Relationship Id="rId1" Type="http://schemas.microsoft.com/office/2011/relationships/chartStyle" Target="style28.xml"/><Relationship Id="rId5" Type="http://schemas.openxmlformats.org/officeDocument/2006/relationships/chartUserShapes" Target="../drawings/drawing20.xml"/><Relationship Id="rId4"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9.xml"/><Relationship Id="rId1" Type="http://schemas.microsoft.com/office/2011/relationships/chartStyle" Target="style29.xml"/><Relationship Id="rId5" Type="http://schemas.openxmlformats.org/officeDocument/2006/relationships/chartUserShapes" Target="../drawings/drawing21.xml"/><Relationship Id="rId4"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0.xml"/><Relationship Id="rId1" Type="http://schemas.microsoft.com/office/2011/relationships/chartStyle" Target="style30.xml"/><Relationship Id="rId5" Type="http://schemas.openxmlformats.org/officeDocument/2006/relationships/chartUserShapes" Target="../drawings/drawing22.xml"/><Relationship Id="rId4"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1.xml"/><Relationship Id="rId1" Type="http://schemas.microsoft.com/office/2011/relationships/chartStyle" Target="style31.xml"/><Relationship Id="rId5" Type="http://schemas.openxmlformats.org/officeDocument/2006/relationships/chartUserShapes" Target="../drawings/drawing23.xml"/><Relationship Id="rId4"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2.xml"/><Relationship Id="rId1" Type="http://schemas.microsoft.com/office/2011/relationships/chartStyle" Target="style32.xml"/><Relationship Id="rId5" Type="http://schemas.openxmlformats.org/officeDocument/2006/relationships/chartUserShapes" Target="../drawings/drawing24.xml"/><Relationship Id="rId4"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4.xml"/><Relationship Id="rId1" Type="http://schemas.microsoft.com/office/2011/relationships/chartStyle" Target="style34.xml"/><Relationship Id="rId5" Type="http://schemas.openxmlformats.org/officeDocument/2006/relationships/chartUserShapes" Target="../drawings/drawing25.xml"/><Relationship Id="rId4"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5.xml"/><Relationship Id="rId1" Type="http://schemas.microsoft.com/office/2011/relationships/chartStyle" Target="style35.xml"/><Relationship Id="rId5" Type="http://schemas.openxmlformats.org/officeDocument/2006/relationships/chartUserShapes" Target="../drawings/drawing26.xml"/><Relationship Id="rId4"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6.xml"/><Relationship Id="rId1" Type="http://schemas.microsoft.com/office/2011/relationships/chartStyle" Target="style36.xml"/><Relationship Id="rId5" Type="http://schemas.openxmlformats.org/officeDocument/2006/relationships/chartUserShapes" Target="../drawings/drawing27.xml"/><Relationship Id="rId4"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7.xml"/><Relationship Id="rId1" Type="http://schemas.microsoft.com/office/2011/relationships/chartStyle" Target="style37.xml"/><Relationship Id="rId5" Type="http://schemas.openxmlformats.org/officeDocument/2006/relationships/chartUserShapes" Target="../drawings/drawing28.xml"/><Relationship Id="rId4"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chartUserShapes" Target="../drawings/drawing29.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9.xml"/><Relationship Id="rId1" Type="http://schemas.microsoft.com/office/2011/relationships/chartStyle" Target="style39.xml"/><Relationship Id="rId5" Type="http://schemas.openxmlformats.org/officeDocument/2006/relationships/chartUserShapes" Target="../drawings/drawing30.xml"/><Relationship Id="rId4"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40.xml"/><Relationship Id="rId1" Type="http://schemas.microsoft.com/office/2011/relationships/chartStyle" Target="style40.xml"/><Relationship Id="rId5" Type="http://schemas.openxmlformats.org/officeDocument/2006/relationships/chartUserShapes" Target="../drawings/drawing31.xml"/><Relationship Id="rId4"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41.xml"/><Relationship Id="rId1" Type="http://schemas.microsoft.com/office/2011/relationships/chartStyle" Target="style41.xml"/><Relationship Id="rId5" Type="http://schemas.openxmlformats.org/officeDocument/2006/relationships/chartUserShapes" Target="../drawings/drawing32.xml"/><Relationship Id="rId4"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33.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44.xml"/><Relationship Id="rId1" Type="http://schemas.microsoft.com/office/2011/relationships/chartStyle" Target="style44.xml"/><Relationship Id="rId5" Type="http://schemas.openxmlformats.org/officeDocument/2006/relationships/chartUserShapes" Target="../drawings/drawing34.xml"/><Relationship Id="rId4"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5.xml"/><Relationship Id="rId1" Type="http://schemas.microsoft.com/office/2011/relationships/chartStyle" Target="style45.xml"/><Relationship Id="rId5" Type="http://schemas.openxmlformats.org/officeDocument/2006/relationships/chartUserShapes" Target="../drawings/drawing35.xml"/><Relationship Id="rId4"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6.xml"/><Relationship Id="rId1" Type="http://schemas.microsoft.com/office/2011/relationships/chartStyle" Target="style46.xml"/><Relationship Id="rId5" Type="http://schemas.openxmlformats.org/officeDocument/2006/relationships/chartUserShapes" Target="../drawings/drawing36.xml"/><Relationship Id="rId4"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7.xml"/><Relationship Id="rId1" Type="http://schemas.microsoft.com/office/2011/relationships/chartStyle" Target="style47.xml"/><Relationship Id="rId5" Type="http://schemas.openxmlformats.org/officeDocument/2006/relationships/chartUserShapes" Target="../drawings/drawing37.xml"/><Relationship Id="rId4"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8.xml"/><Relationship Id="rId1" Type="http://schemas.microsoft.com/office/2011/relationships/chartStyle" Target="style48.xml"/><Relationship Id="rId5" Type="http://schemas.openxmlformats.org/officeDocument/2006/relationships/chartUserShapes" Target="../drawings/drawing38.xml"/><Relationship Id="rId4"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51.xml"/><Relationship Id="rId1" Type="http://schemas.microsoft.com/office/2011/relationships/chartStyle" Target="style51.xml"/><Relationship Id="rId5" Type="http://schemas.openxmlformats.org/officeDocument/2006/relationships/chartUserShapes" Target="../drawings/drawing39.xml"/><Relationship Id="rId4"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52.xml"/><Relationship Id="rId1" Type="http://schemas.microsoft.com/office/2011/relationships/chartStyle" Target="style52.xml"/><Relationship Id="rId5" Type="http://schemas.openxmlformats.org/officeDocument/2006/relationships/chartUserShapes" Target="../drawings/drawing40.xml"/><Relationship Id="rId4"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53.xml"/><Relationship Id="rId1" Type="http://schemas.microsoft.com/office/2011/relationships/chartStyle" Target="style53.xml"/><Relationship Id="rId5" Type="http://schemas.openxmlformats.org/officeDocument/2006/relationships/chartUserShapes" Target="../drawings/drawing41.xml"/><Relationship Id="rId4"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54.xml"/><Relationship Id="rId1" Type="http://schemas.microsoft.com/office/2011/relationships/chartStyle" Target="style54.xml"/><Relationship Id="rId5" Type="http://schemas.openxmlformats.org/officeDocument/2006/relationships/chartUserShapes" Target="../drawings/drawing42.xml"/><Relationship Id="rId4"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55.xml"/><Relationship Id="rId1" Type="http://schemas.microsoft.com/office/2011/relationships/chartStyle" Target="style55.xml"/><Relationship Id="rId5" Type="http://schemas.openxmlformats.org/officeDocument/2006/relationships/chartUserShapes" Target="../drawings/drawing43.xml"/><Relationship Id="rId4"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57.xml"/><Relationship Id="rId1" Type="http://schemas.microsoft.com/office/2011/relationships/chartStyle" Target="style57.xml"/><Relationship Id="rId5" Type="http://schemas.openxmlformats.org/officeDocument/2006/relationships/chartUserShapes" Target="../drawings/drawing44.xml"/><Relationship Id="rId4"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58.xml"/><Relationship Id="rId1" Type="http://schemas.microsoft.com/office/2011/relationships/chartStyle" Target="style58.xml"/><Relationship Id="rId5" Type="http://schemas.openxmlformats.org/officeDocument/2006/relationships/chartUserShapes" Target="../drawings/drawing45.xml"/><Relationship Id="rId4"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59.xml"/><Relationship Id="rId1" Type="http://schemas.microsoft.com/office/2011/relationships/chartStyle" Target="style59.xml"/><Relationship Id="rId5" Type="http://schemas.openxmlformats.org/officeDocument/2006/relationships/chartUserShapes" Target="../drawings/drawing46.xml"/><Relationship Id="rId4"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60.xml"/><Relationship Id="rId1" Type="http://schemas.microsoft.com/office/2011/relationships/chartStyle" Target="style60.xml"/><Relationship Id="rId5" Type="http://schemas.openxmlformats.org/officeDocument/2006/relationships/chartUserShapes" Target="../drawings/drawing47.xml"/><Relationship Id="rId4"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61.xml"/><Relationship Id="rId1" Type="http://schemas.microsoft.com/office/2011/relationships/chartStyle" Target="style61.xml"/><Relationship Id="rId5" Type="http://schemas.openxmlformats.org/officeDocument/2006/relationships/chartUserShapes" Target="../drawings/drawing48.xml"/><Relationship Id="rId4"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chartUserShapes" Target="../drawings/drawing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chartUserShapes" Target="../drawings/drawing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chartUserShapes" Target="../drawings/drawing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chartUserShapes" Target="../drawings/drawing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5.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70.xml"/><Relationship Id="rId1" Type="http://schemas.microsoft.com/office/2011/relationships/chartStyle" Target="style70.xml"/><Relationship Id="rId5" Type="http://schemas.openxmlformats.org/officeDocument/2006/relationships/chartUserShapes" Target="../drawings/drawing53.xml"/><Relationship Id="rId4"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71.xml"/><Relationship Id="rId1" Type="http://schemas.microsoft.com/office/2011/relationships/chartStyle" Target="style71.xml"/><Relationship Id="rId5" Type="http://schemas.openxmlformats.org/officeDocument/2006/relationships/chartUserShapes" Target="../drawings/drawing54.xml"/><Relationship Id="rId4"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chartUserShapes" Target="../drawings/drawing5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chartUserShapes" Target="../drawings/drawing5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chartUserShapes" Target="../drawings/drawing57.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chartUserShapes" Target="../drawings/drawing5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chartUserShapes" Target="../drawings/drawing5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chartUserShapes" Target="../drawings/drawing60.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chartUserShapes" Target="../drawings/drawing61.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chartUserShapes" Target="../drawings/drawing62.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6.xml"/><Relationship Id="rId4"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chartUserShapes" Target="../drawings/drawing63.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chartUserShapes" Target="../drawings/drawing64.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chartUserShapes" Target="../drawings/drawing65.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3.xml"/><Relationship Id="rId1" Type="http://schemas.microsoft.com/office/2011/relationships/chartStyle" Target="style83.xml"/><Relationship Id="rId4" Type="http://schemas.openxmlformats.org/officeDocument/2006/relationships/chartUserShapes" Target="../drawings/drawing66.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chartUserShapes" Target="../drawings/drawing67.xml"/></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85.xml"/><Relationship Id="rId1" Type="http://schemas.microsoft.com/office/2011/relationships/chartStyle" Target="style85.xml"/><Relationship Id="rId5" Type="http://schemas.openxmlformats.org/officeDocument/2006/relationships/chartUserShapes" Target="../drawings/drawing68.xml"/><Relationship Id="rId4" Type="http://schemas.openxmlformats.org/officeDocument/2006/relationships/package" Target="../embeddings/Microsoft_Excel_Worksheet85.xlsx"/></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chartUserShapes" Target="../drawings/drawing69.xml"/></Relationships>
</file>

<file path=ppt/charts/_rels/chart87.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87.xml"/><Relationship Id="rId1" Type="http://schemas.microsoft.com/office/2011/relationships/chartStyle" Target="style87.xml"/><Relationship Id="rId5" Type="http://schemas.openxmlformats.org/officeDocument/2006/relationships/chartUserShapes" Target="../drawings/drawing70.xml"/><Relationship Id="rId4" Type="http://schemas.openxmlformats.org/officeDocument/2006/relationships/package" Target="../embeddings/Microsoft_Excel_Worksheet87.xlsx"/></Relationships>
</file>

<file path=ppt/charts/_rels/chart8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7.xml"/><Relationship Id="rId4"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0.xml"/><Relationship Id="rId1" Type="http://schemas.microsoft.com/office/2011/relationships/chartStyle" Target="style90.xml"/></Relationships>
</file>

<file path=ppt/charts/_rels/chart9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93.xml"/><Relationship Id="rId1" Type="http://schemas.microsoft.com/office/2011/relationships/chartStyle" Target="style93.xml"/><Relationship Id="rId4" Type="http://schemas.openxmlformats.org/officeDocument/2006/relationships/chartUserShapes" Target="../drawings/drawing71.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94.xml"/><Relationship Id="rId1" Type="http://schemas.microsoft.com/office/2011/relationships/chartStyle" Target="style94.xml"/><Relationship Id="rId4" Type="http://schemas.openxmlformats.org/officeDocument/2006/relationships/chartUserShapes" Target="../drawings/drawing72.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95.xml"/><Relationship Id="rId1" Type="http://schemas.microsoft.com/office/2011/relationships/chartStyle" Target="style95.xml"/><Relationship Id="rId4" Type="http://schemas.openxmlformats.org/officeDocument/2006/relationships/chartUserShapes" Target="../drawings/drawing73.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96.xml"/><Relationship Id="rId1" Type="http://schemas.microsoft.com/office/2011/relationships/chartStyle" Target="style96.xml"/><Relationship Id="rId4" Type="http://schemas.openxmlformats.org/officeDocument/2006/relationships/chartUserShapes" Target="../drawings/drawing74.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97.xml"/><Relationship Id="rId1" Type="http://schemas.microsoft.com/office/2011/relationships/chartStyle" Target="style97.xml"/><Relationship Id="rId4" Type="http://schemas.openxmlformats.org/officeDocument/2006/relationships/chartUserShapes" Target="../drawings/drawing75.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98.xml"/><Relationship Id="rId1" Type="http://schemas.microsoft.com/office/2011/relationships/chartStyle" Target="style98.xml"/><Relationship Id="rId4" Type="http://schemas.openxmlformats.org/officeDocument/2006/relationships/chartUserShapes" Target="../drawings/drawing76.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7.0489178496926111E-2"/>
          <c:w val="0.65340958507597968"/>
          <c:h val="0.8365830829200317"/>
        </c:manualLayout>
      </c:layout>
      <c:lineChart>
        <c:grouping val="standard"/>
        <c:varyColors val="0"/>
        <c:ser>
          <c:idx val="5"/>
          <c:order val="0"/>
          <c:tx>
            <c:strRef>
              <c:f>Sheet1!$B$1</c:f>
              <c:strCache>
                <c:ptCount val="1"/>
                <c:pt idx="0">
                  <c:v>crude oil and lease condensate</c:v>
                </c:pt>
              </c:strCache>
            </c:strRef>
          </c:tx>
          <c:spPr>
            <a:ln w="22225" cap="rnd">
              <a:solidFill>
                <a:srgbClr val="675005"/>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15.571185</c:v>
                </c:pt>
                <c:pt idx="1">
                  <c:v>15.700825999999999</c:v>
                </c:pt>
                <c:pt idx="2">
                  <c:v>15.222863</c:v>
                </c:pt>
                <c:pt idx="3">
                  <c:v>14.494389999999999</c:v>
                </c:pt>
                <c:pt idx="4">
                  <c:v>14.102563</c:v>
                </c:pt>
                <c:pt idx="5">
                  <c:v>13.886754000000002</c:v>
                </c:pt>
                <c:pt idx="6">
                  <c:v>13.722899</c:v>
                </c:pt>
                <c:pt idx="7">
                  <c:v>13.65802</c:v>
                </c:pt>
                <c:pt idx="8">
                  <c:v>13.23513</c:v>
                </c:pt>
                <c:pt idx="9">
                  <c:v>12.451046</c:v>
                </c:pt>
                <c:pt idx="10">
                  <c:v>12.358101000000001</c:v>
                </c:pt>
                <c:pt idx="11">
                  <c:v>12.281566000000002</c:v>
                </c:pt>
                <c:pt idx="12">
                  <c:v>12.160213000000001</c:v>
                </c:pt>
                <c:pt idx="13">
                  <c:v>11.959567999999999</c:v>
                </c:pt>
                <c:pt idx="14">
                  <c:v>11.550085999999999</c:v>
                </c:pt>
                <c:pt idx="15">
                  <c:v>10.974152</c:v>
                </c:pt>
                <c:pt idx="16">
                  <c:v>10.766774999999999</c:v>
                </c:pt>
                <c:pt idx="17">
                  <c:v>10.741447000000001</c:v>
                </c:pt>
                <c:pt idx="18">
                  <c:v>10.613301999999999</c:v>
                </c:pt>
                <c:pt idx="19">
                  <c:v>11.340126</c:v>
                </c:pt>
                <c:pt idx="20">
                  <c:v>11.610472</c:v>
                </c:pt>
                <c:pt idx="21">
                  <c:v>11.997530000000001</c:v>
                </c:pt>
                <c:pt idx="22">
                  <c:v>13.841899999999999</c:v>
                </c:pt>
                <c:pt idx="23">
                  <c:v>15.865054000000001</c:v>
                </c:pt>
                <c:pt idx="24">
                  <c:v>18.607135999999997</c:v>
                </c:pt>
                <c:pt idx="25">
                  <c:v>19.712044000000002</c:v>
                </c:pt>
                <c:pt idx="26">
                  <c:v>18.537316000000001</c:v>
                </c:pt>
                <c:pt idx="27">
                  <c:v>19.575778999999997</c:v>
                </c:pt>
                <c:pt idx="28">
                  <c:v>22.834795999999997</c:v>
                </c:pt>
                <c:pt idx="29">
                  <c:v>25.473071000000001</c:v>
                </c:pt>
                <c:pt idx="30">
                  <c:v>23.8687</c:v>
                </c:pt>
                <c:pt idx="31">
                  <c:v>23.252731000000001</c:v>
                </c:pt>
                <c:pt idx="32">
                  <c:v>24.181763</c:v>
                </c:pt>
                <c:pt idx="33">
                  <c:v>25.610167000000001</c:v>
                </c:pt>
                <c:pt idx="34">
                  <c:v>26.449864999999999</c:v>
                </c:pt>
                <c:pt idx="35">
                  <c:v>27.433527000000002</c:v>
                </c:pt>
                <c:pt idx="36">
                  <c:v>27.981459000000001</c:v>
                </c:pt>
                <c:pt idx="37">
                  <c:v>28.184557000000002</c:v>
                </c:pt>
                <c:pt idx="38">
                  <c:v>28.436070999999998</c:v>
                </c:pt>
                <c:pt idx="39">
                  <c:v>28.457267999999999</c:v>
                </c:pt>
                <c:pt idx="40">
                  <c:v>28.573612000000001</c:v>
                </c:pt>
                <c:pt idx="41">
                  <c:v>28.635943999999999</c:v>
                </c:pt>
                <c:pt idx="42">
                  <c:v>28.57733</c:v>
                </c:pt>
                <c:pt idx="43">
                  <c:v>28.781625999999999</c:v>
                </c:pt>
                <c:pt idx="44">
                  <c:v>28.829138</c:v>
                </c:pt>
                <c:pt idx="45">
                  <c:v>28.573709000000001</c:v>
                </c:pt>
                <c:pt idx="46">
                  <c:v>28.149768999999999</c:v>
                </c:pt>
                <c:pt idx="47">
                  <c:v>27.907505</c:v>
                </c:pt>
                <c:pt idx="48">
                  <c:v>27.682938</c:v>
                </c:pt>
                <c:pt idx="49">
                  <c:v>27.541288000000002</c:v>
                </c:pt>
                <c:pt idx="50">
                  <c:v>27.30584</c:v>
                </c:pt>
                <c:pt idx="51">
                  <c:v>27.188379000000001</c:v>
                </c:pt>
                <c:pt idx="52">
                  <c:v>27.247578000000001</c:v>
                </c:pt>
                <c:pt idx="53">
                  <c:v>27.590309000000001</c:v>
                </c:pt>
                <c:pt idx="54">
                  <c:v>27.674572000000001</c:v>
                </c:pt>
                <c:pt idx="55">
                  <c:v>27.394123</c:v>
                </c:pt>
                <c:pt idx="56">
                  <c:v>27.457819000000001</c:v>
                </c:pt>
                <c:pt idx="57">
                  <c:v>27.555928999999999</c:v>
                </c:pt>
                <c:pt idx="58">
                  <c:v>27.407074000000001</c:v>
                </c:pt>
                <c:pt idx="59">
                  <c:v>27.252414999999999</c:v>
                </c:pt>
                <c:pt idx="60">
                  <c:v>26.640561999999999</c:v>
                </c:pt>
              </c:numCache>
            </c:numRef>
          </c:val>
          <c:smooth val="0"/>
          <c:extLst xmlns:c16r2="http://schemas.microsoft.com/office/drawing/2015/06/chart">
            <c:ext xmlns:c16="http://schemas.microsoft.com/office/drawing/2014/chart" uri="{C3380CC4-5D6E-409C-BE32-E72D297353CC}">
              <c16:uniqueId val="{00000000-72B2-4ED5-B729-B7C5DE82A477}"/>
            </c:ext>
          </c:extLst>
        </c:ser>
        <c:ser>
          <c:idx val="1"/>
          <c:order val="1"/>
          <c:tx>
            <c:strRef>
              <c:f>Sheet1!$C$1</c:f>
              <c:strCache>
                <c:ptCount val="1"/>
                <c:pt idx="0">
                  <c:v>dry natural gas</c:v>
                </c:pt>
              </c:strCache>
            </c:strRef>
          </c:tx>
          <c:spPr>
            <a:ln w="22225" cap="rnd">
              <a:solidFill>
                <a:srgbClr val="2EA9DE"/>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18.326155</c:v>
                </c:pt>
                <c:pt idx="1">
                  <c:v>18.228736000000001</c:v>
                </c:pt>
                <c:pt idx="2">
                  <c:v>18.3751</c:v>
                </c:pt>
                <c:pt idx="3">
                  <c:v>18.584036999999999</c:v>
                </c:pt>
                <c:pt idx="4">
                  <c:v>19.348012999999998</c:v>
                </c:pt>
                <c:pt idx="5">
                  <c:v>19.082245</c:v>
                </c:pt>
                <c:pt idx="6">
                  <c:v>19.344268</c:v>
                </c:pt>
                <c:pt idx="7">
                  <c:v>19.393850999999998</c:v>
                </c:pt>
                <c:pt idx="8">
                  <c:v>19.613294999999997</c:v>
                </c:pt>
                <c:pt idx="9">
                  <c:v>19.340703000000001</c:v>
                </c:pt>
                <c:pt idx="10">
                  <c:v>19.661528999999998</c:v>
                </c:pt>
                <c:pt idx="11">
                  <c:v>20.165566999999999</c:v>
                </c:pt>
                <c:pt idx="12">
                  <c:v>19.382055000000001</c:v>
                </c:pt>
                <c:pt idx="13">
                  <c:v>19.633303999999999</c:v>
                </c:pt>
                <c:pt idx="14">
                  <c:v>19.074254</c:v>
                </c:pt>
                <c:pt idx="15">
                  <c:v>18.556014999999999</c:v>
                </c:pt>
                <c:pt idx="16">
                  <c:v>19.021705999999998</c:v>
                </c:pt>
                <c:pt idx="17">
                  <c:v>19.786208999999999</c:v>
                </c:pt>
                <c:pt idx="18">
                  <c:v>20.702883999999997</c:v>
                </c:pt>
                <c:pt idx="19">
                  <c:v>21.13945</c:v>
                </c:pt>
                <c:pt idx="20">
                  <c:v>21.805762999999999</c:v>
                </c:pt>
                <c:pt idx="21">
                  <c:v>23.405720000000002</c:v>
                </c:pt>
                <c:pt idx="22">
                  <c:v>24.610064999999999</c:v>
                </c:pt>
                <c:pt idx="23">
                  <c:v>24.859072000000001</c:v>
                </c:pt>
                <c:pt idx="24">
                  <c:v>26.718073</c:v>
                </c:pt>
                <c:pt idx="25">
                  <c:v>28.066882</c:v>
                </c:pt>
                <c:pt idx="26">
                  <c:v>27.576022999999999</c:v>
                </c:pt>
                <c:pt idx="27">
                  <c:v>28.289334999999998</c:v>
                </c:pt>
                <c:pt idx="28">
                  <c:v>31.689895</c:v>
                </c:pt>
                <c:pt idx="29">
                  <c:v>34.902355999999997</c:v>
                </c:pt>
                <c:pt idx="30">
                  <c:v>35.144691000000002</c:v>
                </c:pt>
                <c:pt idx="31">
                  <c:v>33.50515</c:v>
                </c:pt>
                <c:pt idx="32">
                  <c:v>33.993533999999997</c:v>
                </c:pt>
                <c:pt idx="33">
                  <c:v>35.280872000000002</c:v>
                </c:pt>
                <c:pt idx="34">
                  <c:v>36.258437999999998</c:v>
                </c:pt>
                <c:pt idx="35">
                  <c:v>37.603428000000001</c:v>
                </c:pt>
                <c:pt idx="36">
                  <c:v>38.250008000000001</c:v>
                </c:pt>
                <c:pt idx="37">
                  <c:v>38.391167000000003</c:v>
                </c:pt>
                <c:pt idx="38">
                  <c:v>38.572612999999997</c:v>
                </c:pt>
                <c:pt idx="39">
                  <c:v>38.933571000000001</c:v>
                </c:pt>
                <c:pt idx="40">
                  <c:v>39.282772000000001</c:v>
                </c:pt>
                <c:pt idx="41">
                  <c:v>39.545341000000001</c:v>
                </c:pt>
                <c:pt idx="42">
                  <c:v>39.715575999999999</c:v>
                </c:pt>
                <c:pt idx="43">
                  <c:v>39.892344999999999</c:v>
                </c:pt>
                <c:pt idx="44">
                  <c:v>40.040512</c:v>
                </c:pt>
                <c:pt idx="45">
                  <c:v>40.042014999999999</c:v>
                </c:pt>
                <c:pt idx="46">
                  <c:v>40.208855</c:v>
                </c:pt>
                <c:pt idx="47">
                  <c:v>40.425517999999997</c:v>
                </c:pt>
                <c:pt idx="48">
                  <c:v>40.743046</c:v>
                </c:pt>
                <c:pt idx="49">
                  <c:v>41.050590999999997</c:v>
                </c:pt>
                <c:pt idx="50">
                  <c:v>41.393681000000001</c:v>
                </c:pt>
                <c:pt idx="51">
                  <c:v>41.595657000000003</c:v>
                </c:pt>
                <c:pt idx="52">
                  <c:v>41.985748000000001</c:v>
                </c:pt>
                <c:pt idx="53">
                  <c:v>42.434672999999997</c:v>
                </c:pt>
                <c:pt idx="54">
                  <c:v>42.814444999999999</c:v>
                </c:pt>
                <c:pt idx="55">
                  <c:v>43.075909000000003</c:v>
                </c:pt>
                <c:pt idx="56">
                  <c:v>43.351005999999998</c:v>
                </c:pt>
                <c:pt idx="57">
                  <c:v>43.622123999999999</c:v>
                </c:pt>
                <c:pt idx="58">
                  <c:v>43.960766</c:v>
                </c:pt>
                <c:pt idx="59">
                  <c:v>44.237194000000002</c:v>
                </c:pt>
                <c:pt idx="60">
                  <c:v>44.583553000000002</c:v>
                </c:pt>
              </c:numCache>
            </c:numRef>
          </c:val>
          <c:smooth val="0"/>
          <c:extLst xmlns:c16r2="http://schemas.microsoft.com/office/drawing/2015/06/chart">
            <c:ext xmlns:c16="http://schemas.microsoft.com/office/drawing/2014/chart" uri="{C3380CC4-5D6E-409C-BE32-E72D297353CC}">
              <c16:uniqueId val="{00000001-72B2-4ED5-B729-B7C5DE82A477}"/>
            </c:ext>
          </c:extLst>
        </c:ser>
        <c:ser>
          <c:idx val="4"/>
          <c:order val="2"/>
          <c:tx>
            <c:strRef>
              <c:f>Sheet1!$D$1</c:f>
              <c:strCache>
                <c:ptCount val="1"/>
                <c:pt idx="0">
                  <c:v>other renewable energy</c:v>
                </c:pt>
              </c:strCache>
            </c:strRef>
          </c:tx>
          <c:spPr>
            <a:ln w="22225" cap="rnd">
              <a:solidFill>
                <a:srgbClr val="5D9732"/>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2.9936330000000004</c:v>
                </c:pt>
                <c:pt idx="1">
                  <c:v>3.0518419999999997</c:v>
                </c:pt>
                <c:pt idx="2">
                  <c:v>3.2031199999999993</c:v>
                </c:pt>
                <c:pt idx="3">
                  <c:v>3.190296</c:v>
                </c:pt>
                <c:pt idx="4">
                  <c:v>3.3036849999999998</c:v>
                </c:pt>
                <c:pt idx="5">
                  <c:v>3.352001</c:v>
                </c:pt>
                <c:pt idx="6">
                  <c:v>3.421233</c:v>
                </c:pt>
                <c:pt idx="7">
                  <c:v>3.3763520000000002</c:v>
                </c:pt>
                <c:pt idx="8">
                  <c:v>3.1956809999999995</c:v>
                </c:pt>
                <c:pt idx="9">
                  <c:v>3.2480129999999998</c:v>
                </c:pt>
                <c:pt idx="10">
                  <c:v>3.2905510000000002</c:v>
                </c:pt>
                <c:pt idx="11">
                  <c:v>2.9199139999999999</c:v>
                </c:pt>
                <c:pt idx="12">
                  <c:v>3.0418850000000002</c:v>
                </c:pt>
                <c:pt idx="13">
                  <c:v>3.1499279999999996</c:v>
                </c:pt>
                <c:pt idx="14">
                  <c:v>3.3742030000000005</c:v>
                </c:pt>
                <c:pt idx="15">
                  <c:v>3.5178699999999998</c:v>
                </c:pt>
                <c:pt idx="16">
                  <c:v>3.7172080000000007</c:v>
                </c:pt>
                <c:pt idx="17">
                  <c:v>4.0639779999999996</c:v>
                </c:pt>
                <c:pt idx="18">
                  <c:v>4.6804380000000005</c:v>
                </c:pt>
                <c:pt idx="19">
                  <c:v>4.9561080000000004</c:v>
                </c:pt>
                <c:pt idx="20">
                  <c:v>5.7752210000000002</c:v>
                </c:pt>
                <c:pt idx="21">
                  <c:v>6.1966960000000011</c:v>
                </c:pt>
                <c:pt idx="22">
                  <c:v>6.2573159999999994</c:v>
                </c:pt>
                <c:pt idx="23">
                  <c:v>6.8555210000000004</c:v>
                </c:pt>
                <c:pt idx="24">
                  <c:v>7.2999399999999994</c:v>
                </c:pt>
                <c:pt idx="25">
                  <c:v>7.4075879999999996</c:v>
                </c:pt>
                <c:pt idx="26">
                  <c:v>7.950429999999999</c:v>
                </c:pt>
                <c:pt idx="27">
                  <c:v>8.4289559999999994</c:v>
                </c:pt>
                <c:pt idx="28">
                  <c:v>8.8452259999999985</c:v>
                </c:pt>
                <c:pt idx="29">
                  <c:v>9.1454229999999992</c:v>
                </c:pt>
                <c:pt idx="30">
                  <c:v>8.8986599999999996</c:v>
                </c:pt>
                <c:pt idx="31">
                  <c:v>9.7737979999999993</c:v>
                </c:pt>
                <c:pt idx="32">
                  <c:v>10.269380999999999</c:v>
                </c:pt>
                <c:pt idx="33">
                  <c:v>11.123191</c:v>
                </c:pt>
                <c:pt idx="34">
                  <c:v>12.241033</c:v>
                </c:pt>
                <c:pt idx="35">
                  <c:v>12.802636</c:v>
                </c:pt>
                <c:pt idx="36">
                  <c:v>13.071111</c:v>
                </c:pt>
                <c:pt idx="37">
                  <c:v>13.430021</c:v>
                </c:pt>
                <c:pt idx="38">
                  <c:v>13.649262</c:v>
                </c:pt>
                <c:pt idx="39">
                  <c:v>13.971882000000001</c:v>
                </c:pt>
                <c:pt idx="40">
                  <c:v>14.409369999999999</c:v>
                </c:pt>
                <c:pt idx="41">
                  <c:v>14.688266</c:v>
                </c:pt>
                <c:pt idx="42">
                  <c:v>14.913703999999999</c:v>
                </c:pt>
                <c:pt idx="43">
                  <c:v>15.157425</c:v>
                </c:pt>
                <c:pt idx="44">
                  <c:v>15.480319</c:v>
                </c:pt>
                <c:pt idx="45">
                  <c:v>15.932148999999999</c:v>
                </c:pt>
                <c:pt idx="46">
                  <c:v>16.189917000000001</c:v>
                </c:pt>
                <c:pt idx="47">
                  <c:v>16.394358</c:v>
                </c:pt>
                <c:pt idx="48">
                  <c:v>16.597702999999999</c:v>
                </c:pt>
                <c:pt idx="49">
                  <c:v>16.708972000000003</c:v>
                </c:pt>
                <c:pt idx="50">
                  <c:v>16.842497000000002</c:v>
                </c:pt>
                <c:pt idx="51">
                  <c:v>17.075226000000001</c:v>
                </c:pt>
                <c:pt idx="52">
                  <c:v>17.232082000000002</c:v>
                </c:pt>
                <c:pt idx="53">
                  <c:v>17.433494</c:v>
                </c:pt>
                <c:pt idx="54">
                  <c:v>17.647072999999999</c:v>
                </c:pt>
                <c:pt idx="55">
                  <c:v>17.954778000000001</c:v>
                </c:pt>
                <c:pt idx="56">
                  <c:v>18.271850000000001</c:v>
                </c:pt>
                <c:pt idx="57">
                  <c:v>18.667472</c:v>
                </c:pt>
                <c:pt idx="58">
                  <c:v>18.921351999999999</c:v>
                </c:pt>
                <c:pt idx="59">
                  <c:v>19.217136</c:v>
                </c:pt>
                <c:pt idx="60">
                  <c:v>19.503150000000002</c:v>
                </c:pt>
              </c:numCache>
            </c:numRef>
          </c:val>
          <c:smooth val="0"/>
          <c:extLst xmlns:c16r2="http://schemas.microsoft.com/office/drawing/2015/06/chart">
            <c:ext xmlns:c16="http://schemas.microsoft.com/office/drawing/2014/chart" uri="{C3380CC4-5D6E-409C-BE32-E72D297353CC}">
              <c16:uniqueId val="{00000002-72B2-4ED5-B729-B7C5DE82A477}"/>
            </c:ext>
          </c:extLst>
        </c:ser>
        <c:ser>
          <c:idx val="7"/>
          <c:order val="3"/>
          <c:tx>
            <c:strRef>
              <c:f>Sheet1!$E$1</c:f>
              <c:strCache>
                <c:ptCount val="1"/>
                <c:pt idx="0">
                  <c:v>coal</c:v>
                </c:pt>
              </c:strCache>
            </c:strRef>
          </c:tx>
          <c:spPr>
            <a:ln w="22225" cap="rnd">
              <a:solidFill>
                <a:srgbClr val="8B8B8B"/>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22.487548</c:v>
                </c:pt>
                <c:pt idx="1">
                  <c:v>21.636423999999998</c:v>
                </c:pt>
                <c:pt idx="2">
                  <c:v>21.694132</c:v>
                </c:pt>
                <c:pt idx="3">
                  <c:v>20.335653999999998</c:v>
                </c:pt>
                <c:pt idx="4">
                  <c:v>22.202082999999998</c:v>
                </c:pt>
                <c:pt idx="5">
                  <c:v>22.129549999999998</c:v>
                </c:pt>
                <c:pt idx="6">
                  <c:v>22.790148000000002</c:v>
                </c:pt>
                <c:pt idx="7">
                  <c:v>23.309614</c:v>
                </c:pt>
                <c:pt idx="8">
                  <c:v>24.045197999999999</c:v>
                </c:pt>
                <c:pt idx="9">
                  <c:v>23.295083999999999</c:v>
                </c:pt>
                <c:pt idx="10">
                  <c:v>22.735478000000001</c:v>
                </c:pt>
                <c:pt idx="11">
                  <c:v>23.547080000000001</c:v>
                </c:pt>
                <c:pt idx="12">
                  <c:v>22.732237000000001</c:v>
                </c:pt>
                <c:pt idx="13">
                  <c:v>22.093651999999999</c:v>
                </c:pt>
                <c:pt idx="14">
                  <c:v>22.852098999999999</c:v>
                </c:pt>
                <c:pt idx="15">
                  <c:v>23.185188999999998</c:v>
                </c:pt>
                <c:pt idx="16">
                  <c:v>23.78951</c:v>
                </c:pt>
                <c:pt idx="17">
                  <c:v>23.492742</c:v>
                </c:pt>
                <c:pt idx="18">
                  <c:v>23.851367999999997</c:v>
                </c:pt>
                <c:pt idx="19">
                  <c:v>21.623721</c:v>
                </c:pt>
                <c:pt idx="20">
                  <c:v>22.038225999999998</c:v>
                </c:pt>
                <c:pt idx="21">
                  <c:v>22.221406999999999</c:v>
                </c:pt>
                <c:pt idx="22">
                  <c:v>20.676893</c:v>
                </c:pt>
                <c:pt idx="23">
                  <c:v>20.001304000000001</c:v>
                </c:pt>
                <c:pt idx="24">
                  <c:v>20.285705</c:v>
                </c:pt>
                <c:pt idx="25">
                  <c:v>17.946095</c:v>
                </c:pt>
                <c:pt idx="26">
                  <c:v>14.667089000000001</c:v>
                </c:pt>
                <c:pt idx="27">
                  <c:v>15.625377</c:v>
                </c:pt>
                <c:pt idx="28">
                  <c:v>15.363441999999999</c:v>
                </c:pt>
                <c:pt idx="29">
                  <c:v>14.289165000000001</c:v>
                </c:pt>
                <c:pt idx="30">
                  <c:v>10.800087</c:v>
                </c:pt>
                <c:pt idx="31">
                  <c:v>12.552465</c:v>
                </c:pt>
                <c:pt idx="32">
                  <c:v>13.464594999999999</c:v>
                </c:pt>
                <c:pt idx="33">
                  <c:v>12.362299</c:v>
                </c:pt>
                <c:pt idx="34">
                  <c:v>11.363764</c:v>
                </c:pt>
                <c:pt idx="35">
                  <c:v>10.380013999999999</c:v>
                </c:pt>
                <c:pt idx="36">
                  <c:v>10.547122</c:v>
                </c:pt>
                <c:pt idx="37">
                  <c:v>10.278834</c:v>
                </c:pt>
                <c:pt idx="38">
                  <c:v>10.307351000000001</c:v>
                </c:pt>
                <c:pt idx="39">
                  <c:v>10.262581000000001</c:v>
                </c:pt>
                <c:pt idx="40">
                  <c:v>10.137418</c:v>
                </c:pt>
                <c:pt idx="41">
                  <c:v>10.010776999999999</c:v>
                </c:pt>
                <c:pt idx="42">
                  <c:v>9.9313479999999998</c:v>
                </c:pt>
                <c:pt idx="43">
                  <c:v>9.853116</c:v>
                </c:pt>
                <c:pt idx="44">
                  <c:v>9.8246149999999997</c:v>
                </c:pt>
                <c:pt idx="45">
                  <c:v>9.7129130000000004</c:v>
                </c:pt>
                <c:pt idx="46">
                  <c:v>9.6577160000000006</c:v>
                </c:pt>
                <c:pt idx="47">
                  <c:v>9.5686789999999995</c:v>
                </c:pt>
                <c:pt idx="48">
                  <c:v>9.3951670000000007</c:v>
                </c:pt>
                <c:pt idx="49">
                  <c:v>9.2912189999999999</c:v>
                </c:pt>
                <c:pt idx="50">
                  <c:v>9.2794000000000008</c:v>
                </c:pt>
                <c:pt idx="51">
                  <c:v>9.2307810000000003</c:v>
                </c:pt>
                <c:pt idx="52">
                  <c:v>9.2491509999999995</c:v>
                </c:pt>
                <c:pt idx="53">
                  <c:v>9.1956209999999992</c:v>
                </c:pt>
                <c:pt idx="54">
                  <c:v>9.1528899999999993</c:v>
                </c:pt>
                <c:pt idx="55">
                  <c:v>9.0299569999999996</c:v>
                </c:pt>
                <c:pt idx="56">
                  <c:v>9.0036670000000001</c:v>
                </c:pt>
                <c:pt idx="57">
                  <c:v>8.9929970000000008</c:v>
                </c:pt>
                <c:pt idx="58">
                  <c:v>9.0276340000000008</c:v>
                </c:pt>
                <c:pt idx="59">
                  <c:v>9.0501369999999994</c:v>
                </c:pt>
                <c:pt idx="60">
                  <c:v>9.0817130000000006</c:v>
                </c:pt>
              </c:numCache>
            </c:numRef>
          </c:val>
          <c:smooth val="0"/>
          <c:extLst xmlns:c16r2="http://schemas.microsoft.com/office/drawing/2015/06/chart">
            <c:ext xmlns:c16="http://schemas.microsoft.com/office/drawing/2014/chart" uri="{C3380CC4-5D6E-409C-BE32-E72D297353CC}">
              <c16:uniqueId val="{00000003-72B2-4ED5-B729-B7C5DE82A477}"/>
            </c:ext>
          </c:extLst>
        </c:ser>
        <c:ser>
          <c:idx val="3"/>
          <c:order val="4"/>
          <c:tx>
            <c:strRef>
              <c:f>Sheet1!$F$1</c:f>
              <c:strCache>
                <c:ptCount val="1"/>
                <c:pt idx="0">
                  <c:v>nuclear</c:v>
                </c:pt>
              </c:strCache>
            </c:strRef>
          </c:tx>
          <c:spPr>
            <a:ln w="22225" cap="rnd">
              <a:solidFill>
                <a:srgbClr val="A33340"/>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Sheet1!$F$2:$F$62</c:f>
              <c:numCache>
                <c:formatCode>General</c:formatCode>
                <c:ptCount val="61"/>
                <c:pt idx="0">
                  <c:v>6.1043500000000002</c:v>
                </c:pt>
                <c:pt idx="1">
                  <c:v>6.4221319999999995</c:v>
                </c:pt>
                <c:pt idx="2">
                  <c:v>6.4792060000000005</c:v>
                </c:pt>
                <c:pt idx="3">
                  <c:v>6.4104989999999997</c:v>
                </c:pt>
                <c:pt idx="4">
                  <c:v>6.6938770000000005</c:v>
                </c:pt>
                <c:pt idx="5">
                  <c:v>7.0754359999999998</c:v>
                </c:pt>
                <c:pt idx="6">
                  <c:v>7.0866740000000004</c:v>
                </c:pt>
                <c:pt idx="7">
                  <c:v>6.5969920000000002</c:v>
                </c:pt>
                <c:pt idx="8">
                  <c:v>7.0678090000000005</c:v>
                </c:pt>
                <c:pt idx="9">
                  <c:v>7.6102560000000006</c:v>
                </c:pt>
                <c:pt idx="10">
                  <c:v>7.862349</c:v>
                </c:pt>
                <c:pt idx="11">
                  <c:v>8.0288529999999998</c:v>
                </c:pt>
                <c:pt idx="12">
                  <c:v>8.145429</c:v>
                </c:pt>
                <c:pt idx="13">
                  <c:v>7.9596220000000004</c:v>
                </c:pt>
                <c:pt idx="14">
                  <c:v>8.2227739999999994</c:v>
                </c:pt>
                <c:pt idx="15">
                  <c:v>8.1608099999999997</c:v>
                </c:pt>
                <c:pt idx="16">
                  <c:v>8.2146260000000009</c:v>
                </c:pt>
                <c:pt idx="17">
                  <c:v>8.4585889999999999</c:v>
                </c:pt>
                <c:pt idx="18">
                  <c:v>8.4264910000000004</c:v>
                </c:pt>
                <c:pt idx="19">
                  <c:v>8.3552199999999992</c:v>
                </c:pt>
                <c:pt idx="20">
                  <c:v>8.4344330000000003</c:v>
                </c:pt>
                <c:pt idx="21">
                  <c:v>8.2686980000000005</c:v>
                </c:pt>
                <c:pt idx="22">
                  <c:v>8.0618219999999994</c:v>
                </c:pt>
                <c:pt idx="23">
                  <c:v>8.2444330000000008</c:v>
                </c:pt>
                <c:pt idx="24">
                  <c:v>8.3375589999999988</c:v>
                </c:pt>
                <c:pt idx="25">
                  <c:v>8.3368859999999998</c:v>
                </c:pt>
                <c:pt idx="26">
                  <c:v>8.4267530000000015</c:v>
                </c:pt>
                <c:pt idx="27">
                  <c:v>8.4189680000000013</c:v>
                </c:pt>
                <c:pt idx="28">
                  <c:v>8.4380679999999995</c:v>
                </c:pt>
                <c:pt idx="29">
                  <c:v>8.4623740000000005</c:v>
                </c:pt>
                <c:pt idx="30">
                  <c:v>8.2053379999999994</c:v>
                </c:pt>
                <c:pt idx="31">
                  <c:v>7.9521930000000003</c:v>
                </c:pt>
                <c:pt idx="32">
                  <c:v>7.7023359999999998</c:v>
                </c:pt>
                <c:pt idx="33">
                  <c:v>7.8394539999999999</c:v>
                </c:pt>
                <c:pt idx="34">
                  <c:v>7.8721709999999998</c:v>
                </c:pt>
                <c:pt idx="35">
                  <c:v>7.7886559999999996</c:v>
                </c:pt>
                <c:pt idx="36">
                  <c:v>6.8895980000000003</c:v>
                </c:pt>
                <c:pt idx="37">
                  <c:v>6.742038</c:v>
                </c:pt>
                <c:pt idx="38">
                  <c:v>6.7456670000000001</c:v>
                </c:pt>
                <c:pt idx="39">
                  <c:v>6.5818890000000003</c:v>
                </c:pt>
                <c:pt idx="40">
                  <c:v>6.5897199999999998</c:v>
                </c:pt>
                <c:pt idx="41">
                  <c:v>6.6018720000000002</c:v>
                </c:pt>
                <c:pt idx="42">
                  <c:v>6.6107250000000004</c:v>
                </c:pt>
                <c:pt idx="43">
                  <c:v>6.5300070000000003</c:v>
                </c:pt>
                <c:pt idx="44">
                  <c:v>6.3550139999999997</c:v>
                </c:pt>
                <c:pt idx="45">
                  <c:v>6.3697049999999997</c:v>
                </c:pt>
                <c:pt idx="46">
                  <c:v>6.301876</c:v>
                </c:pt>
                <c:pt idx="47">
                  <c:v>6.3040830000000003</c:v>
                </c:pt>
                <c:pt idx="48">
                  <c:v>6.3062860000000001</c:v>
                </c:pt>
                <c:pt idx="49">
                  <c:v>6.3062860000000001</c:v>
                </c:pt>
                <c:pt idx="50">
                  <c:v>6.2189899999999998</c:v>
                </c:pt>
                <c:pt idx="51">
                  <c:v>6.232081</c:v>
                </c:pt>
                <c:pt idx="52">
                  <c:v>6.241549</c:v>
                </c:pt>
                <c:pt idx="53">
                  <c:v>6.2506820000000003</c:v>
                </c:pt>
                <c:pt idx="54">
                  <c:v>6.2585800000000003</c:v>
                </c:pt>
                <c:pt idx="55">
                  <c:v>6.2671380000000001</c:v>
                </c:pt>
                <c:pt idx="56">
                  <c:v>6.2715930000000002</c:v>
                </c:pt>
                <c:pt idx="57">
                  <c:v>6.1951790000000004</c:v>
                </c:pt>
                <c:pt idx="58">
                  <c:v>6.197953</c:v>
                </c:pt>
                <c:pt idx="59">
                  <c:v>6.2013059999999998</c:v>
                </c:pt>
                <c:pt idx="60">
                  <c:v>6.2061510000000002</c:v>
                </c:pt>
              </c:numCache>
            </c:numRef>
          </c:val>
          <c:smooth val="0"/>
          <c:extLst xmlns:c16r2="http://schemas.microsoft.com/office/drawing/2015/06/chart">
            <c:ext xmlns:c16="http://schemas.microsoft.com/office/drawing/2014/chart" uri="{C3380CC4-5D6E-409C-BE32-E72D297353CC}">
              <c16:uniqueId val="{00000004-72B2-4ED5-B729-B7C5DE82A477}"/>
            </c:ext>
          </c:extLst>
        </c:ser>
        <c:ser>
          <c:idx val="0"/>
          <c:order val="5"/>
          <c:tx>
            <c:strRef>
              <c:f>Sheet1!$G$1</c:f>
              <c:strCache>
                <c:ptCount val="1"/>
                <c:pt idx="0">
                  <c:v>hydro</c:v>
                </c:pt>
              </c:strCache>
            </c:strRef>
          </c:tx>
          <c:spPr>
            <a:ln w="22225" cap="rnd">
              <a:solidFill>
                <a:srgbClr val="00395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Sheet1!$G$2:$G$62</c:f>
              <c:numCache>
                <c:formatCode>General</c:formatCode>
                <c:ptCount val="61"/>
                <c:pt idx="0">
                  <c:v>3.0463910000000003</c:v>
                </c:pt>
                <c:pt idx="1">
                  <c:v>3.015943</c:v>
                </c:pt>
                <c:pt idx="2">
                  <c:v>2.6174360000000001</c:v>
                </c:pt>
                <c:pt idx="3">
                  <c:v>2.891613</c:v>
                </c:pt>
                <c:pt idx="4">
                  <c:v>2.6834569999999998</c:v>
                </c:pt>
                <c:pt idx="5">
                  <c:v>3.2053069999999999</c:v>
                </c:pt>
                <c:pt idx="6">
                  <c:v>3.5896559999999997</c:v>
                </c:pt>
                <c:pt idx="7">
                  <c:v>3.6404580000000002</c:v>
                </c:pt>
                <c:pt idx="8">
                  <c:v>3.2970540000000002</c:v>
                </c:pt>
                <c:pt idx="9">
                  <c:v>3.2675749999999999</c:v>
                </c:pt>
                <c:pt idx="10">
                  <c:v>2.8111160000000002</c:v>
                </c:pt>
                <c:pt idx="11">
                  <c:v>2.2418580000000001</c:v>
                </c:pt>
                <c:pt idx="12">
                  <c:v>2.6890169999999998</c:v>
                </c:pt>
                <c:pt idx="13">
                  <c:v>2.7925390000000001</c:v>
                </c:pt>
                <c:pt idx="14">
                  <c:v>2.6884679999999999</c:v>
                </c:pt>
                <c:pt idx="15">
                  <c:v>2.7029420000000002</c:v>
                </c:pt>
                <c:pt idx="16">
                  <c:v>2.8690349999999998</c:v>
                </c:pt>
                <c:pt idx="17">
                  <c:v>2.4463889999999999</c:v>
                </c:pt>
                <c:pt idx="18">
                  <c:v>2.5111080000000001</c:v>
                </c:pt>
                <c:pt idx="19">
                  <c:v>2.6688239999999999</c:v>
                </c:pt>
                <c:pt idx="20">
                  <c:v>2.5385410000000004</c:v>
                </c:pt>
                <c:pt idx="21">
                  <c:v>3.1028519999999999</c:v>
                </c:pt>
                <c:pt idx="22">
                  <c:v>2.6287020000000001</c:v>
                </c:pt>
                <c:pt idx="23">
                  <c:v>2.5623819999999999</c:v>
                </c:pt>
                <c:pt idx="24">
                  <c:v>2.466577</c:v>
                </c:pt>
                <c:pt idx="25">
                  <c:v>2.321177</c:v>
                </c:pt>
                <c:pt idx="26">
                  <c:v>2.472442</c:v>
                </c:pt>
                <c:pt idx="27">
                  <c:v>2.7669670000000002</c:v>
                </c:pt>
                <c:pt idx="28">
                  <c:v>2.663138</c:v>
                </c:pt>
                <c:pt idx="29">
                  <c:v>2.491832</c:v>
                </c:pt>
                <c:pt idx="30">
                  <c:v>2.534411</c:v>
                </c:pt>
                <c:pt idx="31">
                  <c:v>2.4826380000000001</c:v>
                </c:pt>
                <c:pt idx="32">
                  <c:v>2.5643180000000001</c:v>
                </c:pt>
                <c:pt idx="33">
                  <c:v>2.6349200000000002</c:v>
                </c:pt>
                <c:pt idx="34">
                  <c:v>2.5740500000000002</c:v>
                </c:pt>
                <c:pt idx="35">
                  <c:v>2.5420980000000002</c:v>
                </c:pt>
                <c:pt idx="36">
                  <c:v>2.470024</c:v>
                </c:pt>
                <c:pt idx="37">
                  <c:v>2.453376</c:v>
                </c:pt>
                <c:pt idx="38">
                  <c:v>2.4351470000000002</c:v>
                </c:pt>
                <c:pt idx="39">
                  <c:v>2.4319229999999998</c:v>
                </c:pt>
                <c:pt idx="40">
                  <c:v>2.4272170000000002</c:v>
                </c:pt>
                <c:pt idx="41">
                  <c:v>2.4245009999999998</c:v>
                </c:pt>
                <c:pt idx="42">
                  <c:v>2.4136000000000002</c:v>
                </c:pt>
                <c:pt idx="43">
                  <c:v>2.4049689999999999</c:v>
                </c:pt>
                <c:pt idx="44">
                  <c:v>2.3993850000000001</c:v>
                </c:pt>
                <c:pt idx="45">
                  <c:v>2.3948390000000002</c:v>
                </c:pt>
                <c:pt idx="46">
                  <c:v>2.3885049999999999</c:v>
                </c:pt>
                <c:pt idx="47">
                  <c:v>2.3842129999999999</c:v>
                </c:pt>
                <c:pt idx="48">
                  <c:v>2.3756080000000002</c:v>
                </c:pt>
                <c:pt idx="49">
                  <c:v>2.3628269999999998</c:v>
                </c:pt>
                <c:pt idx="50">
                  <c:v>2.3550469999999999</c:v>
                </c:pt>
                <c:pt idx="51">
                  <c:v>2.3482159999999999</c:v>
                </c:pt>
                <c:pt idx="52">
                  <c:v>2.3421569999999998</c:v>
                </c:pt>
                <c:pt idx="53">
                  <c:v>2.3377150000000002</c:v>
                </c:pt>
                <c:pt idx="54">
                  <c:v>2.3251590000000002</c:v>
                </c:pt>
                <c:pt idx="55">
                  <c:v>2.3202970000000001</c:v>
                </c:pt>
                <c:pt idx="56">
                  <c:v>2.311928</c:v>
                </c:pt>
                <c:pt idx="57">
                  <c:v>2.3078069999999999</c:v>
                </c:pt>
                <c:pt idx="58">
                  <c:v>2.3054860000000001</c:v>
                </c:pt>
                <c:pt idx="59">
                  <c:v>2.301498</c:v>
                </c:pt>
                <c:pt idx="60">
                  <c:v>2.2946719999999998</c:v>
                </c:pt>
              </c:numCache>
            </c:numRef>
          </c:val>
          <c:smooth val="0"/>
          <c:extLst xmlns:c16r2="http://schemas.microsoft.com/office/drawing/2015/06/chart">
            <c:ext xmlns:c16="http://schemas.microsoft.com/office/drawing/2014/chart" uri="{C3380CC4-5D6E-409C-BE32-E72D297353CC}">
              <c16:uniqueId val="{00000005-72B2-4ED5-B729-B7C5DE82A477}"/>
            </c:ext>
          </c:extLst>
        </c:ser>
        <c:ser>
          <c:idx val="2"/>
          <c:order val="6"/>
          <c:tx>
            <c:strRef>
              <c:f>Sheet1!$H$1</c:f>
              <c:strCache>
                <c:ptCount val="1"/>
                <c:pt idx="0">
                  <c:v>natural gas plant liquids</c:v>
                </c:pt>
              </c:strCache>
            </c:strRef>
          </c:tx>
          <c:spPr>
            <a:ln w="22225" cap="rnd">
              <a:solidFill>
                <a:srgbClr val="8E561F"/>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Sheet1!$H$2:$H$62</c:f>
              <c:numCache>
                <c:formatCode>General</c:formatCode>
                <c:ptCount val="61"/>
                <c:pt idx="0">
                  <c:v>2.1382979999999998</c:v>
                </c:pt>
                <c:pt idx="1">
                  <c:v>2.265161</c:v>
                </c:pt>
                <c:pt idx="2">
                  <c:v>2.3225850000000001</c:v>
                </c:pt>
                <c:pt idx="3">
                  <c:v>2.36619</c:v>
                </c:pt>
                <c:pt idx="4">
                  <c:v>2.349386</c:v>
                </c:pt>
                <c:pt idx="5">
                  <c:v>2.3978459999999999</c:v>
                </c:pt>
                <c:pt idx="6">
                  <c:v>2.480343</c:v>
                </c:pt>
                <c:pt idx="7">
                  <c:v>2.4447979999999996</c:v>
                </c:pt>
                <c:pt idx="8">
                  <c:v>2.3722939999999997</c:v>
                </c:pt>
                <c:pt idx="9">
                  <c:v>2.4729650000000003</c:v>
                </c:pt>
                <c:pt idx="10">
                  <c:v>2.551466</c:v>
                </c:pt>
                <c:pt idx="11">
                  <c:v>2.4905330000000001</c:v>
                </c:pt>
                <c:pt idx="12">
                  <c:v>2.5022060000000002</c:v>
                </c:pt>
                <c:pt idx="13">
                  <c:v>2.2960590000000001</c:v>
                </c:pt>
                <c:pt idx="14">
                  <c:v>2.407581</c:v>
                </c:pt>
                <c:pt idx="15">
                  <c:v>2.2799459999999998</c:v>
                </c:pt>
                <c:pt idx="16">
                  <c:v>2.2987169999999999</c:v>
                </c:pt>
                <c:pt idx="17">
                  <c:v>2.348716</c:v>
                </c:pt>
                <c:pt idx="18">
                  <c:v>2.359299</c:v>
                </c:pt>
                <c:pt idx="19">
                  <c:v>2.5082520000000001</c:v>
                </c:pt>
                <c:pt idx="20">
                  <c:v>2.7048290000000001</c:v>
                </c:pt>
                <c:pt idx="21">
                  <c:v>2.8900749999999999</c:v>
                </c:pt>
                <c:pt idx="22">
                  <c:v>3.1621260000000002</c:v>
                </c:pt>
                <c:pt idx="23">
                  <c:v>3.4513859999999998</c:v>
                </c:pt>
                <c:pt idx="24">
                  <c:v>4.0050850000000002</c:v>
                </c:pt>
                <c:pt idx="25">
                  <c:v>4.4759930000000008</c:v>
                </c:pt>
                <c:pt idx="26">
                  <c:v>4.6647850000000002</c:v>
                </c:pt>
                <c:pt idx="27">
                  <c:v>4.9870959999999993</c:v>
                </c:pt>
                <c:pt idx="28">
                  <c:v>5.7269730000000001</c:v>
                </c:pt>
                <c:pt idx="29">
                  <c:v>6.3517290000000006</c:v>
                </c:pt>
                <c:pt idx="30">
                  <c:v>6.5830979999999997</c:v>
                </c:pt>
                <c:pt idx="31">
                  <c:v>6.7031159999999996</c:v>
                </c:pt>
                <c:pt idx="32">
                  <c:v>7.0491809999999999</c:v>
                </c:pt>
                <c:pt idx="33">
                  <c:v>7.4552329999999998</c:v>
                </c:pt>
                <c:pt idx="34">
                  <c:v>7.5801990000000004</c:v>
                </c:pt>
                <c:pt idx="35">
                  <c:v>7.605804</c:v>
                </c:pt>
                <c:pt idx="36">
                  <c:v>7.7026570000000003</c:v>
                </c:pt>
                <c:pt idx="37">
                  <c:v>7.7505179999999996</c:v>
                </c:pt>
                <c:pt idx="38">
                  <c:v>7.7318020000000001</c:v>
                </c:pt>
                <c:pt idx="39">
                  <c:v>7.7949520000000003</c:v>
                </c:pt>
                <c:pt idx="40">
                  <c:v>7.8972550000000004</c:v>
                </c:pt>
                <c:pt idx="41">
                  <c:v>7.934329</c:v>
                </c:pt>
                <c:pt idx="42">
                  <c:v>7.8997539999999997</c:v>
                </c:pt>
                <c:pt idx="43">
                  <c:v>7.9069089999999997</c:v>
                </c:pt>
                <c:pt idx="44">
                  <c:v>7.9408450000000004</c:v>
                </c:pt>
                <c:pt idx="45">
                  <c:v>7.9307350000000003</c:v>
                </c:pt>
                <c:pt idx="46">
                  <c:v>7.8936229999999998</c:v>
                </c:pt>
                <c:pt idx="47">
                  <c:v>7.8892980000000001</c:v>
                </c:pt>
                <c:pt idx="48">
                  <c:v>7.8851290000000001</c:v>
                </c:pt>
                <c:pt idx="49">
                  <c:v>7.9089780000000003</c:v>
                </c:pt>
                <c:pt idx="50">
                  <c:v>7.9175449999999996</c:v>
                </c:pt>
                <c:pt idx="51">
                  <c:v>7.9019709999999996</c:v>
                </c:pt>
                <c:pt idx="52">
                  <c:v>7.9476339999999999</c:v>
                </c:pt>
                <c:pt idx="53">
                  <c:v>8.0173430000000003</c:v>
                </c:pt>
                <c:pt idx="54">
                  <c:v>8.0682869999999998</c:v>
                </c:pt>
                <c:pt idx="55">
                  <c:v>8.0711870000000001</c:v>
                </c:pt>
                <c:pt idx="56">
                  <c:v>8.0483150000000006</c:v>
                </c:pt>
                <c:pt idx="57">
                  <c:v>8.0116759999999996</c:v>
                </c:pt>
                <c:pt idx="58">
                  <c:v>8.007339</c:v>
                </c:pt>
                <c:pt idx="59">
                  <c:v>8.0318159999999992</c:v>
                </c:pt>
                <c:pt idx="60">
                  <c:v>8.0546290000000003</c:v>
                </c:pt>
              </c:numCache>
            </c:numRef>
          </c:val>
          <c:smooth val="0"/>
          <c:extLst xmlns:c16r2="http://schemas.microsoft.com/office/drawing/2015/06/chart">
            <c:ext xmlns:c16="http://schemas.microsoft.com/office/drawing/2014/chart" uri="{C3380CC4-5D6E-409C-BE32-E72D297353CC}">
              <c16:uniqueId val="{00000006-72B2-4ED5-B729-B7C5DE82A477}"/>
            </c:ext>
          </c:extLst>
        </c:ser>
        <c:dLbls>
          <c:showLegendKey val="0"/>
          <c:showVal val="0"/>
          <c:showCatName val="0"/>
          <c:showSerName val="0"/>
          <c:showPercent val="0"/>
          <c:showBubbleSize val="0"/>
        </c:dLbls>
        <c:smooth val="0"/>
        <c:axId val="-1866472016"/>
        <c:axId val="-1866478000"/>
      </c:lineChart>
      <c:catAx>
        <c:axId val="-18664720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78000"/>
        <c:crosses val="autoZero"/>
        <c:auto val="1"/>
        <c:lblAlgn val="ctr"/>
        <c:lblOffset val="100"/>
        <c:tickLblSkip val="10"/>
        <c:tickMarkSkip val="10"/>
        <c:noMultiLvlLbl val="0"/>
      </c:catAx>
      <c:valAx>
        <c:axId val="-18664780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72016"/>
        <c:crossesAt val="3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19901932147985"/>
          <c:y val="6.3886468253878573E-2"/>
          <c:w val="0.80909274662968644"/>
          <c:h val="0.84527444512211458"/>
        </c:manualLayout>
      </c:layout>
      <c:lineChart>
        <c:grouping val="standard"/>
        <c:varyColors val="0"/>
        <c:ser>
          <c:idx val="5"/>
          <c:order val="0"/>
          <c:tx>
            <c:strRef>
              <c:f>Sheet1!$B$1</c:f>
              <c:strCache>
                <c:ptCount val="1"/>
                <c:pt idx="0">
                  <c:v>petroleum</c:v>
                </c:pt>
              </c:strCache>
            </c:strRef>
          </c:tx>
          <c:spPr>
            <a:ln w="22225" cap="rnd">
              <a:solidFill>
                <a:srgbClr val="BD732A"/>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2.185276</c:v>
                </c:pt>
                <c:pt idx="1">
                  <c:v>2.1309070000000001</c:v>
                </c:pt>
                <c:pt idx="2">
                  <c:v>2.1784560000000002</c:v>
                </c:pt>
                <c:pt idx="3">
                  <c:v>2.1827649999999998</c:v>
                </c:pt>
                <c:pt idx="4">
                  <c:v>2.2236560000000001</c:v>
                </c:pt>
                <c:pt idx="5">
                  <c:v>2.2139189999999997</c:v>
                </c:pt>
                <c:pt idx="6">
                  <c:v>2.2992060000000003</c:v>
                </c:pt>
                <c:pt idx="7">
                  <c:v>2.3180549999999998</c:v>
                </c:pt>
                <c:pt idx="8">
                  <c:v>2.3630300000000002</c:v>
                </c:pt>
                <c:pt idx="9">
                  <c:v>2.422031</c:v>
                </c:pt>
                <c:pt idx="10">
                  <c:v>2.4540680000000004</c:v>
                </c:pt>
                <c:pt idx="11">
                  <c:v>2.4724390000000001</c:v>
                </c:pt>
                <c:pt idx="12">
                  <c:v>2.4708319999999997</c:v>
                </c:pt>
                <c:pt idx="13">
                  <c:v>2.5167459999999999</c:v>
                </c:pt>
                <c:pt idx="14">
                  <c:v>2.6064059999999998</c:v>
                </c:pt>
                <c:pt idx="15">
                  <c:v>2.6228470000000002</c:v>
                </c:pt>
                <c:pt idx="16">
                  <c:v>2.5841419999999999</c:v>
                </c:pt>
                <c:pt idx="17">
                  <c:v>2.5731979999999997</c:v>
                </c:pt>
                <c:pt idx="18">
                  <c:v>2.4096060000000001</c:v>
                </c:pt>
                <c:pt idx="19">
                  <c:v>2.2711460000000003</c:v>
                </c:pt>
                <c:pt idx="20">
                  <c:v>2.2957620000000003</c:v>
                </c:pt>
                <c:pt idx="21">
                  <c:v>2.2472600000000003</c:v>
                </c:pt>
                <c:pt idx="22">
                  <c:v>2.1885859999999999</c:v>
                </c:pt>
                <c:pt idx="23">
                  <c:v>2.2176709999999997</c:v>
                </c:pt>
                <c:pt idx="24">
                  <c:v>2.2485490000000001</c:v>
                </c:pt>
                <c:pt idx="25">
                  <c:v>2.2879800000000001</c:v>
                </c:pt>
                <c:pt idx="26">
                  <c:v>2.3106629999999999</c:v>
                </c:pt>
                <c:pt idx="27">
                  <c:v>2.3284119999999997</c:v>
                </c:pt>
                <c:pt idx="28">
                  <c:v>2.3740039999999998</c:v>
                </c:pt>
                <c:pt idx="29">
                  <c:v>2.3654890000000002</c:v>
                </c:pt>
                <c:pt idx="30">
                  <c:v>2.015744019</c:v>
                </c:pt>
                <c:pt idx="31">
                  <c:v>2.1223283689999999</c:v>
                </c:pt>
                <c:pt idx="32">
                  <c:v>2.185958496</c:v>
                </c:pt>
                <c:pt idx="33">
                  <c:v>2.1959638670000001</c:v>
                </c:pt>
                <c:pt idx="34">
                  <c:v>2.1947539059999999</c:v>
                </c:pt>
                <c:pt idx="35">
                  <c:v>2.187734131</c:v>
                </c:pt>
                <c:pt idx="36">
                  <c:v>2.183594238</c:v>
                </c:pt>
                <c:pt idx="37">
                  <c:v>2.173197021</c:v>
                </c:pt>
                <c:pt idx="38">
                  <c:v>2.1670893549999999</c:v>
                </c:pt>
                <c:pt idx="39">
                  <c:v>2.1599252929999997</c:v>
                </c:pt>
                <c:pt idx="40">
                  <c:v>2.1582084960000003</c:v>
                </c:pt>
                <c:pt idx="41">
                  <c:v>2.1498720699999998</c:v>
                </c:pt>
                <c:pt idx="42">
                  <c:v>2.1463925779999999</c:v>
                </c:pt>
                <c:pt idx="43">
                  <c:v>2.1448706049999999</c:v>
                </c:pt>
                <c:pt idx="44">
                  <c:v>2.146858398</c:v>
                </c:pt>
                <c:pt idx="45">
                  <c:v>2.1486567380000001</c:v>
                </c:pt>
                <c:pt idx="46">
                  <c:v>2.14955249</c:v>
                </c:pt>
                <c:pt idx="47">
                  <c:v>2.1506145019999998</c:v>
                </c:pt>
                <c:pt idx="48">
                  <c:v>2.1520971679999996</c:v>
                </c:pt>
                <c:pt idx="49">
                  <c:v>2.1551916500000003</c:v>
                </c:pt>
                <c:pt idx="50">
                  <c:v>2.1577819819999999</c:v>
                </c:pt>
                <c:pt idx="51">
                  <c:v>2.1642116700000003</c:v>
                </c:pt>
                <c:pt idx="52">
                  <c:v>2.169441162</c:v>
                </c:pt>
                <c:pt idx="53">
                  <c:v>2.1778950199999998</c:v>
                </c:pt>
                <c:pt idx="54">
                  <c:v>2.1852419429999999</c:v>
                </c:pt>
                <c:pt idx="55">
                  <c:v>2.19533252</c:v>
                </c:pt>
                <c:pt idx="56">
                  <c:v>2.2017949219999999</c:v>
                </c:pt>
                <c:pt idx="57">
                  <c:v>2.2097636720000002</c:v>
                </c:pt>
                <c:pt idx="58">
                  <c:v>2.2198767090000002</c:v>
                </c:pt>
                <c:pt idx="59">
                  <c:v>2.2295856930000002</c:v>
                </c:pt>
                <c:pt idx="60">
                  <c:v>2.240569824</c:v>
                </c:pt>
              </c:numCache>
            </c:numRef>
          </c:val>
          <c:smooth val="0"/>
          <c:extLst xmlns:c16r2="http://schemas.microsoft.com/office/drawing/2015/06/chart">
            <c:ext xmlns:c16="http://schemas.microsoft.com/office/drawing/2014/chart" uri="{C3380CC4-5D6E-409C-BE32-E72D297353CC}">
              <c16:uniqueId val="{00000000-44BA-493C-B3C9-92A237D6EF9B}"/>
            </c:ext>
          </c:extLst>
        </c:ser>
        <c:ser>
          <c:idx val="7"/>
          <c:order val="1"/>
          <c:tx>
            <c:strRef>
              <c:f>Sheet1!$C$1</c:f>
              <c:strCache>
                <c:ptCount val="1"/>
                <c:pt idx="0">
                  <c:v>natural gas</c:v>
                </c:pt>
              </c:strCache>
            </c:strRef>
          </c:tx>
          <c:spPr>
            <a:ln w="22225" cap="rnd">
              <a:solidFill>
                <a:srgbClr val="0096D7"/>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1.0273079999999999</c:v>
                </c:pt>
                <c:pt idx="1">
                  <c:v>1.0490730000000001</c:v>
                </c:pt>
                <c:pt idx="2">
                  <c:v>1.0846230000000001</c:v>
                </c:pt>
                <c:pt idx="3">
                  <c:v>1.1113309999999998</c:v>
                </c:pt>
                <c:pt idx="4">
                  <c:v>1.136951</c:v>
                </c:pt>
                <c:pt idx="5">
                  <c:v>1.185835</c:v>
                </c:pt>
                <c:pt idx="6">
                  <c:v>1.207144</c:v>
                </c:pt>
                <c:pt idx="7">
                  <c:v>1.2141780000000002</c:v>
                </c:pt>
                <c:pt idx="8">
                  <c:v>1.1930889999999998</c:v>
                </c:pt>
                <c:pt idx="9">
                  <c:v>1.1976089999999999</c:v>
                </c:pt>
                <c:pt idx="10">
                  <c:v>1.246173</c:v>
                </c:pt>
                <c:pt idx="11">
                  <c:v>1.1927070000000002</c:v>
                </c:pt>
                <c:pt idx="12">
                  <c:v>1.231363</c:v>
                </c:pt>
                <c:pt idx="13">
                  <c:v>1.1963309999999998</c:v>
                </c:pt>
                <c:pt idx="14">
                  <c:v>1.2013289999999999</c:v>
                </c:pt>
                <c:pt idx="15">
                  <c:v>1.183406</c:v>
                </c:pt>
                <c:pt idx="16">
                  <c:v>1.1706259999999999</c:v>
                </c:pt>
                <c:pt idx="17">
                  <c:v>1.2458589999999998</c:v>
                </c:pt>
                <c:pt idx="18">
                  <c:v>1.2552290000000002</c:v>
                </c:pt>
                <c:pt idx="19">
                  <c:v>1.2335119999999999</c:v>
                </c:pt>
                <c:pt idx="20">
                  <c:v>1.2915460000000001</c:v>
                </c:pt>
                <c:pt idx="21">
                  <c:v>1.3114220000000001</c:v>
                </c:pt>
                <c:pt idx="22">
                  <c:v>1.371561</c:v>
                </c:pt>
                <c:pt idx="23">
                  <c:v>1.409354</c:v>
                </c:pt>
                <c:pt idx="24">
                  <c:v>1.4395260000000001</c:v>
                </c:pt>
                <c:pt idx="25">
                  <c:v>1.4829839999999999</c:v>
                </c:pt>
                <c:pt idx="26">
                  <c:v>1.493981</c:v>
                </c:pt>
                <c:pt idx="27">
                  <c:v>1.475042</c:v>
                </c:pt>
                <c:pt idx="28">
                  <c:v>1.6355930000000001</c:v>
                </c:pt>
                <c:pt idx="29">
                  <c:v>1.689155</c:v>
                </c:pt>
                <c:pt idx="30">
                  <c:v>1.6752073969999999</c:v>
                </c:pt>
                <c:pt idx="31">
                  <c:v>1.5758598629999998</c:v>
                </c:pt>
                <c:pt idx="32">
                  <c:v>1.5843111570000001</c:v>
                </c:pt>
                <c:pt idx="33">
                  <c:v>1.624368652</c:v>
                </c:pt>
                <c:pt idx="34">
                  <c:v>1.636765381</c:v>
                </c:pt>
                <c:pt idx="35">
                  <c:v>1.6759758300000001</c:v>
                </c:pt>
                <c:pt idx="36">
                  <c:v>1.692099609</c:v>
                </c:pt>
                <c:pt idx="37">
                  <c:v>1.692767578</c:v>
                </c:pt>
                <c:pt idx="38">
                  <c:v>1.687022217</c:v>
                </c:pt>
                <c:pt idx="39">
                  <c:v>1.6896293949999999</c:v>
                </c:pt>
                <c:pt idx="40">
                  <c:v>1.6833334959999999</c:v>
                </c:pt>
                <c:pt idx="41">
                  <c:v>1.6912504879999999</c:v>
                </c:pt>
                <c:pt idx="42">
                  <c:v>1.694447998</c:v>
                </c:pt>
                <c:pt idx="43">
                  <c:v>1.698314941</c:v>
                </c:pt>
                <c:pt idx="44">
                  <c:v>1.705332764</c:v>
                </c:pt>
                <c:pt idx="45">
                  <c:v>1.7050863039999999</c:v>
                </c:pt>
                <c:pt idx="46">
                  <c:v>1.7122370609999999</c:v>
                </c:pt>
                <c:pt idx="47">
                  <c:v>1.7243818360000001</c:v>
                </c:pt>
                <c:pt idx="48">
                  <c:v>1.7410368650000001</c:v>
                </c:pt>
                <c:pt idx="49">
                  <c:v>1.7574147949999999</c:v>
                </c:pt>
                <c:pt idx="50">
                  <c:v>1.774251343</c:v>
                </c:pt>
                <c:pt idx="51">
                  <c:v>1.784940918</c:v>
                </c:pt>
                <c:pt idx="52">
                  <c:v>1.8033046879999999</c:v>
                </c:pt>
                <c:pt idx="53">
                  <c:v>1.82504895</c:v>
                </c:pt>
                <c:pt idx="54">
                  <c:v>1.840999268</c:v>
                </c:pt>
                <c:pt idx="55">
                  <c:v>1.8541684569999999</c:v>
                </c:pt>
                <c:pt idx="56">
                  <c:v>1.8664145510000001</c:v>
                </c:pt>
                <c:pt idx="57">
                  <c:v>1.878144043</c:v>
                </c:pt>
                <c:pt idx="58">
                  <c:v>1.8922358400000001</c:v>
                </c:pt>
                <c:pt idx="59">
                  <c:v>1.9064162599999999</c:v>
                </c:pt>
                <c:pt idx="60">
                  <c:v>1.9235871580000001</c:v>
                </c:pt>
              </c:numCache>
            </c:numRef>
          </c:val>
          <c:smooth val="0"/>
          <c:extLst xmlns:c16r2="http://schemas.microsoft.com/office/drawing/2015/06/chart">
            <c:ext xmlns:c16="http://schemas.microsoft.com/office/drawing/2014/chart" uri="{C3380CC4-5D6E-409C-BE32-E72D297353CC}">
              <c16:uniqueId val="{00000001-44BA-493C-B3C9-92A237D6EF9B}"/>
            </c:ext>
          </c:extLst>
        </c:ser>
        <c:ser>
          <c:idx val="0"/>
          <c:order val="2"/>
          <c:tx>
            <c:strRef>
              <c:f>Sheet1!$D$1</c:f>
              <c:strCache>
                <c:ptCount val="1"/>
                <c:pt idx="0">
                  <c:v>coal</c:v>
                </c:pt>
              </c:strCache>
            </c:strRef>
          </c:tx>
          <c:spPr>
            <a:ln w="22225" cap="rnd">
              <a:solidFill>
                <a:srgbClr val="8B8B8B"/>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1.821142</c:v>
                </c:pt>
                <c:pt idx="1">
                  <c:v>1.8070219999999999</c:v>
                </c:pt>
                <c:pt idx="2">
                  <c:v>1.8229819999999999</c:v>
                </c:pt>
                <c:pt idx="3">
                  <c:v>1.882647</c:v>
                </c:pt>
                <c:pt idx="4">
                  <c:v>1.89324</c:v>
                </c:pt>
                <c:pt idx="5">
                  <c:v>1.9131149999999999</c:v>
                </c:pt>
                <c:pt idx="6">
                  <c:v>1.9954829999999999</c:v>
                </c:pt>
                <c:pt idx="7">
                  <c:v>2.0399340000000001</c:v>
                </c:pt>
                <c:pt idx="8">
                  <c:v>2.0647410000000002</c:v>
                </c:pt>
                <c:pt idx="9">
                  <c:v>2.0626819999999997</c:v>
                </c:pt>
                <c:pt idx="10">
                  <c:v>2.1558069999999998</c:v>
                </c:pt>
                <c:pt idx="11">
                  <c:v>2.088292</c:v>
                </c:pt>
                <c:pt idx="12">
                  <c:v>2.0939259999999997</c:v>
                </c:pt>
                <c:pt idx="13">
                  <c:v>2.134995</c:v>
                </c:pt>
                <c:pt idx="14">
                  <c:v>2.1595300000000002</c:v>
                </c:pt>
                <c:pt idx="15">
                  <c:v>2.1812750000000003</c:v>
                </c:pt>
                <c:pt idx="16">
                  <c:v>2.1470770000000003</c:v>
                </c:pt>
                <c:pt idx="17">
                  <c:v>2.1723699999999999</c:v>
                </c:pt>
                <c:pt idx="18">
                  <c:v>2.1397399999999998</c:v>
                </c:pt>
                <c:pt idx="19">
                  <c:v>1.8757349999999999</c:v>
                </c:pt>
                <c:pt idx="20">
                  <c:v>1.9858659999999999</c:v>
                </c:pt>
                <c:pt idx="21">
                  <c:v>1.875481</c:v>
                </c:pt>
                <c:pt idx="22">
                  <c:v>1.656979</c:v>
                </c:pt>
                <c:pt idx="23">
                  <c:v>1.71753</c:v>
                </c:pt>
                <c:pt idx="24">
                  <c:v>1.7136130000000001</c:v>
                </c:pt>
                <c:pt idx="25">
                  <c:v>1.4803900000000001</c:v>
                </c:pt>
                <c:pt idx="26">
                  <c:v>1.354217</c:v>
                </c:pt>
                <c:pt idx="27">
                  <c:v>1.3160340000000001</c:v>
                </c:pt>
                <c:pt idx="28">
                  <c:v>1.260292</c:v>
                </c:pt>
                <c:pt idx="29">
                  <c:v>1.0759400000000001</c:v>
                </c:pt>
                <c:pt idx="30">
                  <c:v>0.86115466299999999</c:v>
                </c:pt>
                <c:pt idx="31">
                  <c:v>1.016419556</c:v>
                </c:pt>
                <c:pt idx="32">
                  <c:v>1.0639949950000001</c:v>
                </c:pt>
                <c:pt idx="33">
                  <c:v>0.93786254899999999</c:v>
                </c:pt>
                <c:pt idx="34">
                  <c:v>0.84577069100000002</c:v>
                </c:pt>
                <c:pt idx="35">
                  <c:v>0.74866668700000005</c:v>
                </c:pt>
                <c:pt idx="36">
                  <c:v>0.76368133500000002</c:v>
                </c:pt>
                <c:pt idx="37">
                  <c:v>0.73850244099999995</c:v>
                </c:pt>
                <c:pt idx="38">
                  <c:v>0.74152239999999991</c:v>
                </c:pt>
                <c:pt idx="39">
                  <c:v>0.74090808100000005</c:v>
                </c:pt>
                <c:pt idx="40">
                  <c:v>0.73133105499999995</c:v>
                </c:pt>
                <c:pt idx="41">
                  <c:v>0.71886865200000005</c:v>
                </c:pt>
                <c:pt idx="42">
                  <c:v>0.70662860100000002</c:v>
                </c:pt>
                <c:pt idx="43">
                  <c:v>0.70408093299999996</c:v>
                </c:pt>
                <c:pt idx="44">
                  <c:v>0.70222735599999997</c:v>
                </c:pt>
                <c:pt idx="45">
                  <c:v>0.68829150400000005</c:v>
                </c:pt>
                <c:pt idx="46">
                  <c:v>0.68652758800000002</c:v>
                </c:pt>
                <c:pt idx="47">
                  <c:v>0.67772290000000002</c:v>
                </c:pt>
                <c:pt idx="48">
                  <c:v>0.66049499499999997</c:v>
                </c:pt>
                <c:pt idx="49">
                  <c:v>0.6553118899999999</c:v>
                </c:pt>
                <c:pt idx="50">
                  <c:v>0.65267688000000001</c:v>
                </c:pt>
                <c:pt idx="51">
                  <c:v>0.64945013400000007</c:v>
                </c:pt>
                <c:pt idx="52">
                  <c:v>0.65119384800000002</c:v>
                </c:pt>
                <c:pt idx="53">
                  <c:v>0.64609515399999995</c:v>
                </c:pt>
                <c:pt idx="54">
                  <c:v>0.642297852</c:v>
                </c:pt>
                <c:pt idx="55">
                  <c:v>0.63039385999999997</c:v>
                </c:pt>
                <c:pt idx="56">
                  <c:v>0.62766241499999997</c:v>
                </c:pt>
                <c:pt idx="57">
                  <c:v>0.62672052</c:v>
                </c:pt>
                <c:pt idx="58">
                  <c:v>0.63010632300000002</c:v>
                </c:pt>
                <c:pt idx="59">
                  <c:v>0.63211413599999999</c:v>
                </c:pt>
                <c:pt idx="60">
                  <c:v>0.631452087</c:v>
                </c:pt>
              </c:numCache>
            </c:numRef>
          </c:val>
          <c:smooth val="0"/>
          <c:extLst xmlns:c16r2="http://schemas.microsoft.com/office/drawing/2015/06/chart">
            <c:ext xmlns:c16="http://schemas.microsoft.com/office/drawing/2014/chart" uri="{C3380CC4-5D6E-409C-BE32-E72D297353CC}">
              <c16:uniqueId val="{00000002-44BA-493C-B3C9-92A237D6EF9B}"/>
            </c:ext>
          </c:extLst>
        </c:ser>
        <c:dLbls>
          <c:showLegendKey val="0"/>
          <c:showVal val="0"/>
          <c:showCatName val="0"/>
          <c:showSerName val="0"/>
          <c:showPercent val="0"/>
          <c:showBubbleSize val="0"/>
        </c:dLbls>
        <c:smooth val="0"/>
        <c:axId val="-1865093152"/>
        <c:axId val="-1865096960"/>
      </c:lineChart>
      <c:catAx>
        <c:axId val="-186509315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5096960"/>
        <c:crosses val="autoZero"/>
        <c:auto val="1"/>
        <c:lblAlgn val="ctr"/>
        <c:lblOffset val="100"/>
        <c:tickLblSkip val="10"/>
        <c:tickMarkSkip val="10"/>
        <c:noMultiLvlLbl val="0"/>
      </c:catAx>
      <c:valAx>
        <c:axId val="-18650969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5093152"/>
        <c:crossesAt val="3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12119801353024"/>
          <c:y val="3.5475942258376268E-2"/>
          <c:w val="0.59726235563464747"/>
          <c:h val="0.86257429775194383"/>
        </c:manualLayout>
      </c:layout>
      <c:lineChart>
        <c:grouping val="standard"/>
        <c:varyColors val="0"/>
        <c:ser>
          <c:idx val="3"/>
          <c:order val="0"/>
          <c:tx>
            <c:strRef>
              <c:f>Sheet1!$B$1</c:f>
              <c:strCache>
                <c:ptCount val="1"/>
                <c:pt idx="0">
                  <c:v>total</c:v>
                </c:pt>
              </c:strCache>
            </c:strRef>
          </c:tx>
          <c:spPr>
            <a:ln w="22225" cap="rnd">
              <a:solidFill>
                <a:schemeClr val="tx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1082.5114160000001</c:v>
                </c:pt>
                <c:pt idx="1">
                  <c:v>1093.977097</c:v>
                </c:pt>
                <c:pt idx="2">
                  <c:v>1015.13468</c:v>
                </c:pt>
                <c:pt idx="3">
                  <c:v>982.87550999999996</c:v>
                </c:pt>
                <c:pt idx="4">
                  <c:v>998.42514900000003</c:v>
                </c:pt>
                <c:pt idx="5">
                  <c:v>895.55681700000002</c:v>
                </c:pt>
                <c:pt idx="6">
                  <c:v>727.51362400000005</c:v>
                </c:pt>
                <c:pt idx="7">
                  <c:v>773.910529</c:v>
                </c:pt>
                <c:pt idx="8">
                  <c:v>755.44152199999996</c:v>
                </c:pt>
                <c:pt idx="9">
                  <c:v>705.81759799999998</c:v>
                </c:pt>
                <c:pt idx="10">
                  <c:v>521.16595500000005</c:v>
                </c:pt>
                <c:pt idx="11">
                  <c:v>613.82202099999995</c:v>
                </c:pt>
                <c:pt idx="12">
                  <c:v>627.84899900000005</c:v>
                </c:pt>
                <c:pt idx="13">
                  <c:v>544.873108</c:v>
                </c:pt>
                <c:pt idx="14">
                  <c:v>481.682526</c:v>
                </c:pt>
                <c:pt idx="15">
                  <c:v>402.07507299999997</c:v>
                </c:pt>
                <c:pt idx="16">
                  <c:v>406.34448200000003</c:v>
                </c:pt>
                <c:pt idx="17">
                  <c:v>398.05609099999998</c:v>
                </c:pt>
                <c:pt idx="18">
                  <c:v>401.818848</c:v>
                </c:pt>
                <c:pt idx="19">
                  <c:v>402.59079000000003</c:v>
                </c:pt>
                <c:pt idx="20">
                  <c:v>406.39273100000003</c:v>
                </c:pt>
                <c:pt idx="21">
                  <c:v>401.92526199999998</c:v>
                </c:pt>
                <c:pt idx="22">
                  <c:v>395.63754299999999</c:v>
                </c:pt>
                <c:pt idx="23">
                  <c:v>393.56582600000002</c:v>
                </c:pt>
                <c:pt idx="24">
                  <c:v>387.81045499999999</c:v>
                </c:pt>
                <c:pt idx="25">
                  <c:v>382.32205199999999</c:v>
                </c:pt>
                <c:pt idx="26">
                  <c:v>378.80856299999999</c:v>
                </c:pt>
                <c:pt idx="27">
                  <c:v>374.71472199999999</c:v>
                </c:pt>
                <c:pt idx="28">
                  <c:v>367.364532</c:v>
                </c:pt>
                <c:pt idx="29">
                  <c:v>366.79922499999998</c:v>
                </c:pt>
                <c:pt idx="30">
                  <c:v>362.72345000000001</c:v>
                </c:pt>
                <c:pt idx="31">
                  <c:v>360.15643299999999</c:v>
                </c:pt>
                <c:pt idx="32">
                  <c:v>359.38491800000003</c:v>
                </c:pt>
                <c:pt idx="33">
                  <c:v>359.666473</c:v>
                </c:pt>
                <c:pt idx="34">
                  <c:v>355.91644300000002</c:v>
                </c:pt>
                <c:pt idx="35">
                  <c:v>348.55892899999998</c:v>
                </c:pt>
                <c:pt idx="36">
                  <c:v>345.23825099999999</c:v>
                </c:pt>
                <c:pt idx="37">
                  <c:v>343.50555400000002</c:v>
                </c:pt>
                <c:pt idx="38">
                  <c:v>339.87274200000002</c:v>
                </c:pt>
                <c:pt idx="39">
                  <c:v>337.03207400000002</c:v>
                </c:pt>
                <c:pt idx="40">
                  <c:v>338.02218599999998</c:v>
                </c:pt>
              </c:numCache>
            </c:numRef>
          </c:val>
          <c:smooth val="0"/>
        </c:ser>
        <c:ser>
          <c:idx val="1"/>
          <c:order val="1"/>
          <c:tx>
            <c:strRef>
              <c:f>Sheet1!$C$1</c:f>
              <c:strCache>
                <c:ptCount val="1"/>
                <c:pt idx="0">
                  <c:v>Appalacia</c:v>
                </c:pt>
              </c:strCache>
            </c:strRef>
          </c:tx>
          <c:spPr>
            <a:ln w="22225" cap="rnd">
              <a:solidFill>
                <a:schemeClr val="accent3"/>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335.24771900000002</c:v>
                </c:pt>
                <c:pt idx="1">
                  <c:v>336.01718499999998</c:v>
                </c:pt>
                <c:pt idx="2">
                  <c:v>291.92934200000002</c:v>
                </c:pt>
                <c:pt idx="3">
                  <c:v>269.67150500000002</c:v>
                </c:pt>
                <c:pt idx="4">
                  <c:v>266.97878200000002</c:v>
                </c:pt>
                <c:pt idx="5">
                  <c:v>220.730121</c:v>
                </c:pt>
                <c:pt idx="6">
                  <c:v>179.62550400000001</c:v>
                </c:pt>
                <c:pt idx="7">
                  <c:v>197.84586899999999</c:v>
                </c:pt>
                <c:pt idx="8">
                  <c:v>200.17679999999999</c:v>
                </c:pt>
                <c:pt idx="9">
                  <c:v>193.204937</c:v>
                </c:pt>
                <c:pt idx="10">
                  <c:v>129.21603400000001</c:v>
                </c:pt>
                <c:pt idx="11">
                  <c:v>153.78808599999999</c:v>
                </c:pt>
                <c:pt idx="12">
                  <c:v>155.22167999999999</c:v>
                </c:pt>
                <c:pt idx="13">
                  <c:v>148.75903299999999</c:v>
                </c:pt>
                <c:pt idx="14">
                  <c:v>132.652725</c:v>
                </c:pt>
                <c:pt idx="15">
                  <c:v>105.586304</c:v>
                </c:pt>
                <c:pt idx="16">
                  <c:v>105.537285</c:v>
                </c:pt>
                <c:pt idx="17">
                  <c:v>104.588852</c:v>
                </c:pt>
                <c:pt idx="18">
                  <c:v>103.77119399999999</c:v>
                </c:pt>
                <c:pt idx="19">
                  <c:v>101.395279</c:v>
                </c:pt>
                <c:pt idx="20">
                  <c:v>101.78040300000001</c:v>
                </c:pt>
                <c:pt idx="21">
                  <c:v>102.306854</c:v>
                </c:pt>
                <c:pt idx="22">
                  <c:v>101.306168</c:v>
                </c:pt>
                <c:pt idx="23">
                  <c:v>100.64820899999999</c:v>
                </c:pt>
                <c:pt idx="24">
                  <c:v>100.122383</c:v>
                </c:pt>
                <c:pt idx="25">
                  <c:v>98.037475999999998</c:v>
                </c:pt>
                <c:pt idx="26">
                  <c:v>97.030861000000002</c:v>
                </c:pt>
                <c:pt idx="27">
                  <c:v>97.044449</c:v>
                </c:pt>
                <c:pt idx="28">
                  <c:v>97.193061999999998</c:v>
                </c:pt>
                <c:pt idx="29">
                  <c:v>96.973831000000004</c:v>
                </c:pt>
                <c:pt idx="30">
                  <c:v>95.906586000000004</c:v>
                </c:pt>
                <c:pt idx="31">
                  <c:v>95.254326000000006</c:v>
                </c:pt>
                <c:pt idx="32">
                  <c:v>96.097190999999995</c:v>
                </c:pt>
                <c:pt idx="33">
                  <c:v>97.717101999999997</c:v>
                </c:pt>
                <c:pt idx="34">
                  <c:v>109.446457</c:v>
                </c:pt>
                <c:pt idx="35">
                  <c:v>112.42205800000001</c:v>
                </c:pt>
                <c:pt idx="36">
                  <c:v>111.52874799999999</c:v>
                </c:pt>
                <c:pt idx="37">
                  <c:v>110.656784</c:v>
                </c:pt>
                <c:pt idx="38">
                  <c:v>108.855057</c:v>
                </c:pt>
                <c:pt idx="39">
                  <c:v>107.73833500000001</c:v>
                </c:pt>
                <c:pt idx="40">
                  <c:v>107.931</c:v>
                </c:pt>
              </c:numCache>
            </c:numRef>
          </c:val>
          <c:smooth val="0"/>
        </c:ser>
        <c:ser>
          <c:idx val="2"/>
          <c:order val="2"/>
          <c:tx>
            <c:strRef>
              <c:f>Sheet1!$D$1</c:f>
              <c:strCache>
                <c:ptCount val="1"/>
                <c:pt idx="0">
                  <c:v>Interior</c:v>
                </c:pt>
              </c:strCache>
            </c:strRef>
          </c:tx>
          <c:spPr>
            <a:ln w="22225" cap="rnd">
              <a:solidFill>
                <a:schemeClr val="accent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155.65278000000001</c:v>
                </c:pt>
                <c:pt idx="1">
                  <c:v>170.32688999999999</c:v>
                </c:pt>
                <c:pt idx="2">
                  <c:v>179.96142900000001</c:v>
                </c:pt>
                <c:pt idx="3">
                  <c:v>182.99367699999999</c:v>
                </c:pt>
                <c:pt idx="4">
                  <c:v>188.60444000000001</c:v>
                </c:pt>
                <c:pt idx="5">
                  <c:v>167.42962800000001</c:v>
                </c:pt>
                <c:pt idx="6">
                  <c:v>143.91715400000001</c:v>
                </c:pt>
                <c:pt idx="7">
                  <c:v>145.19447700000001</c:v>
                </c:pt>
                <c:pt idx="8">
                  <c:v>136.935236</c:v>
                </c:pt>
                <c:pt idx="9">
                  <c:v>127.61000799999999</c:v>
                </c:pt>
                <c:pt idx="10">
                  <c:v>88.594925000000003</c:v>
                </c:pt>
                <c:pt idx="11">
                  <c:v>118.890732</c:v>
                </c:pt>
                <c:pt idx="12">
                  <c:v>149.97032200000001</c:v>
                </c:pt>
                <c:pt idx="13">
                  <c:v>110.411591</c:v>
                </c:pt>
                <c:pt idx="14">
                  <c:v>83.938323999999994</c:v>
                </c:pt>
                <c:pt idx="15">
                  <c:v>72.365936000000005</c:v>
                </c:pt>
                <c:pt idx="16">
                  <c:v>75.448616000000001</c:v>
                </c:pt>
                <c:pt idx="17">
                  <c:v>73.825896999999998</c:v>
                </c:pt>
                <c:pt idx="18">
                  <c:v>73.632583999999994</c:v>
                </c:pt>
                <c:pt idx="19">
                  <c:v>73.005882</c:v>
                </c:pt>
                <c:pt idx="20">
                  <c:v>70.566794999999999</c:v>
                </c:pt>
                <c:pt idx="21">
                  <c:v>68.316856000000001</c:v>
                </c:pt>
                <c:pt idx="22">
                  <c:v>69.599036999999996</c:v>
                </c:pt>
                <c:pt idx="23">
                  <c:v>67.847037999999998</c:v>
                </c:pt>
                <c:pt idx="24">
                  <c:v>66.870002999999997</c:v>
                </c:pt>
                <c:pt idx="25">
                  <c:v>66.796729999999997</c:v>
                </c:pt>
                <c:pt idx="26">
                  <c:v>65.942824999999999</c:v>
                </c:pt>
                <c:pt idx="27">
                  <c:v>64.872130999999996</c:v>
                </c:pt>
                <c:pt idx="28">
                  <c:v>68.046218999999994</c:v>
                </c:pt>
                <c:pt idx="29">
                  <c:v>68.151566000000003</c:v>
                </c:pt>
                <c:pt idx="30">
                  <c:v>70.830794999999995</c:v>
                </c:pt>
                <c:pt idx="31">
                  <c:v>72.307175000000001</c:v>
                </c:pt>
                <c:pt idx="32">
                  <c:v>73.380065999999999</c:v>
                </c:pt>
                <c:pt idx="33">
                  <c:v>74.839363000000006</c:v>
                </c:pt>
                <c:pt idx="34">
                  <c:v>72.888122999999993</c:v>
                </c:pt>
                <c:pt idx="35">
                  <c:v>65.628174000000001</c:v>
                </c:pt>
                <c:pt idx="36">
                  <c:v>65.928595999999999</c:v>
                </c:pt>
                <c:pt idx="37">
                  <c:v>65.998489000000006</c:v>
                </c:pt>
                <c:pt idx="38">
                  <c:v>66.108559</c:v>
                </c:pt>
                <c:pt idx="39">
                  <c:v>66.216080000000005</c:v>
                </c:pt>
                <c:pt idx="40">
                  <c:v>66.677773000000002</c:v>
                </c:pt>
              </c:numCache>
            </c:numRef>
          </c:val>
          <c:smooth val="0"/>
        </c:ser>
        <c:ser>
          <c:idx val="4"/>
          <c:order val="3"/>
          <c:tx>
            <c:strRef>
              <c:f>Sheet1!$E$1</c:f>
              <c:strCache>
                <c:ptCount val="1"/>
                <c:pt idx="0">
                  <c:v>West</c:v>
                </c:pt>
              </c:strCache>
            </c:strRef>
          </c:tx>
          <c:spPr>
            <a:ln w="22225" cap="rnd">
              <a:solidFill>
                <a:schemeClr val="accent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591.61091699999997</c:v>
                </c:pt>
                <c:pt idx="1">
                  <c:v>587.63302199999998</c:v>
                </c:pt>
                <c:pt idx="2">
                  <c:v>543.24390900000003</c:v>
                </c:pt>
                <c:pt idx="3">
                  <c:v>530.210328</c:v>
                </c:pt>
                <c:pt idx="4">
                  <c:v>542.84192700000006</c:v>
                </c:pt>
                <c:pt idx="5">
                  <c:v>507.39706799999999</c:v>
                </c:pt>
                <c:pt idx="6">
                  <c:v>403.97096599999998</c:v>
                </c:pt>
                <c:pt idx="7">
                  <c:v>430.870183</c:v>
                </c:pt>
                <c:pt idx="8">
                  <c:v>418.32948599999997</c:v>
                </c:pt>
                <c:pt idx="9">
                  <c:v>385.00265300000001</c:v>
                </c:pt>
                <c:pt idx="10">
                  <c:v>303.35494999999997</c:v>
                </c:pt>
                <c:pt idx="11">
                  <c:v>341.14315800000003</c:v>
                </c:pt>
                <c:pt idx="12">
                  <c:v>322.65704299999999</c:v>
                </c:pt>
                <c:pt idx="13">
                  <c:v>285.70248400000003</c:v>
                </c:pt>
                <c:pt idx="14">
                  <c:v>265.09146099999998</c:v>
                </c:pt>
                <c:pt idx="15">
                  <c:v>224.12283300000001</c:v>
                </c:pt>
                <c:pt idx="16">
                  <c:v>225.35855100000001</c:v>
                </c:pt>
                <c:pt idx="17">
                  <c:v>219.64134200000001</c:v>
                </c:pt>
                <c:pt idx="18">
                  <c:v>224.41506999999999</c:v>
                </c:pt>
                <c:pt idx="19">
                  <c:v>228.18966699999999</c:v>
                </c:pt>
                <c:pt idx="20">
                  <c:v>234.04557800000001</c:v>
                </c:pt>
                <c:pt idx="21">
                  <c:v>231.30154400000001</c:v>
                </c:pt>
                <c:pt idx="22">
                  <c:v>224.73232999999999</c:v>
                </c:pt>
                <c:pt idx="23">
                  <c:v>225.07058699999999</c:v>
                </c:pt>
                <c:pt idx="24">
                  <c:v>220.81806900000001</c:v>
                </c:pt>
                <c:pt idx="25">
                  <c:v>217.487854</c:v>
                </c:pt>
                <c:pt idx="26">
                  <c:v>215.834869</c:v>
                </c:pt>
                <c:pt idx="27">
                  <c:v>212.798157</c:v>
                </c:pt>
                <c:pt idx="28">
                  <c:v>202.125214</c:v>
                </c:pt>
                <c:pt idx="29">
                  <c:v>201.67384300000001</c:v>
                </c:pt>
                <c:pt idx="30">
                  <c:v>195.986053</c:v>
                </c:pt>
                <c:pt idx="31">
                  <c:v>192.59491</c:v>
                </c:pt>
                <c:pt idx="32">
                  <c:v>189.90765400000001</c:v>
                </c:pt>
                <c:pt idx="33">
                  <c:v>187.11003099999999</c:v>
                </c:pt>
                <c:pt idx="34">
                  <c:v>173.58184800000001</c:v>
                </c:pt>
                <c:pt idx="35">
                  <c:v>170.50874300000001</c:v>
                </c:pt>
                <c:pt idx="36">
                  <c:v>167.78089900000001</c:v>
                </c:pt>
                <c:pt idx="37">
                  <c:v>166.85029599999999</c:v>
                </c:pt>
                <c:pt idx="38">
                  <c:v>164.90913399999999</c:v>
                </c:pt>
                <c:pt idx="39">
                  <c:v>163.07766699999999</c:v>
                </c:pt>
                <c:pt idx="40">
                  <c:v>163.413422</c:v>
                </c:pt>
              </c:numCache>
            </c:numRef>
          </c:val>
          <c:smooth val="0"/>
        </c:ser>
        <c:dLbls>
          <c:showLegendKey val="0"/>
          <c:showVal val="0"/>
          <c:showCatName val="0"/>
          <c:showSerName val="0"/>
          <c:showPercent val="0"/>
          <c:showBubbleSize val="0"/>
        </c:dLbls>
        <c:smooth val="0"/>
        <c:axId val="-1294876528"/>
        <c:axId val="-1294873264"/>
      </c:lineChart>
      <c:catAx>
        <c:axId val="-12948765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4873264"/>
        <c:crosses val="autoZero"/>
        <c:auto val="1"/>
        <c:lblAlgn val="ctr"/>
        <c:lblOffset val="100"/>
        <c:tickLblSkip val="20"/>
        <c:tickMarkSkip val="10"/>
        <c:noMultiLvlLbl val="0"/>
      </c:catAx>
      <c:valAx>
        <c:axId val="-1294873264"/>
        <c:scaling>
          <c:orientation val="minMax"/>
          <c:max val="14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4876528"/>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2503343002375"/>
          <c:y val="7.5106539329978961E-2"/>
          <c:w val="0.62637095390147068"/>
          <c:h val="0.82606514741277681"/>
        </c:manualLayout>
      </c:layout>
      <c:lineChart>
        <c:grouping val="standard"/>
        <c:varyColors val="0"/>
        <c:ser>
          <c:idx val="3"/>
          <c:order val="0"/>
          <c:tx>
            <c:strRef>
              <c:f>Sheet1!$B$1</c:f>
              <c:strCache>
                <c:ptCount val="1"/>
                <c:pt idx="0">
                  <c:v>total</c:v>
                </c:pt>
              </c:strCache>
            </c:strRef>
          </c:tx>
          <c:spPr>
            <a:ln w="22225" cap="rnd">
              <a:solidFill>
                <a:schemeClr val="tx2"/>
              </a:solidFill>
              <a:round/>
            </a:ln>
            <a:effectLst/>
          </c:spPr>
          <c:marker>
            <c:symbol val="none"/>
          </c:marker>
          <c:cat>
            <c:numRef>
              <c:f>Sheet1!$A$2:$A$51</c:f>
              <c:numCache>
                <c:formatCode>General</c:formatCod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numCache>
            </c:numRef>
          </c:cat>
          <c:val>
            <c:numRef>
              <c:f>Sheet1!$B$2:$B$51</c:f>
              <c:numCache>
                <c:formatCode>General</c:formatCode>
                <c:ptCount val="50"/>
                <c:pt idx="0">
                  <c:v>1125.9349199999999</c:v>
                </c:pt>
                <c:pt idx="1">
                  <c:v>1093.295067</c:v>
                </c:pt>
                <c:pt idx="2">
                  <c:v>1070.764044</c:v>
                </c:pt>
                <c:pt idx="3">
                  <c:v>1111.1091530000001</c:v>
                </c:pt>
                <c:pt idx="4">
                  <c:v>1130.801725</c:v>
                </c:pt>
                <c:pt idx="5">
                  <c:v>1161.9973339999999</c:v>
                </c:pt>
                <c:pt idx="6">
                  <c:v>1145.479836</c:v>
                </c:pt>
                <c:pt idx="7">
                  <c:v>1170.4011310000001</c:v>
                </c:pt>
                <c:pt idx="8">
                  <c:v>1072.235842</c:v>
                </c:pt>
                <c:pt idx="9">
                  <c:v>1082.5114160000001</c:v>
                </c:pt>
                <c:pt idx="10">
                  <c:v>1093.977097</c:v>
                </c:pt>
                <c:pt idx="11">
                  <c:v>1015.13468</c:v>
                </c:pt>
                <c:pt idx="12">
                  <c:v>982.87550999999996</c:v>
                </c:pt>
                <c:pt idx="13">
                  <c:v>998.42514900000003</c:v>
                </c:pt>
                <c:pt idx="14">
                  <c:v>895.55681700000002</c:v>
                </c:pt>
                <c:pt idx="15">
                  <c:v>727.51362400000005</c:v>
                </c:pt>
                <c:pt idx="16">
                  <c:v>773.910529</c:v>
                </c:pt>
                <c:pt idx="17">
                  <c:v>755.44152199999996</c:v>
                </c:pt>
                <c:pt idx="18">
                  <c:v>705.81759799999998</c:v>
                </c:pt>
                <c:pt idx="19">
                  <c:v>520.74865699999998</c:v>
                </c:pt>
                <c:pt idx="20">
                  <c:v>614.60040300000003</c:v>
                </c:pt>
                <c:pt idx="21">
                  <c:v>653.09161400000005</c:v>
                </c:pt>
                <c:pt idx="22">
                  <c:v>595.58209199999999</c:v>
                </c:pt>
                <c:pt idx="23">
                  <c:v>548.394226</c:v>
                </c:pt>
                <c:pt idx="24">
                  <c:v>499.33407599999998</c:v>
                </c:pt>
                <c:pt idx="25">
                  <c:v>509.03445399999998</c:v>
                </c:pt>
                <c:pt idx="26">
                  <c:v>496.187164</c:v>
                </c:pt>
                <c:pt idx="27">
                  <c:v>499.88855000000001</c:v>
                </c:pt>
                <c:pt idx="28">
                  <c:v>500.06964099999999</c:v>
                </c:pt>
                <c:pt idx="29">
                  <c:v>495.48449699999998</c:v>
                </c:pt>
                <c:pt idx="30">
                  <c:v>488.61926299999999</c:v>
                </c:pt>
                <c:pt idx="31">
                  <c:v>484.64193699999998</c:v>
                </c:pt>
                <c:pt idx="32">
                  <c:v>480.13799999999998</c:v>
                </c:pt>
                <c:pt idx="33">
                  <c:v>479.23318499999999</c:v>
                </c:pt>
                <c:pt idx="34">
                  <c:v>473.02716099999998</c:v>
                </c:pt>
                <c:pt idx="35">
                  <c:v>469.79690599999998</c:v>
                </c:pt>
                <c:pt idx="36">
                  <c:v>464.29675300000002</c:v>
                </c:pt>
                <c:pt idx="37">
                  <c:v>453.17181399999998</c:v>
                </c:pt>
                <c:pt idx="38">
                  <c:v>447.88681000000003</c:v>
                </c:pt>
                <c:pt idx="39">
                  <c:v>446.60144000000003</c:v>
                </c:pt>
                <c:pt idx="40">
                  <c:v>444.45495599999998</c:v>
                </c:pt>
                <c:pt idx="41">
                  <c:v>444.50097699999998</c:v>
                </c:pt>
                <c:pt idx="42">
                  <c:v>440.93264799999997</c:v>
                </c:pt>
                <c:pt idx="43">
                  <c:v>438.73123199999998</c:v>
                </c:pt>
                <c:pt idx="44">
                  <c:v>430.891144</c:v>
                </c:pt>
                <c:pt idx="45">
                  <c:v>428.739349</c:v>
                </c:pt>
                <c:pt idx="46">
                  <c:v>428.43902600000001</c:v>
                </c:pt>
                <c:pt idx="47">
                  <c:v>430.71475199999998</c:v>
                </c:pt>
                <c:pt idx="48">
                  <c:v>430.85513300000002</c:v>
                </c:pt>
                <c:pt idx="49">
                  <c:v>432.33505200000002</c:v>
                </c:pt>
              </c:numCache>
            </c:numRef>
          </c:val>
          <c:smooth val="0"/>
        </c:ser>
        <c:ser>
          <c:idx val="1"/>
          <c:order val="1"/>
          <c:tx>
            <c:strRef>
              <c:f>Sheet1!$C$1</c:f>
              <c:strCache>
                <c:ptCount val="1"/>
                <c:pt idx="0">
                  <c:v>Appalacia</c:v>
                </c:pt>
              </c:strCache>
            </c:strRef>
          </c:tx>
          <c:spPr>
            <a:ln w="22225" cap="rnd">
              <a:solidFill>
                <a:schemeClr val="accent3"/>
              </a:solidFill>
              <a:round/>
            </a:ln>
            <a:effectLst/>
          </c:spPr>
          <c:marker>
            <c:symbol val="none"/>
          </c:marker>
          <c:cat>
            <c:numRef>
              <c:f>Sheet1!$A$2:$A$51</c:f>
              <c:numCache>
                <c:formatCode>General</c:formatCod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numCache>
            </c:numRef>
          </c:cat>
          <c:val>
            <c:numRef>
              <c:f>Sheet1!$C$2:$C$51</c:f>
              <c:numCache>
                <c:formatCode>General</c:formatCode>
                <c:ptCount val="50"/>
                <c:pt idx="0">
                  <c:v>431.16531500000002</c:v>
                </c:pt>
                <c:pt idx="1">
                  <c:v>396.22648800000002</c:v>
                </c:pt>
                <c:pt idx="2">
                  <c:v>376.07137799999998</c:v>
                </c:pt>
                <c:pt idx="3">
                  <c:v>389.88422200000002</c:v>
                </c:pt>
                <c:pt idx="4">
                  <c:v>396.666493</c:v>
                </c:pt>
                <c:pt idx="5">
                  <c:v>391.15938</c:v>
                </c:pt>
                <c:pt idx="6">
                  <c:v>377.80041499999999</c:v>
                </c:pt>
                <c:pt idx="7">
                  <c:v>390.217645</c:v>
                </c:pt>
                <c:pt idx="8">
                  <c:v>341.44336900000002</c:v>
                </c:pt>
                <c:pt idx="9">
                  <c:v>335.24771900000002</c:v>
                </c:pt>
                <c:pt idx="10">
                  <c:v>336.01718499999998</c:v>
                </c:pt>
                <c:pt idx="11">
                  <c:v>291.92934200000002</c:v>
                </c:pt>
                <c:pt idx="12">
                  <c:v>269.67150500000002</c:v>
                </c:pt>
                <c:pt idx="13">
                  <c:v>266.97878200000002</c:v>
                </c:pt>
                <c:pt idx="14">
                  <c:v>220.730121</c:v>
                </c:pt>
                <c:pt idx="15">
                  <c:v>179.62550400000001</c:v>
                </c:pt>
                <c:pt idx="16">
                  <c:v>197.84586899999999</c:v>
                </c:pt>
                <c:pt idx="17">
                  <c:v>200.17679999999999</c:v>
                </c:pt>
                <c:pt idx="18">
                  <c:v>193.204937</c:v>
                </c:pt>
                <c:pt idx="19">
                  <c:v>134.71459999999999</c:v>
                </c:pt>
                <c:pt idx="20">
                  <c:v>148.04480000000001</c:v>
                </c:pt>
                <c:pt idx="21">
                  <c:v>156.829117</c:v>
                </c:pt>
                <c:pt idx="22">
                  <c:v>156.43383800000001</c:v>
                </c:pt>
                <c:pt idx="23">
                  <c:v>136.02728300000001</c:v>
                </c:pt>
                <c:pt idx="24">
                  <c:v>131.340012</c:v>
                </c:pt>
                <c:pt idx="25">
                  <c:v>132.58270300000001</c:v>
                </c:pt>
                <c:pt idx="26">
                  <c:v>131.55143699999999</c:v>
                </c:pt>
                <c:pt idx="27">
                  <c:v>130.95855700000001</c:v>
                </c:pt>
                <c:pt idx="28">
                  <c:v>127.395844</c:v>
                </c:pt>
                <c:pt idx="29">
                  <c:v>126.32891100000001</c:v>
                </c:pt>
                <c:pt idx="30">
                  <c:v>126.183899</c:v>
                </c:pt>
                <c:pt idx="31">
                  <c:v>127.40467099999999</c:v>
                </c:pt>
                <c:pt idx="32">
                  <c:v>125.80297899999999</c:v>
                </c:pt>
                <c:pt idx="33">
                  <c:v>125.082718</c:v>
                </c:pt>
                <c:pt idx="34">
                  <c:v>124.035614</c:v>
                </c:pt>
                <c:pt idx="35">
                  <c:v>122.25322</c:v>
                </c:pt>
                <c:pt idx="36">
                  <c:v>121.294968</c:v>
                </c:pt>
                <c:pt idx="37">
                  <c:v>121.702187</c:v>
                </c:pt>
                <c:pt idx="38">
                  <c:v>120.590317</c:v>
                </c:pt>
                <c:pt idx="39">
                  <c:v>122.225433</c:v>
                </c:pt>
                <c:pt idx="40">
                  <c:v>120.813828</c:v>
                </c:pt>
                <c:pt idx="41">
                  <c:v>121.891335</c:v>
                </c:pt>
                <c:pt idx="42">
                  <c:v>122.02958700000001</c:v>
                </c:pt>
                <c:pt idx="43">
                  <c:v>121.246269</c:v>
                </c:pt>
                <c:pt idx="44">
                  <c:v>121.680283</c:v>
                </c:pt>
                <c:pt idx="45">
                  <c:v>122.143311</c:v>
                </c:pt>
                <c:pt idx="46">
                  <c:v>122.09996</c:v>
                </c:pt>
                <c:pt idx="47">
                  <c:v>122.041138</c:v>
                </c:pt>
                <c:pt idx="48">
                  <c:v>122.228302</c:v>
                </c:pt>
                <c:pt idx="49">
                  <c:v>123.520988</c:v>
                </c:pt>
              </c:numCache>
            </c:numRef>
          </c:val>
          <c:smooth val="0"/>
        </c:ser>
        <c:ser>
          <c:idx val="2"/>
          <c:order val="2"/>
          <c:tx>
            <c:strRef>
              <c:f>Sheet1!$D$1</c:f>
              <c:strCache>
                <c:ptCount val="1"/>
                <c:pt idx="0">
                  <c:v>Interior</c:v>
                </c:pt>
              </c:strCache>
            </c:strRef>
          </c:tx>
          <c:spPr>
            <a:ln w="22225" cap="rnd">
              <a:solidFill>
                <a:schemeClr val="accent1"/>
              </a:solidFill>
              <a:round/>
            </a:ln>
            <a:effectLst/>
          </c:spPr>
          <c:marker>
            <c:symbol val="none"/>
          </c:marker>
          <c:cat>
            <c:numRef>
              <c:f>Sheet1!$A$2:$A$51</c:f>
              <c:numCache>
                <c:formatCode>General</c:formatCod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numCache>
            </c:numRef>
          </c:cat>
          <c:val>
            <c:numRef>
              <c:f>Sheet1!$D$2:$D$51</c:f>
              <c:numCache>
                <c:formatCode>General</c:formatCode>
                <c:ptCount val="50"/>
                <c:pt idx="0">
                  <c:v>146.89044699999999</c:v>
                </c:pt>
                <c:pt idx="1">
                  <c:v>146.622468</c:v>
                </c:pt>
                <c:pt idx="2">
                  <c:v>145.99155999999999</c:v>
                </c:pt>
                <c:pt idx="3">
                  <c:v>146.03849099999999</c:v>
                </c:pt>
                <c:pt idx="4">
                  <c:v>149.16515200000001</c:v>
                </c:pt>
                <c:pt idx="5">
                  <c:v>151.38901000000001</c:v>
                </c:pt>
                <c:pt idx="6">
                  <c:v>146.66760600000001</c:v>
                </c:pt>
                <c:pt idx="7">
                  <c:v>146.58605399999999</c:v>
                </c:pt>
                <c:pt idx="8">
                  <c:v>145.81143</c:v>
                </c:pt>
                <c:pt idx="9">
                  <c:v>155.65278000000001</c:v>
                </c:pt>
                <c:pt idx="10">
                  <c:v>170.32688999999999</c:v>
                </c:pt>
                <c:pt idx="11">
                  <c:v>179.96142900000001</c:v>
                </c:pt>
                <c:pt idx="12">
                  <c:v>182.99367699999999</c:v>
                </c:pt>
                <c:pt idx="13">
                  <c:v>188.60444000000001</c:v>
                </c:pt>
                <c:pt idx="14">
                  <c:v>167.42962800000001</c:v>
                </c:pt>
                <c:pt idx="15">
                  <c:v>143.91715400000001</c:v>
                </c:pt>
                <c:pt idx="16">
                  <c:v>145.19447700000001</c:v>
                </c:pt>
                <c:pt idx="17">
                  <c:v>136.935236</c:v>
                </c:pt>
                <c:pt idx="18">
                  <c:v>127.61000799999999</c:v>
                </c:pt>
                <c:pt idx="19">
                  <c:v>88.374329000000003</c:v>
                </c:pt>
                <c:pt idx="20">
                  <c:v>110.895714</c:v>
                </c:pt>
                <c:pt idx="21">
                  <c:v>150.44816599999999</c:v>
                </c:pt>
                <c:pt idx="22">
                  <c:v>132.77705399999999</c:v>
                </c:pt>
                <c:pt idx="23">
                  <c:v>119.275009</c:v>
                </c:pt>
                <c:pt idx="24">
                  <c:v>99.054001</c:v>
                </c:pt>
                <c:pt idx="25">
                  <c:v>101.460251</c:v>
                </c:pt>
                <c:pt idx="26">
                  <c:v>97.048630000000003</c:v>
                </c:pt>
                <c:pt idx="27">
                  <c:v>95.069939000000005</c:v>
                </c:pt>
                <c:pt idx="28">
                  <c:v>91.908637999999996</c:v>
                </c:pt>
                <c:pt idx="29">
                  <c:v>87.388382000000007</c:v>
                </c:pt>
                <c:pt idx="30">
                  <c:v>86.528785999999997</c:v>
                </c:pt>
                <c:pt idx="31">
                  <c:v>86.630447000000004</c:v>
                </c:pt>
                <c:pt idx="32">
                  <c:v>84.491569999999996</c:v>
                </c:pt>
                <c:pt idx="33">
                  <c:v>83.737572</c:v>
                </c:pt>
                <c:pt idx="34">
                  <c:v>84.721862999999999</c:v>
                </c:pt>
                <c:pt idx="35">
                  <c:v>88.079102000000006</c:v>
                </c:pt>
                <c:pt idx="36">
                  <c:v>91.354979999999998</c:v>
                </c:pt>
                <c:pt idx="37">
                  <c:v>94.876464999999996</c:v>
                </c:pt>
                <c:pt idx="38">
                  <c:v>96.030913999999996</c:v>
                </c:pt>
                <c:pt idx="39">
                  <c:v>97.881882000000004</c:v>
                </c:pt>
                <c:pt idx="40">
                  <c:v>98.298148999999995</c:v>
                </c:pt>
                <c:pt idx="41">
                  <c:v>98.018874999999994</c:v>
                </c:pt>
                <c:pt idx="42">
                  <c:v>97.790183999999996</c:v>
                </c:pt>
                <c:pt idx="43">
                  <c:v>97.462615999999997</c:v>
                </c:pt>
                <c:pt idx="44">
                  <c:v>98.368003999999999</c:v>
                </c:pt>
                <c:pt idx="45">
                  <c:v>99.671852000000001</c:v>
                </c:pt>
                <c:pt idx="46">
                  <c:v>101.084503</c:v>
                </c:pt>
                <c:pt idx="47">
                  <c:v>102.894226</c:v>
                </c:pt>
                <c:pt idx="48">
                  <c:v>104.147537</c:v>
                </c:pt>
                <c:pt idx="49">
                  <c:v>104.252548</c:v>
                </c:pt>
              </c:numCache>
            </c:numRef>
          </c:val>
          <c:smooth val="0"/>
        </c:ser>
        <c:ser>
          <c:idx val="4"/>
          <c:order val="3"/>
          <c:tx>
            <c:strRef>
              <c:f>Sheet1!$E$1</c:f>
              <c:strCache>
                <c:ptCount val="1"/>
                <c:pt idx="0">
                  <c:v>West</c:v>
                </c:pt>
              </c:strCache>
            </c:strRef>
          </c:tx>
          <c:spPr>
            <a:ln w="22225" cap="rnd">
              <a:solidFill>
                <a:schemeClr val="accent2"/>
              </a:solidFill>
              <a:round/>
            </a:ln>
            <a:effectLst/>
          </c:spPr>
          <c:marker>
            <c:symbol val="none"/>
          </c:marker>
          <c:cat>
            <c:numRef>
              <c:f>Sheet1!$A$2:$A$51</c:f>
              <c:numCache>
                <c:formatCode>General</c:formatCode>
                <c:ptCount val="5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pt idx="24">
                  <c:v>2025</c:v>
                </c:pt>
                <c:pt idx="25">
                  <c:v>2026</c:v>
                </c:pt>
                <c:pt idx="26">
                  <c:v>2027</c:v>
                </c:pt>
                <c:pt idx="27">
                  <c:v>2028</c:v>
                </c:pt>
                <c:pt idx="28">
                  <c:v>2029</c:v>
                </c:pt>
                <c:pt idx="29">
                  <c:v>2030</c:v>
                </c:pt>
                <c:pt idx="30">
                  <c:v>2031</c:v>
                </c:pt>
                <c:pt idx="31">
                  <c:v>2032</c:v>
                </c:pt>
                <c:pt idx="32">
                  <c:v>2033</c:v>
                </c:pt>
                <c:pt idx="33">
                  <c:v>2034</c:v>
                </c:pt>
                <c:pt idx="34">
                  <c:v>2035</c:v>
                </c:pt>
                <c:pt idx="35">
                  <c:v>2036</c:v>
                </c:pt>
                <c:pt idx="36">
                  <c:v>2037</c:v>
                </c:pt>
                <c:pt idx="37">
                  <c:v>2038</c:v>
                </c:pt>
                <c:pt idx="38">
                  <c:v>2039</c:v>
                </c:pt>
                <c:pt idx="39">
                  <c:v>2040</c:v>
                </c:pt>
                <c:pt idx="40">
                  <c:v>2041</c:v>
                </c:pt>
                <c:pt idx="41">
                  <c:v>2042</c:v>
                </c:pt>
                <c:pt idx="42">
                  <c:v>2043</c:v>
                </c:pt>
                <c:pt idx="43">
                  <c:v>2044</c:v>
                </c:pt>
                <c:pt idx="44">
                  <c:v>2045</c:v>
                </c:pt>
                <c:pt idx="45">
                  <c:v>2046</c:v>
                </c:pt>
                <c:pt idx="46">
                  <c:v>2047</c:v>
                </c:pt>
                <c:pt idx="47">
                  <c:v>2048</c:v>
                </c:pt>
                <c:pt idx="48">
                  <c:v>2049</c:v>
                </c:pt>
                <c:pt idx="49">
                  <c:v>2050</c:v>
                </c:pt>
              </c:numCache>
            </c:numRef>
          </c:cat>
          <c:val>
            <c:numRef>
              <c:f>Sheet1!$E$2:$E$51</c:f>
              <c:numCache>
                <c:formatCode>General</c:formatCode>
                <c:ptCount val="50"/>
                <c:pt idx="0">
                  <c:v>547.87915799999996</c:v>
                </c:pt>
                <c:pt idx="1">
                  <c:v>550.44611099999997</c:v>
                </c:pt>
                <c:pt idx="2">
                  <c:v>548.70110599999998</c:v>
                </c:pt>
                <c:pt idx="3">
                  <c:v>575.18643999999995</c:v>
                </c:pt>
                <c:pt idx="4">
                  <c:v>584.97008000000005</c:v>
                </c:pt>
                <c:pt idx="5">
                  <c:v>619.44894399999998</c:v>
                </c:pt>
                <c:pt idx="6">
                  <c:v>621.01181499999996</c:v>
                </c:pt>
                <c:pt idx="7">
                  <c:v>633.59743200000003</c:v>
                </c:pt>
                <c:pt idx="8">
                  <c:v>584.981043</c:v>
                </c:pt>
                <c:pt idx="9">
                  <c:v>591.61091699999997</c:v>
                </c:pt>
                <c:pt idx="10">
                  <c:v>587.63302199999998</c:v>
                </c:pt>
                <c:pt idx="11">
                  <c:v>543.24390900000003</c:v>
                </c:pt>
                <c:pt idx="12">
                  <c:v>530.210328</c:v>
                </c:pt>
                <c:pt idx="13">
                  <c:v>542.84192700000006</c:v>
                </c:pt>
                <c:pt idx="14">
                  <c:v>507.39706799999999</c:v>
                </c:pt>
                <c:pt idx="15">
                  <c:v>403.97096599999998</c:v>
                </c:pt>
                <c:pt idx="16">
                  <c:v>430.870183</c:v>
                </c:pt>
                <c:pt idx="17">
                  <c:v>418.32948599999997</c:v>
                </c:pt>
                <c:pt idx="18">
                  <c:v>385.00265300000001</c:v>
                </c:pt>
                <c:pt idx="19">
                  <c:v>297.65966800000001</c:v>
                </c:pt>
                <c:pt idx="20">
                  <c:v>355.65988199999998</c:v>
                </c:pt>
                <c:pt idx="21">
                  <c:v>345.814301</c:v>
                </c:pt>
                <c:pt idx="22">
                  <c:v>306.37124599999999</c:v>
                </c:pt>
                <c:pt idx="23">
                  <c:v>293.09197999999998</c:v>
                </c:pt>
                <c:pt idx="24">
                  <c:v>268.94009399999999</c:v>
                </c:pt>
                <c:pt idx="25">
                  <c:v>274.99145499999997</c:v>
                </c:pt>
                <c:pt idx="26">
                  <c:v>267.58709700000003</c:v>
                </c:pt>
                <c:pt idx="27">
                  <c:v>273.86004600000001</c:v>
                </c:pt>
                <c:pt idx="28">
                  <c:v>280.76516700000002</c:v>
                </c:pt>
                <c:pt idx="29">
                  <c:v>281.76718099999999</c:v>
                </c:pt>
                <c:pt idx="30">
                  <c:v>275.90655500000003</c:v>
                </c:pt>
                <c:pt idx="31">
                  <c:v>270.60678100000001</c:v>
                </c:pt>
                <c:pt idx="32">
                  <c:v>269.843414</c:v>
                </c:pt>
                <c:pt idx="33">
                  <c:v>270.41290300000003</c:v>
                </c:pt>
                <c:pt idx="34">
                  <c:v>264.26971400000002</c:v>
                </c:pt>
                <c:pt idx="35">
                  <c:v>259.464539</c:v>
                </c:pt>
                <c:pt idx="36">
                  <c:v>251.646805</c:v>
                </c:pt>
                <c:pt idx="37">
                  <c:v>236.59314000000001</c:v>
                </c:pt>
                <c:pt idx="38">
                  <c:v>231.26561000000001</c:v>
                </c:pt>
                <c:pt idx="39">
                  <c:v>226.49417099999999</c:v>
                </c:pt>
                <c:pt idx="40">
                  <c:v>225.34300200000001</c:v>
                </c:pt>
                <c:pt idx="41">
                  <c:v>224.590744</c:v>
                </c:pt>
                <c:pt idx="42">
                  <c:v>221.11283900000001</c:v>
                </c:pt>
                <c:pt idx="43">
                  <c:v>220.02233899999999</c:v>
                </c:pt>
                <c:pt idx="44">
                  <c:v>210.84286499999999</c:v>
                </c:pt>
                <c:pt idx="45">
                  <c:v>206.924149</c:v>
                </c:pt>
                <c:pt idx="46">
                  <c:v>205.25456199999999</c:v>
                </c:pt>
                <c:pt idx="47">
                  <c:v>205.77937299999999</c:v>
                </c:pt>
                <c:pt idx="48">
                  <c:v>204.47924800000001</c:v>
                </c:pt>
                <c:pt idx="49">
                  <c:v>204.56152299999999</c:v>
                </c:pt>
              </c:numCache>
            </c:numRef>
          </c:val>
          <c:smooth val="0"/>
        </c:ser>
        <c:dLbls>
          <c:showLegendKey val="0"/>
          <c:showVal val="0"/>
          <c:showCatName val="0"/>
          <c:showSerName val="0"/>
          <c:showPercent val="0"/>
          <c:showBubbleSize val="0"/>
        </c:dLbls>
        <c:smooth val="0"/>
        <c:axId val="-1294872720"/>
        <c:axId val="-1294870000"/>
      </c:lineChart>
      <c:dateAx>
        <c:axId val="-1294872720"/>
        <c:scaling>
          <c:orientation val="minMax"/>
          <c:min val="0"/>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4870000"/>
        <c:crosses val="autoZero"/>
        <c:auto val="1"/>
        <c:lblOffset val="100"/>
        <c:baseTimeUnit val="days"/>
        <c:majorUnit val="20"/>
        <c:majorTimeUnit val="days"/>
        <c:minorUnit val="10"/>
        <c:minorTimeUnit val="days"/>
      </c:dateAx>
      <c:valAx>
        <c:axId val="-1294870000"/>
        <c:scaling>
          <c:orientation val="minMax"/>
          <c:max val="14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4872720"/>
        <c:crossesAt val="11"/>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558430196225475E-2"/>
          <c:y val="0.11003023556582286"/>
          <c:w val="0.64950193725784278"/>
          <c:h val="0.75042224859437268"/>
        </c:manualLayout>
      </c:layout>
      <c:lineChart>
        <c:grouping val="standard"/>
        <c:varyColors val="0"/>
        <c:ser>
          <c:idx val="0"/>
          <c:order val="0"/>
          <c:tx>
            <c:strRef>
              <c:f>Sheet1!$B$1</c:f>
              <c:strCache>
                <c:ptCount val="1"/>
                <c:pt idx="0">
                  <c:v>advanced combined cycle</c:v>
                </c:pt>
              </c:strCache>
            </c:strRef>
          </c:tx>
          <c:spPr>
            <a:ln w="22225" cap="rnd">
              <a:solidFill>
                <a:schemeClr val="accent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13">
                  <c:v>0.58627244859329042</c:v>
                </c:pt>
                <c:pt idx="14">
                  <c:v>0.65601399608165234</c:v>
                </c:pt>
                <c:pt idx="15">
                  <c:v>0.65627808403236254</c:v>
                </c:pt>
                <c:pt idx="16">
                  <c:v>0.72450129181228828</c:v>
                </c:pt>
                <c:pt idx="17">
                  <c:v>0.79292665210293367</c:v>
                </c:pt>
                <c:pt idx="18">
                  <c:v>0.82388223448933107</c:v>
                </c:pt>
                <c:pt idx="19">
                  <c:v>0.82187197967305892</c:v>
                </c:pt>
                <c:pt idx="20">
                  <c:v>0.82699514074123059</c:v>
                </c:pt>
                <c:pt idx="21">
                  <c:v>0.81445393959482359</c:v>
                </c:pt>
                <c:pt idx="22">
                  <c:v>0.80753013128642337</c:v>
                </c:pt>
                <c:pt idx="23">
                  <c:v>0.8131123504887614</c:v>
                </c:pt>
                <c:pt idx="24">
                  <c:v>0.80590243322816646</c:v>
                </c:pt>
                <c:pt idx="25">
                  <c:v>0.79907883949691982</c:v>
                </c:pt>
                <c:pt idx="26">
                  <c:v>0.80150027944599167</c:v>
                </c:pt>
                <c:pt idx="27">
                  <c:v>0.79704950719881473</c:v>
                </c:pt>
                <c:pt idx="28">
                  <c:v>0.79363529639046559</c:v>
                </c:pt>
                <c:pt idx="29">
                  <c:v>0.79414838201467863</c:v>
                </c:pt>
                <c:pt idx="30">
                  <c:v>0.78730410577708965</c:v>
                </c:pt>
                <c:pt idx="31">
                  <c:v>0.78893698861342765</c:v>
                </c:pt>
                <c:pt idx="32">
                  <c:v>0.79436672223741189</c:v>
                </c:pt>
                <c:pt idx="33">
                  <c:v>0.78846795445850359</c:v>
                </c:pt>
                <c:pt idx="34">
                  <c:v>0.78606128117922047</c:v>
                </c:pt>
                <c:pt idx="35">
                  <c:v>0.77881065049143372</c:v>
                </c:pt>
                <c:pt idx="36">
                  <c:v>0.77381268630141931</c:v>
                </c:pt>
                <c:pt idx="37">
                  <c:v>0.76231972117004787</c:v>
                </c:pt>
                <c:pt idx="38">
                  <c:v>0.74722901473082848</c:v>
                </c:pt>
                <c:pt idx="39">
                  <c:v>0.7416714655586194</c:v>
                </c:pt>
                <c:pt idx="40">
                  <c:v>0.73926497826772097</c:v>
                </c:pt>
              </c:numCache>
            </c:numRef>
          </c:val>
          <c:smooth val="0"/>
        </c:ser>
        <c:ser>
          <c:idx val="1"/>
          <c:order val="1"/>
          <c:tx>
            <c:strRef>
              <c:f>Sheet1!$C$1</c:f>
              <c:strCache>
                <c:ptCount val="1"/>
                <c:pt idx="0">
                  <c:v>conventional combined cycle</c:v>
                </c:pt>
              </c:strCache>
            </c:strRef>
          </c:tx>
          <c:spPr>
            <a:ln w="22225" cap="rnd">
              <a:solidFill>
                <a:schemeClr val="accent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0.42788563093051118</c:v>
                </c:pt>
                <c:pt idx="1">
                  <c:v>0.42604893965428081</c:v>
                </c:pt>
                <c:pt idx="2">
                  <c:v>0.5108670094573794</c:v>
                </c:pt>
                <c:pt idx="3">
                  <c:v>0.47034093107102759</c:v>
                </c:pt>
                <c:pt idx="4">
                  <c:v>0.46071549022375718</c:v>
                </c:pt>
                <c:pt idx="5">
                  <c:v>0.53882298200699652</c:v>
                </c:pt>
                <c:pt idx="6">
                  <c:v>0.53772589087929168</c:v>
                </c:pt>
                <c:pt idx="7">
                  <c:v>0.49765787171918902</c:v>
                </c:pt>
                <c:pt idx="8">
                  <c:v>0.52397780236396463</c:v>
                </c:pt>
                <c:pt idx="9">
                  <c:v>0.56136689553670538</c:v>
                </c:pt>
                <c:pt idx="10">
                  <c:v>0.59366102326598191</c:v>
                </c:pt>
                <c:pt idx="11">
                  <c:v>0.51871638759079286</c:v>
                </c:pt>
                <c:pt idx="12">
                  <c:v>0.49652276535217332</c:v>
                </c:pt>
                <c:pt idx="13">
                  <c:v>0.51188577236209543</c:v>
                </c:pt>
                <c:pt idx="14">
                  <c:v>0.49754626221447112</c:v>
                </c:pt>
                <c:pt idx="15">
                  <c:v>0.48843707859555319</c:v>
                </c:pt>
                <c:pt idx="16">
                  <c:v>0.46963662078970869</c:v>
                </c:pt>
                <c:pt idx="17">
                  <c:v>0.45157604654530331</c:v>
                </c:pt>
                <c:pt idx="18">
                  <c:v>0.43163469707906721</c:v>
                </c:pt>
                <c:pt idx="19">
                  <c:v>0.42302089522616448</c:v>
                </c:pt>
                <c:pt idx="20">
                  <c:v>0.40867953714763711</c:v>
                </c:pt>
                <c:pt idx="21">
                  <c:v>0.40046254281958349</c:v>
                </c:pt>
                <c:pt idx="22">
                  <c:v>0.39184510164444619</c:v>
                </c:pt>
                <c:pt idx="23">
                  <c:v>0.38251804358957342</c:v>
                </c:pt>
                <c:pt idx="24">
                  <c:v>0.37608239865747412</c:v>
                </c:pt>
                <c:pt idx="25">
                  <c:v>0.36171287194002638</c:v>
                </c:pt>
                <c:pt idx="26">
                  <c:v>0.35539025546887371</c:v>
                </c:pt>
                <c:pt idx="27">
                  <c:v>0.35335638472909098</c:v>
                </c:pt>
                <c:pt idx="28">
                  <c:v>0.35432327113027179</c:v>
                </c:pt>
                <c:pt idx="29">
                  <c:v>0.35618389459043093</c:v>
                </c:pt>
                <c:pt idx="30">
                  <c:v>0.35434157217808537</c:v>
                </c:pt>
                <c:pt idx="31">
                  <c:v>0.35039511813757379</c:v>
                </c:pt>
                <c:pt idx="32">
                  <c:v>0.35049422838709332</c:v>
                </c:pt>
                <c:pt idx="33">
                  <c:v>0.34888001955573378</c:v>
                </c:pt>
                <c:pt idx="34">
                  <c:v>0.34804113626017058</c:v>
                </c:pt>
                <c:pt idx="35">
                  <c:v>0.34687042422251452</c:v>
                </c:pt>
                <c:pt idx="36">
                  <c:v>0.3435418807010982</c:v>
                </c:pt>
                <c:pt idx="37">
                  <c:v>0.3412313729955852</c:v>
                </c:pt>
                <c:pt idx="38">
                  <c:v>0.34017783352070352</c:v>
                </c:pt>
                <c:pt idx="39">
                  <c:v>0.33164556272899748</c:v>
                </c:pt>
                <c:pt idx="40">
                  <c:v>0.32672037985826641</c:v>
                </c:pt>
              </c:numCache>
            </c:numRef>
          </c:val>
          <c:smooth val="0"/>
        </c:ser>
        <c:ser>
          <c:idx val="2"/>
          <c:order val="2"/>
          <c:tx>
            <c:strRef>
              <c:f>Sheet1!$D$1</c:f>
              <c:strCache>
                <c:ptCount val="1"/>
                <c:pt idx="0">
                  <c:v>combustion turbine</c:v>
                </c:pt>
              </c:strCache>
            </c:strRef>
          </c:tx>
          <c:spPr>
            <a:ln w="22225" cap="rnd">
              <a:solidFill>
                <a:schemeClr val="accent3"/>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5.3142903877194898E-2</c:v>
                </c:pt>
                <c:pt idx="1">
                  <c:v>4.9904800619417031E-2</c:v>
                </c:pt>
                <c:pt idx="2">
                  <c:v>5.8572759681788447E-2</c:v>
                </c:pt>
                <c:pt idx="3">
                  <c:v>4.6543105713678451E-2</c:v>
                </c:pt>
                <c:pt idx="4">
                  <c:v>4.8739600464914143E-2</c:v>
                </c:pt>
                <c:pt idx="5">
                  <c:v>6.3208270612555142E-2</c:v>
                </c:pt>
                <c:pt idx="6">
                  <c:v>7.3033330814250882E-2</c:v>
                </c:pt>
                <c:pt idx="7">
                  <c:v>6.3708580844815399E-2</c:v>
                </c:pt>
                <c:pt idx="8">
                  <c:v>8.1748315985492453E-2</c:v>
                </c:pt>
                <c:pt idx="9">
                  <c:v>7.6928728863074655E-2</c:v>
                </c:pt>
                <c:pt idx="10">
                  <c:v>5.2660920804821647E-2</c:v>
                </c:pt>
                <c:pt idx="11">
                  <c:v>4.1993635382710719E-2</c:v>
                </c:pt>
                <c:pt idx="12">
                  <c:v>4.232646579387838E-2</c:v>
                </c:pt>
                <c:pt idx="13">
                  <c:v>4.4679540607891893E-2</c:v>
                </c:pt>
                <c:pt idx="14">
                  <c:v>4.2806627331725661E-2</c:v>
                </c:pt>
                <c:pt idx="15">
                  <c:v>4.162562259362964E-2</c:v>
                </c:pt>
                <c:pt idx="16">
                  <c:v>3.9439957344436422E-2</c:v>
                </c:pt>
                <c:pt idx="17">
                  <c:v>3.626427818582284E-2</c:v>
                </c:pt>
                <c:pt idx="18">
                  <c:v>3.4302711616107921E-2</c:v>
                </c:pt>
                <c:pt idx="19">
                  <c:v>3.3753459941034319E-2</c:v>
                </c:pt>
                <c:pt idx="20">
                  <c:v>3.3443102066358303E-2</c:v>
                </c:pt>
                <c:pt idx="21">
                  <c:v>3.2768943961684727E-2</c:v>
                </c:pt>
                <c:pt idx="22">
                  <c:v>3.1872114052548722E-2</c:v>
                </c:pt>
                <c:pt idx="23">
                  <c:v>3.1643563879986188E-2</c:v>
                </c:pt>
                <c:pt idx="24">
                  <c:v>3.120275422917022E-2</c:v>
                </c:pt>
                <c:pt idx="25">
                  <c:v>3.0835830205518219E-2</c:v>
                </c:pt>
                <c:pt idx="26">
                  <c:v>3.02475770510627E-2</c:v>
                </c:pt>
                <c:pt idx="27">
                  <c:v>2.9472553737086429E-2</c:v>
                </c:pt>
                <c:pt idx="28">
                  <c:v>2.9164551926718411E-2</c:v>
                </c:pt>
                <c:pt idx="29">
                  <c:v>2.9170922986098989E-2</c:v>
                </c:pt>
                <c:pt idx="30">
                  <c:v>2.929088751991972E-2</c:v>
                </c:pt>
                <c:pt idx="31">
                  <c:v>2.8786147224322961E-2</c:v>
                </c:pt>
                <c:pt idx="32">
                  <c:v>2.873730307950997E-2</c:v>
                </c:pt>
                <c:pt idx="33">
                  <c:v>2.8875297363491849E-2</c:v>
                </c:pt>
                <c:pt idx="34">
                  <c:v>2.847252479952438E-2</c:v>
                </c:pt>
                <c:pt idx="35">
                  <c:v>2.8655785541271111E-2</c:v>
                </c:pt>
                <c:pt idx="36">
                  <c:v>2.863460816090892E-2</c:v>
                </c:pt>
                <c:pt idx="37">
                  <c:v>2.8289652031741729E-2</c:v>
                </c:pt>
                <c:pt idx="38">
                  <c:v>2.8054961839122629E-2</c:v>
                </c:pt>
                <c:pt idx="39">
                  <c:v>2.7869035292093471E-2</c:v>
                </c:pt>
                <c:pt idx="40">
                  <c:v>2.8191634790738839E-2</c:v>
                </c:pt>
              </c:numCache>
            </c:numRef>
          </c:val>
          <c:smooth val="0"/>
        </c:ser>
        <c:ser>
          <c:idx val="3"/>
          <c:order val="3"/>
          <c:tx>
            <c:strRef>
              <c:f>Sheet1!$E$1</c:f>
              <c:strCache>
                <c:ptCount val="1"/>
                <c:pt idx="0">
                  <c:v>oil and natural gas steam</c:v>
                </c:pt>
              </c:strCache>
            </c:strRef>
          </c:tx>
          <c:spPr>
            <a:ln w="22225" cap="rnd">
              <a:solidFill>
                <a:schemeClr val="accent4"/>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0.1118057831798661</c:v>
                </c:pt>
                <c:pt idx="1">
                  <c:v>0.1110173218812663</c:v>
                </c:pt>
                <c:pt idx="2">
                  <c:v>0.11468848401111401</c:v>
                </c:pt>
                <c:pt idx="3">
                  <c:v>9.9940753412234962E-2</c:v>
                </c:pt>
                <c:pt idx="4">
                  <c:v>9.3757713355911321E-2</c:v>
                </c:pt>
                <c:pt idx="5">
                  <c:v>0.1096668995278742</c:v>
                </c:pt>
                <c:pt idx="6">
                  <c:v>0.1184331381038351</c:v>
                </c:pt>
                <c:pt idx="7">
                  <c:v>9.9804668483302508E-2</c:v>
                </c:pt>
                <c:pt idx="8">
                  <c:v>0.12918050272176579</c:v>
                </c:pt>
                <c:pt idx="9">
                  <c:v>0.13724935566817351</c:v>
                </c:pt>
                <c:pt idx="10">
                  <c:v>0.1159899725355043</c:v>
                </c:pt>
                <c:pt idx="11">
                  <c:v>4.4981638170367461E-2</c:v>
                </c:pt>
                <c:pt idx="12">
                  <c:v>4.4049652487581588E-2</c:v>
                </c:pt>
                <c:pt idx="13">
                  <c:v>4.6361022624912762E-2</c:v>
                </c:pt>
                <c:pt idx="14">
                  <c:v>4.75487566286504E-2</c:v>
                </c:pt>
                <c:pt idx="15">
                  <c:v>5.0253042689395788E-2</c:v>
                </c:pt>
                <c:pt idx="16">
                  <c:v>4.1935204931635571E-2</c:v>
                </c:pt>
                <c:pt idx="17">
                  <c:v>3.9720748085868757E-2</c:v>
                </c:pt>
                <c:pt idx="18">
                  <c:v>3.7162181919367411E-2</c:v>
                </c:pt>
                <c:pt idx="19">
                  <c:v>3.6261475272489123E-2</c:v>
                </c:pt>
                <c:pt idx="20">
                  <c:v>3.8126512316194579E-2</c:v>
                </c:pt>
                <c:pt idx="21">
                  <c:v>4.0573525550803298E-2</c:v>
                </c:pt>
                <c:pt idx="22">
                  <c:v>3.4902449928288767E-2</c:v>
                </c:pt>
                <c:pt idx="23">
                  <c:v>3.2612289239631671E-2</c:v>
                </c:pt>
                <c:pt idx="24">
                  <c:v>3.1618247884543538E-2</c:v>
                </c:pt>
                <c:pt idx="25">
                  <c:v>3.0258751985416291E-2</c:v>
                </c:pt>
                <c:pt idx="26">
                  <c:v>2.979580256215603E-2</c:v>
                </c:pt>
                <c:pt idx="27">
                  <c:v>2.808434783186874E-2</c:v>
                </c:pt>
                <c:pt idx="28">
                  <c:v>2.849478190828799E-2</c:v>
                </c:pt>
                <c:pt idx="29">
                  <c:v>2.9862102672403301E-2</c:v>
                </c:pt>
                <c:pt idx="30">
                  <c:v>3.029903935069421E-2</c:v>
                </c:pt>
                <c:pt idx="31">
                  <c:v>2.971899017685313E-2</c:v>
                </c:pt>
                <c:pt idx="32">
                  <c:v>2.9144042540120801E-2</c:v>
                </c:pt>
                <c:pt idx="33">
                  <c:v>2.57755719468525E-2</c:v>
                </c:pt>
                <c:pt idx="34">
                  <c:v>2.5114886512086019E-2</c:v>
                </c:pt>
                <c:pt idx="35">
                  <c:v>2.5653499311163109E-2</c:v>
                </c:pt>
                <c:pt idx="36">
                  <c:v>2.535273071855268E-2</c:v>
                </c:pt>
                <c:pt idx="37">
                  <c:v>2.506284948877513E-2</c:v>
                </c:pt>
                <c:pt idx="38">
                  <c:v>2.3955140832994701E-2</c:v>
                </c:pt>
                <c:pt idx="39">
                  <c:v>2.3642066819319841E-2</c:v>
                </c:pt>
                <c:pt idx="40">
                  <c:v>2.3533372396152309E-2</c:v>
                </c:pt>
              </c:numCache>
            </c:numRef>
          </c:val>
          <c:smooth val="0"/>
        </c:ser>
        <c:ser>
          <c:idx val="4"/>
          <c:order val="4"/>
          <c:tx>
            <c:strRef>
              <c:f>Sheet1!$F$1</c:f>
              <c:strCache>
                <c:ptCount val="1"/>
                <c:pt idx="0">
                  <c:v>coal</c:v>
                </c:pt>
              </c:strCache>
            </c:strRef>
          </c:tx>
          <c:spPr>
            <a:ln w="22225" cap="rnd">
              <a:solidFill>
                <a:schemeClr val="tx1">
                  <a:lumMod val="50000"/>
                  <a:lumOff val="5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0.69525158346115901</c:v>
                </c:pt>
                <c:pt idx="1">
                  <c:v>0.65060230298627053</c:v>
                </c:pt>
                <c:pt idx="2">
                  <c:v>0.58145192096940523</c:v>
                </c:pt>
                <c:pt idx="3">
                  <c:v>0.61744498057989416</c:v>
                </c:pt>
                <c:pt idx="4">
                  <c:v>0.62620438314793214</c:v>
                </c:pt>
                <c:pt idx="5">
                  <c:v>0.5714446101839149</c:v>
                </c:pt>
                <c:pt idx="6">
                  <c:v>0.5478181800034031</c:v>
                </c:pt>
                <c:pt idx="7">
                  <c:v>0.54434965035707561</c:v>
                </c:pt>
                <c:pt idx="8">
                  <c:v>0.55009389727608049</c:v>
                </c:pt>
                <c:pt idx="9">
                  <c:v>0.49127467844381739</c:v>
                </c:pt>
                <c:pt idx="10">
                  <c:v>0.40108349630119228</c:v>
                </c:pt>
                <c:pt idx="11">
                  <c:v>0.49917459900304417</c:v>
                </c:pt>
                <c:pt idx="12">
                  <c:v>0.53818771352201467</c:v>
                </c:pt>
                <c:pt idx="13">
                  <c:v>0.52144294474845587</c:v>
                </c:pt>
                <c:pt idx="14">
                  <c:v>0.49641600381654022</c:v>
                </c:pt>
                <c:pt idx="15">
                  <c:v>0.58216265818296464</c:v>
                </c:pt>
                <c:pt idx="16">
                  <c:v>0.61571166148824852</c:v>
                </c:pt>
                <c:pt idx="17">
                  <c:v>0.62270606159546227</c:v>
                </c:pt>
                <c:pt idx="18">
                  <c:v>0.64019687647275325</c:v>
                </c:pt>
                <c:pt idx="19">
                  <c:v>0.65489470668087257</c:v>
                </c:pt>
                <c:pt idx="20">
                  <c:v>0.65971098893493318</c:v>
                </c:pt>
                <c:pt idx="21">
                  <c:v>0.65585794798212127</c:v>
                </c:pt>
                <c:pt idx="22">
                  <c:v>0.65537046160488399</c:v>
                </c:pt>
                <c:pt idx="23">
                  <c:v>0.66091218600229562</c:v>
                </c:pt>
                <c:pt idx="24">
                  <c:v>0.66278772010997677</c:v>
                </c:pt>
                <c:pt idx="25">
                  <c:v>0.66076220132853203</c:v>
                </c:pt>
                <c:pt idx="26">
                  <c:v>0.65962416623610975</c:v>
                </c:pt>
                <c:pt idx="27">
                  <c:v>0.6572326366552228</c:v>
                </c:pt>
                <c:pt idx="28">
                  <c:v>0.65807530687978599</c:v>
                </c:pt>
                <c:pt idx="29">
                  <c:v>0.65750625558003195</c:v>
                </c:pt>
                <c:pt idx="30">
                  <c:v>0.65565124241599826</c:v>
                </c:pt>
                <c:pt idx="31">
                  <c:v>0.65388102010826465</c:v>
                </c:pt>
                <c:pt idx="32">
                  <c:v>0.65430402326393333</c:v>
                </c:pt>
                <c:pt idx="33">
                  <c:v>0.64719288755142335</c:v>
                </c:pt>
                <c:pt idx="34">
                  <c:v>0.64211906479017755</c:v>
                </c:pt>
                <c:pt idx="35">
                  <c:v>0.6440358002911637</c:v>
                </c:pt>
                <c:pt idx="36">
                  <c:v>0.64149966495023247</c:v>
                </c:pt>
                <c:pt idx="37">
                  <c:v>0.64358813600300313</c:v>
                </c:pt>
                <c:pt idx="38">
                  <c:v>0.64667520909256526</c:v>
                </c:pt>
                <c:pt idx="39">
                  <c:v>0.64918567374380576</c:v>
                </c:pt>
                <c:pt idx="40">
                  <c:v>0.64742016527422019</c:v>
                </c:pt>
              </c:numCache>
            </c:numRef>
          </c:val>
          <c:smooth val="0"/>
        </c:ser>
        <c:dLbls>
          <c:showLegendKey val="0"/>
          <c:showVal val="0"/>
          <c:showCatName val="0"/>
          <c:showSerName val="0"/>
          <c:showPercent val="0"/>
          <c:showBubbleSize val="0"/>
        </c:dLbls>
        <c:smooth val="0"/>
        <c:axId val="-1294877072"/>
        <c:axId val="-1230183776"/>
      </c:lineChart>
      <c:catAx>
        <c:axId val="-12948770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0183776"/>
        <c:crossesAt val="0"/>
        <c:auto val="1"/>
        <c:lblAlgn val="ctr"/>
        <c:lblOffset val="100"/>
        <c:tickLblSkip val="10"/>
        <c:tickMarkSkip val="10"/>
        <c:noMultiLvlLbl val="0"/>
      </c:catAx>
      <c:valAx>
        <c:axId val="-12301837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4877072"/>
        <c:crossesAt val="11"/>
        <c:crossBetween val="midCat"/>
        <c:majorUnit val="0.2"/>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3858267716532E-2"/>
          <c:y val="0.10451396142273715"/>
          <c:w val="0.59348544009797988"/>
          <c:h val="0.80464695195325608"/>
        </c:manualLayout>
      </c:layout>
      <c:areaChart>
        <c:grouping val="stacked"/>
        <c:varyColors val="0"/>
        <c:ser>
          <c:idx val="6"/>
          <c:order val="0"/>
          <c:tx>
            <c:strRef>
              <c:f>Sheet1!$B$1</c:f>
              <c:strCache>
                <c:ptCount val="1"/>
                <c:pt idx="0">
                  <c:v>other</c:v>
                </c:pt>
              </c:strCache>
            </c:strRef>
          </c:tx>
          <c:spPr>
            <a:solidFill>
              <a:schemeClr val="bg1">
                <a:lumMod val="65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1.7419020000000001</c:v>
                </c:pt>
                <c:pt idx="1">
                  <c:v>1.7338180000000001</c:v>
                </c:pt>
                <c:pt idx="2">
                  <c:v>1.6637029999999999</c:v>
                </c:pt>
                <c:pt idx="3">
                  <c:v>1.5450759999999999</c:v>
                </c:pt>
                <c:pt idx="4">
                  <c:v>1.626377</c:v>
                </c:pt>
                <c:pt idx="5">
                  <c:v>1.6480170000000001</c:v>
                </c:pt>
                <c:pt idx="6">
                  <c:v>1.5897190000000001</c:v>
                </c:pt>
                <c:pt idx="7">
                  <c:v>1.505457</c:v>
                </c:pt>
                <c:pt idx="8">
                  <c:v>1.5867100000000001</c:v>
                </c:pt>
                <c:pt idx="9">
                  <c:v>1.590139</c:v>
                </c:pt>
                <c:pt idx="10">
                  <c:v>1.4876940000000001</c:v>
                </c:pt>
                <c:pt idx="11">
                  <c:v>1.58592</c:v>
                </c:pt>
                <c:pt idx="12">
                  <c:v>1.605388</c:v>
                </c:pt>
                <c:pt idx="13">
                  <c:v>1.5717699999999999</c:v>
                </c:pt>
                <c:pt idx="14">
                  <c:v>1.5386200000000001</c:v>
                </c:pt>
                <c:pt idx="15">
                  <c:v>1.532144</c:v>
                </c:pt>
                <c:pt idx="16">
                  <c:v>1.4960850000000001</c:v>
                </c:pt>
                <c:pt idx="17">
                  <c:v>1.4948859999999999</c:v>
                </c:pt>
                <c:pt idx="18">
                  <c:v>1.499233</c:v>
                </c:pt>
                <c:pt idx="19">
                  <c:v>1.4991410000000001</c:v>
                </c:pt>
                <c:pt idx="20">
                  <c:v>1.493976</c:v>
                </c:pt>
                <c:pt idx="21">
                  <c:v>1.4956069999999999</c:v>
                </c:pt>
                <c:pt idx="22">
                  <c:v>1.5023340000000001</c:v>
                </c:pt>
                <c:pt idx="23">
                  <c:v>1.505946</c:v>
                </c:pt>
                <c:pt idx="24">
                  <c:v>1.509063</c:v>
                </c:pt>
                <c:pt idx="25">
                  <c:v>1.51468</c:v>
                </c:pt>
                <c:pt idx="26">
                  <c:v>1.5185709999999999</c:v>
                </c:pt>
                <c:pt idx="27">
                  <c:v>1.5234000000000001</c:v>
                </c:pt>
                <c:pt idx="28">
                  <c:v>1.52877</c:v>
                </c:pt>
                <c:pt idx="29">
                  <c:v>1.5332870000000001</c:v>
                </c:pt>
                <c:pt idx="30">
                  <c:v>1.540575</c:v>
                </c:pt>
                <c:pt idx="31">
                  <c:v>1.5446899999999999</c:v>
                </c:pt>
                <c:pt idx="32">
                  <c:v>1.5505040000000001</c:v>
                </c:pt>
                <c:pt idx="33">
                  <c:v>1.5585249999999999</c:v>
                </c:pt>
                <c:pt idx="34">
                  <c:v>1.5665450000000001</c:v>
                </c:pt>
                <c:pt idx="35">
                  <c:v>1.57196</c:v>
                </c:pt>
                <c:pt idx="36">
                  <c:v>1.5802659999999999</c:v>
                </c:pt>
                <c:pt idx="37">
                  <c:v>1.5848329999999999</c:v>
                </c:pt>
                <c:pt idx="38">
                  <c:v>1.590951</c:v>
                </c:pt>
                <c:pt idx="39">
                  <c:v>1.5981559999999999</c:v>
                </c:pt>
                <c:pt idx="40">
                  <c:v>1.606392</c:v>
                </c:pt>
              </c:numCache>
            </c:numRef>
          </c:val>
        </c:ser>
        <c:ser>
          <c:idx val="5"/>
          <c:order val="1"/>
          <c:tx>
            <c:strRef>
              <c:f>Sheet1!$C$1</c:f>
              <c:strCache>
                <c:ptCount val="1"/>
                <c:pt idx="0">
                  <c:v>marine</c:v>
                </c:pt>
              </c:strCache>
            </c:strRef>
          </c:tx>
          <c:spPr>
            <a:solidFill>
              <a:schemeClr val="accent5">
                <a:lumMod val="5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1.2900149999999999</c:v>
                </c:pt>
                <c:pt idx="1">
                  <c:v>1.1713629999999999</c:v>
                </c:pt>
                <c:pt idx="2">
                  <c:v>1.029498</c:v>
                </c:pt>
                <c:pt idx="3">
                  <c:v>0.98566200000000004</c:v>
                </c:pt>
                <c:pt idx="4">
                  <c:v>0.89663700000000002</c:v>
                </c:pt>
                <c:pt idx="5">
                  <c:v>0.95852699999999991</c:v>
                </c:pt>
                <c:pt idx="6">
                  <c:v>1.1402600000000001</c:v>
                </c:pt>
                <c:pt idx="7">
                  <c:v>1.174674</c:v>
                </c:pt>
                <c:pt idx="8">
                  <c:v>1.1236969999999999</c:v>
                </c:pt>
                <c:pt idx="9">
                  <c:v>1.2002729999999999</c:v>
                </c:pt>
                <c:pt idx="10">
                  <c:v>1.129108</c:v>
                </c:pt>
                <c:pt idx="11">
                  <c:v>1.1573329999999999</c:v>
                </c:pt>
                <c:pt idx="12">
                  <c:v>1.2502489999999999</c:v>
                </c:pt>
                <c:pt idx="13">
                  <c:v>1.2479389999999999</c:v>
                </c:pt>
                <c:pt idx="14">
                  <c:v>1.2401789999999999</c:v>
                </c:pt>
                <c:pt idx="15">
                  <c:v>1.20427</c:v>
                </c:pt>
                <c:pt idx="16">
                  <c:v>1.2018059999999999</c:v>
                </c:pt>
                <c:pt idx="17">
                  <c:v>1.1861999999999999</c:v>
                </c:pt>
                <c:pt idx="18">
                  <c:v>1.1806760000000001</c:v>
                </c:pt>
                <c:pt idx="19">
                  <c:v>1.1750879999999999</c:v>
                </c:pt>
                <c:pt idx="20">
                  <c:v>1.189716</c:v>
                </c:pt>
                <c:pt idx="21">
                  <c:v>1.1724079999999999</c:v>
                </c:pt>
                <c:pt idx="22">
                  <c:v>1.1699710000000001</c:v>
                </c:pt>
                <c:pt idx="23">
                  <c:v>1.167286</c:v>
                </c:pt>
                <c:pt idx="24">
                  <c:v>1.1649959999999999</c:v>
                </c:pt>
                <c:pt idx="25">
                  <c:v>1.162318</c:v>
                </c:pt>
                <c:pt idx="26">
                  <c:v>1.1595009999999999</c:v>
                </c:pt>
                <c:pt idx="27">
                  <c:v>1.1589119999999999</c:v>
                </c:pt>
                <c:pt idx="28">
                  <c:v>1.154336</c:v>
                </c:pt>
                <c:pt idx="29">
                  <c:v>1.1526909999999999</c:v>
                </c:pt>
                <c:pt idx="30">
                  <c:v>1.1416999999999999</c:v>
                </c:pt>
                <c:pt idx="31">
                  <c:v>1.147405</c:v>
                </c:pt>
                <c:pt idx="32">
                  <c:v>1.1357820000000001</c:v>
                </c:pt>
                <c:pt idx="33">
                  <c:v>1.1349229999999999</c:v>
                </c:pt>
                <c:pt idx="34">
                  <c:v>1.127583</c:v>
                </c:pt>
                <c:pt idx="35">
                  <c:v>1.1311279999999999</c:v>
                </c:pt>
                <c:pt idx="36">
                  <c:v>1.1246449999999999</c:v>
                </c:pt>
                <c:pt idx="37">
                  <c:v>1.1204890000000001</c:v>
                </c:pt>
                <c:pt idx="38">
                  <c:v>1.11879</c:v>
                </c:pt>
                <c:pt idx="39">
                  <c:v>1.117734</c:v>
                </c:pt>
                <c:pt idx="40">
                  <c:v>1.1156280000000001</c:v>
                </c:pt>
              </c:numCache>
            </c:numRef>
          </c:val>
        </c:ser>
        <c:ser>
          <c:idx val="3"/>
          <c:order val="2"/>
          <c:tx>
            <c:strRef>
              <c:f>Sheet1!$D$1</c:f>
              <c:strCache>
                <c:ptCount val="1"/>
                <c:pt idx="0">
                  <c:v>rail</c:v>
                </c:pt>
              </c:strCache>
            </c:strRef>
          </c:tx>
          <c:spPr>
            <a:solidFill>
              <a:schemeClr val="accent5">
                <a:lumMod val="60000"/>
                <a:lumOff val="4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0.47052100000000002</c:v>
                </c:pt>
                <c:pt idx="1">
                  <c:v>0.53766799999999992</c:v>
                </c:pt>
                <c:pt idx="2">
                  <c:v>0.49973400000000001</c:v>
                </c:pt>
                <c:pt idx="3">
                  <c:v>0.51200900000000005</c:v>
                </c:pt>
                <c:pt idx="4">
                  <c:v>0.54302899999999998</c:v>
                </c:pt>
                <c:pt idx="5">
                  <c:v>0.52396100000000001</c:v>
                </c:pt>
                <c:pt idx="6">
                  <c:v>0.46417700000000001</c:v>
                </c:pt>
                <c:pt idx="7">
                  <c:v>0.49780999999999997</c:v>
                </c:pt>
                <c:pt idx="8">
                  <c:v>0.53471299999999999</c:v>
                </c:pt>
                <c:pt idx="9">
                  <c:v>0.53130299999999997</c:v>
                </c:pt>
                <c:pt idx="10">
                  <c:v>0.46582099999999999</c:v>
                </c:pt>
                <c:pt idx="11">
                  <c:v>0.49616300000000002</c:v>
                </c:pt>
                <c:pt idx="12">
                  <c:v>0.50785199999999997</c:v>
                </c:pt>
                <c:pt idx="13">
                  <c:v>0.50416499999999997</c:v>
                </c:pt>
                <c:pt idx="14">
                  <c:v>0.50352399999999997</c:v>
                </c:pt>
                <c:pt idx="15">
                  <c:v>0.49504799999999999</c:v>
                </c:pt>
                <c:pt idx="16">
                  <c:v>0.49845499999999998</c:v>
                </c:pt>
                <c:pt idx="17">
                  <c:v>0.49538599999999999</c:v>
                </c:pt>
                <c:pt idx="18">
                  <c:v>0.49777500000000002</c:v>
                </c:pt>
                <c:pt idx="19">
                  <c:v>0.50134299999999998</c:v>
                </c:pt>
                <c:pt idx="20">
                  <c:v>0.50314000000000003</c:v>
                </c:pt>
                <c:pt idx="21">
                  <c:v>0.50263599999999997</c:v>
                </c:pt>
                <c:pt idx="22">
                  <c:v>0.50297400000000003</c:v>
                </c:pt>
                <c:pt idx="23">
                  <c:v>0.50442100000000001</c:v>
                </c:pt>
                <c:pt idx="24">
                  <c:v>0.50594499999999998</c:v>
                </c:pt>
                <c:pt idx="25">
                  <c:v>0.50539000000000001</c:v>
                </c:pt>
                <c:pt idx="26">
                  <c:v>0.50353800000000004</c:v>
                </c:pt>
                <c:pt idx="27">
                  <c:v>0.50124100000000005</c:v>
                </c:pt>
                <c:pt idx="28">
                  <c:v>0.49758400000000003</c:v>
                </c:pt>
                <c:pt idx="29">
                  <c:v>0.49641999999999997</c:v>
                </c:pt>
                <c:pt idx="30">
                  <c:v>0.49521999999999999</c:v>
                </c:pt>
                <c:pt idx="31">
                  <c:v>0.49612099999999998</c:v>
                </c:pt>
                <c:pt idx="32">
                  <c:v>0.49851000000000001</c:v>
                </c:pt>
                <c:pt idx="33">
                  <c:v>0.50002999999999997</c:v>
                </c:pt>
                <c:pt idx="34">
                  <c:v>0.501274</c:v>
                </c:pt>
                <c:pt idx="35">
                  <c:v>0.49995200000000001</c:v>
                </c:pt>
                <c:pt idx="36">
                  <c:v>0.50037399999999999</c:v>
                </c:pt>
                <c:pt idx="37">
                  <c:v>0.50134400000000001</c:v>
                </c:pt>
                <c:pt idx="38">
                  <c:v>0.50333899999999998</c:v>
                </c:pt>
                <c:pt idx="39">
                  <c:v>0.50498200000000004</c:v>
                </c:pt>
                <c:pt idx="40">
                  <c:v>0.50747399999999998</c:v>
                </c:pt>
              </c:numCache>
            </c:numRef>
          </c:val>
        </c:ser>
        <c:ser>
          <c:idx val="1"/>
          <c:order val="3"/>
          <c:tx>
            <c:strRef>
              <c:f>Sheet1!$E$1</c:f>
              <c:strCache>
                <c:ptCount val="1"/>
                <c:pt idx="0">
                  <c:v>commercial light trucks</c:v>
                </c:pt>
              </c:strCache>
            </c:strRef>
          </c:tx>
          <c:spPr>
            <a:solidFill>
              <a:schemeClr val="accent6"/>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0.72122799999999998</c:v>
                </c:pt>
                <c:pt idx="1">
                  <c:v>0.74922800000000001</c:v>
                </c:pt>
                <c:pt idx="2">
                  <c:v>0.75541599999999998</c:v>
                </c:pt>
                <c:pt idx="3">
                  <c:v>0.78481800000000002</c:v>
                </c:pt>
                <c:pt idx="4">
                  <c:v>0.80778000000000005</c:v>
                </c:pt>
                <c:pt idx="5">
                  <c:v>0.83261600000000002</c:v>
                </c:pt>
                <c:pt idx="6">
                  <c:v>0.85293200000000002</c:v>
                </c:pt>
                <c:pt idx="7">
                  <c:v>0.85807100000000003</c:v>
                </c:pt>
                <c:pt idx="8">
                  <c:v>0.88465800000000006</c:v>
                </c:pt>
                <c:pt idx="9">
                  <c:v>0.89613200000000004</c:v>
                </c:pt>
                <c:pt idx="10">
                  <c:v>0.80038699999999996</c:v>
                </c:pt>
                <c:pt idx="11">
                  <c:v>0.824125</c:v>
                </c:pt>
                <c:pt idx="12">
                  <c:v>0.83617799999999998</c:v>
                </c:pt>
                <c:pt idx="13">
                  <c:v>0.83818499999999996</c:v>
                </c:pt>
                <c:pt idx="14">
                  <c:v>0.841109</c:v>
                </c:pt>
                <c:pt idx="15">
                  <c:v>0.84806099999999995</c:v>
                </c:pt>
                <c:pt idx="16">
                  <c:v>0.85120600000000002</c:v>
                </c:pt>
                <c:pt idx="17">
                  <c:v>0.852634</c:v>
                </c:pt>
                <c:pt idx="18">
                  <c:v>0.85334100000000002</c:v>
                </c:pt>
                <c:pt idx="19">
                  <c:v>0.85313899999999998</c:v>
                </c:pt>
                <c:pt idx="20">
                  <c:v>0.85419800000000001</c:v>
                </c:pt>
                <c:pt idx="21">
                  <c:v>0.85696499999999998</c:v>
                </c:pt>
                <c:pt idx="22">
                  <c:v>0.86006400000000005</c:v>
                </c:pt>
                <c:pt idx="23">
                  <c:v>0.86418700000000004</c:v>
                </c:pt>
                <c:pt idx="24">
                  <c:v>0.87027200000000005</c:v>
                </c:pt>
                <c:pt idx="25">
                  <c:v>0.87683199999999994</c:v>
                </c:pt>
                <c:pt idx="26">
                  <c:v>0.88265099999999996</c:v>
                </c:pt>
                <c:pt idx="27">
                  <c:v>0.88892199999999999</c:v>
                </c:pt>
                <c:pt idx="28">
                  <c:v>0.89632400000000001</c:v>
                </c:pt>
                <c:pt idx="29">
                  <c:v>0.90395000000000003</c:v>
                </c:pt>
                <c:pt idx="30">
                  <c:v>0.91157100000000002</c:v>
                </c:pt>
                <c:pt idx="31">
                  <c:v>0.92086299999999999</c:v>
                </c:pt>
                <c:pt idx="32">
                  <c:v>0.93132000000000004</c:v>
                </c:pt>
                <c:pt idx="33">
                  <c:v>0.94299999999999995</c:v>
                </c:pt>
                <c:pt idx="34">
                  <c:v>0.95448900000000003</c:v>
                </c:pt>
                <c:pt idx="35">
                  <c:v>0.96569400000000005</c:v>
                </c:pt>
                <c:pt idx="36">
                  <c:v>0.97780900000000004</c:v>
                </c:pt>
                <c:pt idx="37">
                  <c:v>0.98829999999999996</c:v>
                </c:pt>
                <c:pt idx="38">
                  <c:v>0.99942799999999998</c:v>
                </c:pt>
                <c:pt idx="39">
                  <c:v>1.01142</c:v>
                </c:pt>
                <c:pt idx="40">
                  <c:v>1.023431</c:v>
                </c:pt>
              </c:numCache>
            </c:numRef>
          </c:val>
        </c:ser>
        <c:ser>
          <c:idx val="0"/>
          <c:order val="4"/>
          <c:tx>
            <c:strRef>
              <c:f>Sheet1!$F$1</c:f>
              <c:strCache>
                <c:ptCount val="1"/>
                <c:pt idx="0">
                  <c:v>air</c:v>
                </c:pt>
              </c:strCache>
            </c:strRef>
          </c:tx>
          <c:spPr>
            <a:solidFill>
              <a:schemeClr val="accent3"/>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2.609963</c:v>
                </c:pt>
                <c:pt idx="1">
                  <c:v>2.6660629999999998</c:v>
                </c:pt>
                <c:pt idx="2">
                  <c:v>2.6528649999999998</c:v>
                </c:pt>
                <c:pt idx="3">
                  <c:v>2.7047310000000002</c:v>
                </c:pt>
                <c:pt idx="4">
                  <c:v>2.7485040000000001</c:v>
                </c:pt>
                <c:pt idx="5">
                  <c:v>2.873923</c:v>
                </c:pt>
                <c:pt idx="6">
                  <c:v>2.9950359999999998</c:v>
                </c:pt>
                <c:pt idx="7">
                  <c:v>3.074837</c:v>
                </c:pt>
                <c:pt idx="8">
                  <c:v>3.1435149999999998</c:v>
                </c:pt>
                <c:pt idx="9">
                  <c:v>3.1817129999999998</c:v>
                </c:pt>
                <c:pt idx="10">
                  <c:v>1.8604849999999999</c:v>
                </c:pt>
                <c:pt idx="11">
                  <c:v>2.5308619999999999</c:v>
                </c:pt>
                <c:pt idx="12">
                  <c:v>2.8256230000000002</c:v>
                </c:pt>
                <c:pt idx="13">
                  <c:v>2.9600010000000001</c:v>
                </c:pt>
                <c:pt idx="14">
                  <c:v>3.0300150000000001</c:v>
                </c:pt>
                <c:pt idx="15">
                  <c:v>3.089048</c:v>
                </c:pt>
                <c:pt idx="16">
                  <c:v>3.108447</c:v>
                </c:pt>
                <c:pt idx="17">
                  <c:v>3.1248559999999999</c:v>
                </c:pt>
                <c:pt idx="18">
                  <c:v>3.1524580000000002</c:v>
                </c:pt>
                <c:pt idx="19">
                  <c:v>3.1749770000000002</c:v>
                </c:pt>
                <c:pt idx="20">
                  <c:v>3.2061929999999998</c:v>
                </c:pt>
                <c:pt idx="21">
                  <c:v>3.2444259999999998</c:v>
                </c:pt>
                <c:pt idx="22">
                  <c:v>3.2910370000000002</c:v>
                </c:pt>
                <c:pt idx="23">
                  <c:v>3.3397559999999999</c:v>
                </c:pt>
                <c:pt idx="24">
                  <c:v>3.3888029999999998</c:v>
                </c:pt>
                <c:pt idx="25">
                  <c:v>3.437039</c:v>
                </c:pt>
                <c:pt idx="26">
                  <c:v>3.4744820000000001</c:v>
                </c:pt>
                <c:pt idx="27">
                  <c:v>3.5073379999999998</c:v>
                </c:pt>
                <c:pt idx="28">
                  <c:v>3.544565</c:v>
                </c:pt>
                <c:pt idx="29">
                  <c:v>3.5833170000000001</c:v>
                </c:pt>
                <c:pt idx="30">
                  <c:v>3.6291679999999999</c:v>
                </c:pt>
                <c:pt idx="31">
                  <c:v>3.6740949999999999</c:v>
                </c:pt>
                <c:pt idx="32">
                  <c:v>3.7249180000000002</c:v>
                </c:pt>
                <c:pt idx="33">
                  <c:v>3.7775609999999999</c:v>
                </c:pt>
                <c:pt idx="34">
                  <c:v>3.83318</c:v>
                </c:pt>
                <c:pt idx="35">
                  <c:v>3.8850660000000001</c:v>
                </c:pt>
                <c:pt idx="36">
                  <c:v>3.934466</c:v>
                </c:pt>
                <c:pt idx="37">
                  <c:v>3.9789859999999999</c:v>
                </c:pt>
                <c:pt idx="38">
                  <c:v>4.020079</c:v>
                </c:pt>
                <c:pt idx="39">
                  <c:v>4.0577300000000003</c:v>
                </c:pt>
                <c:pt idx="40">
                  <c:v>4.0956619999999999</c:v>
                </c:pt>
              </c:numCache>
            </c:numRef>
          </c:val>
        </c:ser>
        <c:ser>
          <c:idx val="2"/>
          <c:order val="5"/>
          <c:tx>
            <c:strRef>
              <c:f>Sheet1!$G$1</c:f>
              <c:strCache>
                <c:ptCount val="1"/>
                <c:pt idx="0">
                  <c:v>medium and heavy duty</c:v>
                </c:pt>
              </c:strCache>
            </c:strRef>
          </c:tx>
          <c:spPr>
            <a:solidFill>
              <a:schemeClr val="accent1"/>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5.1033999999999997</c:v>
                </c:pt>
                <c:pt idx="1">
                  <c:v>5.1501250000000001</c:v>
                </c:pt>
                <c:pt idx="2">
                  <c:v>4.9856379999999998</c:v>
                </c:pt>
                <c:pt idx="3">
                  <c:v>5.1328849999999999</c:v>
                </c:pt>
                <c:pt idx="4">
                  <c:v>5.3252389999999998</c:v>
                </c:pt>
                <c:pt idx="5">
                  <c:v>5.3727419999999997</c:v>
                </c:pt>
                <c:pt idx="6">
                  <c:v>5.3931199999999997</c:v>
                </c:pt>
                <c:pt idx="7">
                  <c:v>5.4833869999999996</c:v>
                </c:pt>
                <c:pt idx="8">
                  <c:v>5.6769249999999998</c:v>
                </c:pt>
                <c:pt idx="9">
                  <c:v>5.7716329999999996</c:v>
                </c:pt>
                <c:pt idx="10">
                  <c:v>5.2159199999999997</c:v>
                </c:pt>
                <c:pt idx="11">
                  <c:v>5.3152980000000003</c:v>
                </c:pt>
                <c:pt idx="12">
                  <c:v>5.4481669999999998</c:v>
                </c:pt>
                <c:pt idx="13">
                  <c:v>5.454726</c:v>
                </c:pt>
                <c:pt idx="14">
                  <c:v>5.4643699999999997</c:v>
                </c:pt>
                <c:pt idx="15">
                  <c:v>5.481522</c:v>
                </c:pt>
                <c:pt idx="16">
                  <c:v>5.4570720000000001</c:v>
                </c:pt>
                <c:pt idx="17">
                  <c:v>5.4193680000000004</c:v>
                </c:pt>
                <c:pt idx="18">
                  <c:v>5.381697</c:v>
                </c:pt>
                <c:pt idx="19">
                  <c:v>5.342422</c:v>
                </c:pt>
                <c:pt idx="20">
                  <c:v>5.3117549999999998</c:v>
                </c:pt>
                <c:pt idx="21">
                  <c:v>5.2842169999999999</c:v>
                </c:pt>
                <c:pt idx="22">
                  <c:v>5.2531059999999998</c:v>
                </c:pt>
                <c:pt idx="23">
                  <c:v>5.2295129999999999</c:v>
                </c:pt>
                <c:pt idx="24">
                  <c:v>5.2186190000000003</c:v>
                </c:pt>
                <c:pt idx="25">
                  <c:v>5.2171539999999998</c:v>
                </c:pt>
                <c:pt idx="26">
                  <c:v>5.2134900000000002</c:v>
                </c:pt>
                <c:pt idx="27">
                  <c:v>5.2167539999999999</c:v>
                </c:pt>
                <c:pt idx="28">
                  <c:v>5.2329160000000003</c:v>
                </c:pt>
                <c:pt idx="29">
                  <c:v>5.249949</c:v>
                </c:pt>
                <c:pt idx="30">
                  <c:v>5.2650880000000004</c:v>
                </c:pt>
                <c:pt idx="31">
                  <c:v>5.2961619999999998</c:v>
                </c:pt>
                <c:pt idx="32">
                  <c:v>5.3431240000000004</c:v>
                </c:pt>
                <c:pt idx="33">
                  <c:v>5.3956419999999996</c:v>
                </c:pt>
                <c:pt idx="34">
                  <c:v>5.4427680000000001</c:v>
                </c:pt>
                <c:pt idx="35">
                  <c:v>5.4910430000000003</c:v>
                </c:pt>
                <c:pt idx="36">
                  <c:v>5.5400879999999999</c:v>
                </c:pt>
                <c:pt idx="37">
                  <c:v>5.5875690000000002</c:v>
                </c:pt>
                <c:pt idx="38">
                  <c:v>5.6404889999999996</c:v>
                </c:pt>
                <c:pt idx="39">
                  <c:v>5.6978999999999997</c:v>
                </c:pt>
                <c:pt idx="40">
                  <c:v>5.7578870000000002</c:v>
                </c:pt>
              </c:numCache>
            </c:numRef>
          </c:val>
        </c:ser>
        <c:ser>
          <c:idx val="4"/>
          <c:order val="6"/>
          <c:tx>
            <c:strRef>
              <c:f>Sheet1!$H$1</c:f>
              <c:strCache>
                <c:ptCount val="1"/>
                <c:pt idx="0">
                  <c:v>light-duty vehicles</c:v>
                </c:pt>
              </c:strCache>
            </c:strRef>
          </c:tx>
          <c:spPr>
            <a:solidFill>
              <a:schemeClr val="tx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15.142169000000001</c:v>
                </c:pt>
                <c:pt idx="1">
                  <c:v>14.718121</c:v>
                </c:pt>
                <c:pt idx="2">
                  <c:v>14.629686</c:v>
                </c:pt>
                <c:pt idx="3">
                  <c:v>14.813046</c:v>
                </c:pt>
                <c:pt idx="4">
                  <c:v>14.969219000000001</c:v>
                </c:pt>
                <c:pt idx="5">
                  <c:v>15.071267000000001</c:v>
                </c:pt>
                <c:pt idx="6">
                  <c:v>15.340436</c:v>
                </c:pt>
                <c:pt idx="7">
                  <c:v>15.253289000000001</c:v>
                </c:pt>
                <c:pt idx="8">
                  <c:v>15.283882</c:v>
                </c:pt>
                <c:pt idx="9">
                  <c:v>15.480191</c:v>
                </c:pt>
                <c:pt idx="10">
                  <c:v>13.671303</c:v>
                </c:pt>
                <c:pt idx="11">
                  <c:v>14.31452</c:v>
                </c:pt>
                <c:pt idx="12">
                  <c:v>14.303330000000001</c:v>
                </c:pt>
                <c:pt idx="13">
                  <c:v>14.308396999999999</c:v>
                </c:pt>
                <c:pt idx="14">
                  <c:v>14.256598</c:v>
                </c:pt>
                <c:pt idx="15">
                  <c:v>14.176140999999999</c:v>
                </c:pt>
                <c:pt idx="16">
                  <c:v>14.078118999999999</c:v>
                </c:pt>
                <c:pt idx="17">
                  <c:v>13.976815</c:v>
                </c:pt>
                <c:pt idx="18">
                  <c:v>13.878121999999999</c:v>
                </c:pt>
                <c:pt idx="19">
                  <c:v>13.768432000000001</c:v>
                </c:pt>
                <c:pt idx="20">
                  <c:v>13.669912999999999</c:v>
                </c:pt>
                <c:pt idx="21">
                  <c:v>13.575455</c:v>
                </c:pt>
                <c:pt idx="22">
                  <c:v>13.488398</c:v>
                </c:pt>
                <c:pt idx="23">
                  <c:v>13.423621000000001</c:v>
                </c:pt>
                <c:pt idx="24">
                  <c:v>13.372301</c:v>
                </c:pt>
                <c:pt idx="25">
                  <c:v>13.328881000000001</c:v>
                </c:pt>
                <c:pt idx="26">
                  <c:v>13.286728999999999</c:v>
                </c:pt>
                <c:pt idx="27">
                  <c:v>13.246257</c:v>
                </c:pt>
                <c:pt idx="28">
                  <c:v>13.21139</c:v>
                </c:pt>
                <c:pt idx="29">
                  <c:v>13.189525</c:v>
                </c:pt>
                <c:pt idx="30">
                  <c:v>13.176627999999999</c:v>
                </c:pt>
                <c:pt idx="31">
                  <c:v>13.16408</c:v>
                </c:pt>
                <c:pt idx="32">
                  <c:v>13.164543</c:v>
                </c:pt>
                <c:pt idx="33">
                  <c:v>13.175846999999999</c:v>
                </c:pt>
                <c:pt idx="34">
                  <c:v>13.192310000000001</c:v>
                </c:pt>
                <c:pt idx="35">
                  <c:v>13.206203</c:v>
                </c:pt>
                <c:pt idx="36">
                  <c:v>13.222257000000001</c:v>
                </c:pt>
                <c:pt idx="37">
                  <c:v>13.241574</c:v>
                </c:pt>
                <c:pt idx="38">
                  <c:v>13.266640000000001</c:v>
                </c:pt>
                <c:pt idx="39">
                  <c:v>13.297891</c:v>
                </c:pt>
                <c:pt idx="40">
                  <c:v>13.329485</c:v>
                </c:pt>
              </c:numCache>
            </c:numRef>
          </c:val>
        </c:ser>
        <c:dLbls>
          <c:showLegendKey val="0"/>
          <c:showVal val="0"/>
          <c:showCatName val="0"/>
          <c:showSerName val="0"/>
          <c:showPercent val="0"/>
          <c:showBubbleSize val="0"/>
        </c:dLbls>
        <c:axId val="-1230186496"/>
        <c:axId val="-1230184864"/>
      </c:areaChart>
      <c:catAx>
        <c:axId val="-1230186496"/>
        <c:scaling>
          <c:orientation val="minMax"/>
          <c:min val="1"/>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0184864"/>
        <c:crosses val="autoZero"/>
        <c:auto val="1"/>
        <c:lblAlgn val="ctr"/>
        <c:lblOffset val="100"/>
        <c:tickLblSkip val="10"/>
        <c:tickMarkSkip val="10"/>
        <c:noMultiLvlLbl val="1"/>
      </c:catAx>
      <c:valAx>
        <c:axId val="-1230184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0186496"/>
        <c:crossesAt val="11"/>
        <c:crossBetween val="midCat"/>
      </c:valAx>
      <c:spPr>
        <a:noFill/>
        <a:ln>
          <a:noFill/>
        </a:ln>
        <a:effectLst/>
      </c:spPr>
    </c:plotArea>
    <c:plotVisOnly val="1"/>
    <c:dispBlanksAs val="zero"/>
    <c:showDLblsOverMax val="0"/>
  </c:chart>
  <c:spPr>
    <a:solidFill>
      <a:schemeClr val="bg1">
        <a:alpha val="0"/>
      </a:schemeClr>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411891193159"/>
          <c:y val="0.10821692484390781"/>
          <c:w val="0.58557470371452192"/>
          <c:h val="0.78825285829550629"/>
        </c:manualLayout>
      </c:layout>
      <c:areaChart>
        <c:grouping val="stacked"/>
        <c:varyColors val="0"/>
        <c:ser>
          <c:idx val="4"/>
          <c:order val="0"/>
          <c:tx>
            <c:strRef>
              <c:f>Sheet1!$B$1</c:f>
              <c:strCache>
                <c:ptCount val="1"/>
                <c:pt idx="0">
                  <c:v>other</c:v>
                </c:pt>
              </c:strCache>
            </c:strRef>
          </c:tx>
          <c:spPr>
            <a:solidFill>
              <a:schemeClr val="tx1">
                <a:lumMod val="50000"/>
                <a:lumOff val="5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1.8428150000000001</c:v>
                </c:pt>
                <c:pt idx="1">
                  <c:v>1.7337940000000001</c:v>
                </c:pt>
                <c:pt idx="2">
                  <c:v>1.607146</c:v>
                </c:pt>
                <c:pt idx="3">
                  <c:v>1.49230999999999</c:v>
                </c:pt>
                <c:pt idx="4">
                  <c:v>1.4594149999999899</c:v>
                </c:pt>
                <c:pt idx="5">
                  <c:v>1.4790759999999901</c:v>
                </c:pt>
                <c:pt idx="6">
                  <c:v>1.6213610000000001</c:v>
                </c:pt>
                <c:pt idx="7">
                  <c:v>1.613917</c:v>
                </c:pt>
                <c:pt idx="8">
                  <c:v>1.6509559999999901</c:v>
                </c:pt>
                <c:pt idx="9">
                  <c:v>1.5758989999999899</c:v>
                </c:pt>
                <c:pt idx="10">
                  <c:v>1.4407490000000001</c:v>
                </c:pt>
                <c:pt idx="11">
                  <c:v>1.5994759999999999</c:v>
                </c:pt>
                <c:pt idx="12">
                  <c:v>1.8178729999999901</c:v>
                </c:pt>
                <c:pt idx="13">
                  <c:v>1.79031099999999</c:v>
                </c:pt>
                <c:pt idx="14">
                  <c:v>1.7518389999999999</c:v>
                </c:pt>
                <c:pt idx="15">
                  <c:v>1.6691469999999999</c:v>
                </c:pt>
                <c:pt idx="16">
                  <c:v>1.641132</c:v>
                </c:pt>
                <c:pt idx="17">
                  <c:v>1.6217729999999899</c:v>
                </c:pt>
                <c:pt idx="18">
                  <c:v>1.63418799999999</c:v>
                </c:pt>
                <c:pt idx="19">
                  <c:v>1.6474660000000001</c:v>
                </c:pt>
                <c:pt idx="20">
                  <c:v>1.7008589999999899</c:v>
                </c:pt>
                <c:pt idx="21">
                  <c:v>1.6911510000000001</c:v>
                </c:pt>
                <c:pt idx="22">
                  <c:v>1.71956</c:v>
                </c:pt>
                <c:pt idx="23">
                  <c:v>1.7453989999999899</c:v>
                </c:pt>
                <c:pt idx="24">
                  <c:v>1.7734160000000001</c:v>
                </c:pt>
                <c:pt idx="25">
                  <c:v>1.805741</c:v>
                </c:pt>
                <c:pt idx="26">
                  <c:v>1.837175</c:v>
                </c:pt>
                <c:pt idx="27">
                  <c:v>1.87677099999999</c:v>
                </c:pt>
                <c:pt idx="28">
                  <c:v>1.9105029999999901</c:v>
                </c:pt>
                <c:pt idx="29">
                  <c:v>1.94879599999999</c:v>
                </c:pt>
                <c:pt idx="30">
                  <c:v>1.9795309999999999</c:v>
                </c:pt>
                <c:pt idx="31">
                  <c:v>2.0382399999999898</c:v>
                </c:pt>
                <c:pt idx="32">
                  <c:v>2.062757</c:v>
                </c:pt>
                <c:pt idx="33">
                  <c:v>2.1124139999999998</c:v>
                </c:pt>
                <c:pt idx="34">
                  <c:v>2.1482039999999998</c:v>
                </c:pt>
                <c:pt idx="35">
                  <c:v>2.2023329999999901</c:v>
                </c:pt>
                <c:pt idx="36">
                  <c:v>2.2431599999999898</c:v>
                </c:pt>
                <c:pt idx="37">
                  <c:v>2.2846950000000001</c:v>
                </c:pt>
                <c:pt idx="38">
                  <c:v>2.3324229999999999</c:v>
                </c:pt>
                <c:pt idx="39">
                  <c:v>2.3837469999999898</c:v>
                </c:pt>
                <c:pt idx="40">
                  <c:v>2.4339300000000001</c:v>
                </c:pt>
              </c:numCache>
            </c:numRef>
          </c:val>
          <c:extLst/>
        </c:ser>
        <c:ser>
          <c:idx val="2"/>
          <c:order val="1"/>
          <c:tx>
            <c:strRef>
              <c:f>Sheet1!$C$1</c:f>
              <c:strCache>
                <c:ptCount val="1"/>
                <c:pt idx="0">
                  <c:v>electricity</c:v>
                </c:pt>
              </c:strCache>
            </c:strRef>
          </c:tx>
          <c:spPr>
            <a:solidFill>
              <a:schemeClr val="accent4"/>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2.3879999999999998E-2</c:v>
                </c:pt>
                <c:pt idx="1">
                  <c:v>2.4469999999999999E-2</c:v>
                </c:pt>
                <c:pt idx="2">
                  <c:v>2.5013000000000001E-2</c:v>
                </c:pt>
                <c:pt idx="3">
                  <c:v>2.6859000000000001E-2</c:v>
                </c:pt>
                <c:pt idx="4">
                  <c:v>2.8299999999999999E-2</c:v>
                </c:pt>
                <c:pt idx="5">
                  <c:v>2.9513999999999999E-2</c:v>
                </c:pt>
                <c:pt idx="6">
                  <c:v>3.0758000000000001E-2</c:v>
                </c:pt>
                <c:pt idx="7">
                  <c:v>3.2883999999999997E-2</c:v>
                </c:pt>
                <c:pt idx="8">
                  <c:v>3.6727999999999997E-2</c:v>
                </c:pt>
                <c:pt idx="9">
                  <c:v>4.2485000000000002E-2</c:v>
                </c:pt>
                <c:pt idx="10">
                  <c:v>3.5471999999999997E-2</c:v>
                </c:pt>
                <c:pt idx="11">
                  <c:v>4.2674999999999998E-2</c:v>
                </c:pt>
                <c:pt idx="12">
                  <c:v>4.8665E-2</c:v>
                </c:pt>
                <c:pt idx="13">
                  <c:v>5.4239000000000002E-2</c:v>
                </c:pt>
                <c:pt idx="14">
                  <c:v>5.9386000000000001E-2</c:v>
                </c:pt>
                <c:pt idx="15">
                  <c:v>6.4575999999999995E-2</c:v>
                </c:pt>
                <c:pt idx="16">
                  <c:v>7.0818000000000006E-2</c:v>
                </c:pt>
                <c:pt idx="17">
                  <c:v>7.7282000000000003E-2</c:v>
                </c:pt>
                <c:pt idx="18">
                  <c:v>8.3912E-2</c:v>
                </c:pt>
                <c:pt idx="19">
                  <c:v>9.0830999999999995E-2</c:v>
                </c:pt>
                <c:pt idx="20">
                  <c:v>9.8704E-2</c:v>
                </c:pt>
                <c:pt idx="21">
                  <c:v>0.107215</c:v>
                </c:pt>
                <c:pt idx="22">
                  <c:v>0.116773</c:v>
                </c:pt>
                <c:pt idx="23">
                  <c:v>0.127278</c:v>
                </c:pt>
                <c:pt idx="24">
                  <c:v>0.138795</c:v>
                </c:pt>
                <c:pt idx="25">
                  <c:v>0.151226</c:v>
                </c:pt>
                <c:pt idx="26">
                  <c:v>0.16445399999999999</c:v>
                </c:pt>
                <c:pt idx="27">
                  <c:v>0.17851900000000001</c:v>
                </c:pt>
                <c:pt idx="28">
                  <c:v>0.193546</c:v>
                </c:pt>
                <c:pt idx="29">
                  <c:v>0.20934900000000001</c:v>
                </c:pt>
                <c:pt idx="30">
                  <c:v>0.22616</c:v>
                </c:pt>
                <c:pt idx="31">
                  <c:v>0.24320700000000001</c:v>
                </c:pt>
                <c:pt idx="32">
                  <c:v>0.26083600000000001</c:v>
                </c:pt>
                <c:pt idx="33">
                  <c:v>0.278866</c:v>
                </c:pt>
                <c:pt idx="34">
                  <c:v>0.29765200000000003</c:v>
                </c:pt>
                <c:pt idx="35">
                  <c:v>0.31593399999999999</c:v>
                </c:pt>
                <c:pt idx="36">
                  <c:v>0.33468500000000001</c:v>
                </c:pt>
                <c:pt idx="37">
                  <c:v>0.35379899999999997</c:v>
                </c:pt>
                <c:pt idx="38">
                  <c:v>0.37342799999999998</c:v>
                </c:pt>
                <c:pt idx="39">
                  <c:v>0.39361699999999999</c:v>
                </c:pt>
                <c:pt idx="40">
                  <c:v>0.413887</c:v>
                </c:pt>
              </c:numCache>
            </c:numRef>
          </c:val>
          <c:extLst/>
        </c:ser>
        <c:ser>
          <c:idx val="1"/>
          <c:order val="2"/>
          <c:tx>
            <c:strRef>
              <c:f>Sheet1!$D$1</c:f>
              <c:strCache>
                <c:ptCount val="1"/>
                <c:pt idx="0">
                  <c:v>jet fuel</c:v>
                </c:pt>
              </c:strCache>
            </c:strRef>
          </c:tx>
          <c:spPr>
            <a:solidFill>
              <a:schemeClr val="tx1"/>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3.1444679999999998</c:v>
                </c:pt>
                <c:pt idx="1">
                  <c:v>3.1647370000000001</c:v>
                </c:pt>
                <c:pt idx="2">
                  <c:v>3.117651</c:v>
                </c:pt>
                <c:pt idx="3">
                  <c:v>3.1071430000000002</c:v>
                </c:pt>
                <c:pt idx="4">
                  <c:v>3.137578</c:v>
                </c:pt>
                <c:pt idx="5">
                  <c:v>3.280535</c:v>
                </c:pt>
                <c:pt idx="6">
                  <c:v>3.3867769999999999</c:v>
                </c:pt>
                <c:pt idx="7">
                  <c:v>3.4419719999999998</c:v>
                </c:pt>
                <c:pt idx="8">
                  <c:v>3.4900440000000001</c:v>
                </c:pt>
                <c:pt idx="9">
                  <c:v>3.5486819999999999</c:v>
                </c:pt>
                <c:pt idx="10">
                  <c:v>2.2397659999999999</c:v>
                </c:pt>
                <c:pt idx="11">
                  <c:v>2.9432200000000002</c:v>
                </c:pt>
                <c:pt idx="12">
                  <c:v>3.2602820000000001</c:v>
                </c:pt>
                <c:pt idx="13">
                  <c:v>3.3879790000000001</c:v>
                </c:pt>
                <c:pt idx="14">
                  <c:v>3.4530379999999998</c:v>
                </c:pt>
                <c:pt idx="15">
                  <c:v>3.5127429999999999</c:v>
                </c:pt>
                <c:pt idx="16">
                  <c:v>3.5313539999999999</c:v>
                </c:pt>
                <c:pt idx="17">
                  <c:v>3.5476489999999998</c:v>
                </c:pt>
                <c:pt idx="18">
                  <c:v>3.577601</c:v>
                </c:pt>
                <c:pt idx="19">
                  <c:v>3.5994480000000002</c:v>
                </c:pt>
                <c:pt idx="20">
                  <c:v>3.6296010000000001</c:v>
                </c:pt>
                <c:pt idx="21">
                  <c:v>3.6682079999999999</c:v>
                </c:pt>
                <c:pt idx="22">
                  <c:v>3.7160350000000002</c:v>
                </c:pt>
                <c:pt idx="23">
                  <c:v>3.7660559999999998</c:v>
                </c:pt>
                <c:pt idx="24">
                  <c:v>3.8164349999999998</c:v>
                </c:pt>
                <c:pt idx="25">
                  <c:v>3.8659479999999999</c:v>
                </c:pt>
                <c:pt idx="26">
                  <c:v>3.904417</c:v>
                </c:pt>
                <c:pt idx="27">
                  <c:v>3.938256</c:v>
                </c:pt>
                <c:pt idx="28">
                  <c:v>3.9765139999999999</c:v>
                </c:pt>
                <c:pt idx="29">
                  <c:v>4.0163250000000001</c:v>
                </c:pt>
                <c:pt idx="30">
                  <c:v>4.0634259999999998</c:v>
                </c:pt>
                <c:pt idx="31">
                  <c:v>4.1095439999999996</c:v>
                </c:pt>
                <c:pt idx="32">
                  <c:v>4.1617319999999998</c:v>
                </c:pt>
                <c:pt idx="33">
                  <c:v>4.2157669999999996</c:v>
                </c:pt>
                <c:pt idx="34">
                  <c:v>4.2727880000000003</c:v>
                </c:pt>
                <c:pt idx="35">
                  <c:v>4.3259670000000003</c:v>
                </c:pt>
                <c:pt idx="36">
                  <c:v>4.3766749999999996</c:v>
                </c:pt>
                <c:pt idx="37">
                  <c:v>4.4224550000000002</c:v>
                </c:pt>
                <c:pt idx="38">
                  <c:v>4.4647540000000001</c:v>
                </c:pt>
                <c:pt idx="39">
                  <c:v>4.5035809999999996</c:v>
                </c:pt>
                <c:pt idx="40">
                  <c:v>4.542726</c:v>
                </c:pt>
              </c:numCache>
            </c:numRef>
          </c:val>
          <c:extLst/>
        </c:ser>
        <c:ser>
          <c:idx val="0"/>
          <c:order val="3"/>
          <c:tx>
            <c:strRef>
              <c:f>Sheet1!$E$1</c:f>
              <c:strCache>
                <c:ptCount val="1"/>
                <c:pt idx="0">
                  <c:v>distillate fuel oil</c:v>
                </c:pt>
              </c:strCache>
            </c:strRef>
          </c:tx>
          <c:spPr>
            <a:solidFill>
              <a:schemeClr val="accent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5.826022</c:v>
                </c:pt>
                <c:pt idx="1">
                  <c:v>5.999682</c:v>
                </c:pt>
                <c:pt idx="2">
                  <c:v>5.7383040000000003</c:v>
                </c:pt>
                <c:pt idx="3">
                  <c:v>5.8983600000000003</c:v>
                </c:pt>
                <c:pt idx="4">
                  <c:v>6.1586559999999997</c:v>
                </c:pt>
                <c:pt idx="5">
                  <c:v>6.2550359999999996</c:v>
                </c:pt>
                <c:pt idx="6">
                  <c:v>6.2022329999999997</c:v>
                </c:pt>
                <c:pt idx="7">
                  <c:v>6.2528579999999998</c:v>
                </c:pt>
                <c:pt idx="8">
                  <c:v>6.5547110000000002</c:v>
                </c:pt>
                <c:pt idx="9">
                  <c:v>6.7787759999999997</c:v>
                </c:pt>
                <c:pt idx="10">
                  <c:v>6.148733</c:v>
                </c:pt>
                <c:pt idx="11">
                  <c:v>6.2643779999999998</c:v>
                </c:pt>
                <c:pt idx="12">
                  <c:v>6.3173269999999997</c:v>
                </c:pt>
                <c:pt idx="13">
                  <c:v>6.3378509999999997</c:v>
                </c:pt>
                <c:pt idx="14">
                  <c:v>6.3657209999999997</c:v>
                </c:pt>
                <c:pt idx="15">
                  <c:v>6.4308100000000001</c:v>
                </c:pt>
                <c:pt idx="16">
                  <c:v>6.4135160000000004</c:v>
                </c:pt>
                <c:pt idx="17">
                  <c:v>6.3902130000000001</c:v>
                </c:pt>
                <c:pt idx="18">
                  <c:v>6.3503930000000004</c:v>
                </c:pt>
                <c:pt idx="19">
                  <c:v>6.3062959999999997</c:v>
                </c:pt>
                <c:pt idx="20">
                  <c:v>6.2428869999999996</c:v>
                </c:pt>
                <c:pt idx="21">
                  <c:v>6.2200069999999998</c:v>
                </c:pt>
                <c:pt idx="22">
                  <c:v>6.1743969999999999</c:v>
                </c:pt>
                <c:pt idx="23">
                  <c:v>6.137257</c:v>
                </c:pt>
                <c:pt idx="24">
                  <c:v>6.1106850000000001</c:v>
                </c:pt>
                <c:pt idx="25">
                  <c:v>6.089855</c:v>
                </c:pt>
                <c:pt idx="26">
                  <c:v>6.0664230000000003</c:v>
                </c:pt>
                <c:pt idx="27">
                  <c:v>6.0437419999999999</c:v>
                </c:pt>
                <c:pt idx="28">
                  <c:v>6.0348660000000001</c:v>
                </c:pt>
                <c:pt idx="29">
                  <c:v>6.0274450000000002</c:v>
                </c:pt>
                <c:pt idx="30">
                  <c:v>6.0202749999999998</c:v>
                </c:pt>
                <c:pt idx="31">
                  <c:v>6.0146470000000001</c:v>
                </c:pt>
                <c:pt idx="32">
                  <c:v>6.0452709999999996</c:v>
                </c:pt>
                <c:pt idx="33">
                  <c:v>6.0681719999999997</c:v>
                </c:pt>
                <c:pt idx="34">
                  <c:v>6.0942049999999997</c:v>
                </c:pt>
                <c:pt idx="35">
                  <c:v>6.106401</c:v>
                </c:pt>
                <c:pt idx="36">
                  <c:v>6.1278220000000001</c:v>
                </c:pt>
                <c:pt idx="37">
                  <c:v>6.1447859999999999</c:v>
                </c:pt>
                <c:pt idx="38">
                  <c:v>6.1658109999999997</c:v>
                </c:pt>
                <c:pt idx="39">
                  <c:v>6.1877139999999997</c:v>
                </c:pt>
                <c:pt idx="40">
                  <c:v>6.212294</c:v>
                </c:pt>
              </c:numCache>
            </c:numRef>
          </c:val>
          <c:extLst/>
        </c:ser>
        <c:ser>
          <c:idx val="3"/>
          <c:order val="4"/>
          <c:tx>
            <c:strRef>
              <c:f>Sheet1!$F$1</c:f>
              <c:strCache>
                <c:ptCount val="1"/>
                <c:pt idx="0">
                  <c:v>motor gasoline</c:v>
                </c:pt>
              </c:strCache>
            </c:strRef>
          </c:tx>
          <c:spPr>
            <a:solidFill>
              <a:schemeClr val="accent6"/>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16.333653999999999</c:v>
                </c:pt>
                <c:pt idx="1">
                  <c:v>15.893898999999999</c:v>
                </c:pt>
                <c:pt idx="2">
                  <c:v>15.811572</c:v>
                </c:pt>
                <c:pt idx="3">
                  <c:v>16.038979999999999</c:v>
                </c:pt>
                <c:pt idx="4">
                  <c:v>16.216063999999999</c:v>
                </c:pt>
                <c:pt idx="5">
                  <c:v>16.320333000000002</c:v>
                </c:pt>
                <c:pt idx="6">
                  <c:v>16.619671</c:v>
                </c:pt>
                <c:pt idx="7">
                  <c:v>16.597622000000001</c:v>
                </c:pt>
                <c:pt idx="8">
                  <c:v>16.597626000000002</c:v>
                </c:pt>
                <c:pt idx="9">
                  <c:v>16.780560000000001</c:v>
                </c:pt>
                <c:pt idx="10">
                  <c:v>14.825628</c:v>
                </c:pt>
                <c:pt idx="11">
                  <c:v>15.479929</c:v>
                </c:pt>
                <c:pt idx="12">
                  <c:v>15.476940000000001</c:v>
                </c:pt>
                <c:pt idx="13">
                  <c:v>15.473867</c:v>
                </c:pt>
                <c:pt idx="14">
                  <c:v>15.415546000000001</c:v>
                </c:pt>
                <c:pt idx="15">
                  <c:v>15.333024</c:v>
                </c:pt>
                <c:pt idx="16">
                  <c:v>15.227326</c:v>
                </c:pt>
                <c:pt idx="17">
                  <c:v>15.118141</c:v>
                </c:pt>
                <c:pt idx="18">
                  <c:v>15.013564000000001</c:v>
                </c:pt>
                <c:pt idx="19">
                  <c:v>14.899419999999999</c:v>
                </c:pt>
                <c:pt idx="20">
                  <c:v>14.799495</c:v>
                </c:pt>
                <c:pt idx="21">
                  <c:v>14.704511</c:v>
                </c:pt>
                <c:pt idx="22">
                  <c:v>14.617435</c:v>
                </c:pt>
                <c:pt idx="23">
                  <c:v>14.553504</c:v>
                </c:pt>
                <c:pt idx="24">
                  <c:v>14.504936000000001</c:v>
                </c:pt>
                <c:pt idx="25">
                  <c:v>14.464999000000001</c:v>
                </c:pt>
                <c:pt idx="26">
                  <c:v>14.423914</c:v>
                </c:pt>
                <c:pt idx="27">
                  <c:v>14.385998000000001</c:v>
                </c:pt>
                <c:pt idx="28">
                  <c:v>14.354929</c:v>
                </c:pt>
                <c:pt idx="29">
                  <c:v>14.33661</c:v>
                </c:pt>
                <c:pt idx="30">
                  <c:v>14.325787</c:v>
                </c:pt>
                <c:pt idx="31">
                  <c:v>14.319191</c:v>
                </c:pt>
                <c:pt idx="32">
                  <c:v>14.328246999999999</c:v>
                </c:pt>
                <c:pt idx="33">
                  <c:v>14.348844</c:v>
                </c:pt>
                <c:pt idx="34">
                  <c:v>14.373186</c:v>
                </c:pt>
                <c:pt idx="35">
                  <c:v>14.395925</c:v>
                </c:pt>
                <c:pt idx="36">
                  <c:v>14.422081</c:v>
                </c:pt>
                <c:pt idx="37">
                  <c:v>14.451188</c:v>
                </c:pt>
                <c:pt idx="38">
                  <c:v>14.487655999999999</c:v>
                </c:pt>
                <c:pt idx="39">
                  <c:v>14.531824</c:v>
                </c:pt>
                <c:pt idx="40">
                  <c:v>14.57723</c:v>
                </c:pt>
              </c:numCache>
            </c:numRef>
          </c:val>
          <c:extLst/>
        </c:ser>
        <c:dLbls>
          <c:showLegendKey val="0"/>
          <c:showVal val="0"/>
          <c:showCatName val="0"/>
          <c:showSerName val="0"/>
          <c:showPercent val="0"/>
          <c:showBubbleSize val="0"/>
        </c:dLbls>
        <c:axId val="-1230185952"/>
        <c:axId val="-1230183232"/>
      </c:areaChart>
      <c:catAx>
        <c:axId val="-12301859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0183232"/>
        <c:crossesAt val="0"/>
        <c:auto val="1"/>
        <c:lblAlgn val="ctr"/>
        <c:lblOffset val="100"/>
        <c:tickLblSkip val="10"/>
        <c:tickMarkSkip val="10"/>
        <c:noMultiLvlLbl val="0"/>
      </c:catAx>
      <c:valAx>
        <c:axId val="-1230183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0185952"/>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373953255843E-2"/>
          <c:y val="0.13608571086066595"/>
          <c:w val="0.72276827896512941"/>
          <c:h val="0.76551274250259005"/>
        </c:manualLayout>
      </c:layout>
      <c:areaChart>
        <c:grouping val="stacked"/>
        <c:varyColors val="0"/>
        <c:ser>
          <c:idx val="3"/>
          <c:order val="0"/>
          <c:tx>
            <c:strRef>
              <c:f>Sheet1!$B$1</c:f>
              <c:strCache>
                <c:ptCount val="1"/>
                <c:pt idx="0">
                  <c:v>pipeline fuel natural gas</c:v>
                </c:pt>
              </c:strCache>
            </c:strRef>
          </c:tx>
          <c:spPr>
            <a:solidFill>
              <a:schemeClr val="bg1">
                <a:lumMod val="5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0.67989200000000005</c:v>
                </c:pt>
                <c:pt idx="1">
                  <c:v>0.68813800000000003</c:v>
                </c:pt>
                <c:pt idx="2">
                  <c:v>0.68544700000000003</c:v>
                </c:pt>
                <c:pt idx="3">
                  <c:v>0.63783000000000001</c:v>
                </c:pt>
                <c:pt idx="4">
                  <c:v>0.72049300000000005</c:v>
                </c:pt>
                <c:pt idx="5">
                  <c:v>0.70070500000000002</c:v>
                </c:pt>
                <c:pt idx="6">
                  <c:v>0.68274500000000005</c:v>
                </c:pt>
                <c:pt idx="7">
                  <c:v>0.63797199999999998</c:v>
                </c:pt>
                <c:pt idx="8">
                  <c:v>0.72575999999999996</c:v>
                </c:pt>
                <c:pt idx="9">
                  <c:v>0.70674800000000004</c:v>
                </c:pt>
                <c:pt idx="10">
                  <c:v>0.70627899999999999</c:v>
                </c:pt>
                <c:pt idx="11">
                  <c:v>0.76189300000000004</c:v>
                </c:pt>
                <c:pt idx="12">
                  <c:v>0.75658300000000001</c:v>
                </c:pt>
                <c:pt idx="13">
                  <c:v>0.71793899999999999</c:v>
                </c:pt>
                <c:pt idx="14">
                  <c:v>0.68035800000000002</c:v>
                </c:pt>
                <c:pt idx="15">
                  <c:v>0.66490400000000005</c:v>
                </c:pt>
                <c:pt idx="16">
                  <c:v>0.62340399999999996</c:v>
                </c:pt>
                <c:pt idx="17">
                  <c:v>0.61793200000000004</c:v>
                </c:pt>
                <c:pt idx="18">
                  <c:v>0.61683600000000005</c:v>
                </c:pt>
                <c:pt idx="19">
                  <c:v>0.61629</c:v>
                </c:pt>
                <c:pt idx="20">
                  <c:v>0.61148100000000005</c:v>
                </c:pt>
                <c:pt idx="21">
                  <c:v>0.612707</c:v>
                </c:pt>
                <c:pt idx="22">
                  <c:v>0.61787099999999995</c:v>
                </c:pt>
                <c:pt idx="23">
                  <c:v>0.62041199999999996</c:v>
                </c:pt>
                <c:pt idx="24">
                  <c:v>0.62257700000000005</c:v>
                </c:pt>
                <c:pt idx="25">
                  <c:v>0.62744299999999997</c:v>
                </c:pt>
                <c:pt idx="26">
                  <c:v>0.63063599999999997</c:v>
                </c:pt>
                <c:pt idx="27">
                  <c:v>0.63487499999999997</c:v>
                </c:pt>
                <c:pt idx="28">
                  <c:v>0.63971</c:v>
                </c:pt>
                <c:pt idx="29">
                  <c:v>0.64397499999999996</c:v>
                </c:pt>
                <c:pt idx="30">
                  <c:v>0.65073599999999998</c:v>
                </c:pt>
                <c:pt idx="31">
                  <c:v>0.654636</c:v>
                </c:pt>
                <c:pt idx="32">
                  <c:v>0.66025900000000004</c:v>
                </c:pt>
                <c:pt idx="33">
                  <c:v>0.66815400000000003</c:v>
                </c:pt>
                <c:pt idx="34">
                  <c:v>0.67605199999999999</c:v>
                </c:pt>
                <c:pt idx="35">
                  <c:v>0.68138500000000002</c:v>
                </c:pt>
                <c:pt idx="36">
                  <c:v>0.68932599999999999</c:v>
                </c:pt>
                <c:pt idx="37">
                  <c:v>0.69373600000000002</c:v>
                </c:pt>
                <c:pt idx="38">
                  <c:v>0.69961600000000002</c:v>
                </c:pt>
                <c:pt idx="39">
                  <c:v>0.70664700000000003</c:v>
                </c:pt>
                <c:pt idx="40">
                  <c:v>0.71458900000000003</c:v>
                </c:pt>
              </c:numCache>
            </c:numRef>
          </c:val>
        </c:ser>
        <c:ser>
          <c:idx val="0"/>
          <c:order val="1"/>
          <c:tx>
            <c:strRef>
              <c:f>Sheet1!$C$1</c:f>
              <c:strCache>
                <c:ptCount val="1"/>
                <c:pt idx="0">
                  <c:v>other petroleum</c:v>
                </c:pt>
              </c:strCache>
            </c:strRef>
          </c:tx>
          <c:spPr>
            <a:solidFill>
              <a:schemeClr val="accent6"/>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0.18182000000000001</c:v>
                </c:pt>
                <c:pt idx="1">
                  <c:v>0.175429</c:v>
                </c:pt>
                <c:pt idx="2">
                  <c:v>0.160522</c:v>
                </c:pt>
                <c:pt idx="3">
                  <c:v>0.16571900000000001</c:v>
                </c:pt>
                <c:pt idx="4">
                  <c:v>0.17105699999999999</c:v>
                </c:pt>
                <c:pt idx="5">
                  <c:v>0.183951</c:v>
                </c:pt>
                <c:pt idx="6">
                  <c:v>0.17482500000000001</c:v>
                </c:pt>
                <c:pt idx="7">
                  <c:v>0.162934</c:v>
                </c:pt>
                <c:pt idx="8">
                  <c:v>0.15942200000000001</c:v>
                </c:pt>
                <c:pt idx="9">
                  <c:v>0.15256700000000001</c:v>
                </c:pt>
                <c:pt idx="10">
                  <c:v>0.143681</c:v>
                </c:pt>
                <c:pt idx="11">
                  <c:v>0.14584800000000001</c:v>
                </c:pt>
                <c:pt idx="12">
                  <c:v>0.14723</c:v>
                </c:pt>
                <c:pt idx="13">
                  <c:v>0.14821999999999999</c:v>
                </c:pt>
                <c:pt idx="14">
                  <c:v>0.14881900000000001</c:v>
                </c:pt>
                <c:pt idx="15">
                  <c:v>0.149117</c:v>
                </c:pt>
                <c:pt idx="16">
                  <c:v>0.149257</c:v>
                </c:pt>
                <c:pt idx="17">
                  <c:v>0.14891299999999999</c:v>
                </c:pt>
                <c:pt idx="18">
                  <c:v>0.14865300000000001</c:v>
                </c:pt>
                <c:pt idx="19">
                  <c:v>0.14844399999999999</c:v>
                </c:pt>
                <c:pt idx="20">
                  <c:v>0.148233</c:v>
                </c:pt>
                <c:pt idx="21">
                  <c:v>0.148058</c:v>
                </c:pt>
                <c:pt idx="22">
                  <c:v>0.14787700000000001</c:v>
                </c:pt>
                <c:pt idx="23">
                  <c:v>0.14773500000000001</c:v>
                </c:pt>
                <c:pt idx="24">
                  <c:v>0.147676</c:v>
                </c:pt>
                <c:pt idx="25">
                  <c:v>0.147568</c:v>
                </c:pt>
                <c:pt idx="26">
                  <c:v>0.14741199999999999</c:v>
                </c:pt>
                <c:pt idx="27">
                  <c:v>0.14727000000000001</c:v>
                </c:pt>
                <c:pt idx="28">
                  <c:v>0.14716000000000001</c:v>
                </c:pt>
                <c:pt idx="29">
                  <c:v>0.14704100000000001</c:v>
                </c:pt>
                <c:pt idx="30">
                  <c:v>0.14691299999999999</c:v>
                </c:pt>
                <c:pt idx="31">
                  <c:v>0.14683499999999999</c:v>
                </c:pt>
                <c:pt idx="32">
                  <c:v>0.146809</c:v>
                </c:pt>
                <c:pt idx="33">
                  <c:v>0.14673800000000001</c:v>
                </c:pt>
                <c:pt idx="34">
                  <c:v>0.146733</c:v>
                </c:pt>
                <c:pt idx="35">
                  <c:v>0.146809</c:v>
                </c:pt>
                <c:pt idx="36">
                  <c:v>0.14688000000000001</c:v>
                </c:pt>
                <c:pt idx="37">
                  <c:v>0.146925</c:v>
                </c:pt>
                <c:pt idx="38">
                  <c:v>0.146953</c:v>
                </c:pt>
                <c:pt idx="39">
                  <c:v>0.146928</c:v>
                </c:pt>
                <c:pt idx="40">
                  <c:v>0.14686099999999999</c:v>
                </c:pt>
              </c:numCache>
            </c:numRef>
          </c:val>
        </c:ser>
        <c:ser>
          <c:idx val="1"/>
          <c:order val="2"/>
          <c:tx>
            <c:strRef>
              <c:f>Sheet1!$D$1</c:f>
              <c:strCache>
                <c:ptCount val="1"/>
                <c:pt idx="0">
                  <c:v>residual fuel oil</c:v>
                </c:pt>
              </c:strCache>
            </c:strRef>
          </c:tx>
          <c:spPr>
            <a:solidFill>
              <a:schemeClr val="accent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0.89198</c:v>
                </c:pt>
                <c:pt idx="1">
                  <c:v>0.77632100000000004</c:v>
                </c:pt>
                <c:pt idx="2">
                  <c:v>0.67052</c:v>
                </c:pt>
                <c:pt idx="3">
                  <c:v>0.581152</c:v>
                </c:pt>
                <c:pt idx="4">
                  <c:v>0.44653500000000002</c:v>
                </c:pt>
                <c:pt idx="5">
                  <c:v>0.46339900000000001</c:v>
                </c:pt>
                <c:pt idx="6">
                  <c:v>0.62312599999999996</c:v>
                </c:pt>
                <c:pt idx="7">
                  <c:v>0.66458300000000003</c:v>
                </c:pt>
                <c:pt idx="8">
                  <c:v>0.60402999999999996</c:v>
                </c:pt>
                <c:pt idx="9">
                  <c:v>0.530999</c:v>
                </c:pt>
                <c:pt idx="10">
                  <c:v>0.431201</c:v>
                </c:pt>
                <c:pt idx="11">
                  <c:v>0.49296200000000001</c:v>
                </c:pt>
                <c:pt idx="12">
                  <c:v>0.718001</c:v>
                </c:pt>
                <c:pt idx="13">
                  <c:v>0.710785</c:v>
                </c:pt>
                <c:pt idx="14">
                  <c:v>0.69421299999999997</c:v>
                </c:pt>
                <c:pt idx="15">
                  <c:v>0.60718799999999995</c:v>
                </c:pt>
                <c:pt idx="16">
                  <c:v>0.60691399999999995</c:v>
                </c:pt>
                <c:pt idx="17">
                  <c:v>0.57501400000000003</c:v>
                </c:pt>
                <c:pt idx="18">
                  <c:v>0.56890099999999999</c:v>
                </c:pt>
                <c:pt idx="19">
                  <c:v>0.56285799999999997</c:v>
                </c:pt>
                <c:pt idx="20">
                  <c:v>0.60637399999999997</c:v>
                </c:pt>
                <c:pt idx="21">
                  <c:v>0.56653799999999999</c:v>
                </c:pt>
                <c:pt idx="22">
                  <c:v>0.56378600000000001</c:v>
                </c:pt>
                <c:pt idx="23">
                  <c:v>0.56009500000000001</c:v>
                </c:pt>
                <c:pt idx="24">
                  <c:v>0.55675200000000002</c:v>
                </c:pt>
                <c:pt idx="25">
                  <c:v>0.55302600000000002</c:v>
                </c:pt>
                <c:pt idx="26">
                  <c:v>0.55013400000000001</c:v>
                </c:pt>
                <c:pt idx="27">
                  <c:v>0.55312499999999998</c:v>
                </c:pt>
                <c:pt idx="28">
                  <c:v>0.54577600000000004</c:v>
                </c:pt>
                <c:pt idx="29">
                  <c:v>0.54537000000000002</c:v>
                </c:pt>
                <c:pt idx="30">
                  <c:v>0.52142299999999997</c:v>
                </c:pt>
                <c:pt idx="31">
                  <c:v>0.53777900000000001</c:v>
                </c:pt>
                <c:pt idx="32">
                  <c:v>0.50985899999999995</c:v>
                </c:pt>
                <c:pt idx="33">
                  <c:v>0.50864799999999999</c:v>
                </c:pt>
                <c:pt idx="34">
                  <c:v>0.49150199999999999</c:v>
                </c:pt>
                <c:pt idx="35">
                  <c:v>0.50203299999999995</c:v>
                </c:pt>
                <c:pt idx="36">
                  <c:v>0.487508</c:v>
                </c:pt>
                <c:pt idx="37">
                  <c:v>0.47897600000000001</c:v>
                </c:pt>
                <c:pt idx="38">
                  <c:v>0.47632099999999999</c:v>
                </c:pt>
                <c:pt idx="39">
                  <c:v>0.475107</c:v>
                </c:pt>
                <c:pt idx="40">
                  <c:v>0.47149799999999997</c:v>
                </c:pt>
              </c:numCache>
            </c:numRef>
          </c:val>
        </c:ser>
        <c:ser>
          <c:idx val="2"/>
          <c:order val="3"/>
          <c:tx>
            <c:strRef>
              <c:f>Sheet1!$E$1</c:f>
              <c:strCache>
                <c:ptCount val="1"/>
                <c:pt idx="0">
                  <c:v>electricity</c:v>
                </c:pt>
              </c:strCache>
            </c:strRef>
          </c:tx>
          <c:spPr>
            <a:solidFill>
              <a:schemeClr val="accent4"/>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2.6315000000000002E-2</c:v>
                </c:pt>
                <c:pt idx="1">
                  <c:v>2.6176999999999999E-2</c:v>
                </c:pt>
                <c:pt idx="2">
                  <c:v>2.4976000000000002E-2</c:v>
                </c:pt>
                <c:pt idx="3">
                  <c:v>2.6016999999999998E-2</c:v>
                </c:pt>
                <c:pt idx="4">
                  <c:v>2.6468999999999999E-2</c:v>
                </c:pt>
                <c:pt idx="5">
                  <c:v>2.6055999999999999E-2</c:v>
                </c:pt>
                <c:pt idx="6">
                  <c:v>2.5579000000000001E-2</c:v>
                </c:pt>
                <c:pt idx="7">
                  <c:v>2.5666999999999999E-2</c:v>
                </c:pt>
                <c:pt idx="8">
                  <c:v>2.6152000000000002E-2</c:v>
                </c:pt>
                <c:pt idx="9">
                  <c:v>2.6262000000000001E-2</c:v>
                </c:pt>
                <c:pt idx="10">
                  <c:v>3.5471999999999997E-2</c:v>
                </c:pt>
                <c:pt idx="11">
                  <c:v>4.2674999999999998E-2</c:v>
                </c:pt>
                <c:pt idx="12">
                  <c:v>4.8665E-2</c:v>
                </c:pt>
                <c:pt idx="13">
                  <c:v>5.4239000000000002E-2</c:v>
                </c:pt>
                <c:pt idx="14">
                  <c:v>5.9386000000000001E-2</c:v>
                </c:pt>
                <c:pt idx="15">
                  <c:v>6.4575999999999995E-2</c:v>
                </c:pt>
                <c:pt idx="16">
                  <c:v>7.0818000000000006E-2</c:v>
                </c:pt>
                <c:pt idx="17">
                  <c:v>7.7282000000000003E-2</c:v>
                </c:pt>
                <c:pt idx="18">
                  <c:v>8.3912E-2</c:v>
                </c:pt>
                <c:pt idx="19">
                  <c:v>9.0830999999999995E-2</c:v>
                </c:pt>
                <c:pt idx="20">
                  <c:v>9.8704E-2</c:v>
                </c:pt>
                <c:pt idx="21">
                  <c:v>0.107215</c:v>
                </c:pt>
                <c:pt idx="22">
                  <c:v>0.116773</c:v>
                </c:pt>
                <c:pt idx="23">
                  <c:v>0.127278</c:v>
                </c:pt>
                <c:pt idx="24">
                  <c:v>0.138795</c:v>
                </c:pt>
                <c:pt idx="25">
                  <c:v>0.151226</c:v>
                </c:pt>
                <c:pt idx="26">
                  <c:v>0.16445399999999999</c:v>
                </c:pt>
                <c:pt idx="27">
                  <c:v>0.17851900000000001</c:v>
                </c:pt>
                <c:pt idx="28">
                  <c:v>0.193546</c:v>
                </c:pt>
                <c:pt idx="29">
                  <c:v>0.20934900000000001</c:v>
                </c:pt>
                <c:pt idx="30">
                  <c:v>0.22616</c:v>
                </c:pt>
                <c:pt idx="31">
                  <c:v>0.24320700000000001</c:v>
                </c:pt>
                <c:pt idx="32">
                  <c:v>0.26083600000000001</c:v>
                </c:pt>
                <c:pt idx="33">
                  <c:v>0.278866</c:v>
                </c:pt>
                <c:pt idx="34">
                  <c:v>0.29765200000000003</c:v>
                </c:pt>
                <c:pt idx="35">
                  <c:v>0.31593399999999999</c:v>
                </c:pt>
                <c:pt idx="36">
                  <c:v>0.33468500000000001</c:v>
                </c:pt>
                <c:pt idx="37">
                  <c:v>0.35379899999999997</c:v>
                </c:pt>
                <c:pt idx="38">
                  <c:v>0.37342799999999998</c:v>
                </c:pt>
                <c:pt idx="39">
                  <c:v>0.39361699999999999</c:v>
                </c:pt>
                <c:pt idx="40">
                  <c:v>0.413887</c:v>
                </c:pt>
              </c:numCache>
            </c:numRef>
          </c:val>
        </c:ser>
        <c:ser>
          <c:idx val="5"/>
          <c:order val="4"/>
          <c:tx>
            <c:strRef>
              <c:f>Sheet1!$F$1</c:f>
              <c:strCache>
                <c:ptCount val="1"/>
                <c:pt idx="0">
                  <c:v>compressed and liquid natural gas</c:v>
                </c:pt>
              </c:strCache>
            </c:strRef>
          </c:tx>
          <c:spPr>
            <a:solidFill>
              <a:schemeClr val="accent1"/>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3.1380999999999999E-2</c:v>
                </c:pt>
                <c:pt idx="1">
                  <c:v>3.2887E-2</c:v>
                </c:pt>
                <c:pt idx="2">
                  <c:v>3.2508000000000002E-2</c:v>
                </c:pt>
                <c:pt idx="3">
                  <c:v>4.5879000000000003E-2</c:v>
                </c:pt>
                <c:pt idx="4">
                  <c:v>5.6986000000000002E-2</c:v>
                </c:pt>
                <c:pt idx="5">
                  <c:v>6.5741999999999995E-2</c:v>
                </c:pt>
                <c:pt idx="6">
                  <c:v>7.3057999999999998E-2</c:v>
                </c:pt>
                <c:pt idx="7">
                  <c:v>7.7211000000000002E-2</c:v>
                </c:pt>
                <c:pt idx="8">
                  <c:v>8.4735000000000005E-2</c:v>
                </c:pt>
                <c:pt idx="9">
                  <c:v>9.7513000000000002E-2</c:v>
                </c:pt>
                <c:pt idx="10">
                  <c:v>8.7413000000000005E-2</c:v>
                </c:pt>
                <c:pt idx="11">
                  <c:v>0.11268599999999999</c:v>
                </c:pt>
                <c:pt idx="12">
                  <c:v>9.8006999999999997E-2</c:v>
                </c:pt>
                <c:pt idx="13">
                  <c:v>0.106604</c:v>
                </c:pt>
                <c:pt idx="14">
                  <c:v>0.11422599999999999</c:v>
                </c:pt>
                <c:pt idx="15">
                  <c:v>0.12744</c:v>
                </c:pt>
                <c:pt idx="16">
                  <c:v>0.13340099999999999</c:v>
                </c:pt>
                <c:pt idx="17">
                  <c:v>0.14213300000000001</c:v>
                </c:pt>
                <c:pt idx="18">
                  <c:v>0.15151400000000001</c:v>
                </c:pt>
                <c:pt idx="19">
                  <c:v>0.16044600000000001</c:v>
                </c:pt>
                <c:pt idx="20">
                  <c:v>0.16239899999999999</c:v>
                </c:pt>
                <c:pt idx="21">
                  <c:v>0.177616</c:v>
                </c:pt>
                <c:pt idx="22">
                  <c:v>0.18890399999999999</c:v>
                </c:pt>
                <c:pt idx="23">
                  <c:v>0.19935700000000001</c:v>
                </c:pt>
                <c:pt idx="24">
                  <c:v>0.210642</c:v>
                </c:pt>
                <c:pt idx="25">
                  <c:v>0.22209400000000001</c:v>
                </c:pt>
                <c:pt idx="26">
                  <c:v>0.23252300000000001</c:v>
                </c:pt>
                <c:pt idx="27">
                  <c:v>0.242866</c:v>
                </c:pt>
                <c:pt idx="28">
                  <c:v>0.25632500000000003</c:v>
                </c:pt>
                <c:pt idx="29">
                  <c:v>0.26690399999999997</c:v>
                </c:pt>
                <c:pt idx="30">
                  <c:v>0.28937099999999999</c:v>
                </c:pt>
                <c:pt idx="31">
                  <c:v>0.30161100000000002</c:v>
                </c:pt>
                <c:pt idx="32">
                  <c:v>0.32134400000000002</c:v>
                </c:pt>
                <c:pt idx="33">
                  <c:v>0.33713500000000002</c:v>
                </c:pt>
                <c:pt idx="34">
                  <c:v>0.35410599999999998</c:v>
                </c:pt>
                <c:pt idx="35">
                  <c:v>0.36527799999999999</c:v>
                </c:pt>
                <c:pt idx="36">
                  <c:v>0.38466299999999998</c:v>
                </c:pt>
                <c:pt idx="37">
                  <c:v>0.401669</c:v>
                </c:pt>
                <c:pt idx="38">
                  <c:v>0.41611199999999998</c:v>
                </c:pt>
                <c:pt idx="39">
                  <c:v>0.43151299999999998</c:v>
                </c:pt>
                <c:pt idx="40">
                  <c:v>0.44815300000000002</c:v>
                </c:pt>
              </c:numCache>
            </c:numRef>
          </c:val>
        </c:ser>
        <c:ser>
          <c:idx val="6"/>
          <c:order val="5"/>
          <c:tx>
            <c:strRef>
              <c:f>Sheet1!$G$1</c:f>
              <c:strCache>
                <c:ptCount val="1"/>
                <c:pt idx="0">
                  <c:v>other</c:v>
                </c:pt>
              </c:strCache>
            </c:strRef>
          </c:tx>
          <c:spPr>
            <a:solidFill>
              <a:schemeClr val="accent5"/>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7.463E-3</c:v>
                </c:pt>
                <c:pt idx="1">
                  <c:v>1.0024E-2</c:v>
                </c:pt>
                <c:pt idx="2">
                  <c:v>7.136E-3</c:v>
                </c:pt>
                <c:pt idx="3">
                  <c:v>7.1399999999999996E-3</c:v>
                </c:pt>
                <c:pt idx="4">
                  <c:v>7.1729999999999997E-3</c:v>
                </c:pt>
                <c:pt idx="5">
                  <c:v>7.2680000000000002E-3</c:v>
                </c:pt>
                <c:pt idx="6">
                  <c:v>7.6270000000000001E-3</c:v>
                </c:pt>
                <c:pt idx="7">
                  <c:v>7.3559999999999997E-3</c:v>
                </c:pt>
                <c:pt idx="8">
                  <c:v>6.9290000000000003E-3</c:v>
                </c:pt>
                <c:pt idx="9">
                  <c:v>7.2100000000000003E-3</c:v>
                </c:pt>
                <c:pt idx="10">
                  <c:v>6.058E-3</c:v>
                </c:pt>
                <c:pt idx="11">
                  <c:v>6.6229999999999995E-3</c:v>
                </c:pt>
                <c:pt idx="12">
                  <c:v>7.0210000000000003E-3</c:v>
                </c:pt>
                <c:pt idx="13">
                  <c:v>7.3219999999999995E-3</c:v>
                </c:pt>
                <c:pt idx="14">
                  <c:v>7.5069999999999998E-3</c:v>
                </c:pt>
                <c:pt idx="15">
                  <c:v>7.7279999999999996E-3</c:v>
                </c:pt>
                <c:pt idx="16">
                  <c:v>7.8570000000000011E-3</c:v>
                </c:pt>
                <c:pt idx="17">
                  <c:v>7.9990000000000009E-3</c:v>
                </c:pt>
                <c:pt idx="18">
                  <c:v>8.1580000000000003E-3</c:v>
                </c:pt>
                <c:pt idx="19">
                  <c:v>8.3060000000000009E-3</c:v>
                </c:pt>
                <c:pt idx="20">
                  <c:v>8.5070000000000007E-3</c:v>
                </c:pt>
                <c:pt idx="21">
                  <c:v>8.6649999999999991E-3</c:v>
                </c:pt>
                <c:pt idx="22">
                  <c:v>8.8579999999999996E-3</c:v>
                </c:pt>
                <c:pt idx="23">
                  <c:v>9.0430000000000007E-3</c:v>
                </c:pt>
                <c:pt idx="24">
                  <c:v>9.2969999999999997E-3</c:v>
                </c:pt>
                <c:pt idx="25">
                  <c:v>9.5630000000000003E-3</c:v>
                </c:pt>
                <c:pt idx="26">
                  <c:v>9.8420000000000001E-3</c:v>
                </c:pt>
                <c:pt idx="27">
                  <c:v>1.0142999999999999E-2</c:v>
                </c:pt>
                <c:pt idx="28">
                  <c:v>1.048E-2</c:v>
                </c:pt>
                <c:pt idx="29">
                  <c:v>1.0815E-2</c:v>
                </c:pt>
                <c:pt idx="30">
                  <c:v>1.1188E-2</c:v>
                </c:pt>
                <c:pt idx="31">
                  <c:v>1.1577E-2</c:v>
                </c:pt>
                <c:pt idx="32">
                  <c:v>1.1997000000000001E-2</c:v>
                </c:pt>
                <c:pt idx="33">
                  <c:v>1.2466E-2</c:v>
                </c:pt>
                <c:pt idx="34">
                  <c:v>1.2912E-2</c:v>
                </c:pt>
                <c:pt idx="35">
                  <c:v>1.3372999999999999E-2</c:v>
                </c:pt>
                <c:pt idx="36">
                  <c:v>1.3871999999999999E-2</c:v>
                </c:pt>
                <c:pt idx="37">
                  <c:v>1.4374000000000001E-2</c:v>
                </c:pt>
                <c:pt idx="38">
                  <c:v>1.4918000000000001E-2</c:v>
                </c:pt>
                <c:pt idx="39">
                  <c:v>1.5473999999999998E-2</c:v>
                </c:pt>
                <c:pt idx="40">
                  <c:v>1.6066E-2</c:v>
                </c:pt>
              </c:numCache>
            </c:numRef>
          </c:val>
        </c:ser>
        <c:dLbls>
          <c:showLegendKey val="0"/>
          <c:showVal val="0"/>
          <c:showCatName val="0"/>
          <c:showSerName val="0"/>
          <c:showPercent val="0"/>
          <c:showBubbleSize val="0"/>
        </c:dLbls>
        <c:axId val="-1230185408"/>
        <c:axId val="-1230184320"/>
      </c:areaChart>
      <c:catAx>
        <c:axId val="-12301854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0184320"/>
        <c:crosses val="autoZero"/>
        <c:auto val="1"/>
        <c:lblAlgn val="ctr"/>
        <c:lblOffset val="100"/>
        <c:tickLblSkip val="10"/>
        <c:tickMarkSkip val="10"/>
        <c:noMultiLvlLbl val="0"/>
      </c:catAx>
      <c:valAx>
        <c:axId val="-12301843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0185408"/>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07236595425575E-2"/>
          <c:y val="2.7663902139035523E-2"/>
          <c:w val="0.88149843769528824"/>
          <c:h val="0.86865867726952728"/>
        </c:manualLayout>
      </c:layout>
      <c:areaChart>
        <c:grouping val="stacked"/>
        <c:varyColors val="0"/>
        <c:ser>
          <c:idx val="3"/>
          <c:order val="0"/>
          <c:tx>
            <c:strRef>
              <c:f>Sheet1!$B$1</c:f>
              <c:strCache>
                <c:ptCount val="1"/>
                <c:pt idx="0">
                  <c:v>light-duty vehicles</c:v>
                </c:pt>
              </c:strCache>
            </c:strRef>
          </c:tx>
          <c:spPr>
            <a:solidFill>
              <a:schemeClr val="accent4"/>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Sheet1!$B$2:$B$32</c:f>
              <c:numCache>
                <c:formatCode>General</c:formatCode>
                <c:ptCount val="31"/>
                <c:pt idx="0">
                  <c:v>19.152720000000002</c:v>
                </c:pt>
                <c:pt idx="1">
                  <c:v>23.405421</c:v>
                </c:pt>
                <c:pt idx="2">
                  <c:v>26.930116999999999</c:v>
                </c:pt>
                <c:pt idx="3">
                  <c:v>30.549343</c:v>
                </c:pt>
                <c:pt idx="4">
                  <c:v>34.297242000000004</c:v>
                </c:pt>
                <c:pt idx="5">
                  <c:v>38.347045999999999</c:v>
                </c:pt>
                <c:pt idx="6">
                  <c:v>43.749248000000001</c:v>
                </c:pt>
                <c:pt idx="7">
                  <c:v>49.546345000000002</c:v>
                </c:pt>
                <c:pt idx="8">
                  <c:v>55.764562999999995</c:v>
                </c:pt>
                <c:pt idx="9">
                  <c:v>62.385789000000003</c:v>
                </c:pt>
                <c:pt idx="10">
                  <c:v>69.744122000000004</c:v>
                </c:pt>
                <c:pt idx="11">
                  <c:v>77.860940999999997</c:v>
                </c:pt>
                <c:pt idx="12">
                  <c:v>86.846009999999993</c:v>
                </c:pt>
                <c:pt idx="13">
                  <c:v>96.819708000000006</c:v>
                </c:pt>
                <c:pt idx="14">
                  <c:v>107.755323</c:v>
                </c:pt>
                <c:pt idx="15">
                  <c:v>119.614529</c:v>
                </c:pt>
                <c:pt idx="16">
                  <c:v>132.30328499999999</c:v>
                </c:pt>
                <c:pt idx="17">
                  <c:v>145.84077400000001</c:v>
                </c:pt>
                <c:pt idx="18">
                  <c:v>160.29861899999997</c:v>
                </c:pt>
                <c:pt idx="19">
                  <c:v>175.54826</c:v>
                </c:pt>
                <c:pt idx="20">
                  <c:v>191.65665199999998</c:v>
                </c:pt>
                <c:pt idx="21">
                  <c:v>208.04679200000001</c:v>
                </c:pt>
                <c:pt idx="22">
                  <c:v>224.95286300000001</c:v>
                </c:pt>
                <c:pt idx="23">
                  <c:v>242.19096199999998</c:v>
                </c:pt>
                <c:pt idx="24">
                  <c:v>260.15732600000001</c:v>
                </c:pt>
                <c:pt idx="25">
                  <c:v>277.61239699999999</c:v>
                </c:pt>
                <c:pt idx="26">
                  <c:v>295.37722599999995</c:v>
                </c:pt>
                <c:pt idx="27">
                  <c:v>313.44776899999999</c:v>
                </c:pt>
                <c:pt idx="28">
                  <c:v>331.800701</c:v>
                </c:pt>
                <c:pt idx="29">
                  <c:v>350.38323300000002</c:v>
                </c:pt>
                <c:pt idx="30">
                  <c:v>369.06962299999998</c:v>
                </c:pt>
              </c:numCache>
            </c:numRef>
          </c:val>
        </c:ser>
        <c:ser>
          <c:idx val="0"/>
          <c:order val="1"/>
          <c:tx>
            <c:strRef>
              <c:f>Sheet1!$C$1</c:f>
              <c:strCache>
                <c:ptCount val="1"/>
                <c:pt idx="0">
                  <c:v>passenger rail</c:v>
                </c:pt>
              </c:strCache>
            </c:strRef>
          </c:tx>
          <c:spPr>
            <a:solidFill>
              <a:schemeClr val="accent4">
                <a:lumMod val="60000"/>
                <a:lumOff val="40000"/>
              </a:schemeClr>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0">
                  <c:v>20.424377</c:v>
                </c:pt>
                <c:pt idx="1">
                  <c:v>24.637311</c:v>
                </c:pt>
                <c:pt idx="2">
                  <c:v>27.974012000000002</c:v>
                </c:pt>
                <c:pt idx="3">
                  <c:v>30.530427000000003</c:v>
                </c:pt>
                <c:pt idx="4">
                  <c:v>32.340071999999999</c:v>
                </c:pt>
                <c:pt idx="5">
                  <c:v>33.751512999999996</c:v>
                </c:pt>
                <c:pt idx="6">
                  <c:v>34.772644999999997</c:v>
                </c:pt>
                <c:pt idx="7">
                  <c:v>35.553658999999996</c:v>
                </c:pt>
                <c:pt idx="8">
                  <c:v>35.912111000000003</c:v>
                </c:pt>
                <c:pt idx="9">
                  <c:v>36.154903999999995</c:v>
                </c:pt>
                <c:pt idx="10">
                  <c:v>36.602702000000001</c:v>
                </c:pt>
                <c:pt idx="11">
                  <c:v>36.928792999999999</c:v>
                </c:pt>
                <c:pt idx="12">
                  <c:v>37.422779999999996</c:v>
                </c:pt>
                <c:pt idx="13">
                  <c:v>37.869624000000002</c:v>
                </c:pt>
                <c:pt idx="14">
                  <c:v>38.355476000000003</c:v>
                </c:pt>
                <c:pt idx="15">
                  <c:v>38.817864999999998</c:v>
                </c:pt>
                <c:pt idx="16">
                  <c:v>39.235019999999999</c:v>
                </c:pt>
                <c:pt idx="17">
                  <c:v>39.622444000000002</c:v>
                </c:pt>
                <c:pt idx="18">
                  <c:v>40.030225000000002</c:v>
                </c:pt>
                <c:pt idx="19">
                  <c:v>40.405905000000004</c:v>
                </c:pt>
                <c:pt idx="20">
                  <c:v>40.901863999999996</c:v>
                </c:pt>
                <c:pt idx="21">
                  <c:v>41.32706300000001</c:v>
                </c:pt>
                <c:pt idx="22">
                  <c:v>41.781067</c:v>
                </c:pt>
                <c:pt idx="23">
                  <c:v>42.267086999999997</c:v>
                </c:pt>
                <c:pt idx="24">
                  <c:v>42.737964999999996</c:v>
                </c:pt>
                <c:pt idx="25">
                  <c:v>43.159188</c:v>
                </c:pt>
                <c:pt idx="26">
                  <c:v>43.648140999999995</c:v>
                </c:pt>
                <c:pt idx="27">
                  <c:v>44.082167999999996</c:v>
                </c:pt>
                <c:pt idx="28">
                  <c:v>44.56044</c:v>
                </c:pt>
                <c:pt idx="29">
                  <c:v>45.025492</c:v>
                </c:pt>
                <c:pt idx="30">
                  <c:v>45.499587999999996</c:v>
                </c:pt>
              </c:numCache>
            </c:numRef>
          </c:val>
        </c:ser>
        <c:ser>
          <c:idx val="2"/>
          <c:order val="2"/>
          <c:tx>
            <c:strRef>
              <c:f>Sheet1!$D$1</c:f>
              <c:strCache>
                <c:ptCount val="1"/>
                <c:pt idx="0">
                  <c:v>medium- and heavy-duty vehicles</c:v>
                </c:pt>
              </c:strCache>
            </c:strRef>
          </c:tx>
          <c:spPr>
            <a:solidFill>
              <a:schemeClr val="bg2">
                <a:lumMod val="40000"/>
                <a:lumOff val="60000"/>
              </a:schemeClr>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Sheet1!$D$2:$D$32</c:f>
              <c:numCache>
                <c:formatCode>General</c:formatCode>
                <c:ptCount val="31"/>
                <c:pt idx="0">
                  <c:v>0.10432</c:v>
                </c:pt>
                <c:pt idx="1">
                  <c:v>0.18693299999999999</c:v>
                </c:pt>
                <c:pt idx="2">
                  <c:v>0.283273</c:v>
                </c:pt>
                <c:pt idx="3">
                  <c:v>0.376861</c:v>
                </c:pt>
                <c:pt idx="4">
                  <c:v>0.470084</c:v>
                </c:pt>
                <c:pt idx="5">
                  <c:v>0.56363099999999999</c:v>
                </c:pt>
                <c:pt idx="6">
                  <c:v>0.65129700000000001</c:v>
                </c:pt>
                <c:pt idx="7">
                  <c:v>0.73510399999999998</c:v>
                </c:pt>
                <c:pt idx="8">
                  <c:v>0.81846399999999997</c:v>
                </c:pt>
                <c:pt idx="9">
                  <c:v>0.90127400000000002</c:v>
                </c:pt>
                <c:pt idx="10">
                  <c:v>0.98502900000000004</c:v>
                </c:pt>
                <c:pt idx="11">
                  <c:v>1.068967</c:v>
                </c:pt>
                <c:pt idx="12">
                  <c:v>1.1512389999999999</c:v>
                </c:pt>
                <c:pt idx="13">
                  <c:v>1.2342249999999999</c:v>
                </c:pt>
                <c:pt idx="14">
                  <c:v>1.319598</c:v>
                </c:pt>
                <c:pt idx="15">
                  <c:v>1.4072260000000001</c:v>
                </c:pt>
                <c:pt idx="16">
                  <c:v>1.4947680000000001</c:v>
                </c:pt>
                <c:pt idx="17">
                  <c:v>1.5858920000000001</c:v>
                </c:pt>
                <c:pt idx="18">
                  <c:v>1.684391</c:v>
                </c:pt>
                <c:pt idx="19">
                  <c:v>1.783962</c:v>
                </c:pt>
                <c:pt idx="20">
                  <c:v>1.885427</c:v>
                </c:pt>
                <c:pt idx="21">
                  <c:v>1.995714</c:v>
                </c:pt>
                <c:pt idx="22">
                  <c:v>2.114541</c:v>
                </c:pt>
                <c:pt idx="23">
                  <c:v>2.2364120000000001</c:v>
                </c:pt>
                <c:pt idx="24">
                  <c:v>2.357688</c:v>
                </c:pt>
                <c:pt idx="25">
                  <c:v>2.4832130000000001</c:v>
                </c:pt>
                <c:pt idx="26">
                  <c:v>2.6149330000000002</c:v>
                </c:pt>
                <c:pt idx="27">
                  <c:v>2.7521309999999999</c:v>
                </c:pt>
                <c:pt idx="28">
                  <c:v>2.8983409999999998</c:v>
                </c:pt>
                <c:pt idx="29">
                  <c:v>3.0535589999999999</c:v>
                </c:pt>
                <c:pt idx="30">
                  <c:v>3.2179359999999999</c:v>
                </c:pt>
              </c:numCache>
            </c:numRef>
          </c:val>
        </c:ser>
        <c:ser>
          <c:idx val="1"/>
          <c:order val="3"/>
          <c:tx>
            <c:strRef>
              <c:f>Sheet1!$E$1</c:f>
              <c:strCache>
                <c:ptCount val="1"/>
                <c:pt idx="0">
                  <c:v>buses</c:v>
                </c:pt>
              </c:strCache>
            </c:strRef>
          </c:tx>
          <c:spPr>
            <a:solidFill>
              <a:schemeClr val="bg2">
                <a:lumMod val="40000"/>
                <a:lumOff val="60000"/>
              </a:schemeClr>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Sheet1!$E$2:$E$32</c:f>
              <c:numCache>
                <c:formatCode>General</c:formatCode>
                <c:ptCount val="31"/>
                <c:pt idx="0">
                  <c:v>0.34800700000000001</c:v>
                </c:pt>
                <c:pt idx="1">
                  <c:v>0.43123899999999998</c:v>
                </c:pt>
                <c:pt idx="2">
                  <c:v>0.50166999999999995</c:v>
                </c:pt>
                <c:pt idx="3">
                  <c:v>0.569878</c:v>
                </c:pt>
                <c:pt idx="4">
                  <c:v>0.63292499999999996</c:v>
                </c:pt>
                <c:pt idx="5">
                  <c:v>0.692361</c:v>
                </c:pt>
                <c:pt idx="6">
                  <c:v>0.74979899999999999</c:v>
                </c:pt>
                <c:pt idx="7">
                  <c:v>0.80834700000000004</c:v>
                </c:pt>
                <c:pt idx="8">
                  <c:v>0.86099300000000001</c:v>
                </c:pt>
                <c:pt idx="9">
                  <c:v>0.91611100000000001</c:v>
                </c:pt>
                <c:pt idx="10">
                  <c:v>0.98113300000000003</c:v>
                </c:pt>
                <c:pt idx="11">
                  <c:v>1.0460929999999999</c:v>
                </c:pt>
                <c:pt idx="12">
                  <c:v>1.1227100000000001</c:v>
                </c:pt>
                <c:pt idx="13">
                  <c:v>1.20482</c:v>
                </c:pt>
                <c:pt idx="14">
                  <c:v>1.2958270000000001</c:v>
                </c:pt>
                <c:pt idx="15">
                  <c:v>1.3970480000000001</c:v>
                </c:pt>
                <c:pt idx="16">
                  <c:v>1.5111669999999999</c:v>
                </c:pt>
                <c:pt idx="17">
                  <c:v>1.6378630000000001</c:v>
                </c:pt>
                <c:pt idx="18">
                  <c:v>1.77874</c:v>
                </c:pt>
                <c:pt idx="19">
                  <c:v>1.9331210000000001</c:v>
                </c:pt>
                <c:pt idx="20">
                  <c:v>2.1132499999999999</c:v>
                </c:pt>
                <c:pt idx="21">
                  <c:v>2.3100040000000002</c:v>
                </c:pt>
                <c:pt idx="22">
                  <c:v>2.5332659999999998</c:v>
                </c:pt>
                <c:pt idx="23">
                  <c:v>2.7902719999999999</c:v>
                </c:pt>
                <c:pt idx="24">
                  <c:v>3.0889150000000001</c:v>
                </c:pt>
                <c:pt idx="25">
                  <c:v>3.4400369999999998</c:v>
                </c:pt>
                <c:pt idx="26">
                  <c:v>3.8767309999999999</c:v>
                </c:pt>
                <c:pt idx="27">
                  <c:v>4.4182069999999998</c:v>
                </c:pt>
                <c:pt idx="28">
                  <c:v>5.1396379999999997</c:v>
                </c:pt>
                <c:pt idx="29">
                  <c:v>6.1949959999999997</c:v>
                </c:pt>
                <c:pt idx="30">
                  <c:v>7.208939</c:v>
                </c:pt>
              </c:numCache>
            </c:numRef>
          </c:val>
        </c:ser>
        <c:dLbls>
          <c:showLegendKey val="0"/>
          <c:showVal val="0"/>
          <c:showCatName val="0"/>
          <c:showSerName val="0"/>
          <c:showPercent val="0"/>
          <c:showBubbleSize val="0"/>
        </c:dLbls>
        <c:axId val="-1294874352"/>
        <c:axId val="-1954286432"/>
      </c:areaChart>
      <c:catAx>
        <c:axId val="-12948743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54286432"/>
        <c:crosses val="autoZero"/>
        <c:auto val="1"/>
        <c:lblAlgn val="ctr"/>
        <c:lblOffset val="100"/>
        <c:tickLblSkip val="10"/>
        <c:tickMarkSkip val="10"/>
        <c:noMultiLvlLbl val="0"/>
      </c:catAx>
      <c:valAx>
        <c:axId val="-195428643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4874352"/>
        <c:crosses val="autoZero"/>
        <c:crossBetween val="midCat"/>
        <c:majorUnit val="200"/>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13610177180889E-2"/>
          <c:y val="2.9824075987405479E-2"/>
          <c:w val="0.88149843769528824"/>
          <c:h val="0.86865867726952728"/>
        </c:manualLayout>
      </c:layout>
      <c:areaChart>
        <c:grouping val="stacked"/>
        <c:varyColors val="0"/>
        <c:ser>
          <c:idx val="4"/>
          <c:order val="0"/>
          <c:tx>
            <c:strRef>
              <c:f>Sheet1!$B$1</c:f>
              <c:strCache>
                <c:ptCount val="1"/>
                <c:pt idx="0">
                  <c:v>freight rail</c:v>
                </c:pt>
              </c:strCache>
            </c:strRef>
          </c:tx>
          <c:spPr>
            <a:solidFill>
              <a:schemeClr val="tx2"/>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Sheet1!$B$2:$B$32</c:f>
              <c:numCache>
                <c:formatCode>General</c:formatCode>
                <c:ptCount val="31"/>
                <c:pt idx="0">
                  <c:v>0.46678199999999997</c:v>
                </c:pt>
                <c:pt idx="1">
                  <c:v>0.49312800000000001</c:v>
                </c:pt>
                <c:pt idx="2">
                  <c:v>1.501144</c:v>
                </c:pt>
                <c:pt idx="3">
                  <c:v>2.952229</c:v>
                </c:pt>
                <c:pt idx="4">
                  <c:v>4.878171</c:v>
                </c:pt>
                <c:pt idx="5">
                  <c:v>7.1340009999999996</c:v>
                </c:pt>
                <c:pt idx="6">
                  <c:v>11.071759</c:v>
                </c:pt>
                <c:pt idx="7">
                  <c:v>16.318766</c:v>
                </c:pt>
                <c:pt idx="8">
                  <c:v>23.194997999999998</c:v>
                </c:pt>
                <c:pt idx="9">
                  <c:v>31.599654999999998</c:v>
                </c:pt>
                <c:pt idx="10">
                  <c:v>41.242145999999998</c:v>
                </c:pt>
                <c:pt idx="11">
                  <c:v>50.490566000000001</c:v>
                </c:pt>
                <c:pt idx="12">
                  <c:v>59.577061</c:v>
                </c:pt>
                <c:pt idx="13">
                  <c:v>68.631576999999993</c:v>
                </c:pt>
                <c:pt idx="14">
                  <c:v>77.527923999999999</c:v>
                </c:pt>
                <c:pt idx="15">
                  <c:v>85.875427000000002</c:v>
                </c:pt>
                <c:pt idx="16">
                  <c:v>93.721626000000001</c:v>
                </c:pt>
                <c:pt idx="17">
                  <c:v>101.194855</c:v>
                </c:pt>
                <c:pt idx="18">
                  <c:v>108.037102</c:v>
                </c:pt>
                <c:pt idx="19">
                  <c:v>115.214798</c:v>
                </c:pt>
                <c:pt idx="20">
                  <c:v>122.095253</c:v>
                </c:pt>
                <c:pt idx="21">
                  <c:v>129.39257799999999</c:v>
                </c:pt>
                <c:pt idx="22">
                  <c:v>136.979095</c:v>
                </c:pt>
                <c:pt idx="23">
                  <c:v>144.15344200000001</c:v>
                </c:pt>
                <c:pt idx="24">
                  <c:v>151.10386700000001</c:v>
                </c:pt>
                <c:pt idx="25">
                  <c:v>157.021942</c:v>
                </c:pt>
                <c:pt idx="26">
                  <c:v>163.34285</c:v>
                </c:pt>
                <c:pt idx="27">
                  <c:v>169.755371</c:v>
                </c:pt>
                <c:pt idx="28">
                  <c:v>176.420624</c:v>
                </c:pt>
                <c:pt idx="29">
                  <c:v>182.84939600000001</c:v>
                </c:pt>
                <c:pt idx="30">
                  <c:v>189.53192100000001</c:v>
                </c:pt>
              </c:numCache>
            </c:numRef>
          </c:val>
        </c:ser>
        <c:ser>
          <c:idx val="1"/>
          <c:order val="1"/>
          <c:tx>
            <c:strRef>
              <c:f>Sheet1!$C$1</c:f>
              <c:strCache>
                <c:ptCount val="1"/>
                <c:pt idx="0">
                  <c:v>marine</c:v>
                </c:pt>
              </c:strCache>
            </c:strRef>
          </c:tx>
          <c:spPr>
            <a:solidFill>
              <a:schemeClr val="accent1">
                <a:lumMod val="75000"/>
              </a:schemeClr>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0">
                  <c:v>17.721356</c:v>
                </c:pt>
                <c:pt idx="1">
                  <c:v>37.605067000000012</c:v>
                </c:pt>
                <c:pt idx="2">
                  <c:v>17.893913000000001</c:v>
                </c:pt>
                <c:pt idx="3">
                  <c:v>23.488143999999998</c:v>
                </c:pt>
                <c:pt idx="4">
                  <c:v>28.842853000000002</c:v>
                </c:pt>
                <c:pt idx="5">
                  <c:v>40.059401999999999</c:v>
                </c:pt>
                <c:pt idx="6">
                  <c:v>43.125267999999998</c:v>
                </c:pt>
                <c:pt idx="7">
                  <c:v>47.844839</c:v>
                </c:pt>
                <c:pt idx="8">
                  <c:v>51.721992</c:v>
                </c:pt>
                <c:pt idx="9">
                  <c:v>53.611924999999999</c:v>
                </c:pt>
                <c:pt idx="10">
                  <c:v>46.882441</c:v>
                </c:pt>
                <c:pt idx="11">
                  <c:v>53.752516</c:v>
                </c:pt>
                <c:pt idx="12">
                  <c:v>56.414804999999987</c:v>
                </c:pt>
                <c:pt idx="13">
                  <c:v>57.912004000000003</c:v>
                </c:pt>
                <c:pt idx="14">
                  <c:v>59.877242000000003</c:v>
                </c:pt>
                <c:pt idx="15">
                  <c:v>62.113953000000002</c:v>
                </c:pt>
                <c:pt idx="16">
                  <c:v>63.455356999999999</c:v>
                </c:pt>
                <c:pt idx="17">
                  <c:v>64.625401999999994</c:v>
                </c:pt>
                <c:pt idx="18">
                  <c:v>69.015166000000008</c:v>
                </c:pt>
                <c:pt idx="19">
                  <c:v>69.826161999999997</c:v>
                </c:pt>
                <c:pt idx="20">
                  <c:v>82.329157999999993</c:v>
                </c:pt>
                <c:pt idx="21">
                  <c:v>83.707577000000001</c:v>
                </c:pt>
                <c:pt idx="22">
                  <c:v>91.651010999999997</c:v>
                </c:pt>
                <c:pt idx="23">
                  <c:v>95.453831000000008</c:v>
                </c:pt>
                <c:pt idx="24">
                  <c:v>100.263261</c:v>
                </c:pt>
                <c:pt idx="25">
                  <c:v>99.864549999999994</c:v>
                </c:pt>
                <c:pt idx="26">
                  <c:v>106.727137</c:v>
                </c:pt>
                <c:pt idx="27">
                  <c:v>110.668353</c:v>
                </c:pt>
                <c:pt idx="28">
                  <c:v>111.05723</c:v>
                </c:pt>
                <c:pt idx="29">
                  <c:v>111.76638699999999</c:v>
                </c:pt>
                <c:pt idx="30">
                  <c:v>112.512429</c:v>
                </c:pt>
              </c:numCache>
            </c:numRef>
          </c:val>
        </c:ser>
        <c:ser>
          <c:idx val="0"/>
          <c:order val="2"/>
          <c:tx>
            <c:strRef>
              <c:f>Sheet1!$D$1</c:f>
              <c:strCache>
                <c:ptCount val="1"/>
                <c:pt idx="0">
                  <c:v>medium- and heavy-duty vehicles</c:v>
                </c:pt>
              </c:strCache>
            </c:strRef>
          </c:tx>
          <c:spPr>
            <a:solidFill>
              <a:schemeClr val="accent1"/>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Sheet1!$D$2:$D$32</c:f>
              <c:numCache>
                <c:formatCode>General</c:formatCode>
                <c:ptCount val="31"/>
                <c:pt idx="0">
                  <c:v>47.953014000000003</c:v>
                </c:pt>
                <c:pt idx="1">
                  <c:v>49.796066000000003</c:v>
                </c:pt>
                <c:pt idx="2">
                  <c:v>51.420200000000001</c:v>
                </c:pt>
                <c:pt idx="3">
                  <c:v>51.281097000000003</c:v>
                </c:pt>
                <c:pt idx="4">
                  <c:v>50.669235</c:v>
                </c:pt>
                <c:pt idx="5">
                  <c:v>49.849918000000002</c:v>
                </c:pt>
                <c:pt idx="6">
                  <c:v>48.577969000000003</c:v>
                </c:pt>
                <c:pt idx="7">
                  <c:v>47.252625000000002</c:v>
                </c:pt>
                <c:pt idx="8">
                  <c:v>46.039627000000003</c:v>
                </c:pt>
                <c:pt idx="9">
                  <c:v>45.008063999999997</c:v>
                </c:pt>
                <c:pt idx="10">
                  <c:v>44.242835999999997</c:v>
                </c:pt>
                <c:pt idx="11">
                  <c:v>43.723736000000002</c:v>
                </c:pt>
                <c:pt idx="12">
                  <c:v>43.480803999999999</c:v>
                </c:pt>
                <c:pt idx="13">
                  <c:v>43.676291999999997</c:v>
                </c:pt>
                <c:pt idx="14">
                  <c:v>44.361843</c:v>
                </c:pt>
                <c:pt idx="15">
                  <c:v>45.477837000000001</c:v>
                </c:pt>
                <c:pt idx="16">
                  <c:v>46.936019999999999</c:v>
                </c:pt>
                <c:pt idx="17">
                  <c:v>48.865752999999998</c:v>
                </c:pt>
                <c:pt idx="18">
                  <c:v>51.342182000000001</c:v>
                </c:pt>
                <c:pt idx="19">
                  <c:v>54.241298999999998</c:v>
                </c:pt>
                <c:pt idx="20">
                  <c:v>57.555774999999997</c:v>
                </c:pt>
                <c:pt idx="21">
                  <c:v>61.450592</c:v>
                </c:pt>
                <c:pt idx="22">
                  <c:v>66.011893999999998</c:v>
                </c:pt>
                <c:pt idx="23">
                  <c:v>71.184028999999995</c:v>
                </c:pt>
                <c:pt idx="24">
                  <c:v>76.766784999999999</c:v>
                </c:pt>
                <c:pt idx="25">
                  <c:v>82.819641000000004</c:v>
                </c:pt>
                <c:pt idx="26">
                  <c:v>89.359313999999998</c:v>
                </c:pt>
                <c:pt idx="27">
                  <c:v>96.402466000000004</c:v>
                </c:pt>
                <c:pt idx="28">
                  <c:v>104.171432</c:v>
                </c:pt>
                <c:pt idx="29">
                  <c:v>112.82753</c:v>
                </c:pt>
                <c:pt idx="30">
                  <c:v>122.398483</c:v>
                </c:pt>
              </c:numCache>
            </c:numRef>
          </c:val>
        </c:ser>
        <c:ser>
          <c:idx val="3"/>
          <c:order val="3"/>
          <c:tx>
            <c:strRef>
              <c:f>Sheet1!$E$1</c:f>
              <c:strCache>
                <c:ptCount val="1"/>
                <c:pt idx="0">
                  <c:v>buses</c:v>
                </c:pt>
              </c:strCache>
            </c:strRef>
          </c:tx>
          <c:spPr>
            <a:solidFill>
              <a:schemeClr val="accent1">
                <a:lumMod val="60000"/>
                <a:lumOff val="40000"/>
              </a:schemeClr>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Sheet1!$E$2:$E$32</c:f>
              <c:numCache>
                <c:formatCode>General</c:formatCode>
                <c:ptCount val="31"/>
                <c:pt idx="0">
                  <c:v>17.550096</c:v>
                </c:pt>
                <c:pt idx="1">
                  <c:v>20.851292000000001</c:v>
                </c:pt>
                <c:pt idx="2">
                  <c:v>23.074359999999999</c:v>
                </c:pt>
                <c:pt idx="3">
                  <c:v>24.839030000000001</c:v>
                </c:pt>
                <c:pt idx="4">
                  <c:v>26.071435999999999</c:v>
                </c:pt>
                <c:pt idx="5">
                  <c:v>26.903154000000001</c:v>
                </c:pt>
                <c:pt idx="6">
                  <c:v>27.428801</c:v>
                </c:pt>
                <c:pt idx="7">
                  <c:v>27.783345000000001</c:v>
                </c:pt>
                <c:pt idx="8">
                  <c:v>27.78978</c:v>
                </c:pt>
                <c:pt idx="9">
                  <c:v>27.705666999999998</c:v>
                </c:pt>
                <c:pt idx="10">
                  <c:v>27.742889999999999</c:v>
                </c:pt>
                <c:pt idx="11">
                  <c:v>27.579899999999999</c:v>
                </c:pt>
                <c:pt idx="12">
                  <c:v>27.544450000000001</c:v>
                </c:pt>
                <c:pt idx="13">
                  <c:v>27.442319999999999</c:v>
                </c:pt>
                <c:pt idx="14">
                  <c:v>27.343468000000001</c:v>
                </c:pt>
                <c:pt idx="15">
                  <c:v>27.247975</c:v>
                </c:pt>
                <c:pt idx="16">
                  <c:v>27.178412000000002</c:v>
                </c:pt>
                <c:pt idx="17">
                  <c:v>27.094137</c:v>
                </c:pt>
                <c:pt idx="18">
                  <c:v>26.996369000000001</c:v>
                </c:pt>
                <c:pt idx="19">
                  <c:v>26.838636999999999</c:v>
                </c:pt>
                <c:pt idx="20">
                  <c:v>26.757542999999998</c:v>
                </c:pt>
                <c:pt idx="21">
                  <c:v>26.584841000000001</c:v>
                </c:pt>
                <c:pt idx="22">
                  <c:v>26.392633</c:v>
                </c:pt>
                <c:pt idx="23">
                  <c:v>26.193885999999999</c:v>
                </c:pt>
                <c:pt idx="24">
                  <c:v>25.978942</c:v>
                </c:pt>
                <c:pt idx="25">
                  <c:v>25.734660999999999</c:v>
                </c:pt>
                <c:pt idx="26">
                  <c:v>25.561222000000001</c:v>
                </c:pt>
                <c:pt idx="27">
                  <c:v>25.342855</c:v>
                </c:pt>
                <c:pt idx="28">
                  <c:v>25.143522999999998</c:v>
                </c:pt>
                <c:pt idx="29">
                  <c:v>24.941191</c:v>
                </c:pt>
                <c:pt idx="30">
                  <c:v>24.779949999999999</c:v>
                </c:pt>
              </c:numCache>
            </c:numRef>
          </c:val>
        </c:ser>
        <c:ser>
          <c:idx val="2"/>
          <c:order val="4"/>
          <c:tx>
            <c:strRef>
              <c:f>Sheet1!$F$1</c:f>
              <c:strCache>
                <c:ptCount val="1"/>
                <c:pt idx="0">
                  <c:v>light-duty vehicles</c:v>
                </c:pt>
              </c:strCache>
            </c:strRef>
          </c:tx>
          <c:spPr>
            <a:solidFill>
              <a:schemeClr val="bg2">
                <a:lumMod val="40000"/>
                <a:lumOff val="60000"/>
              </a:schemeClr>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Sheet1!$F$2:$F$32</c:f>
              <c:numCache>
                <c:formatCode>General</c:formatCode>
                <c:ptCount val="31"/>
                <c:pt idx="0">
                  <c:v>3.8786100000000001</c:v>
                </c:pt>
                <c:pt idx="1">
                  <c:v>4.2214770000000001</c:v>
                </c:pt>
                <c:pt idx="2">
                  <c:v>4.5524570000000004</c:v>
                </c:pt>
                <c:pt idx="3">
                  <c:v>4.59863</c:v>
                </c:pt>
                <c:pt idx="4">
                  <c:v>4.4536910000000001</c:v>
                </c:pt>
                <c:pt idx="5">
                  <c:v>4.3182090000000004</c:v>
                </c:pt>
                <c:pt idx="6">
                  <c:v>4.1484519999999998</c:v>
                </c:pt>
                <c:pt idx="7">
                  <c:v>4.0045730000000006</c:v>
                </c:pt>
                <c:pt idx="8">
                  <c:v>3.9594680000000002</c:v>
                </c:pt>
                <c:pt idx="9">
                  <c:v>3.8306300000000002</c:v>
                </c:pt>
                <c:pt idx="10">
                  <c:v>3.7183090000000001</c:v>
                </c:pt>
                <c:pt idx="11">
                  <c:v>3.6189809999999998</c:v>
                </c:pt>
                <c:pt idx="12">
                  <c:v>3.5548280000000001</c:v>
                </c:pt>
                <c:pt idx="13">
                  <c:v>3.4809950000000001</c:v>
                </c:pt>
                <c:pt idx="14">
                  <c:v>3.43893</c:v>
                </c:pt>
                <c:pt idx="15">
                  <c:v>3.4109669999999999</c:v>
                </c:pt>
                <c:pt idx="16">
                  <c:v>3.3889300000000002</c:v>
                </c:pt>
                <c:pt idx="17">
                  <c:v>3.3730829999999998</c:v>
                </c:pt>
                <c:pt idx="18">
                  <c:v>3.3620199999999998</c:v>
                </c:pt>
                <c:pt idx="19">
                  <c:v>3.3524389999999999</c:v>
                </c:pt>
                <c:pt idx="20">
                  <c:v>3.3467829999999998</c:v>
                </c:pt>
                <c:pt idx="21">
                  <c:v>3.3463020000000001</c:v>
                </c:pt>
                <c:pt idx="22">
                  <c:v>3.349628</c:v>
                </c:pt>
                <c:pt idx="23">
                  <c:v>3.3636979999999999</c:v>
                </c:pt>
                <c:pt idx="24">
                  <c:v>3.3801139999999998</c:v>
                </c:pt>
                <c:pt idx="25">
                  <c:v>3.4022830000000002</c:v>
                </c:pt>
                <c:pt idx="26">
                  <c:v>3.4258890000000002</c:v>
                </c:pt>
                <c:pt idx="27">
                  <c:v>3.4487709999999998</c:v>
                </c:pt>
                <c:pt idx="28">
                  <c:v>3.4764729999999999</c:v>
                </c:pt>
                <c:pt idx="29">
                  <c:v>3.5068779999999999</c:v>
                </c:pt>
                <c:pt idx="30">
                  <c:v>3.5431360000000001</c:v>
                </c:pt>
              </c:numCache>
            </c:numRef>
          </c:val>
        </c:ser>
        <c:ser>
          <c:idx val="5"/>
          <c:order val="5"/>
          <c:tx>
            <c:strRef>
              <c:f>Sheet1!$G$1</c:f>
              <c:strCache>
                <c:ptCount val="1"/>
                <c:pt idx="0">
                  <c:v>passenger rail</c:v>
                </c:pt>
              </c:strCache>
            </c:strRef>
          </c:tx>
          <c:spPr>
            <a:solidFill>
              <a:schemeClr val="bg1">
                <a:lumMod val="65000"/>
              </a:schemeClr>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Sheet1!$G$2:$G$32</c:f>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numCache>
            </c:numRef>
          </c:val>
        </c:ser>
        <c:dLbls>
          <c:showLegendKey val="0"/>
          <c:showVal val="0"/>
          <c:showCatName val="0"/>
          <c:showSerName val="0"/>
          <c:showPercent val="0"/>
          <c:showBubbleSize val="0"/>
        </c:dLbls>
        <c:axId val="-1233745952"/>
        <c:axId val="-1233744320"/>
      </c:areaChart>
      <c:catAx>
        <c:axId val="-12337459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3744320"/>
        <c:crosses val="autoZero"/>
        <c:auto val="1"/>
        <c:lblAlgn val="ctr"/>
        <c:lblOffset val="100"/>
        <c:tickLblSkip val="10"/>
        <c:tickMarkSkip val="10"/>
        <c:noMultiLvlLbl val="0"/>
      </c:catAx>
      <c:valAx>
        <c:axId val="-12337443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3745952"/>
        <c:crosses val="autoZero"/>
        <c:crossBetween val="midCat"/>
        <c:majorUnit val="200"/>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dispUnitsLbl>
        </c:dispUnits>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92147856517935E-2"/>
          <c:y val="0.23031260586577482"/>
          <c:w val="0.91724518810148736"/>
          <c:h val="0.68352609613873727"/>
        </c:manualLayout>
      </c:layout>
      <c:lineChart>
        <c:grouping val="standard"/>
        <c:varyColors val="0"/>
        <c:ser>
          <c:idx val="0"/>
          <c:order val="0"/>
          <c:tx>
            <c:strRef>
              <c:f>Sheet1!$B$1</c:f>
              <c:strCache>
                <c:ptCount val="1"/>
                <c:pt idx="0">
                  <c:v>freight rail</c:v>
                </c:pt>
              </c:strCache>
            </c:strRef>
          </c:tx>
          <c:spPr>
            <a:ln>
              <a:solidFill>
                <a:srgbClr val="0096D7"/>
              </a:solidFill>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1694.5439449999999</c:v>
                </c:pt>
                <c:pt idx="1">
                  <c:v>1730.811768</c:v>
                </c:pt>
                <c:pt idx="2">
                  <c:v>1712.9998780000001</c:v>
                </c:pt>
                <c:pt idx="3">
                  <c:v>1741</c:v>
                </c:pt>
                <c:pt idx="4">
                  <c:v>1851.040039</c:v>
                </c:pt>
                <c:pt idx="5">
                  <c:v>1744.9998780000001</c:v>
                </c:pt>
                <c:pt idx="6">
                  <c:v>1585.0002440000001</c:v>
                </c:pt>
                <c:pt idx="7">
                  <c:v>1550.94812</c:v>
                </c:pt>
                <c:pt idx="8">
                  <c:v>1680.920044</c:v>
                </c:pt>
                <c:pt idx="9">
                  <c:v>1679.652466</c:v>
                </c:pt>
                <c:pt idx="10">
                  <c:v>1521.9704589999999</c:v>
                </c:pt>
                <c:pt idx="11">
                  <c:v>1618.2993160000001</c:v>
                </c:pt>
                <c:pt idx="12">
                  <c:v>1653.9343260000001</c:v>
                </c:pt>
                <c:pt idx="13">
                  <c:v>1638.952393</c:v>
                </c:pt>
                <c:pt idx="14">
                  <c:v>1638.3515620000001</c:v>
                </c:pt>
                <c:pt idx="15">
                  <c:v>1611.4123540000001</c:v>
                </c:pt>
                <c:pt idx="16">
                  <c:v>1629.1599120000001</c:v>
                </c:pt>
                <c:pt idx="17">
                  <c:v>1624.662476</c:v>
                </c:pt>
                <c:pt idx="18">
                  <c:v>1642.2048339999999</c:v>
                </c:pt>
                <c:pt idx="19">
                  <c:v>1664.909668</c:v>
                </c:pt>
                <c:pt idx="20">
                  <c:v>1680.0539550000001</c:v>
                </c:pt>
                <c:pt idx="21">
                  <c:v>1687.346436</c:v>
                </c:pt>
                <c:pt idx="22">
                  <c:v>1696.865967</c:v>
                </c:pt>
                <c:pt idx="23">
                  <c:v>1710.897095</c:v>
                </c:pt>
                <c:pt idx="24">
                  <c:v>1725.098389</c:v>
                </c:pt>
                <c:pt idx="25">
                  <c:v>1731.5200199999999</c:v>
                </c:pt>
                <c:pt idx="26">
                  <c:v>1733.1766359999999</c:v>
                </c:pt>
                <c:pt idx="27">
                  <c:v>1733.2185059999999</c:v>
                </c:pt>
                <c:pt idx="28">
                  <c:v>1727.7104489999999</c:v>
                </c:pt>
                <c:pt idx="29">
                  <c:v>1732.0479740000001</c:v>
                </c:pt>
                <c:pt idx="30">
                  <c:v>1735.4719239999999</c:v>
                </c:pt>
                <c:pt idx="31">
                  <c:v>1747.6795649999999</c:v>
                </c:pt>
                <c:pt idx="32">
                  <c:v>1765.7388920000001</c:v>
                </c:pt>
                <c:pt idx="33">
                  <c:v>1780.219116</c:v>
                </c:pt>
                <c:pt idx="34">
                  <c:v>1793.768433</c:v>
                </c:pt>
                <c:pt idx="35">
                  <c:v>1797.2144780000001</c:v>
                </c:pt>
                <c:pt idx="36">
                  <c:v>1807.4219969999999</c:v>
                </c:pt>
                <c:pt idx="37">
                  <c:v>1820.364746</c:v>
                </c:pt>
                <c:pt idx="38">
                  <c:v>1837.451172</c:v>
                </c:pt>
                <c:pt idx="39">
                  <c:v>1853.3664550000001</c:v>
                </c:pt>
                <c:pt idx="40">
                  <c:v>1873.035034</c:v>
                </c:pt>
              </c:numCache>
            </c:numRef>
          </c:val>
          <c:smooth val="0"/>
        </c:ser>
        <c:ser>
          <c:idx val="1"/>
          <c:order val="1"/>
          <c:tx>
            <c:strRef>
              <c:f>Sheet1!$C$1</c:f>
              <c:strCache>
                <c:ptCount val="1"/>
                <c:pt idx="0">
                  <c:v>domestic marine</c:v>
                </c:pt>
              </c:strCache>
            </c:strRef>
          </c:tx>
          <c:spPr>
            <a:ln w="22225"/>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502.21170000000001</c:v>
                </c:pt>
                <c:pt idx="1">
                  <c:v>499.74798600000003</c:v>
                </c:pt>
                <c:pt idx="2">
                  <c:v>474.75769000000003</c:v>
                </c:pt>
                <c:pt idx="3">
                  <c:v>465.09136999999998</c:v>
                </c:pt>
                <c:pt idx="4">
                  <c:v>504.49389600000001</c:v>
                </c:pt>
                <c:pt idx="5">
                  <c:v>490.62664799999999</c:v>
                </c:pt>
                <c:pt idx="6">
                  <c:v>477.86108400000001</c:v>
                </c:pt>
                <c:pt idx="7">
                  <c:v>429.08349600000003</c:v>
                </c:pt>
                <c:pt idx="8">
                  <c:v>440.34710699999999</c:v>
                </c:pt>
                <c:pt idx="9">
                  <c:v>400.531586</c:v>
                </c:pt>
                <c:pt idx="10">
                  <c:v>347.68133499999999</c:v>
                </c:pt>
                <c:pt idx="11">
                  <c:v>358.75436400000001</c:v>
                </c:pt>
                <c:pt idx="12">
                  <c:v>356.58099399999998</c:v>
                </c:pt>
                <c:pt idx="13">
                  <c:v>351.44842499999999</c:v>
                </c:pt>
                <c:pt idx="14">
                  <c:v>345.33050500000002</c:v>
                </c:pt>
                <c:pt idx="15">
                  <c:v>339.26663200000002</c:v>
                </c:pt>
                <c:pt idx="16">
                  <c:v>330.77096599999999</c:v>
                </c:pt>
                <c:pt idx="17">
                  <c:v>321.98907500000001</c:v>
                </c:pt>
                <c:pt idx="18">
                  <c:v>313.560699</c:v>
                </c:pt>
                <c:pt idx="19">
                  <c:v>305.13720699999999</c:v>
                </c:pt>
                <c:pt idx="20">
                  <c:v>296.79244999999997</c:v>
                </c:pt>
                <c:pt idx="21">
                  <c:v>293.140198</c:v>
                </c:pt>
                <c:pt idx="22">
                  <c:v>289.27224699999999</c:v>
                </c:pt>
                <c:pt idx="23">
                  <c:v>285.857483</c:v>
                </c:pt>
                <c:pt idx="24">
                  <c:v>282.64532500000001</c:v>
                </c:pt>
                <c:pt idx="25">
                  <c:v>278.84634399999999</c:v>
                </c:pt>
                <c:pt idx="26">
                  <c:v>274.79904199999999</c:v>
                </c:pt>
                <c:pt idx="27">
                  <c:v>270.87039199999998</c:v>
                </c:pt>
                <c:pt idx="28">
                  <c:v>266.85159299999998</c:v>
                </c:pt>
                <c:pt idx="29">
                  <c:v>262.97421300000002</c:v>
                </c:pt>
                <c:pt idx="30">
                  <c:v>258.63861100000003</c:v>
                </c:pt>
                <c:pt idx="31">
                  <c:v>257.41476399999999</c:v>
                </c:pt>
                <c:pt idx="32">
                  <c:v>256.757812</c:v>
                </c:pt>
                <c:pt idx="33">
                  <c:v>256.26825000000002</c:v>
                </c:pt>
                <c:pt idx="34">
                  <c:v>255.40484599999999</c:v>
                </c:pt>
                <c:pt idx="35">
                  <c:v>254.38140899999999</c:v>
                </c:pt>
                <c:pt idx="36">
                  <c:v>253.43038899999999</c:v>
                </c:pt>
                <c:pt idx="37">
                  <c:v>252.34704600000001</c:v>
                </c:pt>
                <c:pt idx="38">
                  <c:v>251.26715100000001</c:v>
                </c:pt>
                <c:pt idx="39">
                  <c:v>250.57226600000001</c:v>
                </c:pt>
                <c:pt idx="40">
                  <c:v>249.989349</c:v>
                </c:pt>
              </c:numCache>
            </c:numRef>
          </c:val>
          <c:smooth val="0"/>
        </c:ser>
        <c:dLbls>
          <c:showLegendKey val="0"/>
          <c:showVal val="0"/>
          <c:showCatName val="0"/>
          <c:showSerName val="0"/>
          <c:showPercent val="0"/>
          <c:showBubbleSize val="0"/>
        </c:dLbls>
        <c:smooth val="0"/>
        <c:axId val="-1233743776"/>
        <c:axId val="-1233744864"/>
      </c:lineChart>
      <c:catAx>
        <c:axId val="-1233743776"/>
        <c:scaling>
          <c:orientation val="minMax"/>
          <c:max val="41"/>
        </c:scaling>
        <c:delete val="0"/>
        <c:axPos val="b"/>
        <c:numFmt formatCode="0" sourceLinked="0"/>
        <c:majorTickMark val="out"/>
        <c:minorTickMark val="none"/>
        <c:tickLblPos val="nextTo"/>
        <c:spPr>
          <a:ln w="12700">
            <a:solidFill>
              <a:schemeClr val="tx1"/>
            </a:solidFill>
          </a:ln>
        </c:spPr>
        <c:txPr>
          <a:bodyPr/>
          <a:lstStyle/>
          <a:p>
            <a:pPr>
              <a:defRPr sz="1200" baseline="0"/>
            </a:pPr>
            <a:endParaRPr lang="en-US"/>
          </a:p>
        </c:txPr>
        <c:crossAx val="-1233744864"/>
        <c:crosses val="autoZero"/>
        <c:auto val="1"/>
        <c:lblAlgn val="ctr"/>
        <c:lblOffset val="100"/>
        <c:tickLblSkip val="20"/>
        <c:tickMarkSkip val="10"/>
        <c:noMultiLvlLbl val="1"/>
      </c:catAx>
      <c:valAx>
        <c:axId val="-1233744864"/>
        <c:scaling>
          <c:orientation val="minMax"/>
          <c:max val="4000"/>
          <c:min val="0"/>
        </c:scaling>
        <c:delete val="0"/>
        <c:axPos val="l"/>
        <c:majorGridlines>
          <c:spPr>
            <a:ln>
              <a:solidFill>
                <a:srgbClr val="FFFFFF">
                  <a:lumMod val="85000"/>
                </a:srgbClr>
              </a:solidFill>
            </a:ln>
          </c:spPr>
        </c:majorGridlines>
        <c:numFmt formatCode="#,##0.0" sourceLinked="0"/>
        <c:majorTickMark val="none"/>
        <c:minorTickMark val="none"/>
        <c:tickLblPos val="low"/>
        <c:spPr>
          <a:ln w="22225">
            <a:solidFill>
              <a:srgbClr val="FFFFFF">
                <a:lumMod val="65000"/>
              </a:srgbClr>
            </a:solidFill>
            <a:prstDash val="lgDash"/>
          </a:ln>
        </c:spPr>
        <c:txPr>
          <a:bodyPr/>
          <a:lstStyle/>
          <a:p>
            <a:pPr>
              <a:defRPr sz="1200" baseline="0"/>
            </a:pPr>
            <a:endParaRPr lang="en-US"/>
          </a:p>
        </c:txPr>
        <c:crossAx val="-1233743776"/>
        <c:crossesAt val="11"/>
        <c:crossBetween val="midCat"/>
        <c:dispUnits>
          <c:builtInUnit val="thousands"/>
        </c:dispUnits>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12232542005729"/>
          <c:y val="0.22855006853252746"/>
          <c:w val="0.75233749627450419"/>
          <c:h val="0.68494239173619387"/>
        </c:manualLayout>
      </c:layout>
      <c:lineChart>
        <c:grouping val="standard"/>
        <c:varyColors val="0"/>
        <c:ser>
          <c:idx val="0"/>
          <c:order val="0"/>
          <c:tx>
            <c:strRef>
              <c:f>Sheet1!$B$1</c:f>
              <c:strCache>
                <c:ptCount val="1"/>
                <c:pt idx="0">
                  <c:v>air</c:v>
                </c:pt>
              </c:strCache>
            </c:strRef>
          </c:tx>
          <c:spPr>
            <a:ln w="22225">
              <a:solidFill>
                <a:srgbClr val="0096D7"/>
              </a:solidFill>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813.53189099999997</c:v>
                </c:pt>
                <c:pt idx="1">
                  <c:v>836.37085000000002</c:v>
                </c:pt>
                <c:pt idx="2">
                  <c:v>852.78628600000002</c:v>
                </c:pt>
                <c:pt idx="3">
                  <c:v>876.43319700000006</c:v>
                </c:pt>
                <c:pt idx="4">
                  <c:v>910.93133499999999</c:v>
                </c:pt>
                <c:pt idx="5">
                  <c:v>967.67407200000002</c:v>
                </c:pt>
                <c:pt idx="6">
                  <c:v>1019.54483</c:v>
                </c:pt>
                <c:pt idx="7">
                  <c:v>1062.8629149999999</c:v>
                </c:pt>
                <c:pt idx="8">
                  <c:v>1122.1630560000001</c:v>
                </c:pt>
                <c:pt idx="9">
                  <c:v>1149.463806</c:v>
                </c:pt>
                <c:pt idx="10">
                  <c:v>435.39547700000003</c:v>
                </c:pt>
                <c:pt idx="11">
                  <c:v>783.89308100000005</c:v>
                </c:pt>
                <c:pt idx="12">
                  <c:v>961.92636099999993</c:v>
                </c:pt>
                <c:pt idx="13">
                  <c:v>1060.314331</c:v>
                </c:pt>
                <c:pt idx="14">
                  <c:v>1118.1717530000001</c:v>
                </c:pt>
                <c:pt idx="15">
                  <c:v>1160.8652649999999</c:v>
                </c:pt>
                <c:pt idx="16">
                  <c:v>1187.702454</c:v>
                </c:pt>
                <c:pt idx="17">
                  <c:v>1210.9235530000001</c:v>
                </c:pt>
                <c:pt idx="18">
                  <c:v>1232.314392</c:v>
                </c:pt>
                <c:pt idx="19">
                  <c:v>1251.1259460000001</c:v>
                </c:pt>
                <c:pt idx="20">
                  <c:v>1274.0123289999999</c:v>
                </c:pt>
                <c:pt idx="21">
                  <c:v>1300.3083489999999</c:v>
                </c:pt>
                <c:pt idx="22">
                  <c:v>1330.1008300000001</c:v>
                </c:pt>
                <c:pt idx="23">
                  <c:v>1361.7559200000001</c:v>
                </c:pt>
                <c:pt idx="24">
                  <c:v>1394.679016</c:v>
                </c:pt>
                <c:pt idx="25">
                  <c:v>1426.6705320000001</c:v>
                </c:pt>
                <c:pt idx="26">
                  <c:v>1454.766846</c:v>
                </c:pt>
                <c:pt idx="27">
                  <c:v>1480.7158199999999</c:v>
                </c:pt>
                <c:pt idx="28">
                  <c:v>1508.813842</c:v>
                </c:pt>
                <c:pt idx="29">
                  <c:v>1538.8760380000001</c:v>
                </c:pt>
                <c:pt idx="30">
                  <c:v>1571.2545170000001</c:v>
                </c:pt>
                <c:pt idx="31">
                  <c:v>1604.757507</c:v>
                </c:pt>
                <c:pt idx="32">
                  <c:v>1640.653687</c:v>
                </c:pt>
                <c:pt idx="33">
                  <c:v>1678.444397</c:v>
                </c:pt>
                <c:pt idx="34">
                  <c:v>1715.989746</c:v>
                </c:pt>
                <c:pt idx="35">
                  <c:v>1751.9498900000001</c:v>
                </c:pt>
                <c:pt idx="36">
                  <c:v>1786.952454</c:v>
                </c:pt>
                <c:pt idx="37">
                  <c:v>1822.473389</c:v>
                </c:pt>
                <c:pt idx="38">
                  <c:v>1859.3169559999999</c:v>
                </c:pt>
                <c:pt idx="39">
                  <c:v>1896.5155030000001</c:v>
                </c:pt>
                <c:pt idx="40">
                  <c:v>1934.310547</c:v>
                </c:pt>
              </c:numCache>
            </c:numRef>
          </c:val>
          <c:smooth val="0"/>
        </c:ser>
        <c:ser>
          <c:idx val="1"/>
          <c:order val="1"/>
          <c:tx>
            <c:strRef>
              <c:f>Sheet1!$C$1</c:f>
              <c:strCache>
                <c:ptCount val="1"/>
                <c:pt idx="0">
                  <c:v>bus</c:v>
                </c:pt>
              </c:strCache>
            </c:strRef>
          </c:tx>
          <c:spPr>
            <a:ln w="22225">
              <a:solidFill>
                <a:srgbClr val="A33340"/>
              </a:solidFill>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194.653503</c:v>
                </c:pt>
                <c:pt idx="1">
                  <c:v>194.32813999999999</c:v>
                </c:pt>
                <c:pt idx="2">
                  <c:v>199.780258</c:v>
                </c:pt>
                <c:pt idx="3">
                  <c:v>201.47813400000001</c:v>
                </c:pt>
                <c:pt idx="4">
                  <c:v>205.72392300000001</c:v>
                </c:pt>
                <c:pt idx="5">
                  <c:v>205.01754800000001</c:v>
                </c:pt>
                <c:pt idx="6">
                  <c:v>205.246567</c:v>
                </c:pt>
                <c:pt idx="7">
                  <c:v>208.21258499999999</c:v>
                </c:pt>
                <c:pt idx="8">
                  <c:v>204.32273900000001</c:v>
                </c:pt>
                <c:pt idx="9">
                  <c:v>210.17205799999999</c:v>
                </c:pt>
                <c:pt idx="10">
                  <c:v>108.451859</c:v>
                </c:pt>
                <c:pt idx="11">
                  <c:v>134.906631</c:v>
                </c:pt>
                <c:pt idx="12">
                  <c:v>154.74700899999999</c:v>
                </c:pt>
                <c:pt idx="13">
                  <c:v>169.768936</c:v>
                </c:pt>
                <c:pt idx="14">
                  <c:v>181.054596</c:v>
                </c:pt>
                <c:pt idx="15">
                  <c:v>189.63523900000001</c:v>
                </c:pt>
                <c:pt idx="16">
                  <c:v>196.10214199999999</c:v>
                </c:pt>
                <c:pt idx="17">
                  <c:v>201.02420000000001</c:v>
                </c:pt>
                <c:pt idx="18">
                  <c:v>204.662598</c:v>
                </c:pt>
                <c:pt idx="19">
                  <c:v>207.425308</c:v>
                </c:pt>
                <c:pt idx="20">
                  <c:v>209.68708799999999</c:v>
                </c:pt>
                <c:pt idx="21">
                  <c:v>211.31668099999999</c:v>
                </c:pt>
                <c:pt idx="22">
                  <c:v>212.70942700000001</c:v>
                </c:pt>
                <c:pt idx="23">
                  <c:v>213.73635899999999</c:v>
                </c:pt>
                <c:pt idx="24">
                  <c:v>214.52165199999999</c:v>
                </c:pt>
                <c:pt idx="25">
                  <c:v>215.13287399999999</c:v>
                </c:pt>
                <c:pt idx="26">
                  <c:v>215.61059599999999</c:v>
                </c:pt>
                <c:pt idx="27">
                  <c:v>215.96757500000001</c:v>
                </c:pt>
                <c:pt idx="28">
                  <c:v>216.24118000000001</c:v>
                </c:pt>
                <c:pt idx="29">
                  <c:v>216.411743</c:v>
                </c:pt>
                <c:pt idx="30">
                  <c:v>216.60230999999999</c:v>
                </c:pt>
                <c:pt idx="31">
                  <c:v>216.689728</c:v>
                </c:pt>
                <c:pt idx="32">
                  <c:v>216.745667</c:v>
                </c:pt>
                <c:pt idx="33">
                  <c:v>216.78471400000001</c:v>
                </c:pt>
                <c:pt idx="34">
                  <c:v>216.798157</c:v>
                </c:pt>
                <c:pt idx="35">
                  <c:v>216.777512</c:v>
                </c:pt>
                <c:pt idx="36">
                  <c:v>216.80685399999999</c:v>
                </c:pt>
                <c:pt idx="37">
                  <c:v>216.801849</c:v>
                </c:pt>
                <c:pt idx="38">
                  <c:v>216.82325700000001</c:v>
                </c:pt>
                <c:pt idx="39">
                  <c:v>216.849594</c:v>
                </c:pt>
                <c:pt idx="40">
                  <c:v>216.91029399999999</c:v>
                </c:pt>
              </c:numCache>
            </c:numRef>
          </c:val>
          <c:smooth val="0"/>
        </c:ser>
        <c:ser>
          <c:idx val="2"/>
          <c:order val="2"/>
          <c:tx>
            <c:strRef>
              <c:f>Sheet1!$D$1</c:f>
              <c:strCache>
                <c:ptCount val="1"/>
                <c:pt idx="0">
                  <c:v>passenger rail</c:v>
                </c:pt>
              </c:strCache>
            </c:strRef>
          </c:tx>
          <c:spPr>
            <a:ln w="22225">
              <a:solidFill>
                <a:srgbClr val="BD732A"/>
              </a:solidFill>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35.745182</c:v>
                </c:pt>
                <c:pt idx="1">
                  <c:v>37.367114999999998</c:v>
                </c:pt>
                <c:pt idx="2">
                  <c:v>37.752490999999999</c:v>
                </c:pt>
                <c:pt idx="3">
                  <c:v>38.969177000000002</c:v>
                </c:pt>
                <c:pt idx="4">
                  <c:v>39.186141999999997</c:v>
                </c:pt>
                <c:pt idx="5">
                  <c:v>39.017761</c:v>
                </c:pt>
                <c:pt idx="6">
                  <c:v>39.298470000000002</c:v>
                </c:pt>
                <c:pt idx="7">
                  <c:v>39.072586000000001</c:v>
                </c:pt>
                <c:pt idx="8">
                  <c:v>38.718944999999998</c:v>
                </c:pt>
                <c:pt idx="9">
                  <c:v>38.574989000000002</c:v>
                </c:pt>
                <c:pt idx="10">
                  <c:v>25.165980999999999</c:v>
                </c:pt>
                <c:pt idx="11">
                  <c:v>29.764140999999999</c:v>
                </c:pt>
                <c:pt idx="12">
                  <c:v>33.498145999999998</c:v>
                </c:pt>
                <c:pt idx="13">
                  <c:v>36.387149999999998</c:v>
                </c:pt>
                <c:pt idx="14">
                  <c:v>38.402351000000003</c:v>
                </c:pt>
                <c:pt idx="15">
                  <c:v>39.985401000000003</c:v>
                </c:pt>
                <c:pt idx="16">
                  <c:v>41.108414000000003</c:v>
                </c:pt>
                <c:pt idx="17">
                  <c:v>41.957863000000003</c:v>
                </c:pt>
                <c:pt idx="18">
                  <c:v>42.373077000000002</c:v>
                </c:pt>
                <c:pt idx="19">
                  <c:v>42.626572000000003</c:v>
                </c:pt>
                <c:pt idx="20">
                  <c:v>43.171546999999997</c:v>
                </c:pt>
                <c:pt idx="21">
                  <c:v>43.557751000000003</c:v>
                </c:pt>
                <c:pt idx="22">
                  <c:v>44.181170999999999</c:v>
                </c:pt>
                <c:pt idx="23">
                  <c:v>44.7425</c:v>
                </c:pt>
                <c:pt idx="24">
                  <c:v>45.359099999999998</c:v>
                </c:pt>
                <c:pt idx="25">
                  <c:v>45.942974</c:v>
                </c:pt>
                <c:pt idx="26">
                  <c:v>46.461497999999999</c:v>
                </c:pt>
                <c:pt idx="27">
                  <c:v>46.940620000000003</c:v>
                </c:pt>
                <c:pt idx="28">
                  <c:v>47.450031000000003</c:v>
                </c:pt>
                <c:pt idx="29">
                  <c:v>47.918919000000002</c:v>
                </c:pt>
                <c:pt idx="30">
                  <c:v>48.558169999999997</c:v>
                </c:pt>
                <c:pt idx="31">
                  <c:v>49.100951999999999</c:v>
                </c:pt>
                <c:pt idx="32">
                  <c:v>49.688167999999997</c:v>
                </c:pt>
                <c:pt idx="33">
                  <c:v>50.322009999999999</c:v>
                </c:pt>
                <c:pt idx="34">
                  <c:v>50.934455999999997</c:v>
                </c:pt>
                <c:pt idx="35">
                  <c:v>51.475597</c:v>
                </c:pt>
                <c:pt idx="36">
                  <c:v>52.106262000000001</c:v>
                </c:pt>
                <c:pt idx="37">
                  <c:v>52.654964</c:v>
                </c:pt>
                <c:pt idx="38">
                  <c:v>53.258338999999999</c:v>
                </c:pt>
                <c:pt idx="39">
                  <c:v>53.834007</c:v>
                </c:pt>
                <c:pt idx="40">
                  <c:v>54.410843</c:v>
                </c:pt>
              </c:numCache>
            </c:numRef>
          </c:val>
          <c:smooth val="0"/>
        </c:ser>
        <c:dLbls>
          <c:showLegendKey val="0"/>
          <c:showVal val="0"/>
          <c:showCatName val="0"/>
          <c:showSerName val="0"/>
          <c:showPercent val="0"/>
          <c:showBubbleSize val="0"/>
        </c:dLbls>
        <c:smooth val="0"/>
        <c:axId val="-1233745408"/>
        <c:axId val="-1233747040"/>
      </c:lineChart>
      <c:catAx>
        <c:axId val="-1233745408"/>
        <c:scaling>
          <c:orientation val="minMax"/>
          <c:max val="41"/>
        </c:scaling>
        <c:delete val="0"/>
        <c:axPos val="b"/>
        <c:numFmt formatCode="0" sourceLinked="0"/>
        <c:majorTickMark val="out"/>
        <c:minorTickMark val="none"/>
        <c:tickLblPos val="nextTo"/>
        <c:spPr>
          <a:ln w="12700">
            <a:solidFill>
              <a:schemeClr val="tx1"/>
            </a:solidFill>
          </a:ln>
        </c:spPr>
        <c:txPr>
          <a:bodyPr/>
          <a:lstStyle/>
          <a:p>
            <a:pPr>
              <a:defRPr sz="1200" baseline="0"/>
            </a:pPr>
            <a:endParaRPr lang="en-US"/>
          </a:p>
        </c:txPr>
        <c:crossAx val="-1233747040"/>
        <c:crosses val="autoZero"/>
        <c:auto val="1"/>
        <c:lblAlgn val="ctr"/>
        <c:lblOffset val="100"/>
        <c:tickLblSkip val="20"/>
        <c:tickMarkSkip val="10"/>
        <c:noMultiLvlLbl val="1"/>
      </c:catAx>
      <c:valAx>
        <c:axId val="-1233747040"/>
        <c:scaling>
          <c:orientation val="minMax"/>
          <c:max val="4000"/>
        </c:scaling>
        <c:delete val="0"/>
        <c:axPos val="l"/>
        <c:majorGridlines>
          <c:spPr>
            <a:ln>
              <a:solidFill>
                <a:srgbClr val="FFFFFF">
                  <a:lumMod val="85000"/>
                </a:srgbClr>
              </a:solidFill>
            </a:ln>
          </c:spPr>
        </c:majorGridlines>
        <c:numFmt formatCode="#,##0.0" sourceLinked="0"/>
        <c:majorTickMark val="none"/>
        <c:minorTickMark val="none"/>
        <c:tickLblPos val="low"/>
        <c:spPr>
          <a:ln w="22225">
            <a:solidFill>
              <a:srgbClr val="FFFFFF">
                <a:lumMod val="65000"/>
              </a:srgbClr>
            </a:solidFill>
            <a:prstDash val="lgDash"/>
          </a:ln>
        </c:spPr>
        <c:txPr>
          <a:bodyPr/>
          <a:lstStyle/>
          <a:p>
            <a:pPr>
              <a:defRPr sz="1200" baseline="0"/>
            </a:pPr>
            <a:endParaRPr lang="en-US"/>
          </a:p>
        </c:txPr>
        <c:crossAx val="-1233745408"/>
        <c:crossesAt val="11"/>
        <c:crossBetween val="midCat"/>
        <c:dispUnits>
          <c:builtInUnit val="thousands"/>
        </c:dispUnits>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6.1500129309802073E-2"/>
          <c:w val="0.55337978016590028"/>
          <c:h val="0.83086568473011058"/>
        </c:manualLayout>
      </c:layout>
      <c:lineChart>
        <c:grouping val="standard"/>
        <c:varyColors val="0"/>
        <c:ser>
          <c:idx val="0"/>
          <c:order val="0"/>
          <c:tx>
            <c:strRef>
              <c:f>Sheet1!$B$1</c:f>
              <c:strCache>
                <c:ptCount val="1"/>
                <c:pt idx="0">
                  <c:v>Low Oil and Gas Resource and Technology</c:v>
                </c:pt>
              </c:strCache>
            </c:strRef>
          </c:tx>
          <c:spPr>
            <a:ln w="22225" cap="rnd">
              <a:solidFill>
                <a:srgbClr val="BD732A">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93.917984000000004</c:v>
                </c:pt>
                <c:pt idx="1">
                  <c:v>128.60708600000001</c:v>
                </c:pt>
                <c:pt idx="2">
                  <c:v>126.54330400000001</c:v>
                </c:pt>
                <c:pt idx="3">
                  <c:v>120.892624</c:v>
                </c:pt>
                <c:pt idx="4">
                  <c:v>108.138779</c:v>
                </c:pt>
                <c:pt idx="5">
                  <c:v>56.671256999999997</c:v>
                </c:pt>
                <c:pt idx="6">
                  <c:v>46.888474000000002</c:v>
                </c:pt>
                <c:pt idx="7">
                  <c:v>56.966785000000002</c:v>
                </c:pt>
                <c:pt idx="8">
                  <c:v>73.158767999999995</c:v>
                </c:pt>
                <c:pt idx="9">
                  <c:v>64.926468</c:v>
                </c:pt>
                <c:pt idx="10">
                  <c:v>41.186000999999997</c:v>
                </c:pt>
                <c:pt idx="11">
                  <c:v>46.571376999999998</c:v>
                </c:pt>
                <c:pt idx="12">
                  <c:v>50.430832000000002</c:v>
                </c:pt>
                <c:pt idx="13">
                  <c:v>57.116244999999999</c:v>
                </c:pt>
                <c:pt idx="14">
                  <c:v>61.294449</c:v>
                </c:pt>
                <c:pt idx="15">
                  <c:v>64.793518000000006</c:v>
                </c:pt>
                <c:pt idx="16">
                  <c:v>68.097588000000002</c:v>
                </c:pt>
                <c:pt idx="17">
                  <c:v>71.483170000000001</c:v>
                </c:pt>
                <c:pt idx="18">
                  <c:v>74.032944000000001</c:v>
                </c:pt>
                <c:pt idx="19">
                  <c:v>76.123458999999997</c:v>
                </c:pt>
                <c:pt idx="20">
                  <c:v>79.081703000000005</c:v>
                </c:pt>
                <c:pt idx="21">
                  <c:v>81.613060000000004</c:v>
                </c:pt>
                <c:pt idx="22">
                  <c:v>84.258330999999998</c:v>
                </c:pt>
                <c:pt idx="23">
                  <c:v>86.780586</c:v>
                </c:pt>
                <c:pt idx="24">
                  <c:v>89.549301</c:v>
                </c:pt>
                <c:pt idx="25">
                  <c:v>90.661011000000002</c:v>
                </c:pt>
                <c:pt idx="26">
                  <c:v>91.902450999999999</c:v>
                </c:pt>
                <c:pt idx="27">
                  <c:v>94.453011000000004</c:v>
                </c:pt>
                <c:pt idx="28">
                  <c:v>95.615761000000006</c:v>
                </c:pt>
                <c:pt idx="29">
                  <c:v>96.732979</c:v>
                </c:pt>
                <c:pt idx="30">
                  <c:v>99.062308999999999</c:v>
                </c:pt>
                <c:pt idx="31">
                  <c:v>99.031363999999996</c:v>
                </c:pt>
                <c:pt idx="32">
                  <c:v>99.643799000000001</c:v>
                </c:pt>
                <c:pt idx="33">
                  <c:v>101.896111</c:v>
                </c:pt>
                <c:pt idx="34">
                  <c:v>103.88696299999999</c:v>
                </c:pt>
                <c:pt idx="35">
                  <c:v>104.779427</c:v>
                </c:pt>
                <c:pt idx="36">
                  <c:v>106.46917000000001</c:v>
                </c:pt>
                <c:pt idx="37">
                  <c:v>107.31244700000001</c:v>
                </c:pt>
                <c:pt idx="38">
                  <c:v>107.418076</c:v>
                </c:pt>
                <c:pt idx="39">
                  <c:v>108.45005</c:v>
                </c:pt>
                <c:pt idx="40">
                  <c:v>109.065979</c:v>
                </c:pt>
              </c:numCache>
            </c:numRef>
          </c:val>
          <c:smooth val="0"/>
        </c:ser>
        <c:ser>
          <c:idx val="1"/>
          <c:order val="1"/>
          <c:tx>
            <c:strRef>
              <c:f>Sheet1!$C$1</c:f>
              <c:strCache>
                <c:ptCount val="1"/>
                <c:pt idx="0">
                  <c:v>High Oil and Gas Resource and Technology</c:v>
                </c:pt>
              </c:strCache>
            </c:strRef>
          </c:tx>
          <c:spPr>
            <a:ln w="22225" cap="rnd">
              <a:solidFill>
                <a:srgbClr val="BD732A">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93.917984000000004</c:v>
                </c:pt>
                <c:pt idx="1">
                  <c:v>128.60708600000001</c:v>
                </c:pt>
                <c:pt idx="2">
                  <c:v>126.54330400000001</c:v>
                </c:pt>
                <c:pt idx="3">
                  <c:v>120.892624</c:v>
                </c:pt>
                <c:pt idx="4">
                  <c:v>108.138779</c:v>
                </c:pt>
                <c:pt idx="5">
                  <c:v>56.671256999999997</c:v>
                </c:pt>
                <c:pt idx="6">
                  <c:v>46.888474000000002</c:v>
                </c:pt>
                <c:pt idx="7">
                  <c:v>56.966785000000002</c:v>
                </c:pt>
                <c:pt idx="8">
                  <c:v>73.158767999999995</c:v>
                </c:pt>
                <c:pt idx="9">
                  <c:v>64.926468</c:v>
                </c:pt>
                <c:pt idx="10">
                  <c:v>41.186000999999997</c:v>
                </c:pt>
                <c:pt idx="11">
                  <c:v>46.575623</c:v>
                </c:pt>
                <c:pt idx="12">
                  <c:v>49.269191999999997</c:v>
                </c:pt>
                <c:pt idx="13">
                  <c:v>52.535243999999999</c:v>
                </c:pt>
                <c:pt idx="14">
                  <c:v>54.098930000000003</c:v>
                </c:pt>
                <c:pt idx="15">
                  <c:v>55.323734000000002</c:v>
                </c:pt>
                <c:pt idx="16">
                  <c:v>54.183449000000003</c:v>
                </c:pt>
                <c:pt idx="17">
                  <c:v>54.530051999999998</c:v>
                </c:pt>
                <c:pt idx="18">
                  <c:v>57.224983000000002</c:v>
                </c:pt>
                <c:pt idx="19">
                  <c:v>59.387599999999999</c:v>
                </c:pt>
                <c:pt idx="20">
                  <c:v>62.759143999999999</c:v>
                </c:pt>
                <c:pt idx="21">
                  <c:v>63.998417000000003</c:v>
                </c:pt>
                <c:pt idx="22">
                  <c:v>65.256209999999996</c:v>
                </c:pt>
                <c:pt idx="23">
                  <c:v>66.764770999999996</c:v>
                </c:pt>
                <c:pt idx="24">
                  <c:v>68.853874000000005</c:v>
                </c:pt>
                <c:pt idx="25">
                  <c:v>68.486534000000006</c:v>
                </c:pt>
                <c:pt idx="26">
                  <c:v>69.603431999999998</c:v>
                </c:pt>
                <c:pt idx="27">
                  <c:v>72.493842999999998</c:v>
                </c:pt>
                <c:pt idx="28">
                  <c:v>73.606468000000007</c:v>
                </c:pt>
                <c:pt idx="29">
                  <c:v>74.126571999999996</c:v>
                </c:pt>
                <c:pt idx="30">
                  <c:v>75.227172999999993</c:v>
                </c:pt>
                <c:pt idx="31">
                  <c:v>76.040276000000006</c:v>
                </c:pt>
                <c:pt idx="32">
                  <c:v>76.830214999999995</c:v>
                </c:pt>
                <c:pt idx="33">
                  <c:v>76.901252999999997</c:v>
                </c:pt>
                <c:pt idx="34">
                  <c:v>78.602431999999993</c:v>
                </c:pt>
                <c:pt idx="35">
                  <c:v>79.634665999999996</c:v>
                </c:pt>
                <c:pt idx="36">
                  <c:v>80.915276000000006</c:v>
                </c:pt>
                <c:pt idx="37">
                  <c:v>81.587456000000003</c:v>
                </c:pt>
                <c:pt idx="38">
                  <c:v>82.213699000000005</c:v>
                </c:pt>
                <c:pt idx="39">
                  <c:v>83.215950000000007</c:v>
                </c:pt>
                <c:pt idx="40">
                  <c:v>84.052788000000007</c:v>
                </c:pt>
              </c:numCache>
            </c:numRef>
          </c:val>
          <c:smooth val="0"/>
        </c:ser>
        <c:ser>
          <c:idx val="2"/>
          <c:order val="2"/>
          <c:tx>
            <c:strRef>
              <c:f>Sheet1!$D$1</c:f>
              <c:strCache>
                <c:ptCount val="1"/>
                <c:pt idx="0">
                  <c:v>Low Oil Price</c:v>
                </c:pt>
              </c:strCache>
            </c:strRef>
          </c:tx>
          <c:spPr>
            <a:ln w="22225" cap="rnd">
              <a:solidFill>
                <a:srgbClr val="A33340">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93.917984000000004</c:v>
                </c:pt>
                <c:pt idx="1">
                  <c:v>128.60708600000001</c:v>
                </c:pt>
                <c:pt idx="2">
                  <c:v>126.54330400000001</c:v>
                </c:pt>
                <c:pt idx="3">
                  <c:v>120.892624</c:v>
                </c:pt>
                <c:pt idx="4">
                  <c:v>108.138779</c:v>
                </c:pt>
                <c:pt idx="5">
                  <c:v>56.671256999999997</c:v>
                </c:pt>
                <c:pt idx="6">
                  <c:v>46.888474000000002</c:v>
                </c:pt>
                <c:pt idx="7">
                  <c:v>56.966785000000002</c:v>
                </c:pt>
                <c:pt idx="8">
                  <c:v>73.158767999999995</c:v>
                </c:pt>
                <c:pt idx="9">
                  <c:v>64.926468</c:v>
                </c:pt>
                <c:pt idx="10">
                  <c:v>41.186000999999997</c:v>
                </c:pt>
                <c:pt idx="11">
                  <c:v>29.901461000000001</c:v>
                </c:pt>
                <c:pt idx="12">
                  <c:v>28.774023</c:v>
                </c:pt>
                <c:pt idx="13">
                  <c:v>30.706700999999999</c:v>
                </c:pt>
                <c:pt idx="14">
                  <c:v>32.471760000000003</c:v>
                </c:pt>
                <c:pt idx="15">
                  <c:v>33.830691999999999</c:v>
                </c:pt>
                <c:pt idx="16">
                  <c:v>34.764496000000001</c:v>
                </c:pt>
                <c:pt idx="17">
                  <c:v>35.493251999999998</c:v>
                </c:pt>
                <c:pt idx="18">
                  <c:v>35.993855000000003</c:v>
                </c:pt>
                <c:pt idx="19">
                  <c:v>36.346958000000001</c:v>
                </c:pt>
                <c:pt idx="20">
                  <c:v>37.087631000000002</c:v>
                </c:pt>
                <c:pt idx="21">
                  <c:v>37.715279000000002</c:v>
                </c:pt>
                <c:pt idx="22">
                  <c:v>39.116604000000002</c:v>
                </c:pt>
                <c:pt idx="23">
                  <c:v>39.829292000000002</c:v>
                </c:pt>
                <c:pt idx="24">
                  <c:v>40.078074999999998</c:v>
                </c:pt>
                <c:pt idx="25">
                  <c:v>40.782207</c:v>
                </c:pt>
                <c:pt idx="26">
                  <c:v>41.363537000000001</c:v>
                </c:pt>
                <c:pt idx="27">
                  <c:v>42.298549999999999</c:v>
                </c:pt>
                <c:pt idx="28">
                  <c:v>42.476719000000003</c:v>
                </c:pt>
                <c:pt idx="29">
                  <c:v>43.099583000000003</c:v>
                </c:pt>
                <c:pt idx="30">
                  <c:v>42.906390999999999</c:v>
                </c:pt>
                <c:pt idx="31">
                  <c:v>43.100693</c:v>
                </c:pt>
                <c:pt idx="32">
                  <c:v>43.520282999999999</c:v>
                </c:pt>
                <c:pt idx="33">
                  <c:v>43.898808000000002</c:v>
                </c:pt>
                <c:pt idx="34">
                  <c:v>44.638489</c:v>
                </c:pt>
                <c:pt idx="35">
                  <c:v>45.037585999999997</c:v>
                </c:pt>
                <c:pt idx="36">
                  <c:v>45.476295</c:v>
                </c:pt>
                <c:pt idx="37">
                  <c:v>45.750397</c:v>
                </c:pt>
                <c:pt idx="38">
                  <c:v>46.560360000000003</c:v>
                </c:pt>
                <c:pt idx="39">
                  <c:v>46.709217000000002</c:v>
                </c:pt>
                <c:pt idx="40">
                  <c:v>47.558411</c:v>
                </c:pt>
              </c:numCache>
            </c:numRef>
          </c:val>
          <c:smooth val="0"/>
        </c:ser>
        <c:ser>
          <c:idx val="4"/>
          <c:order val="3"/>
          <c:tx>
            <c:strRef>
              <c:f>Sheet1!$E$1</c:f>
              <c:strCache>
                <c:ptCount val="1"/>
                <c:pt idx="0">
                  <c:v>High Oil Price</c:v>
                </c:pt>
              </c:strCache>
            </c:strRef>
          </c:tx>
          <c:spPr>
            <a:ln w="22225" cap="rnd">
              <a:solidFill>
                <a:srgbClr val="A33340">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93.917984000000004</c:v>
                </c:pt>
                <c:pt idx="1">
                  <c:v>128.60708600000001</c:v>
                </c:pt>
                <c:pt idx="2">
                  <c:v>126.54330400000001</c:v>
                </c:pt>
                <c:pt idx="3">
                  <c:v>120.892624</c:v>
                </c:pt>
                <c:pt idx="4">
                  <c:v>108.138779</c:v>
                </c:pt>
                <c:pt idx="5">
                  <c:v>56.671256999999997</c:v>
                </c:pt>
                <c:pt idx="6">
                  <c:v>46.888474000000002</c:v>
                </c:pt>
                <c:pt idx="7">
                  <c:v>56.966785000000002</c:v>
                </c:pt>
                <c:pt idx="8">
                  <c:v>73.158767999999995</c:v>
                </c:pt>
                <c:pt idx="9">
                  <c:v>64.926468</c:v>
                </c:pt>
                <c:pt idx="10">
                  <c:v>41.186000999999997</c:v>
                </c:pt>
                <c:pt idx="11">
                  <c:v>76.031052000000003</c:v>
                </c:pt>
                <c:pt idx="12">
                  <c:v>89.825607000000005</c:v>
                </c:pt>
                <c:pt idx="13">
                  <c:v>102.158554</c:v>
                </c:pt>
                <c:pt idx="14">
                  <c:v>110.20611599999999</c:v>
                </c:pt>
                <c:pt idx="15">
                  <c:v>116.64310500000001</c:v>
                </c:pt>
                <c:pt idx="16">
                  <c:v>120.32270800000001</c:v>
                </c:pt>
                <c:pt idx="17">
                  <c:v>124.772369</c:v>
                </c:pt>
                <c:pt idx="18">
                  <c:v>129.77926600000001</c:v>
                </c:pt>
                <c:pt idx="19">
                  <c:v>133.12303199999999</c:v>
                </c:pt>
                <c:pt idx="20">
                  <c:v>135.630966</c:v>
                </c:pt>
                <c:pt idx="21">
                  <c:v>137.38485700000001</c:v>
                </c:pt>
                <c:pt idx="22">
                  <c:v>139.55969200000001</c:v>
                </c:pt>
                <c:pt idx="23">
                  <c:v>140.98045300000001</c:v>
                </c:pt>
                <c:pt idx="24">
                  <c:v>143.14167800000001</c:v>
                </c:pt>
                <c:pt idx="25">
                  <c:v>144.82376099999999</c:v>
                </c:pt>
                <c:pt idx="26">
                  <c:v>147.33412200000001</c:v>
                </c:pt>
                <c:pt idx="27">
                  <c:v>149.819489</c:v>
                </c:pt>
                <c:pt idx="28">
                  <c:v>151.448059</c:v>
                </c:pt>
                <c:pt idx="29">
                  <c:v>153.460083</c:v>
                </c:pt>
                <c:pt idx="30">
                  <c:v>155.393585</c:v>
                </c:pt>
                <c:pt idx="31">
                  <c:v>157.908188</c:v>
                </c:pt>
                <c:pt idx="32">
                  <c:v>159.45242300000001</c:v>
                </c:pt>
                <c:pt idx="33">
                  <c:v>161.04774499999999</c:v>
                </c:pt>
                <c:pt idx="34">
                  <c:v>163.321732</c:v>
                </c:pt>
                <c:pt idx="35">
                  <c:v>164.76532</c:v>
                </c:pt>
                <c:pt idx="36">
                  <c:v>166.29376199999999</c:v>
                </c:pt>
                <c:pt idx="37">
                  <c:v>167.90512100000001</c:v>
                </c:pt>
                <c:pt idx="38">
                  <c:v>169.927368</c:v>
                </c:pt>
                <c:pt idx="39">
                  <c:v>171.65876800000001</c:v>
                </c:pt>
                <c:pt idx="40">
                  <c:v>173.26174900000001</c:v>
                </c:pt>
              </c:numCache>
            </c:numRef>
          </c:val>
          <c:smooth val="0"/>
        </c:ser>
        <c:ser>
          <c:idx val="3"/>
          <c:order val="4"/>
          <c:tx>
            <c:strRef>
              <c:f>Sheet1!$F$1</c:f>
              <c:strCache>
                <c:ptCount val="1"/>
                <c:pt idx="0">
                  <c:v>Reference</c:v>
                </c:pt>
              </c:strCache>
            </c:strRef>
          </c:tx>
          <c:spPr>
            <a:ln w="22225" cap="rnd">
              <a:solidFill>
                <a:schemeClr val="tx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93.917984000000004</c:v>
                </c:pt>
                <c:pt idx="1">
                  <c:v>128.60708600000001</c:v>
                </c:pt>
                <c:pt idx="2">
                  <c:v>126.54330400000001</c:v>
                </c:pt>
                <c:pt idx="3">
                  <c:v>120.892624</c:v>
                </c:pt>
                <c:pt idx="4">
                  <c:v>108.138779</c:v>
                </c:pt>
                <c:pt idx="5">
                  <c:v>56.671256999999997</c:v>
                </c:pt>
                <c:pt idx="6">
                  <c:v>46.888474000000002</c:v>
                </c:pt>
                <c:pt idx="7">
                  <c:v>56.966785000000002</c:v>
                </c:pt>
                <c:pt idx="8">
                  <c:v>73.158767999999995</c:v>
                </c:pt>
                <c:pt idx="9">
                  <c:v>64.926468</c:v>
                </c:pt>
                <c:pt idx="10">
                  <c:v>41.186000999999997</c:v>
                </c:pt>
                <c:pt idx="11">
                  <c:v>46.575744999999998</c:v>
                </c:pt>
                <c:pt idx="12">
                  <c:v>49.829048</c:v>
                </c:pt>
                <c:pt idx="13">
                  <c:v>54.863232000000004</c:v>
                </c:pt>
                <c:pt idx="14">
                  <c:v>58.333694000000001</c:v>
                </c:pt>
                <c:pt idx="15">
                  <c:v>61.118706000000003</c:v>
                </c:pt>
                <c:pt idx="16">
                  <c:v>64.106987000000004</c:v>
                </c:pt>
                <c:pt idx="17">
                  <c:v>66.325333000000001</c:v>
                </c:pt>
                <c:pt idx="18">
                  <c:v>68.645477</c:v>
                </c:pt>
                <c:pt idx="19">
                  <c:v>70.636725999999996</c:v>
                </c:pt>
                <c:pt idx="20">
                  <c:v>72.755272000000005</c:v>
                </c:pt>
                <c:pt idx="21">
                  <c:v>74.340941999999998</c:v>
                </c:pt>
                <c:pt idx="22">
                  <c:v>76.379615999999999</c:v>
                </c:pt>
                <c:pt idx="23">
                  <c:v>77.591339000000005</c:v>
                </c:pt>
                <c:pt idx="24">
                  <c:v>78.843818999999996</c:v>
                </c:pt>
                <c:pt idx="25">
                  <c:v>79.671036000000001</c:v>
                </c:pt>
                <c:pt idx="26">
                  <c:v>81.085555999999997</c:v>
                </c:pt>
                <c:pt idx="27">
                  <c:v>82.694901000000002</c:v>
                </c:pt>
                <c:pt idx="28">
                  <c:v>84.245116999999993</c:v>
                </c:pt>
                <c:pt idx="29">
                  <c:v>84.549728000000002</c:v>
                </c:pt>
                <c:pt idx="30">
                  <c:v>87.0989</c:v>
                </c:pt>
                <c:pt idx="31">
                  <c:v>88.644592000000003</c:v>
                </c:pt>
                <c:pt idx="32">
                  <c:v>89.546081999999998</c:v>
                </c:pt>
                <c:pt idx="33">
                  <c:v>91.114470999999995</c:v>
                </c:pt>
                <c:pt idx="34">
                  <c:v>92.075562000000005</c:v>
                </c:pt>
                <c:pt idx="35">
                  <c:v>91.421554999999998</c:v>
                </c:pt>
                <c:pt idx="36">
                  <c:v>93.303398000000001</c:v>
                </c:pt>
                <c:pt idx="37">
                  <c:v>94.161773999999994</c:v>
                </c:pt>
                <c:pt idx="38">
                  <c:v>94.436706999999998</c:v>
                </c:pt>
                <c:pt idx="39">
                  <c:v>94.737694000000005</c:v>
                </c:pt>
                <c:pt idx="40">
                  <c:v>94.969657999999995</c:v>
                </c:pt>
              </c:numCache>
            </c:numRef>
          </c:val>
          <c:smooth val="0"/>
        </c:ser>
        <c:dLbls>
          <c:showLegendKey val="0"/>
          <c:showVal val="0"/>
          <c:showCatName val="0"/>
          <c:showSerName val="0"/>
          <c:showPercent val="0"/>
          <c:showBubbleSize val="0"/>
        </c:dLbls>
        <c:smooth val="0"/>
        <c:axId val="-1979877840"/>
        <c:axId val="-1979878928"/>
      </c:lineChart>
      <c:catAx>
        <c:axId val="-19798778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79878928"/>
        <c:crosses val="autoZero"/>
        <c:auto val="1"/>
        <c:lblAlgn val="ctr"/>
        <c:lblOffset val="100"/>
        <c:tickLblSkip val="10"/>
        <c:tickMarkSkip val="10"/>
        <c:noMultiLvlLbl val="0"/>
      </c:catAx>
      <c:valAx>
        <c:axId val="-197987892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79877840"/>
        <c:crossesAt val="11"/>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900">
          <a:solidFill>
            <a:sysClr val="windowText" lastClr="000000"/>
          </a:solidFill>
        </a:defRPr>
      </a:pPr>
      <a:endParaRPr lang="en-US"/>
    </a:p>
  </c:txPr>
  <c:externalData r:id="rId4">
    <c:autoUpdate val="0"/>
  </c:externalData>
  <c:userShapes r:id="rId5"/>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281824146981626"/>
          <c:y val="0.23955801264262594"/>
          <c:w val="0.76408573928258972"/>
          <c:h val="0.66792564348371375"/>
        </c:manualLayout>
      </c:layout>
      <c:lineChart>
        <c:grouping val="standard"/>
        <c:varyColors val="0"/>
        <c:ser>
          <c:idx val="0"/>
          <c:order val="0"/>
          <c:tx>
            <c:strRef>
              <c:f>Sheet1!$B$1</c:f>
              <c:strCache>
                <c:ptCount val="1"/>
                <c:pt idx="0">
                  <c:v>light-duty vehicles</c:v>
                </c:pt>
              </c:strCache>
            </c:strRef>
          </c:tx>
          <c:spPr>
            <a:ln w="22225">
              <a:solidFill>
                <a:srgbClr val="0096D7"/>
              </a:solidFill>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2470.6381839999999</c:v>
                </c:pt>
                <c:pt idx="1">
                  <c:v>2449.1594239999999</c:v>
                </c:pt>
                <c:pt idx="2">
                  <c:v>2493.0227049999999</c:v>
                </c:pt>
                <c:pt idx="3">
                  <c:v>2564.8679200000001</c:v>
                </c:pt>
                <c:pt idx="4">
                  <c:v>2621.1520999999998</c:v>
                </c:pt>
                <c:pt idx="5">
                  <c:v>2684.4479980000001</c:v>
                </c:pt>
                <c:pt idx="6">
                  <c:v>2775.774414</c:v>
                </c:pt>
                <c:pt idx="7">
                  <c:v>2797.7509770000001</c:v>
                </c:pt>
                <c:pt idx="8">
                  <c:v>2837.9841310000002</c:v>
                </c:pt>
                <c:pt idx="9">
                  <c:v>2928.5859380000002</c:v>
                </c:pt>
                <c:pt idx="10">
                  <c:v>2626.6779790000001</c:v>
                </c:pt>
                <c:pt idx="11">
                  <c:v>2804.492432</c:v>
                </c:pt>
                <c:pt idx="12">
                  <c:v>2858.8129880000001</c:v>
                </c:pt>
                <c:pt idx="13">
                  <c:v>2917.110107</c:v>
                </c:pt>
                <c:pt idx="14">
                  <c:v>2963.703857</c:v>
                </c:pt>
                <c:pt idx="15">
                  <c:v>3002.0947270000001</c:v>
                </c:pt>
                <c:pt idx="16">
                  <c:v>3034.3623050000001</c:v>
                </c:pt>
                <c:pt idx="17">
                  <c:v>3061.0493160000001</c:v>
                </c:pt>
                <c:pt idx="18">
                  <c:v>3084.9096679999998</c:v>
                </c:pt>
                <c:pt idx="19">
                  <c:v>3103.0109859999998</c:v>
                </c:pt>
                <c:pt idx="20">
                  <c:v>3120.6926269999999</c:v>
                </c:pt>
                <c:pt idx="21">
                  <c:v>3136.2395019999999</c:v>
                </c:pt>
                <c:pt idx="22">
                  <c:v>3150.9326169999999</c:v>
                </c:pt>
                <c:pt idx="23">
                  <c:v>3168.0808109999998</c:v>
                </c:pt>
                <c:pt idx="24">
                  <c:v>3186.001953</c:v>
                </c:pt>
                <c:pt idx="25">
                  <c:v>3203.6376949999999</c:v>
                </c:pt>
                <c:pt idx="26">
                  <c:v>3219.326172</c:v>
                </c:pt>
                <c:pt idx="27">
                  <c:v>3233.5512699999999</c:v>
                </c:pt>
                <c:pt idx="28">
                  <c:v>3247.3491210000002</c:v>
                </c:pt>
                <c:pt idx="29">
                  <c:v>3262.475586</c:v>
                </c:pt>
                <c:pt idx="30">
                  <c:v>3278.1274410000001</c:v>
                </c:pt>
                <c:pt idx="31">
                  <c:v>3292.5410160000001</c:v>
                </c:pt>
                <c:pt idx="32">
                  <c:v>3308.7910160000001</c:v>
                </c:pt>
                <c:pt idx="33">
                  <c:v>3326.4328609999998</c:v>
                </c:pt>
                <c:pt idx="34">
                  <c:v>3344.1987300000001</c:v>
                </c:pt>
                <c:pt idx="35">
                  <c:v>3360.4956050000001</c:v>
                </c:pt>
                <c:pt idx="36">
                  <c:v>3376.7004390000002</c:v>
                </c:pt>
                <c:pt idx="37">
                  <c:v>3393.0124510000001</c:v>
                </c:pt>
                <c:pt idx="38">
                  <c:v>3410.226807</c:v>
                </c:pt>
                <c:pt idx="39">
                  <c:v>3428.3679200000001</c:v>
                </c:pt>
                <c:pt idx="40">
                  <c:v>3446.0715329999998</c:v>
                </c:pt>
              </c:numCache>
            </c:numRef>
          </c:val>
          <c:smooth val="0"/>
        </c:ser>
        <c:ser>
          <c:idx val="2"/>
          <c:order val="2"/>
          <c:tx>
            <c:strRef>
              <c:f>Sheet1!$C$1</c:f>
              <c:strCache>
                <c:ptCount val="1"/>
                <c:pt idx="0">
                  <c:v>heavy-duty trucks</c:v>
                </c:pt>
              </c:strCache>
            </c:strRef>
          </c:tx>
          <c:spPr>
            <a:ln w="22225"/>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264.44287100000003</c:v>
                </c:pt>
                <c:pt idx="1">
                  <c:v>267.73541299999999</c:v>
                </c:pt>
                <c:pt idx="2">
                  <c:v>256.92541499999999</c:v>
                </c:pt>
                <c:pt idx="3">
                  <c:v>263.34347500000001</c:v>
                </c:pt>
                <c:pt idx="4">
                  <c:v>272.37170400000002</c:v>
                </c:pt>
                <c:pt idx="5">
                  <c:v>275.24774200000002</c:v>
                </c:pt>
                <c:pt idx="6">
                  <c:v>276.024719</c:v>
                </c:pt>
                <c:pt idx="7">
                  <c:v>283.16918900000002</c:v>
                </c:pt>
                <c:pt idx="8">
                  <c:v>294.68035900000001</c:v>
                </c:pt>
                <c:pt idx="9">
                  <c:v>301.39764400000001</c:v>
                </c:pt>
                <c:pt idx="10">
                  <c:v>274.54940800000003</c:v>
                </c:pt>
                <c:pt idx="11">
                  <c:v>282.54144300000002</c:v>
                </c:pt>
                <c:pt idx="12">
                  <c:v>292.69827299999997</c:v>
                </c:pt>
                <c:pt idx="13">
                  <c:v>296.45275900000001</c:v>
                </c:pt>
                <c:pt idx="14">
                  <c:v>300.847443</c:v>
                </c:pt>
                <c:pt idx="15">
                  <c:v>306.24206500000003</c:v>
                </c:pt>
                <c:pt idx="16">
                  <c:v>309.798767</c:v>
                </c:pt>
                <c:pt idx="17">
                  <c:v>313.02496300000001</c:v>
                </c:pt>
                <c:pt idx="18">
                  <c:v>316.33166499999999</c:v>
                </c:pt>
                <c:pt idx="19">
                  <c:v>319.796783</c:v>
                </c:pt>
                <c:pt idx="20">
                  <c:v>323.91030899999998</c:v>
                </c:pt>
                <c:pt idx="21">
                  <c:v>328.24362200000002</c:v>
                </c:pt>
                <c:pt idx="22">
                  <c:v>332.143463</c:v>
                </c:pt>
                <c:pt idx="23">
                  <c:v>336.06887799999998</c:v>
                </c:pt>
                <c:pt idx="24">
                  <c:v>340.35537699999998</c:v>
                </c:pt>
                <c:pt idx="25">
                  <c:v>344.79953</c:v>
                </c:pt>
                <c:pt idx="26">
                  <c:v>348.69607500000001</c:v>
                </c:pt>
                <c:pt idx="27">
                  <c:v>352.702271</c:v>
                </c:pt>
                <c:pt idx="28">
                  <c:v>357.27691700000003</c:v>
                </c:pt>
                <c:pt idx="29">
                  <c:v>361.65835600000003</c:v>
                </c:pt>
                <c:pt idx="30">
                  <c:v>365.64315800000003</c:v>
                </c:pt>
                <c:pt idx="31">
                  <c:v>370.539062</c:v>
                </c:pt>
                <c:pt idx="32">
                  <c:v>376.26586900000001</c:v>
                </c:pt>
                <c:pt idx="33">
                  <c:v>382.11099200000001</c:v>
                </c:pt>
                <c:pt idx="34">
                  <c:v>387.350708</c:v>
                </c:pt>
                <c:pt idx="35">
                  <c:v>392.57406600000002</c:v>
                </c:pt>
                <c:pt idx="36">
                  <c:v>397.848297</c:v>
                </c:pt>
                <c:pt idx="37">
                  <c:v>403.028839</c:v>
                </c:pt>
                <c:pt idx="38">
                  <c:v>408.59039300000001</c:v>
                </c:pt>
                <c:pt idx="39">
                  <c:v>414.45895400000001</c:v>
                </c:pt>
                <c:pt idx="40">
                  <c:v>420.537598</c:v>
                </c:pt>
              </c:numCache>
            </c:numRef>
          </c:val>
          <c:smooth val="0"/>
        </c:ser>
        <c:dLbls>
          <c:showLegendKey val="0"/>
          <c:showVal val="0"/>
          <c:showCatName val="0"/>
          <c:showSerName val="0"/>
          <c:showPercent val="0"/>
          <c:showBubbleSize val="0"/>
        </c:dLbls>
        <c:smooth val="0"/>
        <c:axId val="-1233746496"/>
        <c:axId val="-1861336736"/>
        <c:extLst>
          <c:ext xmlns:c15="http://schemas.microsoft.com/office/drawing/2012/chart" uri="{02D57815-91ED-43cb-92C2-25804820EDAC}">
            <c15:filteredLineSeries>
              <c15:ser>
                <c:idx val="1"/>
                <c:order val="1"/>
                <c:tx>
                  <c:strRef>
                    <c:extLst>
                      <c:ext uri="{02D57815-91ED-43cb-92C2-25804820EDAC}">
                        <c15:formulaRef>
                          <c15:sqref>Travel_aeo19!$B$25</c15:sqref>
                        </c15:formulaRef>
                      </c:ext>
                    </c:extLst>
                    <c:strCache>
                      <c:ptCount val="1"/>
                      <c:pt idx="0">
                        <c:v>#REF!</c:v>
                      </c:pt>
                    </c:strCache>
                  </c:strRef>
                </c:tx>
                <c:marker>
                  <c:symbol val="none"/>
                </c:marker>
                <c:cat>
                  <c:numRef>
                    <c:extLst>
                      <c:ext uri="{02D57815-91ED-43cb-92C2-25804820EDAC}">
                        <c15:formulaRef>
                          <c15:sqref>[1]Travel_aeo19!$C$2:$AQ$2</c15:sqref>
                        </c15:formulaRef>
                      </c:ext>
                    </c:extLst>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cat>
                <c:val>
                  <c:numRef>
                    <c:extLst>
                      <c:ext uri="{02D57815-91ED-43cb-92C2-25804820EDAC}">
                        <c15:formulaRef>
                          <c15:sqref>[1]Travel_aeo19!$C$25:$AQ$25</c15:sqref>
                        </c15:formulaRef>
                      </c:ext>
                    </c:extLst>
                    <c:numCache>
                      <c:formatCode>General</c:formatCode>
                      <c:ptCount val="4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smooth val="0"/>
              </c15:ser>
            </c15:filteredLineSeries>
          </c:ext>
        </c:extLst>
      </c:lineChart>
      <c:catAx>
        <c:axId val="-1233746496"/>
        <c:scaling>
          <c:orientation val="minMax"/>
          <c:max val="41"/>
        </c:scaling>
        <c:delete val="0"/>
        <c:axPos val="b"/>
        <c:numFmt formatCode="0" sourceLinked="0"/>
        <c:majorTickMark val="out"/>
        <c:minorTickMark val="none"/>
        <c:tickLblPos val="nextTo"/>
        <c:spPr>
          <a:ln w="12700">
            <a:solidFill>
              <a:schemeClr val="tx1"/>
            </a:solidFill>
          </a:ln>
        </c:spPr>
        <c:txPr>
          <a:bodyPr/>
          <a:lstStyle/>
          <a:p>
            <a:pPr>
              <a:defRPr sz="1200" baseline="0">
                <a:latin typeface="Arial" panose="020B0604020202020204" pitchFamily="34" charset="0"/>
              </a:defRPr>
            </a:pPr>
            <a:endParaRPr lang="en-US"/>
          </a:p>
        </c:txPr>
        <c:crossAx val="-1861336736"/>
        <c:crossesAt val="0"/>
        <c:auto val="1"/>
        <c:lblAlgn val="ctr"/>
        <c:lblOffset val="100"/>
        <c:tickLblSkip val="20"/>
        <c:tickMarkSkip val="10"/>
        <c:noMultiLvlLbl val="1"/>
      </c:catAx>
      <c:valAx>
        <c:axId val="-1861336736"/>
        <c:scaling>
          <c:orientation val="minMax"/>
        </c:scaling>
        <c:delete val="0"/>
        <c:axPos val="l"/>
        <c:majorGridlines>
          <c:spPr>
            <a:ln>
              <a:solidFill>
                <a:srgbClr val="FFFFFF">
                  <a:lumMod val="85000"/>
                </a:srgbClr>
              </a:solidFill>
            </a:ln>
          </c:spPr>
        </c:majorGridlines>
        <c:numFmt formatCode="#,##0.0" sourceLinked="0"/>
        <c:majorTickMark val="none"/>
        <c:minorTickMark val="none"/>
        <c:tickLblPos val="low"/>
        <c:spPr>
          <a:ln w="22225">
            <a:solidFill>
              <a:srgbClr val="FFFFFF">
                <a:lumMod val="65000"/>
              </a:srgbClr>
            </a:solidFill>
            <a:prstDash val="lgDash"/>
          </a:ln>
        </c:spPr>
        <c:txPr>
          <a:bodyPr/>
          <a:lstStyle/>
          <a:p>
            <a:pPr>
              <a:defRPr sz="1200" baseline="0">
                <a:latin typeface="Arial" panose="020B0604020202020204" pitchFamily="34" charset="0"/>
              </a:defRPr>
            </a:pPr>
            <a:endParaRPr lang="en-US"/>
          </a:p>
        </c:txPr>
        <c:crossAx val="-1233746496"/>
        <c:crossesAt val="11"/>
        <c:crossBetween val="midCat"/>
        <c:majorUnit val="500"/>
        <c:dispUnits>
          <c:builtInUnit val="thousands"/>
        </c:dispUnits>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973461650627"/>
          <c:y val="6.3538404238840968E-2"/>
          <c:w val="0.77148275053321791"/>
          <c:h val="0.83096384396388501"/>
        </c:manualLayout>
      </c:layout>
      <c:lineChart>
        <c:grouping val="standard"/>
        <c:varyColors val="0"/>
        <c:ser>
          <c:idx val="4"/>
          <c:order val="0"/>
          <c:tx>
            <c:strRef>
              <c:f>Sheet1!$B$1</c:f>
              <c:strCache>
                <c:ptCount val="1"/>
                <c:pt idx="0">
                  <c:v>light-duty vehicle</c:v>
                </c:pt>
              </c:strCache>
            </c:strRef>
          </c:tx>
          <c:spPr>
            <a:ln w="2222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3356.808445079967</c:v>
                </c:pt>
                <c:pt idx="1">
                  <c:v>3303.92500207274</c:v>
                </c:pt>
                <c:pt idx="2">
                  <c:v>3256.8555232695198</c:v>
                </c:pt>
                <c:pt idx="3">
                  <c:v>3213.010406902441</c:v>
                </c:pt>
                <c:pt idx="4">
                  <c:v>3151.749553209469</c:v>
                </c:pt>
                <c:pt idx="5">
                  <c:v>3100.9980001041422</c:v>
                </c:pt>
                <c:pt idx="6">
                  <c:v>3038.0351512884222</c:v>
                </c:pt>
                <c:pt idx="7">
                  <c:v>2975.0981749524508</c:v>
                </c:pt>
                <c:pt idx="8">
                  <c:v>2913.776964851013</c:v>
                </c:pt>
                <c:pt idx="9">
                  <c:v>2854.645619733391</c:v>
                </c:pt>
                <c:pt idx="10">
                  <c:v>2799.3833494951218</c:v>
                </c:pt>
                <c:pt idx="11">
                  <c:v>2747.6811603281199</c:v>
                </c:pt>
                <c:pt idx="12">
                  <c:v>2701.3646821523239</c:v>
                </c:pt>
                <c:pt idx="13">
                  <c:v>2658.8659104577541</c:v>
                </c:pt>
                <c:pt idx="14">
                  <c:v>2619.8779024899391</c:v>
                </c:pt>
                <c:pt idx="15">
                  <c:v>2584.0288035947829</c:v>
                </c:pt>
                <c:pt idx="16">
                  <c:v>2551.250092709603</c:v>
                </c:pt>
                <c:pt idx="17">
                  <c:v>2521.100879026711</c:v>
                </c:pt>
                <c:pt idx="18">
                  <c:v>2493.6612573643629</c:v>
                </c:pt>
                <c:pt idx="19">
                  <c:v>2468.6266848634591</c:v>
                </c:pt>
                <c:pt idx="20">
                  <c:v>2445.8329547147209</c:v>
                </c:pt>
                <c:pt idx="21">
                  <c:v>2425.2726083837201</c:v>
                </c:pt>
                <c:pt idx="22">
                  <c:v>2406.5816846817352</c:v>
                </c:pt>
                <c:pt idx="23">
                  <c:v>2389.6068127119029</c:v>
                </c:pt>
                <c:pt idx="24">
                  <c:v>2374.2878643744998</c:v>
                </c:pt>
                <c:pt idx="25">
                  <c:v>2360.4769958074548</c:v>
                </c:pt>
                <c:pt idx="26">
                  <c:v>2347.8588107591581</c:v>
                </c:pt>
                <c:pt idx="27">
                  <c:v>2336.4367134719409</c:v>
                </c:pt>
                <c:pt idx="28">
                  <c:v>2326.1020666407899</c:v>
                </c:pt>
                <c:pt idx="29">
                  <c:v>2316.6991946110602</c:v>
                </c:pt>
                <c:pt idx="30">
                  <c:v>2307.9099621258488</c:v>
                </c:pt>
                <c:pt idx="31">
                  <c:v>2299.6356704007221</c:v>
                </c:pt>
                <c:pt idx="32">
                  <c:v>2291.9023941799701</c:v>
                </c:pt>
                <c:pt idx="33">
                  <c:v>2284.5946517535672</c:v>
                </c:pt>
                <c:pt idx="34">
                  <c:v>2277.7503598964008</c:v>
                </c:pt>
                <c:pt idx="35">
                  <c:v>2271.2748240157712</c:v>
                </c:pt>
              </c:numCache>
            </c:numRef>
          </c:val>
          <c:smooth val="0"/>
        </c:ser>
        <c:ser>
          <c:idx val="0"/>
          <c:order val="1"/>
          <c:tx>
            <c:strRef>
              <c:f>Sheet1!$C$1</c:f>
              <c:strCache>
                <c:ptCount val="1"/>
                <c:pt idx="0">
                  <c:v>bus</c:v>
                </c:pt>
              </c:strCache>
            </c:strRef>
          </c:tx>
          <c:spPr>
            <a:ln w="22225" cap="rnd">
              <a:solidFill>
                <a:schemeClr val="accent3">
                  <a:lumMod val="50000"/>
                </a:scheme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1121.82592292051</c:v>
                </c:pt>
                <c:pt idx="1">
                  <c:v>1108.5008793350489</c:v>
                </c:pt>
                <c:pt idx="2">
                  <c:v>1060.3873920493329</c:v>
                </c:pt>
                <c:pt idx="3">
                  <c:v>1132.3213516631649</c:v>
                </c:pt>
                <c:pt idx="4">
                  <c:v>1111.4512662763191</c:v>
                </c:pt>
                <c:pt idx="5">
                  <c:v>1145.3837780687561</c:v>
                </c:pt>
                <c:pt idx="6">
                  <c:v>1153.4125405592549</c:v>
                </c:pt>
                <c:pt idx="7">
                  <c:v>1151.86717437621</c:v>
                </c:pt>
                <c:pt idx="8">
                  <c:v>1151.3295930652471</c:v>
                </c:pt>
                <c:pt idx="9">
                  <c:v>1148.6535254813421</c:v>
                </c:pt>
                <c:pt idx="10">
                  <c:v>1145.2143659860601</c:v>
                </c:pt>
                <c:pt idx="11">
                  <c:v>1140.869741239236</c:v>
                </c:pt>
                <c:pt idx="12">
                  <c:v>1136.708913653182</c:v>
                </c:pt>
                <c:pt idx="13">
                  <c:v>1130.3091149072579</c:v>
                </c:pt>
                <c:pt idx="14">
                  <c:v>1123.9804932578429</c:v>
                </c:pt>
                <c:pt idx="15">
                  <c:v>1120.550636861341</c:v>
                </c:pt>
                <c:pt idx="16">
                  <c:v>1115.0279234226659</c:v>
                </c:pt>
                <c:pt idx="17">
                  <c:v>1111.9676421299371</c:v>
                </c:pt>
                <c:pt idx="18">
                  <c:v>1108.2204315083329</c:v>
                </c:pt>
                <c:pt idx="19">
                  <c:v>1104.755616929521</c:v>
                </c:pt>
                <c:pt idx="20">
                  <c:v>1101.509944035796</c:v>
                </c:pt>
                <c:pt idx="21">
                  <c:v>1098.744701767811</c:v>
                </c:pt>
                <c:pt idx="22">
                  <c:v>1095.886732070775</c:v>
                </c:pt>
                <c:pt idx="23">
                  <c:v>1093.01105367627</c:v>
                </c:pt>
                <c:pt idx="24">
                  <c:v>1089.354009777556</c:v>
                </c:pt>
                <c:pt idx="25">
                  <c:v>1086.8812987266849</c:v>
                </c:pt>
                <c:pt idx="26">
                  <c:v>1083.212398512956</c:v>
                </c:pt>
                <c:pt idx="27">
                  <c:v>1079.3479899185249</c:v>
                </c:pt>
                <c:pt idx="28">
                  <c:v>1075.449443358815</c:v>
                </c:pt>
                <c:pt idx="29">
                  <c:v>1071.351358397387</c:v>
                </c:pt>
                <c:pt idx="30">
                  <c:v>1066.8357518560319</c:v>
                </c:pt>
                <c:pt idx="31">
                  <c:v>1063.4073404339881</c:v>
                </c:pt>
                <c:pt idx="32">
                  <c:v>1059.317533772509</c:v>
                </c:pt>
                <c:pt idx="33">
                  <c:v>1055.541749379772</c:v>
                </c:pt>
                <c:pt idx="34">
                  <c:v>1051.701300395333</c:v>
                </c:pt>
                <c:pt idx="35">
                  <c:v>1048.4518544795301</c:v>
                </c:pt>
              </c:numCache>
            </c:numRef>
          </c:val>
          <c:smooth val="0"/>
        </c:ser>
        <c:ser>
          <c:idx val="2"/>
          <c:order val="2"/>
          <c:tx>
            <c:strRef>
              <c:f>Sheet1!$D$1</c:f>
              <c:strCache>
                <c:ptCount val="1"/>
                <c:pt idx="0">
                  <c:v>aircraft</c:v>
                </c:pt>
              </c:strCache>
            </c:strRef>
          </c:tx>
          <c:spPr>
            <a:ln w="22225" cap="rnd">
              <a:solidFill>
                <a:schemeClr val="tx2"/>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2948.080694260866</c:v>
                </c:pt>
                <c:pt idx="1">
                  <c:v>2917.5475854259398</c:v>
                </c:pt>
                <c:pt idx="2">
                  <c:v>2873.2662894725231</c:v>
                </c:pt>
                <c:pt idx="3">
                  <c:v>2781.343870939198</c:v>
                </c:pt>
                <c:pt idx="4">
                  <c:v>2748.4485996943172</c:v>
                </c:pt>
                <c:pt idx="5">
                  <c:v>4221.5282406344331</c:v>
                </c:pt>
                <c:pt idx="6">
                  <c:v>3199.9609472251491</c:v>
                </c:pt>
                <c:pt idx="7">
                  <c:v>2914.1538579791559</c:v>
                </c:pt>
                <c:pt idx="8">
                  <c:v>2770.490076494119</c:v>
                </c:pt>
                <c:pt idx="9">
                  <c:v>2689.7594478940482</c:v>
                </c:pt>
                <c:pt idx="10">
                  <c:v>2641.6965874157672</c:v>
                </c:pt>
                <c:pt idx="11">
                  <c:v>2598.3434046184102</c:v>
                </c:pt>
                <c:pt idx="12">
                  <c:v>2562.0718478171339</c:v>
                </c:pt>
                <c:pt idx="13">
                  <c:v>2540.0008393312669</c:v>
                </c:pt>
                <c:pt idx="14">
                  <c:v>2519.8113172212961</c:v>
                </c:pt>
                <c:pt idx="15">
                  <c:v>2499.0502277941459</c:v>
                </c:pt>
                <c:pt idx="16">
                  <c:v>2477.9166160687319</c:v>
                </c:pt>
                <c:pt idx="17">
                  <c:v>2457.4597017580991</c:v>
                </c:pt>
                <c:pt idx="18">
                  <c:v>2436.1116080185652</c:v>
                </c:pt>
                <c:pt idx="19">
                  <c:v>2413.7731208253872</c:v>
                </c:pt>
                <c:pt idx="20">
                  <c:v>2393.4578477716809</c:v>
                </c:pt>
                <c:pt idx="21">
                  <c:v>2372.970727571832</c:v>
                </c:pt>
                <c:pt idx="22">
                  <c:v>2353.5752282298172</c:v>
                </c:pt>
                <c:pt idx="23">
                  <c:v>2334.4187804713952</c:v>
                </c:pt>
                <c:pt idx="24">
                  <c:v>2313.997828979127</c:v>
                </c:pt>
                <c:pt idx="25">
                  <c:v>2295.49577485797</c:v>
                </c:pt>
                <c:pt idx="26">
                  <c:v>2275.5681721824162</c:v>
                </c:pt>
                <c:pt idx="27">
                  <c:v>2256.757860807465</c:v>
                </c:pt>
                <c:pt idx="28">
                  <c:v>2237.310730526392</c:v>
                </c:pt>
                <c:pt idx="29">
                  <c:v>2220.7715971981102</c:v>
                </c:pt>
                <c:pt idx="30">
                  <c:v>2204.8045169830739</c:v>
                </c:pt>
                <c:pt idx="31">
                  <c:v>2189.2619052302998</c:v>
                </c:pt>
                <c:pt idx="32">
                  <c:v>2171.020559686207</c:v>
                </c:pt>
                <c:pt idx="33">
                  <c:v>2150.1015209372399</c:v>
                </c:pt>
                <c:pt idx="34">
                  <c:v>2127.7818882137549</c:v>
                </c:pt>
                <c:pt idx="35">
                  <c:v>2105.8168334538891</c:v>
                </c:pt>
              </c:numCache>
            </c:numRef>
          </c:val>
          <c:smooth val="0"/>
        </c:ser>
        <c:ser>
          <c:idx val="1"/>
          <c:order val="3"/>
          <c:tx>
            <c:strRef>
              <c:f>Sheet1!$E$1</c:f>
              <c:strCache>
                <c:ptCount val="1"/>
                <c:pt idx="0">
                  <c:v>passenger rail</c:v>
                </c:pt>
              </c:strCache>
            </c:strRef>
          </c:tx>
          <c:spPr>
            <a:ln w="2222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1162.803780565471</c:v>
                </c:pt>
                <c:pt idx="1">
                  <c:v>1141.469375270844</c:v>
                </c:pt>
                <c:pt idx="2">
                  <c:v>1142.156293417589</c:v>
                </c:pt>
                <c:pt idx="3">
                  <c:v>1206.5927932695481</c:v>
                </c:pt>
                <c:pt idx="4">
                  <c:v>1213.6879676103081</c:v>
                </c:pt>
                <c:pt idx="5">
                  <c:v>1178.0983224933691</c:v>
                </c:pt>
                <c:pt idx="6">
                  <c:v>1188.409905731867</c:v>
                </c:pt>
                <c:pt idx="7">
                  <c:v>1192.573463617957</c:v>
                </c:pt>
                <c:pt idx="8">
                  <c:v>1195.1746701788959</c:v>
                </c:pt>
                <c:pt idx="9">
                  <c:v>1197.4266887982981</c:v>
                </c:pt>
                <c:pt idx="10">
                  <c:v>1198.7375092224279</c:v>
                </c:pt>
                <c:pt idx="11">
                  <c:v>1199.9246674902131</c:v>
                </c:pt>
                <c:pt idx="12">
                  <c:v>1200.823788380261</c:v>
                </c:pt>
                <c:pt idx="13">
                  <c:v>1200.4556572561389</c:v>
                </c:pt>
                <c:pt idx="14">
                  <c:v>1200.5656940933461</c:v>
                </c:pt>
                <c:pt idx="15">
                  <c:v>1200.003326264866</c:v>
                </c:pt>
                <c:pt idx="16">
                  <c:v>1199.8782949101301</c:v>
                </c:pt>
                <c:pt idx="17">
                  <c:v>1199.15336784532</c:v>
                </c:pt>
                <c:pt idx="18">
                  <c:v>1198.6142928982511</c:v>
                </c:pt>
                <c:pt idx="19">
                  <c:v>1198.017597350917</c:v>
                </c:pt>
                <c:pt idx="20">
                  <c:v>1197.702177486377</c:v>
                </c:pt>
                <c:pt idx="21">
                  <c:v>1197.7228973547089</c:v>
                </c:pt>
                <c:pt idx="22">
                  <c:v>1197.8324956082811</c:v>
                </c:pt>
                <c:pt idx="23">
                  <c:v>1197.954960240173</c:v>
                </c:pt>
                <c:pt idx="24">
                  <c:v>1198.253241063305</c:v>
                </c:pt>
                <c:pt idx="25">
                  <c:v>1198.274152423784</c:v>
                </c:pt>
                <c:pt idx="26">
                  <c:v>1198.530733171935</c:v>
                </c:pt>
                <c:pt idx="27">
                  <c:v>1198.816587482155</c:v>
                </c:pt>
                <c:pt idx="28">
                  <c:v>1199.0578277775469</c:v>
                </c:pt>
                <c:pt idx="29">
                  <c:v>1199.4238242183251</c:v>
                </c:pt>
                <c:pt idx="30">
                  <c:v>1199.908376001933</c:v>
                </c:pt>
                <c:pt idx="31">
                  <c:v>1200.2204264815621</c:v>
                </c:pt>
                <c:pt idx="32">
                  <c:v>1200.570567287825</c:v>
                </c:pt>
                <c:pt idx="33">
                  <c:v>1200.713375608653</c:v>
                </c:pt>
                <c:pt idx="34">
                  <c:v>1200.7465838461551</c:v>
                </c:pt>
                <c:pt idx="35">
                  <c:v>1200.6430409468201</c:v>
                </c:pt>
              </c:numCache>
            </c:numRef>
          </c:val>
          <c:smooth val="0"/>
        </c:ser>
        <c:dLbls>
          <c:showLegendKey val="0"/>
          <c:showVal val="0"/>
          <c:showCatName val="0"/>
          <c:showSerName val="0"/>
          <c:showPercent val="0"/>
          <c:showBubbleSize val="0"/>
        </c:dLbls>
        <c:smooth val="0"/>
        <c:axId val="-1861336192"/>
        <c:axId val="-1861337280"/>
      </c:lineChart>
      <c:catAx>
        <c:axId val="-1861336192"/>
        <c:scaling>
          <c:orientation val="minMax"/>
          <c:min val="1"/>
        </c:scaling>
        <c:delete val="0"/>
        <c:axPos val="b"/>
        <c:numFmt formatCode="General" sourceLinked="0"/>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1337280"/>
        <c:crosses val="autoZero"/>
        <c:auto val="1"/>
        <c:lblAlgn val="ctr"/>
        <c:lblOffset val="100"/>
        <c:tickLblSkip val="10"/>
        <c:tickMarkSkip val="10"/>
        <c:noMultiLvlLbl val="1"/>
      </c:catAx>
      <c:valAx>
        <c:axId val="-1861337280"/>
        <c:scaling>
          <c:orientation val="minMax"/>
          <c:max val="4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1336192"/>
        <c:crossesAt val="6"/>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3858267716532E-2"/>
          <c:y val="6.0577939318949295E-2"/>
          <c:w val="0.77727085261078699"/>
          <c:h val="0.8272271188518967"/>
        </c:manualLayout>
      </c:layout>
      <c:lineChart>
        <c:grouping val="standard"/>
        <c:varyColors val="0"/>
        <c:ser>
          <c:idx val="4"/>
          <c:order val="0"/>
          <c:tx>
            <c:strRef>
              <c:f>Sheet1!$B$1</c:f>
              <c:strCache>
                <c:ptCount val="1"/>
                <c:pt idx="0">
                  <c:v>Class 3 truck</c:v>
                </c:pt>
              </c:strCache>
            </c:strRef>
          </c:tx>
          <c:spPr>
            <a:ln w="2222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8034.9918212265638</c:v>
                </c:pt>
                <c:pt idx="1">
                  <c:v>7997.436324718049</c:v>
                </c:pt>
                <c:pt idx="2">
                  <c:v>7957.6856202596491</c:v>
                </c:pt>
                <c:pt idx="3">
                  <c:v>7826.7509275480888</c:v>
                </c:pt>
                <c:pt idx="4">
                  <c:v>7696.109664429031</c:v>
                </c:pt>
                <c:pt idx="5">
                  <c:v>7606.9238389219281</c:v>
                </c:pt>
                <c:pt idx="6">
                  <c:v>7510.4389385100221</c:v>
                </c:pt>
                <c:pt idx="7">
                  <c:v>7409.9756468780624</c:v>
                </c:pt>
                <c:pt idx="8">
                  <c:v>7308.8573979942839</c:v>
                </c:pt>
                <c:pt idx="9">
                  <c:v>7204.3286268083684</c:v>
                </c:pt>
                <c:pt idx="10">
                  <c:v>7096.103961181484</c:v>
                </c:pt>
                <c:pt idx="11">
                  <c:v>6987.7033581075984</c:v>
                </c:pt>
                <c:pt idx="12">
                  <c:v>6881.9628263896711</c:v>
                </c:pt>
                <c:pt idx="13">
                  <c:v>6784.1127564079106</c:v>
                </c:pt>
                <c:pt idx="14">
                  <c:v>6692.4910769970938</c:v>
                </c:pt>
                <c:pt idx="15">
                  <c:v>6608.5686272268522</c:v>
                </c:pt>
                <c:pt idx="16">
                  <c:v>6532.1001818721252</c:v>
                </c:pt>
                <c:pt idx="17">
                  <c:v>6464.1705529355386</c:v>
                </c:pt>
                <c:pt idx="18">
                  <c:v>6404.4028679164567</c:v>
                </c:pt>
                <c:pt idx="19">
                  <c:v>6351.4200623198858</c:v>
                </c:pt>
                <c:pt idx="20">
                  <c:v>6304.3990026025349</c:v>
                </c:pt>
                <c:pt idx="21">
                  <c:v>6262.8835313766785</c:v>
                </c:pt>
                <c:pt idx="22">
                  <c:v>6226.2539739305903</c:v>
                </c:pt>
                <c:pt idx="23">
                  <c:v>6193.3629073213642</c:v>
                </c:pt>
                <c:pt idx="24">
                  <c:v>6164.682241738903</c:v>
                </c:pt>
                <c:pt idx="25">
                  <c:v>6139.7476481271187</c:v>
                </c:pt>
                <c:pt idx="26">
                  <c:v>6119.9489442756749</c:v>
                </c:pt>
                <c:pt idx="27">
                  <c:v>6103.4419346515133</c:v>
                </c:pt>
                <c:pt idx="28">
                  <c:v>6090.3205754133314</c:v>
                </c:pt>
                <c:pt idx="29">
                  <c:v>6079.8830237119637</c:v>
                </c:pt>
                <c:pt idx="30">
                  <c:v>6071.2245735497827</c:v>
                </c:pt>
                <c:pt idx="31">
                  <c:v>6063.5879097444222</c:v>
                </c:pt>
                <c:pt idx="32">
                  <c:v>6056.8520863277427</c:v>
                </c:pt>
                <c:pt idx="33">
                  <c:v>6050.4956373016576</c:v>
                </c:pt>
                <c:pt idx="34">
                  <c:v>6043.9329099007682</c:v>
                </c:pt>
                <c:pt idx="35">
                  <c:v>6037.2971921770968</c:v>
                </c:pt>
              </c:numCache>
            </c:numRef>
          </c:val>
          <c:smooth val="0"/>
        </c:ser>
        <c:ser>
          <c:idx val="0"/>
          <c:order val="1"/>
          <c:tx>
            <c:strRef>
              <c:f>Sheet1!$C$1</c:f>
              <c:strCache>
                <c:ptCount val="1"/>
                <c:pt idx="0">
                  <c:v>Classes 4 - 6 truck</c:v>
                </c:pt>
              </c:strCache>
            </c:strRef>
          </c:tx>
          <c:spPr>
            <a:ln w="22225" cap="rnd">
              <a:solidFill>
                <a:schemeClr val="accent5"/>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4842.373454392723</c:v>
                </c:pt>
                <c:pt idx="1">
                  <c:v>4827.2170404724111</c:v>
                </c:pt>
                <c:pt idx="2">
                  <c:v>4811.6610552854518</c:v>
                </c:pt>
                <c:pt idx="3">
                  <c:v>4756.5003302278274</c:v>
                </c:pt>
                <c:pt idx="4">
                  <c:v>4696.5666778886171</c:v>
                </c:pt>
                <c:pt idx="5">
                  <c:v>4662.8989574802163</c:v>
                </c:pt>
                <c:pt idx="6">
                  <c:v>4616.9308968553987</c:v>
                </c:pt>
                <c:pt idx="7">
                  <c:v>4560.5943321564828</c:v>
                </c:pt>
                <c:pt idx="8">
                  <c:v>4498.0720735307041</c:v>
                </c:pt>
                <c:pt idx="9">
                  <c:v>4431.1462101938314</c:v>
                </c:pt>
                <c:pt idx="10">
                  <c:v>4358.3948187562664</c:v>
                </c:pt>
                <c:pt idx="11">
                  <c:v>4283.2867613184208</c:v>
                </c:pt>
                <c:pt idx="12">
                  <c:v>4207.1062936602202</c:v>
                </c:pt>
                <c:pt idx="13">
                  <c:v>4135.8949073177919</c:v>
                </c:pt>
                <c:pt idx="14">
                  <c:v>4064.1921499263808</c:v>
                </c:pt>
                <c:pt idx="15">
                  <c:v>3991.9710104428832</c:v>
                </c:pt>
                <c:pt idx="16">
                  <c:v>3918.896618510139</c:v>
                </c:pt>
                <c:pt idx="17">
                  <c:v>3849.0430120543151</c:v>
                </c:pt>
                <c:pt idx="18">
                  <c:v>3784.8357579871922</c:v>
                </c:pt>
                <c:pt idx="19">
                  <c:v>3726.8947384927151</c:v>
                </c:pt>
                <c:pt idx="20">
                  <c:v>3674.844618465223</c:v>
                </c:pt>
                <c:pt idx="21">
                  <c:v>3628.424446862387</c:v>
                </c:pt>
                <c:pt idx="22">
                  <c:v>3587.8843308246842</c:v>
                </c:pt>
                <c:pt idx="23">
                  <c:v>3551.1388523585551</c:v>
                </c:pt>
                <c:pt idx="24">
                  <c:v>3518.04360473119</c:v>
                </c:pt>
                <c:pt idx="25">
                  <c:v>3487.7562916179181</c:v>
                </c:pt>
                <c:pt idx="26">
                  <c:v>3460.5967727525058</c:v>
                </c:pt>
                <c:pt idx="27">
                  <c:v>3436.4802732115891</c:v>
                </c:pt>
                <c:pt idx="28">
                  <c:v>3415.8884956240859</c:v>
                </c:pt>
                <c:pt idx="29">
                  <c:v>3398.3617933586738</c:v>
                </c:pt>
                <c:pt idx="30">
                  <c:v>3383.0251422022111</c:v>
                </c:pt>
                <c:pt idx="31">
                  <c:v>3369.410023712192</c:v>
                </c:pt>
                <c:pt idx="32">
                  <c:v>3357.3862755623632</c:v>
                </c:pt>
                <c:pt idx="33">
                  <c:v>3346.7623382138522</c:v>
                </c:pt>
                <c:pt idx="34">
                  <c:v>3337.134648085726</c:v>
                </c:pt>
                <c:pt idx="35">
                  <c:v>3328.2000832775652</c:v>
                </c:pt>
              </c:numCache>
            </c:numRef>
          </c:val>
          <c:smooth val="0"/>
        </c:ser>
        <c:ser>
          <c:idx val="2"/>
          <c:order val="2"/>
          <c:tx>
            <c:strRef>
              <c:f>Sheet1!$D$1</c:f>
              <c:strCache>
                <c:ptCount val="1"/>
                <c:pt idx="0">
                  <c:v>Classes 7 - 8 truck</c:v>
                </c:pt>
              </c:strCache>
            </c:strRef>
          </c:tx>
          <c:spPr>
            <a:ln w="22225" cap="rnd">
              <a:solidFill>
                <a:schemeClr val="accent6"/>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2173.7485445532652</c:v>
                </c:pt>
                <c:pt idx="1">
                  <c:v>2178.6161181014941</c:v>
                </c:pt>
                <c:pt idx="2">
                  <c:v>2175.9331170273131</c:v>
                </c:pt>
                <c:pt idx="3">
                  <c:v>2166.778845577991</c:v>
                </c:pt>
                <c:pt idx="4">
                  <c:v>2153.8802293183148</c:v>
                </c:pt>
                <c:pt idx="5">
                  <c:v>2143.8039190776281</c:v>
                </c:pt>
                <c:pt idx="6">
                  <c:v>2131.2319635405761</c:v>
                </c:pt>
                <c:pt idx="7">
                  <c:v>2114.7339398004292</c:v>
                </c:pt>
                <c:pt idx="8">
                  <c:v>2094.8875617661211</c:v>
                </c:pt>
                <c:pt idx="9">
                  <c:v>2071.9547178039188</c:v>
                </c:pt>
                <c:pt idx="10">
                  <c:v>2045.759183611204</c:v>
                </c:pt>
                <c:pt idx="11">
                  <c:v>2016.752371255837</c:v>
                </c:pt>
                <c:pt idx="12">
                  <c:v>1986.043702210628</c:v>
                </c:pt>
                <c:pt idx="13">
                  <c:v>1956.285489885724</c:v>
                </c:pt>
                <c:pt idx="14">
                  <c:v>1926.413383753413</c:v>
                </c:pt>
                <c:pt idx="15">
                  <c:v>1896.9489758501129</c:v>
                </c:pt>
                <c:pt idx="16">
                  <c:v>1868.0146685409611</c:v>
                </c:pt>
                <c:pt idx="17">
                  <c:v>1840.663819467524</c:v>
                </c:pt>
                <c:pt idx="18">
                  <c:v>1816.36641283375</c:v>
                </c:pt>
                <c:pt idx="19">
                  <c:v>1794.9656718589019</c:v>
                </c:pt>
                <c:pt idx="20">
                  <c:v>1776.349826485754</c:v>
                </c:pt>
                <c:pt idx="21">
                  <c:v>1760.1084974166911</c:v>
                </c:pt>
                <c:pt idx="22">
                  <c:v>1745.8927380438561</c:v>
                </c:pt>
                <c:pt idx="23">
                  <c:v>1733.290300670235</c:v>
                </c:pt>
                <c:pt idx="24">
                  <c:v>1721.8747995419201</c:v>
                </c:pt>
                <c:pt idx="25">
                  <c:v>1711.663717377302</c:v>
                </c:pt>
                <c:pt idx="26">
                  <c:v>1702.5453375652969</c:v>
                </c:pt>
                <c:pt idx="27">
                  <c:v>1694.7884385624361</c:v>
                </c:pt>
                <c:pt idx="28">
                  <c:v>1688.1823270901041</c:v>
                </c:pt>
                <c:pt idx="29">
                  <c:v>1682.628960189712</c:v>
                </c:pt>
                <c:pt idx="30">
                  <c:v>1677.93740899148</c:v>
                </c:pt>
                <c:pt idx="31">
                  <c:v>1673.8204757636461</c:v>
                </c:pt>
                <c:pt idx="32">
                  <c:v>1670.17274157154</c:v>
                </c:pt>
                <c:pt idx="33">
                  <c:v>1666.8696432029531</c:v>
                </c:pt>
                <c:pt idx="34">
                  <c:v>1663.7259338051399</c:v>
                </c:pt>
                <c:pt idx="35">
                  <c:v>1660.671232964251</c:v>
                </c:pt>
              </c:numCache>
            </c:numRef>
          </c:val>
          <c:smooth val="0"/>
        </c:ser>
        <c:ser>
          <c:idx val="1"/>
          <c:order val="3"/>
          <c:tx>
            <c:strRef>
              <c:f>Sheet1!$E$1</c:f>
              <c:strCache>
                <c:ptCount val="1"/>
                <c:pt idx="0">
                  <c:v>freight rail</c:v>
                </c:pt>
              </c:strCache>
            </c:strRef>
          </c:tx>
          <c:spPr>
            <a:ln w="22225" cap="rnd">
              <a:solidFill>
                <a:schemeClr val="accent2"/>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296.00003315200371</c:v>
                </c:pt>
                <c:pt idx="1">
                  <c:v>294.09247620277199</c:v>
                </c:pt>
                <c:pt idx="2">
                  <c:v>292.19730915498002</c:v>
                </c:pt>
                <c:pt idx="3">
                  <c:v>290.31427391093678</c:v>
                </c:pt>
                <c:pt idx="4">
                  <c:v>288.44345527568851</c:v>
                </c:pt>
                <c:pt idx="5">
                  <c:v>286.58460221054168</c:v>
                </c:pt>
                <c:pt idx="6">
                  <c:v>284.73779777522969</c:v>
                </c:pt>
                <c:pt idx="7">
                  <c:v>282.90287774465298</c:v>
                </c:pt>
                <c:pt idx="8">
                  <c:v>281.07968327941279</c:v>
                </c:pt>
                <c:pt idx="9">
                  <c:v>279.26837271715561</c:v>
                </c:pt>
                <c:pt idx="10">
                  <c:v>277.46870846640269</c:v>
                </c:pt>
                <c:pt idx="11">
                  <c:v>275.68061408408153</c:v>
                </c:pt>
                <c:pt idx="12">
                  <c:v>273.90401417288928</c:v>
                </c:pt>
                <c:pt idx="13">
                  <c:v>272.13890840729613</c:v>
                </c:pt>
                <c:pt idx="14">
                  <c:v>270.38514741939008</c:v>
                </c:pt>
                <c:pt idx="15">
                  <c:v>268.64273095752873</c:v>
                </c:pt>
                <c:pt idx="16">
                  <c:v>266.91151349504611</c:v>
                </c:pt>
                <c:pt idx="17">
                  <c:v>265.19149477837948</c:v>
                </c:pt>
                <c:pt idx="18">
                  <c:v>263.48253295244302</c:v>
                </c:pt>
                <c:pt idx="19">
                  <c:v>261.78455916134698</c:v>
                </c:pt>
                <c:pt idx="20">
                  <c:v>260.09750535280671</c:v>
                </c:pt>
                <c:pt idx="21">
                  <c:v>258.4213710339103</c:v>
                </c:pt>
                <c:pt idx="22">
                  <c:v>256.75602118545282</c:v>
                </c:pt>
                <c:pt idx="23">
                  <c:v>255.10145512421019</c:v>
                </c:pt>
                <c:pt idx="24">
                  <c:v>253.45747680547271</c:v>
                </c:pt>
                <c:pt idx="25">
                  <c:v>251.8241511952204</c:v>
                </c:pt>
                <c:pt idx="26">
                  <c:v>250.20128693533951</c:v>
                </c:pt>
                <c:pt idx="27">
                  <c:v>248.58894698965</c:v>
                </c:pt>
                <c:pt idx="28">
                  <c:v>246.98694451709969</c:v>
                </c:pt>
                <c:pt idx="29">
                  <c:v>245.39528026349561</c:v>
                </c:pt>
                <c:pt idx="30">
                  <c:v>243.81389295448551</c:v>
                </c:pt>
                <c:pt idx="31">
                  <c:v>242.24272187798181</c:v>
                </c:pt>
                <c:pt idx="32">
                  <c:v>240.68164893885859</c:v>
                </c:pt>
                <c:pt idx="33">
                  <c:v>239.13061672981709</c:v>
                </c:pt>
                <c:pt idx="34">
                  <c:v>237.58956829737849</c:v>
                </c:pt>
                <c:pt idx="35">
                  <c:v>236.05850285087851</c:v>
                </c:pt>
              </c:numCache>
            </c:numRef>
          </c:val>
          <c:smooth val="0"/>
        </c:ser>
        <c:ser>
          <c:idx val="3"/>
          <c:order val="4"/>
          <c:tx>
            <c:strRef>
              <c:f>Sheet1!$F$1</c:f>
              <c:strCache>
                <c:ptCount val="1"/>
                <c:pt idx="0">
                  <c:v>domestic marine</c:v>
                </c:pt>
              </c:strCache>
            </c:strRef>
          </c:tx>
          <c:spPr>
            <a:ln w="22225" cap="rnd">
              <a:solidFill>
                <a:schemeClr val="accent4"/>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General</c:formatCode>
                <c:ptCount val="36"/>
                <c:pt idx="0">
                  <c:v>212.73612912572469</c:v>
                </c:pt>
                <c:pt idx="1">
                  <c:v>211.47975557169849</c:v>
                </c:pt>
                <c:pt idx="2">
                  <c:v>210.2307534796343</c:v>
                </c:pt>
                <c:pt idx="3">
                  <c:v>208.98916746448279</c:v>
                </c:pt>
                <c:pt idx="4">
                  <c:v>207.75486587865251</c:v>
                </c:pt>
                <c:pt idx="5">
                  <c:v>206.52793496848381</c:v>
                </c:pt>
                <c:pt idx="6">
                  <c:v>205.3082025143685</c:v>
                </c:pt>
                <c:pt idx="7">
                  <c:v>204.09566943685721</c:v>
                </c:pt>
                <c:pt idx="8">
                  <c:v>202.89029397180471</c:v>
                </c:pt>
                <c:pt idx="9">
                  <c:v>201.69203481849939</c:v>
                </c:pt>
                <c:pt idx="10">
                  <c:v>200.50089132671241</c:v>
                </c:pt>
                <c:pt idx="11">
                  <c:v>199.31674220771191</c:v>
                </c:pt>
                <c:pt idx="12">
                  <c:v>198.13958815101481</c:v>
                </c:pt>
                <c:pt idx="13">
                  <c:v>196.96938957807379</c:v>
                </c:pt>
                <c:pt idx="14">
                  <c:v>195.8061456500098</c:v>
                </c:pt>
                <c:pt idx="15">
                  <c:v>194.6497025557895</c:v>
                </c:pt>
                <c:pt idx="16">
                  <c:v>193.50013690134679</c:v>
                </c:pt>
                <c:pt idx="17">
                  <c:v>192.357335296917</c:v>
                </c:pt>
                <c:pt idx="18">
                  <c:v>191.22129792220849</c:v>
                </c:pt>
                <c:pt idx="19">
                  <c:v>190.09198741362931</c:v>
                </c:pt>
                <c:pt idx="20">
                  <c:v>188.9693310334506</c:v>
                </c:pt>
                <c:pt idx="21">
                  <c:v>187.8532933406195</c:v>
                </c:pt>
                <c:pt idx="22">
                  <c:v>186.7438391806875</c:v>
                </c:pt>
                <c:pt idx="23">
                  <c:v>185.64096813992569</c:v>
                </c:pt>
                <c:pt idx="24">
                  <c:v>184.54457628103921</c:v>
                </c:pt>
                <c:pt idx="25">
                  <c:v>183.45466413303549</c:v>
                </c:pt>
                <c:pt idx="26">
                  <c:v>182.37119760612271</c:v>
                </c:pt>
                <c:pt idx="27">
                  <c:v>181.29414285760899</c:v>
                </c:pt>
                <c:pt idx="28">
                  <c:v>180.22346628478519</c:v>
                </c:pt>
                <c:pt idx="29">
                  <c:v>179.159070322085</c:v>
                </c:pt>
                <c:pt idx="30">
                  <c:v>178.10098753435571</c:v>
                </c:pt>
                <c:pt idx="31">
                  <c:v>177.04912227897631</c:v>
                </c:pt>
                <c:pt idx="32">
                  <c:v>176.00350598983931</c:v>
                </c:pt>
                <c:pt idx="33">
                  <c:v>174.96404488877531</c:v>
                </c:pt>
                <c:pt idx="34">
                  <c:v>173.93070878851</c:v>
                </c:pt>
                <c:pt idx="35">
                  <c:v>172.90349754381941</c:v>
                </c:pt>
              </c:numCache>
            </c:numRef>
          </c:val>
          <c:smooth val="0"/>
        </c:ser>
        <c:dLbls>
          <c:showLegendKey val="0"/>
          <c:showVal val="0"/>
          <c:showCatName val="0"/>
          <c:showSerName val="0"/>
          <c:showPercent val="0"/>
          <c:showBubbleSize val="0"/>
        </c:dLbls>
        <c:smooth val="0"/>
        <c:axId val="-1861338912"/>
        <c:axId val="-1861335648"/>
      </c:lineChart>
      <c:catAx>
        <c:axId val="-1861338912"/>
        <c:scaling>
          <c:orientation val="minMax"/>
          <c:min val="1"/>
        </c:scaling>
        <c:delete val="0"/>
        <c:axPos val="b"/>
        <c:numFmt formatCode="General" sourceLinked="0"/>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1335648"/>
        <c:crossesAt val="0"/>
        <c:auto val="1"/>
        <c:lblAlgn val="ctr"/>
        <c:lblOffset val="100"/>
        <c:tickLblSkip val="10"/>
        <c:tickMarkSkip val="5"/>
        <c:noMultiLvlLbl val="1"/>
      </c:catAx>
      <c:valAx>
        <c:axId val="-1861335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1338912"/>
        <c:crossesAt val="6"/>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8230971128608925E-2"/>
          <c:y val="0.16662860283877104"/>
          <c:w val="0.87360954880639918"/>
          <c:h val="0.7008802045080591"/>
        </c:manualLayout>
      </c:layout>
      <c:lineChart>
        <c:grouping val="standard"/>
        <c:varyColors val="0"/>
        <c:ser>
          <c:idx val="0"/>
          <c:order val="0"/>
          <c:tx>
            <c:strRef>
              <c:f>Sheet1!$B$2</c:f>
              <c:strCache>
                <c:ptCount val="1"/>
                <c:pt idx="0">
                  <c:v>light-duty vehicles fuel efficiency</c:v>
                </c:pt>
              </c:strCache>
            </c:strRef>
          </c:tx>
          <c:spPr>
            <a:ln w="22225">
              <a:solidFill>
                <a:srgbClr val="0096D7"/>
              </a:solidFill>
            </a:ln>
          </c:spPr>
          <c:marker>
            <c:symbol val="none"/>
          </c:marker>
          <c:cat>
            <c:numRef>
              <c:f>Sheet1!$A$3:$A$43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Sheet1!$B$3:$B$43</c:f>
              <c:numCache>
                <c:formatCode>General</c:formatCode>
                <c:ptCount val="41"/>
                <c:pt idx="0">
                  <c:v>0.86255951198753988</c:v>
                </c:pt>
                <c:pt idx="1">
                  <c:v>0.87958508321341944</c:v>
                </c:pt>
                <c:pt idx="2">
                  <c:v>0.90065610410003549</c:v>
                </c:pt>
                <c:pt idx="3">
                  <c:v>0.91506365095014985</c:v>
                </c:pt>
                <c:pt idx="4">
                  <c:v>0.92523157771648989</c:v>
                </c:pt>
                <c:pt idx="5">
                  <c:v>0.94104490490130444</c:v>
                </c:pt>
                <c:pt idx="6">
                  <c:v>0.95595392128289614</c:v>
                </c:pt>
                <c:pt idx="7">
                  <c:v>0.9690501308039855</c:v>
                </c:pt>
                <c:pt idx="8">
                  <c:v>0.98117726377221259</c:v>
                </c:pt>
                <c:pt idx="9">
                  <c:v>1</c:v>
                </c:pt>
                <c:pt idx="10">
                  <c:v>1.0150987478988123</c:v>
                </c:pt>
                <c:pt idx="11">
                  <c:v>1.035474974336783</c:v>
                </c:pt>
                <c:pt idx="12">
                  <c:v>1.0564735353703429</c:v>
                </c:pt>
                <c:pt idx="13">
                  <c:v>1.0777943609662406</c:v>
                </c:pt>
                <c:pt idx="14">
                  <c:v>1.0991189067879663</c:v>
                </c:pt>
                <c:pt idx="15">
                  <c:v>1.1197726705277538</c:v>
                </c:pt>
                <c:pt idx="16">
                  <c:v>1.1397629235360847</c:v>
                </c:pt>
                <c:pt idx="17">
                  <c:v>1.1581805356262775</c:v>
                </c:pt>
                <c:pt idx="18">
                  <c:v>1.1755487903812545</c:v>
                </c:pt>
                <c:pt idx="19">
                  <c:v>1.1918913196900816</c:v>
                </c:pt>
                <c:pt idx="20">
                  <c:v>1.2073409948002234</c:v>
                </c:pt>
                <c:pt idx="21">
                  <c:v>1.2218062897012565</c:v>
                </c:pt>
                <c:pt idx="22">
                  <c:v>1.2354572356236311</c:v>
                </c:pt>
                <c:pt idx="23">
                  <c:v>1.2481773641337592</c:v>
                </c:pt>
                <c:pt idx="24">
                  <c:v>1.2600530436562583</c:v>
                </c:pt>
                <c:pt idx="25">
                  <c:v>1.2711542820771611</c:v>
                </c:pt>
                <c:pt idx="26">
                  <c:v>1.2814259524137459</c:v>
                </c:pt>
                <c:pt idx="27">
                  <c:v>1.2910100996521674</c:v>
                </c:pt>
                <c:pt idx="28">
                  <c:v>1.299928664669751</c:v>
                </c:pt>
                <c:pt idx="29">
                  <c:v>1.3081369202059754</c:v>
                </c:pt>
                <c:pt idx="30">
                  <c:v>1.3156894859400405</c:v>
                </c:pt>
                <c:pt idx="31">
                  <c:v>1.3227196981476403</c:v>
                </c:pt>
                <c:pt idx="32">
                  <c:v>1.3291872684740706</c:v>
                </c:pt>
                <c:pt idx="33">
                  <c:v>1.3351106289472969</c:v>
                </c:pt>
                <c:pt idx="34">
                  <c:v>1.3405463861853133</c:v>
                </c:pt>
                <c:pt idx="35">
                  <c:v>1.3456394598942323</c:v>
                </c:pt>
                <c:pt idx="36">
                  <c:v>1.3504633668094472</c:v>
                </c:pt>
                <c:pt idx="37">
                  <c:v>1.3549814965267888</c:v>
                </c:pt>
                <c:pt idx="38">
                  <c:v>1.3592557400759382</c:v>
                </c:pt>
                <c:pt idx="39">
                  <c:v>1.3632446676692676</c:v>
                </c:pt>
                <c:pt idx="40">
                  <c:v>1.3670062387341626</c:v>
                </c:pt>
              </c:numCache>
            </c:numRef>
          </c:val>
          <c:smooth val="0"/>
        </c:ser>
        <c:ser>
          <c:idx val="5"/>
          <c:order val="1"/>
          <c:tx>
            <c:strRef>
              <c:f>Sheet1!$C$2</c:f>
              <c:strCache>
                <c:ptCount val="1"/>
                <c:pt idx="0">
                  <c:v>light-duty vehicles travel demand</c:v>
                </c:pt>
              </c:strCache>
            </c:strRef>
          </c:tx>
          <c:spPr>
            <a:ln w="22225">
              <a:solidFill>
                <a:srgbClr val="5D9732"/>
              </a:solidFill>
            </a:ln>
          </c:spPr>
          <c:marker>
            <c:symbol val="none"/>
          </c:marker>
          <c:cat>
            <c:numRef>
              <c:f>Sheet1!$A$3:$A$43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Sheet1!$C$3:$C$43</c:f>
              <c:numCache>
                <c:formatCode>General</c:formatCode>
                <c:ptCount val="41"/>
                <c:pt idx="0">
                  <c:v>0.84362837092882326</c:v>
                </c:pt>
                <c:pt idx="1">
                  <c:v>0.83629419653383574</c:v>
                </c:pt>
                <c:pt idx="2">
                  <c:v>0.85127182803539081</c:v>
                </c:pt>
                <c:pt idx="3">
                  <c:v>0.87580421893018046</c:v>
                </c:pt>
                <c:pt idx="4">
                  <c:v>0.8950231120040294</c:v>
                </c:pt>
                <c:pt idx="5">
                  <c:v>0.91663623838652741</c:v>
                </c:pt>
                <c:pt idx="6">
                  <c:v>0.94782071373860421</c:v>
                </c:pt>
                <c:pt idx="7">
                  <c:v>0.9553248688036281</c:v>
                </c:pt>
                <c:pt idx="8">
                  <c:v>0.96906295088547956</c:v>
                </c:pt>
                <c:pt idx="9">
                  <c:v>1</c:v>
                </c:pt>
                <c:pt idx="10">
                  <c:v>0.89690998816781176</c:v>
                </c:pt>
                <c:pt idx="11">
                  <c:v>0.95762681764266533</c:v>
                </c:pt>
                <c:pt idx="12">
                  <c:v>0.97617520828238025</c:v>
                </c:pt>
                <c:pt idx="13">
                  <c:v>0.99608144297522738</c:v>
                </c:pt>
                <c:pt idx="14">
                  <c:v>1.0119914251258006</c:v>
                </c:pt>
                <c:pt idx="15">
                  <c:v>1.0251004377389727</c:v>
                </c:pt>
                <c:pt idx="16">
                  <c:v>1.0361185805161097</c:v>
                </c:pt>
                <c:pt idx="17">
                  <c:v>1.0452311732707638</c:v>
                </c:pt>
                <c:pt idx="18">
                  <c:v>1.053378570173275</c:v>
                </c:pt>
                <c:pt idx="19">
                  <c:v>1.0595594774040056</c:v>
                </c:pt>
                <c:pt idx="20">
                  <c:v>1.065597081003262</c:v>
                </c:pt>
                <c:pt idx="21">
                  <c:v>1.0709057437262064</c:v>
                </c:pt>
                <c:pt idx="22">
                  <c:v>1.0759228800886225</c:v>
                </c:pt>
                <c:pt idx="23">
                  <c:v>1.081778331956192</c:v>
                </c:pt>
                <c:pt idx="24">
                  <c:v>1.0878977159795404</c:v>
                </c:pt>
                <c:pt idx="25">
                  <c:v>1.0939196468271779</c:v>
                </c:pt>
                <c:pt idx="26">
                  <c:v>1.0992766612130063</c:v>
                </c:pt>
                <c:pt idx="27">
                  <c:v>1.1041339876842637</c:v>
                </c:pt>
                <c:pt idx="28">
                  <c:v>1.1088454256588047</c:v>
                </c:pt>
                <c:pt idx="29">
                  <c:v>1.114010534458832</c:v>
                </c:pt>
                <c:pt idx="30">
                  <c:v>1.1193550438334448</c:v>
                </c:pt>
                <c:pt idx="31">
                  <c:v>1.1242767279858461</c:v>
                </c:pt>
                <c:pt idx="32">
                  <c:v>1.1298254809826926</c:v>
                </c:pt>
                <c:pt idx="33">
                  <c:v>1.1358494957712248</c:v>
                </c:pt>
                <c:pt idx="34">
                  <c:v>1.1419158600084762</c:v>
                </c:pt>
                <c:pt idx="35">
                  <c:v>1.1474806190235829</c:v>
                </c:pt>
                <c:pt idx="36">
                  <c:v>1.1530139495602536</c:v>
                </c:pt>
                <c:pt idx="37">
                  <c:v>1.1585838772814594</c:v>
                </c:pt>
                <c:pt idx="38">
                  <c:v>1.1644619209395384</c:v>
                </c:pt>
                <c:pt idx="39">
                  <c:v>1.170656416639531</c:v>
                </c:pt>
                <c:pt idx="40">
                  <c:v>1.1767015228357625</c:v>
                </c:pt>
              </c:numCache>
            </c:numRef>
          </c:val>
          <c:smooth val="0"/>
        </c:ser>
        <c:ser>
          <c:idx val="6"/>
          <c:order val="2"/>
          <c:tx>
            <c:strRef>
              <c:f>Sheet1!$D$2</c:f>
              <c:strCache>
                <c:ptCount val="1"/>
                <c:pt idx="0">
                  <c:v>light-duty vehicles energy consumption</c:v>
                </c:pt>
              </c:strCache>
            </c:strRef>
          </c:tx>
          <c:spPr>
            <a:ln w="22225">
              <a:solidFill>
                <a:srgbClr val="BD732A"/>
              </a:solidFill>
            </a:ln>
          </c:spPr>
          <c:marker>
            <c:symbol val="none"/>
          </c:marker>
          <c:cat>
            <c:numRef>
              <c:f>Sheet1!$A$3:$A$43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Sheet1!$D$3:$D$43</c:f>
              <c:numCache>
                <c:formatCode>General</c:formatCode>
                <c:ptCount val="41"/>
                <c:pt idx="0">
                  <c:v>0.97816422290913607</c:v>
                </c:pt>
                <c:pt idx="1">
                  <c:v>0.95077127924325999</c:v>
                </c:pt>
                <c:pt idx="2">
                  <c:v>0.94505849443330514</c:v>
                </c:pt>
                <c:pt idx="3">
                  <c:v>0.95690330952634883</c:v>
                </c:pt>
                <c:pt idx="4">
                  <c:v>0.96699188013894666</c:v>
                </c:pt>
                <c:pt idx="5">
                  <c:v>0.97358404686350453</c:v>
                </c:pt>
                <c:pt idx="6">
                  <c:v>0.99097201061666496</c:v>
                </c:pt>
                <c:pt idx="7">
                  <c:v>0.98534242891447532</c:v>
                </c:pt>
                <c:pt idx="8">
                  <c:v>0.98731869651995896</c:v>
                </c:pt>
                <c:pt idx="9">
                  <c:v>1</c:v>
                </c:pt>
                <c:pt idx="10">
                  <c:v>0.88314821180177949</c:v>
                </c:pt>
                <c:pt idx="11">
                  <c:v>0.92469918491315772</c:v>
                </c:pt>
                <c:pt idx="12">
                  <c:v>0.9239763256151039</c:v>
                </c:pt>
                <c:pt idx="13">
                  <c:v>0.92430364715784186</c:v>
                </c:pt>
                <c:pt idx="14">
                  <c:v>0.92095749981379438</c:v>
                </c:pt>
                <c:pt idx="15">
                  <c:v>0.91576008332196934</c:v>
                </c:pt>
                <c:pt idx="16">
                  <c:v>0.90942799090786408</c:v>
                </c:pt>
                <c:pt idx="17">
                  <c:v>0.90288388560580424</c:v>
                </c:pt>
                <c:pt idx="18">
                  <c:v>0.89650844747329017</c:v>
                </c:pt>
                <c:pt idx="19">
                  <c:v>0.88942261758914998</c:v>
                </c:pt>
                <c:pt idx="20">
                  <c:v>0.88305841962802656</c:v>
                </c:pt>
                <c:pt idx="21">
                  <c:v>0.8769565569313712</c:v>
                </c:pt>
                <c:pt idx="22">
                  <c:v>0.87133278911093537</c:v>
                </c:pt>
                <c:pt idx="23">
                  <c:v>0.86714828001799205</c:v>
                </c:pt>
                <c:pt idx="24">
                  <c:v>0.86383307544461185</c:v>
                </c:pt>
                <c:pt idx="25">
                  <c:v>0.86102820049184159</c:v>
                </c:pt>
                <c:pt idx="26">
                  <c:v>0.85830523667311343</c:v>
                </c:pt>
                <c:pt idx="27">
                  <c:v>0.85569079864712261</c:v>
                </c:pt>
                <c:pt idx="28">
                  <c:v>0.85343843625702032</c:v>
                </c:pt>
                <c:pt idx="29">
                  <c:v>0.85202598598428148</c:v>
                </c:pt>
                <c:pt idx="30">
                  <c:v>0.85119285672896405</c:v>
                </c:pt>
                <c:pt idx="31">
                  <c:v>0.85038227241511433</c:v>
                </c:pt>
                <c:pt idx="32">
                  <c:v>0.85041218160680321</c:v>
                </c:pt>
                <c:pt idx="33">
                  <c:v>0.85114240515507844</c:v>
                </c:pt>
                <c:pt idx="34">
                  <c:v>0.85220589332521812</c:v>
                </c:pt>
                <c:pt idx="35">
                  <c:v>0.85310336287194399</c:v>
                </c:pt>
                <c:pt idx="36">
                  <c:v>0.85414043017944685</c:v>
                </c:pt>
                <c:pt idx="37">
                  <c:v>0.85538828299986736</c:v>
                </c:pt>
                <c:pt idx="38">
                  <c:v>0.85700751366698258</c:v>
                </c:pt>
                <c:pt idx="39">
                  <c:v>0.85902628720795504</c:v>
                </c:pt>
                <c:pt idx="40">
                  <c:v>0.86106721809827802</c:v>
                </c:pt>
              </c:numCache>
            </c:numRef>
          </c:val>
          <c:smooth val="0"/>
        </c:ser>
        <c:dLbls>
          <c:showLegendKey val="0"/>
          <c:showVal val="0"/>
          <c:showCatName val="0"/>
          <c:showSerName val="0"/>
          <c:showPercent val="0"/>
          <c:showBubbleSize val="0"/>
        </c:dLbls>
        <c:smooth val="0"/>
        <c:axId val="-1294919968"/>
        <c:axId val="-1294917248"/>
      </c:lineChart>
      <c:catAx>
        <c:axId val="-1294919968"/>
        <c:scaling>
          <c:orientation val="minMax"/>
          <c:max val="41"/>
        </c:scaling>
        <c:delete val="0"/>
        <c:axPos val="b"/>
        <c:numFmt formatCode="0" sourceLinked="0"/>
        <c:majorTickMark val="out"/>
        <c:minorTickMark val="none"/>
        <c:tickLblPos val="nextTo"/>
        <c:spPr>
          <a:ln w="12700">
            <a:solidFill>
              <a:srgbClr val="000000"/>
            </a:solidFill>
          </a:ln>
        </c:spPr>
        <c:txPr>
          <a:bodyPr/>
          <a:lstStyle/>
          <a:p>
            <a:pPr>
              <a:defRPr sz="1200" baseline="0">
                <a:latin typeface="Arial" panose="020B0604020202020204" pitchFamily="34" charset="0"/>
              </a:defRPr>
            </a:pPr>
            <a:endParaRPr lang="en-US"/>
          </a:p>
        </c:txPr>
        <c:crossAx val="-1294917248"/>
        <c:crossesAt val="0"/>
        <c:auto val="1"/>
        <c:lblAlgn val="ctr"/>
        <c:lblOffset val="100"/>
        <c:tickLblSkip val="10"/>
        <c:tickMarkSkip val="10"/>
        <c:noMultiLvlLbl val="1"/>
      </c:catAx>
      <c:valAx>
        <c:axId val="-1294917248"/>
        <c:scaling>
          <c:orientation val="minMax"/>
          <c:max val="2"/>
          <c:min val="0"/>
        </c:scaling>
        <c:delete val="0"/>
        <c:axPos val="l"/>
        <c:majorGridlines>
          <c:spPr>
            <a:ln>
              <a:solidFill>
                <a:srgbClr val="FFFFFF">
                  <a:lumMod val="85000"/>
                </a:srgbClr>
              </a:solidFill>
            </a:ln>
          </c:spPr>
        </c:majorGridlines>
        <c:numFmt formatCode="#,##0.0" sourceLinked="0"/>
        <c:majorTickMark val="none"/>
        <c:minorTickMark val="none"/>
        <c:tickLblPos val="low"/>
        <c:spPr>
          <a:ln w="22225">
            <a:solidFill>
              <a:srgbClr val="FFFFFF">
                <a:lumMod val="65000"/>
              </a:srgbClr>
            </a:solidFill>
            <a:prstDash val="lgDash"/>
          </a:ln>
        </c:spPr>
        <c:txPr>
          <a:bodyPr/>
          <a:lstStyle/>
          <a:p>
            <a:pPr>
              <a:defRPr sz="1200" baseline="0">
                <a:latin typeface="Arial" panose="020B0604020202020204" pitchFamily="34" charset="0"/>
              </a:defRPr>
            </a:pPr>
            <a:endParaRPr lang="en-US"/>
          </a:p>
        </c:txPr>
        <c:crossAx val="-1294919968"/>
        <c:crossesAt val="11"/>
        <c:crossBetween val="midCat"/>
        <c:majorUnit val="0.5"/>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8230971128608925E-2"/>
          <c:y val="0.16662860283877104"/>
          <c:w val="0.87360954880639918"/>
          <c:h val="0.7008802045080591"/>
        </c:manualLayout>
      </c:layout>
      <c:lineChart>
        <c:grouping val="standard"/>
        <c:varyColors val="0"/>
        <c:ser>
          <c:idx val="0"/>
          <c:order val="0"/>
          <c:tx>
            <c:strRef>
              <c:f>Sheet1!$B$2</c:f>
              <c:strCache>
                <c:ptCount val="1"/>
                <c:pt idx="0">
                  <c:v>freight and  light commercial truck fuel efficiency (consumption-weighted average)</c:v>
                </c:pt>
              </c:strCache>
            </c:strRef>
          </c:tx>
          <c:spPr>
            <a:ln w="22225"/>
          </c:spPr>
          <c:marker>
            <c:symbol val="none"/>
          </c:marker>
          <c:cat>
            <c:numRef>
              <c:f>Sheet1!$A$3:$A$43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Sheet1!$B$3:$B$43</c:f>
              <c:numCache>
                <c:formatCode>General</c:formatCode>
                <c:ptCount val="41"/>
                <c:pt idx="0">
                  <c:v>0.98958326644616224</c:v>
                </c:pt>
                <c:pt idx="1">
                  <c:v>0.9958472603294295</c:v>
                </c:pt>
                <c:pt idx="2">
                  <c:v>0.98915211807982406</c:v>
                </c:pt>
                <c:pt idx="3">
                  <c:v>0.9857391322802066</c:v>
                </c:pt>
                <c:pt idx="4">
                  <c:v>0.98223422695606566</c:v>
                </c:pt>
                <c:pt idx="5">
                  <c:v>0.98295935983021032</c:v>
                </c:pt>
                <c:pt idx="6">
                  <c:v>0.98193639782836628</c:v>
                </c:pt>
                <c:pt idx="7">
                  <c:v>0.9858235988526759</c:v>
                </c:pt>
                <c:pt idx="8">
                  <c:v>0.99239258290788179</c:v>
                </c:pt>
                <c:pt idx="9">
                  <c:v>1</c:v>
                </c:pt>
                <c:pt idx="10">
                  <c:v>1.0077435770331793</c:v>
                </c:pt>
                <c:pt idx="11">
                  <c:v>1.0193580222384659</c:v>
                </c:pt>
                <c:pt idx="12">
                  <c:v>1.0299352884715676</c:v>
                </c:pt>
                <c:pt idx="13">
                  <c:v>1.0425473242833367</c:v>
                </c:pt>
                <c:pt idx="14">
                  <c:v>1.0563623845932049</c:v>
                </c:pt>
                <c:pt idx="15">
                  <c:v>1.071270782787541</c:v>
                </c:pt>
                <c:pt idx="16">
                  <c:v>1.0879647551046694</c:v>
                </c:pt>
                <c:pt idx="17">
                  <c:v>1.1061198885788557</c:v>
                </c:pt>
                <c:pt idx="18">
                  <c:v>1.1244448149270054</c:v>
                </c:pt>
                <c:pt idx="19">
                  <c:v>1.1436050720048929</c:v>
                </c:pt>
                <c:pt idx="20">
                  <c:v>1.1631658390527868</c:v>
                </c:pt>
                <c:pt idx="21">
                  <c:v>1.1828986101511032</c:v>
                </c:pt>
                <c:pt idx="22">
                  <c:v>1.2020693636176787</c:v>
                </c:pt>
                <c:pt idx="23">
                  <c:v>1.2198674674857879</c:v>
                </c:pt>
                <c:pt idx="24">
                  <c:v>1.2361784142734802</c:v>
                </c:pt>
                <c:pt idx="25">
                  <c:v>1.2509397846847568</c:v>
                </c:pt>
                <c:pt idx="26">
                  <c:v>1.2642966257713018</c:v>
                </c:pt>
                <c:pt idx="27">
                  <c:v>1.2762384966037403</c:v>
                </c:pt>
                <c:pt idx="28">
                  <c:v>1.2870462762954904</c:v>
                </c:pt>
                <c:pt idx="29">
                  <c:v>1.2969241159834919</c:v>
                </c:pt>
                <c:pt idx="30">
                  <c:v>1.3058888574386891</c:v>
                </c:pt>
                <c:pt idx="31">
                  <c:v>1.3139888020088279</c:v>
                </c:pt>
                <c:pt idx="32">
                  <c:v>1.321103333620238</c:v>
                </c:pt>
                <c:pt idx="33">
                  <c:v>1.3272037257122351</c:v>
                </c:pt>
                <c:pt idx="34">
                  <c:v>1.3326008971841024</c:v>
                </c:pt>
                <c:pt idx="35">
                  <c:v>1.3375946541275092</c:v>
                </c:pt>
                <c:pt idx="36">
                  <c:v>1.3422202336105689</c:v>
                </c:pt>
                <c:pt idx="37">
                  <c:v>1.3470945000737322</c:v>
                </c:pt>
                <c:pt idx="38">
                  <c:v>1.3519016776290129</c:v>
                </c:pt>
                <c:pt idx="39">
                  <c:v>1.3566102182063235</c:v>
                </c:pt>
                <c:pt idx="40">
                  <c:v>1.3612516490087241</c:v>
                </c:pt>
              </c:numCache>
            </c:numRef>
          </c:val>
          <c:smooth val="0"/>
        </c:ser>
        <c:ser>
          <c:idx val="1"/>
          <c:order val="1"/>
          <c:tx>
            <c:strRef>
              <c:f>Sheet1!$C$2</c:f>
              <c:strCache>
                <c:ptCount val="1"/>
                <c:pt idx="0">
                  <c:v>freight truck and light commercial travel demand</c:v>
                </c:pt>
              </c:strCache>
            </c:strRef>
          </c:tx>
          <c:spPr>
            <a:ln w="22225">
              <a:solidFill>
                <a:srgbClr val="5D9732"/>
              </a:solidFill>
            </a:ln>
          </c:spPr>
          <c:marker>
            <c:symbol val="none"/>
          </c:marker>
          <c:cat>
            <c:numRef>
              <c:f>Sheet1!$A$3:$A$43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Sheet1!$C$3:$C$43</c:f>
              <c:numCache>
                <c:formatCode>General</c:formatCode>
                <c:ptCount val="41"/>
                <c:pt idx="0">
                  <c:v>0.86563401736789913</c:v>
                </c:pt>
                <c:pt idx="1">
                  <c:v>0.88268819307604607</c:v>
                </c:pt>
                <c:pt idx="2">
                  <c:v>0.8531638426928726</c:v>
                </c:pt>
                <c:pt idx="3">
                  <c:v>0.87644304610218948</c:v>
                </c:pt>
                <c:pt idx="4">
                  <c:v>0.90504442952832587</c:v>
                </c:pt>
                <c:pt idx="5">
                  <c:v>0.91624136233036169</c:v>
                </c:pt>
                <c:pt idx="6">
                  <c:v>0.9214396360663305</c:v>
                </c:pt>
                <c:pt idx="7">
                  <c:v>0.93906562570223351</c:v>
                </c:pt>
                <c:pt idx="8">
                  <c:v>0.97745730167085187</c:v>
                </c:pt>
                <c:pt idx="9">
                  <c:v>1</c:v>
                </c:pt>
                <c:pt idx="10">
                  <c:v>0.90907486492627576</c:v>
                </c:pt>
                <c:pt idx="11">
                  <c:v>0.93847439848494918</c:v>
                </c:pt>
                <c:pt idx="12">
                  <c:v>0.97034295471878129</c:v>
                </c:pt>
                <c:pt idx="13">
                  <c:v>0.98352565349836196</c:v>
                </c:pt>
                <c:pt idx="14">
                  <c:v>0.99849185782264549</c:v>
                </c:pt>
                <c:pt idx="15">
                  <c:v>1.0163861659621567</c:v>
                </c:pt>
                <c:pt idx="16">
                  <c:v>1.0287529203411188</c:v>
                </c:pt>
                <c:pt idx="17">
                  <c:v>1.0399306469087575</c:v>
                </c:pt>
                <c:pt idx="18">
                  <c:v>1.0509462168783605</c:v>
                </c:pt>
                <c:pt idx="19">
                  <c:v>1.0621046274474362</c:v>
                </c:pt>
                <c:pt idx="20">
                  <c:v>1.0751242740531723</c:v>
                </c:pt>
                <c:pt idx="21">
                  <c:v>1.0890082860245411</c:v>
                </c:pt>
                <c:pt idx="22">
                  <c:v>1.1016809656071425</c:v>
                </c:pt>
                <c:pt idx="23">
                  <c:v>1.1145244058016039</c:v>
                </c:pt>
                <c:pt idx="24">
                  <c:v>1.1286544142366559</c:v>
                </c:pt>
                <c:pt idx="25">
                  <c:v>1.1432254251547203</c:v>
                </c:pt>
                <c:pt idx="26">
                  <c:v>1.1560170791146256</c:v>
                </c:pt>
                <c:pt idx="27">
                  <c:v>1.1689806187690921</c:v>
                </c:pt>
                <c:pt idx="28">
                  <c:v>1.1836978954275343</c:v>
                </c:pt>
                <c:pt idx="29">
                  <c:v>1.1979275572520471</c:v>
                </c:pt>
                <c:pt idx="30">
                  <c:v>1.2110548500742357</c:v>
                </c:pt>
                <c:pt idx="31">
                  <c:v>1.2268987960245545</c:v>
                </c:pt>
                <c:pt idx="32">
                  <c:v>1.2452528613516107</c:v>
                </c:pt>
                <c:pt idx="33">
                  <c:v>1.2640877236611086</c:v>
                </c:pt>
                <c:pt idx="34">
                  <c:v>1.2812305913099644</c:v>
                </c:pt>
                <c:pt idx="35">
                  <c:v>1.2982050383194064</c:v>
                </c:pt>
                <c:pt idx="36">
                  <c:v>1.3152099374009723</c:v>
                </c:pt>
                <c:pt idx="37">
                  <c:v>1.3318982866065658</c:v>
                </c:pt>
                <c:pt idx="38">
                  <c:v>1.3498412651751048</c:v>
                </c:pt>
                <c:pt idx="39">
                  <c:v>1.3688889327612934</c:v>
                </c:pt>
                <c:pt idx="40">
                  <c:v>1.3885180859950401</c:v>
                </c:pt>
              </c:numCache>
            </c:numRef>
          </c:val>
          <c:smooth val="0"/>
        </c:ser>
        <c:ser>
          <c:idx val="2"/>
          <c:order val="2"/>
          <c:tx>
            <c:strRef>
              <c:f>Sheet1!$D$2</c:f>
              <c:strCache>
                <c:ptCount val="1"/>
                <c:pt idx="0">
                  <c:v>freight and  light commercial truck energy consumption </c:v>
                </c:pt>
              </c:strCache>
            </c:strRef>
          </c:tx>
          <c:spPr>
            <a:ln w="22225">
              <a:solidFill>
                <a:srgbClr val="BD732A"/>
              </a:solidFill>
            </a:ln>
          </c:spPr>
          <c:marker>
            <c:symbol val="none"/>
          </c:marker>
          <c:cat>
            <c:numRef>
              <c:f>Sheet1!$A$3:$A$43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Sheet1!$D$3:$D$43</c:f>
              <c:numCache>
                <c:formatCode>General</c:formatCode>
                <c:ptCount val="41"/>
                <c:pt idx="0">
                  <c:v>0.87355028259094314</c:v>
                </c:pt>
                <c:pt idx="1">
                  <c:v>0.88475718625356481</c:v>
                </c:pt>
                <c:pt idx="2">
                  <c:v>0.86101624757321238</c:v>
                </c:pt>
                <c:pt idx="3">
                  <c:v>0.88750923285388739</c:v>
                </c:pt>
                <c:pt idx="4">
                  <c:v>0.91980131273372723</c:v>
                </c:pt>
                <c:pt idx="5">
                  <c:v>0.93065037535066097</c:v>
                </c:pt>
                <c:pt idx="6">
                  <c:v>0.93675346986583963</c:v>
                </c:pt>
                <c:pt idx="7">
                  <c:v>0.95106201253343514</c:v>
                </c:pt>
                <c:pt idx="8">
                  <c:v>0.98407532359043859</c:v>
                </c:pt>
                <c:pt idx="9">
                  <c:v>1</c:v>
                </c:pt>
                <c:pt idx="10">
                  <c:v>0.90229739650392604</c:v>
                </c:pt>
                <c:pt idx="11">
                  <c:v>0.92076175450094622</c:v>
                </c:pt>
                <c:pt idx="12">
                  <c:v>0.94249647370595702</c:v>
                </c:pt>
                <c:pt idx="13">
                  <c:v>0.94378116205355178</c:v>
                </c:pt>
                <c:pt idx="14">
                  <c:v>0.94566605151801253</c:v>
                </c:pt>
                <c:pt idx="15">
                  <c:v>0.94928105594603296</c:v>
                </c:pt>
                <c:pt idx="16">
                  <c:v>0.94608583235911903</c:v>
                </c:pt>
                <c:pt idx="17">
                  <c:v>0.94064532868209982</c:v>
                </c:pt>
                <c:pt idx="18">
                  <c:v>0.93510164200447987</c:v>
                </c:pt>
                <c:pt idx="19">
                  <c:v>0.92918106741914275</c:v>
                </c:pt>
                <c:pt idx="20">
                  <c:v>0.92474059898631711</c:v>
                </c:pt>
                <c:pt idx="21">
                  <c:v>0.92102556103881894</c:v>
                </c:pt>
                <c:pt idx="22">
                  <c:v>0.9168244531713402</c:v>
                </c:pt>
                <c:pt idx="23">
                  <c:v>0.91390443424445833</c:v>
                </c:pt>
                <c:pt idx="24">
                  <c:v>0.91318320306729484</c:v>
                </c:pt>
                <c:pt idx="25">
                  <c:v>0.91394732717784755</c:v>
                </c:pt>
                <c:pt idx="26">
                  <c:v>0.91427052393118247</c:v>
                </c:pt>
                <c:pt idx="27">
                  <c:v>0.91570053833630916</c:v>
                </c:pt>
                <c:pt idx="28">
                  <c:v>0.91923455610688154</c:v>
                </c:pt>
                <c:pt idx="29">
                  <c:v>0.92293279682172369</c:v>
                </c:pt>
                <c:pt idx="30">
                  <c:v>0.92634623445787323</c:v>
                </c:pt>
                <c:pt idx="31">
                  <c:v>0.93240013707741654</c:v>
                </c:pt>
                <c:pt idx="32">
                  <c:v>0.94101156834411548</c:v>
                </c:pt>
                <c:pt idx="33">
                  <c:v>0.95063968211237193</c:v>
                </c:pt>
                <c:pt idx="34">
                  <c:v>0.95943048382778939</c:v>
                </c:pt>
                <c:pt idx="35">
                  <c:v>0.96835101417041558</c:v>
                </c:pt>
                <c:pt idx="36">
                  <c:v>0.97752350300288027</c:v>
                </c:pt>
                <c:pt idx="37">
                  <c:v>0.98621787060581778</c:v>
                </c:pt>
                <c:pt idx="38">
                  <c:v>0.99582348808033883</c:v>
                </c:pt>
                <c:pt idx="39">
                  <c:v>1.0062322232412211</c:v>
                </c:pt>
                <c:pt idx="40">
                  <c:v>1.0170301442837295</c:v>
                </c:pt>
              </c:numCache>
            </c:numRef>
          </c:val>
          <c:smooth val="0"/>
        </c:ser>
        <c:dLbls>
          <c:showLegendKey val="0"/>
          <c:showVal val="0"/>
          <c:showCatName val="0"/>
          <c:showSerName val="0"/>
          <c:showPercent val="0"/>
          <c:showBubbleSize val="0"/>
        </c:dLbls>
        <c:smooth val="0"/>
        <c:axId val="-1294915072"/>
        <c:axId val="-1294918336"/>
        <c:extLst/>
      </c:lineChart>
      <c:catAx>
        <c:axId val="-1294915072"/>
        <c:scaling>
          <c:orientation val="minMax"/>
          <c:max val="41"/>
        </c:scaling>
        <c:delete val="0"/>
        <c:axPos val="b"/>
        <c:numFmt formatCode="0" sourceLinked="0"/>
        <c:majorTickMark val="out"/>
        <c:minorTickMark val="none"/>
        <c:tickLblPos val="nextTo"/>
        <c:spPr>
          <a:ln w="12700">
            <a:solidFill>
              <a:srgbClr val="000000"/>
            </a:solidFill>
          </a:ln>
        </c:spPr>
        <c:txPr>
          <a:bodyPr/>
          <a:lstStyle/>
          <a:p>
            <a:pPr>
              <a:defRPr sz="1200" baseline="0">
                <a:latin typeface="Arial" panose="020B0604020202020204" pitchFamily="34" charset="0"/>
              </a:defRPr>
            </a:pPr>
            <a:endParaRPr lang="en-US"/>
          </a:p>
        </c:txPr>
        <c:crossAx val="-1294918336"/>
        <c:crossesAt val="0"/>
        <c:auto val="1"/>
        <c:lblAlgn val="ctr"/>
        <c:lblOffset val="100"/>
        <c:tickLblSkip val="10"/>
        <c:tickMarkSkip val="10"/>
        <c:noMultiLvlLbl val="1"/>
      </c:catAx>
      <c:valAx>
        <c:axId val="-1294918336"/>
        <c:scaling>
          <c:orientation val="minMax"/>
          <c:max val="2"/>
          <c:min val="0"/>
        </c:scaling>
        <c:delete val="0"/>
        <c:axPos val="l"/>
        <c:majorGridlines>
          <c:spPr>
            <a:ln>
              <a:solidFill>
                <a:srgbClr val="FFFFFF">
                  <a:lumMod val="85000"/>
                </a:srgbClr>
              </a:solidFill>
            </a:ln>
          </c:spPr>
        </c:majorGridlines>
        <c:numFmt formatCode="#,##0.0" sourceLinked="0"/>
        <c:majorTickMark val="none"/>
        <c:minorTickMark val="none"/>
        <c:tickLblPos val="low"/>
        <c:spPr>
          <a:ln w="22225">
            <a:solidFill>
              <a:srgbClr val="FFFFFF">
                <a:lumMod val="65000"/>
              </a:srgbClr>
            </a:solidFill>
            <a:prstDash val="lgDash"/>
          </a:ln>
        </c:spPr>
        <c:txPr>
          <a:bodyPr/>
          <a:lstStyle/>
          <a:p>
            <a:pPr>
              <a:defRPr sz="1200" baseline="0">
                <a:latin typeface="Arial" panose="020B0604020202020204" pitchFamily="34" charset="0"/>
              </a:defRPr>
            </a:pPr>
            <a:endParaRPr lang="en-US"/>
          </a:p>
        </c:txPr>
        <c:crossAx val="-1294915072"/>
        <c:crossesAt val="11"/>
        <c:crossBetween val="midCat"/>
        <c:majorUnit val="0.5"/>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8230971128608925E-2"/>
          <c:y val="0.16662860283877104"/>
          <c:w val="0.87360954880639918"/>
          <c:h val="0.7008802045080591"/>
        </c:manualLayout>
      </c:layout>
      <c:lineChart>
        <c:grouping val="standard"/>
        <c:varyColors val="0"/>
        <c:ser>
          <c:idx val="0"/>
          <c:order val="0"/>
          <c:tx>
            <c:strRef>
              <c:f>Sheet1!$B$2</c:f>
              <c:strCache>
                <c:ptCount val="1"/>
                <c:pt idx="0">
                  <c:v>passenger jet efficiency</c:v>
                </c:pt>
              </c:strCache>
            </c:strRef>
          </c:tx>
          <c:spPr>
            <a:ln w="22225">
              <a:solidFill>
                <a:srgbClr val="0096D7"/>
              </a:solidFill>
            </a:ln>
          </c:spPr>
          <c:marker>
            <c:symbol val="none"/>
          </c:marker>
          <c:cat>
            <c:numRef>
              <c:f>Sheet1!$A$3:$A$43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Sheet1!$B$3:$B$43</c:f>
              <c:numCache>
                <c:formatCode>General</c:formatCode>
                <c:ptCount val="41"/>
                <c:pt idx="0">
                  <c:v>0.89509354611612357</c:v>
                </c:pt>
                <c:pt idx="1">
                  <c:v>0.8990302365711329</c:v>
                </c:pt>
                <c:pt idx="2">
                  <c:v>0.9099712053980491</c:v>
                </c:pt>
                <c:pt idx="3">
                  <c:v>0.91779454596641241</c:v>
                </c:pt>
                <c:pt idx="4">
                  <c:v>0.93222652143452167</c:v>
                </c:pt>
                <c:pt idx="5">
                  <c:v>0.93974853190169827</c:v>
                </c:pt>
                <c:pt idx="6">
                  <c:v>0.94068927461655016</c:v>
                </c:pt>
                <c:pt idx="7">
                  <c:v>0.95961956705449858</c:v>
                </c:pt>
                <c:pt idx="8">
                  <c:v>0.98909074218989756</c:v>
                </c:pt>
                <c:pt idx="9">
                  <c:v>1</c:v>
                </c:pt>
                <c:pt idx="10">
                  <c:v>0.78525681819457571</c:v>
                </c:pt>
                <c:pt idx="11">
                  <c:v>0.90882063977668193</c:v>
                </c:pt>
                <c:pt idx="12">
                  <c:v>0.96713758449227816</c:v>
                </c:pt>
                <c:pt idx="13">
                  <c:v>1.0114948990191814</c:v>
                </c:pt>
                <c:pt idx="14">
                  <c:v>1.0400382304705733</c:v>
                </c:pt>
                <c:pt idx="15">
                  <c:v>1.0561715112249812</c:v>
                </c:pt>
                <c:pt idx="16">
                  <c:v>1.0724358770483986</c:v>
                </c:pt>
                <c:pt idx="17">
                  <c:v>1.0871103042041035</c:v>
                </c:pt>
                <c:pt idx="18">
                  <c:v>1.0979201796617222</c:v>
                </c:pt>
                <c:pt idx="19">
                  <c:v>1.1084809493056682</c:v>
                </c:pt>
                <c:pt idx="20">
                  <c:v>1.1191635278046546</c:v>
                </c:pt>
                <c:pt idx="21">
                  <c:v>1.129861056657552</c:v>
                </c:pt>
                <c:pt idx="22">
                  <c:v>1.1403664879619495</c:v>
                </c:pt>
                <c:pt idx="23">
                  <c:v>1.1511314191785502</c:v>
                </c:pt>
                <c:pt idx="24">
                  <c:v>1.1624204106821785</c:v>
                </c:pt>
                <c:pt idx="25">
                  <c:v>1.1731787788240298</c:v>
                </c:pt>
                <c:pt idx="26">
                  <c:v>1.1841561519362185</c:v>
                </c:pt>
                <c:pt idx="27">
                  <c:v>1.1948894221544695</c:v>
                </c:pt>
                <c:pt idx="28">
                  <c:v>1.205551559020454</c:v>
                </c:pt>
                <c:pt idx="29">
                  <c:v>1.2166868869443739</c:v>
                </c:pt>
                <c:pt idx="30">
                  <c:v>1.2271295324188132</c:v>
                </c:pt>
                <c:pt idx="31">
                  <c:v>1.2382046666017752</c:v>
                </c:pt>
                <c:pt idx="32">
                  <c:v>1.2490296793325311</c:v>
                </c:pt>
                <c:pt idx="33">
                  <c:v>1.2602159742663723</c:v>
                </c:pt>
                <c:pt idx="34">
                  <c:v>1.2703934916552977</c:v>
                </c:pt>
                <c:pt idx="35">
                  <c:v>1.2804401990824847</c:v>
                </c:pt>
                <c:pt idx="36">
                  <c:v>1.2904321366189557</c:v>
                </c:pt>
                <c:pt idx="37">
                  <c:v>1.3016840497973026</c:v>
                </c:pt>
                <c:pt idx="38">
                  <c:v>1.314319474555818</c:v>
                </c:pt>
                <c:pt idx="39">
                  <c:v>1.3277266234436971</c:v>
                </c:pt>
                <c:pt idx="40">
                  <c:v>1.341182906649417</c:v>
                </c:pt>
              </c:numCache>
            </c:numRef>
          </c:val>
          <c:smooth val="0"/>
        </c:ser>
        <c:ser>
          <c:idx val="2"/>
          <c:order val="1"/>
          <c:tx>
            <c:strRef>
              <c:f>Sheet1!$C$2</c:f>
              <c:strCache>
                <c:ptCount val="1"/>
                <c:pt idx="0">
                  <c:v>passenger jet travel demand</c:v>
                </c:pt>
              </c:strCache>
            </c:strRef>
          </c:tx>
          <c:spPr>
            <a:ln w="22225">
              <a:solidFill>
                <a:srgbClr val="5D9732"/>
              </a:solidFill>
            </a:ln>
          </c:spPr>
          <c:marker>
            <c:symbol val="none"/>
          </c:marker>
          <c:cat>
            <c:numRef>
              <c:f>Sheet1!$A$3:$A$43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Sheet1!$C$3:$C$43</c:f>
              <c:numCache>
                <c:formatCode>General</c:formatCode>
                <c:ptCount val="41"/>
                <c:pt idx="0">
                  <c:v>0.70774902763663006</c:v>
                </c:pt>
                <c:pt idx="1">
                  <c:v>0.72761825612454301</c:v>
                </c:pt>
                <c:pt idx="2">
                  <c:v>0.74189920687246069</c:v>
                </c:pt>
                <c:pt idx="3">
                  <c:v>0.76247133004551526</c:v>
                </c:pt>
                <c:pt idx="4">
                  <c:v>0.79248370435423698</c:v>
                </c:pt>
                <c:pt idx="5">
                  <c:v>0.841848231278715</c:v>
                </c:pt>
                <c:pt idx="6">
                  <c:v>0.88697427850981858</c:v>
                </c:pt>
                <c:pt idx="7">
                  <c:v>0.92465974957370689</c:v>
                </c:pt>
                <c:pt idx="8">
                  <c:v>0.9762491434201801</c:v>
                </c:pt>
                <c:pt idx="9">
                  <c:v>1</c:v>
                </c:pt>
                <c:pt idx="10">
                  <c:v>0.37878137156412567</c:v>
                </c:pt>
                <c:pt idx="11">
                  <c:v>0.68196412702010734</c:v>
                </c:pt>
                <c:pt idx="12">
                  <c:v>0.8368478902762424</c:v>
                </c:pt>
                <c:pt idx="13">
                  <c:v>0.92244255579457546</c:v>
                </c:pt>
                <c:pt idx="14">
                  <c:v>0.97277682617176731</c:v>
                </c:pt>
                <c:pt idx="15">
                  <c:v>1.0099189369343222</c:v>
                </c:pt>
                <c:pt idx="16">
                  <c:v>1.0332665089586996</c:v>
                </c:pt>
                <c:pt idx="17">
                  <c:v>1.0534681881057855</c:v>
                </c:pt>
                <c:pt idx="18">
                  <c:v>1.0720775944118766</c:v>
                </c:pt>
                <c:pt idx="19">
                  <c:v>1.0884430979638868</c:v>
                </c:pt>
                <c:pt idx="20">
                  <c:v>1.1083535839492105</c:v>
                </c:pt>
                <c:pt idx="21">
                  <c:v>1.1312303547207123</c:v>
                </c:pt>
                <c:pt idx="22">
                  <c:v>1.1571489446271439</c:v>
                </c:pt>
                <c:pt idx="23">
                  <c:v>1.1846879500614742</c:v>
                </c:pt>
                <c:pt idx="24">
                  <c:v>1.2133300837486309</c:v>
                </c:pt>
                <c:pt idx="25">
                  <c:v>1.2411617699948703</c:v>
                </c:pt>
                <c:pt idx="26">
                  <c:v>1.2656047440609888</c:v>
                </c:pt>
                <c:pt idx="27">
                  <c:v>1.2881795949301946</c:v>
                </c:pt>
                <c:pt idx="28">
                  <c:v>1.3126240549065187</c:v>
                </c:pt>
                <c:pt idx="29">
                  <c:v>1.3387772889997374</c:v>
                </c:pt>
                <c:pt idx="30">
                  <c:v>1.3669456217745408</c:v>
                </c:pt>
                <c:pt idx="31">
                  <c:v>1.3960922463355927</c:v>
                </c:pt>
                <c:pt idx="32">
                  <c:v>1.4273208764260996</c:v>
                </c:pt>
                <c:pt idx="33">
                  <c:v>1.4601976923838871</c:v>
                </c:pt>
                <c:pt idx="34">
                  <c:v>1.4928610514248764</c:v>
                </c:pt>
                <c:pt idx="35">
                  <c:v>1.5241453283305904</c:v>
                </c:pt>
                <c:pt idx="36">
                  <c:v>1.5545965385533853</c:v>
                </c:pt>
                <c:pt idx="37">
                  <c:v>1.585498716433704</c:v>
                </c:pt>
                <c:pt idx="38">
                  <c:v>1.6175515455942941</c:v>
                </c:pt>
                <c:pt idx="39">
                  <c:v>1.6499131970058742</c:v>
                </c:pt>
                <c:pt idx="40">
                  <c:v>1.6827937834173092</c:v>
                </c:pt>
              </c:numCache>
            </c:numRef>
          </c:val>
          <c:smooth val="0"/>
        </c:ser>
        <c:ser>
          <c:idx val="4"/>
          <c:order val="2"/>
          <c:tx>
            <c:strRef>
              <c:f>Sheet1!$D$2</c:f>
              <c:strCache>
                <c:ptCount val="1"/>
                <c:pt idx="0">
                  <c:v>passenger jet energy consumption</c:v>
                </c:pt>
              </c:strCache>
            </c:strRef>
          </c:tx>
          <c:spPr>
            <a:ln w="22225">
              <a:solidFill>
                <a:srgbClr val="BD732A"/>
              </a:solidFill>
            </a:ln>
          </c:spPr>
          <c:marker>
            <c:symbol val="none"/>
          </c:marker>
          <c:cat>
            <c:numRef>
              <c:f>Sheet1!$A$3:$A$43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Sheet1!$D$3:$D$43</c:f>
              <c:numCache>
                <c:formatCode>General</c:formatCode>
                <c:ptCount val="41"/>
                <c:pt idx="0">
                  <c:v>0.79069839203690462</c:v>
                </c:pt>
                <c:pt idx="1">
                  <c:v>0.80933680150697862</c:v>
                </c:pt>
                <c:pt idx="2">
                  <c:v>0.81529965175978436</c:v>
                </c:pt>
                <c:pt idx="3">
                  <c:v>0.83076472114208733</c:v>
                </c:pt>
                <c:pt idx="4">
                  <c:v>0.85009778860909613</c:v>
                </c:pt>
                <c:pt idx="5">
                  <c:v>0.89582287463129129</c:v>
                </c:pt>
                <c:pt idx="6">
                  <c:v>0.9428982581643367</c:v>
                </c:pt>
                <c:pt idx="7">
                  <c:v>0.96356908645777317</c:v>
                </c:pt>
                <c:pt idx="8">
                  <c:v>0.98701676375891889</c:v>
                </c:pt>
                <c:pt idx="9">
                  <c:v>1</c:v>
                </c:pt>
                <c:pt idx="10">
                  <c:v>0.48236623075110813</c:v>
                </c:pt>
                <c:pt idx="11">
                  <c:v>0.75038362595691233</c:v>
                </c:pt>
                <c:pt idx="12">
                  <c:v>0.86528318586188102</c:v>
                </c:pt>
                <c:pt idx="13">
                  <c:v>0.9119596714615591</c:v>
                </c:pt>
                <c:pt idx="14">
                  <c:v>0.93532795013855108</c:v>
                </c:pt>
                <c:pt idx="15">
                  <c:v>0.956207326367842</c:v>
                </c:pt>
                <c:pt idx="16">
                  <c:v>0.96347626097934858</c:v>
                </c:pt>
                <c:pt idx="17">
                  <c:v>0.96905363147767398</c:v>
                </c:pt>
                <c:pt idx="18">
                  <c:v>0.97646223675585586</c:v>
                </c:pt>
                <c:pt idx="19">
                  <c:v>0.98192314324000507</c:v>
                </c:pt>
                <c:pt idx="20">
                  <c:v>0.99034105062675759</c:v>
                </c:pt>
                <c:pt idx="21">
                  <c:v>1.0012119172132641</c:v>
                </c:pt>
                <c:pt idx="22">
                  <c:v>1.0147167220734343</c:v>
                </c:pt>
                <c:pt idx="23">
                  <c:v>1.0291509121581182</c:v>
                </c:pt>
                <c:pt idx="24">
                  <c:v>1.0437962656183708</c:v>
                </c:pt>
                <c:pt idx="25">
                  <c:v>1.0579476823123117</c:v>
                </c:pt>
                <c:pt idx="26">
                  <c:v>1.068781969330306</c:v>
                </c:pt>
                <c:pt idx="27">
                  <c:v>1.0780743146989422</c:v>
                </c:pt>
                <c:pt idx="28">
                  <c:v>1.0888161896394246</c:v>
                </c:pt>
                <c:pt idx="29">
                  <c:v>1.1003466079608903</c:v>
                </c:pt>
                <c:pt idx="30">
                  <c:v>1.1139375148767985</c:v>
                </c:pt>
                <c:pt idx="31">
                  <c:v>1.1275133134226805</c:v>
                </c:pt>
                <c:pt idx="32">
                  <c:v>1.1427437634539199</c:v>
                </c:pt>
                <c:pt idx="33">
                  <c:v>1.1586884488065095</c:v>
                </c:pt>
                <c:pt idx="34">
                  <c:v>1.1751170493479999</c:v>
                </c:pt>
                <c:pt idx="35">
                  <c:v>1.1903291769679951</c:v>
                </c:pt>
                <c:pt idx="36">
                  <c:v>1.2047100304139693</c:v>
                </c:pt>
                <c:pt idx="37">
                  <c:v>1.2180365248238207</c:v>
                </c:pt>
                <c:pt idx="38">
                  <c:v>1.2307141276598335</c:v>
                </c:pt>
                <c:pt idx="39">
                  <c:v>1.2426603247033854</c:v>
                </c:pt>
                <c:pt idx="40">
                  <c:v>1.254708641956461</c:v>
                </c:pt>
              </c:numCache>
            </c:numRef>
          </c:val>
          <c:smooth val="0"/>
        </c:ser>
        <c:dLbls>
          <c:showLegendKey val="0"/>
          <c:showVal val="0"/>
          <c:showCatName val="0"/>
          <c:showSerName val="0"/>
          <c:showPercent val="0"/>
          <c:showBubbleSize val="0"/>
        </c:dLbls>
        <c:smooth val="0"/>
        <c:axId val="-1294919424"/>
        <c:axId val="-1294917792"/>
        <c:extLst/>
      </c:lineChart>
      <c:catAx>
        <c:axId val="-1294919424"/>
        <c:scaling>
          <c:orientation val="minMax"/>
          <c:max val="41"/>
        </c:scaling>
        <c:delete val="0"/>
        <c:axPos val="b"/>
        <c:numFmt formatCode="0" sourceLinked="0"/>
        <c:majorTickMark val="out"/>
        <c:minorTickMark val="none"/>
        <c:tickLblPos val="nextTo"/>
        <c:spPr>
          <a:ln w="12700">
            <a:solidFill>
              <a:srgbClr val="000000"/>
            </a:solidFill>
          </a:ln>
        </c:spPr>
        <c:txPr>
          <a:bodyPr/>
          <a:lstStyle/>
          <a:p>
            <a:pPr>
              <a:defRPr sz="1200" baseline="0">
                <a:latin typeface="Arial" panose="020B0604020202020204" pitchFamily="34" charset="0"/>
              </a:defRPr>
            </a:pPr>
            <a:endParaRPr lang="en-US"/>
          </a:p>
        </c:txPr>
        <c:crossAx val="-1294917792"/>
        <c:crossesAt val="0"/>
        <c:auto val="1"/>
        <c:lblAlgn val="ctr"/>
        <c:lblOffset val="100"/>
        <c:tickLblSkip val="10"/>
        <c:tickMarkSkip val="10"/>
        <c:noMultiLvlLbl val="1"/>
      </c:catAx>
      <c:valAx>
        <c:axId val="-1294917792"/>
        <c:scaling>
          <c:orientation val="minMax"/>
          <c:max val="2"/>
          <c:min val="0"/>
        </c:scaling>
        <c:delete val="0"/>
        <c:axPos val="l"/>
        <c:majorGridlines>
          <c:spPr>
            <a:ln>
              <a:solidFill>
                <a:srgbClr val="FFFFFF">
                  <a:lumMod val="85000"/>
                </a:srgbClr>
              </a:solidFill>
            </a:ln>
          </c:spPr>
        </c:majorGridlines>
        <c:numFmt formatCode="#,##0.0" sourceLinked="0"/>
        <c:majorTickMark val="none"/>
        <c:minorTickMark val="none"/>
        <c:tickLblPos val="low"/>
        <c:spPr>
          <a:ln w="22225">
            <a:solidFill>
              <a:srgbClr val="FFFFFF">
                <a:lumMod val="65000"/>
              </a:srgbClr>
            </a:solidFill>
            <a:prstDash val="lgDash"/>
          </a:ln>
        </c:spPr>
        <c:txPr>
          <a:bodyPr/>
          <a:lstStyle/>
          <a:p>
            <a:pPr>
              <a:defRPr sz="1200" baseline="0">
                <a:latin typeface="Arial" panose="020B0604020202020204" pitchFamily="34" charset="0"/>
              </a:defRPr>
            </a:pPr>
            <a:endParaRPr lang="en-US"/>
          </a:p>
        </c:txPr>
        <c:crossAx val="-1294919424"/>
        <c:crossesAt val="11"/>
        <c:crossBetween val="midCat"/>
        <c:majorUnit val="0.5"/>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5475357247011"/>
          <c:y val="0.22365406602634813"/>
          <c:w val="0.78131561679790029"/>
          <c:h val="0.67458664245775235"/>
        </c:manualLayout>
      </c:layout>
      <c:lineChart>
        <c:grouping val="standard"/>
        <c:varyColors val="0"/>
        <c:ser>
          <c:idx val="1"/>
          <c:order val="0"/>
          <c:tx>
            <c:strRef>
              <c:f>Sheet1!$B$1</c:f>
              <c:strCache>
                <c:ptCount val="1"/>
                <c:pt idx="0">
                  <c:v>car</c:v>
                </c:pt>
              </c:strCache>
            </c:strRef>
          </c:tx>
          <c:spPr>
            <a:ln w="2222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0.57602328799320135</c:v>
                </c:pt>
                <c:pt idx="1">
                  <c:v>0.55323040427492254</c:v>
                </c:pt>
                <c:pt idx="2">
                  <c:v>0.5254285633196859</c:v>
                </c:pt>
                <c:pt idx="3">
                  <c:v>0.47925324872120151</c:v>
                </c:pt>
                <c:pt idx="4">
                  <c:v>0.44701098217642388</c:v>
                </c:pt>
                <c:pt idx="5">
                  <c:v>0.3979098244130157</c:v>
                </c:pt>
                <c:pt idx="6">
                  <c:v>0.38783153028735651</c:v>
                </c:pt>
                <c:pt idx="7">
                  <c:v>0.39953685606605721</c:v>
                </c:pt>
                <c:pt idx="8">
                  <c:v>0.40003273611931051</c:v>
                </c:pt>
                <c:pt idx="9">
                  <c:v>0.39771106184246591</c:v>
                </c:pt>
                <c:pt idx="10">
                  <c:v>0.3983213995655327</c:v>
                </c:pt>
                <c:pt idx="11">
                  <c:v>0.39832866833311059</c:v>
                </c:pt>
                <c:pt idx="12">
                  <c:v>0.39816947320635537</c:v>
                </c:pt>
                <c:pt idx="13">
                  <c:v>0.40240437815147218</c:v>
                </c:pt>
                <c:pt idx="14">
                  <c:v>0.40566802982795053</c:v>
                </c:pt>
                <c:pt idx="15">
                  <c:v>0.41305616055892869</c:v>
                </c:pt>
                <c:pt idx="16">
                  <c:v>0.41553069599639858</c:v>
                </c:pt>
                <c:pt idx="17">
                  <c:v>0.41884917460613041</c:v>
                </c:pt>
                <c:pt idx="18">
                  <c:v>0.42084449369648291</c:v>
                </c:pt>
                <c:pt idx="19">
                  <c:v>0.4223962689887748</c:v>
                </c:pt>
                <c:pt idx="20">
                  <c:v>0.42317841014116891</c:v>
                </c:pt>
                <c:pt idx="21">
                  <c:v>0.42385913841583128</c:v>
                </c:pt>
                <c:pt idx="22">
                  <c:v>0.42461320240075862</c:v>
                </c:pt>
                <c:pt idx="23">
                  <c:v>0.42572960240568902</c:v>
                </c:pt>
                <c:pt idx="24">
                  <c:v>0.42504036498873948</c:v>
                </c:pt>
                <c:pt idx="25">
                  <c:v>0.42614300471782213</c:v>
                </c:pt>
                <c:pt idx="26">
                  <c:v>0.42687692218382162</c:v>
                </c:pt>
                <c:pt idx="27">
                  <c:v>0.42679271441784672</c:v>
                </c:pt>
                <c:pt idx="28">
                  <c:v>0.42643297201222019</c:v>
                </c:pt>
                <c:pt idx="29">
                  <c:v>0.42545037116735501</c:v>
                </c:pt>
                <c:pt idx="30">
                  <c:v>0.42343310631631292</c:v>
                </c:pt>
                <c:pt idx="31">
                  <c:v>0.4234335762445407</c:v>
                </c:pt>
                <c:pt idx="32">
                  <c:v>0.42253127448378069</c:v>
                </c:pt>
                <c:pt idx="33">
                  <c:v>0.42147221870748741</c:v>
                </c:pt>
                <c:pt idx="34">
                  <c:v>0.41954601762268662</c:v>
                </c:pt>
                <c:pt idx="35">
                  <c:v>0.41774229972839211</c:v>
                </c:pt>
              </c:numCache>
            </c:numRef>
          </c:val>
          <c:smooth val="0"/>
        </c:ser>
        <c:ser>
          <c:idx val="0"/>
          <c:order val="1"/>
          <c:tx>
            <c:strRef>
              <c:f>Sheet1!$C$1</c:f>
              <c:strCache>
                <c:ptCount val="1"/>
                <c:pt idx="0">
                  <c:v>truck</c:v>
                </c:pt>
              </c:strCache>
            </c:strRef>
          </c:tx>
          <c:spPr>
            <a:ln w="22225" cap="rnd">
              <a:solidFill>
                <a:schemeClr val="tx2"/>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0.42397674197388058</c:v>
                </c:pt>
                <c:pt idx="1">
                  <c:v>0.44676959572507752</c:v>
                </c:pt>
                <c:pt idx="2">
                  <c:v>0.47457143668031398</c:v>
                </c:pt>
                <c:pt idx="3">
                  <c:v>0.52074671986395626</c:v>
                </c:pt>
                <c:pt idx="4">
                  <c:v>0.55298904934271942</c:v>
                </c:pt>
                <c:pt idx="5">
                  <c:v>0.60209017558698441</c:v>
                </c:pt>
                <c:pt idx="6">
                  <c:v>0.61216843355176709</c:v>
                </c:pt>
                <c:pt idx="7">
                  <c:v>0.60046314393394296</c:v>
                </c:pt>
                <c:pt idx="8">
                  <c:v>0.59996726381131504</c:v>
                </c:pt>
                <c:pt idx="9">
                  <c:v>0.6022889713822267</c:v>
                </c:pt>
                <c:pt idx="10">
                  <c:v>0.6016785679107175</c:v>
                </c:pt>
                <c:pt idx="11">
                  <c:v>0.60167133166688935</c:v>
                </c:pt>
                <c:pt idx="12">
                  <c:v>0.60183049383045717</c:v>
                </c:pt>
                <c:pt idx="13">
                  <c:v>0.59759562184852788</c:v>
                </c:pt>
                <c:pt idx="14">
                  <c:v>0.5943319702387504</c:v>
                </c:pt>
                <c:pt idx="15">
                  <c:v>0.58694383944107131</c:v>
                </c:pt>
                <c:pt idx="16">
                  <c:v>0.58446933621307873</c:v>
                </c:pt>
                <c:pt idx="17">
                  <c:v>0.58115079309894324</c:v>
                </c:pt>
                <c:pt idx="18">
                  <c:v>0.57915547423817482</c:v>
                </c:pt>
                <c:pt idx="19">
                  <c:v>0.57760369905026554</c:v>
                </c:pt>
                <c:pt idx="20">
                  <c:v>0.57682158992434029</c:v>
                </c:pt>
                <c:pt idx="21">
                  <c:v>0.57614086158416866</c:v>
                </c:pt>
                <c:pt idx="22">
                  <c:v>0.57538682981622324</c:v>
                </c:pt>
                <c:pt idx="23">
                  <c:v>0.57427042986800203</c:v>
                </c:pt>
                <c:pt idx="24">
                  <c:v>0.57495960270170465</c:v>
                </c:pt>
                <c:pt idx="25">
                  <c:v>0.57385699528217793</c:v>
                </c:pt>
                <c:pt idx="26">
                  <c:v>0.57312311013413864</c:v>
                </c:pt>
                <c:pt idx="27">
                  <c:v>0.57320728558215328</c:v>
                </c:pt>
                <c:pt idx="28">
                  <c:v>0.57356702798777981</c:v>
                </c:pt>
                <c:pt idx="29">
                  <c:v>0.57454962876655535</c:v>
                </c:pt>
                <c:pt idx="30">
                  <c:v>0.57656689368368708</c:v>
                </c:pt>
                <c:pt idx="31">
                  <c:v>0.5765664237554593</c:v>
                </c:pt>
                <c:pt idx="32">
                  <c:v>0.57746875746743487</c:v>
                </c:pt>
                <c:pt idx="33">
                  <c:v>0.57852778135783189</c:v>
                </c:pt>
                <c:pt idx="34">
                  <c:v>0.58045398237731338</c:v>
                </c:pt>
                <c:pt idx="35">
                  <c:v>0.58225773249913215</c:v>
                </c:pt>
              </c:numCache>
            </c:numRef>
          </c:val>
          <c:smooth val="0"/>
        </c:ser>
        <c:dLbls>
          <c:showLegendKey val="0"/>
          <c:showVal val="0"/>
          <c:showCatName val="0"/>
          <c:showSerName val="0"/>
          <c:showPercent val="0"/>
          <c:showBubbleSize val="0"/>
        </c:dLbls>
        <c:smooth val="0"/>
        <c:axId val="-1294916704"/>
        <c:axId val="-1861078848"/>
      </c:lineChart>
      <c:catAx>
        <c:axId val="-1294916704"/>
        <c:scaling>
          <c:orientation val="minMax"/>
          <c:max val="36"/>
        </c:scaling>
        <c:delete val="0"/>
        <c:axPos val="b"/>
        <c:numFmt formatCode="0" sourceLinked="0"/>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1078848"/>
        <c:crosses val="autoZero"/>
        <c:auto val="1"/>
        <c:lblAlgn val="ctr"/>
        <c:lblOffset val="100"/>
        <c:tickLblSkip val="10"/>
        <c:tickMarkSkip val="5"/>
        <c:noMultiLvlLbl val="1"/>
      </c:catAx>
      <c:valAx>
        <c:axId val="-1861078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4916704"/>
        <c:crossesAt val="6"/>
        <c:crossBetween val="midCat"/>
        <c:majorUnit val="0.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5475357247011"/>
          <c:y val="0.22000664577202245"/>
          <c:w val="0.7077077865266842"/>
          <c:h val="0.67823406271207809"/>
        </c:manualLayout>
      </c:layout>
      <c:lineChart>
        <c:grouping val="standard"/>
        <c:varyColors val="0"/>
        <c:ser>
          <c:idx val="1"/>
          <c:order val="0"/>
          <c:tx>
            <c:strRef>
              <c:f>Sheet1!$B$1</c:f>
              <c:strCache>
                <c:ptCount val="1"/>
                <c:pt idx="0">
                  <c:v>other</c:v>
                </c:pt>
              </c:strCache>
            </c:strRef>
          </c:tx>
          <c:spPr>
            <a:ln w="2222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1.5508020000000001E-2</c:v>
                </c:pt>
                <c:pt idx="1">
                  <c:v>1.406145E-2</c:v>
                </c:pt>
                <c:pt idx="2">
                  <c:v>1.891176E-2</c:v>
                </c:pt>
                <c:pt idx="3">
                  <c:v>1.3753700000000001E-2</c:v>
                </c:pt>
                <c:pt idx="4">
                  <c:v>1.4079299999999999E-2</c:v>
                </c:pt>
                <c:pt idx="5">
                  <c:v>1.385961E-2</c:v>
                </c:pt>
                <c:pt idx="6">
                  <c:v>1.4004000000000001E-2</c:v>
                </c:pt>
                <c:pt idx="7">
                  <c:v>1.4063900000000001E-2</c:v>
                </c:pt>
                <c:pt idx="8">
                  <c:v>1.408238E-2</c:v>
                </c:pt>
                <c:pt idx="9">
                  <c:v>1.409647E-2</c:v>
                </c:pt>
                <c:pt idx="10">
                  <c:v>1.41986E-2</c:v>
                </c:pt>
                <c:pt idx="11">
                  <c:v>1.4168129999999999E-2</c:v>
                </c:pt>
                <c:pt idx="12">
                  <c:v>1.417646E-2</c:v>
                </c:pt>
                <c:pt idx="13">
                  <c:v>1.420536E-2</c:v>
                </c:pt>
                <c:pt idx="14">
                  <c:v>1.4200910000000001E-2</c:v>
                </c:pt>
                <c:pt idx="15">
                  <c:v>1.4302769999999999E-2</c:v>
                </c:pt>
                <c:pt idx="16">
                  <c:v>1.424695E-2</c:v>
                </c:pt>
                <c:pt idx="17">
                  <c:v>1.4280019999999999E-2</c:v>
                </c:pt>
                <c:pt idx="18">
                  <c:v>1.4270359999999999E-2</c:v>
                </c:pt>
                <c:pt idx="19">
                  <c:v>1.4271239999999999E-2</c:v>
                </c:pt>
                <c:pt idx="20">
                  <c:v>1.427256E-2</c:v>
                </c:pt>
                <c:pt idx="21">
                  <c:v>1.427585E-2</c:v>
                </c:pt>
                <c:pt idx="22">
                  <c:v>1.4278280000000001E-2</c:v>
                </c:pt>
                <c:pt idx="23">
                  <c:v>1.428164E-2</c:v>
                </c:pt>
                <c:pt idx="24">
                  <c:v>1.427237E-2</c:v>
                </c:pt>
                <c:pt idx="25">
                  <c:v>1.429123E-2</c:v>
                </c:pt>
                <c:pt idx="26">
                  <c:v>1.4285809999999999E-2</c:v>
                </c:pt>
                <c:pt idx="27">
                  <c:v>1.428418E-2</c:v>
                </c:pt>
                <c:pt idx="28">
                  <c:v>1.4288759999999999E-2</c:v>
                </c:pt>
                <c:pt idx="29">
                  <c:v>1.4287660000000001E-2</c:v>
                </c:pt>
                <c:pt idx="30">
                  <c:v>1.4288479999999999E-2</c:v>
                </c:pt>
                <c:pt idx="31">
                  <c:v>1.430852E-2</c:v>
                </c:pt>
                <c:pt idx="32">
                  <c:v>1.4301100000000001E-2</c:v>
                </c:pt>
                <c:pt idx="33">
                  <c:v>1.4307810000000001E-2</c:v>
                </c:pt>
                <c:pt idx="34">
                  <c:v>1.4305470000000001E-2</c:v>
                </c:pt>
                <c:pt idx="35">
                  <c:v>1.430528E-2</c:v>
                </c:pt>
              </c:numCache>
            </c:numRef>
          </c:val>
          <c:smooth val="0"/>
        </c:ser>
        <c:ser>
          <c:idx val="0"/>
          <c:order val="1"/>
          <c:tx>
            <c:strRef>
              <c:f>Sheet1!$C$1</c:f>
              <c:strCache>
                <c:ptCount val="1"/>
                <c:pt idx="0">
                  <c:v>subcompact</c:v>
                </c:pt>
              </c:strCache>
            </c:strRef>
          </c:tx>
          <c:spPr>
            <a:ln w="22225" cap="rnd">
              <a:solidFill>
                <a:schemeClr val="tx2"/>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4.4674140000000001E-2</c:v>
                </c:pt>
                <c:pt idx="1">
                  <c:v>4.320947E-2</c:v>
                </c:pt>
                <c:pt idx="2">
                  <c:v>4.9750699999999988E-2</c:v>
                </c:pt>
                <c:pt idx="3">
                  <c:v>4.55536E-2</c:v>
                </c:pt>
                <c:pt idx="4">
                  <c:v>4.5800680000000003E-2</c:v>
                </c:pt>
                <c:pt idx="5">
                  <c:v>3.9159609999999997E-2</c:v>
                </c:pt>
                <c:pt idx="6">
                  <c:v>5.0478189999999999E-2</c:v>
                </c:pt>
                <c:pt idx="7">
                  <c:v>4.6830429999999999E-2</c:v>
                </c:pt>
                <c:pt idx="8">
                  <c:v>4.5830889999999999E-2</c:v>
                </c:pt>
                <c:pt idx="9">
                  <c:v>4.5329189999999998E-2</c:v>
                </c:pt>
                <c:pt idx="10">
                  <c:v>4.5770650000000003E-2</c:v>
                </c:pt>
                <c:pt idx="11">
                  <c:v>4.5284400000000002E-2</c:v>
                </c:pt>
                <c:pt idx="12">
                  <c:v>4.4953010000000002E-2</c:v>
                </c:pt>
                <c:pt idx="13">
                  <c:v>4.553223E-2</c:v>
                </c:pt>
                <c:pt idx="14">
                  <c:v>4.5048640000000001E-2</c:v>
                </c:pt>
                <c:pt idx="15">
                  <c:v>4.583247E-2</c:v>
                </c:pt>
                <c:pt idx="16">
                  <c:v>4.4622019999999998E-2</c:v>
                </c:pt>
                <c:pt idx="17">
                  <c:v>4.5076809999999988E-2</c:v>
                </c:pt>
                <c:pt idx="18">
                  <c:v>4.465562E-2</c:v>
                </c:pt>
                <c:pt idx="19">
                  <c:v>4.4722360000000003E-2</c:v>
                </c:pt>
                <c:pt idx="20">
                  <c:v>4.4585920000000001E-2</c:v>
                </c:pt>
                <c:pt idx="21">
                  <c:v>4.4578300000000001E-2</c:v>
                </c:pt>
                <c:pt idx="22">
                  <c:v>4.455775E-2</c:v>
                </c:pt>
                <c:pt idx="23">
                  <c:v>4.4567589999999997E-2</c:v>
                </c:pt>
                <c:pt idx="24">
                  <c:v>4.4228169999999997E-2</c:v>
                </c:pt>
                <c:pt idx="25">
                  <c:v>4.459598E-2</c:v>
                </c:pt>
                <c:pt idx="26">
                  <c:v>4.4370300000000001E-2</c:v>
                </c:pt>
                <c:pt idx="27">
                  <c:v>4.4239290000000001E-2</c:v>
                </c:pt>
                <c:pt idx="28">
                  <c:v>4.4209350000000001E-2</c:v>
                </c:pt>
                <c:pt idx="29">
                  <c:v>4.4087540000000001E-2</c:v>
                </c:pt>
                <c:pt idx="30">
                  <c:v>4.3931850000000001E-2</c:v>
                </c:pt>
                <c:pt idx="31">
                  <c:v>4.4298900000000002E-2</c:v>
                </c:pt>
                <c:pt idx="32">
                  <c:v>4.400627E-2</c:v>
                </c:pt>
                <c:pt idx="33">
                  <c:v>4.4049940000000003E-2</c:v>
                </c:pt>
                <c:pt idx="34">
                  <c:v>4.3861039999999997E-2</c:v>
                </c:pt>
                <c:pt idx="35">
                  <c:v>4.3882190000000001E-2</c:v>
                </c:pt>
              </c:numCache>
            </c:numRef>
          </c:val>
          <c:smooth val="0"/>
        </c:ser>
        <c:ser>
          <c:idx val="2"/>
          <c:order val="2"/>
          <c:tx>
            <c:strRef>
              <c:f>Sheet1!$D$1</c:f>
              <c:strCache>
                <c:ptCount val="1"/>
                <c:pt idx="0">
                  <c:v>compact</c:v>
                </c:pt>
              </c:strCache>
            </c:strRef>
          </c:tx>
          <c:spPr>
            <a:ln w="2222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0.19630512</c:v>
                </c:pt>
                <c:pt idx="1">
                  <c:v>0.17639115999999999</c:v>
                </c:pt>
                <c:pt idx="2">
                  <c:v>0.16206493</c:v>
                </c:pt>
                <c:pt idx="3">
                  <c:v>0.14821749000000001</c:v>
                </c:pt>
                <c:pt idx="4">
                  <c:v>0.14679635999999999</c:v>
                </c:pt>
                <c:pt idx="5">
                  <c:v>0.13045275000000001</c:v>
                </c:pt>
                <c:pt idx="6">
                  <c:v>0.15542033</c:v>
                </c:pt>
                <c:pt idx="7">
                  <c:v>0.14933737999999999</c:v>
                </c:pt>
                <c:pt idx="8">
                  <c:v>0.14649595000000001</c:v>
                </c:pt>
                <c:pt idx="9">
                  <c:v>0.14428924000000001</c:v>
                </c:pt>
                <c:pt idx="10">
                  <c:v>0.14449861999999999</c:v>
                </c:pt>
                <c:pt idx="11">
                  <c:v>0.14360602</c:v>
                </c:pt>
                <c:pt idx="12">
                  <c:v>0.14320688000000001</c:v>
                </c:pt>
                <c:pt idx="13">
                  <c:v>0.14425476000000001</c:v>
                </c:pt>
                <c:pt idx="14">
                  <c:v>0.14297893</c:v>
                </c:pt>
                <c:pt idx="15">
                  <c:v>0.14502323</c:v>
                </c:pt>
                <c:pt idx="16">
                  <c:v>0.14171073000000001</c:v>
                </c:pt>
                <c:pt idx="17">
                  <c:v>0.1427321</c:v>
                </c:pt>
                <c:pt idx="18">
                  <c:v>0.14154204000000001</c:v>
                </c:pt>
                <c:pt idx="19">
                  <c:v>0.14156236</c:v>
                </c:pt>
                <c:pt idx="20">
                  <c:v>0.14110454</c:v>
                </c:pt>
                <c:pt idx="21">
                  <c:v>0.14099805000000001</c:v>
                </c:pt>
                <c:pt idx="22">
                  <c:v>0.14082296</c:v>
                </c:pt>
                <c:pt idx="23">
                  <c:v>0.14082433999999999</c:v>
                </c:pt>
                <c:pt idx="24">
                  <c:v>0.13984993000000001</c:v>
                </c:pt>
                <c:pt idx="25">
                  <c:v>0.14070394</c:v>
                </c:pt>
                <c:pt idx="26">
                  <c:v>0.14005028</c:v>
                </c:pt>
                <c:pt idx="27">
                  <c:v>0.13969773999999999</c:v>
                </c:pt>
                <c:pt idx="28">
                  <c:v>0.13954406999999999</c:v>
                </c:pt>
                <c:pt idx="29">
                  <c:v>0.13918631000000001</c:v>
                </c:pt>
                <c:pt idx="30">
                  <c:v>0.13875309999999999</c:v>
                </c:pt>
                <c:pt idx="31">
                  <c:v>0.13960723999999999</c:v>
                </c:pt>
                <c:pt idx="32">
                  <c:v>0.13883284000000001</c:v>
                </c:pt>
                <c:pt idx="33">
                  <c:v>0.13889761</c:v>
                </c:pt>
                <c:pt idx="34">
                  <c:v>0.13837374</c:v>
                </c:pt>
                <c:pt idx="35">
                  <c:v>0.13840440000000001</c:v>
                </c:pt>
              </c:numCache>
            </c:numRef>
          </c:val>
          <c:smooth val="0"/>
        </c:ser>
        <c:ser>
          <c:idx val="3"/>
          <c:order val="3"/>
          <c:tx>
            <c:strRef>
              <c:f>Sheet1!$E$1</c:f>
              <c:strCache>
                <c:ptCount val="1"/>
                <c:pt idx="0">
                  <c:v>large</c:v>
                </c:pt>
              </c:strCache>
            </c:strRef>
          </c:tx>
          <c:spPr>
            <a:ln w="22225" cap="rnd">
              <a:solidFill>
                <a:schemeClr val="accent5"/>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9.702282000000001E-2</c:v>
                </c:pt>
                <c:pt idx="1">
                  <c:v>0.10204742</c:v>
                </c:pt>
                <c:pt idx="2">
                  <c:v>0.10149024</c:v>
                </c:pt>
                <c:pt idx="3">
                  <c:v>0.14449653000000001</c:v>
                </c:pt>
                <c:pt idx="4">
                  <c:v>0.14731916</c:v>
                </c:pt>
                <c:pt idx="5">
                  <c:v>0.16163897999999999</c:v>
                </c:pt>
                <c:pt idx="6">
                  <c:v>0.1189241</c:v>
                </c:pt>
                <c:pt idx="7">
                  <c:v>0.12643281000000001</c:v>
                </c:pt>
                <c:pt idx="8">
                  <c:v>0.12680180999999999</c:v>
                </c:pt>
                <c:pt idx="9">
                  <c:v>0.12677695</c:v>
                </c:pt>
                <c:pt idx="10">
                  <c:v>0.12500090999999999</c:v>
                </c:pt>
                <c:pt idx="11">
                  <c:v>0.1244632</c:v>
                </c:pt>
                <c:pt idx="12">
                  <c:v>0.12340437</c:v>
                </c:pt>
                <c:pt idx="13">
                  <c:v>0.12072768</c:v>
                </c:pt>
                <c:pt idx="14">
                  <c:v>0.12111732</c:v>
                </c:pt>
                <c:pt idx="15">
                  <c:v>0.11768431</c:v>
                </c:pt>
                <c:pt idx="16">
                  <c:v>0.12063438</c:v>
                </c:pt>
                <c:pt idx="17">
                  <c:v>0.11841524</c:v>
                </c:pt>
                <c:pt idx="18">
                  <c:v>0.11901525</c:v>
                </c:pt>
                <c:pt idx="19">
                  <c:v>0.11813070000000001</c:v>
                </c:pt>
                <c:pt idx="20">
                  <c:v>0.11790659000000001</c:v>
                </c:pt>
                <c:pt idx="21">
                  <c:v>0.1173086</c:v>
                </c:pt>
                <c:pt idx="22">
                  <c:v>0.11693151</c:v>
                </c:pt>
                <c:pt idx="23">
                  <c:v>0.11620945000000001</c:v>
                </c:pt>
                <c:pt idx="24">
                  <c:v>0.11692253</c:v>
                </c:pt>
                <c:pt idx="25">
                  <c:v>0.11520268</c:v>
                </c:pt>
                <c:pt idx="26">
                  <c:v>0.11537163</c:v>
                </c:pt>
                <c:pt idx="27">
                  <c:v>0.11528209</c:v>
                </c:pt>
                <c:pt idx="28">
                  <c:v>0.11496318</c:v>
                </c:pt>
                <c:pt idx="29">
                  <c:v>0.11490166</c:v>
                </c:pt>
                <c:pt idx="30">
                  <c:v>0.1149708</c:v>
                </c:pt>
                <c:pt idx="31">
                  <c:v>0.11345867</c:v>
                </c:pt>
                <c:pt idx="32">
                  <c:v>0.11398695</c:v>
                </c:pt>
                <c:pt idx="33">
                  <c:v>0.11347338999999999</c:v>
                </c:pt>
                <c:pt idx="34">
                  <c:v>0.11371913</c:v>
                </c:pt>
                <c:pt idx="35">
                  <c:v>0.11328771</c:v>
                </c:pt>
              </c:numCache>
            </c:numRef>
          </c:val>
          <c:smooth val="0"/>
        </c:ser>
        <c:ser>
          <c:idx val="4"/>
          <c:order val="4"/>
          <c:tx>
            <c:strRef>
              <c:f>Sheet1!$F$1</c:f>
              <c:strCache>
                <c:ptCount val="1"/>
                <c:pt idx="0">
                  <c:v>crossover utility</c:v>
                </c:pt>
              </c:strCache>
            </c:strRef>
          </c:tx>
          <c:spPr>
            <a:ln w="22225" cap="rnd">
              <a:solidFill>
                <a:schemeClr val="accent6"/>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General</c:formatCode>
                <c:ptCount val="36"/>
                <c:pt idx="0">
                  <c:v>0.22266317999999999</c:v>
                </c:pt>
                <c:pt idx="1">
                  <c:v>0.24267736000000001</c:v>
                </c:pt>
                <c:pt idx="2">
                  <c:v>0.26341284999999998</c:v>
                </c:pt>
                <c:pt idx="3">
                  <c:v>0.27546837000000002</c:v>
                </c:pt>
                <c:pt idx="4">
                  <c:v>0.26277814999999999</c:v>
                </c:pt>
                <c:pt idx="5">
                  <c:v>0.25677921999999997</c:v>
                </c:pt>
                <c:pt idx="6">
                  <c:v>0.31620247000000001</c:v>
                </c:pt>
                <c:pt idx="7">
                  <c:v>0.31424182000000001</c:v>
                </c:pt>
                <c:pt idx="8">
                  <c:v>0.31466259000000002</c:v>
                </c:pt>
                <c:pt idx="9">
                  <c:v>0.31697296000000003</c:v>
                </c:pt>
                <c:pt idx="10">
                  <c:v>0.32165661000000001</c:v>
                </c:pt>
                <c:pt idx="11">
                  <c:v>0.32272796999999998</c:v>
                </c:pt>
                <c:pt idx="12">
                  <c:v>0.32651729000000002</c:v>
                </c:pt>
                <c:pt idx="13">
                  <c:v>0.33171992</c:v>
                </c:pt>
                <c:pt idx="14">
                  <c:v>0.33213686999999997</c:v>
                </c:pt>
                <c:pt idx="15">
                  <c:v>0.33833071999999997</c:v>
                </c:pt>
                <c:pt idx="16">
                  <c:v>0.33448274</c:v>
                </c:pt>
                <c:pt idx="17">
                  <c:v>0.33872026999999999</c:v>
                </c:pt>
                <c:pt idx="18">
                  <c:v>0.33852539999999998</c:v>
                </c:pt>
                <c:pt idx="19">
                  <c:v>0.34078049999999988</c:v>
                </c:pt>
                <c:pt idx="20">
                  <c:v>0.34184115999999998</c:v>
                </c:pt>
                <c:pt idx="21">
                  <c:v>0.34331778000000002</c:v>
                </c:pt>
                <c:pt idx="22">
                  <c:v>0.34457491000000001</c:v>
                </c:pt>
                <c:pt idx="23">
                  <c:v>0.34618020999999999</c:v>
                </c:pt>
                <c:pt idx="24">
                  <c:v>0.34575630000000002</c:v>
                </c:pt>
                <c:pt idx="25">
                  <c:v>0.34891714000000001</c:v>
                </c:pt>
                <c:pt idx="26">
                  <c:v>0.34908654</c:v>
                </c:pt>
                <c:pt idx="27">
                  <c:v>0.34968075999999998</c:v>
                </c:pt>
                <c:pt idx="28">
                  <c:v>0.35065637</c:v>
                </c:pt>
                <c:pt idx="29">
                  <c:v>0.35115027999999998</c:v>
                </c:pt>
                <c:pt idx="30">
                  <c:v>0.35143184999999999</c:v>
                </c:pt>
                <c:pt idx="31">
                  <c:v>0.35427362000000001</c:v>
                </c:pt>
                <c:pt idx="32">
                  <c:v>0.35383235000000002</c:v>
                </c:pt>
                <c:pt idx="33">
                  <c:v>0.35501017000000001</c:v>
                </c:pt>
                <c:pt idx="34">
                  <c:v>0.35499427000000011</c:v>
                </c:pt>
                <c:pt idx="35">
                  <c:v>0.35614558000000002</c:v>
                </c:pt>
              </c:numCache>
            </c:numRef>
          </c:val>
          <c:smooth val="0"/>
        </c:ser>
        <c:ser>
          <c:idx val="5"/>
          <c:order val="5"/>
          <c:tx>
            <c:strRef>
              <c:f>Sheet1!$G$1</c:f>
              <c:strCache>
                <c:ptCount val="1"/>
                <c:pt idx="0">
                  <c:v>midsize</c:v>
                </c:pt>
              </c:strCache>
            </c:strRef>
          </c:tx>
          <c:spPr>
            <a:ln w="22225" cap="rnd">
              <a:solidFill>
                <a:schemeClr val="accent4"/>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Sheet1!$G$2:$G$37</c:f>
              <c:numCache>
                <c:formatCode>General</c:formatCode>
                <c:ptCount val="36"/>
                <c:pt idx="0">
                  <c:v>0.42382679000000001</c:v>
                </c:pt>
                <c:pt idx="1">
                  <c:v>0.42161326999999998</c:v>
                </c:pt>
                <c:pt idx="2">
                  <c:v>0.40436954000000003</c:v>
                </c:pt>
                <c:pt idx="3">
                  <c:v>0.37251007000000003</c:v>
                </c:pt>
                <c:pt idx="4">
                  <c:v>0.38322638999999997</c:v>
                </c:pt>
                <c:pt idx="5">
                  <c:v>0.39810978000000002</c:v>
                </c:pt>
                <c:pt idx="6">
                  <c:v>0.34497051000000001</c:v>
                </c:pt>
                <c:pt idx="7">
                  <c:v>0.34909382</c:v>
                </c:pt>
                <c:pt idx="8">
                  <c:v>0.35212639000000001</c:v>
                </c:pt>
                <c:pt idx="9">
                  <c:v>0.35253506000000001</c:v>
                </c:pt>
                <c:pt idx="10">
                  <c:v>0.34887424</c:v>
                </c:pt>
                <c:pt idx="11">
                  <c:v>0.34975013999999999</c:v>
                </c:pt>
                <c:pt idx="12">
                  <c:v>0.34774227000000002</c:v>
                </c:pt>
                <c:pt idx="13">
                  <c:v>0.34356003000000002</c:v>
                </c:pt>
                <c:pt idx="14">
                  <c:v>0.34451744000000001</c:v>
                </c:pt>
                <c:pt idx="15">
                  <c:v>0.33882599000000002</c:v>
                </c:pt>
                <c:pt idx="16">
                  <c:v>0.34430321000000003</c:v>
                </c:pt>
                <c:pt idx="17">
                  <c:v>0.34077510999999999</c:v>
                </c:pt>
                <c:pt idx="18">
                  <c:v>0.34199108</c:v>
                </c:pt>
                <c:pt idx="19">
                  <c:v>0.34053284</c:v>
                </c:pt>
                <c:pt idx="20">
                  <c:v>0.34028900000000001</c:v>
                </c:pt>
                <c:pt idx="21">
                  <c:v>0.33952128999999998</c:v>
                </c:pt>
                <c:pt idx="22">
                  <c:v>0.33883449999999998</c:v>
                </c:pt>
                <c:pt idx="23">
                  <c:v>0.33793674000000001</c:v>
                </c:pt>
                <c:pt idx="24">
                  <c:v>0.33897063999999999</c:v>
                </c:pt>
                <c:pt idx="25">
                  <c:v>0.33628894999999998</c:v>
                </c:pt>
                <c:pt idx="26">
                  <c:v>0.33683513999999998</c:v>
                </c:pt>
                <c:pt idx="27">
                  <c:v>0.33681582999999998</c:v>
                </c:pt>
                <c:pt idx="28">
                  <c:v>0.33633816000000011</c:v>
                </c:pt>
                <c:pt idx="29">
                  <c:v>0.33638659999999998</c:v>
                </c:pt>
                <c:pt idx="30">
                  <c:v>0.33662375999999999</c:v>
                </c:pt>
                <c:pt idx="31">
                  <c:v>0.33405322999999998</c:v>
                </c:pt>
                <c:pt idx="32">
                  <c:v>0.33504063000000001</c:v>
                </c:pt>
                <c:pt idx="33">
                  <c:v>0.33426060000000002</c:v>
                </c:pt>
                <c:pt idx="34">
                  <c:v>0.33474628000000001</c:v>
                </c:pt>
                <c:pt idx="35">
                  <c:v>0.33397457000000003</c:v>
                </c:pt>
              </c:numCache>
            </c:numRef>
          </c:val>
          <c:smooth val="0"/>
        </c:ser>
        <c:dLbls>
          <c:showLegendKey val="0"/>
          <c:showVal val="0"/>
          <c:showCatName val="0"/>
          <c:showSerName val="0"/>
          <c:showPercent val="0"/>
          <c:showBubbleSize val="0"/>
        </c:dLbls>
        <c:smooth val="0"/>
        <c:axId val="-1861077216"/>
        <c:axId val="-1861073952"/>
      </c:lineChart>
      <c:catAx>
        <c:axId val="-1861077216"/>
        <c:scaling>
          <c:orientation val="minMax"/>
          <c:max val="36"/>
        </c:scaling>
        <c:delete val="0"/>
        <c:axPos val="b"/>
        <c:numFmt formatCode="General" sourceLinked="0"/>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1073952"/>
        <c:crosses val="autoZero"/>
        <c:auto val="1"/>
        <c:lblAlgn val="ctr"/>
        <c:lblOffset val="100"/>
        <c:tickLblSkip val="10"/>
        <c:tickMarkSkip val="5"/>
        <c:noMultiLvlLbl val="1"/>
      </c:catAx>
      <c:valAx>
        <c:axId val="-1861073952"/>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1077216"/>
        <c:crossesAt val="6"/>
        <c:crossBetween val="midCat"/>
        <c:majorUnit val="0.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5475357247011"/>
          <c:y val="0.2034088732257239"/>
          <c:w val="0.7077077865266842"/>
          <c:h val="0.69483183525837666"/>
        </c:manualLayout>
      </c:layout>
      <c:lineChart>
        <c:grouping val="standard"/>
        <c:varyColors val="0"/>
        <c:ser>
          <c:idx val="1"/>
          <c:order val="0"/>
          <c:tx>
            <c:strRef>
              <c:f>Sheet1!$B$1</c:f>
              <c:strCache>
                <c:ptCount val="1"/>
                <c:pt idx="0">
                  <c:v>small pickup</c:v>
                </c:pt>
              </c:strCache>
            </c:strRef>
          </c:tx>
          <c:spPr>
            <a:ln w="22225" cap="rnd">
              <a:solidFill>
                <a:schemeClr val="accent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4.2725319999999997E-2</c:v>
                </c:pt>
                <c:pt idx="1">
                  <c:v>5.9742419999999997E-2</c:v>
                </c:pt>
                <c:pt idx="2">
                  <c:v>3.8733289999999997E-2</c:v>
                </c:pt>
                <c:pt idx="3">
                  <c:v>3.7434589999999997E-2</c:v>
                </c:pt>
                <c:pt idx="4">
                  <c:v>3.6532479999999999E-2</c:v>
                </c:pt>
                <c:pt idx="5">
                  <c:v>4.0792040000000002E-2</c:v>
                </c:pt>
                <c:pt idx="6">
                  <c:v>3.3450210000000001E-2</c:v>
                </c:pt>
                <c:pt idx="7">
                  <c:v>3.4818769999999999E-2</c:v>
                </c:pt>
                <c:pt idx="8">
                  <c:v>3.510253E-2</c:v>
                </c:pt>
                <c:pt idx="9">
                  <c:v>3.5275389999999997E-2</c:v>
                </c:pt>
                <c:pt idx="10">
                  <c:v>3.4963859999999999E-2</c:v>
                </c:pt>
                <c:pt idx="11">
                  <c:v>3.5035900000000002E-2</c:v>
                </c:pt>
                <c:pt idx="12">
                  <c:v>3.4850989999999998E-2</c:v>
                </c:pt>
                <c:pt idx="13">
                  <c:v>3.43491E-2</c:v>
                </c:pt>
                <c:pt idx="14">
                  <c:v>3.4503609999999997E-2</c:v>
                </c:pt>
                <c:pt idx="15">
                  <c:v>3.3923580000000002E-2</c:v>
                </c:pt>
                <c:pt idx="16">
                  <c:v>3.455155E-2</c:v>
                </c:pt>
                <c:pt idx="17">
                  <c:v>3.4130389999999997E-2</c:v>
                </c:pt>
                <c:pt idx="18">
                  <c:v>3.4293669999999998E-2</c:v>
                </c:pt>
                <c:pt idx="19">
                  <c:v>3.4180019999999998E-2</c:v>
                </c:pt>
                <c:pt idx="20">
                  <c:v>3.4201860000000001E-2</c:v>
                </c:pt>
                <c:pt idx="21">
                  <c:v>3.4108689999999997E-2</c:v>
                </c:pt>
                <c:pt idx="22">
                  <c:v>3.4042030000000001E-2</c:v>
                </c:pt>
                <c:pt idx="23">
                  <c:v>3.3931210000000003E-2</c:v>
                </c:pt>
                <c:pt idx="24">
                  <c:v>3.4097219999999998E-2</c:v>
                </c:pt>
                <c:pt idx="25">
                  <c:v>3.3760350000000001E-2</c:v>
                </c:pt>
                <c:pt idx="26">
                  <c:v>3.3845670000000001E-2</c:v>
                </c:pt>
                <c:pt idx="27">
                  <c:v>3.3854580000000002E-2</c:v>
                </c:pt>
                <c:pt idx="28">
                  <c:v>3.3814150000000001E-2</c:v>
                </c:pt>
                <c:pt idx="29">
                  <c:v>3.3827360000000001E-2</c:v>
                </c:pt>
                <c:pt idx="30">
                  <c:v>3.3873279999999999E-2</c:v>
                </c:pt>
                <c:pt idx="31">
                  <c:v>3.3556019999999999E-2</c:v>
                </c:pt>
                <c:pt idx="32">
                  <c:v>3.3698069999999997E-2</c:v>
                </c:pt>
                <c:pt idx="33">
                  <c:v>3.360834E-2</c:v>
                </c:pt>
                <c:pt idx="34">
                  <c:v>3.3688000000000003E-2</c:v>
                </c:pt>
                <c:pt idx="35">
                  <c:v>3.3608949999999999E-2</c:v>
                </c:pt>
              </c:numCache>
            </c:numRef>
          </c:val>
          <c:smooth val="0"/>
        </c:ser>
        <c:ser>
          <c:idx val="0"/>
          <c:order val="1"/>
          <c:tx>
            <c:strRef>
              <c:f>Sheet1!$C$1</c:f>
              <c:strCache>
                <c:ptCount val="1"/>
                <c:pt idx="0">
                  <c:v>vans</c:v>
                </c:pt>
              </c:strCache>
            </c:strRef>
          </c:tx>
          <c:spPr>
            <a:ln w="22225" cap="rnd">
              <a:solidFill>
                <a:schemeClr val="accent3"/>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0.11516309</c:v>
                </c:pt>
                <c:pt idx="1">
                  <c:v>0.11397488</c:v>
                </c:pt>
                <c:pt idx="2">
                  <c:v>9.2608510000000005E-2</c:v>
                </c:pt>
                <c:pt idx="3">
                  <c:v>8.0667580000000003E-2</c:v>
                </c:pt>
                <c:pt idx="4">
                  <c:v>7.4197660000000012E-2</c:v>
                </c:pt>
                <c:pt idx="5">
                  <c:v>7.1888750000000001E-2</c:v>
                </c:pt>
                <c:pt idx="6">
                  <c:v>8.1948340000000008E-2</c:v>
                </c:pt>
                <c:pt idx="7">
                  <c:v>8.0314380000000019E-2</c:v>
                </c:pt>
                <c:pt idx="8">
                  <c:v>7.923645E-2</c:v>
                </c:pt>
                <c:pt idx="9">
                  <c:v>7.8624989999999992E-2</c:v>
                </c:pt>
                <c:pt idx="10">
                  <c:v>7.8364799999999998E-2</c:v>
                </c:pt>
                <c:pt idx="11">
                  <c:v>7.8113779999999994E-2</c:v>
                </c:pt>
                <c:pt idx="12">
                  <c:v>7.8651150000000003E-2</c:v>
                </c:pt>
                <c:pt idx="13">
                  <c:v>7.9148990000000002E-2</c:v>
                </c:pt>
                <c:pt idx="14">
                  <c:v>7.8669180000000005E-2</c:v>
                </c:pt>
                <c:pt idx="15">
                  <c:v>7.9383900000000007E-2</c:v>
                </c:pt>
                <c:pt idx="16">
                  <c:v>7.8263170000000007E-2</c:v>
                </c:pt>
                <c:pt idx="17">
                  <c:v>7.8727370000000005E-2</c:v>
                </c:pt>
                <c:pt idx="18">
                  <c:v>7.8317659999999997E-2</c:v>
                </c:pt>
                <c:pt idx="19">
                  <c:v>7.8600480000000014E-2</c:v>
                </c:pt>
                <c:pt idx="20">
                  <c:v>7.8476219999999999E-2</c:v>
                </c:pt>
                <c:pt idx="21">
                  <c:v>7.8467380000000003E-2</c:v>
                </c:pt>
                <c:pt idx="22">
                  <c:v>7.843617E-2</c:v>
                </c:pt>
                <c:pt idx="23">
                  <c:v>7.8469999999999998E-2</c:v>
                </c:pt>
                <c:pt idx="24">
                  <c:v>7.811237E-2</c:v>
                </c:pt>
                <c:pt idx="25">
                  <c:v>7.8503719999999999E-2</c:v>
                </c:pt>
                <c:pt idx="26">
                  <c:v>7.8271350000000003E-2</c:v>
                </c:pt>
                <c:pt idx="27">
                  <c:v>7.8131619999999999E-2</c:v>
                </c:pt>
                <c:pt idx="28">
                  <c:v>7.8100859999999994E-2</c:v>
                </c:pt>
                <c:pt idx="29">
                  <c:v>7.7975379999999997E-2</c:v>
                </c:pt>
                <c:pt idx="30">
                  <c:v>7.7808509999999997E-2</c:v>
                </c:pt>
                <c:pt idx="31">
                  <c:v>7.8203239999999993E-2</c:v>
                </c:pt>
                <c:pt idx="32">
                  <c:v>7.7899549999999998E-2</c:v>
                </c:pt>
                <c:pt idx="33">
                  <c:v>7.7938709999999994E-2</c:v>
                </c:pt>
                <c:pt idx="34">
                  <c:v>7.7747119999999989E-2</c:v>
                </c:pt>
                <c:pt idx="35">
                  <c:v>7.78166E-2</c:v>
                </c:pt>
              </c:numCache>
            </c:numRef>
          </c:val>
          <c:smooth val="0"/>
        </c:ser>
        <c:ser>
          <c:idx val="2"/>
          <c:order val="2"/>
          <c:tx>
            <c:strRef>
              <c:f>Sheet1!$D$1</c:f>
              <c:strCache>
                <c:ptCount val="1"/>
                <c:pt idx="0">
                  <c:v>utility</c:v>
                </c:pt>
              </c:strCache>
            </c:strRef>
          </c:tx>
          <c:spPr>
            <a:ln w="22225" cap="rnd">
              <a:solidFill>
                <a:schemeClr val="accent4"/>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0.11243127</c:v>
                </c:pt>
                <c:pt idx="1">
                  <c:v>0.11396081</c:v>
                </c:pt>
                <c:pt idx="2">
                  <c:v>9.0616959999999996E-2</c:v>
                </c:pt>
                <c:pt idx="3">
                  <c:v>9.8307270000000002E-2</c:v>
                </c:pt>
                <c:pt idx="4">
                  <c:v>0.10054377</c:v>
                </c:pt>
                <c:pt idx="5">
                  <c:v>9.776486999999999E-2</c:v>
                </c:pt>
                <c:pt idx="6">
                  <c:v>9.1576599999999994E-2</c:v>
                </c:pt>
                <c:pt idx="7">
                  <c:v>9.1727710000000004E-2</c:v>
                </c:pt>
                <c:pt idx="8">
                  <c:v>9.0817140000000005E-2</c:v>
                </c:pt>
                <c:pt idx="9">
                  <c:v>8.9932330000000005E-2</c:v>
                </c:pt>
                <c:pt idx="10">
                  <c:v>8.9433399999999996E-2</c:v>
                </c:pt>
                <c:pt idx="11">
                  <c:v>8.876465E-2</c:v>
                </c:pt>
                <c:pt idx="12">
                  <c:v>8.8080370000000005E-2</c:v>
                </c:pt>
                <c:pt idx="13">
                  <c:v>8.7513730000000012E-2</c:v>
                </c:pt>
                <c:pt idx="14">
                  <c:v>8.7151189999999989E-2</c:v>
                </c:pt>
                <c:pt idx="15">
                  <c:v>8.6698200000000017E-2</c:v>
                </c:pt>
                <c:pt idx="16">
                  <c:v>8.6496200000000009E-2</c:v>
                </c:pt>
                <c:pt idx="17">
                  <c:v>8.6069320000000005E-2</c:v>
                </c:pt>
                <c:pt idx="18">
                  <c:v>8.5831769999999988E-2</c:v>
                </c:pt>
                <c:pt idx="19">
                  <c:v>8.5450120000000004E-2</c:v>
                </c:pt>
                <c:pt idx="20">
                  <c:v>8.5170460000000003E-2</c:v>
                </c:pt>
                <c:pt idx="21">
                  <c:v>8.4895269999999995E-2</c:v>
                </c:pt>
                <c:pt idx="22">
                  <c:v>8.4634609999999985E-2</c:v>
                </c:pt>
                <c:pt idx="23">
                  <c:v>8.4388039999999997E-2</c:v>
                </c:pt>
                <c:pt idx="24">
                  <c:v>8.4217840000000002E-2</c:v>
                </c:pt>
                <c:pt idx="25">
                  <c:v>8.3933539999999987E-2</c:v>
                </c:pt>
                <c:pt idx="26">
                  <c:v>8.3767130000000009E-2</c:v>
                </c:pt>
                <c:pt idx="27">
                  <c:v>8.3598080000000005E-2</c:v>
                </c:pt>
                <c:pt idx="28">
                  <c:v>8.3411879999999994E-2</c:v>
                </c:pt>
                <c:pt idx="29">
                  <c:v>8.3247859999999993E-2</c:v>
                </c:pt>
                <c:pt idx="30">
                  <c:v>8.3102929999999992E-2</c:v>
                </c:pt>
                <c:pt idx="31">
                  <c:v>8.2872299999999996E-2</c:v>
                </c:pt>
                <c:pt idx="32">
                  <c:v>8.276406E-2</c:v>
                </c:pt>
                <c:pt idx="33">
                  <c:v>8.260830999999999E-2</c:v>
                </c:pt>
                <c:pt idx="34">
                  <c:v>8.2484889999999991E-2</c:v>
                </c:pt>
                <c:pt idx="35">
                  <c:v>8.2321080000000005E-2</c:v>
                </c:pt>
              </c:numCache>
            </c:numRef>
          </c:val>
          <c:smooth val="0"/>
        </c:ser>
        <c:ser>
          <c:idx val="3"/>
          <c:order val="3"/>
          <c:tx>
            <c:strRef>
              <c:f>Sheet1!$E$1</c:f>
              <c:strCache>
                <c:ptCount val="1"/>
                <c:pt idx="0">
                  <c:v>large pickup</c:v>
                </c:pt>
              </c:strCache>
            </c:strRef>
          </c:tx>
          <c:spPr>
            <a:ln w="22225" cap="rnd">
              <a:solidFill>
                <a:schemeClr val="tx1"/>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0.19464819</c:v>
                </c:pt>
                <c:pt idx="1">
                  <c:v>0.20141817000000001</c:v>
                </c:pt>
                <c:pt idx="2">
                  <c:v>0.18737043</c:v>
                </c:pt>
                <c:pt idx="3">
                  <c:v>0.19595423000000001</c:v>
                </c:pt>
                <c:pt idx="4">
                  <c:v>0.19323666</c:v>
                </c:pt>
                <c:pt idx="5">
                  <c:v>0.19407458999999999</c:v>
                </c:pt>
                <c:pt idx="6">
                  <c:v>0.20614853</c:v>
                </c:pt>
                <c:pt idx="7">
                  <c:v>0.20299724999999999</c:v>
                </c:pt>
                <c:pt idx="8">
                  <c:v>0.20425398</c:v>
                </c:pt>
                <c:pt idx="9">
                  <c:v>0.20561958</c:v>
                </c:pt>
                <c:pt idx="10">
                  <c:v>0.20655643000000001</c:v>
                </c:pt>
                <c:pt idx="11">
                  <c:v>0.20716091</c:v>
                </c:pt>
                <c:pt idx="12">
                  <c:v>0.20778136999999999</c:v>
                </c:pt>
                <c:pt idx="13">
                  <c:v>0.20852175000000001</c:v>
                </c:pt>
                <c:pt idx="14">
                  <c:v>0.20890251000000001</c:v>
                </c:pt>
                <c:pt idx="15">
                  <c:v>0.20970894000000001</c:v>
                </c:pt>
                <c:pt idx="16">
                  <c:v>0.20988628000000001</c:v>
                </c:pt>
                <c:pt idx="17">
                  <c:v>0.2104954</c:v>
                </c:pt>
                <c:pt idx="18">
                  <c:v>0.21076022999999999</c:v>
                </c:pt>
                <c:pt idx="19">
                  <c:v>0.21125429000000001</c:v>
                </c:pt>
                <c:pt idx="20">
                  <c:v>0.21155449000000001</c:v>
                </c:pt>
                <c:pt idx="21">
                  <c:v>0.21185471</c:v>
                </c:pt>
                <c:pt idx="22">
                  <c:v>0.21216172999999999</c:v>
                </c:pt>
                <c:pt idx="23">
                  <c:v>0.21244468999999999</c:v>
                </c:pt>
                <c:pt idx="24">
                  <c:v>0.21258237999999999</c:v>
                </c:pt>
                <c:pt idx="25">
                  <c:v>0.21297986999999999</c:v>
                </c:pt>
                <c:pt idx="26">
                  <c:v>0.21311854999999999</c:v>
                </c:pt>
                <c:pt idx="27">
                  <c:v>0.21328583000000001</c:v>
                </c:pt>
                <c:pt idx="28">
                  <c:v>0.21349414999999999</c:v>
                </c:pt>
                <c:pt idx="29">
                  <c:v>0.21368032000000001</c:v>
                </c:pt>
                <c:pt idx="30">
                  <c:v>0.21383467</c:v>
                </c:pt>
                <c:pt idx="31">
                  <c:v>0.21416313000000001</c:v>
                </c:pt>
                <c:pt idx="32">
                  <c:v>0.21423368000000001</c:v>
                </c:pt>
                <c:pt idx="33">
                  <c:v>0.21442240000000001</c:v>
                </c:pt>
                <c:pt idx="34">
                  <c:v>0.21455178999999999</c:v>
                </c:pt>
                <c:pt idx="35">
                  <c:v>0.21476376</c:v>
                </c:pt>
              </c:numCache>
            </c:numRef>
          </c:val>
          <c:smooth val="0"/>
        </c:ser>
        <c:ser>
          <c:idx val="5"/>
          <c:order val="4"/>
          <c:tx>
            <c:strRef>
              <c:f>Sheet1!$F$1</c:f>
              <c:strCache>
                <c:ptCount val="1"/>
                <c:pt idx="0">
                  <c:v>crossover utility</c:v>
                </c:pt>
              </c:strCache>
            </c:strRef>
          </c:tx>
          <c:spPr>
            <a:ln w="22225" cap="rnd">
              <a:solidFill>
                <a:schemeClr val="accent6"/>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General</c:formatCode>
                <c:ptCount val="36"/>
                <c:pt idx="0">
                  <c:v>0.53503255999999999</c:v>
                </c:pt>
                <c:pt idx="1">
                  <c:v>0.51090340000000001</c:v>
                </c:pt>
                <c:pt idx="2">
                  <c:v>0.59067059999999993</c:v>
                </c:pt>
                <c:pt idx="3">
                  <c:v>0.58763646000000003</c:v>
                </c:pt>
                <c:pt idx="4">
                  <c:v>0.59548951999999999</c:v>
                </c:pt>
                <c:pt idx="5">
                  <c:v>0.59547961999999999</c:v>
                </c:pt>
                <c:pt idx="6">
                  <c:v>0.58687602999999999</c:v>
                </c:pt>
                <c:pt idx="7">
                  <c:v>0.59014182999999998</c:v>
                </c:pt>
                <c:pt idx="8">
                  <c:v>0.59058998000000007</c:v>
                </c:pt>
                <c:pt idx="9">
                  <c:v>0.59054753999999998</c:v>
                </c:pt>
                <c:pt idx="10">
                  <c:v>0.59068142000000001</c:v>
                </c:pt>
                <c:pt idx="11">
                  <c:v>0.59092517999999994</c:v>
                </c:pt>
                <c:pt idx="12">
                  <c:v>0.59063620000000006</c:v>
                </c:pt>
                <c:pt idx="13">
                  <c:v>0.59046646999999997</c:v>
                </c:pt>
                <c:pt idx="14">
                  <c:v>0.59077309</c:v>
                </c:pt>
                <c:pt idx="15">
                  <c:v>0.59028501000000011</c:v>
                </c:pt>
                <c:pt idx="16">
                  <c:v>0.59080337999999999</c:v>
                </c:pt>
                <c:pt idx="17">
                  <c:v>0.59057724</c:v>
                </c:pt>
                <c:pt idx="18">
                  <c:v>0.59079658999999995</c:v>
                </c:pt>
                <c:pt idx="19">
                  <c:v>0.59051505000000004</c:v>
                </c:pt>
                <c:pt idx="20">
                  <c:v>0.59059718999999999</c:v>
                </c:pt>
                <c:pt idx="21">
                  <c:v>0.59067345999999998</c:v>
                </c:pt>
                <c:pt idx="22">
                  <c:v>0.59072553999999999</c:v>
                </c:pt>
                <c:pt idx="23">
                  <c:v>0.59076587999999997</c:v>
                </c:pt>
                <c:pt idx="24">
                  <c:v>0.59099029000000003</c:v>
                </c:pt>
                <c:pt idx="25">
                  <c:v>0.59082266999999999</c:v>
                </c:pt>
                <c:pt idx="26">
                  <c:v>0.59099760000000001</c:v>
                </c:pt>
                <c:pt idx="27">
                  <c:v>0.59112980000000004</c:v>
                </c:pt>
                <c:pt idx="28">
                  <c:v>0.59117898999999996</c:v>
                </c:pt>
                <c:pt idx="29">
                  <c:v>0.59126904999999996</c:v>
                </c:pt>
                <c:pt idx="30">
                  <c:v>0.59138040000000003</c:v>
                </c:pt>
                <c:pt idx="31">
                  <c:v>0.5912057300000001</c:v>
                </c:pt>
                <c:pt idx="32">
                  <c:v>0.59140450999999994</c:v>
                </c:pt>
                <c:pt idx="33">
                  <c:v>0.59142243999999999</c:v>
                </c:pt>
                <c:pt idx="34">
                  <c:v>0.59152832</c:v>
                </c:pt>
                <c:pt idx="35">
                  <c:v>0.5914895200000001</c:v>
                </c:pt>
              </c:numCache>
            </c:numRef>
          </c:val>
          <c:smooth val="0"/>
        </c:ser>
        <c:dLbls>
          <c:showLegendKey val="0"/>
          <c:showVal val="0"/>
          <c:showCatName val="0"/>
          <c:showSerName val="0"/>
          <c:showPercent val="0"/>
          <c:showBubbleSize val="0"/>
        </c:dLbls>
        <c:smooth val="0"/>
        <c:axId val="-1861081024"/>
        <c:axId val="-1861078304"/>
      </c:lineChart>
      <c:catAx>
        <c:axId val="-1861081024"/>
        <c:scaling>
          <c:orientation val="minMax"/>
          <c:max val="36"/>
        </c:scaling>
        <c:delete val="0"/>
        <c:axPos val="b"/>
        <c:numFmt formatCode="General" sourceLinked="0"/>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1078304"/>
        <c:crosses val="autoZero"/>
        <c:auto val="1"/>
        <c:lblAlgn val="ctr"/>
        <c:lblOffset val="100"/>
        <c:tickLblSkip val="10"/>
        <c:tickMarkSkip val="5"/>
        <c:noMultiLvlLbl val="1"/>
      </c:catAx>
      <c:valAx>
        <c:axId val="-1861078304"/>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1081024"/>
        <c:crossesAt val="6"/>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3858267716532E-2"/>
          <c:y val="0.21957599414170453"/>
          <c:w val="0.62903923923221328"/>
          <c:h val="0.69379569108757333"/>
        </c:manualLayout>
      </c:layout>
      <c:areaChart>
        <c:grouping val="stacked"/>
        <c:varyColors val="0"/>
        <c:ser>
          <c:idx val="4"/>
          <c:order val="0"/>
          <c:tx>
            <c:strRef>
              <c:f>Sheet1!$B$1</c:f>
              <c:strCache>
                <c:ptCount val="1"/>
                <c:pt idx="0">
                  <c:v>gasoline</c:v>
                </c:pt>
              </c:strCache>
            </c:strRef>
          </c:tx>
          <c:spPr>
            <a:solidFill>
              <a:schemeClr val="tx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9.0407753909999986</c:v>
                </c:pt>
                <c:pt idx="1">
                  <c:v>10.097530273</c:v>
                </c:pt>
                <c:pt idx="2">
                  <c:v>10.904072266</c:v>
                </c:pt>
                <c:pt idx="3">
                  <c:v>11.514680664</c:v>
                </c:pt>
                <c:pt idx="4">
                  <c:v>11.883265625</c:v>
                </c:pt>
                <c:pt idx="5">
                  <c:v>14.082525391000001</c:v>
                </c:pt>
                <c:pt idx="6">
                  <c:v>14.017841797000001</c:v>
                </c:pt>
                <c:pt idx="7">
                  <c:v>14.083393555000001</c:v>
                </c:pt>
                <c:pt idx="8">
                  <c:v>13.337987305</c:v>
                </c:pt>
                <c:pt idx="9">
                  <c:v>13.714628906</c:v>
                </c:pt>
                <c:pt idx="10">
                  <c:v>10.939134766</c:v>
                </c:pt>
                <c:pt idx="11">
                  <c:v>12.052352538999999</c:v>
                </c:pt>
                <c:pt idx="12">
                  <c:v>12.720887695</c:v>
                </c:pt>
                <c:pt idx="13">
                  <c:v>12.793218749999999</c:v>
                </c:pt>
                <c:pt idx="14">
                  <c:v>13.006905272999999</c:v>
                </c:pt>
                <c:pt idx="15">
                  <c:v>13.238745117000001</c:v>
                </c:pt>
                <c:pt idx="16">
                  <c:v>13.088287108999999</c:v>
                </c:pt>
                <c:pt idx="17">
                  <c:v>12.855216797000001</c:v>
                </c:pt>
                <c:pt idx="18">
                  <c:v>12.867703125</c:v>
                </c:pt>
                <c:pt idx="19">
                  <c:v>12.861571289</c:v>
                </c:pt>
                <c:pt idx="20">
                  <c:v>12.811827148000001</c:v>
                </c:pt>
                <c:pt idx="21">
                  <c:v>12.812267578</c:v>
                </c:pt>
                <c:pt idx="22">
                  <c:v>12.742403319999999</c:v>
                </c:pt>
                <c:pt idx="23">
                  <c:v>12.719728516</c:v>
                </c:pt>
                <c:pt idx="24">
                  <c:v>12.695611328</c:v>
                </c:pt>
                <c:pt idx="25">
                  <c:v>12.574363281</c:v>
                </c:pt>
                <c:pt idx="26">
                  <c:v>12.410173828</c:v>
                </c:pt>
                <c:pt idx="27">
                  <c:v>12.292038086</c:v>
                </c:pt>
                <c:pt idx="28">
                  <c:v>12.200244141000001</c:v>
                </c:pt>
                <c:pt idx="29">
                  <c:v>12.073955077999999</c:v>
                </c:pt>
                <c:pt idx="30">
                  <c:v>11.945897460999999</c:v>
                </c:pt>
                <c:pt idx="31">
                  <c:v>11.899667968999999</c:v>
                </c:pt>
                <c:pt idx="32">
                  <c:v>11.884223633</c:v>
                </c:pt>
                <c:pt idx="33">
                  <c:v>11.770601562</c:v>
                </c:pt>
                <c:pt idx="34">
                  <c:v>11.70709375</c:v>
                </c:pt>
                <c:pt idx="35">
                  <c:v>11.730043945</c:v>
                </c:pt>
                <c:pt idx="36">
                  <c:v>11.678203125</c:v>
                </c:pt>
                <c:pt idx="37">
                  <c:v>11.610184569999999</c:v>
                </c:pt>
                <c:pt idx="38">
                  <c:v>11.528878905999999</c:v>
                </c:pt>
                <c:pt idx="39">
                  <c:v>11.39034375</c:v>
                </c:pt>
                <c:pt idx="40">
                  <c:v>11.238860352</c:v>
                </c:pt>
              </c:numCache>
            </c:numRef>
          </c:val>
        </c:ser>
        <c:ser>
          <c:idx val="0"/>
          <c:order val="1"/>
          <c:tx>
            <c:strRef>
              <c:f>Sheet1!$C$1</c:f>
              <c:strCache>
                <c:ptCount val="1"/>
                <c:pt idx="0">
                  <c:v>flex fuel</c:v>
                </c:pt>
              </c:strCache>
            </c:strRef>
          </c:tx>
          <c:spPr>
            <a:solidFill>
              <a:schemeClr val="accent1"/>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1.2262182619999999</c:v>
                </c:pt>
                <c:pt idx="1">
                  <c:v>1.5897796630000001</c:v>
                </c:pt>
                <c:pt idx="2">
                  <c:v>2.0774987789999999</c:v>
                </c:pt>
                <c:pt idx="3">
                  <c:v>1.9515532229999999</c:v>
                </c:pt>
                <c:pt idx="4">
                  <c:v>2.5980285639999998</c:v>
                </c:pt>
                <c:pt idx="5">
                  <c:v>1.4482249760000001</c:v>
                </c:pt>
                <c:pt idx="6">
                  <c:v>1.6495726319999999</c:v>
                </c:pt>
                <c:pt idx="7">
                  <c:v>1.1526737060000001</c:v>
                </c:pt>
                <c:pt idx="8">
                  <c:v>1.467855103</c:v>
                </c:pt>
                <c:pt idx="9">
                  <c:v>0.997348083</c:v>
                </c:pt>
                <c:pt idx="10">
                  <c:v>0.73360089100000003</c:v>
                </c:pt>
                <c:pt idx="11">
                  <c:v>0.75382293700000003</c:v>
                </c:pt>
                <c:pt idx="12">
                  <c:v>0.7860025020000001</c:v>
                </c:pt>
                <c:pt idx="13">
                  <c:v>0.79142614700000002</c:v>
                </c:pt>
                <c:pt idx="14">
                  <c:v>0.80812262000000001</c:v>
                </c:pt>
                <c:pt idx="15">
                  <c:v>0.82258856200000008</c:v>
                </c:pt>
                <c:pt idx="16">
                  <c:v>0.81409326199999998</c:v>
                </c:pt>
                <c:pt idx="17">
                  <c:v>0.80148620600000009</c:v>
                </c:pt>
                <c:pt idx="18">
                  <c:v>0.80081988500000001</c:v>
                </c:pt>
                <c:pt idx="19">
                  <c:v>0.79952288799999993</c:v>
                </c:pt>
                <c:pt idx="20">
                  <c:v>0.79201049800000001</c:v>
                </c:pt>
                <c:pt idx="21">
                  <c:v>0.79222369400000003</c:v>
                </c:pt>
                <c:pt idx="22">
                  <c:v>0.78748797599999998</c:v>
                </c:pt>
                <c:pt idx="23">
                  <c:v>0.78666455099999999</c:v>
                </c:pt>
                <c:pt idx="24">
                  <c:v>0.78691577099999999</c:v>
                </c:pt>
                <c:pt idx="25">
                  <c:v>0.78166436799999994</c:v>
                </c:pt>
                <c:pt idx="26">
                  <c:v>0.77378552200000006</c:v>
                </c:pt>
                <c:pt idx="27">
                  <c:v>0.7685364990000001</c:v>
                </c:pt>
                <c:pt idx="28">
                  <c:v>0.76481512499999993</c:v>
                </c:pt>
                <c:pt idx="29">
                  <c:v>0.76032788100000004</c:v>
                </c:pt>
                <c:pt idx="30">
                  <c:v>0.754129944</c:v>
                </c:pt>
                <c:pt idx="31">
                  <c:v>0.75314715600000004</c:v>
                </c:pt>
                <c:pt idx="32">
                  <c:v>0.75457238800000004</c:v>
                </c:pt>
                <c:pt idx="33">
                  <c:v>0.750022034</c:v>
                </c:pt>
                <c:pt idx="34">
                  <c:v>0.74914703399999993</c:v>
                </c:pt>
                <c:pt idx="35">
                  <c:v>0.7546134029999999</c:v>
                </c:pt>
                <c:pt idx="36">
                  <c:v>0.75381311000000006</c:v>
                </c:pt>
                <c:pt idx="37">
                  <c:v>0.75283837900000006</c:v>
                </c:pt>
                <c:pt idx="38">
                  <c:v>0.75110394299999994</c:v>
                </c:pt>
                <c:pt idx="39">
                  <c:v>0.74637078899999998</c:v>
                </c:pt>
                <c:pt idx="40">
                  <c:v>0.740609619</c:v>
                </c:pt>
              </c:numCache>
            </c:numRef>
          </c:val>
        </c:ser>
        <c:ser>
          <c:idx val="1"/>
          <c:order val="2"/>
          <c:tx>
            <c:strRef>
              <c:f>Sheet1!$D$1</c:f>
              <c:strCache>
                <c:ptCount val="1"/>
                <c:pt idx="0">
                  <c:v>diesel</c:v>
                </c:pt>
              </c:strCache>
            </c:strRef>
          </c:tx>
          <c:spPr>
            <a:solidFill>
              <a:schemeClr val="accent2"/>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0.18065390000000001</c:v>
                </c:pt>
                <c:pt idx="1">
                  <c:v>0.116449478</c:v>
                </c:pt>
                <c:pt idx="2">
                  <c:v>0.22331294300000001</c:v>
                </c:pt>
                <c:pt idx="3">
                  <c:v>0.237079132</c:v>
                </c:pt>
                <c:pt idx="4">
                  <c:v>0.16232577500000001</c:v>
                </c:pt>
                <c:pt idx="5">
                  <c:v>9.9188582999999997E-2</c:v>
                </c:pt>
                <c:pt idx="6">
                  <c:v>3.0794188E-2</c:v>
                </c:pt>
                <c:pt idx="7">
                  <c:v>5.2116375E-2</c:v>
                </c:pt>
                <c:pt idx="8">
                  <c:v>5.7635264999999998E-2</c:v>
                </c:pt>
                <c:pt idx="9">
                  <c:v>5.0351333999999998E-2</c:v>
                </c:pt>
                <c:pt idx="10">
                  <c:v>4.9841205999999999E-2</c:v>
                </c:pt>
                <c:pt idx="11">
                  <c:v>8.9804016E-2</c:v>
                </c:pt>
                <c:pt idx="12">
                  <c:v>0.12011808</c:v>
                </c:pt>
                <c:pt idx="13">
                  <c:v>0.112051727</c:v>
                </c:pt>
                <c:pt idx="14">
                  <c:v>0.11000154099999999</c:v>
                </c:pt>
                <c:pt idx="15">
                  <c:v>0.11318103</c:v>
                </c:pt>
                <c:pt idx="16">
                  <c:v>0.11089607999999999</c:v>
                </c:pt>
                <c:pt idx="17">
                  <c:v>0.109635422</c:v>
                </c:pt>
                <c:pt idx="18">
                  <c:v>0.112175644</c:v>
                </c:pt>
                <c:pt idx="19">
                  <c:v>0.114483818</c:v>
                </c:pt>
                <c:pt idx="20">
                  <c:v>0.117734924</c:v>
                </c:pt>
                <c:pt idx="21">
                  <c:v>0.117945541</c:v>
                </c:pt>
                <c:pt idx="22">
                  <c:v>0.119541313</c:v>
                </c:pt>
                <c:pt idx="23">
                  <c:v>0.12061363999999999</c:v>
                </c:pt>
                <c:pt idx="24">
                  <c:v>0.122966782</c:v>
                </c:pt>
                <c:pt idx="25">
                  <c:v>0.123545456</c:v>
                </c:pt>
                <c:pt idx="26">
                  <c:v>0.124026573</c:v>
                </c:pt>
                <c:pt idx="27">
                  <c:v>0.123409805</c:v>
                </c:pt>
                <c:pt idx="28">
                  <c:v>0.124031326</c:v>
                </c:pt>
                <c:pt idx="29">
                  <c:v>0.123783752</c:v>
                </c:pt>
                <c:pt idx="30">
                  <c:v>0.123159615</c:v>
                </c:pt>
                <c:pt idx="31">
                  <c:v>0.123239601</c:v>
                </c:pt>
                <c:pt idx="32">
                  <c:v>0.12380785399999999</c:v>
                </c:pt>
                <c:pt idx="33">
                  <c:v>0.122213074</c:v>
                </c:pt>
                <c:pt idx="34">
                  <c:v>0.12285241700000001</c:v>
                </c:pt>
                <c:pt idx="35">
                  <c:v>0.122564911</c:v>
                </c:pt>
                <c:pt idx="36">
                  <c:v>0.12313597900000001</c:v>
                </c:pt>
                <c:pt idx="37">
                  <c:v>0.121815338</c:v>
                </c:pt>
                <c:pt idx="38">
                  <c:v>0.123366745</c:v>
                </c:pt>
                <c:pt idx="39">
                  <c:v>0.120697968</c:v>
                </c:pt>
                <c:pt idx="40">
                  <c:v>0.119930916</c:v>
                </c:pt>
              </c:numCache>
            </c:numRef>
          </c:val>
        </c:ser>
        <c:ser>
          <c:idx val="2"/>
          <c:order val="3"/>
          <c:tx>
            <c:strRef>
              <c:f>Sheet1!$E$1</c:f>
              <c:strCache>
                <c:ptCount val="1"/>
                <c:pt idx="0">
                  <c:v>battery electric</c:v>
                </c:pt>
              </c:strCache>
            </c:strRef>
          </c:tx>
          <c:spPr>
            <a:solidFill>
              <a:schemeClr val="accent3"/>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1.257066E-3</c:v>
                </c:pt>
                <c:pt idx="1">
                  <c:v>7.2001560000000001E-3</c:v>
                </c:pt>
                <c:pt idx="2">
                  <c:v>1.6128963E-2</c:v>
                </c:pt>
                <c:pt idx="3">
                  <c:v>8.7796722000000008E-2</c:v>
                </c:pt>
                <c:pt idx="4">
                  <c:v>5.0867572999999999E-2</c:v>
                </c:pt>
                <c:pt idx="5">
                  <c:v>7.3010329999999998E-2</c:v>
                </c:pt>
                <c:pt idx="6">
                  <c:v>8.9353064999999995E-2</c:v>
                </c:pt>
                <c:pt idx="7">
                  <c:v>0.106692734</c:v>
                </c:pt>
                <c:pt idx="8">
                  <c:v>0.19108699000000001</c:v>
                </c:pt>
                <c:pt idx="9">
                  <c:v>0.21301745599999999</c:v>
                </c:pt>
                <c:pt idx="10">
                  <c:v>0.15273809799999999</c:v>
                </c:pt>
                <c:pt idx="11">
                  <c:v>0.15097729500000001</c:v>
                </c:pt>
                <c:pt idx="12">
                  <c:v>0.16589457699999999</c:v>
                </c:pt>
                <c:pt idx="13">
                  <c:v>0.174914032</c:v>
                </c:pt>
                <c:pt idx="14">
                  <c:v>0.19006141700000001</c:v>
                </c:pt>
                <c:pt idx="15">
                  <c:v>0.20279145800000001</c:v>
                </c:pt>
                <c:pt idx="16">
                  <c:v>0.21735948199999999</c:v>
                </c:pt>
                <c:pt idx="17">
                  <c:v>0.23333438100000001</c:v>
                </c:pt>
                <c:pt idx="18">
                  <c:v>0.26235940600000002</c:v>
                </c:pt>
                <c:pt idx="19">
                  <c:v>0.29718078599999997</c:v>
                </c:pt>
                <c:pt idx="20">
                  <c:v>0.34310577399999997</c:v>
                </c:pt>
                <c:pt idx="21">
                  <c:v>0.39509387200000001</c:v>
                </c:pt>
                <c:pt idx="22">
                  <c:v>0.45050769000000002</c:v>
                </c:pt>
                <c:pt idx="23">
                  <c:v>0.51262884499999994</c:v>
                </c:pt>
                <c:pt idx="24">
                  <c:v>0.57742456100000006</c:v>
                </c:pt>
                <c:pt idx="25">
                  <c:v>0.64102990699999995</c:v>
                </c:pt>
                <c:pt idx="26">
                  <c:v>0.70368121299999997</c:v>
                </c:pt>
                <c:pt idx="27">
                  <c:v>0.76973327600000008</c:v>
                </c:pt>
                <c:pt idx="28">
                  <c:v>0.83960607900000006</c:v>
                </c:pt>
                <c:pt idx="29">
                  <c:v>0.90267810100000001</c:v>
                </c:pt>
                <c:pt idx="30">
                  <c:v>0.9676649169999999</c:v>
                </c:pt>
                <c:pt idx="31">
                  <c:v>1.0241773679999999</c:v>
                </c:pt>
                <c:pt idx="32">
                  <c:v>1.078443848</c:v>
                </c:pt>
                <c:pt idx="33">
                  <c:v>1.1252365719999999</c:v>
                </c:pt>
                <c:pt idx="34">
                  <c:v>1.1744907229999999</c:v>
                </c:pt>
                <c:pt idx="35">
                  <c:v>1.228842285</c:v>
                </c:pt>
                <c:pt idx="36">
                  <c:v>1.2860317379999999</c:v>
                </c:pt>
                <c:pt idx="37">
                  <c:v>1.342908081</c:v>
                </c:pt>
                <c:pt idx="38">
                  <c:v>1.3982384029999999</c:v>
                </c:pt>
                <c:pt idx="39">
                  <c:v>1.4455346680000001</c:v>
                </c:pt>
                <c:pt idx="40">
                  <c:v>1.4914660639999999</c:v>
                </c:pt>
              </c:numCache>
            </c:numRef>
          </c:val>
        </c:ser>
        <c:ser>
          <c:idx val="3"/>
          <c:order val="4"/>
          <c:tx>
            <c:strRef>
              <c:f>Sheet1!$F$1</c:f>
              <c:strCache>
                <c:ptCount val="1"/>
                <c:pt idx="0">
                  <c:v>PHEV</c:v>
                </c:pt>
              </c:strCache>
            </c:strRef>
          </c:tx>
          <c:spPr>
            <a:solidFill>
              <a:schemeClr val="accent4"/>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0</c:v>
                </c:pt>
                <c:pt idx="1">
                  <c:v>4.8059599999999997E-3</c:v>
                </c:pt>
                <c:pt idx="2">
                  <c:v>5.5501766000000001E-2</c:v>
                </c:pt>
                <c:pt idx="3">
                  <c:v>7.9119124999999998E-2</c:v>
                </c:pt>
                <c:pt idx="4">
                  <c:v>7.2841041999999995E-2</c:v>
                </c:pt>
                <c:pt idx="5">
                  <c:v>6.6656242000000004E-2</c:v>
                </c:pt>
                <c:pt idx="6">
                  <c:v>8.2531593E-2</c:v>
                </c:pt>
                <c:pt idx="7">
                  <c:v>0.12794549599999999</c:v>
                </c:pt>
                <c:pt idx="8">
                  <c:v>0.120324387</c:v>
                </c:pt>
                <c:pt idx="9">
                  <c:v>9.1660950000000005E-2</c:v>
                </c:pt>
                <c:pt idx="10">
                  <c:v>5.189262E-2</c:v>
                </c:pt>
                <c:pt idx="11">
                  <c:v>6.3743740000000007E-2</c:v>
                </c:pt>
                <c:pt idx="12">
                  <c:v>6.8649718999999998E-2</c:v>
                </c:pt>
                <c:pt idx="13">
                  <c:v>6.9915840000000007E-2</c:v>
                </c:pt>
                <c:pt idx="14">
                  <c:v>7.3596503999999993E-2</c:v>
                </c:pt>
                <c:pt idx="15">
                  <c:v>9.9263023000000006E-2</c:v>
                </c:pt>
                <c:pt idx="16">
                  <c:v>0.181888046</c:v>
                </c:pt>
                <c:pt idx="17">
                  <c:v>0.209743179</c:v>
                </c:pt>
                <c:pt idx="18">
                  <c:v>0.226216309</c:v>
                </c:pt>
                <c:pt idx="19">
                  <c:v>0.23156037900000001</c:v>
                </c:pt>
                <c:pt idx="20">
                  <c:v>0.24066122400000001</c:v>
                </c:pt>
                <c:pt idx="21">
                  <c:v>0.246941681</c:v>
                </c:pt>
                <c:pt idx="22">
                  <c:v>0.25573971600000001</c:v>
                </c:pt>
                <c:pt idx="23">
                  <c:v>0.26238555899999999</c:v>
                </c:pt>
                <c:pt idx="24">
                  <c:v>0.26864236499999999</c:v>
                </c:pt>
                <c:pt idx="25">
                  <c:v>0.271755829</c:v>
                </c:pt>
                <c:pt idx="26">
                  <c:v>0.273419525</c:v>
                </c:pt>
                <c:pt idx="27">
                  <c:v>0.27547033700000001</c:v>
                </c:pt>
                <c:pt idx="28">
                  <c:v>0.27806295800000003</c:v>
                </c:pt>
                <c:pt idx="29">
                  <c:v>0.27769061299999998</c:v>
                </c:pt>
                <c:pt idx="30">
                  <c:v>0.27915686000000001</c:v>
                </c:pt>
                <c:pt idx="31">
                  <c:v>0.27930181900000001</c:v>
                </c:pt>
                <c:pt idx="32">
                  <c:v>0.27964919999999999</c:v>
                </c:pt>
                <c:pt idx="33">
                  <c:v>0.27823910499999999</c:v>
                </c:pt>
                <c:pt idx="34">
                  <c:v>0.27749954199999999</c:v>
                </c:pt>
                <c:pt idx="35">
                  <c:v>0.27846774299999999</c:v>
                </c:pt>
                <c:pt idx="36">
                  <c:v>0.28051657099999999</c:v>
                </c:pt>
                <c:pt idx="37">
                  <c:v>0.281011597</c:v>
                </c:pt>
                <c:pt idx="38">
                  <c:v>0.28242883299999999</c:v>
                </c:pt>
                <c:pt idx="39">
                  <c:v>0.28238085899999998</c:v>
                </c:pt>
                <c:pt idx="40">
                  <c:v>0.283204803</c:v>
                </c:pt>
              </c:numCache>
            </c:numRef>
          </c:val>
        </c:ser>
        <c:ser>
          <c:idx val="5"/>
          <c:order val="5"/>
          <c:tx>
            <c:strRef>
              <c:f>Sheet1!$G$1</c:f>
              <c:strCache>
                <c:ptCount val="1"/>
                <c:pt idx="0">
                  <c:v>hybrid electric</c:v>
                </c:pt>
              </c:strCache>
            </c:strRef>
          </c:tx>
          <c:spPr>
            <a:solidFill>
              <a:schemeClr val="accent5"/>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0.28979837000000003</c:v>
                </c:pt>
                <c:pt idx="1">
                  <c:v>0.28320300300000001</c:v>
                </c:pt>
                <c:pt idx="2">
                  <c:v>0.41782574500000003</c:v>
                </c:pt>
                <c:pt idx="3">
                  <c:v>0.50177477999999998</c:v>
                </c:pt>
                <c:pt idx="4">
                  <c:v>0.50015176400000005</c:v>
                </c:pt>
                <c:pt idx="5">
                  <c:v>0.48887783800000001</c:v>
                </c:pt>
                <c:pt idx="6">
                  <c:v>0.40554657</c:v>
                </c:pt>
                <c:pt idx="7">
                  <c:v>0.39800582899999998</c:v>
                </c:pt>
                <c:pt idx="8">
                  <c:v>0.34099533100000001</c:v>
                </c:pt>
                <c:pt idx="9">
                  <c:v>0.39758990500000002</c:v>
                </c:pt>
                <c:pt idx="10">
                  <c:v>0.34088650500000001</c:v>
                </c:pt>
                <c:pt idx="11">
                  <c:v>0.39743466199999999</c:v>
                </c:pt>
                <c:pt idx="12">
                  <c:v>0.43771893299999998</c:v>
                </c:pt>
                <c:pt idx="13">
                  <c:v>0.45704547099999998</c:v>
                </c:pt>
                <c:pt idx="14">
                  <c:v>0.48282897899999999</c:v>
                </c:pt>
                <c:pt idx="15">
                  <c:v>0.511039032</c:v>
                </c:pt>
                <c:pt idx="16">
                  <c:v>0.57452764899999997</c:v>
                </c:pt>
                <c:pt idx="17">
                  <c:v>0.60853454600000001</c:v>
                </c:pt>
                <c:pt idx="18">
                  <c:v>0.64308911099999999</c:v>
                </c:pt>
                <c:pt idx="19">
                  <c:v>0.670878906</c:v>
                </c:pt>
                <c:pt idx="20">
                  <c:v>0.70622936999999997</c:v>
                </c:pt>
                <c:pt idx="21">
                  <c:v>0.73791522199999993</c:v>
                </c:pt>
                <c:pt idx="22">
                  <c:v>0.76852996800000006</c:v>
                </c:pt>
                <c:pt idx="23">
                  <c:v>0.79923864700000002</c:v>
                </c:pt>
                <c:pt idx="24">
                  <c:v>0.83051190199999991</c:v>
                </c:pt>
                <c:pt idx="25">
                  <c:v>0.854788879</c:v>
                </c:pt>
                <c:pt idx="26">
                  <c:v>0.87617346200000001</c:v>
                </c:pt>
                <c:pt idx="27">
                  <c:v>0.90019341999999991</c:v>
                </c:pt>
                <c:pt idx="28">
                  <c:v>0.92691095000000001</c:v>
                </c:pt>
                <c:pt idx="29">
                  <c:v>0.94744763200000004</c:v>
                </c:pt>
                <c:pt idx="30">
                  <c:v>0.97188153099999997</c:v>
                </c:pt>
                <c:pt idx="31">
                  <c:v>1.002281677</c:v>
                </c:pt>
                <c:pt idx="32">
                  <c:v>1.0325728759999999</c:v>
                </c:pt>
                <c:pt idx="33">
                  <c:v>1.0550811769999999</c:v>
                </c:pt>
                <c:pt idx="34">
                  <c:v>1.081459961</c:v>
                </c:pt>
                <c:pt idx="35">
                  <c:v>1.1149132079999999</c:v>
                </c:pt>
                <c:pt idx="36">
                  <c:v>1.147971802</c:v>
                </c:pt>
                <c:pt idx="37">
                  <c:v>1.176941528</c:v>
                </c:pt>
                <c:pt idx="38">
                  <c:v>1.2063953860000001</c:v>
                </c:pt>
                <c:pt idx="39">
                  <c:v>1.2279163820000001</c:v>
                </c:pt>
                <c:pt idx="40">
                  <c:v>1.2493228759999999</c:v>
                </c:pt>
              </c:numCache>
            </c:numRef>
          </c:val>
        </c:ser>
        <c:ser>
          <c:idx val="6"/>
          <c:order val="6"/>
          <c:tx>
            <c:strRef>
              <c:f>Sheet1!$H$1</c:f>
              <c:strCache>
                <c:ptCount val="1"/>
                <c:pt idx="0">
                  <c:v>other</c:v>
                </c:pt>
              </c:strCache>
            </c:strRef>
          </c:tx>
          <c:spPr>
            <a:solidFill>
              <a:schemeClr val="accent1">
                <a:lumMod val="60000"/>
              </a:schemeClr>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5.9136294999999998E-2</c:v>
                </c:pt>
                <c:pt idx="1">
                  <c:v>5.8342388000000002E-2</c:v>
                </c:pt>
                <c:pt idx="2">
                  <c:v>9.7900120000000007E-3</c:v>
                </c:pt>
                <c:pt idx="3">
                  <c:v>8.704481E-3</c:v>
                </c:pt>
                <c:pt idx="4">
                  <c:v>1.0260577E-2</c:v>
                </c:pt>
                <c:pt idx="5">
                  <c:v>2.6052334999999999E-2</c:v>
                </c:pt>
                <c:pt idx="6">
                  <c:v>3.8123666E-2</c:v>
                </c:pt>
                <c:pt idx="7">
                  <c:v>3.7117323000000001E-2</c:v>
                </c:pt>
                <c:pt idx="8">
                  <c:v>1.8173827E-2</c:v>
                </c:pt>
                <c:pt idx="9">
                  <c:v>1.8057826999999999E-2</c:v>
                </c:pt>
                <c:pt idx="10">
                  <c:v>1.3413961E-2</c:v>
                </c:pt>
                <c:pt idx="11">
                  <c:v>1.4766021000000001E-2</c:v>
                </c:pt>
                <c:pt idx="12">
                  <c:v>1.5679457000000001E-2</c:v>
                </c:pt>
                <c:pt idx="13">
                  <c:v>1.5921774999999999E-2</c:v>
                </c:pt>
                <c:pt idx="14">
                  <c:v>1.6355396000000001E-2</c:v>
                </c:pt>
                <c:pt idx="15">
                  <c:v>1.6811472000000001E-2</c:v>
                </c:pt>
                <c:pt idx="16">
                  <c:v>1.6890381999999999E-2</c:v>
                </c:pt>
                <c:pt idx="17">
                  <c:v>1.6779586999999999E-2</c:v>
                </c:pt>
                <c:pt idx="18">
                  <c:v>1.6945766000000001E-2</c:v>
                </c:pt>
                <c:pt idx="19">
                  <c:v>1.7094179000000001E-2</c:v>
                </c:pt>
                <c:pt idx="20">
                  <c:v>1.7181575000000001E-2</c:v>
                </c:pt>
                <c:pt idx="21">
                  <c:v>1.7386868999999999E-2</c:v>
                </c:pt>
                <c:pt idx="22">
                  <c:v>1.7487817999999999E-2</c:v>
                </c:pt>
                <c:pt idx="23">
                  <c:v>1.7663714E-2</c:v>
                </c:pt>
                <c:pt idx="24">
                  <c:v>1.7843154E-2</c:v>
                </c:pt>
                <c:pt idx="25">
                  <c:v>1.7890637000000001E-2</c:v>
                </c:pt>
                <c:pt idx="26">
                  <c:v>1.7870608999999999E-2</c:v>
                </c:pt>
                <c:pt idx="27">
                  <c:v>1.7910117999999999E-2</c:v>
                </c:pt>
                <c:pt idx="28">
                  <c:v>1.7989478999999999E-2</c:v>
                </c:pt>
                <c:pt idx="29">
                  <c:v>1.8006543999999999E-2</c:v>
                </c:pt>
                <c:pt idx="30">
                  <c:v>1.8021631E-2</c:v>
                </c:pt>
                <c:pt idx="31">
                  <c:v>1.8147684000000001E-2</c:v>
                </c:pt>
                <c:pt idx="32">
                  <c:v>1.8313257999999999E-2</c:v>
                </c:pt>
                <c:pt idx="33">
                  <c:v>1.8327587999999999E-2</c:v>
                </c:pt>
                <c:pt idx="34">
                  <c:v>1.8420573999999999E-2</c:v>
                </c:pt>
                <c:pt idx="35">
                  <c:v>1.8645252000000001E-2</c:v>
                </c:pt>
                <c:pt idx="36">
                  <c:v>1.8777773000000001E-2</c:v>
                </c:pt>
                <c:pt idx="37">
                  <c:v>1.8882842E-2</c:v>
                </c:pt>
                <c:pt idx="38">
                  <c:v>1.8976845999999999E-2</c:v>
                </c:pt>
                <c:pt idx="39">
                  <c:v>1.8968216999999999E-2</c:v>
                </c:pt>
                <c:pt idx="40">
                  <c:v>1.8942189000000002E-2</c:v>
                </c:pt>
              </c:numCache>
            </c:numRef>
          </c:val>
        </c:ser>
        <c:dLbls>
          <c:showLegendKey val="0"/>
          <c:showVal val="0"/>
          <c:showCatName val="0"/>
          <c:showSerName val="0"/>
          <c:showPercent val="0"/>
          <c:showBubbleSize val="0"/>
        </c:dLbls>
        <c:axId val="-1861077760"/>
        <c:axId val="-1861080480"/>
      </c:areaChart>
      <c:catAx>
        <c:axId val="-1861077760"/>
        <c:scaling>
          <c:orientation val="minMax"/>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1080480"/>
        <c:crosses val="autoZero"/>
        <c:auto val="1"/>
        <c:lblAlgn val="ctr"/>
        <c:lblOffset val="100"/>
        <c:tickLblSkip val="10"/>
        <c:tickMarkSkip val="10"/>
        <c:noMultiLvlLbl val="1"/>
      </c:catAx>
      <c:valAx>
        <c:axId val="-1861080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1077760"/>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943195454318955E-2"/>
          <c:y val="6.7397689471147118E-2"/>
          <c:w val="0.5477163916754878"/>
          <c:h val="0.83949118126522149"/>
        </c:manualLayout>
      </c:layout>
      <c:lineChart>
        <c:grouping val="standard"/>
        <c:varyColors val="0"/>
        <c:ser>
          <c:idx val="0"/>
          <c:order val="0"/>
          <c:tx>
            <c:strRef>
              <c:f>Sheet1!$B$1</c:f>
              <c:strCache>
                <c:ptCount val="1"/>
                <c:pt idx="0">
                  <c:v>Low Oil and Gas Resource and Technology</c:v>
                </c:pt>
              </c:strCache>
            </c:strRef>
          </c:tx>
          <c:spPr>
            <a:ln w="22225" cap="rnd">
              <a:solidFill>
                <a:srgbClr val="BD732A">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5.1036640000000002</c:v>
                </c:pt>
                <c:pt idx="1">
                  <c:v>4.5548500000000001</c:v>
                </c:pt>
                <c:pt idx="2">
                  <c:v>3.0790630000000001</c:v>
                </c:pt>
                <c:pt idx="3">
                  <c:v>4.1076189999999997</c:v>
                </c:pt>
                <c:pt idx="4">
                  <c:v>4.7597909999999999</c:v>
                </c:pt>
                <c:pt idx="5">
                  <c:v>2.83405</c:v>
                </c:pt>
                <c:pt idx="6">
                  <c:v>2.6652990000000001</c:v>
                </c:pt>
                <c:pt idx="7">
                  <c:v>3.1145399999999999</c:v>
                </c:pt>
                <c:pt idx="8">
                  <c:v>3.2183269999999999</c:v>
                </c:pt>
                <c:pt idx="9">
                  <c:v>2.5534699999999999</c:v>
                </c:pt>
                <c:pt idx="10">
                  <c:v>2.0652379999999999</c:v>
                </c:pt>
                <c:pt idx="11">
                  <c:v>3.2425009999999999</c:v>
                </c:pt>
                <c:pt idx="12">
                  <c:v>3.736853</c:v>
                </c:pt>
                <c:pt idx="13">
                  <c:v>3.7583410000000002</c:v>
                </c:pt>
                <c:pt idx="14">
                  <c:v>3.7499370000000001</c:v>
                </c:pt>
                <c:pt idx="15">
                  <c:v>4.0819619999999999</c:v>
                </c:pt>
                <c:pt idx="16">
                  <c:v>4.3976730000000002</c:v>
                </c:pt>
                <c:pt idx="17">
                  <c:v>4.6419430000000004</c:v>
                </c:pt>
                <c:pt idx="18">
                  <c:v>4.781345</c:v>
                </c:pt>
                <c:pt idx="19">
                  <c:v>4.9091509999999996</c:v>
                </c:pt>
                <c:pt idx="20">
                  <c:v>5.0367990000000002</c:v>
                </c:pt>
                <c:pt idx="21">
                  <c:v>5.1674420000000003</c:v>
                </c:pt>
                <c:pt idx="22">
                  <c:v>5.3010479999999998</c:v>
                </c:pt>
                <c:pt idx="23">
                  <c:v>5.4522409999999999</c:v>
                </c:pt>
                <c:pt idx="24">
                  <c:v>5.5460089999999997</c:v>
                </c:pt>
                <c:pt idx="25">
                  <c:v>5.6043269999999996</c:v>
                </c:pt>
                <c:pt idx="26">
                  <c:v>5.670668</c:v>
                </c:pt>
                <c:pt idx="27">
                  <c:v>5.7218340000000003</c:v>
                </c:pt>
                <c:pt idx="28">
                  <c:v>5.7901860000000003</c:v>
                </c:pt>
                <c:pt idx="29">
                  <c:v>5.8870570000000004</c:v>
                </c:pt>
                <c:pt idx="30">
                  <c:v>5.9331870000000002</c:v>
                </c:pt>
                <c:pt idx="31">
                  <c:v>5.936871</c:v>
                </c:pt>
                <c:pt idx="32">
                  <c:v>5.9920400000000003</c:v>
                </c:pt>
                <c:pt idx="33">
                  <c:v>6.0064510000000002</c:v>
                </c:pt>
                <c:pt idx="34">
                  <c:v>6.1287929999999999</c:v>
                </c:pt>
                <c:pt idx="35">
                  <c:v>6.1572310000000003</c:v>
                </c:pt>
                <c:pt idx="36">
                  <c:v>6.2207039999999996</c:v>
                </c:pt>
                <c:pt idx="37">
                  <c:v>6.2904299999999997</c:v>
                </c:pt>
                <c:pt idx="38">
                  <c:v>6.3666210000000003</c:v>
                </c:pt>
                <c:pt idx="39">
                  <c:v>6.4025290000000004</c:v>
                </c:pt>
                <c:pt idx="40">
                  <c:v>6.5322579999999997</c:v>
                </c:pt>
              </c:numCache>
            </c:numRef>
          </c:val>
          <c:smooth val="0"/>
        </c:ser>
        <c:ser>
          <c:idx val="1"/>
          <c:order val="1"/>
          <c:tx>
            <c:strRef>
              <c:f>Sheet1!$C$1</c:f>
              <c:strCache>
                <c:ptCount val="1"/>
                <c:pt idx="0">
                  <c:v>High Oil and Gas Resource and Technology</c:v>
                </c:pt>
              </c:strCache>
            </c:strRef>
          </c:tx>
          <c:spPr>
            <a:ln w="22225" cap="rnd">
              <a:solidFill>
                <a:srgbClr val="BD732A">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5.1036640000000002</c:v>
                </c:pt>
                <c:pt idx="1">
                  <c:v>4.5548500000000001</c:v>
                </c:pt>
                <c:pt idx="2">
                  <c:v>3.0790630000000001</c:v>
                </c:pt>
                <c:pt idx="3">
                  <c:v>4.1076189999999997</c:v>
                </c:pt>
                <c:pt idx="4">
                  <c:v>4.7597909999999999</c:v>
                </c:pt>
                <c:pt idx="5">
                  <c:v>2.83405</c:v>
                </c:pt>
                <c:pt idx="6">
                  <c:v>2.6652990000000001</c:v>
                </c:pt>
                <c:pt idx="7">
                  <c:v>3.1145399999999999</c:v>
                </c:pt>
                <c:pt idx="8">
                  <c:v>3.2183269999999999</c:v>
                </c:pt>
                <c:pt idx="9">
                  <c:v>2.5534699999999999</c:v>
                </c:pt>
                <c:pt idx="10">
                  <c:v>2.0650300000000001</c:v>
                </c:pt>
                <c:pt idx="11">
                  <c:v>3.1264259999999999</c:v>
                </c:pt>
                <c:pt idx="12">
                  <c:v>3.0403660000000001</c:v>
                </c:pt>
                <c:pt idx="13">
                  <c:v>2.6109140000000002</c:v>
                </c:pt>
                <c:pt idx="14">
                  <c:v>2.2893729999999999</c:v>
                </c:pt>
                <c:pt idx="15">
                  <c:v>2.2484600000000001</c:v>
                </c:pt>
                <c:pt idx="16">
                  <c:v>2.2874910000000002</c:v>
                </c:pt>
                <c:pt idx="17">
                  <c:v>2.4035519999999999</c:v>
                </c:pt>
                <c:pt idx="18">
                  <c:v>2.4772059999999998</c:v>
                </c:pt>
                <c:pt idx="19">
                  <c:v>2.5862120000000002</c:v>
                </c:pt>
                <c:pt idx="20">
                  <c:v>2.6809889999999998</c:v>
                </c:pt>
                <c:pt idx="21">
                  <c:v>2.7141609999999998</c:v>
                </c:pt>
                <c:pt idx="22">
                  <c:v>2.7442359999999999</c:v>
                </c:pt>
                <c:pt idx="23">
                  <c:v>2.7915640000000002</c:v>
                </c:pt>
                <c:pt idx="24">
                  <c:v>2.791499</c:v>
                </c:pt>
                <c:pt idx="25">
                  <c:v>2.7727010000000001</c:v>
                </c:pt>
                <c:pt idx="26">
                  <c:v>2.7664710000000001</c:v>
                </c:pt>
                <c:pt idx="27">
                  <c:v>2.7578580000000001</c:v>
                </c:pt>
                <c:pt idx="28">
                  <c:v>2.7467869999999999</c:v>
                </c:pt>
                <c:pt idx="29">
                  <c:v>2.7289500000000002</c:v>
                </c:pt>
                <c:pt idx="30">
                  <c:v>2.7108989999999999</c:v>
                </c:pt>
                <c:pt idx="31">
                  <c:v>2.7103600000000001</c:v>
                </c:pt>
                <c:pt idx="32">
                  <c:v>2.7076769999999999</c:v>
                </c:pt>
                <c:pt idx="33">
                  <c:v>2.6984270000000001</c:v>
                </c:pt>
                <c:pt idx="34">
                  <c:v>2.7187489999999999</c:v>
                </c:pt>
                <c:pt idx="35">
                  <c:v>2.697114</c:v>
                </c:pt>
                <c:pt idx="36">
                  <c:v>2.6887660000000002</c:v>
                </c:pt>
                <c:pt idx="37">
                  <c:v>2.7135359999999999</c:v>
                </c:pt>
                <c:pt idx="38">
                  <c:v>2.6783440000000001</c:v>
                </c:pt>
                <c:pt idx="39">
                  <c:v>2.6506560000000001</c:v>
                </c:pt>
                <c:pt idx="40">
                  <c:v>2.664256</c:v>
                </c:pt>
              </c:numCache>
            </c:numRef>
          </c:val>
          <c:smooth val="0"/>
        </c:ser>
        <c:ser>
          <c:idx val="4"/>
          <c:order val="2"/>
          <c:tx>
            <c:strRef>
              <c:f>Sheet1!$D$1</c:f>
              <c:strCache>
                <c:ptCount val="1"/>
                <c:pt idx="0">
                  <c:v>High Oil Price</c:v>
                </c:pt>
              </c:strCache>
            </c:strRef>
          </c:tx>
          <c:spPr>
            <a:ln w="22225" cap="rnd">
              <a:solidFill>
                <a:srgbClr val="A33340">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5.1036640000000002</c:v>
                </c:pt>
                <c:pt idx="1">
                  <c:v>4.5548500000000001</c:v>
                </c:pt>
                <c:pt idx="2">
                  <c:v>3.0790630000000001</c:v>
                </c:pt>
                <c:pt idx="3">
                  <c:v>4.1076189999999997</c:v>
                </c:pt>
                <c:pt idx="4">
                  <c:v>4.7597909999999999</c:v>
                </c:pt>
                <c:pt idx="5">
                  <c:v>2.83405</c:v>
                </c:pt>
                <c:pt idx="6">
                  <c:v>2.6652990000000001</c:v>
                </c:pt>
                <c:pt idx="7">
                  <c:v>3.1145399999999999</c:v>
                </c:pt>
                <c:pt idx="8">
                  <c:v>3.2183269999999999</c:v>
                </c:pt>
                <c:pt idx="9">
                  <c:v>2.5534759999999999</c:v>
                </c:pt>
                <c:pt idx="10">
                  <c:v>2.0649549999999999</c:v>
                </c:pt>
                <c:pt idx="11">
                  <c:v>3.339639</c:v>
                </c:pt>
                <c:pt idx="12">
                  <c:v>3.4868209999999999</c:v>
                </c:pt>
                <c:pt idx="13">
                  <c:v>3.3485870000000002</c:v>
                </c:pt>
                <c:pt idx="14">
                  <c:v>3.11999</c:v>
                </c:pt>
                <c:pt idx="15">
                  <c:v>3.114576</c:v>
                </c:pt>
                <c:pt idx="16">
                  <c:v>3.135545</c:v>
                </c:pt>
                <c:pt idx="17">
                  <c:v>3.2179419999999999</c:v>
                </c:pt>
                <c:pt idx="18">
                  <c:v>3.3158569999999998</c:v>
                </c:pt>
                <c:pt idx="19">
                  <c:v>3.4763289999999998</c:v>
                </c:pt>
                <c:pt idx="20">
                  <c:v>3.5933790000000001</c:v>
                </c:pt>
                <c:pt idx="21">
                  <c:v>3.6696040000000001</c:v>
                </c:pt>
                <c:pt idx="22">
                  <c:v>3.7198030000000002</c:v>
                </c:pt>
                <c:pt idx="23">
                  <c:v>3.7469779999999999</c:v>
                </c:pt>
                <c:pt idx="24">
                  <c:v>3.7855189999999999</c:v>
                </c:pt>
                <c:pt idx="25">
                  <c:v>3.781148</c:v>
                </c:pt>
                <c:pt idx="26">
                  <c:v>3.7914650000000001</c:v>
                </c:pt>
                <c:pt idx="27">
                  <c:v>3.828141</c:v>
                </c:pt>
                <c:pt idx="28">
                  <c:v>3.848916</c:v>
                </c:pt>
                <c:pt idx="29">
                  <c:v>3.8264779999999998</c:v>
                </c:pt>
                <c:pt idx="30">
                  <c:v>3.8491360000000001</c:v>
                </c:pt>
                <c:pt idx="31">
                  <c:v>3.8771019999999998</c:v>
                </c:pt>
                <c:pt idx="32">
                  <c:v>3.8862299999999999</c:v>
                </c:pt>
                <c:pt idx="33">
                  <c:v>3.895086</c:v>
                </c:pt>
                <c:pt idx="34">
                  <c:v>3.8874960000000001</c:v>
                </c:pt>
                <c:pt idx="35">
                  <c:v>3.8997109999999999</c:v>
                </c:pt>
                <c:pt idx="36">
                  <c:v>3.9283679999999999</c:v>
                </c:pt>
                <c:pt idx="37">
                  <c:v>3.9607860000000001</c:v>
                </c:pt>
                <c:pt idx="38">
                  <c:v>4.0040250000000004</c:v>
                </c:pt>
                <c:pt idx="39">
                  <c:v>4.0013519999999998</c:v>
                </c:pt>
                <c:pt idx="40">
                  <c:v>4.0431229999999996</c:v>
                </c:pt>
              </c:numCache>
            </c:numRef>
          </c:val>
          <c:smooth val="0"/>
        </c:ser>
        <c:ser>
          <c:idx val="5"/>
          <c:order val="3"/>
          <c:tx>
            <c:strRef>
              <c:f>Sheet1!$E$1</c:f>
              <c:strCache>
                <c:ptCount val="1"/>
                <c:pt idx="0">
                  <c:v>Low Oil Price</c:v>
                </c:pt>
              </c:strCache>
            </c:strRef>
          </c:tx>
          <c:spPr>
            <a:ln w="22225" cap="rnd">
              <a:solidFill>
                <a:srgbClr val="A33340">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5.1036640000000002</c:v>
                </c:pt>
                <c:pt idx="1">
                  <c:v>4.5548500000000001</c:v>
                </c:pt>
                <c:pt idx="2">
                  <c:v>3.0790630000000001</c:v>
                </c:pt>
                <c:pt idx="3">
                  <c:v>4.1076189999999997</c:v>
                </c:pt>
                <c:pt idx="4">
                  <c:v>4.7597909999999999</c:v>
                </c:pt>
                <c:pt idx="5">
                  <c:v>2.83405</c:v>
                </c:pt>
                <c:pt idx="6">
                  <c:v>2.6652990000000001</c:v>
                </c:pt>
                <c:pt idx="7">
                  <c:v>3.1145399999999999</c:v>
                </c:pt>
                <c:pt idx="8">
                  <c:v>3.2183269999999999</c:v>
                </c:pt>
                <c:pt idx="9">
                  <c:v>2.5534629999999998</c:v>
                </c:pt>
                <c:pt idx="10">
                  <c:v>2.064292</c:v>
                </c:pt>
                <c:pt idx="11">
                  <c:v>2.825291</c:v>
                </c:pt>
                <c:pt idx="12">
                  <c:v>2.9894949999999998</c:v>
                </c:pt>
                <c:pt idx="13">
                  <c:v>3.1895289999999998</c:v>
                </c:pt>
                <c:pt idx="14">
                  <c:v>3.2020140000000001</c:v>
                </c:pt>
                <c:pt idx="15">
                  <c:v>3.2119279999999999</c:v>
                </c:pt>
                <c:pt idx="16">
                  <c:v>3.2213210000000001</c:v>
                </c:pt>
                <c:pt idx="17">
                  <c:v>3.230121</c:v>
                </c:pt>
                <c:pt idx="18">
                  <c:v>3.2762500000000001</c:v>
                </c:pt>
                <c:pt idx="19">
                  <c:v>3.3565140000000002</c:v>
                </c:pt>
                <c:pt idx="20">
                  <c:v>3.3966880000000002</c:v>
                </c:pt>
                <c:pt idx="21">
                  <c:v>3.4397199999999999</c:v>
                </c:pt>
                <c:pt idx="22">
                  <c:v>3.4709940000000001</c:v>
                </c:pt>
                <c:pt idx="23">
                  <c:v>3.5011930000000002</c:v>
                </c:pt>
                <c:pt idx="24">
                  <c:v>3.5272320000000001</c:v>
                </c:pt>
                <c:pt idx="25">
                  <c:v>3.5535000000000001</c:v>
                </c:pt>
                <c:pt idx="26">
                  <c:v>3.5793439999999999</c:v>
                </c:pt>
                <c:pt idx="27">
                  <c:v>3.5803219999999998</c:v>
                </c:pt>
                <c:pt idx="28">
                  <c:v>3.5723449999999999</c:v>
                </c:pt>
                <c:pt idx="29">
                  <c:v>3.5379</c:v>
                </c:pt>
                <c:pt idx="30">
                  <c:v>3.5305119999999999</c:v>
                </c:pt>
                <c:pt idx="31">
                  <c:v>3.5212690000000002</c:v>
                </c:pt>
                <c:pt idx="32">
                  <c:v>3.522977</c:v>
                </c:pt>
                <c:pt idx="33">
                  <c:v>3.5216530000000001</c:v>
                </c:pt>
                <c:pt idx="34">
                  <c:v>3.5485570000000002</c:v>
                </c:pt>
                <c:pt idx="35">
                  <c:v>3.5530179999999998</c:v>
                </c:pt>
                <c:pt idx="36">
                  <c:v>3.5844290000000001</c:v>
                </c:pt>
                <c:pt idx="37">
                  <c:v>3.5999650000000001</c:v>
                </c:pt>
                <c:pt idx="38">
                  <c:v>3.6197170000000001</c:v>
                </c:pt>
                <c:pt idx="39">
                  <c:v>3.6389689999999999</c:v>
                </c:pt>
                <c:pt idx="40">
                  <c:v>3.6518899999999999</c:v>
                </c:pt>
              </c:numCache>
            </c:numRef>
          </c:val>
          <c:smooth val="0"/>
        </c:ser>
        <c:ser>
          <c:idx val="3"/>
          <c:order val="4"/>
          <c:tx>
            <c:strRef>
              <c:f>Sheet1!$F$1</c:f>
              <c:strCache>
                <c:ptCount val="1"/>
                <c:pt idx="0">
                  <c:v>Reference</c:v>
                </c:pt>
              </c:strCache>
            </c:strRef>
          </c:tx>
          <c:spPr>
            <a:ln w="22225" cap="rnd">
              <a:solidFill>
                <a:schemeClr val="tx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5.1036640000000002</c:v>
                </c:pt>
                <c:pt idx="1">
                  <c:v>4.5548500000000001</c:v>
                </c:pt>
                <c:pt idx="2">
                  <c:v>3.0790630000000001</c:v>
                </c:pt>
                <c:pt idx="3">
                  <c:v>4.1076189999999997</c:v>
                </c:pt>
                <c:pt idx="4">
                  <c:v>4.7597909999999999</c:v>
                </c:pt>
                <c:pt idx="5">
                  <c:v>2.83405</c:v>
                </c:pt>
                <c:pt idx="6">
                  <c:v>2.6652990000000001</c:v>
                </c:pt>
                <c:pt idx="7">
                  <c:v>3.1145399999999999</c:v>
                </c:pt>
                <c:pt idx="8">
                  <c:v>3.2183269999999999</c:v>
                </c:pt>
                <c:pt idx="9">
                  <c:v>2.5534699999999999</c:v>
                </c:pt>
                <c:pt idx="10">
                  <c:v>2.0664720000000001</c:v>
                </c:pt>
                <c:pt idx="11">
                  <c:v>3.10073</c:v>
                </c:pt>
                <c:pt idx="12">
                  <c:v>3.2256840000000002</c:v>
                </c:pt>
                <c:pt idx="13">
                  <c:v>2.992324</c:v>
                </c:pt>
                <c:pt idx="14">
                  <c:v>2.8017919999999998</c:v>
                </c:pt>
                <c:pt idx="15">
                  <c:v>2.8803239999999999</c:v>
                </c:pt>
                <c:pt idx="16">
                  <c:v>2.9843310000000001</c:v>
                </c:pt>
                <c:pt idx="17">
                  <c:v>3.042141</c:v>
                </c:pt>
                <c:pt idx="18">
                  <c:v>3.1755100000000001</c:v>
                </c:pt>
                <c:pt idx="19">
                  <c:v>3.2906309999999999</c:v>
                </c:pt>
                <c:pt idx="20">
                  <c:v>3.3439549999999998</c:v>
                </c:pt>
                <c:pt idx="21">
                  <c:v>3.3584839999999998</c:v>
                </c:pt>
                <c:pt idx="22">
                  <c:v>3.4230429999999998</c:v>
                </c:pt>
                <c:pt idx="23">
                  <c:v>3.4872100000000001</c:v>
                </c:pt>
                <c:pt idx="24">
                  <c:v>3.5170400000000002</c:v>
                </c:pt>
                <c:pt idx="25">
                  <c:v>3.5326979999999999</c:v>
                </c:pt>
                <c:pt idx="26">
                  <c:v>3.5373169999999998</c:v>
                </c:pt>
                <c:pt idx="27">
                  <c:v>3.5283199999999999</c:v>
                </c:pt>
                <c:pt idx="28">
                  <c:v>3.5497399999999999</c:v>
                </c:pt>
                <c:pt idx="29">
                  <c:v>3.5503559999999998</c:v>
                </c:pt>
                <c:pt idx="30">
                  <c:v>3.5492530000000002</c:v>
                </c:pt>
                <c:pt idx="31">
                  <c:v>3.549023</c:v>
                </c:pt>
                <c:pt idx="32">
                  <c:v>3.5287259999999998</c:v>
                </c:pt>
                <c:pt idx="33">
                  <c:v>3.5056509999999999</c:v>
                </c:pt>
                <c:pt idx="34">
                  <c:v>3.5018690000000001</c:v>
                </c:pt>
                <c:pt idx="35">
                  <c:v>3.5076990000000001</c:v>
                </c:pt>
                <c:pt idx="36">
                  <c:v>3.521007</c:v>
                </c:pt>
                <c:pt idx="37">
                  <c:v>3.547183</c:v>
                </c:pt>
                <c:pt idx="38">
                  <c:v>3.5962100000000001</c:v>
                </c:pt>
                <c:pt idx="39">
                  <c:v>3.6540050000000002</c:v>
                </c:pt>
                <c:pt idx="40">
                  <c:v>3.6939389999999999</c:v>
                </c:pt>
              </c:numCache>
            </c:numRef>
          </c:val>
          <c:smooth val="0"/>
        </c:ser>
        <c:dLbls>
          <c:showLegendKey val="0"/>
          <c:showVal val="0"/>
          <c:showCatName val="0"/>
          <c:showSerName val="0"/>
          <c:showPercent val="0"/>
          <c:showBubbleSize val="0"/>
        </c:dLbls>
        <c:smooth val="0"/>
        <c:axId val="-1979878384"/>
        <c:axId val="-1979880560"/>
        <c:extLst/>
      </c:lineChart>
      <c:catAx>
        <c:axId val="-197987838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79880560"/>
        <c:crosses val="autoZero"/>
        <c:auto val="1"/>
        <c:lblAlgn val="ctr"/>
        <c:lblOffset val="100"/>
        <c:tickLblSkip val="10"/>
        <c:tickMarkSkip val="10"/>
        <c:noMultiLvlLbl val="0"/>
      </c:catAx>
      <c:valAx>
        <c:axId val="-19798805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79878384"/>
        <c:crossesAt val="11"/>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92147856517935E-2"/>
          <c:y val="0.21762160866940805"/>
          <c:w val="0.51384645980025978"/>
          <c:h val="0.70193033809581951"/>
        </c:manualLayout>
      </c:layout>
      <c:lineChart>
        <c:grouping val="standard"/>
        <c:varyColors val="0"/>
        <c:ser>
          <c:idx val="0"/>
          <c:order val="0"/>
          <c:tx>
            <c:strRef>
              <c:f>Sheet1!$B$1</c:f>
              <c:strCache>
                <c:ptCount val="1"/>
                <c:pt idx="0">
                  <c:v>100 mile EV</c:v>
                </c:pt>
              </c:strCache>
            </c:strRef>
          </c:tx>
          <c:spPr>
            <a:ln w="34925" cmpd="sng">
              <a:solidFill>
                <a:srgbClr val="5D9732">
                  <a:lumMod val="75000"/>
                </a:srgbClr>
              </a:solidFill>
              <a:prstDash val="solid"/>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1.2484920000000001E-3</c:v>
                </c:pt>
                <c:pt idx="1">
                  <c:v>7.1978469999999994E-3</c:v>
                </c:pt>
                <c:pt idx="2">
                  <c:v>1.5954541999999999E-2</c:v>
                </c:pt>
                <c:pt idx="3">
                  <c:v>5.7147747000000006E-2</c:v>
                </c:pt>
                <c:pt idx="4">
                  <c:v>3.3355507E-2</c:v>
                </c:pt>
                <c:pt idx="5">
                  <c:v>5.2385089999999995E-2</c:v>
                </c:pt>
                <c:pt idx="6">
                  <c:v>3.6227989000000002E-2</c:v>
                </c:pt>
                <c:pt idx="7">
                  <c:v>1.8441895999999999E-2</c:v>
                </c:pt>
                <c:pt idx="8">
                  <c:v>1.1833752000000001E-2</c:v>
                </c:pt>
                <c:pt idx="9">
                  <c:v>9.7198650000000011E-3</c:v>
                </c:pt>
                <c:pt idx="10">
                  <c:v>2.1026910000000003E-3</c:v>
                </c:pt>
                <c:pt idx="11">
                  <c:v>2.1627459999999997E-3</c:v>
                </c:pt>
                <c:pt idx="12">
                  <c:v>2.2063449999999997E-3</c:v>
                </c:pt>
                <c:pt idx="13">
                  <c:v>2.1514920000000001E-3</c:v>
                </c:pt>
                <c:pt idx="14">
                  <c:v>2.1649109999999998E-3</c:v>
                </c:pt>
                <c:pt idx="15">
                  <c:v>2.2551939999999999E-3</c:v>
                </c:pt>
                <c:pt idx="16">
                  <c:v>2.338134E-3</c:v>
                </c:pt>
                <c:pt idx="17">
                  <c:v>2.4152830000000003E-3</c:v>
                </c:pt>
                <c:pt idx="18">
                  <c:v>2.5942829999999997E-3</c:v>
                </c:pt>
                <c:pt idx="19">
                  <c:v>2.7752279999999998E-3</c:v>
                </c:pt>
                <c:pt idx="20">
                  <c:v>3.0136389999999998E-3</c:v>
                </c:pt>
                <c:pt idx="21">
                  <c:v>3.2047320000000001E-3</c:v>
                </c:pt>
                <c:pt idx="22">
                  <c:v>3.3983189999999999E-3</c:v>
                </c:pt>
                <c:pt idx="23">
                  <c:v>3.5672120000000002E-3</c:v>
                </c:pt>
                <c:pt idx="24">
                  <c:v>3.721168E-3</c:v>
                </c:pt>
                <c:pt idx="25">
                  <c:v>3.8214199999999999E-3</c:v>
                </c:pt>
                <c:pt idx="26">
                  <c:v>3.889946E-3</c:v>
                </c:pt>
                <c:pt idx="27">
                  <c:v>3.956111E-3</c:v>
                </c:pt>
                <c:pt idx="28">
                  <c:v>4.0229769999999996E-3</c:v>
                </c:pt>
                <c:pt idx="29">
                  <c:v>4.0417020000000003E-3</c:v>
                </c:pt>
                <c:pt idx="30">
                  <c:v>4.0772940000000004E-3</c:v>
                </c:pt>
                <c:pt idx="31">
                  <c:v>4.1101109999999996E-3</c:v>
                </c:pt>
                <c:pt idx="32">
                  <c:v>4.1459599999999997E-3</c:v>
                </c:pt>
                <c:pt idx="33">
                  <c:v>4.1423949999999992E-3</c:v>
                </c:pt>
                <c:pt idx="34">
                  <c:v>4.1439250000000006E-3</c:v>
                </c:pt>
                <c:pt idx="35">
                  <c:v>4.16009E-3</c:v>
                </c:pt>
                <c:pt idx="36">
                  <c:v>4.1800919999999998E-3</c:v>
                </c:pt>
                <c:pt idx="37">
                  <c:v>4.1765629999999995E-3</c:v>
                </c:pt>
                <c:pt idx="38">
                  <c:v>4.1698350000000002E-3</c:v>
                </c:pt>
                <c:pt idx="39">
                  <c:v>4.129242E-3</c:v>
                </c:pt>
                <c:pt idx="40">
                  <c:v>4.0876380000000002E-3</c:v>
                </c:pt>
              </c:numCache>
            </c:numRef>
          </c:val>
          <c:smooth val="0"/>
        </c:ser>
        <c:ser>
          <c:idx val="1"/>
          <c:order val="1"/>
          <c:tx>
            <c:strRef>
              <c:f>Sheet1!$C$1</c:f>
              <c:strCache>
                <c:ptCount val="1"/>
                <c:pt idx="0">
                  <c:v>plug-in hybrid</c:v>
                </c:pt>
              </c:strCache>
            </c:strRef>
          </c:tx>
          <c:spPr>
            <a:ln w="22225">
              <a:solidFill>
                <a:srgbClr val="FFC702"/>
              </a:solidFill>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c:v>
                </c:pt>
                <c:pt idx="1">
                  <c:v>4.8059599999999997E-3</c:v>
                </c:pt>
                <c:pt idx="2">
                  <c:v>5.5501766000000001E-2</c:v>
                </c:pt>
                <c:pt idx="3">
                  <c:v>7.9119124999999998E-2</c:v>
                </c:pt>
                <c:pt idx="4">
                  <c:v>7.2841041999999995E-2</c:v>
                </c:pt>
                <c:pt idx="5">
                  <c:v>6.6656242000000004E-2</c:v>
                </c:pt>
                <c:pt idx="6">
                  <c:v>8.2531593E-2</c:v>
                </c:pt>
                <c:pt idx="7">
                  <c:v>0.12794549599999999</c:v>
                </c:pt>
                <c:pt idx="8">
                  <c:v>0.120324387</c:v>
                </c:pt>
                <c:pt idx="9">
                  <c:v>9.1660950000000005E-2</c:v>
                </c:pt>
                <c:pt idx="10">
                  <c:v>5.189262E-2</c:v>
                </c:pt>
                <c:pt idx="11">
                  <c:v>6.3743740000000007E-2</c:v>
                </c:pt>
                <c:pt idx="12">
                  <c:v>6.8649718999999998E-2</c:v>
                </c:pt>
                <c:pt idx="13">
                  <c:v>6.9915840000000007E-2</c:v>
                </c:pt>
                <c:pt idx="14">
                  <c:v>7.3596503999999993E-2</c:v>
                </c:pt>
                <c:pt idx="15">
                  <c:v>9.9263023000000006E-2</c:v>
                </c:pt>
                <c:pt idx="16">
                  <c:v>0.181888046</c:v>
                </c:pt>
                <c:pt idx="17">
                  <c:v>0.209743179</c:v>
                </c:pt>
                <c:pt idx="18">
                  <c:v>0.226216309</c:v>
                </c:pt>
                <c:pt idx="19">
                  <c:v>0.23156037900000001</c:v>
                </c:pt>
                <c:pt idx="20">
                  <c:v>0.24066122400000001</c:v>
                </c:pt>
                <c:pt idx="21">
                  <c:v>0.246941681</c:v>
                </c:pt>
                <c:pt idx="22">
                  <c:v>0.25573971600000001</c:v>
                </c:pt>
                <c:pt idx="23">
                  <c:v>0.26238555899999999</c:v>
                </c:pt>
                <c:pt idx="24">
                  <c:v>0.26864236499999999</c:v>
                </c:pt>
                <c:pt idx="25">
                  <c:v>0.271755829</c:v>
                </c:pt>
                <c:pt idx="26">
                  <c:v>0.273419525</c:v>
                </c:pt>
                <c:pt idx="27">
                  <c:v>0.27547033699999995</c:v>
                </c:pt>
                <c:pt idx="28">
                  <c:v>0.27806295799999997</c:v>
                </c:pt>
                <c:pt idx="29">
                  <c:v>0.27769061299999998</c:v>
                </c:pt>
                <c:pt idx="30">
                  <c:v>0.27915686000000001</c:v>
                </c:pt>
                <c:pt idx="31">
                  <c:v>0.27930181900000001</c:v>
                </c:pt>
                <c:pt idx="32">
                  <c:v>0.27964919999999999</c:v>
                </c:pt>
                <c:pt idx="33">
                  <c:v>0.27823910499999999</c:v>
                </c:pt>
                <c:pt idx="34">
                  <c:v>0.27749954200000004</c:v>
                </c:pt>
                <c:pt idx="35">
                  <c:v>0.27846774299999999</c:v>
                </c:pt>
                <c:pt idx="36">
                  <c:v>0.28051657099999999</c:v>
                </c:pt>
                <c:pt idx="37">
                  <c:v>0.281011597</c:v>
                </c:pt>
                <c:pt idx="38">
                  <c:v>0.28242883299999999</c:v>
                </c:pt>
                <c:pt idx="39">
                  <c:v>0.28238085899999998</c:v>
                </c:pt>
                <c:pt idx="40">
                  <c:v>0.283204803</c:v>
                </c:pt>
              </c:numCache>
            </c:numRef>
          </c:val>
          <c:smooth val="0"/>
        </c:ser>
        <c:ser>
          <c:idx val="3"/>
          <c:order val="2"/>
          <c:tx>
            <c:strRef>
              <c:f>Sheet1!$D$1</c:f>
              <c:strCache>
                <c:ptCount val="1"/>
                <c:pt idx="0">
                  <c:v>200 mile EV</c:v>
                </c:pt>
              </c:strCache>
            </c:strRef>
          </c:tx>
          <c:spPr>
            <a:ln w="22225">
              <a:solidFill>
                <a:srgbClr val="333333"/>
              </a:solidFill>
              <a:prstDash val="solid"/>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8.5739999999999996E-6</c:v>
                </c:pt>
                <c:pt idx="1">
                  <c:v>2.3089999999999998E-6</c:v>
                </c:pt>
                <c:pt idx="2">
                  <c:v>1.7441899999999998E-4</c:v>
                </c:pt>
                <c:pt idx="3">
                  <c:v>3.0648979E-2</c:v>
                </c:pt>
                <c:pt idx="4">
                  <c:v>6.0013589999999995E-3</c:v>
                </c:pt>
                <c:pt idx="5">
                  <c:v>5.0150620000000007E-3</c:v>
                </c:pt>
                <c:pt idx="6">
                  <c:v>2.7562974999999997E-2</c:v>
                </c:pt>
                <c:pt idx="7">
                  <c:v>5.3493887000000004E-2</c:v>
                </c:pt>
                <c:pt idx="8">
                  <c:v>5.7914585999999997E-2</c:v>
                </c:pt>
                <c:pt idx="9">
                  <c:v>6.9405372999999992E-2</c:v>
                </c:pt>
                <c:pt idx="10">
                  <c:v>5.7818443999999997E-2</c:v>
                </c:pt>
                <c:pt idx="11">
                  <c:v>5.7436121E-2</c:v>
                </c:pt>
                <c:pt idx="12">
                  <c:v>5.9345298999999997E-2</c:v>
                </c:pt>
                <c:pt idx="13">
                  <c:v>5.7802587000000002E-2</c:v>
                </c:pt>
                <c:pt idx="14">
                  <c:v>5.9650293000000007E-2</c:v>
                </c:pt>
                <c:pt idx="15">
                  <c:v>6.3619864999999998E-2</c:v>
                </c:pt>
                <c:pt idx="16">
                  <c:v>6.6917799E-2</c:v>
                </c:pt>
                <c:pt idx="17">
                  <c:v>7.1489698000000004E-2</c:v>
                </c:pt>
                <c:pt idx="18">
                  <c:v>8.0071916000000007E-2</c:v>
                </c:pt>
                <c:pt idx="19">
                  <c:v>8.9873874000000006E-2</c:v>
                </c:pt>
                <c:pt idx="20">
                  <c:v>0.10268532899999999</c:v>
                </c:pt>
                <c:pt idx="21">
                  <c:v>0.11545274699999999</c:v>
                </c:pt>
                <c:pt idx="22">
                  <c:v>0.12994259600000002</c:v>
                </c:pt>
                <c:pt idx="23">
                  <c:v>0.14449588099999999</c:v>
                </c:pt>
                <c:pt idx="24">
                  <c:v>0.15945535299999999</c:v>
                </c:pt>
                <c:pt idx="25">
                  <c:v>0.17297914200000003</c:v>
                </c:pt>
                <c:pt idx="26">
                  <c:v>0.18586978199999998</c:v>
                </c:pt>
                <c:pt idx="27">
                  <c:v>0.199202828</c:v>
                </c:pt>
                <c:pt idx="28">
                  <c:v>0.213114479</c:v>
                </c:pt>
                <c:pt idx="29">
                  <c:v>0.224784127</c:v>
                </c:pt>
                <c:pt idx="30">
                  <c:v>0.23789107500000001</c:v>
                </c:pt>
                <c:pt idx="31">
                  <c:v>0.25033580799999999</c:v>
                </c:pt>
                <c:pt idx="32">
                  <c:v>0.26303756699999997</c:v>
                </c:pt>
                <c:pt idx="33">
                  <c:v>0.27390287799999996</c:v>
                </c:pt>
                <c:pt idx="34">
                  <c:v>0.28516913599999999</c:v>
                </c:pt>
                <c:pt idx="35">
                  <c:v>0.297700882</c:v>
                </c:pt>
                <c:pt idx="36">
                  <c:v>0.311451965</c:v>
                </c:pt>
                <c:pt idx="37">
                  <c:v>0.32330827299999998</c:v>
                </c:pt>
                <c:pt idx="38">
                  <c:v>0.33553869599999997</c:v>
                </c:pt>
                <c:pt idx="39">
                  <c:v>0.34509053000000001</c:v>
                </c:pt>
                <c:pt idx="40">
                  <c:v>0.35482072500000006</c:v>
                </c:pt>
              </c:numCache>
            </c:numRef>
          </c:val>
          <c:smooth val="0"/>
        </c:ser>
        <c:ser>
          <c:idx val="2"/>
          <c:order val="3"/>
          <c:tx>
            <c:strRef>
              <c:f>Sheet1!$E$1</c:f>
              <c:strCache>
                <c:ptCount val="1"/>
                <c:pt idx="0">
                  <c:v>hybrid electric</c:v>
                </c:pt>
              </c:strCache>
            </c:strRef>
          </c:tx>
          <c:spPr>
            <a:ln w="22225">
              <a:solidFill>
                <a:srgbClr val="A33340"/>
              </a:solidFill>
              <a:prstDash val="solid"/>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0.28979836999999997</c:v>
                </c:pt>
                <c:pt idx="1">
                  <c:v>0.28320300300000001</c:v>
                </c:pt>
                <c:pt idx="2">
                  <c:v>0.41782574499999997</c:v>
                </c:pt>
                <c:pt idx="3">
                  <c:v>0.50177477999999998</c:v>
                </c:pt>
                <c:pt idx="4">
                  <c:v>0.50015176400000005</c:v>
                </c:pt>
                <c:pt idx="5">
                  <c:v>0.48887783800000001</c:v>
                </c:pt>
                <c:pt idx="6">
                  <c:v>0.40554657</c:v>
                </c:pt>
                <c:pt idx="7">
                  <c:v>0.39800582900000003</c:v>
                </c:pt>
                <c:pt idx="8">
                  <c:v>0.34099533100000001</c:v>
                </c:pt>
                <c:pt idx="9">
                  <c:v>0.39758990499999997</c:v>
                </c:pt>
                <c:pt idx="10">
                  <c:v>0.34088650500000001</c:v>
                </c:pt>
                <c:pt idx="11">
                  <c:v>0.39743466199999999</c:v>
                </c:pt>
                <c:pt idx="12">
                  <c:v>0.43771893299999998</c:v>
                </c:pt>
                <c:pt idx="13">
                  <c:v>0.45704547100000004</c:v>
                </c:pt>
                <c:pt idx="14">
                  <c:v>0.48282897899999999</c:v>
                </c:pt>
                <c:pt idx="15">
                  <c:v>0.511039032</c:v>
                </c:pt>
                <c:pt idx="16">
                  <c:v>0.57452764899999997</c:v>
                </c:pt>
                <c:pt idx="17">
                  <c:v>0.60853454600000001</c:v>
                </c:pt>
                <c:pt idx="18">
                  <c:v>0.64308911099999999</c:v>
                </c:pt>
                <c:pt idx="19">
                  <c:v>0.670878906</c:v>
                </c:pt>
                <c:pt idx="20">
                  <c:v>0.70622936999999997</c:v>
                </c:pt>
                <c:pt idx="21">
                  <c:v>0.73791522199999993</c:v>
                </c:pt>
                <c:pt idx="22">
                  <c:v>0.76852996800000006</c:v>
                </c:pt>
                <c:pt idx="23">
                  <c:v>0.79923864700000002</c:v>
                </c:pt>
                <c:pt idx="24">
                  <c:v>0.83051190199999991</c:v>
                </c:pt>
                <c:pt idx="25">
                  <c:v>0.854788879</c:v>
                </c:pt>
                <c:pt idx="26">
                  <c:v>0.87617346200000001</c:v>
                </c:pt>
                <c:pt idx="27">
                  <c:v>0.90019341999999991</c:v>
                </c:pt>
                <c:pt idx="28">
                  <c:v>0.92691095000000001</c:v>
                </c:pt>
                <c:pt idx="29">
                  <c:v>0.94744763200000004</c:v>
                </c:pt>
                <c:pt idx="30">
                  <c:v>0.97188153099999997</c:v>
                </c:pt>
                <c:pt idx="31">
                  <c:v>1.002281677</c:v>
                </c:pt>
                <c:pt idx="32">
                  <c:v>1.0325728759999999</c:v>
                </c:pt>
                <c:pt idx="33">
                  <c:v>1.0550811769999999</c:v>
                </c:pt>
                <c:pt idx="34">
                  <c:v>1.081459961</c:v>
                </c:pt>
                <c:pt idx="35">
                  <c:v>1.1149132079999999</c:v>
                </c:pt>
                <c:pt idx="36">
                  <c:v>1.147971802</c:v>
                </c:pt>
                <c:pt idx="37">
                  <c:v>1.176941528</c:v>
                </c:pt>
                <c:pt idx="38">
                  <c:v>1.2063953859999998</c:v>
                </c:pt>
                <c:pt idx="39">
                  <c:v>1.2279163820000001</c:v>
                </c:pt>
                <c:pt idx="40">
                  <c:v>1.2493228759999999</c:v>
                </c:pt>
              </c:numCache>
            </c:numRef>
          </c:val>
          <c:smooth val="0"/>
        </c:ser>
        <c:ser>
          <c:idx val="4"/>
          <c:order val="4"/>
          <c:tx>
            <c:strRef>
              <c:f>Sheet1!$F$1</c:f>
              <c:strCache>
                <c:ptCount val="1"/>
                <c:pt idx="0">
                  <c:v>300 mile EV</c:v>
                </c:pt>
              </c:strCache>
            </c:strRef>
          </c:tx>
          <c:spPr>
            <a:ln w="22225">
              <a:solidFill>
                <a:srgbClr val="675005"/>
              </a:solidFill>
              <a:prstDash val="solid"/>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0</c:v>
                </c:pt>
                <c:pt idx="1">
                  <c:v>0</c:v>
                </c:pt>
                <c:pt idx="2">
                  <c:v>0</c:v>
                </c:pt>
                <c:pt idx="3">
                  <c:v>0</c:v>
                </c:pt>
                <c:pt idx="4">
                  <c:v>1.1510702999999999E-2</c:v>
                </c:pt>
                <c:pt idx="5">
                  <c:v>1.5610189E-2</c:v>
                </c:pt>
                <c:pt idx="6">
                  <c:v>2.5562099000000001E-2</c:v>
                </c:pt>
                <c:pt idx="7">
                  <c:v>3.4756948999999995E-2</c:v>
                </c:pt>
                <c:pt idx="8">
                  <c:v>0.12133867100000001</c:v>
                </c:pt>
                <c:pt idx="9">
                  <c:v>0.13389220499999999</c:v>
                </c:pt>
                <c:pt idx="10">
                  <c:v>9.2816958000000005E-2</c:v>
                </c:pt>
                <c:pt idx="11">
                  <c:v>9.1378437000000007E-2</c:v>
                </c:pt>
                <c:pt idx="12">
                  <c:v>0.10434294099999999</c:v>
                </c:pt>
                <c:pt idx="13">
                  <c:v>0.114959953</c:v>
                </c:pt>
                <c:pt idx="14">
                  <c:v>0.12824621200000003</c:v>
                </c:pt>
                <c:pt idx="15">
                  <c:v>0.13691637500000001</c:v>
                </c:pt>
                <c:pt idx="16">
                  <c:v>0.14810353800000001</c:v>
                </c:pt>
                <c:pt idx="17">
                  <c:v>0.15942938600000003</c:v>
                </c:pt>
                <c:pt idx="18">
                  <c:v>0.17969321400000002</c:v>
                </c:pt>
                <c:pt idx="19">
                  <c:v>0.20453166199999998</c:v>
                </c:pt>
                <c:pt idx="20">
                  <c:v>0.23740679200000001</c:v>
                </c:pt>
                <c:pt idx="21">
                  <c:v>0.27643635599999999</c:v>
                </c:pt>
                <c:pt idx="22">
                  <c:v>0.31716679399999997</c:v>
                </c:pt>
                <c:pt idx="23">
                  <c:v>0.36456578000000001</c:v>
                </c:pt>
                <c:pt idx="24">
                  <c:v>0.41424809300000004</c:v>
                </c:pt>
                <c:pt idx="25">
                  <c:v>0.46422932500000003</c:v>
                </c:pt>
                <c:pt idx="26">
                  <c:v>0.51392147799999999</c:v>
                </c:pt>
                <c:pt idx="27">
                  <c:v>0.5665742800000001</c:v>
                </c:pt>
                <c:pt idx="28">
                  <c:v>0.62246868900000007</c:v>
                </c:pt>
                <c:pt idx="29">
                  <c:v>0.67385226499999995</c:v>
                </c:pt>
                <c:pt idx="30">
                  <c:v>0.72569650299999999</c:v>
                </c:pt>
                <c:pt idx="31">
                  <c:v>0.76973135400000003</c:v>
                </c:pt>
                <c:pt idx="32">
                  <c:v>0.81126037600000001</c:v>
                </c:pt>
                <c:pt idx="33">
                  <c:v>0.847191315</c:v>
                </c:pt>
                <c:pt idx="34">
                  <c:v>0.88517767400000003</c:v>
                </c:pt>
                <c:pt idx="35">
                  <c:v>0.926981324</c:v>
                </c:pt>
                <c:pt idx="36">
                  <c:v>0.97039968900000007</c:v>
                </c:pt>
                <c:pt idx="37">
                  <c:v>1.0154231869999999</c:v>
                </c:pt>
                <c:pt idx="38">
                  <c:v>1.0585299989999999</c:v>
                </c:pt>
                <c:pt idx="39">
                  <c:v>1.0963149410000002</c:v>
                </c:pt>
                <c:pt idx="40">
                  <c:v>1.1325577699999998</c:v>
                </c:pt>
              </c:numCache>
            </c:numRef>
          </c:val>
          <c:smooth val="0"/>
        </c:ser>
        <c:ser>
          <c:idx val="5"/>
          <c:order val="5"/>
          <c:tx>
            <c:strRef>
              <c:f>Sheet1!$G$1</c:f>
              <c:strCache>
                <c:ptCount val="1"/>
                <c:pt idx="0">
                  <c:v>total battery electric</c:v>
                </c:pt>
              </c:strCache>
            </c:strRef>
          </c:tx>
          <c:spPr>
            <a:ln w="22225">
              <a:solidFill>
                <a:srgbClr val="5D9732"/>
              </a:solidFill>
              <a:prstDash val="solid"/>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1.257066E-3</c:v>
                </c:pt>
                <c:pt idx="1">
                  <c:v>7.2001560000000001E-3</c:v>
                </c:pt>
                <c:pt idx="2">
                  <c:v>1.6128963E-2</c:v>
                </c:pt>
                <c:pt idx="3">
                  <c:v>8.7796722000000008E-2</c:v>
                </c:pt>
                <c:pt idx="4">
                  <c:v>5.0867572999999999E-2</c:v>
                </c:pt>
                <c:pt idx="5">
                  <c:v>7.3010329999999998E-2</c:v>
                </c:pt>
                <c:pt idx="6">
                  <c:v>8.9353064999999995E-2</c:v>
                </c:pt>
                <c:pt idx="7">
                  <c:v>0.106692734</c:v>
                </c:pt>
                <c:pt idx="8">
                  <c:v>0.19108698999999998</c:v>
                </c:pt>
                <c:pt idx="9">
                  <c:v>0.21301745600000002</c:v>
                </c:pt>
                <c:pt idx="10">
                  <c:v>0.15273809800000002</c:v>
                </c:pt>
                <c:pt idx="11">
                  <c:v>0.15097729500000001</c:v>
                </c:pt>
                <c:pt idx="12">
                  <c:v>0.16589457699999999</c:v>
                </c:pt>
                <c:pt idx="13">
                  <c:v>0.174914032</c:v>
                </c:pt>
                <c:pt idx="14">
                  <c:v>0.19006141700000001</c:v>
                </c:pt>
                <c:pt idx="15">
                  <c:v>0.20279145800000001</c:v>
                </c:pt>
                <c:pt idx="16">
                  <c:v>0.21735948200000002</c:v>
                </c:pt>
                <c:pt idx="17">
                  <c:v>0.23333438100000001</c:v>
                </c:pt>
                <c:pt idx="18">
                  <c:v>0.26235940599999996</c:v>
                </c:pt>
                <c:pt idx="19">
                  <c:v>0.29718078600000003</c:v>
                </c:pt>
                <c:pt idx="20">
                  <c:v>0.34310577399999997</c:v>
                </c:pt>
                <c:pt idx="21">
                  <c:v>0.39509387199999996</c:v>
                </c:pt>
                <c:pt idx="22">
                  <c:v>0.45050769000000002</c:v>
                </c:pt>
                <c:pt idx="23">
                  <c:v>0.51262884499999994</c:v>
                </c:pt>
                <c:pt idx="24">
                  <c:v>0.57742456100000006</c:v>
                </c:pt>
                <c:pt idx="25">
                  <c:v>0.64102990699999995</c:v>
                </c:pt>
                <c:pt idx="26">
                  <c:v>0.70368121299999997</c:v>
                </c:pt>
                <c:pt idx="27">
                  <c:v>0.76973327600000008</c:v>
                </c:pt>
                <c:pt idx="28">
                  <c:v>0.83960607900000006</c:v>
                </c:pt>
                <c:pt idx="29">
                  <c:v>0.90267810100000001</c:v>
                </c:pt>
                <c:pt idx="30">
                  <c:v>0.9676649169999999</c:v>
                </c:pt>
                <c:pt idx="31">
                  <c:v>1.0241773679999999</c:v>
                </c:pt>
                <c:pt idx="32">
                  <c:v>1.0784438479999998</c:v>
                </c:pt>
                <c:pt idx="33">
                  <c:v>1.1252365719999999</c:v>
                </c:pt>
                <c:pt idx="34">
                  <c:v>1.1744907229999999</c:v>
                </c:pt>
                <c:pt idx="35">
                  <c:v>1.228842285</c:v>
                </c:pt>
                <c:pt idx="36">
                  <c:v>1.2860317379999999</c:v>
                </c:pt>
                <c:pt idx="37">
                  <c:v>1.342908081</c:v>
                </c:pt>
                <c:pt idx="38">
                  <c:v>1.3982384030000001</c:v>
                </c:pt>
                <c:pt idx="39">
                  <c:v>1.4455346680000001</c:v>
                </c:pt>
                <c:pt idx="40">
                  <c:v>1.4914660639999999</c:v>
                </c:pt>
              </c:numCache>
            </c:numRef>
          </c:val>
          <c:smooth val="0"/>
        </c:ser>
        <c:dLbls>
          <c:showLegendKey val="0"/>
          <c:showVal val="0"/>
          <c:showCatName val="0"/>
          <c:showSerName val="0"/>
          <c:showPercent val="0"/>
          <c:showBubbleSize val="0"/>
        </c:dLbls>
        <c:smooth val="0"/>
        <c:axId val="-1861079936"/>
        <c:axId val="-1302564128"/>
      </c:lineChart>
      <c:catAx>
        <c:axId val="-1861079936"/>
        <c:scaling>
          <c:orientation val="minMax"/>
          <c:max val="41"/>
        </c:scaling>
        <c:delete val="0"/>
        <c:axPos val="b"/>
        <c:numFmt formatCode="0" sourceLinked="0"/>
        <c:majorTickMark val="out"/>
        <c:minorTickMark val="none"/>
        <c:tickLblPos val="nextTo"/>
        <c:spPr>
          <a:ln w="12700">
            <a:solidFill>
              <a:schemeClr val="tx1"/>
            </a:solidFill>
          </a:ln>
        </c:spPr>
        <c:txPr>
          <a:bodyPr/>
          <a:lstStyle/>
          <a:p>
            <a:pPr>
              <a:defRPr sz="1200" baseline="0"/>
            </a:pPr>
            <a:endParaRPr lang="en-US"/>
          </a:p>
        </c:txPr>
        <c:crossAx val="-1302564128"/>
        <c:crosses val="autoZero"/>
        <c:auto val="1"/>
        <c:lblAlgn val="ctr"/>
        <c:lblOffset val="100"/>
        <c:tickLblSkip val="10"/>
        <c:tickMarkSkip val="10"/>
        <c:noMultiLvlLbl val="1"/>
      </c:catAx>
      <c:valAx>
        <c:axId val="-1302564128"/>
        <c:scaling>
          <c:orientation val="minMax"/>
          <c:max val="3"/>
        </c:scaling>
        <c:delete val="0"/>
        <c:axPos val="l"/>
        <c:majorGridlines>
          <c:spPr>
            <a:ln>
              <a:solidFill>
                <a:srgbClr val="FFFFFF">
                  <a:lumMod val="85000"/>
                </a:srgbClr>
              </a:solidFill>
            </a:ln>
          </c:spPr>
        </c:majorGridlines>
        <c:numFmt formatCode="#,##0" sourceLinked="0"/>
        <c:majorTickMark val="none"/>
        <c:minorTickMark val="none"/>
        <c:tickLblPos val="low"/>
        <c:spPr>
          <a:ln w="22225">
            <a:solidFill>
              <a:srgbClr val="FFFFFF">
                <a:lumMod val="65000"/>
              </a:srgbClr>
            </a:solidFill>
            <a:prstDash val="lgDash"/>
          </a:ln>
        </c:spPr>
        <c:txPr>
          <a:bodyPr/>
          <a:lstStyle/>
          <a:p>
            <a:pPr>
              <a:defRPr sz="1200" baseline="0"/>
            </a:pPr>
            <a:endParaRPr lang="en-US"/>
          </a:p>
        </c:txPr>
        <c:crossAx val="-1861079936"/>
        <c:crossesAt val="11"/>
        <c:crossBetween val="midCat"/>
        <c:majorUnit val="1"/>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748818357383253E-2"/>
          <c:y val="0.19714217683798366"/>
          <c:w val="0.83399199132911073"/>
          <c:h val="0.69262561146276891"/>
        </c:manualLayout>
      </c:layout>
      <c:lineChart>
        <c:grouping val="standard"/>
        <c:varyColors val="0"/>
        <c:ser>
          <c:idx val="4"/>
          <c:order val="0"/>
          <c:tx>
            <c:strRef>
              <c:f>Sheet1!$B$1</c:f>
              <c:strCache>
                <c:ptCount val="1"/>
                <c:pt idx="0">
                  <c:v>car</c:v>
                </c:pt>
              </c:strCache>
            </c:strRef>
          </c:tx>
          <c:spPr>
            <a:ln w="22225" cap="rnd">
              <a:solidFill>
                <a:schemeClr val="accent1">
                  <a:lumMod val="40000"/>
                  <a:lumOff val="6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24.003983999999999</c:v>
                </c:pt>
                <c:pt idx="1">
                  <c:v>24.426843999999999</c:v>
                </c:pt>
                <c:pt idx="2">
                  <c:v>24.907744999999998</c:v>
                </c:pt>
                <c:pt idx="3">
                  <c:v>25.214865</c:v>
                </c:pt>
                <c:pt idx="4">
                  <c:v>25.565200999999998</c:v>
                </c:pt>
                <c:pt idx="5">
                  <c:v>26.202551</c:v>
                </c:pt>
                <c:pt idx="6">
                  <c:v>26.818176000000001</c:v>
                </c:pt>
                <c:pt idx="7">
                  <c:v>27.263821</c:v>
                </c:pt>
                <c:pt idx="8">
                  <c:v>27.686449</c:v>
                </c:pt>
                <c:pt idx="9">
                  <c:v>28.197931000000001</c:v>
                </c:pt>
                <c:pt idx="10">
                  <c:v>28.573433000000001</c:v>
                </c:pt>
                <c:pt idx="11">
                  <c:v>29.122494</c:v>
                </c:pt>
                <c:pt idx="12">
                  <c:v>29.698725</c:v>
                </c:pt>
                <c:pt idx="13">
                  <c:v>30.295345000000001</c:v>
                </c:pt>
                <c:pt idx="14">
                  <c:v>30.908348</c:v>
                </c:pt>
                <c:pt idx="15">
                  <c:v>31.534958</c:v>
                </c:pt>
                <c:pt idx="16">
                  <c:v>32.150393999999999</c:v>
                </c:pt>
                <c:pt idx="17">
                  <c:v>32.735045999999997</c:v>
                </c:pt>
                <c:pt idx="18">
                  <c:v>33.308331000000003</c:v>
                </c:pt>
                <c:pt idx="19">
                  <c:v>33.871158999999999</c:v>
                </c:pt>
                <c:pt idx="20">
                  <c:v>34.422328999999998</c:v>
                </c:pt>
                <c:pt idx="21">
                  <c:v>34.954017999999998</c:v>
                </c:pt>
                <c:pt idx="22">
                  <c:v>35.470840000000003</c:v>
                </c:pt>
                <c:pt idx="23">
                  <c:v>35.965687000000003</c:v>
                </c:pt>
                <c:pt idx="24">
                  <c:v>36.434921000000003</c:v>
                </c:pt>
                <c:pt idx="25">
                  <c:v>36.876316000000003</c:v>
                </c:pt>
                <c:pt idx="26">
                  <c:v>37.277683000000003</c:v>
                </c:pt>
                <c:pt idx="27">
                  <c:v>37.644038999999999</c:v>
                </c:pt>
                <c:pt idx="28">
                  <c:v>37.976951999999997</c:v>
                </c:pt>
                <c:pt idx="29">
                  <c:v>38.278495999999997</c:v>
                </c:pt>
                <c:pt idx="30">
                  <c:v>38.546692</c:v>
                </c:pt>
                <c:pt idx="31">
                  <c:v>38.794894999999997</c:v>
                </c:pt>
                <c:pt idx="32">
                  <c:v>39.019069999999999</c:v>
                </c:pt>
                <c:pt idx="33">
                  <c:v>39.221218</c:v>
                </c:pt>
                <c:pt idx="34">
                  <c:v>39.406627999999998</c:v>
                </c:pt>
                <c:pt idx="35">
                  <c:v>39.586590000000001</c:v>
                </c:pt>
                <c:pt idx="36">
                  <c:v>39.758575</c:v>
                </c:pt>
                <c:pt idx="37">
                  <c:v>39.923144999999998</c:v>
                </c:pt>
                <c:pt idx="38">
                  <c:v>40.082630000000002</c:v>
                </c:pt>
                <c:pt idx="39">
                  <c:v>40.236953999999997</c:v>
                </c:pt>
                <c:pt idx="40">
                  <c:v>40.387306000000002</c:v>
                </c:pt>
              </c:numCache>
            </c:numRef>
          </c:val>
          <c:smooth val="0"/>
        </c:ser>
        <c:ser>
          <c:idx val="0"/>
          <c:order val="1"/>
          <c:tx>
            <c:strRef>
              <c:f>Sheet1!$C$1</c:f>
              <c:strCache>
                <c:ptCount val="1"/>
                <c:pt idx="0">
                  <c:v>combined</c:v>
                </c:pt>
              </c:strCache>
            </c:strRef>
          </c:tx>
          <c:spPr>
            <a:ln w="22225" cap="rnd">
              <a:solidFill>
                <a:schemeClr val="tx2">
                  <a:lumMod val="75000"/>
                  <a:lumOff val="25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20.403395</c:v>
                </c:pt>
                <c:pt idx="1">
                  <c:v>20.806125999999999</c:v>
                </c:pt>
                <c:pt idx="2">
                  <c:v>21.304549999999999</c:v>
                </c:pt>
                <c:pt idx="3">
                  <c:v>21.645353</c:v>
                </c:pt>
                <c:pt idx="4">
                  <c:v>21.885870000000001</c:v>
                </c:pt>
                <c:pt idx="5">
                  <c:v>22.259926</c:v>
                </c:pt>
                <c:pt idx="6">
                  <c:v>22.612590999999998</c:v>
                </c:pt>
                <c:pt idx="7">
                  <c:v>22.922374999999999</c:v>
                </c:pt>
                <c:pt idx="8">
                  <c:v>23.209236000000001</c:v>
                </c:pt>
                <c:pt idx="9">
                  <c:v>23.654478000000001</c:v>
                </c:pt>
                <c:pt idx="10">
                  <c:v>24.011631000000001</c:v>
                </c:pt>
                <c:pt idx="11">
                  <c:v>24.49362</c:v>
                </c:pt>
                <c:pt idx="12">
                  <c:v>24.99033</c:v>
                </c:pt>
                <c:pt idx="13">
                  <c:v>25.494662999999999</c:v>
                </c:pt>
                <c:pt idx="14">
                  <c:v>25.999084</c:v>
                </c:pt>
                <c:pt idx="15">
                  <c:v>26.487638</c:v>
                </c:pt>
                <c:pt idx="16">
                  <c:v>26.960497</c:v>
                </c:pt>
                <c:pt idx="17">
                  <c:v>27.396156000000001</c:v>
                </c:pt>
                <c:pt idx="18">
                  <c:v>27.806992999999999</c:v>
                </c:pt>
                <c:pt idx="19">
                  <c:v>28.193567000000002</c:v>
                </c:pt>
                <c:pt idx="20">
                  <c:v>28.559021000000001</c:v>
                </c:pt>
                <c:pt idx="21">
                  <c:v>28.90119</c:v>
                </c:pt>
                <c:pt idx="22">
                  <c:v>29.224095999999999</c:v>
                </c:pt>
                <c:pt idx="23">
                  <c:v>29.524984</c:v>
                </c:pt>
                <c:pt idx="24">
                  <c:v>29.805897000000002</c:v>
                </c:pt>
                <c:pt idx="25">
                  <c:v>30.068491000000002</c:v>
                </c:pt>
                <c:pt idx="26">
                  <c:v>30.311461999999999</c:v>
                </c:pt>
                <c:pt idx="27">
                  <c:v>30.538170000000001</c:v>
                </c:pt>
                <c:pt idx="28">
                  <c:v>30.749134000000002</c:v>
                </c:pt>
                <c:pt idx="29">
                  <c:v>30.943296</c:v>
                </c:pt>
                <c:pt idx="30">
                  <c:v>31.121948</c:v>
                </c:pt>
                <c:pt idx="31">
                  <c:v>31.288243999999999</c:v>
                </c:pt>
                <c:pt idx="32">
                  <c:v>31.441230999999998</c:v>
                </c:pt>
                <c:pt idx="33">
                  <c:v>31.581344999999999</c:v>
                </c:pt>
                <c:pt idx="34">
                  <c:v>31.709924999999998</c:v>
                </c:pt>
                <c:pt idx="35">
                  <c:v>31.830399</c:v>
                </c:pt>
                <c:pt idx="36">
                  <c:v>31.944506000000001</c:v>
                </c:pt>
                <c:pt idx="37">
                  <c:v>32.051380000000002</c:v>
                </c:pt>
                <c:pt idx="38">
                  <c:v>32.152484999999999</c:v>
                </c:pt>
                <c:pt idx="39">
                  <c:v>32.246841000000003</c:v>
                </c:pt>
                <c:pt idx="40">
                  <c:v>32.335819000000001</c:v>
                </c:pt>
              </c:numCache>
            </c:numRef>
          </c:val>
          <c:smooth val="0"/>
        </c:ser>
        <c:ser>
          <c:idx val="2"/>
          <c:order val="2"/>
          <c:tx>
            <c:strRef>
              <c:f>Sheet1!$D$1</c:f>
              <c:strCache>
                <c:ptCount val="1"/>
                <c:pt idx="0">
                  <c:v>light truck</c:v>
                </c:pt>
              </c:strCache>
            </c:strRef>
          </c:tx>
          <c:spPr>
            <a:ln w="22225" cap="rnd">
              <a:solidFill>
                <a:schemeClr val="tx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17.643561999999999</c:v>
                </c:pt>
                <c:pt idx="1">
                  <c:v>18.097942</c:v>
                </c:pt>
                <c:pt idx="2">
                  <c:v>18.510601000000001</c:v>
                </c:pt>
                <c:pt idx="3">
                  <c:v>18.795822000000001</c:v>
                </c:pt>
                <c:pt idx="4">
                  <c:v>18.953575000000001</c:v>
                </c:pt>
                <c:pt idx="5">
                  <c:v>19.134229999999999</c:v>
                </c:pt>
                <c:pt idx="6">
                  <c:v>19.318808000000001</c:v>
                </c:pt>
                <c:pt idx="7">
                  <c:v>19.602905</c:v>
                </c:pt>
                <c:pt idx="8">
                  <c:v>19.909264</c:v>
                </c:pt>
                <c:pt idx="9">
                  <c:v>20.359048999999999</c:v>
                </c:pt>
                <c:pt idx="10">
                  <c:v>20.764707999999999</c:v>
                </c:pt>
                <c:pt idx="11">
                  <c:v>21.28389</c:v>
                </c:pt>
                <c:pt idx="12">
                  <c:v>21.807198</c:v>
                </c:pt>
                <c:pt idx="13">
                  <c:v>22.330812000000002</c:v>
                </c:pt>
                <c:pt idx="14">
                  <c:v>22.848306999999998</c:v>
                </c:pt>
                <c:pt idx="15">
                  <c:v>23.335806000000002</c:v>
                </c:pt>
                <c:pt idx="16">
                  <c:v>23.805486999999999</c:v>
                </c:pt>
                <c:pt idx="17">
                  <c:v>24.236851000000001</c:v>
                </c:pt>
                <c:pt idx="18">
                  <c:v>24.635705999999999</c:v>
                </c:pt>
                <c:pt idx="19">
                  <c:v>25.002839999999999</c:v>
                </c:pt>
                <c:pt idx="20">
                  <c:v>25.339251000000001</c:v>
                </c:pt>
                <c:pt idx="21">
                  <c:v>25.648209000000001</c:v>
                </c:pt>
                <c:pt idx="22">
                  <c:v>25.931495999999999</c:v>
                </c:pt>
                <c:pt idx="23">
                  <c:v>26.188528000000002</c:v>
                </c:pt>
                <c:pt idx="24">
                  <c:v>26.423373999999999</c:v>
                </c:pt>
                <c:pt idx="25">
                  <c:v>26.637633999999998</c:v>
                </c:pt>
                <c:pt idx="26">
                  <c:v>26.833960000000001</c:v>
                </c:pt>
                <c:pt idx="27">
                  <c:v>27.014579999999999</c:v>
                </c:pt>
                <c:pt idx="28">
                  <c:v>27.180831999999999</c:v>
                </c:pt>
                <c:pt idx="29">
                  <c:v>27.333379999999998</c:v>
                </c:pt>
                <c:pt idx="30">
                  <c:v>27.473493999999999</c:v>
                </c:pt>
                <c:pt idx="31">
                  <c:v>27.60153</c:v>
                </c:pt>
                <c:pt idx="32">
                  <c:v>27.719111999999999</c:v>
                </c:pt>
                <c:pt idx="33">
                  <c:v>27.827300999999999</c:v>
                </c:pt>
                <c:pt idx="34">
                  <c:v>27.926967999999999</c:v>
                </c:pt>
                <c:pt idx="35">
                  <c:v>28.020498</c:v>
                </c:pt>
                <c:pt idx="36">
                  <c:v>28.109058000000001</c:v>
                </c:pt>
                <c:pt idx="37">
                  <c:v>28.192352</c:v>
                </c:pt>
                <c:pt idx="38">
                  <c:v>28.271609999999999</c:v>
                </c:pt>
                <c:pt idx="39">
                  <c:v>28.346465999999999</c:v>
                </c:pt>
                <c:pt idx="40">
                  <c:v>28.41799</c:v>
                </c:pt>
              </c:numCache>
            </c:numRef>
          </c:val>
          <c:smooth val="0"/>
        </c:ser>
        <c:dLbls>
          <c:showLegendKey val="0"/>
          <c:showVal val="0"/>
          <c:showCatName val="0"/>
          <c:showSerName val="0"/>
          <c:showPercent val="0"/>
          <c:showBubbleSize val="0"/>
        </c:dLbls>
        <c:smooth val="0"/>
        <c:axId val="-1302561952"/>
        <c:axId val="-1302561408"/>
      </c:lineChart>
      <c:catAx>
        <c:axId val="-1302561952"/>
        <c:scaling>
          <c:orientation val="minMax"/>
          <c:min val="1"/>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02561408"/>
        <c:crosses val="autoZero"/>
        <c:auto val="1"/>
        <c:lblAlgn val="ctr"/>
        <c:lblOffset val="100"/>
        <c:tickLblSkip val="10"/>
        <c:tickMarkSkip val="10"/>
        <c:noMultiLvlLbl val="1"/>
      </c:catAx>
      <c:valAx>
        <c:axId val="-1302561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02561952"/>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33858267716532E-2"/>
          <c:y val="0.19706361634806474"/>
          <c:w val="0.81296502753948718"/>
          <c:h val="0.69303909080180426"/>
        </c:manualLayout>
      </c:layout>
      <c:lineChart>
        <c:grouping val="standard"/>
        <c:varyColors val="0"/>
        <c:ser>
          <c:idx val="4"/>
          <c:order val="0"/>
          <c:tx>
            <c:strRef>
              <c:f>Sheet1!$B$1</c:f>
              <c:strCache>
                <c:ptCount val="1"/>
                <c:pt idx="0">
                  <c:v>Classes 2b - 3</c:v>
                </c:pt>
              </c:strCache>
            </c:strRef>
          </c:tx>
          <c:spPr>
            <a:ln w="22225" cap="rnd">
              <a:solidFill>
                <a:schemeClr val="accent3"/>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12.051296000000001</c:v>
                </c:pt>
                <c:pt idx="1">
                  <c:v>12.194723</c:v>
                </c:pt>
                <c:pt idx="2">
                  <c:v>12.232250000000001</c:v>
                </c:pt>
                <c:pt idx="3">
                  <c:v>12.230651999999999</c:v>
                </c:pt>
                <c:pt idx="4">
                  <c:v>12.227827</c:v>
                </c:pt>
                <c:pt idx="5">
                  <c:v>12.360976000000001</c:v>
                </c:pt>
                <c:pt idx="6">
                  <c:v>12.434286</c:v>
                </c:pt>
                <c:pt idx="7">
                  <c:v>12.517853000000001</c:v>
                </c:pt>
                <c:pt idx="8">
                  <c:v>12.772888999999999</c:v>
                </c:pt>
                <c:pt idx="9">
                  <c:v>13.020344</c:v>
                </c:pt>
                <c:pt idx="10">
                  <c:v>13.189824</c:v>
                </c:pt>
                <c:pt idx="11">
                  <c:v>13.375131</c:v>
                </c:pt>
                <c:pt idx="12">
                  <c:v>13.572129</c:v>
                </c:pt>
                <c:pt idx="13">
                  <c:v>13.774395</c:v>
                </c:pt>
                <c:pt idx="14">
                  <c:v>13.988068999999999</c:v>
                </c:pt>
                <c:pt idx="15">
                  <c:v>14.214337</c:v>
                </c:pt>
                <c:pt idx="16">
                  <c:v>14.446809999999999</c:v>
                </c:pt>
                <c:pt idx="17">
                  <c:v>14.679754000000001</c:v>
                </c:pt>
                <c:pt idx="18">
                  <c:v>14.902338</c:v>
                </c:pt>
                <c:pt idx="19">
                  <c:v>15.116213</c:v>
                </c:pt>
                <c:pt idx="20">
                  <c:v>15.315773</c:v>
                </c:pt>
                <c:pt idx="21">
                  <c:v>15.501522</c:v>
                </c:pt>
                <c:pt idx="22">
                  <c:v>15.669395</c:v>
                </c:pt>
                <c:pt idx="23">
                  <c:v>15.819436</c:v>
                </c:pt>
                <c:pt idx="24">
                  <c:v>15.953656000000001</c:v>
                </c:pt>
                <c:pt idx="25">
                  <c:v>16.074217000000001</c:v>
                </c:pt>
                <c:pt idx="26">
                  <c:v>16.181452</c:v>
                </c:pt>
                <c:pt idx="27">
                  <c:v>16.277356999999999</c:v>
                </c:pt>
                <c:pt idx="28">
                  <c:v>16.364135999999998</c:v>
                </c:pt>
                <c:pt idx="29">
                  <c:v>16.441041999999999</c:v>
                </c:pt>
                <c:pt idx="30">
                  <c:v>16.509022000000002</c:v>
                </c:pt>
                <c:pt idx="31">
                  <c:v>16.564892</c:v>
                </c:pt>
                <c:pt idx="32">
                  <c:v>16.613281000000001</c:v>
                </c:pt>
                <c:pt idx="33">
                  <c:v>16.652504</c:v>
                </c:pt>
                <c:pt idx="34">
                  <c:v>16.684100999999998</c:v>
                </c:pt>
                <c:pt idx="35">
                  <c:v>16.710799999999999</c:v>
                </c:pt>
                <c:pt idx="36">
                  <c:v>16.734235999999999</c:v>
                </c:pt>
                <c:pt idx="37">
                  <c:v>16.754442000000001</c:v>
                </c:pt>
                <c:pt idx="38">
                  <c:v>16.772921</c:v>
                </c:pt>
                <c:pt idx="39">
                  <c:v>16.791166</c:v>
                </c:pt>
                <c:pt idx="40">
                  <c:v>16.808792</c:v>
                </c:pt>
              </c:numCache>
            </c:numRef>
          </c:val>
          <c:smooth val="0"/>
        </c:ser>
        <c:ser>
          <c:idx val="0"/>
          <c:order val="1"/>
          <c:tx>
            <c:strRef>
              <c:f>Sheet1!$C$1</c:f>
              <c:strCache>
                <c:ptCount val="1"/>
                <c:pt idx="0">
                  <c:v>Classes 4 -6</c:v>
                </c:pt>
              </c:strCache>
            </c:strRef>
          </c:tx>
          <c:spPr>
            <a:ln w="22225" cap="rnd">
              <a:solidFill>
                <a:schemeClr val="accent5"/>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7.7697849999999997</c:v>
                </c:pt>
                <c:pt idx="1">
                  <c:v>7.7860820000000004</c:v>
                </c:pt>
                <c:pt idx="2">
                  <c:v>7.7270209999999997</c:v>
                </c:pt>
                <c:pt idx="3">
                  <c:v>7.6935589999999996</c:v>
                </c:pt>
                <c:pt idx="4">
                  <c:v>7.6805009999999996</c:v>
                </c:pt>
                <c:pt idx="5">
                  <c:v>7.7159180000000003</c:v>
                </c:pt>
                <c:pt idx="6">
                  <c:v>7.7300449999999996</c:v>
                </c:pt>
                <c:pt idx="7">
                  <c:v>7.744872</c:v>
                </c:pt>
                <c:pt idx="8">
                  <c:v>7.8531329999999997</c:v>
                </c:pt>
                <c:pt idx="9">
                  <c:v>7.9670909999999999</c:v>
                </c:pt>
                <c:pt idx="10">
                  <c:v>8.0269189999999995</c:v>
                </c:pt>
                <c:pt idx="11">
                  <c:v>8.1093449999999994</c:v>
                </c:pt>
                <c:pt idx="12">
                  <c:v>8.2128730000000001</c:v>
                </c:pt>
                <c:pt idx="13">
                  <c:v>8.330546</c:v>
                </c:pt>
                <c:pt idx="14">
                  <c:v>8.4595369999999992</c:v>
                </c:pt>
                <c:pt idx="15">
                  <c:v>8.604203</c:v>
                </c:pt>
                <c:pt idx="16">
                  <c:v>8.7579750000000001</c:v>
                </c:pt>
                <c:pt idx="17">
                  <c:v>8.9190109999999994</c:v>
                </c:pt>
                <c:pt idx="18">
                  <c:v>9.0746000000000002</c:v>
                </c:pt>
                <c:pt idx="19">
                  <c:v>9.2362769999999994</c:v>
                </c:pt>
                <c:pt idx="20">
                  <c:v>9.4050689999999992</c:v>
                </c:pt>
                <c:pt idx="21">
                  <c:v>9.5822990000000008</c:v>
                </c:pt>
                <c:pt idx="22">
                  <c:v>9.7579980000000006</c:v>
                </c:pt>
                <c:pt idx="23">
                  <c:v>9.9254060000000006</c:v>
                </c:pt>
                <c:pt idx="24">
                  <c:v>10.081816999999999</c:v>
                </c:pt>
                <c:pt idx="25">
                  <c:v>10.226979999999999</c:v>
                </c:pt>
                <c:pt idx="26">
                  <c:v>10.360538</c:v>
                </c:pt>
                <c:pt idx="27">
                  <c:v>10.480098999999999</c:v>
                </c:pt>
                <c:pt idx="28">
                  <c:v>10.591221000000001</c:v>
                </c:pt>
                <c:pt idx="29">
                  <c:v>10.693419</c:v>
                </c:pt>
                <c:pt idx="30">
                  <c:v>10.789197</c:v>
                </c:pt>
                <c:pt idx="31">
                  <c:v>10.876861999999999</c:v>
                </c:pt>
                <c:pt idx="32">
                  <c:v>10.956263</c:v>
                </c:pt>
                <c:pt idx="33">
                  <c:v>11.025411999999999</c:v>
                </c:pt>
                <c:pt idx="34">
                  <c:v>11.08536</c:v>
                </c:pt>
                <c:pt idx="35">
                  <c:v>11.138833</c:v>
                </c:pt>
                <c:pt idx="36">
                  <c:v>11.187008000000001</c:v>
                </c:pt>
                <c:pt idx="37">
                  <c:v>11.230245999999999</c:v>
                </c:pt>
                <c:pt idx="38">
                  <c:v>11.26904</c:v>
                </c:pt>
                <c:pt idx="39">
                  <c:v>11.304755999999999</c:v>
                </c:pt>
                <c:pt idx="40">
                  <c:v>11.338551000000001</c:v>
                </c:pt>
              </c:numCache>
            </c:numRef>
          </c:val>
          <c:smooth val="0"/>
        </c:ser>
        <c:ser>
          <c:idx val="2"/>
          <c:order val="2"/>
          <c:tx>
            <c:strRef>
              <c:f>Sheet1!$D$1</c:f>
              <c:strCache>
                <c:ptCount val="1"/>
                <c:pt idx="0">
                  <c:v>Classes 7 - 8</c:v>
                </c:pt>
              </c:strCache>
            </c:strRef>
          </c:tx>
          <c:spPr>
            <a:ln w="22225" cap="rnd">
              <a:solidFill>
                <a:schemeClr val="accent6"/>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6.0957860000000004</c:v>
                </c:pt>
                <c:pt idx="1">
                  <c:v>6.0715120000000002</c:v>
                </c:pt>
                <c:pt idx="2">
                  <c:v>6.0390220000000001</c:v>
                </c:pt>
                <c:pt idx="3">
                  <c:v>6.004467</c:v>
                </c:pt>
                <c:pt idx="4">
                  <c:v>5.9783869999999997</c:v>
                </c:pt>
                <c:pt idx="5">
                  <c:v>5.9597480000000003</c:v>
                </c:pt>
                <c:pt idx="6">
                  <c:v>5.9465139999999996</c:v>
                </c:pt>
                <c:pt idx="7">
                  <c:v>5.9538710000000004</c:v>
                </c:pt>
                <c:pt idx="8">
                  <c:v>5.979209</c:v>
                </c:pt>
                <c:pt idx="9">
                  <c:v>6.0153379999999999</c:v>
                </c:pt>
                <c:pt idx="10">
                  <c:v>6.0436360000000002</c:v>
                </c:pt>
                <c:pt idx="11">
                  <c:v>6.0792789999999997</c:v>
                </c:pt>
                <c:pt idx="12">
                  <c:v>6.1266889999999998</c:v>
                </c:pt>
                <c:pt idx="13">
                  <c:v>6.1846969999999999</c:v>
                </c:pt>
                <c:pt idx="14">
                  <c:v>6.2531150000000002</c:v>
                </c:pt>
                <c:pt idx="15">
                  <c:v>6.3330109999999999</c:v>
                </c:pt>
                <c:pt idx="16">
                  <c:v>6.423915</c:v>
                </c:pt>
                <c:pt idx="17">
                  <c:v>6.5230629999999996</c:v>
                </c:pt>
                <c:pt idx="18">
                  <c:v>6.6221189999999996</c:v>
                </c:pt>
                <c:pt idx="19">
                  <c:v>6.7246439999999996</c:v>
                </c:pt>
                <c:pt idx="20">
                  <c:v>6.8289220000000004</c:v>
                </c:pt>
                <c:pt idx="21">
                  <c:v>6.9344929999999998</c:v>
                </c:pt>
                <c:pt idx="22">
                  <c:v>7.0372859999999999</c:v>
                </c:pt>
                <c:pt idx="23">
                  <c:v>7.1310820000000001</c:v>
                </c:pt>
                <c:pt idx="24">
                  <c:v>7.215592</c:v>
                </c:pt>
                <c:pt idx="25">
                  <c:v>7.2904330000000002</c:v>
                </c:pt>
                <c:pt idx="26">
                  <c:v>7.3565420000000001</c:v>
                </c:pt>
                <c:pt idx="27">
                  <c:v>7.4147210000000001</c:v>
                </c:pt>
                <c:pt idx="28">
                  <c:v>7.4662410000000001</c:v>
                </c:pt>
                <c:pt idx="29">
                  <c:v>7.5126660000000003</c:v>
                </c:pt>
                <c:pt idx="30">
                  <c:v>7.5539560000000003</c:v>
                </c:pt>
                <c:pt idx="31">
                  <c:v>7.5908119999999997</c:v>
                </c:pt>
                <c:pt idx="32">
                  <c:v>7.6223200000000002</c:v>
                </c:pt>
                <c:pt idx="33">
                  <c:v>7.6494980000000004</c:v>
                </c:pt>
                <c:pt idx="34">
                  <c:v>7.6727249999999998</c:v>
                </c:pt>
                <c:pt idx="35">
                  <c:v>7.6927370000000002</c:v>
                </c:pt>
                <c:pt idx="36">
                  <c:v>7.7106500000000002</c:v>
                </c:pt>
                <c:pt idx="37">
                  <c:v>7.7267869999999998</c:v>
                </c:pt>
                <c:pt idx="38">
                  <c:v>7.7416020000000003</c:v>
                </c:pt>
                <c:pt idx="39">
                  <c:v>7.7558579999999999</c:v>
                </c:pt>
                <c:pt idx="40">
                  <c:v>7.7696180000000004</c:v>
                </c:pt>
              </c:numCache>
            </c:numRef>
          </c:val>
          <c:smooth val="0"/>
        </c:ser>
        <c:dLbls>
          <c:showLegendKey val="0"/>
          <c:showVal val="0"/>
          <c:showCatName val="0"/>
          <c:showSerName val="0"/>
          <c:showPercent val="0"/>
          <c:showBubbleSize val="0"/>
        </c:dLbls>
        <c:smooth val="0"/>
        <c:axId val="-1302560864"/>
        <c:axId val="-1302559776"/>
      </c:lineChart>
      <c:catAx>
        <c:axId val="-1302560864"/>
        <c:scaling>
          <c:orientation val="minMax"/>
          <c:min val="1"/>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02559776"/>
        <c:crosses val="autoZero"/>
        <c:auto val="1"/>
        <c:lblAlgn val="ctr"/>
        <c:lblOffset val="100"/>
        <c:tickLblSkip val="10"/>
        <c:tickMarkSkip val="10"/>
        <c:noMultiLvlLbl val="1"/>
      </c:catAx>
      <c:valAx>
        <c:axId val="-1302559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02560864"/>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13745505739984E-2"/>
          <c:y val="0.23078247189302034"/>
          <c:w val="0.79139960778040441"/>
          <c:h val="0.6920830279866198"/>
        </c:manualLayout>
      </c:layout>
      <c:lineChart>
        <c:grouping val="standard"/>
        <c:varyColors val="0"/>
        <c:ser>
          <c:idx val="0"/>
          <c:order val="0"/>
          <c:tx>
            <c:strRef>
              <c:f>Sheet1!$B$1</c:f>
              <c:strCache>
                <c:ptCount val="1"/>
                <c:pt idx="0">
                  <c:v>New LDV fuel economy</c:v>
                </c:pt>
              </c:strCache>
            </c:strRef>
          </c:tx>
          <c:spPr>
            <a:ln w="22225">
              <a:solidFill>
                <a:srgbClr val="0096D7"/>
              </a:solidFill>
              <a:prstDash val="solid"/>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23.362078</c:v>
                </c:pt>
                <c:pt idx="1">
                  <c:v>23.767302999999998</c:v>
                </c:pt>
                <c:pt idx="2">
                  <c:v>25.703026000000001</c:v>
                </c:pt>
                <c:pt idx="3">
                  <c:v>26.534078999999998</c:v>
                </c:pt>
                <c:pt idx="4">
                  <c:v>26.223193999999999</c:v>
                </c:pt>
                <c:pt idx="5">
                  <c:v>26.657820000000001</c:v>
                </c:pt>
                <c:pt idx="6">
                  <c:v>26.579903000000002</c:v>
                </c:pt>
                <c:pt idx="7">
                  <c:v>26.700378000000001</c:v>
                </c:pt>
                <c:pt idx="8">
                  <c:v>27.082874</c:v>
                </c:pt>
                <c:pt idx="9">
                  <c:v>28.477411</c:v>
                </c:pt>
                <c:pt idx="10">
                  <c:v>28.906548000000001</c:v>
                </c:pt>
                <c:pt idx="11">
                  <c:v>29.823937999999998</c:v>
                </c:pt>
                <c:pt idx="12">
                  <c:v>30.350573000000001</c:v>
                </c:pt>
                <c:pt idx="13">
                  <c:v>30.749773000000001</c:v>
                </c:pt>
                <c:pt idx="14">
                  <c:v>31.063206000000001</c:v>
                </c:pt>
                <c:pt idx="15">
                  <c:v>31.376944000000002</c:v>
                </c:pt>
                <c:pt idx="16">
                  <c:v>31.808617000000002</c:v>
                </c:pt>
                <c:pt idx="17">
                  <c:v>31.902322999999999</c:v>
                </c:pt>
                <c:pt idx="18">
                  <c:v>31.993428999999999</c:v>
                </c:pt>
                <c:pt idx="19">
                  <c:v>32.056624999999997</c:v>
                </c:pt>
                <c:pt idx="20">
                  <c:v>32.199866999999998</c:v>
                </c:pt>
                <c:pt idx="21">
                  <c:v>32.274590000000003</c:v>
                </c:pt>
                <c:pt idx="22">
                  <c:v>32.378010000000003</c:v>
                </c:pt>
                <c:pt idx="23">
                  <c:v>32.463420999999997</c:v>
                </c:pt>
                <c:pt idx="24">
                  <c:v>32.549728000000002</c:v>
                </c:pt>
                <c:pt idx="25">
                  <c:v>32.635151</c:v>
                </c:pt>
                <c:pt idx="26">
                  <c:v>32.725140000000003</c:v>
                </c:pt>
                <c:pt idx="27">
                  <c:v>32.825138000000003</c:v>
                </c:pt>
                <c:pt idx="28">
                  <c:v>32.934696000000002</c:v>
                </c:pt>
                <c:pt idx="29">
                  <c:v>33.012000999999998</c:v>
                </c:pt>
                <c:pt idx="30">
                  <c:v>33.125492000000001</c:v>
                </c:pt>
                <c:pt idx="31">
                  <c:v>33.206969999999998</c:v>
                </c:pt>
                <c:pt idx="32">
                  <c:v>33.267592999999998</c:v>
                </c:pt>
                <c:pt idx="33">
                  <c:v>33.331119999999999</c:v>
                </c:pt>
                <c:pt idx="34">
                  <c:v>33.383636000000003</c:v>
                </c:pt>
                <c:pt idx="35">
                  <c:v>33.415832999999999</c:v>
                </c:pt>
                <c:pt idx="36">
                  <c:v>33.498821</c:v>
                </c:pt>
                <c:pt idx="37">
                  <c:v>33.565849</c:v>
                </c:pt>
                <c:pt idx="38">
                  <c:v>33.636940000000003</c:v>
                </c:pt>
                <c:pt idx="39">
                  <c:v>33.690544000000003</c:v>
                </c:pt>
                <c:pt idx="40">
                  <c:v>33.754027999999998</c:v>
                </c:pt>
              </c:numCache>
            </c:numRef>
          </c:val>
          <c:smooth val="1"/>
        </c:ser>
        <c:ser>
          <c:idx val="1"/>
          <c:order val="1"/>
          <c:tx>
            <c:strRef>
              <c:f>Sheet1!$C$1</c:f>
              <c:strCache>
                <c:ptCount val="1"/>
                <c:pt idx="0">
                  <c:v>Total Stock LDV fuel economy</c:v>
                </c:pt>
              </c:strCache>
            </c:strRef>
          </c:tx>
          <c:spPr>
            <a:ln w="22225">
              <a:solidFill>
                <a:srgbClr val="FFFFFF">
                  <a:lumMod val="50000"/>
                </a:srgbClr>
              </a:solidFill>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20.403395</c:v>
                </c:pt>
                <c:pt idx="1">
                  <c:v>20.806125999999999</c:v>
                </c:pt>
                <c:pt idx="2">
                  <c:v>21.304549999999999</c:v>
                </c:pt>
                <c:pt idx="3">
                  <c:v>21.645353</c:v>
                </c:pt>
                <c:pt idx="4">
                  <c:v>21.885870000000001</c:v>
                </c:pt>
                <c:pt idx="5">
                  <c:v>22.259926</c:v>
                </c:pt>
                <c:pt idx="6">
                  <c:v>22.612590999999998</c:v>
                </c:pt>
                <c:pt idx="7">
                  <c:v>22.922374999999999</c:v>
                </c:pt>
                <c:pt idx="8">
                  <c:v>23.209236000000001</c:v>
                </c:pt>
                <c:pt idx="9">
                  <c:v>23.654478000000001</c:v>
                </c:pt>
                <c:pt idx="10">
                  <c:v>24.011631000000001</c:v>
                </c:pt>
                <c:pt idx="11">
                  <c:v>24.49362</c:v>
                </c:pt>
                <c:pt idx="12">
                  <c:v>24.99033</c:v>
                </c:pt>
                <c:pt idx="13">
                  <c:v>25.494662999999999</c:v>
                </c:pt>
                <c:pt idx="14">
                  <c:v>25.999084</c:v>
                </c:pt>
                <c:pt idx="15">
                  <c:v>26.487638</c:v>
                </c:pt>
                <c:pt idx="16">
                  <c:v>26.960497</c:v>
                </c:pt>
                <c:pt idx="17">
                  <c:v>27.396156000000001</c:v>
                </c:pt>
                <c:pt idx="18">
                  <c:v>27.806992999999999</c:v>
                </c:pt>
                <c:pt idx="19">
                  <c:v>28.193567000000002</c:v>
                </c:pt>
                <c:pt idx="20">
                  <c:v>28.559021000000001</c:v>
                </c:pt>
                <c:pt idx="21">
                  <c:v>28.90119</c:v>
                </c:pt>
                <c:pt idx="22">
                  <c:v>29.224095999999999</c:v>
                </c:pt>
                <c:pt idx="23">
                  <c:v>29.524984</c:v>
                </c:pt>
                <c:pt idx="24">
                  <c:v>29.805897000000002</c:v>
                </c:pt>
                <c:pt idx="25">
                  <c:v>30.068491000000002</c:v>
                </c:pt>
                <c:pt idx="26">
                  <c:v>30.311461999999999</c:v>
                </c:pt>
                <c:pt idx="27">
                  <c:v>30.538170000000001</c:v>
                </c:pt>
                <c:pt idx="28">
                  <c:v>30.749134000000002</c:v>
                </c:pt>
                <c:pt idx="29">
                  <c:v>30.943296</c:v>
                </c:pt>
                <c:pt idx="30">
                  <c:v>31.121948</c:v>
                </c:pt>
                <c:pt idx="31">
                  <c:v>31.288243999999999</c:v>
                </c:pt>
                <c:pt idx="32">
                  <c:v>31.441230999999998</c:v>
                </c:pt>
                <c:pt idx="33">
                  <c:v>31.581344999999999</c:v>
                </c:pt>
                <c:pt idx="34">
                  <c:v>31.709924999999998</c:v>
                </c:pt>
                <c:pt idx="35">
                  <c:v>31.830399</c:v>
                </c:pt>
                <c:pt idx="36">
                  <c:v>31.944506000000001</c:v>
                </c:pt>
                <c:pt idx="37">
                  <c:v>32.051380000000002</c:v>
                </c:pt>
                <c:pt idx="38">
                  <c:v>32.152484999999999</c:v>
                </c:pt>
                <c:pt idx="39">
                  <c:v>32.246841000000003</c:v>
                </c:pt>
                <c:pt idx="40">
                  <c:v>32.335819000000001</c:v>
                </c:pt>
              </c:numCache>
            </c:numRef>
          </c:val>
          <c:smooth val="1"/>
        </c:ser>
        <c:dLbls>
          <c:showLegendKey val="0"/>
          <c:showVal val="0"/>
          <c:showCatName val="0"/>
          <c:showSerName val="0"/>
          <c:showPercent val="0"/>
          <c:showBubbleSize val="0"/>
        </c:dLbls>
        <c:smooth val="0"/>
        <c:axId val="-1979538544"/>
        <c:axId val="-1979541264"/>
      </c:lineChart>
      <c:catAx>
        <c:axId val="-1979538544"/>
        <c:scaling>
          <c:orientation val="minMax"/>
          <c:max val="41"/>
        </c:scaling>
        <c:delete val="0"/>
        <c:axPos val="b"/>
        <c:numFmt formatCode="0" sourceLinked="0"/>
        <c:majorTickMark val="out"/>
        <c:minorTickMark val="none"/>
        <c:tickLblPos val="nextTo"/>
        <c:spPr>
          <a:ln w="12700">
            <a:solidFill>
              <a:srgbClr val="000000"/>
            </a:solidFill>
          </a:ln>
        </c:spPr>
        <c:txPr>
          <a:bodyPr/>
          <a:lstStyle/>
          <a:p>
            <a:pPr>
              <a:defRPr sz="1200" baseline="0"/>
            </a:pPr>
            <a:endParaRPr lang="en-US"/>
          </a:p>
        </c:txPr>
        <c:crossAx val="-1979541264"/>
        <c:crosses val="autoZero"/>
        <c:auto val="1"/>
        <c:lblAlgn val="ctr"/>
        <c:lblOffset val="100"/>
        <c:tickLblSkip val="10"/>
        <c:tickMarkSkip val="10"/>
        <c:noMultiLvlLbl val="1"/>
      </c:catAx>
      <c:valAx>
        <c:axId val="-1979541264"/>
        <c:scaling>
          <c:orientation val="minMax"/>
          <c:max val="40"/>
          <c:min val="0"/>
        </c:scaling>
        <c:delete val="0"/>
        <c:axPos val="l"/>
        <c:majorGridlines>
          <c:spPr>
            <a:ln>
              <a:solidFill>
                <a:srgbClr val="FFFFFF">
                  <a:lumMod val="85000"/>
                </a:srgbClr>
              </a:solidFill>
            </a:ln>
          </c:spPr>
        </c:majorGridlines>
        <c:numFmt formatCode="#,##0" sourceLinked="0"/>
        <c:majorTickMark val="none"/>
        <c:minorTickMark val="none"/>
        <c:tickLblPos val="low"/>
        <c:spPr>
          <a:ln w="22225">
            <a:solidFill>
              <a:srgbClr val="FFFFFF">
                <a:lumMod val="65000"/>
              </a:srgbClr>
            </a:solidFill>
            <a:prstDash val="lgDash"/>
          </a:ln>
        </c:spPr>
        <c:txPr>
          <a:bodyPr/>
          <a:lstStyle/>
          <a:p>
            <a:pPr>
              <a:defRPr sz="1200" baseline="0"/>
            </a:pPr>
            <a:endParaRPr lang="en-US"/>
          </a:p>
        </c:txPr>
        <c:crossAx val="-1979538544"/>
        <c:crossesAt val="11"/>
        <c:crossBetween val="midCat"/>
        <c:majorUnit val="10"/>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92147856517935E-2"/>
          <c:y val="0.23078234831430794"/>
          <c:w val="0.79139960778040441"/>
          <c:h val="0.6920830279866198"/>
        </c:manualLayout>
      </c:layout>
      <c:lineChart>
        <c:grouping val="standard"/>
        <c:varyColors val="0"/>
        <c:ser>
          <c:idx val="0"/>
          <c:order val="0"/>
          <c:tx>
            <c:strRef>
              <c:f>Sheet1!$B$1</c:f>
              <c:strCache>
                <c:ptCount val="1"/>
                <c:pt idx="0">
                  <c:v>LDV miles travel per capita</c:v>
                </c:pt>
              </c:strCache>
            </c:strRef>
          </c:tx>
          <c:spPr>
            <a:ln w="22225">
              <a:solidFill>
                <a:srgbClr val="333333"/>
              </a:solidFill>
              <a:prstDash val="solid"/>
            </a:ln>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11.761416000000001</c:v>
                </c:pt>
                <c:pt idx="1">
                  <c:v>11.5684</c:v>
                </c:pt>
                <c:pt idx="2">
                  <c:v>11.777775</c:v>
                </c:pt>
                <c:pt idx="3">
                  <c:v>12.100536999999999</c:v>
                </c:pt>
                <c:pt idx="4">
                  <c:v>12.25891</c:v>
                </c:pt>
                <c:pt idx="5">
                  <c:v>12.329461999999999</c:v>
                </c:pt>
                <c:pt idx="6">
                  <c:v>12.53631</c:v>
                </c:pt>
                <c:pt idx="7">
                  <c:v>12.465825000000001</c:v>
                </c:pt>
                <c:pt idx="8">
                  <c:v>12.590399</c:v>
                </c:pt>
                <c:pt idx="9">
                  <c:v>12.880497999999999</c:v>
                </c:pt>
                <c:pt idx="10">
                  <c:v>11.752235000000001</c:v>
                </c:pt>
                <c:pt idx="11">
                  <c:v>12.371751</c:v>
                </c:pt>
                <c:pt idx="12">
                  <c:v>12.416418999999999</c:v>
                </c:pt>
                <c:pt idx="13">
                  <c:v>12.492723</c:v>
                </c:pt>
                <c:pt idx="14">
                  <c:v>12.561781999999999</c:v>
                </c:pt>
                <c:pt idx="15">
                  <c:v>12.620739</c:v>
                </c:pt>
                <c:pt idx="16">
                  <c:v>12.667642000000001</c:v>
                </c:pt>
                <c:pt idx="17">
                  <c:v>12.699286000000001</c:v>
                </c:pt>
                <c:pt idx="18">
                  <c:v>12.730366999999999</c:v>
                </c:pt>
                <c:pt idx="19">
                  <c:v>12.752134</c:v>
                </c:pt>
                <c:pt idx="20">
                  <c:v>12.767118</c:v>
                </c:pt>
                <c:pt idx="21">
                  <c:v>12.766845</c:v>
                </c:pt>
                <c:pt idx="22">
                  <c:v>12.755013</c:v>
                </c:pt>
                <c:pt idx="23">
                  <c:v>12.753024999999999</c:v>
                </c:pt>
                <c:pt idx="24">
                  <c:v>12.753672999999999</c:v>
                </c:pt>
                <c:pt idx="25">
                  <c:v>12.753947</c:v>
                </c:pt>
                <c:pt idx="26">
                  <c:v>12.754689000000001</c:v>
                </c:pt>
                <c:pt idx="27">
                  <c:v>12.753583000000001</c:v>
                </c:pt>
                <c:pt idx="28">
                  <c:v>12.752378</c:v>
                </c:pt>
                <c:pt idx="29">
                  <c:v>12.755045000000001</c:v>
                </c:pt>
                <c:pt idx="30">
                  <c:v>12.755939</c:v>
                </c:pt>
                <c:pt idx="31">
                  <c:v>12.759231</c:v>
                </c:pt>
                <c:pt idx="32">
                  <c:v>12.766589</c:v>
                </c:pt>
                <c:pt idx="33">
                  <c:v>12.777604</c:v>
                </c:pt>
                <c:pt idx="34">
                  <c:v>12.789778</c:v>
                </c:pt>
                <c:pt idx="35">
                  <c:v>12.799441</c:v>
                </c:pt>
                <c:pt idx="36">
                  <c:v>12.810297</c:v>
                </c:pt>
                <c:pt idx="37">
                  <c:v>12.823852</c:v>
                </c:pt>
                <c:pt idx="38">
                  <c:v>12.840415999999999</c:v>
                </c:pt>
                <c:pt idx="39">
                  <c:v>12.859961999999999</c:v>
                </c:pt>
                <c:pt idx="40">
                  <c:v>12.87923</c:v>
                </c:pt>
              </c:numCache>
            </c:numRef>
          </c:val>
          <c:smooth val="0"/>
        </c:ser>
        <c:dLbls>
          <c:showLegendKey val="0"/>
          <c:showVal val="0"/>
          <c:showCatName val="0"/>
          <c:showSerName val="0"/>
          <c:showPercent val="0"/>
          <c:showBubbleSize val="0"/>
        </c:dLbls>
        <c:smooth val="0"/>
        <c:axId val="-1979536912"/>
        <c:axId val="-1231725168"/>
      </c:lineChart>
      <c:catAx>
        <c:axId val="-1979536912"/>
        <c:scaling>
          <c:orientation val="minMax"/>
          <c:max val="41"/>
        </c:scaling>
        <c:delete val="0"/>
        <c:axPos val="b"/>
        <c:numFmt formatCode="0" sourceLinked="0"/>
        <c:majorTickMark val="out"/>
        <c:minorTickMark val="none"/>
        <c:tickLblPos val="nextTo"/>
        <c:spPr>
          <a:ln w="12700">
            <a:solidFill>
              <a:schemeClr val="tx1"/>
            </a:solidFill>
          </a:ln>
        </c:spPr>
        <c:txPr>
          <a:bodyPr/>
          <a:lstStyle/>
          <a:p>
            <a:pPr>
              <a:defRPr sz="1200" baseline="0"/>
            </a:pPr>
            <a:endParaRPr lang="en-US"/>
          </a:p>
        </c:txPr>
        <c:crossAx val="-1231725168"/>
        <c:crosses val="autoZero"/>
        <c:auto val="1"/>
        <c:lblAlgn val="ctr"/>
        <c:lblOffset val="100"/>
        <c:tickLblSkip val="10"/>
        <c:tickMarkSkip val="10"/>
        <c:noMultiLvlLbl val="1"/>
      </c:catAx>
      <c:valAx>
        <c:axId val="-1231725168"/>
        <c:scaling>
          <c:orientation val="minMax"/>
          <c:max val="15"/>
        </c:scaling>
        <c:delete val="0"/>
        <c:axPos val="l"/>
        <c:majorGridlines>
          <c:spPr>
            <a:ln>
              <a:solidFill>
                <a:srgbClr val="FFFFFF">
                  <a:lumMod val="85000"/>
                </a:srgbClr>
              </a:solidFill>
            </a:ln>
          </c:spPr>
        </c:majorGridlines>
        <c:numFmt formatCode="#,##0" sourceLinked="0"/>
        <c:majorTickMark val="none"/>
        <c:minorTickMark val="none"/>
        <c:tickLblPos val="low"/>
        <c:spPr>
          <a:ln w="22225">
            <a:solidFill>
              <a:srgbClr val="FFFFFF">
                <a:lumMod val="65000"/>
              </a:srgbClr>
            </a:solidFill>
            <a:prstDash val="lgDash"/>
          </a:ln>
        </c:spPr>
        <c:txPr>
          <a:bodyPr/>
          <a:lstStyle/>
          <a:p>
            <a:pPr>
              <a:defRPr sz="1200" baseline="0"/>
            </a:pPr>
            <a:endParaRPr lang="en-US"/>
          </a:p>
        </c:txPr>
        <c:crossAx val="-1979536912"/>
        <c:crossesAt val="11"/>
        <c:crossBetween val="midCat"/>
        <c:majorUnit val="5"/>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5056367954005747E-2"/>
          <c:y val="0.16250276544809356"/>
          <c:w val="0.77202224721909773"/>
          <c:h val="0.7008802045080591"/>
        </c:manualLayout>
      </c:layout>
      <c:areaChart>
        <c:grouping val="stacked"/>
        <c:varyColors val="0"/>
        <c:ser>
          <c:idx val="2"/>
          <c:order val="1"/>
          <c:tx>
            <c:strRef>
              <c:f>Sheet1!$B$1</c:f>
              <c:strCache>
                <c:ptCount val="1"/>
                <c:pt idx="0">
                  <c:v>general aviation</c:v>
                </c:pt>
              </c:strCache>
            </c:strRef>
          </c:tx>
          <c:spPr>
            <a:ln>
              <a:solidFill>
                <a:srgbClr val="0096D7"/>
              </a:solidFill>
            </a:ln>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150.04284699999999</c:v>
                </c:pt>
                <c:pt idx="1">
                  <c:v>152.72375500000001</c:v>
                </c:pt>
                <c:pt idx="2">
                  <c:v>150.24485799999999</c:v>
                </c:pt>
                <c:pt idx="3">
                  <c:v>150.089935</c:v>
                </c:pt>
                <c:pt idx="4">
                  <c:v>151.54390000000001</c:v>
                </c:pt>
                <c:pt idx="5">
                  <c:v>156.987686</c:v>
                </c:pt>
                <c:pt idx="6">
                  <c:v>162.11099200000001</c:v>
                </c:pt>
                <c:pt idx="7">
                  <c:v>166.37210099999999</c:v>
                </c:pt>
                <c:pt idx="8">
                  <c:v>170.86932400000001</c:v>
                </c:pt>
                <c:pt idx="9">
                  <c:v>172.91026299999999</c:v>
                </c:pt>
                <c:pt idx="10">
                  <c:v>109.976326</c:v>
                </c:pt>
                <c:pt idx="11">
                  <c:v>141.88362100000001</c:v>
                </c:pt>
                <c:pt idx="12">
                  <c:v>155.90721099999999</c:v>
                </c:pt>
                <c:pt idx="13">
                  <c:v>162.29563899999999</c:v>
                </c:pt>
                <c:pt idx="14">
                  <c:v>165.62103300000001</c:v>
                </c:pt>
                <c:pt idx="15">
                  <c:v>168.42503400000001</c:v>
                </c:pt>
                <c:pt idx="16">
                  <c:v>169.342896</c:v>
                </c:pt>
                <c:pt idx="17">
                  <c:v>170.11923200000001</c:v>
                </c:pt>
                <c:pt idx="18">
                  <c:v>171.42967200000001</c:v>
                </c:pt>
                <c:pt idx="19">
                  <c:v>172.49865700000001</c:v>
                </c:pt>
                <c:pt idx="20">
                  <c:v>173.982315</c:v>
                </c:pt>
                <c:pt idx="21">
                  <c:v>175.80070499999999</c:v>
                </c:pt>
                <c:pt idx="22">
                  <c:v>178.01844800000001</c:v>
                </c:pt>
                <c:pt idx="23">
                  <c:v>180.33660900000001</c:v>
                </c:pt>
                <c:pt idx="24">
                  <c:v>182.67094399999999</c:v>
                </c:pt>
                <c:pt idx="25">
                  <c:v>184.96693400000001</c:v>
                </c:pt>
                <c:pt idx="26">
                  <c:v>186.74896200000001</c:v>
                </c:pt>
                <c:pt idx="27">
                  <c:v>188.312881</c:v>
                </c:pt>
                <c:pt idx="28">
                  <c:v>190.084946</c:v>
                </c:pt>
                <c:pt idx="29">
                  <c:v>191.92962600000001</c:v>
                </c:pt>
                <c:pt idx="30">
                  <c:v>194.11279300000001</c:v>
                </c:pt>
                <c:pt idx="31">
                  <c:v>196.25183100000001</c:v>
                </c:pt>
                <c:pt idx="32">
                  <c:v>198.671448</c:v>
                </c:pt>
                <c:pt idx="33">
                  <c:v>201.17804000000001</c:v>
                </c:pt>
                <c:pt idx="34">
                  <c:v>203.82650799999999</c:v>
                </c:pt>
                <c:pt idx="35">
                  <c:v>206.297043</c:v>
                </c:pt>
                <c:pt idx="36">
                  <c:v>208.64920000000001</c:v>
                </c:pt>
                <c:pt idx="37">
                  <c:v>210.76919599999999</c:v>
                </c:pt>
                <c:pt idx="38">
                  <c:v>212.72589099999999</c:v>
                </c:pt>
                <c:pt idx="39">
                  <c:v>214.51878400000001</c:v>
                </c:pt>
                <c:pt idx="40">
                  <c:v>216.32486</c:v>
                </c:pt>
              </c:numCache>
            </c:numRef>
          </c:val>
        </c:ser>
        <c:ser>
          <c:idx val="3"/>
          <c:order val="2"/>
          <c:tx>
            <c:strRef>
              <c:f>Sheet1!$C$1</c:f>
              <c:strCache>
                <c:ptCount val="1"/>
                <c:pt idx="0">
                  <c:v>international flights</c:v>
                </c:pt>
              </c:strCache>
            </c:strRef>
          </c:tx>
          <c:spPr>
            <a:solidFill>
              <a:srgbClr val="0096D7">
                <a:lumMod val="40000"/>
                <a:lumOff val="60000"/>
              </a:srgbClr>
            </a:solidFill>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614.97949200000005</c:v>
                </c:pt>
                <c:pt idx="1">
                  <c:v>649.48199499999998</c:v>
                </c:pt>
                <c:pt idx="2">
                  <c:v>671.784851</c:v>
                </c:pt>
                <c:pt idx="3">
                  <c:v>710.71423300000004</c:v>
                </c:pt>
                <c:pt idx="4">
                  <c:v>732.83880599999998</c:v>
                </c:pt>
                <c:pt idx="5">
                  <c:v>782.04235800000004</c:v>
                </c:pt>
                <c:pt idx="6">
                  <c:v>821.22180200000003</c:v>
                </c:pt>
                <c:pt idx="7">
                  <c:v>847.86138900000003</c:v>
                </c:pt>
                <c:pt idx="8">
                  <c:v>894.28832999999997</c:v>
                </c:pt>
                <c:pt idx="9">
                  <c:v>908.59118699999999</c:v>
                </c:pt>
                <c:pt idx="10">
                  <c:v>162.01057399999999</c:v>
                </c:pt>
                <c:pt idx="11">
                  <c:v>492.52273600000001</c:v>
                </c:pt>
                <c:pt idx="12">
                  <c:v>669.41320800000005</c:v>
                </c:pt>
                <c:pt idx="13">
                  <c:v>750.47589100000005</c:v>
                </c:pt>
                <c:pt idx="14">
                  <c:v>810.19366500000001</c:v>
                </c:pt>
                <c:pt idx="15">
                  <c:v>837.67571999999996</c:v>
                </c:pt>
                <c:pt idx="16">
                  <c:v>840.05071999999996</c:v>
                </c:pt>
                <c:pt idx="17">
                  <c:v>843.28387499999997</c:v>
                </c:pt>
                <c:pt idx="18">
                  <c:v>854.19958499999996</c:v>
                </c:pt>
                <c:pt idx="19">
                  <c:v>864.40887499999997</c:v>
                </c:pt>
                <c:pt idx="20">
                  <c:v>876.61676</c:v>
                </c:pt>
                <c:pt idx="21">
                  <c:v>890.29528800000003</c:v>
                </c:pt>
                <c:pt idx="22">
                  <c:v>906.519226</c:v>
                </c:pt>
                <c:pt idx="23">
                  <c:v>922.74316399999998</c:v>
                </c:pt>
                <c:pt idx="24">
                  <c:v>938.92535399999997</c:v>
                </c:pt>
                <c:pt idx="25">
                  <c:v>955.42816200000004</c:v>
                </c:pt>
                <c:pt idx="26">
                  <c:v>968.55157499999996</c:v>
                </c:pt>
                <c:pt idx="27">
                  <c:v>980.537598</c:v>
                </c:pt>
                <c:pt idx="28">
                  <c:v>993.70410200000003</c:v>
                </c:pt>
                <c:pt idx="29">
                  <c:v>1006.719971</c:v>
                </c:pt>
                <c:pt idx="30">
                  <c:v>1022.2723999999999</c:v>
                </c:pt>
                <c:pt idx="31">
                  <c:v>1037.078491</c:v>
                </c:pt>
                <c:pt idx="32">
                  <c:v>1054.1705320000001</c:v>
                </c:pt>
                <c:pt idx="33">
                  <c:v>1071.6022949999999</c:v>
                </c:pt>
                <c:pt idx="34">
                  <c:v>1090.766846</c:v>
                </c:pt>
                <c:pt idx="35">
                  <c:v>1108.942749</c:v>
                </c:pt>
                <c:pt idx="36">
                  <c:v>1126.5086670000001</c:v>
                </c:pt>
                <c:pt idx="37">
                  <c:v>1141.8454589999999</c:v>
                </c:pt>
                <c:pt idx="38">
                  <c:v>1155.5791019999999</c:v>
                </c:pt>
                <c:pt idx="39">
                  <c:v>1167.710693</c:v>
                </c:pt>
                <c:pt idx="40">
                  <c:v>1179.9334719999999</c:v>
                </c:pt>
              </c:numCache>
            </c:numRef>
          </c:val>
        </c:ser>
        <c:ser>
          <c:idx val="1"/>
          <c:order val="3"/>
          <c:tx>
            <c:strRef>
              <c:f>Sheet1!$D$1</c:f>
              <c:strCache>
                <c:ptCount val="1"/>
                <c:pt idx="0">
                  <c:v>domestic flights</c:v>
                </c:pt>
              </c:strCache>
            </c:strRef>
          </c:tx>
          <c:spPr>
            <a:solidFill>
              <a:srgbClr val="0096D7"/>
            </a:solidFill>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1358.3079829999999</c:v>
                </c:pt>
                <c:pt idx="1">
                  <c:v>1370.5483400000001</c:v>
                </c:pt>
                <c:pt idx="2">
                  <c:v>1364.589966</c:v>
                </c:pt>
                <c:pt idx="3">
                  <c:v>1364.0601810000001</c:v>
                </c:pt>
                <c:pt idx="4">
                  <c:v>1391.075073</c:v>
                </c:pt>
                <c:pt idx="5">
                  <c:v>1457.0981449999999</c:v>
                </c:pt>
                <c:pt idx="6">
                  <c:v>1536.924683</c:v>
                </c:pt>
                <c:pt idx="7">
                  <c:v>1561.3100589999999</c:v>
                </c:pt>
                <c:pt idx="8">
                  <c:v>1573.9938959999999</c:v>
                </c:pt>
                <c:pt idx="9">
                  <c:v>1592.1483149999999</c:v>
                </c:pt>
                <c:pt idx="10">
                  <c:v>1029.303467</c:v>
                </c:pt>
                <c:pt idx="11">
                  <c:v>1377.4301760000001</c:v>
                </c:pt>
                <c:pt idx="12">
                  <c:v>1491.122192</c:v>
                </c:pt>
                <c:pt idx="13">
                  <c:v>1527.407837</c:v>
                </c:pt>
                <c:pt idx="14">
                  <c:v>1526.309082</c:v>
                </c:pt>
                <c:pt idx="15">
                  <c:v>1551.3704829999999</c:v>
                </c:pt>
                <c:pt idx="16">
                  <c:v>1567.3426509999999</c:v>
                </c:pt>
                <c:pt idx="17">
                  <c:v>1578.114624</c:v>
                </c:pt>
                <c:pt idx="18">
                  <c:v>1585.5257570000001</c:v>
                </c:pt>
                <c:pt idx="19">
                  <c:v>1588.721802</c:v>
                </c:pt>
                <c:pt idx="20">
                  <c:v>1597.3447269999999</c:v>
                </c:pt>
                <c:pt idx="21">
                  <c:v>1610.6660159999999</c:v>
                </c:pt>
                <c:pt idx="22">
                  <c:v>1628.026001</c:v>
                </c:pt>
                <c:pt idx="23">
                  <c:v>1647.7498780000001</c:v>
                </c:pt>
                <c:pt idx="24">
                  <c:v>1668.059448</c:v>
                </c:pt>
                <c:pt idx="25">
                  <c:v>1686.777466</c:v>
                </c:pt>
                <c:pt idx="26">
                  <c:v>1700.5947269999999</c:v>
                </c:pt>
                <c:pt idx="27">
                  <c:v>1711.6796879999999</c:v>
                </c:pt>
                <c:pt idx="28">
                  <c:v>1725.219116</c:v>
                </c:pt>
                <c:pt idx="29">
                  <c:v>1740.927246</c:v>
                </c:pt>
                <c:pt idx="30">
                  <c:v>1759.2231449999999</c:v>
                </c:pt>
                <c:pt idx="31">
                  <c:v>1778.2695309999999</c:v>
                </c:pt>
                <c:pt idx="32">
                  <c:v>1799.1362300000001</c:v>
                </c:pt>
                <c:pt idx="33">
                  <c:v>1821.4698490000001</c:v>
                </c:pt>
                <c:pt idx="34">
                  <c:v>1843.2117920000001</c:v>
                </c:pt>
                <c:pt idx="35">
                  <c:v>1862.895264</c:v>
                </c:pt>
                <c:pt idx="36">
                  <c:v>1881.1032709999999</c:v>
                </c:pt>
                <c:pt idx="37">
                  <c:v>1898.9772949999999</c:v>
                </c:pt>
                <c:pt idx="38">
                  <c:v>1916.897461</c:v>
                </c:pt>
                <c:pt idx="39">
                  <c:v>1934.644409</c:v>
                </c:pt>
                <c:pt idx="40">
                  <c:v>1952.5577390000001</c:v>
                </c:pt>
              </c:numCache>
            </c:numRef>
          </c:val>
        </c:ser>
        <c:ser>
          <c:idx val="4"/>
          <c:order val="4"/>
          <c:tx>
            <c:strRef>
              <c:f>Sheet1!$E$1</c:f>
              <c:strCache>
                <c:ptCount val="1"/>
                <c:pt idx="0">
                  <c:v>cargo</c:v>
                </c:pt>
              </c:strCache>
            </c:strRef>
          </c:tx>
          <c:spPr>
            <a:solidFill>
              <a:srgbClr val="FFC702"/>
            </a:solidFill>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486.63235500000002</c:v>
                </c:pt>
                <c:pt idx="1">
                  <c:v>493.30929600000002</c:v>
                </c:pt>
                <c:pt idx="2">
                  <c:v>466.24496499999998</c:v>
                </c:pt>
                <c:pt idx="3">
                  <c:v>479.86697400000003</c:v>
                </c:pt>
                <c:pt idx="4">
                  <c:v>473.04632600000002</c:v>
                </c:pt>
                <c:pt idx="5">
                  <c:v>477.79422</c:v>
                </c:pt>
                <c:pt idx="6">
                  <c:v>474.777985</c:v>
                </c:pt>
                <c:pt idx="7">
                  <c:v>499.29363999999998</c:v>
                </c:pt>
                <c:pt idx="8">
                  <c:v>501.24835200000001</c:v>
                </c:pt>
                <c:pt idx="9">
                  <c:v>508.06271400000003</c:v>
                </c:pt>
                <c:pt idx="10">
                  <c:v>559.19494599999996</c:v>
                </c:pt>
                <c:pt idx="11">
                  <c:v>519.02545199999997</c:v>
                </c:pt>
                <c:pt idx="12">
                  <c:v>509.18048099999999</c:v>
                </c:pt>
                <c:pt idx="13">
                  <c:v>519.82147199999997</c:v>
                </c:pt>
                <c:pt idx="14">
                  <c:v>527.89050299999997</c:v>
                </c:pt>
                <c:pt idx="15">
                  <c:v>531.57635500000004</c:v>
                </c:pt>
                <c:pt idx="16">
                  <c:v>531.71051</c:v>
                </c:pt>
                <c:pt idx="17">
                  <c:v>533.33789100000001</c:v>
                </c:pt>
                <c:pt idx="18">
                  <c:v>541.30310099999997</c:v>
                </c:pt>
                <c:pt idx="19">
                  <c:v>549.34680200000003</c:v>
                </c:pt>
                <c:pt idx="20">
                  <c:v>558.24890100000005</c:v>
                </c:pt>
                <c:pt idx="21">
                  <c:v>567.66302499999995</c:v>
                </c:pt>
                <c:pt idx="22">
                  <c:v>578.47308299999997</c:v>
                </c:pt>
                <c:pt idx="23">
                  <c:v>588.925659</c:v>
                </c:pt>
                <c:pt idx="24">
                  <c:v>599.14739999999995</c:v>
                </c:pt>
                <c:pt idx="25">
                  <c:v>609.86688200000003</c:v>
                </c:pt>
                <c:pt idx="26">
                  <c:v>618.58630400000004</c:v>
                </c:pt>
                <c:pt idx="27">
                  <c:v>626.80773899999997</c:v>
                </c:pt>
                <c:pt idx="28">
                  <c:v>635.55633499999999</c:v>
                </c:pt>
                <c:pt idx="29">
                  <c:v>643.73944100000006</c:v>
                </c:pt>
                <c:pt idx="30">
                  <c:v>653.559753</c:v>
                </c:pt>
                <c:pt idx="31">
                  <c:v>662.49505599999998</c:v>
                </c:pt>
                <c:pt idx="32">
                  <c:v>672.93908699999997</c:v>
                </c:pt>
                <c:pt idx="33">
                  <c:v>683.31048599999997</c:v>
                </c:pt>
                <c:pt idx="34">
                  <c:v>695.375</c:v>
                </c:pt>
                <c:pt idx="35">
                  <c:v>706.93084699999997</c:v>
                </c:pt>
                <c:pt idx="36">
                  <c:v>718.20440699999995</c:v>
                </c:pt>
                <c:pt idx="37">
                  <c:v>727.39379899999994</c:v>
                </c:pt>
                <c:pt idx="38">
                  <c:v>734.87634300000002</c:v>
                </c:pt>
                <c:pt idx="39">
                  <c:v>740.85601799999995</c:v>
                </c:pt>
                <c:pt idx="40">
                  <c:v>746.84576400000003</c:v>
                </c:pt>
              </c:numCache>
            </c:numRef>
          </c:val>
        </c:ser>
        <c:dLbls>
          <c:showLegendKey val="0"/>
          <c:showVal val="0"/>
          <c:showCatName val="0"/>
          <c:showSerName val="0"/>
          <c:showPercent val="0"/>
          <c:showBubbleSize val="0"/>
        </c:dLbls>
        <c:axId val="-1231725712"/>
        <c:axId val="-1231724080"/>
        <c:extLst>
          <c:ext xmlns:c15="http://schemas.microsoft.com/office/drawing/2012/chart" uri="{02D57815-91ED-43cb-92C2-25804820EDAC}">
            <c15:filteredAreaSeries>
              <c15:ser>
                <c:idx val="0"/>
                <c:order val="0"/>
                <c:tx>
                  <c:strRef>
                    <c:extLst>
                      <c:ext uri="{02D57815-91ED-43cb-92C2-25804820EDAC}">
                        <c15:formulaRef>
                          <c15:sqref>Sheet1!$B$1</c15:sqref>
                        </c15:formulaRef>
                      </c:ext>
                    </c:extLst>
                    <c:strCache>
                      <c:ptCount val="1"/>
                      <c:pt idx="0">
                        <c:v>general aviation</c:v>
                      </c:pt>
                    </c:strCache>
                  </c:strRef>
                </c:tx>
                <c:spPr>
                  <a:ln>
                    <a:solidFill>
                      <a:srgbClr val="0096D7">
                        <a:lumMod val="40000"/>
                        <a:lumOff val="60000"/>
                      </a:srgbClr>
                    </a:solidFill>
                  </a:ln>
                </c:spPr>
                <c:cat>
                  <c:numRef>
                    <c:extLst>
                      <c:ext uri="{02D57815-91ED-43cb-92C2-25804820EDAC}">
                        <c15:formulaRef>
                          <c15:sqref>Sheet1!$A$2:$A$42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c:ext uri="{02D57815-91ED-43cb-92C2-25804820EDAC}">
                        <c15:formulaRef>
                          <c15:sqref>Sheet1!$B$2:$B$42</c15:sqref>
                        </c15:formulaRef>
                      </c:ext>
                    </c:extLst>
                    <c:numCache>
                      <c:formatCode>General</c:formatCode>
                      <c:ptCount val="41"/>
                      <c:pt idx="0">
                        <c:v>150.04284699999999</c:v>
                      </c:pt>
                      <c:pt idx="1">
                        <c:v>152.72375500000001</c:v>
                      </c:pt>
                      <c:pt idx="2">
                        <c:v>150.24485799999999</c:v>
                      </c:pt>
                      <c:pt idx="3">
                        <c:v>150.089935</c:v>
                      </c:pt>
                      <c:pt idx="4">
                        <c:v>151.54390000000001</c:v>
                      </c:pt>
                      <c:pt idx="5">
                        <c:v>156.987686</c:v>
                      </c:pt>
                      <c:pt idx="6">
                        <c:v>162.11099200000001</c:v>
                      </c:pt>
                      <c:pt idx="7">
                        <c:v>166.37210099999999</c:v>
                      </c:pt>
                      <c:pt idx="8">
                        <c:v>170.86932400000001</c:v>
                      </c:pt>
                      <c:pt idx="9">
                        <c:v>172.91026299999999</c:v>
                      </c:pt>
                      <c:pt idx="10">
                        <c:v>109.976326</c:v>
                      </c:pt>
                      <c:pt idx="11">
                        <c:v>141.88362100000001</c:v>
                      </c:pt>
                      <c:pt idx="12">
                        <c:v>155.90721099999999</c:v>
                      </c:pt>
                      <c:pt idx="13">
                        <c:v>162.29563899999999</c:v>
                      </c:pt>
                      <c:pt idx="14">
                        <c:v>165.62103300000001</c:v>
                      </c:pt>
                      <c:pt idx="15">
                        <c:v>168.42503400000001</c:v>
                      </c:pt>
                      <c:pt idx="16">
                        <c:v>169.342896</c:v>
                      </c:pt>
                      <c:pt idx="17">
                        <c:v>170.11923200000001</c:v>
                      </c:pt>
                      <c:pt idx="18">
                        <c:v>171.42967200000001</c:v>
                      </c:pt>
                      <c:pt idx="19">
                        <c:v>172.49865700000001</c:v>
                      </c:pt>
                      <c:pt idx="20">
                        <c:v>173.982315</c:v>
                      </c:pt>
                      <c:pt idx="21">
                        <c:v>175.80070499999999</c:v>
                      </c:pt>
                      <c:pt idx="22">
                        <c:v>178.01844800000001</c:v>
                      </c:pt>
                      <c:pt idx="23">
                        <c:v>180.33660900000001</c:v>
                      </c:pt>
                      <c:pt idx="24">
                        <c:v>182.67094399999999</c:v>
                      </c:pt>
                      <c:pt idx="25">
                        <c:v>184.96693400000001</c:v>
                      </c:pt>
                      <c:pt idx="26">
                        <c:v>186.74896200000001</c:v>
                      </c:pt>
                      <c:pt idx="27">
                        <c:v>188.312881</c:v>
                      </c:pt>
                      <c:pt idx="28">
                        <c:v>190.084946</c:v>
                      </c:pt>
                      <c:pt idx="29">
                        <c:v>191.92962600000001</c:v>
                      </c:pt>
                      <c:pt idx="30">
                        <c:v>194.11279300000001</c:v>
                      </c:pt>
                      <c:pt idx="31">
                        <c:v>196.25183100000001</c:v>
                      </c:pt>
                      <c:pt idx="32">
                        <c:v>198.671448</c:v>
                      </c:pt>
                      <c:pt idx="33">
                        <c:v>201.17804000000001</c:v>
                      </c:pt>
                      <c:pt idx="34">
                        <c:v>203.82650799999999</c:v>
                      </c:pt>
                      <c:pt idx="35">
                        <c:v>206.297043</c:v>
                      </c:pt>
                      <c:pt idx="36">
                        <c:v>208.64920000000001</c:v>
                      </c:pt>
                      <c:pt idx="37">
                        <c:v>210.76919599999999</c:v>
                      </c:pt>
                      <c:pt idx="38">
                        <c:v>212.72589099999999</c:v>
                      </c:pt>
                      <c:pt idx="39">
                        <c:v>214.51878400000001</c:v>
                      </c:pt>
                      <c:pt idx="40">
                        <c:v>216.32486</c:v>
                      </c:pt>
                    </c:numCache>
                  </c:numRef>
                </c:val>
              </c15:ser>
            </c15:filteredAreaSeries>
          </c:ext>
        </c:extLst>
      </c:areaChart>
      <c:catAx>
        <c:axId val="-1231725712"/>
        <c:scaling>
          <c:orientation val="minMax"/>
          <c:max val="41"/>
        </c:scaling>
        <c:delete val="0"/>
        <c:axPos val="b"/>
        <c:numFmt formatCode="0" sourceLinked="0"/>
        <c:majorTickMark val="out"/>
        <c:minorTickMark val="none"/>
        <c:tickLblPos val="nextTo"/>
        <c:spPr>
          <a:ln w="12700">
            <a:solidFill>
              <a:srgbClr val="000000"/>
            </a:solidFill>
          </a:ln>
        </c:spPr>
        <c:txPr>
          <a:bodyPr/>
          <a:lstStyle/>
          <a:p>
            <a:pPr>
              <a:defRPr sz="1200" baseline="0">
                <a:latin typeface="Arial" panose="020B0604020202020204" pitchFamily="34" charset="0"/>
              </a:defRPr>
            </a:pPr>
            <a:endParaRPr lang="en-US"/>
          </a:p>
        </c:txPr>
        <c:crossAx val="-1231724080"/>
        <c:crossesAt val="0"/>
        <c:auto val="1"/>
        <c:lblAlgn val="ctr"/>
        <c:lblOffset val="100"/>
        <c:tickLblSkip val="10"/>
        <c:tickMarkSkip val="10"/>
        <c:noMultiLvlLbl val="1"/>
      </c:catAx>
      <c:valAx>
        <c:axId val="-1231724080"/>
        <c:scaling>
          <c:orientation val="minMax"/>
          <c:max val="5000"/>
        </c:scaling>
        <c:delete val="0"/>
        <c:axPos val="l"/>
        <c:majorGridlines>
          <c:spPr>
            <a:ln>
              <a:solidFill>
                <a:srgbClr val="FFFFFF">
                  <a:lumMod val="85000"/>
                </a:srgbClr>
              </a:solidFill>
            </a:ln>
          </c:spPr>
        </c:majorGridlines>
        <c:numFmt formatCode="General" sourceLinked="0"/>
        <c:majorTickMark val="none"/>
        <c:minorTickMark val="none"/>
        <c:tickLblPos val="low"/>
        <c:spPr>
          <a:ln w="22225">
            <a:solidFill>
              <a:srgbClr val="FFFFFF">
                <a:lumMod val="65000"/>
              </a:srgbClr>
            </a:solidFill>
            <a:prstDash val="lgDash"/>
          </a:ln>
        </c:spPr>
        <c:txPr>
          <a:bodyPr/>
          <a:lstStyle/>
          <a:p>
            <a:pPr>
              <a:defRPr sz="1200" baseline="0">
                <a:latin typeface="Arial" panose="020B0604020202020204" pitchFamily="34" charset="0"/>
              </a:defRPr>
            </a:pPr>
            <a:endParaRPr lang="en-US"/>
          </a:p>
        </c:txPr>
        <c:crossAx val="-1231725712"/>
        <c:crossesAt val="11"/>
        <c:crossBetween val="midCat"/>
        <c:majorUnit val="1000"/>
        <c:dispUnits>
          <c:builtInUnit val="thousands"/>
        </c:dispUnits>
      </c:val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07236595425575E-2"/>
          <c:y val="0.2038920149842891"/>
          <c:w val="0.82202984276818702"/>
          <c:h val="0.68532878425214228"/>
        </c:manualLayout>
      </c:layout>
      <c:lineChart>
        <c:grouping val="standard"/>
        <c:varyColors val="0"/>
        <c:ser>
          <c:idx val="5"/>
          <c:order val="0"/>
          <c:tx>
            <c:strRef>
              <c:f>Sheet1!$B$1</c:f>
              <c:strCache>
                <c:ptCount val="1"/>
                <c:pt idx="0">
                  <c:v>Narrow body aircraft</c:v>
                </c:pt>
              </c:strCache>
            </c:strRef>
          </c:tx>
          <c:spPr>
            <a:ln w="22225" cap="rnd">
              <a:solidFill>
                <a:schemeClr val="accent4"/>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89</c:v>
                </c:pt>
                <c:pt idx="1">
                  <c:v>82</c:v>
                </c:pt>
                <c:pt idx="2">
                  <c:v>122</c:v>
                </c:pt>
                <c:pt idx="3">
                  <c:v>154</c:v>
                </c:pt>
                <c:pt idx="4">
                  <c:v>189</c:v>
                </c:pt>
                <c:pt idx="5">
                  <c:v>170</c:v>
                </c:pt>
                <c:pt idx="6">
                  <c:v>201</c:v>
                </c:pt>
                <c:pt idx="7">
                  <c:v>223</c:v>
                </c:pt>
                <c:pt idx="8">
                  <c:v>200</c:v>
                </c:pt>
                <c:pt idx="9">
                  <c:v>201.35412600000001</c:v>
                </c:pt>
                <c:pt idx="10">
                  <c:v>0</c:v>
                </c:pt>
                <c:pt idx="11">
                  <c:v>0</c:v>
                </c:pt>
                <c:pt idx="12">
                  <c:v>52.252617000000001</c:v>
                </c:pt>
                <c:pt idx="13">
                  <c:v>214.376633</c:v>
                </c:pt>
                <c:pt idx="14">
                  <c:v>238.23535200000001</c:v>
                </c:pt>
                <c:pt idx="15">
                  <c:v>306.90139799999997</c:v>
                </c:pt>
                <c:pt idx="16">
                  <c:v>277.23144500000001</c:v>
                </c:pt>
                <c:pt idx="17">
                  <c:v>274.634277</c:v>
                </c:pt>
                <c:pt idx="18">
                  <c:v>292.23242199999999</c:v>
                </c:pt>
                <c:pt idx="19">
                  <c:v>302.931152</c:v>
                </c:pt>
                <c:pt idx="20">
                  <c:v>315.81298800000002</c:v>
                </c:pt>
                <c:pt idx="21">
                  <c:v>326.22851600000001</c:v>
                </c:pt>
                <c:pt idx="22">
                  <c:v>337.18310500000001</c:v>
                </c:pt>
                <c:pt idx="23">
                  <c:v>342.09082000000001</c:v>
                </c:pt>
                <c:pt idx="24">
                  <c:v>344.94921900000003</c:v>
                </c:pt>
                <c:pt idx="25">
                  <c:v>339.55908199999999</c:v>
                </c:pt>
                <c:pt idx="26">
                  <c:v>322.82470699999999</c:v>
                </c:pt>
                <c:pt idx="27">
                  <c:v>313.14209</c:v>
                </c:pt>
                <c:pt idx="28">
                  <c:v>320.90429699999999</c:v>
                </c:pt>
                <c:pt idx="29">
                  <c:v>328.787598</c:v>
                </c:pt>
                <c:pt idx="30">
                  <c:v>338.5625</c:v>
                </c:pt>
                <c:pt idx="31">
                  <c:v>344.47607399999998</c:v>
                </c:pt>
                <c:pt idx="32">
                  <c:v>356.08496100000002</c:v>
                </c:pt>
                <c:pt idx="33">
                  <c:v>366.47167999999999</c:v>
                </c:pt>
                <c:pt idx="34">
                  <c:v>368.96826199999998</c:v>
                </c:pt>
                <c:pt idx="35">
                  <c:v>366.59667999999999</c:v>
                </c:pt>
                <c:pt idx="36">
                  <c:v>367.1875</c:v>
                </c:pt>
                <c:pt idx="37">
                  <c:v>374.23828099999997</c:v>
                </c:pt>
                <c:pt idx="38">
                  <c:v>385.15820300000001</c:v>
                </c:pt>
                <c:pt idx="39">
                  <c:v>392.835938</c:v>
                </c:pt>
                <c:pt idx="40">
                  <c:v>402.01367199999999</c:v>
                </c:pt>
              </c:numCache>
            </c:numRef>
          </c:val>
          <c:smooth val="1"/>
        </c:ser>
        <c:ser>
          <c:idx val="2"/>
          <c:order val="1"/>
          <c:tx>
            <c:strRef>
              <c:f>Sheet1!$C$1</c:f>
              <c:strCache>
                <c:ptCount val="1"/>
                <c:pt idx="0">
                  <c:v>Wide body aircraft</c:v>
                </c:pt>
              </c:strCache>
            </c:strRef>
          </c:tx>
          <c:spPr>
            <a:ln w="22225" cap="rnd">
              <a:solidFill>
                <a:schemeClr val="accent1"/>
              </a:solidFill>
              <a:round/>
            </a:ln>
            <a:effectLst/>
          </c:spPr>
          <c:marker>
            <c:symbol val="none"/>
          </c:marker>
          <c:dPt>
            <c:idx val="11"/>
            <c:marker>
              <c:symbol val="none"/>
            </c:marker>
            <c:bubble3D val="0"/>
            <c:spPr>
              <a:ln w="22225" cap="rnd">
                <a:solidFill>
                  <a:schemeClr val="accent1"/>
                </a:solidFill>
                <a:round/>
              </a:ln>
              <a:effectLst/>
            </c:spPr>
          </c:dPt>
          <c:dPt>
            <c:idx val="12"/>
            <c:marker>
              <c:symbol val="none"/>
            </c:marker>
            <c:bubble3D val="0"/>
            <c:spPr>
              <a:ln w="22225" cap="rnd">
                <a:solidFill>
                  <a:schemeClr val="accent1"/>
                </a:solidFill>
                <a:round/>
              </a:ln>
              <a:effectLst/>
            </c:spPr>
          </c:dPt>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c:v>
                </c:pt>
                <c:pt idx="1">
                  <c:v>2</c:v>
                </c:pt>
                <c:pt idx="2">
                  <c:v>13</c:v>
                </c:pt>
                <c:pt idx="3">
                  <c:v>20</c:v>
                </c:pt>
                <c:pt idx="4">
                  <c:v>30</c:v>
                </c:pt>
                <c:pt idx="5">
                  <c:v>56</c:v>
                </c:pt>
                <c:pt idx="6">
                  <c:v>22</c:v>
                </c:pt>
                <c:pt idx="7">
                  <c:v>74</c:v>
                </c:pt>
                <c:pt idx="8">
                  <c:v>22</c:v>
                </c:pt>
                <c:pt idx="9">
                  <c:v>26.175761999999999</c:v>
                </c:pt>
                <c:pt idx="10">
                  <c:v>12.766569</c:v>
                </c:pt>
                <c:pt idx="11">
                  <c:v>0</c:v>
                </c:pt>
                <c:pt idx="12">
                  <c:v>0</c:v>
                </c:pt>
                <c:pt idx="13">
                  <c:v>31.812792000000002</c:v>
                </c:pt>
                <c:pt idx="14">
                  <c:v>57.835011000000002</c:v>
                </c:pt>
                <c:pt idx="15">
                  <c:v>93.524199999999993</c:v>
                </c:pt>
                <c:pt idx="16">
                  <c:v>91.260834000000003</c:v>
                </c:pt>
                <c:pt idx="17">
                  <c:v>87.306090999999995</c:v>
                </c:pt>
                <c:pt idx="18">
                  <c:v>84.665649000000002</c:v>
                </c:pt>
                <c:pt idx="19">
                  <c:v>82.065605000000005</c:v>
                </c:pt>
                <c:pt idx="20">
                  <c:v>84.370002999999997</c:v>
                </c:pt>
                <c:pt idx="21">
                  <c:v>85.730689999999996</c:v>
                </c:pt>
                <c:pt idx="22">
                  <c:v>86.845871000000002</c:v>
                </c:pt>
                <c:pt idx="23">
                  <c:v>86.609261000000004</c:v>
                </c:pt>
                <c:pt idx="24">
                  <c:v>85.671310000000005</c:v>
                </c:pt>
                <c:pt idx="25">
                  <c:v>83.069007999999997</c:v>
                </c:pt>
                <c:pt idx="26">
                  <c:v>78.363174000000001</c:v>
                </c:pt>
                <c:pt idx="27">
                  <c:v>75.100493999999998</c:v>
                </c:pt>
                <c:pt idx="28">
                  <c:v>75.463714999999993</c:v>
                </c:pt>
                <c:pt idx="29">
                  <c:v>75.996994000000001</c:v>
                </c:pt>
                <c:pt idx="30">
                  <c:v>76.946151999999998</c:v>
                </c:pt>
                <c:pt idx="31">
                  <c:v>77.419646999999998</c:v>
                </c:pt>
                <c:pt idx="32">
                  <c:v>78.951796999999999</c:v>
                </c:pt>
                <c:pt idx="33">
                  <c:v>80.508262999999999</c:v>
                </c:pt>
                <c:pt idx="34">
                  <c:v>80.486084000000005</c:v>
                </c:pt>
                <c:pt idx="35">
                  <c:v>79.839416999999997</c:v>
                </c:pt>
                <c:pt idx="36">
                  <c:v>79.747497999999993</c:v>
                </c:pt>
                <c:pt idx="37">
                  <c:v>80.891768999999996</c:v>
                </c:pt>
                <c:pt idx="38">
                  <c:v>82.468581999999998</c:v>
                </c:pt>
                <c:pt idx="39">
                  <c:v>83.210937999999999</c:v>
                </c:pt>
                <c:pt idx="40">
                  <c:v>84.195250999999999</c:v>
                </c:pt>
              </c:numCache>
            </c:numRef>
          </c:val>
          <c:smooth val="1"/>
        </c:ser>
        <c:ser>
          <c:idx val="0"/>
          <c:order val="2"/>
          <c:tx>
            <c:strRef>
              <c:f>Sheet1!$D$1</c:f>
              <c:strCache>
                <c:ptCount val="1"/>
                <c:pt idx="0">
                  <c:v>Regional jets</c:v>
                </c:pt>
              </c:strCache>
            </c:strRef>
          </c:tx>
          <c:spPr>
            <a:ln w="22225" cap="rnd">
              <a:solidFill>
                <a:schemeClr val="accent5"/>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38</c:v>
                </c:pt>
                <c:pt idx="1">
                  <c:v>38</c:v>
                </c:pt>
                <c:pt idx="2">
                  <c:v>11</c:v>
                </c:pt>
                <c:pt idx="3">
                  <c:v>49</c:v>
                </c:pt>
                <c:pt idx="4">
                  <c:v>108</c:v>
                </c:pt>
                <c:pt idx="5">
                  <c:v>115</c:v>
                </c:pt>
                <c:pt idx="6">
                  <c:v>108</c:v>
                </c:pt>
                <c:pt idx="7">
                  <c:v>38</c:v>
                </c:pt>
                <c:pt idx="8">
                  <c:v>63</c:v>
                </c:pt>
                <c:pt idx="9">
                  <c:v>0</c:v>
                </c:pt>
                <c:pt idx="10">
                  <c:v>0</c:v>
                </c:pt>
                <c:pt idx="11">
                  <c:v>0</c:v>
                </c:pt>
                <c:pt idx="12">
                  <c:v>0</c:v>
                </c:pt>
                <c:pt idx="13">
                  <c:v>0</c:v>
                </c:pt>
                <c:pt idx="14">
                  <c:v>0</c:v>
                </c:pt>
                <c:pt idx="15">
                  <c:v>37.431125999999999</c:v>
                </c:pt>
                <c:pt idx="16">
                  <c:v>0</c:v>
                </c:pt>
                <c:pt idx="17">
                  <c:v>0</c:v>
                </c:pt>
                <c:pt idx="18">
                  <c:v>30.388110999999999</c:v>
                </c:pt>
                <c:pt idx="19">
                  <c:v>0</c:v>
                </c:pt>
                <c:pt idx="20">
                  <c:v>13.218216</c:v>
                </c:pt>
                <c:pt idx="21">
                  <c:v>22.691863999999999</c:v>
                </c:pt>
                <c:pt idx="22">
                  <c:v>35.471885999999998</c:v>
                </c:pt>
                <c:pt idx="23">
                  <c:v>47.917701999999998</c:v>
                </c:pt>
                <c:pt idx="24">
                  <c:v>58.515014999999998</c:v>
                </c:pt>
                <c:pt idx="25">
                  <c:v>75.465698000000003</c:v>
                </c:pt>
                <c:pt idx="26">
                  <c:v>70.508910999999998</c:v>
                </c:pt>
                <c:pt idx="27">
                  <c:v>66.975098000000003</c:v>
                </c:pt>
                <c:pt idx="28">
                  <c:v>67.681274000000002</c:v>
                </c:pt>
                <c:pt idx="29">
                  <c:v>67.789917000000003</c:v>
                </c:pt>
                <c:pt idx="30">
                  <c:v>67.758544999999998</c:v>
                </c:pt>
                <c:pt idx="31">
                  <c:v>66.301513999999997</c:v>
                </c:pt>
                <c:pt idx="32">
                  <c:v>65.760131999999999</c:v>
                </c:pt>
                <c:pt idx="33">
                  <c:v>64.578979000000004</c:v>
                </c:pt>
                <c:pt idx="34">
                  <c:v>61.455933000000002</c:v>
                </c:pt>
                <c:pt idx="35">
                  <c:v>57.271118000000001</c:v>
                </c:pt>
                <c:pt idx="36">
                  <c:v>53.754638999999997</c:v>
                </c:pt>
                <c:pt idx="37">
                  <c:v>51.556395999999999</c:v>
                </c:pt>
                <c:pt idx="38">
                  <c:v>50.077880999999998</c:v>
                </c:pt>
                <c:pt idx="39">
                  <c:v>48.012695000000001</c:v>
                </c:pt>
                <c:pt idx="40">
                  <c:v>46.288330000000002</c:v>
                </c:pt>
              </c:numCache>
            </c:numRef>
          </c:val>
          <c:smooth val="0"/>
        </c:ser>
        <c:dLbls>
          <c:showLegendKey val="0"/>
          <c:showVal val="0"/>
          <c:showCatName val="0"/>
          <c:showSerName val="0"/>
          <c:showPercent val="0"/>
          <c:showBubbleSize val="0"/>
        </c:dLbls>
        <c:smooth val="0"/>
        <c:axId val="-1231728976"/>
        <c:axId val="-1231727888"/>
      </c:lineChart>
      <c:catAx>
        <c:axId val="-123172897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1727888"/>
        <c:crossesAt val="-50"/>
        <c:auto val="1"/>
        <c:lblAlgn val="ctr"/>
        <c:lblOffset val="100"/>
        <c:tickLblSkip val="10"/>
        <c:tickMarkSkip val="10"/>
        <c:noMultiLvlLbl val="0"/>
      </c:catAx>
      <c:valAx>
        <c:axId val="-1231727888"/>
        <c:scaling>
          <c:orientation val="minMax"/>
          <c:max val="500"/>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1728976"/>
        <c:crossesAt val="11"/>
        <c:crossBetween val="midCat"/>
        <c:majorUnit val="10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07236595425575E-2"/>
          <c:y val="0.2038920149842891"/>
          <c:w val="0.82202984276818702"/>
          <c:h val="0.68532878425214228"/>
        </c:manualLayout>
      </c:layout>
      <c:lineChart>
        <c:grouping val="standard"/>
        <c:varyColors val="0"/>
        <c:ser>
          <c:idx val="2"/>
          <c:order val="0"/>
          <c:tx>
            <c:strRef>
              <c:f>Sheet1!$B$2</c:f>
              <c:strCache>
                <c:ptCount val="1"/>
                <c:pt idx="0">
                  <c:v>revenue passenger miles per gallon</c:v>
                </c:pt>
              </c:strCache>
            </c:strRef>
          </c:tx>
          <c:spPr>
            <a:ln w="22225" cap="rnd">
              <a:solidFill>
                <a:schemeClr val="accent4">
                  <a:lumMod val="75000"/>
                </a:schemeClr>
              </a:solidFill>
              <a:round/>
            </a:ln>
            <a:effectLst/>
          </c:spPr>
          <c:marker>
            <c:symbol val="none"/>
          </c:marker>
          <c:cat>
            <c:numRef>
              <c:f>Sheet1!$A$3:$A$43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Sheet1!$B$3:$B$43</c:f>
              <c:numCache>
                <c:formatCode>General</c:formatCode>
                <c:ptCount val="41"/>
                <c:pt idx="0">
                  <c:v>0.89509354611612357</c:v>
                </c:pt>
                <c:pt idx="1">
                  <c:v>0.8990302365711329</c:v>
                </c:pt>
                <c:pt idx="2">
                  <c:v>0.9099712053980491</c:v>
                </c:pt>
                <c:pt idx="3">
                  <c:v>0.91779454596641241</c:v>
                </c:pt>
                <c:pt idx="4">
                  <c:v>0.93222652143452167</c:v>
                </c:pt>
                <c:pt idx="5">
                  <c:v>0.93974853190169827</c:v>
                </c:pt>
                <c:pt idx="6">
                  <c:v>0.94068927461655016</c:v>
                </c:pt>
                <c:pt idx="7">
                  <c:v>0.95961956705449858</c:v>
                </c:pt>
                <c:pt idx="8">
                  <c:v>0.98909074218989756</c:v>
                </c:pt>
                <c:pt idx="9">
                  <c:v>1</c:v>
                </c:pt>
                <c:pt idx="10">
                  <c:v>0.78525681819457571</c:v>
                </c:pt>
                <c:pt idx="11">
                  <c:v>0.90882063977668193</c:v>
                </c:pt>
                <c:pt idx="12">
                  <c:v>0.96713758449227816</c:v>
                </c:pt>
                <c:pt idx="13">
                  <c:v>1.0114948990191814</c:v>
                </c:pt>
                <c:pt idx="14">
                  <c:v>1.0400382304705733</c:v>
                </c:pt>
                <c:pt idx="15">
                  <c:v>1.0561715112249812</c:v>
                </c:pt>
                <c:pt idx="16">
                  <c:v>1.0724358770483986</c:v>
                </c:pt>
                <c:pt idx="17">
                  <c:v>1.0871103042041035</c:v>
                </c:pt>
                <c:pt idx="18">
                  <c:v>1.0979201796617222</c:v>
                </c:pt>
                <c:pt idx="19">
                  <c:v>1.1084809493056682</c:v>
                </c:pt>
                <c:pt idx="20">
                  <c:v>1.1191635278046546</c:v>
                </c:pt>
                <c:pt idx="21">
                  <c:v>1.129861056657552</c:v>
                </c:pt>
                <c:pt idx="22">
                  <c:v>1.1403664879619495</c:v>
                </c:pt>
                <c:pt idx="23">
                  <c:v>1.1511314191785502</c:v>
                </c:pt>
                <c:pt idx="24">
                  <c:v>1.1624204106821785</c:v>
                </c:pt>
                <c:pt idx="25">
                  <c:v>1.1731787788240298</c:v>
                </c:pt>
                <c:pt idx="26">
                  <c:v>1.1841561519362185</c:v>
                </c:pt>
                <c:pt idx="27">
                  <c:v>1.1948894221544695</c:v>
                </c:pt>
                <c:pt idx="28">
                  <c:v>1.205551559020454</c:v>
                </c:pt>
                <c:pt idx="29">
                  <c:v>1.2166868869443739</c:v>
                </c:pt>
                <c:pt idx="30">
                  <c:v>1.2271295324188132</c:v>
                </c:pt>
                <c:pt idx="31">
                  <c:v>1.2382046666017752</c:v>
                </c:pt>
                <c:pt idx="32">
                  <c:v>1.2490296793325311</c:v>
                </c:pt>
                <c:pt idx="33">
                  <c:v>1.2602159742663723</c:v>
                </c:pt>
                <c:pt idx="34">
                  <c:v>1.2703934916552977</c:v>
                </c:pt>
                <c:pt idx="35">
                  <c:v>1.2804401990824847</c:v>
                </c:pt>
                <c:pt idx="36">
                  <c:v>1.2904321366189557</c:v>
                </c:pt>
                <c:pt idx="37">
                  <c:v>1.3016840497973026</c:v>
                </c:pt>
                <c:pt idx="38">
                  <c:v>1.314319474555818</c:v>
                </c:pt>
                <c:pt idx="39">
                  <c:v>1.3277266234436971</c:v>
                </c:pt>
                <c:pt idx="40">
                  <c:v>1.341182906649417</c:v>
                </c:pt>
              </c:numCache>
            </c:numRef>
          </c:val>
          <c:smooth val="0"/>
        </c:ser>
        <c:ser>
          <c:idx val="1"/>
          <c:order val="1"/>
          <c:tx>
            <c:strRef>
              <c:f>Sheet1!$C$2</c:f>
              <c:strCache>
                <c:ptCount val="1"/>
                <c:pt idx="0">
                  <c:v>revenue passenger miles</c:v>
                </c:pt>
              </c:strCache>
            </c:strRef>
          </c:tx>
          <c:spPr>
            <a:ln w="22225" cap="rnd">
              <a:solidFill>
                <a:schemeClr val="accent3"/>
              </a:solidFill>
              <a:round/>
            </a:ln>
            <a:effectLst/>
          </c:spPr>
          <c:marker>
            <c:symbol val="none"/>
          </c:marker>
          <c:cat>
            <c:numRef>
              <c:f>Sheet1!$A$3:$A$43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Sheet1!$C$3:$C$43</c:f>
              <c:numCache>
                <c:formatCode>General</c:formatCode>
                <c:ptCount val="41"/>
                <c:pt idx="0">
                  <c:v>0.70774902763663006</c:v>
                </c:pt>
                <c:pt idx="1">
                  <c:v>0.72761825612454301</c:v>
                </c:pt>
                <c:pt idx="2">
                  <c:v>0.74189920687246069</c:v>
                </c:pt>
                <c:pt idx="3">
                  <c:v>0.76247133004551526</c:v>
                </c:pt>
                <c:pt idx="4">
                  <c:v>0.79248370435423698</c:v>
                </c:pt>
                <c:pt idx="5">
                  <c:v>0.841848231278715</c:v>
                </c:pt>
                <c:pt idx="6">
                  <c:v>0.88697427850981858</c:v>
                </c:pt>
                <c:pt idx="7">
                  <c:v>0.92465974957370689</c:v>
                </c:pt>
                <c:pt idx="8">
                  <c:v>0.9762491434201801</c:v>
                </c:pt>
                <c:pt idx="9">
                  <c:v>1</c:v>
                </c:pt>
                <c:pt idx="10">
                  <c:v>0.37878137156412567</c:v>
                </c:pt>
                <c:pt idx="11">
                  <c:v>0.68196412702010734</c:v>
                </c:pt>
                <c:pt idx="12">
                  <c:v>0.8368478902762424</c:v>
                </c:pt>
                <c:pt idx="13">
                  <c:v>0.92244255579457546</c:v>
                </c:pt>
                <c:pt idx="14">
                  <c:v>0.97277682617176731</c:v>
                </c:pt>
                <c:pt idx="15">
                  <c:v>1.0099189369343222</c:v>
                </c:pt>
                <c:pt idx="16">
                  <c:v>1.0332665089586996</c:v>
                </c:pt>
                <c:pt idx="17">
                  <c:v>1.0534681881057855</c:v>
                </c:pt>
                <c:pt idx="18">
                  <c:v>1.0720775944118766</c:v>
                </c:pt>
                <c:pt idx="19">
                  <c:v>1.0884430979638868</c:v>
                </c:pt>
                <c:pt idx="20">
                  <c:v>1.1083535839492105</c:v>
                </c:pt>
                <c:pt idx="21">
                  <c:v>1.1312303547207123</c:v>
                </c:pt>
                <c:pt idx="22">
                  <c:v>1.1571489446271439</c:v>
                </c:pt>
                <c:pt idx="23">
                  <c:v>1.1846879500614742</c:v>
                </c:pt>
                <c:pt idx="24">
                  <c:v>1.2133300837486309</c:v>
                </c:pt>
                <c:pt idx="25">
                  <c:v>1.2411617699948703</c:v>
                </c:pt>
                <c:pt idx="26">
                  <c:v>1.2656047440609888</c:v>
                </c:pt>
                <c:pt idx="27">
                  <c:v>1.2881795949301946</c:v>
                </c:pt>
                <c:pt idx="28">
                  <c:v>1.3126240549065187</c:v>
                </c:pt>
                <c:pt idx="29">
                  <c:v>1.3387772889997374</c:v>
                </c:pt>
                <c:pt idx="30">
                  <c:v>1.3669456217745408</c:v>
                </c:pt>
                <c:pt idx="31">
                  <c:v>1.3960922463355927</c:v>
                </c:pt>
                <c:pt idx="32">
                  <c:v>1.4273208764260996</c:v>
                </c:pt>
                <c:pt idx="33">
                  <c:v>1.4601976923838871</c:v>
                </c:pt>
                <c:pt idx="34">
                  <c:v>1.4928610514248764</c:v>
                </c:pt>
                <c:pt idx="35">
                  <c:v>1.5241453283305904</c:v>
                </c:pt>
                <c:pt idx="36">
                  <c:v>1.5545965385533853</c:v>
                </c:pt>
                <c:pt idx="37">
                  <c:v>1.585498716433704</c:v>
                </c:pt>
                <c:pt idx="38">
                  <c:v>1.6175515455942941</c:v>
                </c:pt>
                <c:pt idx="39">
                  <c:v>1.6499131970058742</c:v>
                </c:pt>
                <c:pt idx="40">
                  <c:v>1.6827937834173092</c:v>
                </c:pt>
              </c:numCache>
            </c:numRef>
          </c:val>
          <c:smooth val="0"/>
        </c:ser>
        <c:ser>
          <c:idx val="4"/>
          <c:order val="2"/>
          <c:tx>
            <c:strRef>
              <c:f>Sheet1!$D$2</c:f>
              <c:strCache>
                <c:ptCount val="1"/>
                <c:pt idx="0">
                  <c:v>energy consumption</c:v>
                </c:pt>
              </c:strCache>
            </c:strRef>
          </c:tx>
          <c:spPr>
            <a:ln w="22225" cap="rnd">
              <a:solidFill>
                <a:schemeClr val="bg1">
                  <a:lumMod val="50000"/>
                </a:schemeClr>
              </a:solidFill>
              <a:round/>
            </a:ln>
            <a:effectLst/>
          </c:spPr>
          <c:marker>
            <c:symbol val="none"/>
          </c:marker>
          <c:cat>
            <c:numRef>
              <c:f>Sheet1!$A$3:$A$43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Sheet1!$D$3:$D$43</c:f>
              <c:numCache>
                <c:formatCode>General</c:formatCode>
                <c:ptCount val="41"/>
                <c:pt idx="0">
                  <c:v>0.79069839203690462</c:v>
                </c:pt>
                <c:pt idx="1">
                  <c:v>0.80933680150697862</c:v>
                </c:pt>
                <c:pt idx="2">
                  <c:v>0.81529965175978436</c:v>
                </c:pt>
                <c:pt idx="3">
                  <c:v>0.83076472114208733</c:v>
                </c:pt>
                <c:pt idx="4">
                  <c:v>0.85009778860909613</c:v>
                </c:pt>
                <c:pt idx="5">
                  <c:v>0.89582287463129129</c:v>
                </c:pt>
                <c:pt idx="6">
                  <c:v>0.9428982581643367</c:v>
                </c:pt>
                <c:pt idx="7">
                  <c:v>0.96356908645777317</c:v>
                </c:pt>
                <c:pt idx="8">
                  <c:v>0.98701676375891889</c:v>
                </c:pt>
                <c:pt idx="9">
                  <c:v>1</c:v>
                </c:pt>
                <c:pt idx="10">
                  <c:v>0.48236623075110813</c:v>
                </c:pt>
                <c:pt idx="11">
                  <c:v>0.75038362595691233</c:v>
                </c:pt>
                <c:pt idx="12">
                  <c:v>0.86528318586188102</c:v>
                </c:pt>
                <c:pt idx="13">
                  <c:v>0.9119596714615591</c:v>
                </c:pt>
                <c:pt idx="14">
                  <c:v>0.93532795013855108</c:v>
                </c:pt>
                <c:pt idx="15">
                  <c:v>0.956207326367842</c:v>
                </c:pt>
                <c:pt idx="16">
                  <c:v>0.96347626097934858</c:v>
                </c:pt>
                <c:pt idx="17">
                  <c:v>0.96905363147767398</c:v>
                </c:pt>
                <c:pt idx="18">
                  <c:v>0.97646223675585586</c:v>
                </c:pt>
                <c:pt idx="19">
                  <c:v>0.98192314324000507</c:v>
                </c:pt>
                <c:pt idx="20">
                  <c:v>0.99034105062675759</c:v>
                </c:pt>
                <c:pt idx="21">
                  <c:v>1.0012119172132641</c:v>
                </c:pt>
                <c:pt idx="22">
                  <c:v>1.0147167220734343</c:v>
                </c:pt>
                <c:pt idx="23">
                  <c:v>1.0291509121581182</c:v>
                </c:pt>
                <c:pt idx="24">
                  <c:v>1.0437962656183708</c:v>
                </c:pt>
                <c:pt idx="25">
                  <c:v>1.0579476823123117</c:v>
                </c:pt>
                <c:pt idx="26">
                  <c:v>1.068781969330306</c:v>
                </c:pt>
                <c:pt idx="27">
                  <c:v>1.0780743146989422</c:v>
                </c:pt>
                <c:pt idx="28">
                  <c:v>1.0888161896394246</c:v>
                </c:pt>
                <c:pt idx="29">
                  <c:v>1.1003466079608903</c:v>
                </c:pt>
                <c:pt idx="30">
                  <c:v>1.1139375148767985</c:v>
                </c:pt>
                <c:pt idx="31">
                  <c:v>1.1275133134226805</c:v>
                </c:pt>
                <c:pt idx="32">
                  <c:v>1.1427437634539199</c:v>
                </c:pt>
                <c:pt idx="33">
                  <c:v>1.1586884488065095</c:v>
                </c:pt>
                <c:pt idx="34">
                  <c:v>1.1751170493479999</c:v>
                </c:pt>
                <c:pt idx="35">
                  <c:v>1.1903291769679951</c:v>
                </c:pt>
                <c:pt idx="36">
                  <c:v>1.2047100304139693</c:v>
                </c:pt>
                <c:pt idx="37">
                  <c:v>1.2180365248238207</c:v>
                </c:pt>
                <c:pt idx="38">
                  <c:v>1.2307141276598335</c:v>
                </c:pt>
                <c:pt idx="39">
                  <c:v>1.2426603247033854</c:v>
                </c:pt>
                <c:pt idx="40">
                  <c:v>1.254708641956461</c:v>
                </c:pt>
              </c:numCache>
            </c:numRef>
          </c:val>
          <c:smooth val="0"/>
        </c:ser>
        <c:dLbls>
          <c:showLegendKey val="0"/>
          <c:showVal val="0"/>
          <c:showCatName val="0"/>
          <c:showSerName val="0"/>
          <c:showPercent val="0"/>
          <c:showBubbleSize val="0"/>
        </c:dLbls>
        <c:smooth val="0"/>
        <c:axId val="-1231724624"/>
        <c:axId val="-1231723536"/>
      </c:lineChart>
      <c:catAx>
        <c:axId val="-1231724624"/>
        <c:scaling>
          <c:orientation val="minMax"/>
        </c:scaling>
        <c:delete val="0"/>
        <c:axPos val="b"/>
        <c:numFmt formatCode="General"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1723536"/>
        <c:crosses val="autoZero"/>
        <c:auto val="1"/>
        <c:lblAlgn val="ctr"/>
        <c:lblOffset val="100"/>
        <c:tickLblSkip val="10"/>
        <c:tickMarkSkip val="10"/>
        <c:noMultiLvlLbl val="0"/>
      </c:catAx>
      <c:valAx>
        <c:axId val="-1231723536"/>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1724624"/>
        <c:crossesAt val="11"/>
        <c:crossBetween val="midCat"/>
        <c:majorUnit val="0.5"/>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973461650627"/>
          <c:y val="7.0530568967487856E-2"/>
          <c:w val="0.83421772278465189"/>
          <c:h val="0.82397178598539633"/>
        </c:manualLayout>
      </c:layout>
      <c:lineChart>
        <c:grouping val="standard"/>
        <c:varyColors val="0"/>
        <c:ser>
          <c:idx val="2"/>
          <c:order val="0"/>
          <c:tx>
            <c:strRef>
              <c:f>Sheet1!$B$1</c:f>
              <c:strCache>
                <c:ptCount val="1"/>
                <c:pt idx="0">
                  <c:v>active aircraft</c:v>
                </c:pt>
              </c:strCache>
            </c:strRef>
          </c:tx>
          <c:spPr>
            <a:ln w="28575" cap="rnd">
              <a:solidFill>
                <a:schemeClr val="accent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5570</c:v>
                </c:pt>
                <c:pt idx="1">
                  <c:v>5689</c:v>
                </c:pt>
                <c:pt idx="2">
                  <c:v>5833</c:v>
                </c:pt>
                <c:pt idx="3">
                  <c:v>6054</c:v>
                </c:pt>
                <c:pt idx="4">
                  <c:v>5916</c:v>
                </c:pt>
                <c:pt idx="5">
                  <c:v>6235</c:v>
                </c:pt>
                <c:pt idx="6">
                  <c:v>6315</c:v>
                </c:pt>
                <c:pt idx="7">
                  <c:v>6026</c:v>
                </c:pt>
                <c:pt idx="8">
                  <c:v>6596</c:v>
                </c:pt>
                <c:pt idx="9">
                  <c:v>6679.1469729999999</c:v>
                </c:pt>
                <c:pt idx="10">
                  <c:v>2120.6909179999998</c:v>
                </c:pt>
                <c:pt idx="11">
                  <c:v>5561.7944340000004</c:v>
                </c:pt>
                <c:pt idx="12">
                  <c:v>6027.591797</c:v>
                </c:pt>
                <c:pt idx="13">
                  <c:v>6204.826172</c:v>
                </c:pt>
                <c:pt idx="14">
                  <c:v>6290.3496089999999</c:v>
                </c:pt>
                <c:pt idx="15">
                  <c:v>6502.0009769999997</c:v>
                </c:pt>
                <c:pt idx="16">
                  <c:v>6550.1621089999999</c:v>
                </c:pt>
                <c:pt idx="17">
                  <c:v>6625.548828</c:v>
                </c:pt>
                <c:pt idx="18">
                  <c:v>6729.7744140000004</c:v>
                </c:pt>
                <c:pt idx="19">
                  <c:v>6744.2260740000002</c:v>
                </c:pt>
                <c:pt idx="20">
                  <c:v>6824.5087890000004</c:v>
                </c:pt>
                <c:pt idx="21">
                  <c:v>6922.5346680000002</c:v>
                </c:pt>
                <c:pt idx="22">
                  <c:v>7041.9228519999997</c:v>
                </c:pt>
                <c:pt idx="23">
                  <c:v>7175.0419920000004</c:v>
                </c:pt>
                <c:pt idx="24">
                  <c:v>7288.576172</c:v>
                </c:pt>
                <c:pt idx="25">
                  <c:v>7415.9145509999998</c:v>
                </c:pt>
                <c:pt idx="26">
                  <c:v>7522.7412109999996</c:v>
                </c:pt>
                <c:pt idx="27">
                  <c:v>7618.6171880000002</c:v>
                </c:pt>
                <c:pt idx="28">
                  <c:v>7726.265625</c:v>
                </c:pt>
                <c:pt idx="29">
                  <c:v>7844.5483400000003</c:v>
                </c:pt>
                <c:pt idx="30">
                  <c:v>7974.8559569999998</c:v>
                </c:pt>
                <c:pt idx="31">
                  <c:v>8111.029297</c:v>
                </c:pt>
                <c:pt idx="32">
                  <c:v>8259.5517579999996</c:v>
                </c:pt>
                <c:pt idx="33">
                  <c:v>8417.734375</c:v>
                </c:pt>
                <c:pt idx="34">
                  <c:v>8574.5371090000008</c:v>
                </c:pt>
                <c:pt idx="35">
                  <c:v>8723.1816409999992</c:v>
                </c:pt>
                <c:pt idx="36">
                  <c:v>8866.9570309999999</c:v>
                </c:pt>
                <c:pt idx="37">
                  <c:v>9013.3984380000002</c:v>
                </c:pt>
                <c:pt idx="38">
                  <c:v>9166.5449219999991</c:v>
                </c:pt>
                <c:pt idx="39">
                  <c:v>9321.4824219999991</c:v>
                </c:pt>
                <c:pt idx="40">
                  <c:v>9479.4160159999992</c:v>
                </c:pt>
              </c:numCache>
            </c:numRef>
          </c:val>
          <c:smooth val="0"/>
        </c:ser>
        <c:ser>
          <c:idx val="0"/>
          <c:order val="1"/>
          <c:tx>
            <c:strRef>
              <c:f>Sheet1!$C$1</c:f>
              <c:strCache>
                <c:ptCount val="1"/>
                <c:pt idx="0">
                  <c:v>parked aircraft</c:v>
                </c:pt>
              </c:strCache>
            </c:strRef>
          </c:tx>
          <c:spPr>
            <a:ln w="28575" cap="rnd">
              <a:solidFill>
                <a:schemeClr val="accent1">
                  <a:lumMod val="40000"/>
                  <a:lumOff val="6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795</c:v>
                </c:pt>
                <c:pt idx="1">
                  <c:v>798</c:v>
                </c:pt>
                <c:pt idx="2">
                  <c:v>800</c:v>
                </c:pt>
                <c:pt idx="3">
                  <c:v>802</c:v>
                </c:pt>
                <c:pt idx="4">
                  <c:v>1036</c:v>
                </c:pt>
                <c:pt idx="5">
                  <c:v>1039</c:v>
                </c:pt>
                <c:pt idx="6">
                  <c:v>1077</c:v>
                </c:pt>
                <c:pt idx="7">
                  <c:v>961</c:v>
                </c:pt>
                <c:pt idx="8">
                  <c:v>794</c:v>
                </c:pt>
                <c:pt idx="9">
                  <c:v>728.61291500000004</c:v>
                </c:pt>
                <c:pt idx="10">
                  <c:v>4864.5805659999996</c:v>
                </c:pt>
                <c:pt idx="11">
                  <c:v>1395.6361079999999</c:v>
                </c:pt>
                <c:pt idx="12">
                  <c:v>917.19207800000004</c:v>
                </c:pt>
                <c:pt idx="13">
                  <c:v>819.92571999999996</c:v>
                </c:pt>
                <c:pt idx="14">
                  <c:v>717.04406700000004</c:v>
                </c:pt>
                <c:pt idx="15">
                  <c:v>608.39666699999998</c:v>
                </c:pt>
                <c:pt idx="16">
                  <c:v>570.25518799999998</c:v>
                </c:pt>
                <c:pt idx="17">
                  <c:v>487.504639</c:v>
                </c:pt>
                <c:pt idx="18">
                  <c:v>414.40273999999999</c:v>
                </c:pt>
                <c:pt idx="19">
                  <c:v>403.85845899999998</c:v>
                </c:pt>
                <c:pt idx="20">
                  <c:v>387.78207400000002</c:v>
                </c:pt>
                <c:pt idx="21">
                  <c:v>366.40966800000001</c:v>
                </c:pt>
                <c:pt idx="22">
                  <c:v>335.894745</c:v>
                </c:pt>
                <c:pt idx="23">
                  <c:v>294.09875499999998</c:v>
                </c:pt>
                <c:pt idx="24">
                  <c:v>284.60253899999998</c:v>
                </c:pt>
                <c:pt idx="25">
                  <c:v>274.79400600000002</c:v>
                </c:pt>
                <c:pt idx="26">
                  <c:v>264.77005000000003</c:v>
                </c:pt>
                <c:pt idx="27">
                  <c:v>254.504974</c:v>
                </c:pt>
                <c:pt idx="28">
                  <c:v>243.892776</c:v>
                </c:pt>
                <c:pt idx="29">
                  <c:v>232.94010900000001</c:v>
                </c:pt>
                <c:pt idx="30">
                  <c:v>221.63324</c:v>
                </c:pt>
                <c:pt idx="31">
                  <c:v>210.00335699999999</c:v>
                </c:pt>
                <c:pt idx="32">
                  <c:v>198.00018299999999</c:v>
                </c:pt>
                <c:pt idx="33">
                  <c:v>185.629852</c:v>
                </c:pt>
                <c:pt idx="34">
                  <c:v>172.961029</c:v>
                </c:pt>
                <c:pt idx="35">
                  <c:v>160.04367099999999</c:v>
                </c:pt>
                <c:pt idx="36">
                  <c:v>146.85974100000001</c:v>
                </c:pt>
                <c:pt idx="37">
                  <c:v>133.35470599999999</c:v>
                </c:pt>
                <c:pt idx="38">
                  <c:v>119.492012</c:v>
                </c:pt>
                <c:pt idx="39">
                  <c:v>105.302071</c:v>
                </c:pt>
                <c:pt idx="40">
                  <c:v>90.770850999999993</c:v>
                </c:pt>
              </c:numCache>
            </c:numRef>
          </c:val>
          <c:smooth val="0"/>
        </c:ser>
        <c:dLbls>
          <c:showLegendKey val="0"/>
          <c:showVal val="0"/>
          <c:showCatName val="0"/>
          <c:showSerName val="0"/>
          <c:showPercent val="0"/>
          <c:showBubbleSize val="0"/>
        </c:dLbls>
        <c:marker val="1"/>
        <c:smooth val="0"/>
        <c:axId val="-1231722992"/>
        <c:axId val="-1231722448"/>
      </c:lineChart>
      <c:lineChart>
        <c:grouping val="standard"/>
        <c:varyColors val="0"/>
        <c:ser>
          <c:idx val="3"/>
          <c:order val="2"/>
          <c:tx>
            <c:strRef>
              <c:f>Sheet1!$D$1</c:f>
              <c:strCache>
                <c:ptCount val="1"/>
                <c:pt idx="0">
                  <c:v>cargo aircraft</c:v>
                </c:pt>
              </c:strCache>
            </c:strRef>
          </c:tx>
          <c:spPr>
            <a:ln w="28575" cap="rnd">
              <a:solidFill>
                <a:schemeClr val="accent4"/>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895</c:v>
                </c:pt>
                <c:pt idx="1">
                  <c:v>916</c:v>
                </c:pt>
                <c:pt idx="2">
                  <c:v>931</c:v>
                </c:pt>
                <c:pt idx="3">
                  <c:v>931</c:v>
                </c:pt>
                <c:pt idx="4">
                  <c:v>911</c:v>
                </c:pt>
                <c:pt idx="5">
                  <c:v>930</c:v>
                </c:pt>
                <c:pt idx="6">
                  <c:v>947</c:v>
                </c:pt>
                <c:pt idx="7">
                  <c:v>955</c:v>
                </c:pt>
                <c:pt idx="8">
                  <c:v>996</c:v>
                </c:pt>
                <c:pt idx="9">
                  <c:v>973.32299799999998</c:v>
                </c:pt>
                <c:pt idx="10">
                  <c:v>1152.675293</c:v>
                </c:pt>
                <c:pt idx="11">
                  <c:v>1087.2274170000001</c:v>
                </c:pt>
                <c:pt idx="12">
                  <c:v>1063.430298</c:v>
                </c:pt>
                <c:pt idx="13">
                  <c:v>1045.9426269999999</c:v>
                </c:pt>
                <c:pt idx="14">
                  <c:v>1069.1070560000001</c:v>
                </c:pt>
                <c:pt idx="15">
                  <c:v>1091.966553</c:v>
                </c:pt>
                <c:pt idx="16">
                  <c:v>1118.522217</c:v>
                </c:pt>
                <c:pt idx="17">
                  <c:v>1143.5932620000001</c:v>
                </c:pt>
                <c:pt idx="18">
                  <c:v>1167.922241</c:v>
                </c:pt>
                <c:pt idx="19">
                  <c:v>1191.107788</c:v>
                </c:pt>
                <c:pt idx="20">
                  <c:v>1216.611938</c:v>
                </c:pt>
                <c:pt idx="21">
                  <c:v>1244.094482</c:v>
                </c:pt>
                <c:pt idx="22">
                  <c:v>1273.6298830000001</c:v>
                </c:pt>
                <c:pt idx="23">
                  <c:v>1304.3759769999999</c:v>
                </c:pt>
                <c:pt idx="24">
                  <c:v>1336.025513</c:v>
                </c:pt>
                <c:pt idx="25">
                  <c:v>1367.40625</c:v>
                </c:pt>
                <c:pt idx="26">
                  <c:v>1396.922241</c:v>
                </c:pt>
                <c:pt idx="27">
                  <c:v>1425.49353</c:v>
                </c:pt>
                <c:pt idx="28">
                  <c:v>1455.4418949999999</c:v>
                </c:pt>
                <c:pt idx="29">
                  <c:v>1486.686768</c:v>
                </c:pt>
                <c:pt idx="30">
                  <c:v>1519.4389650000001</c:v>
                </c:pt>
                <c:pt idx="31">
                  <c:v>1553.0625</c:v>
                </c:pt>
                <c:pt idx="32">
                  <c:v>1588.269409</c:v>
                </c:pt>
                <c:pt idx="33">
                  <c:v>1624.8041989999999</c:v>
                </c:pt>
                <c:pt idx="34">
                  <c:v>1661.5023189999999</c:v>
                </c:pt>
                <c:pt idx="35">
                  <c:v>1697.634033</c:v>
                </c:pt>
                <c:pt idx="36">
                  <c:v>1733.5541989999999</c:v>
                </c:pt>
                <c:pt idx="37">
                  <c:v>1770.0914310000001</c:v>
                </c:pt>
                <c:pt idx="38">
                  <c:v>1807.7116699999999</c:v>
                </c:pt>
                <c:pt idx="39">
                  <c:v>1845.8920900000001</c:v>
                </c:pt>
                <c:pt idx="40">
                  <c:v>1884.784668</c:v>
                </c:pt>
              </c:numCache>
            </c:numRef>
          </c:val>
          <c:smooth val="0"/>
        </c:ser>
        <c:dLbls>
          <c:showLegendKey val="0"/>
          <c:showVal val="0"/>
          <c:showCatName val="0"/>
          <c:showSerName val="0"/>
          <c:showPercent val="0"/>
          <c:showBubbleSize val="0"/>
        </c:dLbls>
        <c:marker val="1"/>
        <c:smooth val="0"/>
        <c:axId val="-1231728432"/>
        <c:axId val="-1231727344"/>
      </c:lineChart>
      <c:catAx>
        <c:axId val="-1231722992"/>
        <c:scaling>
          <c:orientation val="minMax"/>
          <c:min val="1"/>
        </c:scaling>
        <c:delete val="0"/>
        <c:axPos val="b"/>
        <c:numFmt formatCode="General"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1722448"/>
        <c:crossesAt val="0"/>
        <c:auto val="0"/>
        <c:lblAlgn val="ctr"/>
        <c:lblOffset val="100"/>
        <c:tickLblSkip val="10"/>
        <c:tickMarkSkip val="10"/>
        <c:noMultiLvlLbl val="1"/>
      </c:catAx>
      <c:valAx>
        <c:axId val="-1231722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1722992"/>
        <c:crossesAt val="11"/>
        <c:crossBetween val="midCat"/>
        <c:majorUnit val="2000"/>
        <c:dispUnits>
          <c:builtInUnit val="thousands"/>
        </c:dispUnits>
      </c:valAx>
      <c:valAx>
        <c:axId val="-1231727344"/>
        <c:scaling>
          <c:orientation val="minMax"/>
          <c:max val="5000"/>
          <c:min val="0"/>
        </c:scaling>
        <c:delete val="0"/>
        <c:axPos val="r"/>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1728432"/>
        <c:crosses val="max"/>
        <c:crossBetween val="between"/>
        <c:majorUnit val="1000"/>
        <c:dispUnits>
          <c:builtInUnit val="thousands"/>
        </c:dispUnits>
      </c:valAx>
      <c:catAx>
        <c:axId val="-1231728432"/>
        <c:scaling>
          <c:orientation val="minMax"/>
        </c:scaling>
        <c:delete val="1"/>
        <c:axPos val="b"/>
        <c:numFmt formatCode="General" sourceLinked="1"/>
        <c:majorTickMark val="out"/>
        <c:minorTickMark val="none"/>
        <c:tickLblPos val="nextTo"/>
        <c:crossAx val="-1231727344"/>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854430195702123E-2"/>
          <c:y val="0.11480228919548945"/>
          <c:w val="0.78388742617802309"/>
          <c:h val="0.78024041060384197"/>
        </c:manualLayout>
      </c:layout>
      <c:lineChart>
        <c:grouping val="standard"/>
        <c:varyColors val="0"/>
        <c:dLbls>
          <c:showLegendKey val="0"/>
          <c:showVal val="0"/>
          <c:showCatName val="0"/>
          <c:showSerName val="0"/>
          <c:showPercent val="0"/>
          <c:showBubbleSize val="0"/>
        </c:dLbls>
        <c:marker val="1"/>
        <c:smooth val="0"/>
        <c:axId val="-1231729520"/>
        <c:axId val="-1231726800"/>
        <c:extLst>
          <c:ext xmlns:c15="http://schemas.microsoft.com/office/drawing/2012/chart" uri="{02D57815-91ED-43cb-92C2-25804820EDAC}">
            <c15:filteredLineSeries>
              <c15:ser>
                <c:idx val="4"/>
                <c:order val="1"/>
                <c:tx>
                  <c:strRef>
                    <c:extLst>
                      <c:ext uri="{02D57815-91ED-43cb-92C2-25804820EDAC}">
                        <c15:formulaRef>
                          <c15:sqref>Sheet1!$C$2</c15:sqref>
                        </c15:formulaRef>
                      </c:ext>
                    </c:extLst>
                    <c:strCache>
                      <c:ptCount val="1"/>
                      <c:pt idx="0">
                        <c:v>domestic passenger load factors</c:v>
                      </c:pt>
                    </c:strCache>
                  </c:strRef>
                </c:tx>
                <c:spPr>
                  <a:ln>
                    <a:solidFill>
                      <a:srgbClr val="BD732A"/>
                    </a:solidFill>
                  </a:ln>
                </c:spPr>
                <c:marker>
                  <c:spPr>
                    <a:noFill/>
                    <a:ln>
                      <a:noFill/>
                    </a:ln>
                  </c:spPr>
                </c:marker>
                <c:cat>
                  <c:numRef>
                    <c:extLst>
                      <c:ext uri="{02D57815-91ED-43cb-92C2-25804820EDAC}">
                        <c15:formulaRef>
                          <c15:sqref>Sheet1!$A$3:$A$43</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c:ext uri="{02D57815-91ED-43cb-92C2-25804820EDAC}">
                        <c15:formulaRef>
                          <c15:sqref>Sheet1!$C$3:$C$43</c15:sqref>
                        </c15:formulaRef>
                      </c:ext>
                    </c:extLst>
                    <c:numCache>
                      <c:formatCode>General</c:formatCode>
                      <c:ptCount val="41"/>
                      <c:pt idx="0">
                        <c:v>0.82286000000000004</c:v>
                      </c:pt>
                      <c:pt idx="1">
                        <c:v>0.83108000000000004</c:v>
                      </c:pt>
                      <c:pt idx="2">
                        <c:v>0.835503</c:v>
                      </c:pt>
                      <c:pt idx="3">
                        <c:v>0.83802600000000005</c:v>
                      </c:pt>
                      <c:pt idx="4">
                        <c:v>0.84868500000000002</c:v>
                      </c:pt>
                      <c:pt idx="5">
                        <c:v>0.85398499999999999</c:v>
                      </c:pt>
                      <c:pt idx="6">
                        <c:v>0.84983900000000001</c:v>
                      </c:pt>
                      <c:pt idx="7">
                        <c:v>0.84978799999999999</c:v>
                      </c:pt>
                      <c:pt idx="8">
                        <c:v>0.84853800000000001</c:v>
                      </c:pt>
                      <c:pt idx="9">
                        <c:v>0.85083200000000003</c:v>
                      </c:pt>
                      <c:pt idx="10">
                        <c:v>0.58109900000000003</c:v>
                      </c:pt>
                      <c:pt idx="11">
                        <c:v>0.72637300000000005</c:v>
                      </c:pt>
                      <c:pt idx="12">
                        <c:v>0.79901100000000003</c:v>
                      </c:pt>
                      <c:pt idx="13">
                        <c:v>0.83896099999999996</c:v>
                      </c:pt>
                      <c:pt idx="14">
                        <c:v>0.85982099999999995</c:v>
                      </c:pt>
                      <c:pt idx="15">
                        <c:v>0.85982099999999995</c:v>
                      </c:pt>
                      <c:pt idx="16">
                        <c:v>0.86077400000000004</c:v>
                      </c:pt>
                      <c:pt idx="17">
                        <c:v>0.86162700000000003</c:v>
                      </c:pt>
                      <c:pt idx="18">
                        <c:v>0.86238899999999996</c:v>
                      </c:pt>
                      <c:pt idx="19">
                        <c:v>0.86307199999999995</c:v>
                      </c:pt>
                      <c:pt idx="20">
                        <c:v>0.86368699999999998</c:v>
                      </c:pt>
                      <c:pt idx="21">
                        <c:v>0.86423899999999998</c:v>
                      </c:pt>
                      <c:pt idx="22">
                        <c:v>0.86473999999999995</c:v>
                      </c:pt>
                      <c:pt idx="23">
                        <c:v>0.86519400000000002</c:v>
                      </c:pt>
                      <c:pt idx="24">
                        <c:v>0.86560800000000004</c:v>
                      </c:pt>
                      <c:pt idx="25">
                        <c:v>0.86598699999999995</c:v>
                      </c:pt>
                      <c:pt idx="26">
                        <c:v>0.86633499999999997</c:v>
                      </c:pt>
                      <c:pt idx="27">
                        <c:v>0.86665499999999995</c:v>
                      </c:pt>
                      <c:pt idx="28">
                        <c:v>0.86695100000000003</c:v>
                      </c:pt>
                      <c:pt idx="29">
                        <c:v>0.86722500000000002</c:v>
                      </c:pt>
                      <c:pt idx="30">
                        <c:v>0.86751999999999996</c:v>
                      </c:pt>
                      <c:pt idx="31">
                        <c:v>0.86781600000000003</c:v>
                      </c:pt>
                      <c:pt idx="32">
                        <c:v>0.86811199999999999</c:v>
                      </c:pt>
                      <c:pt idx="33">
                        <c:v>0.86840799999999996</c:v>
                      </c:pt>
                      <c:pt idx="34">
                        <c:v>0.86870400000000003</c:v>
                      </c:pt>
                      <c:pt idx="35">
                        <c:v>0.86900100000000002</c:v>
                      </c:pt>
                      <c:pt idx="36">
                        <c:v>0.86929699999999999</c:v>
                      </c:pt>
                      <c:pt idx="37">
                        <c:v>0.86959399999999998</c:v>
                      </c:pt>
                      <c:pt idx="38">
                        <c:v>0.86989000000000005</c:v>
                      </c:pt>
                      <c:pt idx="39">
                        <c:v>0.87018700000000004</c:v>
                      </c:pt>
                      <c:pt idx="40">
                        <c:v>0.87048400000000004</c:v>
                      </c:pt>
                    </c:numCache>
                  </c:numRef>
                </c:val>
                <c:smooth val="0"/>
              </c15:ser>
            </c15:filteredLineSeries>
            <c15:filteredLineSeries>
              <c15:ser>
                <c:idx val="5"/>
                <c:order val="2"/>
                <c:tx>
                  <c:strRef>
                    <c:extLst xmlns:c15="http://schemas.microsoft.com/office/drawing/2012/chart">
                      <c:ext xmlns:c15="http://schemas.microsoft.com/office/drawing/2012/chart" uri="{02D57815-91ED-43cb-92C2-25804820EDAC}">
                        <c15:formulaRef>
                          <c15:sqref>Sheet1!$D$2</c15:sqref>
                        </c15:formulaRef>
                      </c:ext>
                    </c:extLst>
                    <c:strCache>
                      <c:ptCount val="1"/>
                      <c:pt idx="0">
                        <c:v>international passenger load factors</c:v>
                      </c:pt>
                    </c:strCache>
                  </c:strRef>
                </c:tx>
                <c:spPr>
                  <a:ln>
                    <a:solidFill>
                      <a:srgbClr val="BD732A"/>
                    </a:solidFill>
                  </a:ln>
                </c:spPr>
                <c:marker>
                  <c:spPr>
                    <a:noFill/>
                    <a:ln>
                      <a:noFill/>
                    </a:ln>
                  </c:spPr>
                </c:marker>
                <c:cat>
                  <c:numRef>
                    <c:extLst xmlns:c15="http://schemas.microsoft.com/office/drawing/2012/chart">
                      <c:ext xmlns:c15="http://schemas.microsoft.com/office/drawing/2012/chart" uri="{02D57815-91ED-43cb-92C2-25804820EDAC}">
                        <c15:formulaRef>
                          <c15:sqref>Sheet1!$A$3:$A$43</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xmlns:c15="http://schemas.microsoft.com/office/drawing/2012/chart">
                      <c:ext xmlns:c15="http://schemas.microsoft.com/office/drawing/2012/chart" uri="{02D57815-91ED-43cb-92C2-25804820EDAC}">
                        <c15:formulaRef>
                          <c15:sqref>Sheet1!$D$3:$D$43</c15:sqref>
                        </c15:formulaRef>
                      </c:ext>
                    </c:extLst>
                    <c:numCache>
                      <c:formatCode>General</c:formatCode>
                      <c:ptCount val="41"/>
                      <c:pt idx="0">
                        <c:v>0.78618500000000002</c:v>
                      </c:pt>
                      <c:pt idx="1">
                        <c:v>0.783412</c:v>
                      </c:pt>
                      <c:pt idx="2">
                        <c:v>0.79810999999999999</c:v>
                      </c:pt>
                      <c:pt idx="3">
                        <c:v>0.811639</c:v>
                      </c:pt>
                      <c:pt idx="4">
                        <c:v>0.80181000000000002</c:v>
                      </c:pt>
                      <c:pt idx="5">
                        <c:v>0.80349400000000004</c:v>
                      </c:pt>
                      <c:pt idx="6">
                        <c:v>0.80790200000000001</c:v>
                      </c:pt>
                      <c:pt idx="7">
                        <c:v>0.81363300000000005</c:v>
                      </c:pt>
                      <c:pt idx="8">
                        <c:v>0.82469099999999995</c:v>
                      </c:pt>
                      <c:pt idx="9">
                        <c:v>0.82464199999999999</c:v>
                      </c:pt>
                      <c:pt idx="10">
                        <c:v>0.67798000000000003</c:v>
                      </c:pt>
                      <c:pt idx="11">
                        <c:v>0.74577800000000005</c:v>
                      </c:pt>
                      <c:pt idx="12">
                        <c:v>0.79798199999999997</c:v>
                      </c:pt>
                      <c:pt idx="13">
                        <c:v>0.82192100000000001</c:v>
                      </c:pt>
                      <c:pt idx="14">
                        <c:v>0.82466600000000001</c:v>
                      </c:pt>
                      <c:pt idx="15">
                        <c:v>0.82466600000000001</c:v>
                      </c:pt>
                      <c:pt idx="16">
                        <c:v>0.82471499999999998</c:v>
                      </c:pt>
                      <c:pt idx="17">
                        <c:v>0.82476400000000005</c:v>
                      </c:pt>
                      <c:pt idx="18">
                        <c:v>0.82481000000000004</c:v>
                      </c:pt>
                      <c:pt idx="19">
                        <c:v>0.824855</c:v>
                      </c:pt>
                      <c:pt idx="20">
                        <c:v>0.82489999999999997</c:v>
                      </c:pt>
                      <c:pt idx="21">
                        <c:v>0.82494299999999998</c:v>
                      </c:pt>
                      <c:pt idx="22">
                        <c:v>0.82498700000000003</c:v>
                      </c:pt>
                      <c:pt idx="23">
                        <c:v>0.82503000000000004</c:v>
                      </c:pt>
                      <c:pt idx="24">
                        <c:v>0.82507299999999995</c:v>
                      </c:pt>
                      <c:pt idx="25">
                        <c:v>0.82511599999999996</c:v>
                      </c:pt>
                      <c:pt idx="26">
                        <c:v>0.82515899999999998</c:v>
                      </c:pt>
                      <c:pt idx="27">
                        <c:v>0.82520099999999996</c:v>
                      </c:pt>
                      <c:pt idx="28">
                        <c:v>0.825241</c:v>
                      </c:pt>
                      <c:pt idx="29">
                        <c:v>0.82528000000000001</c:v>
                      </c:pt>
                      <c:pt idx="30">
                        <c:v>0.82532099999999997</c:v>
                      </c:pt>
                      <c:pt idx="31">
                        <c:v>0.82536200000000004</c:v>
                      </c:pt>
                      <c:pt idx="32">
                        <c:v>0.82540199999999997</c:v>
                      </c:pt>
                      <c:pt idx="33">
                        <c:v>0.82544300000000004</c:v>
                      </c:pt>
                      <c:pt idx="34">
                        <c:v>0.825484</c:v>
                      </c:pt>
                      <c:pt idx="35">
                        <c:v>0.82552400000000004</c:v>
                      </c:pt>
                      <c:pt idx="36">
                        <c:v>0.82556499999999999</c:v>
                      </c:pt>
                      <c:pt idx="37">
                        <c:v>0.82560599999999995</c:v>
                      </c:pt>
                      <c:pt idx="38">
                        <c:v>0.82564599999999999</c:v>
                      </c:pt>
                      <c:pt idx="39">
                        <c:v>0.82568699999999995</c:v>
                      </c:pt>
                      <c:pt idx="40">
                        <c:v>0.82572699999999999</c:v>
                      </c:pt>
                    </c:numCache>
                  </c:numRef>
                </c:val>
                <c:smooth val="0"/>
              </c15:ser>
            </c15:filteredLineSeries>
          </c:ext>
        </c:extLst>
      </c:lineChart>
      <c:lineChart>
        <c:grouping val="standard"/>
        <c:varyColors val="0"/>
        <c:ser>
          <c:idx val="0"/>
          <c:order val="0"/>
          <c:tx>
            <c:strRef>
              <c:f>Sheet1!$B$2</c:f>
              <c:strCache>
                <c:ptCount val="1"/>
                <c:pt idx="0">
                  <c:v>revenue passenger miles</c:v>
                </c:pt>
              </c:strCache>
            </c:strRef>
          </c:tx>
          <c:spPr>
            <a:ln>
              <a:solidFill>
                <a:srgbClr val="5D9732"/>
              </a:solidFill>
            </a:ln>
          </c:spPr>
          <c:marker>
            <c:symbol val="none"/>
          </c:marker>
          <c:cat>
            <c:numRef>
              <c:f>Sheet1!$A$3:$A$43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Sheet1!$B$3:$B$43</c:f>
              <c:numCache>
                <c:formatCode>General</c:formatCode>
                <c:ptCount val="41"/>
                <c:pt idx="0">
                  <c:v>813.53189099999997</c:v>
                </c:pt>
                <c:pt idx="1">
                  <c:v>836.37085000000002</c:v>
                </c:pt>
                <c:pt idx="2">
                  <c:v>852.78628600000002</c:v>
                </c:pt>
                <c:pt idx="3">
                  <c:v>876.43319700000006</c:v>
                </c:pt>
                <c:pt idx="4">
                  <c:v>910.93133499999999</c:v>
                </c:pt>
                <c:pt idx="5">
                  <c:v>967.67407200000002</c:v>
                </c:pt>
                <c:pt idx="6">
                  <c:v>1019.54483</c:v>
                </c:pt>
                <c:pt idx="7">
                  <c:v>1062.8629149999999</c:v>
                </c:pt>
                <c:pt idx="8">
                  <c:v>1122.1630560000001</c:v>
                </c:pt>
                <c:pt idx="9">
                  <c:v>1149.463806</c:v>
                </c:pt>
                <c:pt idx="10">
                  <c:v>435.39547700000003</c:v>
                </c:pt>
                <c:pt idx="11">
                  <c:v>783.89308100000005</c:v>
                </c:pt>
                <c:pt idx="12">
                  <c:v>961.92636099999993</c:v>
                </c:pt>
                <c:pt idx="13">
                  <c:v>1060.314331</c:v>
                </c:pt>
                <c:pt idx="14">
                  <c:v>1118.1717530000001</c:v>
                </c:pt>
                <c:pt idx="15">
                  <c:v>1160.8652649999999</c:v>
                </c:pt>
                <c:pt idx="16">
                  <c:v>1187.702454</c:v>
                </c:pt>
                <c:pt idx="17">
                  <c:v>1210.9235530000001</c:v>
                </c:pt>
                <c:pt idx="18">
                  <c:v>1232.314392</c:v>
                </c:pt>
                <c:pt idx="19">
                  <c:v>1251.1259460000001</c:v>
                </c:pt>
                <c:pt idx="20">
                  <c:v>1274.0123289999999</c:v>
                </c:pt>
                <c:pt idx="21">
                  <c:v>1300.3083489999999</c:v>
                </c:pt>
                <c:pt idx="22">
                  <c:v>1330.1008300000001</c:v>
                </c:pt>
                <c:pt idx="23">
                  <c:v>1361.7559200000001</c:v>
                </c:pt>
                <c:pt idx="24">
                  <c:v>1394.679016</c:v>
                </c:pt>
                <c:pt idx="25">
                  <c:v>1426.6705320000001</c:v>
                </c:pt>
                <c:pt idx="26">
                  <c:v>1454.766846</c:v>
                </c:pt>
                <c:pt idx="27">
                  <c:v>1480.7158199999999</c:v>
                </c:pt>
                <c:pt idx="28">
                  <c:v>1508.813842</c:v>
                </c:pt>
                <c:pt idx="29">
                  <c:v>1538.8760380000001</c:v>
                </c:pt>
                <c:pt idx="30">
                  <c:v>1571.2545170000001</c:v>
                </c:pt>
                <c:pt idx="31">
                  <c:v>1604.757507</c:v>
                </c:pt>
                <c:pt idx="32">
                  <c:v>1640.653687</c:v>
                </c:pt>
                <c:pt idx="33">
                  <c:v>1678.444397</c:v>
                </c:pt>
                <c:pt idx="34">
                  <c:v>1715.989746</c:v>
                </c:pt>
                <c:pt idx="35">
                  <c:v>1751.9498900000001</c:v>
                </c:pt>
                <c:pt idx="36">
                  <c:v>1786.952454</c:v>
                </c:pt>
                <c:pt idx="37">
                  <c:v>1822.473389</c:v>
                </c:pt>
                <c:pt idx="38">
                  <c:v>1859.3169559999999</c:v>
                </c:pt>
                <c:pt idx="39">
                  <c:v>1896.5155030000001</c:v>
                </c:pt>
                <c:pt idx="40">
                  <c:v>1934.310547</c:v>
                </c:pt>
              </c:numCache>
            </c:numRef>
          </c:val>
          <c:smooth val="0"/>
        </c:ser>
        <c:dLbls>
          <c:showLegendKey val="0"/>
          <c:showVal val="0"/>
          <c:showCatName val="0"/>
          <c:showSerName val="0"/>
          <c:showPercent val="0"/>
          <c:showBubbleSize val="0"/>
        </c:dLbls>
        <c:marker val="1"/>
        <c:smooth val="0"/>
        <c:axId val="-1231729520"/>
        <c:axId val="-1231726800"/>
        <c:extLst/>
      </c:lineChart>
      <c:lineChart>
        <c:grouping val="standard"/>
        <c:varyColors val="0"/>
        <c:ser>
          <c:idx val="1"/>
          <c:order val="3"/>
          <c:tx>
            <c:strRef>
              <c:f>Sheet1!$E$2</c:f>
              <c:strCache>
                <c:ptCount val="1"/>
                <c:pt idx="0">
                  <c:v>weighted by share of revenue passenger miles</c:v>
                </c:pt>
              </c:strCache>
            </c:strRef>
          </c:tx>
          <c:marker>
            <c:symbol val="none"/>
          </c:marker>
          <c:cat>
            <c:numRef>
              <c:f>Sheet1!$A$3:$A$43</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Sheet1!$E$3:$E$43</c:f>
              <c:numCache>
                <c:formatCode>General</c:formatCode>
                <c:ptCount val="41"/>
                <c:pt idx="0">
                  <c:v>0.81127194909008193</c:v>
                </c:pt>
                <c:pt idx="1">
                  <c:v>0.81570839796397498</c:v>
                </c:pt>
                <c:pt idx="2">
                  <c:v>0.82317781047300975</c:v>
                </c:pt>
                <c:pt idx="3">
                  <c:v>0.82911054074039381</c:v>
                </c:pt>
                <c:pt idx="4">
                  <c:v>0.83256370753315345</c:v>
                </c:pt>
                <c:pt idx="5">
                  <c:v>0.83650195399873861</c:v>
                </c:pt>
                <c:pt idx="6">
                  <c:v>0.83513125808465527</c:v>
                </c:pt>
                <c:pt idx="7">
                  <c:v>0.83696671498571851</c:v>
                </c:pt>
                <c:pt idx="8">
                  <c:v>0.84005230914536189</c:v>
                </c:pt>
                <c:pt idx="9">
                  <c:v>0.841494599642298</c:v>
                </c:pt>
                <c:pt idx="10">
                  <c:v>0.59568917628063001</c:v>
                </c:pt>
                <c:pt idx="11">
                  <c:v>0.73140481086712505</c:v>
                </c:pt>
                <c:pt idx="12">
                  <c:v>0.79870518004949542</c:v>
                </c:pt>
                <c:pt idx="13">
                  <c:v>0.83356997550373668</c:v>
                </c:pt>
                <c:pt idx="14">
                  <c:v>0.84810546765173733</c:v>
                </c:pt>
                <c:pt idx="15">
                  <c:v>0.84786080327552504</c:v>
                </c:pt>
                <c:pt idx="16">
                  <c:v>0.84847745312667855</c:v>
                </c:pt>
                <c:pt idx="17">
                  <c:v>0.84902125375991333</c:v>
                </c:pt>
                <c:pt idx="18">
                  <c:v>0.84949976590027854</c:v>
                </c:pt>
                <c:pt idx="19">
                  <c:v>0.84992073286446246</c:v>
                </c:pt>
                <c:pt idx="20">
                  <c:v>0.85030111491358884</c:v>
                </c:pt>
                <c:pt idx="21">
                  <c:v>0.85064283521578399</c:v>
                </c:pt>
                <c:pt idx="22">
                  <c:v>0.85095495950955669</c:v>
                </c:pt>
                <c:pt idx="23">
                  <c:v>0.85123719835632217</c:v>
                </c:pt>
                <c:pt idx="24">
                  <c:v>0.85149370519256307</c:v>
                </c:pt>
                <c:pt idx="25">
                  <c:v>0.85172490753535146</c:v>
                </c:pt>
                <c:pt idx="26">
                  <c:v>0.85192974701973778</c:v>
                </c:pt>
                <c:pt idx="27">
                  <c:v>0.85211228720106336</c:v>
                </c:pt>
                <c:pt idx="28">
                  <c:v>0.8522803440676362</c:v>
                </c:pt>
                <c:pt idx="29">
                  <c:v>0.85243530180953742</c:v>
                </c:pt>
                <c:pt idx="30">
                  <c:v>0.85260641864065301</c:v>
                </c:pt>
                <c:pt idx="31">
                  <c:v>0.85277847076485069</c:v>
                </c:pt>
                <c:pt idx="32">
                  <c:v>0.85295190884998995</c:v>
                </c:pt>
                <c:pt idx="33">
                  <c:v>0.85312673448593301</c:v>
                </c:pt>
                <c:pt idx="34">
                  <c:v>0.85330002023209284</c:v>
                </c:pt>
                <c:pt idx="35">
                  <c:v>0.85347053827509589</c:v>
                </c:pt>
                <c:pt idx="36">
                  <c:v>0.85363848920471497</c:v>
                </c:pt>
                <c:pt idx="37">
                  <c:v>0.85380648301456108</c:v>
                </c:pt>
                <c:pt idx="38">
                  <c:v>0.85397372770663638</c:v>
                </c:pt>
                <c:pt idx="39">
                  <c:v>0.85414111789655167</c:v>
                </c:pt>
                <c:pt idx="40">
                  <c:v>0.8543075269601148</c:v>
                </c:pt>
              </c:numCache>
            </c:numRef>
          </c:val>
          <c:smooth val="0"/>
        </c:ser>
        <c:dLbls>
          <c:showLegendKey val="0"/>
          <c:showVal val="0"/>
          <c:showCatName val="0"/>
          <c:showSerName val="0"/>
          <c:showPercent val="0"/>
          <c:showBubbleSize val="0"/>
        </c:dLbls>
        <c:marker val="1"/>
        <c:smooth val="0"/>
        <c:axId val="-1297471872"/>
        <c:axId val="-1231726256"/>
      </c:lineChart>
      <c:catAx>
        <c:axId val="-1231729520"/>
        <c:scaling>
          <c:orientation val="minMax"/>
          <c:max val="41"/>
        </c:scaling>
        <c:delete val="0"/>
        <c:axPos val="b"/>
        <c:numFmt formatCode="General" sourceLinked="1"/>
        <c:majorTickMark val="out"/>
        <c:minorTickMark val="none"/>
        <c:tickLblPos val="nextTo"/>
        <c:spPr>
          <a:ln w="12700">
            <a:solidFill>
              <a:schemeClr val="tx1"/>
            </a:solidFill>
          </a:ln>
        </c:spPr>
        <c:txPr>
          <a:bodyPr/>
          <a:lstStyle/>
          <a:p>
            <a:pPr>
              <a:defRPr sz="1200" baseline="0">
                <a:solidFill>
                  <a:schemeClr val="tx1"/>
                </a:solidFill>
                <a:latin typeface="Arial" panose="020B0604020202020204" pitchFamily="34" charset="0"/>
              </a:defRPr>
            </a:pPr>
            <a:endParaRPr lang="en-US"/>
          </a:p>
        </c:txPr>
        <c:crossAx val="-1231726800"/>
        <c:crossesAt val="0"/>
        <c:auto val="1"/>
        <c:lblAlgn val="ctr"/>
        <c:lblOffset val="100"/>
        <c:tickLblSkip val="10"/>
        <c:tickMarkSkip val="10"/>
        <c:noMultiLvlLbl val="1"/>
      </c:catAx>
      <c:valAx>
        <c:axId val="-1231726800"/>
        <c:scaling>
          <c:orientation val="minMax"/>
          <c:max val="3000"/>
        </c:scaling>
        <c:delete val="0"/>
        <c:axPos val="l"/>
        <c:majorGridlines>
          <c:spPr>
            <a:ln>
              <a:solidFill>
                <a:srgbClr val="FFFFFF">
                  <a:lumMod val="85000"/>
                </a:srgbClr>
              </a:solidFill>
            </a:ln>
          </c:spPr>
        </c:majorGridlines>
        <c:numFmt formatCode="#,##0" sourceLinked="0"/>
        <c:majorTickMark val="none"/>
        <c:minorTickMark val="none"/>
        <c:tickLblPos val="low"/>
        <c:spPr>
          <a:ln w="22225">
            <a:solidFill>
              <a:srgbClr val="FFFFFF">
                <a:lumMod val="65000"/>
              </a:srgbClr>
            </a:solidFill>
            <a:prstDash val="lgDash"/>
          </a:ln>
        </c:spPr>
        <c:txPr>
          <a:bodyPr/>
          <a:lstStyle/>
          <a:p>
            <a:pPr>
              <a:defRPr sz="1200" baseline="0">
                <a:latin typeface="Arial" panose="020B0604020202020204" pitchFamily="34" charset="0"/>
              </a:defRPr>
            </a:pPr>
            <a:endParaRPr lang="en-US"/>
          </a:p>
        </c:txPr>
        <c:crossAx val="-1231729520"/>
        <c:crossesAt val="11"/>
        <c:crossBetween val="midCat"/>
        <c:majorUnit val="1000"/>
        <c:dispUnits>
          <c:builtInUnit val="thousands"/>
        </c:dispUnits>
      </c:valAx>
      <c:valAx>
        <c:axId val="-1231726256"/>
        <c:scaling>
          <c:orientation val="minMax"/>
          <c:min val="0"/>
        </c:scaling>
        <c:delete val="0"/>
        <c:axPos val="r"/>
        <c:numFmt formatCode="0%" sourceLinked="0"/>
        <c:majorTickMark val="out"/>
        <c:minorTickMark val="none"/>
        <c:tickLblPos val="nextTo"/>
        <c:spPr>
          <a:ln>
            <a:noFill/>
          </a:ln>
        </c:spPr>
        <c:txPr>
          <a:bodyPr/>
          <a:lstStyle/>
          <a:p>
            <a:pPr>
              <a:defRPr sz="1200">
                <a:solidFill>
                  <a:schemeClr val="tx1"/>
                </a:solidFill>
              </a:defRPr>
            </a:pPr>
            <a:endParaRPr lang="en-US"/>
          </a:p>
        </c:txPr>
        <c:crossAx val="-1297471872"/>
        <c:crosses val="max"/>
        <c:crossBetween val="between"/>
        <c:majorUnit val="0.30000000000000004"/>
      </c:valAx>
      <c:catAx>
        <c:axId val="-1297471872"/>
        <c:scaling>
          <c:orientation val="minMax"/>
        </c:scaling>
        <c:delete val="1"/>
        <c:axPos val="b"/>
        <c:numFmt formatCode="General" sourceLinked="1"/>
        <c:majorTickMark val="out"/>
        <c:minorTickMark val="none"/>
        <c:tickLblPos val="nextTo"/>
        <c:crossAx val="-1231726256"/>
        <c:crosses val="autoZero"/>
        <c:auto val="1"/>
        <c:lblAlgn val="ctr"/>
        <c:lblOffset val="100"/>
        <c:noMultiLvlLbl val="0"/>
      </c:catAx>
    </c:plotArea>
    <c:plotVisOnly val="1"/>
    <c:dispBlanksAs val="gap"/>
    <c:showDLblsOverMax val="0"/>
  </c:chart>
  <c:spPr>
    <a:ln>
      <a:noFill/>
    </a:ln>
  </c:spPr>
  <c:txPr>
    <a:bodyPr/>
    <a:lstStyle/>
    <a:p>
      <a:pPr>
        <a:defRPr sz="900"/>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98219639808173E-2"/>
          <c:y val="7.4766249528204889E-2"/>
          <c:w val="0.78538506570558542"/>
          <c:h val="0.82527775777771828"/>
        </c:manualLayout>
      </c:layout>
      <c:lineChart>
        <c:grouping val="standard"/>
        <c:varyColors val="0"/>
        <c:ser>
          <c:idx val="0"/>
          <c:order val="0"/>
          <c:tx>
            <c:strRef>
              <c:f>Sheet1!$B$1</c:f>
              <c:strCache>
                <c:ptCount val="1"/>
                <c:pt idx="0">
                  <c:v>High Economic Growth</c:v>
                </c:pt>
              </c:strCache>
            </c:strRef>
          </c:tx>
          <c:spPr>
            <a:ln w="22225" cap="rnd">
              <a:solidFill>
                <a:srgbClr val="0096D7">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15.598799999999999</c:v>
                </c:pt>
                <c:pt idx="1">
                  <c:v>15.8407</c:v>
                </c:pt>
                <c:pt idx="2">
                  <c:v>16.196999999999999</c:v>
                </c:pt>
                <c:pt idx="3">
                  <c:v>16.4954</c:v>
                </c:pt>
                <c:pt idx="4">
                  <c:v>16.911999999999999</c:v>
                </c:pt>
                <c:pt idx="5">
                  <c:v>17.432200000000002</c:v>
                </c:pt>
                <c:pt idx="6">
                  <c:v>17.730499999999999</c:v>
                </c:pt>
                <c:pt idx="7">
                  <c:v>18.144099999999998</c:v>
                </c:pt>
                <c:pt idx="8">
                  <c:v>18.687799999999999</c:v>
                </c:pt>
                <c:pt idx="9">
                  <c:v>19.091699999999999</c:v>
                </c:pt>
                <c:pt idx="10">
                  <c:v>18.282839843999998</c:v>
                </c:pt>
                <c:pt idx="11">
                  <c:v>19.072544922000002</c:v>
                </c:pt>
                <c:pt idx="12">
                  <c:v>20.026533203</c:v>
                </c:pt>
                <c:pt idx="13">
                  <c:v>20.873998047000001</c:v>
                </c:pt>
                <c:pt idx="14">
                  <c:v>21.549185547</c:v>
                </c:pt>
                <c:pt idx="15">
                  <c:v>22.180837890999999</c:v>
                </c:pt>
                <c:pt idx="16">
                  <c:v>22.756875000000001</c:v>
                </c:pt>
                <c:pt idx="17">
                  <c:v>23.309386718999999</c:v>
                </c:pt>
                <c:pt idx="18">
                  <c:v>23.869017577999998</c:v>
                </c:pt>
                <c:pt idx="19">
                  <c:v>24.391427734000001</c:v>
                </c:pt>
                <c:pt idx="20">
                  <c:v>24.934498047000002</c:v>
                </c:pt>
                <c:pt idx="21">
                  <c:v>25.491476561999999</c:v>
                </c:pt>
                <c:pt idx="22">
                  <c:v>26.095470703</c:v>
                </c:pt>
                <c:pt idx="23">
                  <c:v>26.797400391</c:v>
                </c:pt>
                <c:pt idx="24">
                  <c:v>27.503457031000003</c:v>
                </c:pt>
                <c:pt idx="25">
                  <c:v>28.215267577999999</c:v>
                </c:pt>
                <c:pt idx="26">
                  <c:v>28.884640624999999</c:v>
                </c:pt>
                <c:pt idx="27">
                  <c:v>29.551289061999999</c:v>
                </c:pt>
                <c:pt idx="28">
                  <c:v>30.258935547</c:v>
                </c:pt>
                <c:pt idx="29">
                  <c:v>31.004580078</c:v>
                </c:pt>
                <c:pt idx="30">
                  <c:v>31.762539061999998</c:v>
                </c:pt>
                <c:pt idx="31">
                  <c:v>32.513007811999998</c:v>
                </c:pt>
                <c:pt idx="32">
                  <c:v>33.247726562000004</c:v>
                </c:pt>
                <c:pt idx="33">
                  <c:v>33.987066405999997</c:v>
                </c:pt>
                <c:pt idx="34">
                  <c:v>34.746281250000003</c:v>
                </c:pt>
                <c:pt idx="35">
                  <c:v>35.540175780999995</c:v>
                </c:pt>
                <c:pt idx="36">
                  <c:v>36.364539062000006</c:v>
                </c:pt>
                <c:pt idx="37">
                  <c:v>37.198128906000001</c:v>
                </c:pt>
                <c:pt idx="38">
                  <c:v>38.053785156000004</c:v>
                </c:pt>
                <c:pt idx="39">
                  <c:v>38.912804687999994</c:v>
                </c:pt>
                <c:pt idx="40">
                  <c:v>39.839914062000005</c:v>
                </c:pt>
              </c:numCache>
            </c:numRef>
          </c:val>
          <c:smooth val="0"/>
        </c:ser>
        <c:ser>
          <c:idx val="2"/>
          <c:order val="1"/>
          <c:tx>
            <c:strRef>
              <c:f>Sheet1!$C$1</c:f>
              <c:strCache>
                <c:ptCount val="1"/>
                <c:pt idx="0">
                  <c:v>Low Economic Growth</c:v>
                </c:pt>
              </c:strCache>
            </c:strRef>
          </c:tx>
          <c:spPr>
            <a:ln w="22225" cap="rnd">
              <a:solidFill>
                <a:srgbClr val="0096D7">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15.598799999999999</c:v>
                </c:pt>
                <c:pt idx="1">
                  <c:v>15.8407</c:v>
                </c:pt>
                <c:pt idx="2">
                  <c:v>16.196999999999999</c:v>
                </c:pt>
                <c:pt idx="3">
                  <c:v>16.4954</c:v>
                </c:pt>
                <c:pt idx="4">
                  <c:v>16.911999999999999</c:v>
                </c:pt>
                <c:pt idx="5">
                  <c:v>17.432200000000002</c:v>
                </c:pt>
                <c:pt idx="6">
                  <c:v>17.730499999999999</c:v>
                </c:pt>
                <c:pt idx="7">
                  <c:v>18.144099999999998</c:v>
                </c:pt>
                <c:pt idx="8">
                  <c:v>18.687799999999999</c:v>
                </c:pt>
                <c:pt idx="9">
                  <c:v>19.091699999999999</c:v>
                </c:pt>
                <c:pt idx="10">
                  <c:v>18.067207031000002</c:v>
                </c:pt>
                <c:pt idx="11">
                  <c:v>18.350054688</c:v>
                </c:pt>
                <c:pt idx="12">
                  <c:v>19.024994141000001</c:v>
                </c:pt>
                <c:pt idx="13">
                  <c:v>19.498302733999999</c:v>
                </c:pt>
                <c:pt idx="14">
                  <c:v>19.825130859000001</c:v>
                </c:pt>
                <c:pt idx="15">
                  <c:v>20.134365234000001</c:v>
                </c:pt>
                <c:pt idx="16">
                  <c:v>20.417732422</c:v>
                </c:pt>
                <c:pt idx="17">
                  <c:v>20.703605468999999</c:v>
                </c:pt>
                <c:pt idx="18">
                  <c:v>21.006910156</c:v>
                </c:pt>
                <c:pt idx="19">
                  <c:v>21.270560547000002</c:v>
                </c:pt>
                <c:pt idx="20">
                  <c:v>21.560269531000003</c:v>
                </c:pt>
                <c:pt idx="21">
                  <c:v>21.882859374999999</c:v>
                </c:pt>
                <c:pt idx="22">
                  <c:v>22.264689452999999</c:v>
                </c:pt>
                <c:pt idx="23">
                  <c:v>22.643476562</c:v>
                </c:pt>
                <c:pt idx="24">
                  <c:v>23.003505859000001</c:v>
                </c:pt>
                <c:pt idx="25">
                  <c:v>23.365386719</c:v>
                </c:pt>
                <c:pt idx="26">
                  <c:v>23.690384765999998</c:v>
                </c:pt>
                <c:pt idx="27">
                  <c:v>24.002890624999999</c:v>
                </c:pt>
                <c:pt idx="28">
                  <c:v>24.329367187999999</c:v>
                </c:pt>
                <c:pt idx="29">
                  <c:v>24.695626952999998</c:v>
                </c:pt>
                <c:pt idx="30">
                  <c:v>25.104960938000001</c:v>
                </c:pt>
                <c:pt idx="31">
                  <c:v>25.472703124999999</c:v>
                </c:pt>
                <c:pt idx="32">
                  <c:v>25.823437500000001</c:v>
                </c:pt>
                <c:pt idx="33">
                  <c:v>26.205392577999998</c:v>
                </c:pt>
                <c:pt idx="34">
                  <c:v>26.621880859000001</c:v>
                </c:pt>
                <c:pt idx="35">
                  <c:v>27.030439453</c:v>
                </c:pt>
                <c:pt idx="36">
                  <c:v>27.381796874999999</c:v>
                </c:pt>
                <c:pt idx="37">
                  <c:v>27.730257812000001</c:v>
                </c:pt>
                <c:pt idx="38">
                  <c:v>28.123054688</c:v>
                </c:pt>
                <c:pt idx="39">
                  <c:v>28.501009765999999</c:v>
                </c:pt>
                <c:pt idx="40">
                  <c:v>28.885589843999998</c:v>
                </c:pt>
              </c:numCache>
            </c:numRef>
          </c:val>
          <c:smooth val="0"/>
        </c:ser>
        <c:ser>
          <c:idx val="1"/>
          <c:order val="2"/>
          <c:tx>
            <c:strRef>
              <c:f>Sheet1!$D$1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15.598799999999999</c:v>
                </c:pt>
                <c:pt idx="1">
                  <c:v>15.8407</c:v>
                </c:pt>
                <c:pt idx="2">
                  <c:v>16.196999999999999</c:v>
                </c:pt>
                <c:pt idx="3">
                  <c:v>16.4954</c:v>
                </c:pt>
                <c:pt idx="4">
                  <c:v>16.911999999999999</c:v>
                </c:pt>
                <c:pt idx="5">
                  <c:v>17.432200000000002</c:v>
                </c:pt>
                <c:pt idx="6">
                  <c:v>17.730499999999999</c:v>
                </c:pt>
                <c:pt idx="7">
                  <c:v>18.144099999999998</c:v>
                </c:pt>
                <c:pt idx="8">
                  <c:v>18.687799999999999</c:v>
                </c:pt>
                <c:pt idx="9">
                  <c:v>19.091699999999999</c:v>
                </c:pt>
                <c:pt idx="10">
                  <c:v>18.171386718999997</c:v>
                </c:pt>
                <c:pt idx="11">
                  <c:v>18.739230468999999</c:v>
                </c:pt>
                <c:pt idx="12">
                  <c:v>19.535062499999999</c:v>
                </c:pt>
                <c:pt idx="13">
                  <c:v>20.170175781000001</c:v>
                </c:pt>
                <c:pt idx="14">
                  <c:v>20.682980468999997</c:v>
                </c:pt>
                <c:pt idx="15">
                  <c:v>21.192648437999999</c:v>
                </c:pt>
                <c:pt idx="16">
                  <c:v>21.653730468999999</c:v>
                </c:pt>
                <c:pt idx="17">
                  <c:v>22.078480468999999</c:v>
                </c:pt>
                <c:pt idx="18">
                  <c:v>22.477355468999999</c:v>
                </c:pt>
                <c:pt idx="19">
                  <c:v>22.858132812000001</c:v>
                </c:pt>
                <c:pt idx="20">
                  <c:v>23.288818359</c:v>
                </c:pt>
                <c:pt idx="21">
                  <c:v>23.759802734000001</c:v>
                </c:pt>
                <c:pt idx="22">
                  <c:v>24.256835938000002</c:v>
                </c:pt>
                <c:pt idx="23">
                  <c:v>24.769533202999998</c:v>
                </c:pt>
                <c:pt idx="24">
                  <c:v>25.310607422</c:v>
                </c:pt>
                <c:pt idx="25">
                  <c:v>25.841998047000001</c:v>
                </c:pt>
                <c:pt idx="26">
                  <c:v>26.331703125000001</c:v>
                </c:pt>
                <c:pt idx="27">
                  <c:v>26.809158202999999</c:v>
                </c:pt>
                <c:pt idx="28">
                  <c:v>27.307626953</c:v>
                </c:pt>
                <c:pt idx="29">
                  <c:v>27.826453125</c:v>
                </c:pt>
                <c:pt idx="30">
                  <c:v>28.370613281000001</c:v>
                </c:pt>
                <c:pt idx="31">
                  <c:v>28.925115234</c:v>
                </c:pt>
                <c:pt idx="32">
                  <c:v>29.509078124999998</c:v>
                </c:pt>
                <c:pt idx="33">
                  <c:v>30.115902343999998</c:v>
                </c:pt>
                <c:pt idx="34">
                  <c:v>30.722546874999999</c:v>
                </c:pt>
                <c:pt idx="35">
                  <c:v>31.317330077999998</c:v>
                </c:pt>
                <c:pt idx="36">
                  <c:v>31.9089375</c:v>
                </c:pt>
                <c:pt idx="37">
                  <c:v>32.501925781000004</c:v>
                </c:pt>
                <c:pt idx="38">
                  <c:v>33.120199219</c:v>
                </c:pt>
                <c:pt idx="39">
                  <c:v>33.745574219000005</c:v>
                </c:pt>
                <c:pt idx="40">
                  <c:v>34.364589844000001</c:v>
                </c:pt>
              </c:numCache>
            </c:numRef>
          </c:val>
          <c:smooth val="0"/>
        </c:ser>
        <c:dLbls>
          <c:showLegendKey val="0"/>
          <c:showVal val="0"/>
          <c:showCatName val="0"/>
          <c:showSerName val="0"/>
          <c:showPercent val="0"/>
          <c:showBubbleSize val="0"/>
        </c:dLbls>
        <c:smooth val="0"/>
        <c:axId val="-1237672000"/>
        <c:axId val="-1237668736"/>
      </c:lineChart>
      <c:catAx>
        <c:axId val="-12376720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37668736"/>
        <c:crosses val="autoZero"/>
        <c:auto val="1"/>
        <c:lblAlgn val="ctr"/>
        <c:lblOffset val="100"/>
        <c:tickLblSkip val="10"/>
        <c:tickMarkSkip val="10"/>
        <c:noMultiLvlLbl val="0"/>
      </c:catAx>
      <c:valAx>
        <c:axId val="-1237668736"/>
        <c:scaling>
          <c:orientation val="minMax"/>
          <c:max val="45"/>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cap="flat" cmpd="sng" algn="ctr">
            <a:solidFill>
              <a:srgbClr val="FFFFFF">
                <a:lumMod val="65000"/>
              </a:srgbClr>
            </a:solidFill>
            <a:prstDash val="lgDash"/>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37672000"/>
        <c:crossesAt val="11"/>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97790195580387E-2"/>
          <c:y val="0.11383867585959548"/>
          <c:w val="0.66901662292213471"/>
          <c:h val="0.79476005656620519"/>
        </c:manualLayout>
      </c:layout>
      <c:areaChart>
        <c:grouping val="stacked"/>
        <c:varyColors val="0"/>
        <c:ser>
          <c:idx val="0"/>
          <c:order val="0"/>
          <c:tx>
            <c:strRef>
              <c:f>Sheet1!$B$1</c:f>
              <c:strCache>
                <c:ptCount val="1"/>
                <c:pt idx="0">
                  <c:v>Commercial delivered energy consumption</c:v>
                </c:pt>
              </c:strCache>
            </c:strRef>
          </c:tx>
          <c:spPr>
            <a:solidFill>
              <a:schemeClr val="accent1"/>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8.1328379999999996</c:v>
                </c:pt>
                <c:pt idx="1">
                  <c:v>8.0401550000000004</c:v>
                </c:pt>
                <c:pt idx="2">
                  <c:v>8.142474</c:v>
                </c:pt>
                <c:pt idx="3">
                  <c:v>8.2938630000000018</c:v>
                </c:pt>
                <c:pt idx="4">
                  <c:v>8.3134379999999997</c:v>
                </c:pt>
                <c:pt idx="5">
                  <c:v>8.2897279999999984</c:v>
                </c:pt>
                <c:pt idx="6">
                  <c:v>8.0999429999999997</c:v>
                </c:pt>
                <c:pt idx="7">
                  <c:v>8.3932319999999994</c:v>
                </c:pt>
                <c:pt idx="8">
                  <c:v>8.5569510000000015</c:v>
                </c:pt>
                <c:pt idx="9">
                  <c:v>8.4162649999999992</c:v>
                </c:pt>
                <c:pt idx="10">
                  <c:v>8.4607700000000001</c:v>
                </c:pt>
                <c:pt idx="11">
                  <c:v>8.4942479999999989</c:v>
                </c:pt>
                <c:pt idx="12">
                  <c:v>8.1557570000000013</c:v>
                </c:pt>
                <c:pt idx="13">
                  <c:v>8.6199530000000006</c:v>
                </c:pt>
                <c:pt idx="14">
                  <c:v>8.8900670000000002</c:v>
                </c:pt>
                <c:pt idx="15">
                  <c:v>8.9746690000000005</c:v>
                </c:pt>
                <c:pt idx="16">
                  <c:v>8.8779199999999996</c:v>
                </c:pt>
                <c:pt idx="17">
                  <c:v>8.8648030000000002</c:v>
                </c:pt>
                <c:pt idx="18">
                  <c:v>9.3552749999999989</c:v>
                </c:pt>
                <c:pt idx="19">
                  <c:v>9.2539030000000011</c:v>
                </c:pt>
                <c:pt idx="20">
                  <c:v>8.6026749999999996</c:v>
                </c:pt>
                <c:pt idx="21">
                  <c:v>8.8122980000000002</c:v>
                </c:pt>
                <c:pt idx="22">
                  <c:v>8.8928399999999996</c:v>
                </c:pt>
                <c:pt idx="23">
                  <c:v>9.0754549999999998</c:v>
                </c:pt>
                <c:pt idx="24">
                  <c:v>9.2205750000000002</c:v>
                </c:pt>
                <c:pt idx="25">
                  <c:v>9.3585239999999992</c:v>
                </c:pt>
                <c:pt idx="26">
                  <c:v>9.3754209999999993</c:v>
                </c:pt>
                <c:pt idx="27">
                  <c:v>9.3874270000000006</c:v>
                </c:pt>
                <c:pt idx="28">
                  <c:v>9.3999769999999998</c:v>
                </c:pt>
                <c:pt idx="29">
                  <c:v>9.4108970000000003</c:v>
                </c:pt>
                <c:pt idx="30">
                  <c:v>9.4084009999999996</c:v>
                </c:pt>
                <c:pt idx="31">
                  <c:v>9.4217370000000003</c:v>
                </c:pt>
                <c:pt idx="32">
                  <c:v>9.4495319999999996</c:v>
                </c:pt>
                <c:pt idx="33">
                  <c:v>9.4732249999999993</c:v>
                </c:pt>
                <c:pt idx="34">
                  <c:v>9.5037640000000003</c:v>
                </c:pt>
                <c:pt idx="35">
                  <c:v>9.5351060000000007</c:v>
                </c:pt>
                <c:pt idx="36">
                  <c:v>9.5712639999999993</c:v>
                </c:pt>
                <c:pt idx="37">
                  <c:v>9.6116250000000001</c:v>
                </c:pt>
                <c:pt idx="38">
                  <c:v>9.6532920000000004</c:v>
                </c:pt>
                <c:pt idx="39">
                  <c:v>9.6969589999999997</c:v>
                </c:pt>
                <c:pt idx="40">
                  <c:v>9.7382960000000001</c:v>
                </c:pt>
                <c:pt idx="41">
                  <c:v>9.7856719999999999</c:v>
                </c:pt>
                <c:pt idx="42">
                  <c:v>9.8346509999999991</c:v>
                </c:pt>
                <c:pt idx="43">
                  <c:v>9.8954579999999996</c:v>
                </c:pt>
                <c:pt idx="44">
                  <c:v>9.9556349999999991</c:v>
                </c:pt>
                <c:pt idx="45">
                  <c:v>10.018408000000001</c:v>
                </c:pt>
                <c:pt idx="46">
                  <c:v>10.083097</c:v>
                </c:pt>
                <c:pt idx="47">
                  <c:v>10.149053</c:v>
                </c:pt>
                <c:pt idx="48">
                  <c:v>10.219275</c:v>
                </c:pt>
                <c:pt idx="49">
                  <c:v>10.296004999999999</c:v>
                </c:pt>
                <c:pt idx="50">
                  <c:v>10.376855000000001</c:v>
                </c:pt>
              </c:numCache>
            </c:numRef>
          </c:val>
        </c:ser>
        <c:ser>
          <c:idx val="1"/>
          <c:order val="1"/>
          <c:tx>
            <c:strRef>
              <c:f>Sheet1!$C$1</c:f>
              <c:strCache>
                <c:ptCount val="1"/>
                <c:pt idx="0">
                  <c:v>Residential delivered energy consumption</c:v>
                </c:pt>
              </c:strCache>
            </c:strRef>
          </c:tx>
          <c:spPr>
            <a:solidFill>
              <a:srgbClr val="A33340"/>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11.158632000000001</c:v>
                </c:pt>
                <c:pt idx="1">
                  <c:v>10.899711999999999</c:v>
                </c:pt>
                <c:pt idx="2">
                  <c:v>11.160769999999999</c:v>
                </c:pt>
                <c:pt idx="3">
                  <c:v>11.521355</c:v>
                </c:pt>
                <c:pt idx="4">
                  <c:v>11.330356</c:v>
                </c:pt>
                <c:pt idx="5">
                  <c:v>11.472953</c:v>
                </c:pt>
                <c:pt idx="6">
                  <c:v>10.69556</c:v>
                </c:pt>
                <c:pt idx="7">
                  <c:v>11.262717</c:v>
                </c:pt>
                <c:pt idx="8">
                  <c:v>11.51539</c:v>
                </c:pt>
                <c:pt idx="9">
                  <c:v>11.201323</c:v>
                </c:pt>
                <c:pt idx="10">
                  <c:v>11.471836</c:v>
                </c:pt>
                <c:pt idx="11">
                  <c:v>11.217271</c:v>
                </c:pt>
                <c:pt idx="12">
                  <c:v>10.255656999999999</c:v>
                </c:pt>
                <c:pt idx="13">
                  <c:v>11.316874</c:v>
                </c:pt>
                <c:pt idx="14">
                  <c:v>11.658674</c:v>
                </c:pt>
                <c:pt idx="15">
                  <c:v>11.087592000000001</c:v>
                </c:pt>
                <c:pt idx="16">
                  <c:v>10.640853999999999</c:v>
                </c:pt>
                <c:pt idx="17">
                  <c:v>10.564095999999999</c:v>
                </c:pt>
                <c:pt idx="18">
                  <c:v>11.725244999999999</c:v>
                </c:pt>
                <c:pt idx="19">
                  <c:v>11.616118999999999</c:v>
                </c:pt>
                <c:pt idx="20">
                  <c:v>11.364051999999999</c:v>
                </c:pt>
                <c:pt idx="21">
                  <c:v>11.310276999999999</c:v>
                </c:pt>
                <c:pt idx="22">
                  <c:v>11.436809999999999</c:v>
                </c:pt>
                <c:pt idx="23">
                  <c:v>11.426983</c:v>
                </c:pt>
                <c:pt idx="24">
                  <c:v>11.431243</c:v>
                </c:pt>
                <c:pt idx="25">
                  <c:v>11.429406</c:v>
                </c:pt>
                <c:pt idx="26">
                  <c:v>11.425001999999999</c:v>
                </c:pt>
                <c:pt idx="27">
                  <c:v>11.418199</c:v>
                </c:pt>
                <c:pt idx="28">
                  <c:v>11.418305</c:v>
                </c:pt>
                <c:pt idx="29">
                  <c:v>11.42066</c:v>
                </c:pt>
                <c:pt idx="30">
                  <c:v>11.419279</c:v>
                </c:pt>
                <c:pt idx="31">
                  <c:v>11.425442</c:v>
                </c:pt>
                <c:pt idx="32">
                  <c:v>11.438783000000001</c:v>
                </c:pt>
                <c:pt idx="33">
                  <c:v>11.450561</c:v>
                </c:pt>
                <c:pt idx="34">
                  <c:v>11.46744</c:v>
                </c:pt>
                <c:pt idx="35">
                  <c:v>11.489039</c:v>
                </c:pt>
                <c:pt idx="36">
                  <c:v>11.515283999999999</c:v>
                </c:pt>
                <c:pt idx="37">
                  <c:v>11.545061</c:v>
                </c:pt>
                <c:pt idx="38">
                  <c:v>11.576879</c:v>
                </c:pt>
                <c:pt idx="39">
                  <c:v>11.608712000000001</c:v>
                </c:pt>
                <c:pt idx="40">
                  <c:v>11.639742</c:v>
                </c:pt>
                <c:pt idx="41">
                  <c:v>11.670845999999999</c:v>
                </c:pt>
                <c:pt idx="42">
                  <c:v>11.703628999999999</c:v>
                </c:pt>
                <c:pt idx="43">
                  <c:v>11.741718000000001</c:v>
                </c:pt>
                <c:pt idx="44">
                  <c:v>11.781186999999999</c:v>
                </c:pt>
                <c:pt idx="45">
                  <c:v>11.820144000000001</c:v>
                </c:pt>
                <c:pt idx="46">
                  <c:v>11.862303000000001</c:v>
                </c:pt>
                <c:pt idx="47">
                  <c:v>11.902324</c:v>
                </c:pt>
                <c:pt idx="48">
                  <c:v>11.943133</c:v>
                </c:pt>
                <c:pt idx="49">
                  <c:v>11.985336</c:v>
                </c:pt>
                <c:pt idx="50">
                  <c:v>12.030972</c:v>
                </c:pt>
              </c:numCache>
            </c:numRef>
          </c:val>
        </c:ser>
        <c:dLbls>
          <c:showLegendKey val="0"/>
          <c:showVal val="0"/>
          <c:showCatName val="0"/>
          <c:showSerName val="0"/>
          <c:showPercent val="0"/>
          <c:showBubbleSize val="0"/>
        </c:dLbls>
        <c:axId val="-1297477856"/>
        <c:axId val="-1297476768"/>
      </c:areaChart>
      <c:lineChart>
        <c:grouping val="standard"/>
        <c:varyColors val="0"/>
        <c:ser>
          <c:idx val="7"/>
          <c:order val="2"/>
          <c:tx>
            <c:strRef>
              <c:f>Sheet1!$D$1</c:f>
              <c:strCache>
                <c:ptCount val="1"/>
                <c:pt idx="0">
                  <c:v>Total buildings delivered energy consumption</c:v>
                </c:pt>
              </c:strCache>
            </c:strRef>
          </c:tx>
          <c:spPr>
            <a:ln w="28575" cap="rnd">
              <a:solidFill>
                <a:srgbClr val="000000"/>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19.29147</c:v>
                </c:pt>
                <c:pt idx="1">
                  <c:v>18.939867</c:v>
                </c:pt>
                <c:pt idx="2">
                  <c:v>19.303243999999999</c:v>
                </c:pt>
                <c:pt idx="3">
                  <c:v>19.815218000000002</c:v>
                </c:pt>
                <c:pt idx="4">
                  <c:v>19.643794</c:v>
                </c:pt>
                <c:pt idx="5">
                  <c:v>19.762681000000001</c:v>
                </c:pt>
                <c:pt idx="6">
                  <c:v>18.795503</c:v>
                </c:pt>
                <c:pt idx="7">
                  <c:v>19.655949</c:v>
                </c:pt>
                <c:pt idx="8">
                  <c:v>20.072341000000002</c:v>
                </c:pt>
                <c:pt idx="9">
                  <c:v>19.617588000000001</c:v>
                </c:pt>
                <c:pt idx="10">
                  <c:v>19.932606</c:v>
                </c:pt>
                <c:pt idx="11">
                  <c:v>19.711518999999999</c:v>
                </c:pt>
                <c:pt idx="12">
                  <c:v>18.411414000000001</c:v>
                </c:pt>
                <c:pt idx="13">
                  <c:v>19.936827000000001</c:v>
                </c:pt>
                <c:pt idx="14">
                  <c:v>20.548741</c:v>
                </c:pt>
                <c:pt idx="15">
                  <c:v>20.062260999999999</c:v>
                </c:pt>
                <c:pt idx="16">
                  <c:v>19.518774000000001</c:v>
                </c:pt>
                <c:pt idx="17">
                  <c:v>19.428899000000001</c:v>
                </c:pt>
                <c:pt idx="18">
                  <c:v>21.08052</c:v>
                </c:pt>
                <c:pt idx="19">
                  <c:v>20.870021999999999</c:v>
                </c:pt>
                <c:pt idx="20">
                  <c:v>19.966726999999999</c:v>
                </c:pt>
                <c:pt idx="21">
                  <c:v>20.122575000000001</c:v>
                </c:pt>
                <c:pt idx="22">
                  <c:v>20.329650000000001</c:v>
                </c:pt>
                <c:pt idx="23">
                  <c:v>20.502438000000001</c:v>
                </c:pt>
                <c:pt idx="24">
                  <c:v>20.651817999999999</c:v>
                </c:pt>
                <c:pt idx="25">
                  <c:v>20.787929999999999</c:v>
                </c:pt>
                <c:pt idx="26">
                  <c:v>20.800422999999999</c:v>
                </c:pt>
                <c:pt idx="27">
                  <c:v>20.805626</c:v>
                </c:pt>
                <c:pt idx="28">
                  <c:v>20.818282</c:v>
                </c:pt>
                <c:pt idx="29">
                  <c:v>20.831557</c:v>
                </c:pt>
                <c:pt idx="30">
                  <c:v>20.827680000000001</c:v>
                </c:pt>
                <c:pt idx="31">
                  <c:v>20.847179000000001</c:v>
                </c:pt>
                <c:pt idx="32">
                  <c:v>20.888314999999999</c:v>
                </c:pt>
                <c:pt idx="33">
                  <c:v>20.923786</c:v>
                </c:pt>
                <c:pt idx="34">
                  <c:v>20.971204</c:v>
                </c:pt>
                <c:pt idx="35">
                  <c:v>21.024145000000001</c:v>
                </c:pt>
                <c:pt idx="36">
                  <c:v>21.086548000000001</c:v>
                </c:pt>
                <c:pt idx="37">
                  <c:v>21.156686000000001</c:v>
                </c:pt>
                <c:pt idx="38">
                  <c:v>21.230170999999999</c:v>
                </c:pt>
                <c:pt idx="39">
                  <c:v>21.305671</c:v>
                </c:pt>
                <c:pt idx="40">
                  <c:v>21.378038</c:v>
                </c:pt>
                <c:pt idx="41">
                  <c:v>21.456517999999999</c:v>
                </c:pt>
                <c:pt idx="42">
                  <c:v>21.53828</c:v>
                </c:pt>
                <c:pt idx="43">
                  <c:v>21.637176</c:v>
                </c:pt>
                <c:pt idx="44">
                  <c:v>21.736822</c:v>
                </c:pt>
                <c:pt idx="45">
                  <c:v>21.838552</c:v>
                </c:pt>
                <c:pt idx="46">
                  <c:v>21.945399999999999</c:v>
                </c:pt>
                <c:pt idx="47">
                  <c:v>22.051376999999999</c:v>
                </c:pt>
                <c:pt idx="48">
                  <c:v>22.162407999999999</c:v>
                </c:pt>
                <c:pt idx="49">
                  <c:v>22.281341000000001</c:v>
                </c:pt>
                <c:pt idx="50">
                  <c:v>22.407827000000001</c:v>
                </c:pt>
              </c:numCache>
            </c:numRef>
          </c:val>
          <c:smooth val="0"/>
        </c:ser>
        <c:dLbls>
          <c:showLegendKey val="0"/>
          <c:showVal val="0"/>
          <c:showCatName val="0"/>
          <c:showSerName val="0"/>
          <c:showPercent val="0"/>
          <c:showBubbleSize val="0"/>
        </c:dLbls>
        <c:marker val="1"/>
        <c:smooth val="0"/>
        <c:axId val="-1297474592"/>
        <c:axId val="-1297478944"/>
      </c:lineChart>
      <c:catAx>
        <c:axId val="-1297477856"/>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7476768"/>
        <c:crossesAt val="0"/>
        <c:auto val="1"/>
        <c:lblAlgn val="ctr"/>
        <c:lblOffset val="100"/>
        <c:tickLblSkip val="10"/>
        <c:tickMarkSkip val="10"/>
        <c:noMultiLvlLbl val="0"/>
      </c:catAx>
      <c:valAx>
        <c:axId val="-1297476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7477856"/>
        <c:crossesAt val="21"/>
        <c:crossBetween val="midCat"/>
      </c:valAx>
      <c:valAx>
        <c:axId val="-1297478944"/>
        <c:scaling>
          <c:orientation val="minMax"/>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297474592"/>
        <c:crosses val="max"/>
        <c:crossBetween val="between"/>
      </c:valAx>
      <c:catAx>
        <c:axId val="-1297474592"/>
        <c:scaling>
          <c:orientation val="minMax"/>
        </c:scaling>
        <c:delete val="1"/>
        <c:axPos val="b"/>
        <c:numFmt formatCode="General" sourceLinked="1"/>
        <c:majorTickMark val="out"/>
        <c:minorTickMark val="none"/>
        <c:tickLblPos val="nextTo"/>
        <c:crossAx val="-1297478944"/>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7217847769035E-2"/>
          <c:y val="0.22393274475055541"/>
          <c:w val="0.8414814814814815"/>
          <c:h val="0.68156349655768489"/>
        </c:manualLayout>
      </c:layout>
      <c:areaChart>
        <c:grouping val="stacked"/>
        <c:varyColors val="0"/>
        <c:ser>
          <c:idx val="1"/>
          <c:order val="0"/>
          <c:tx>
            <c:strRef>
              <c:f>Sheet1!$B$1</c:f>
              <c:strCache>
                <c:ptCount val="1"/>
                <c:pt idx="0">
                  <c:v>other</c:v>
                </c:pt>
              </c:strCache>
            </c:strRef>
          </c:tx>
          <c:spPr>
            <a:solidFill>
              <a:srgbClr val="A6A6A6"/>
            </a:solidFill>
            <a:ln w="22225">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0.43135800000000002</c:v>
                </c:pt>
                <c:pt idx="1">
                  <c:v>0.381971</c:v>
                </c:pt>
                <c:pt idx="2">
                  <c:v>0.39224799999999999</c:v>
                </c:pt>
                <c:pt idx="3">
                  <c:v>0.41224699999999997</c:v>
                </c:pt>
                <c:pt idx="4">
                  <c:v>0.42143399999999998</c:v>
                </c:pt>
                <c:pt idx="5">
                  <c:v>0.43843500000000002</c:v>
                </c:pt>
                <c:pt idx="6">
                  <c:v>0.38640799999999997</c:v>
                </c:pt>
                <c:pt idx="7">
                  <c:v>0.427782</c:v>
                </c:pt>
                <c:pt idx="8">
                  <c:v>0.47</c:v>
                </c:pt>
                <c:pt idx="9">
                  <c:v>0.504</c:v>
                </c:pt>
                <c:pt idx="10">
                  <c:v>0.54052599999999995</c:v>
                </c:pt>
                <c:pt idx="11">
                  <c:v>0.52426400000000006</c:v>
                </c:pt>
                <c:pt idx="12">
                  <c:v>0.43809500000000001</c:v>
                </c:pt>
                <c:pt idx="13">
                  <c:v>0.57165500000000002</c:v>
                </c:pt>
                <c:pt idx="14">
                  <c:v>0.57853500000000002</c:v>
                </c:pt>
                <c:pt idx="15">
                  <c:v>0.51273599999999997</c:v>
                </c:pt>
                <c:pt idx="16">
                  <c:v>0.44219799999999998</c:v>
                </c:pt>
                <c:pt idx="17">
                  <c:v>0.42518499999999998</c:v>
                </c:pt>
                <c:pt idx="18">
                  <c:v>0.5173390000000001</c:v>
                </c:pt>
                <c:pt idx="19">
                  <c:v>0.52879900000000002</c:v>
                </c:pt>
                <c:pt idx="20">
                  <c:v>0.45751499999999901</c:v>
                </c:pt>
                <c:pt idx="21">
                  <c:v>0.45433500000000038</c:v>
                </c:pt>
                <c:pt idx="22">
                  <c:v>0.44391000000000069</c:v>
                </c:pt>
                <c:pt idx="23">
                  <c:v>0.44891299999999917</c:v>
                </c:pt>
                <c:pt idx="24">
                  <c:v>0.45432500000000081</c:v>
                </c:pt>
                <c:pt idx="25">
                  <c:v>0.45631700000000031</c:v>
                </c:pt>
                <c:pt idx="26">
                  <c:v>0.45533899999999861</c:v>
                </c:pt>
                <c:pt idx="27">
                  <c:v>0.45181999999999972</c:v>
                </c:pt>
                <c:pt idx="28">
                  <c:v>0.44889299999999999</c:v>
                </c:pt>
                <c:pt idx="29">
                  <c:v>0.44479899999999972</c:v>
                </c:pt>
                <c:pt idx="30">
                  <c:v>0.44039800000000012</c:v>
                </c:pt>
                <c:pt idx="31">
                  <c:v>0.43509800000000182</c:v>
                </c:pt>
                <c:pt idx="32">
                  <c:v>0.42978899999999948</c:v>
                </c:pt>
                <c:pt idx="33">
                  <c:v>0.42365499999999828</c:v>
                </c:pt>
                <c:pt idx="34">
                  <c:v>0.41696100000000058</c:v>
                </c:pt>
                <c:pt idx="35">
                  <c:v>0.40978500000000118</c:v>
                </c:pt>
                <c:pt idx="36">
                  <c:v>0.40250900000000023</c:v>
                </c:pt>
                <c:pt idx="37">
                  <c:v>0.39616300000000138</c:v>
                </c:pt>
                <c:pt idx="38">
                  <c:v>0.3906010000000002</c:v>
                </c:pt>
                <c:pt idx="39">
                  <c:v>0.38444800000000079</c:v>
                </c:pt>
                <c:pt idx="40">
                  <c:v>0.3794209999999989</c:v>
                </c:pt>
                <c:pt idx="41">
                  <c:v>0.37479099999999832</c:v>
                </c:pt>
                <c:pt idx="42">
                  <c:v>0.37020699999999879</c:v>
                </c:pt>
                <c:pt idx="43">
                  <c:v>0.36615600000000192</c:v>
                </c:pt>
                <c:pt idx="44">
                  <c:v>0.36159400000000019</c:v>
                </c:pt>
                <c:pt idx="45">
                  <c:v>0.35714600000000019</c:v>
                </c:pt>
                <c:pt idx="46">
                  <c:v>0.35383200000000059</c:v>
                </c:pt>
                <c:pt idx="47">
                  <c:v>0.35059100000000137</c:v>
                </c:pt>
                <c:pt idx="48">
                  <c:v>0.34657400000000038</c:v>
                </c:pt>
                <c:pt idx="49">
                  <c:v>0.3424700000000005</c:v>
                </c:pt>
                <c:pt idx="50">
                  <c:v>0.33811000000000041</c:v>
                </c:pt>
              </c:numCache>
            </c:numRef>
          </c:val>
        </c:ser>
        <c:ser>
          <c:idx val="2"/>
          <c:order val="1"/>
          <c:tx>
            <c:strRef>
              <c:f>Sheet1!$C$1</c:f>
              <c:strCache>
                <c:ptCount val="1"/>
                <c:pt idx="0">
                  <c:v>petroleum and other liquids</c:v>
                </c:pt>
              </c:strCache>
            </c:strRef>
          </c:tx>
          <c:spPr>
            <a:solidFill>
              <a:srgbClr val="BD732A"/>
            </a:solidFill>
            <a:ln w="22225">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1.554054</c:v>
                </c:pt>
                <c:pt idx="1">
                  <c:v>1.5288409999999999</c:v>
                </c:pt>
                <c:pt idx="2">
                  <c:v>1.456734</c:v>
                </c:pt>
                <c:pt idx="3">
                  <c:v>1.5465690000000001</c:v>
                </c:pt>
                <c:pt idx="4">
                  <c:v>1.5198499999999999</c:v>
                </c:pt>
                <c:pt idx="5">
                  <c:v>1.4504809999999999</c:v>
                </c:pt>
                <c:pt idx="6">
                  <c:v>1.2218530000000001</c:v>
                </c:pt>
                <c:pt idx="7">
                  <c:v>1.249169</c:v>
                </c:pt>
                <c:pt idx="8">
                  <c:v>1.324511</c:v>
                </c:pt>
                <c:pt idx="9">
                  <c:v>1.157656</c:v>
                </c:pt>
                <c:pt idx="10">
                  <c:v>1.1204419999999999</c:v>
                </c:pt>
                <c:pt idx="11">
                  <c:v>1.0338309999999999</c:v>
                </c:pt>
                <c:pt idx="12">
                  <c:v>0.88562400000000008</c:v>
                </c:pt>
                <c:pt idx="13">
                  <c:v>0.96317799999999998</c:v>
                </c:pt>
                <c:pt idx="14">
                  <c:v>1.0362610000000001</c:v>
                </c:pt>
                <c:pt idx="15">
                  <c:v>1.007152</c:v>
                </c:pt>
                <c:pt idx="16">
                  <c:v>0.87828200000000001</c:v>
                </c:pt>
                <c:pt idx="17">
                  <c:v>0.87149300000000007</c:v>
                </c:pt>
                <c:pt idx="18">
                  <c:v>1.0223519999999999</c:v>
                </c:pt>
                <c:pt idx="19">
                  <c:v>1.00691</c:v>
                </c:pt>
                <c:pt idx="20">
                  <c:v>0.88445399999999996</c:v>
                </c:pt>
                <c:pt idx="21">
                  <c:v>0.92901100000000003</c:v>
                </c:pt>
                <c:pt idx="22">
                  <c:v>0.92315700000000001</c:v>
                </c:pt>
                <c:pt idx="23">
                  <c:v>0.90564299999999998</c:v>
                </c:pt>
                <c:pt idx="24">
                  <c:v>0.88880300000000001</c:v>
                </c:pt>
                <c:pt idx="25">
                  <c:v>0.87361599999999995</c:v>
                </c:pt>
                <c:pt idx="26">
                  <c:v>0.85976200000000003</c:v>
                </c:pt>
                <c:pt idx="27">
                  <c:v>0.84781600000000001</c:v>
                </c:pt>
                <c:pt idx="28">
                  <c:v>0.83668900000000002</c:v>
                </c:pt>
                <c:pt idx="29">
                  <c:v>0.82672199999999996</c:v>
                </c:pt>
                <c:pt idx="30">
                  <c:v>0.81718800000000003</c:v>
                </c:pt>
                <c:pt idx="31">
                  <c:v>0.80829200000000001</c:v>
                </c:pt>
                <c:pt idx="32">
                  <c:v>0.79964000000000002</c:v>
                </c:pt>
                <c:pt idx="33">
                  <c:v>0.79156199999999999</c:v>
                </c:pt>
                <c:pt idx="34">
                  <c:v>0.78392799999999996</c:v>
                </c:pt>
                <c:pt idx="35">
                  <c:v>0.77694799999999997</c:v>
                </c:pt>
                <c:pt idx="36">
                  <c:v>0.77015</c:v>
                </c:pt>
                <c:pt idx="37">
                  <c:v>0.76346099999999995</c:v>
                </c:pt>
                <c:pt idx="38">
                  <c:v>0.75688100000000003</c:v>
                </c:pt>
                <c:pt idx="39">
                  <c:v>0.75076200000000004</c:v>
                </c:pt>
                <c:pt idx="40">
                  <c:v>0.74467399999999995</c:v>
                </c:pt>
                <c:pt idx="41">
                  <c:v>0.73867099999999997</c:v>
                </c:pt>
                <c:pt idx="42">
                  <c:v>0.73282800000000003</c:v>
                </c:pt>
                <c:pt idx="43">
                  <c:v>0.72704899999999995</c:v>
                </c:pt>
                <c:pt idx="44">
                  <c:v>0.72165999999999997</c:v>
                </c:pt>
                <c:pt idx="45">
                  <c:v>0.71662000000000003</c:v>
                </c:pt>
                <c:pt idx="46">
                  <c:v>0.71143400000000001</c:v>
                </c:pt>
                <c:pt idx="47">
                  <c:v>0.70610700000000004</c:v>
                </c:pt>
                <c:pt idx="48">
                  <c:v>0.701044</c:v>
                </c:pt>
                <c:pt idx="49">
                  <c:v>0.69616900000000004</c:v>
                </c:pt>
                <c:pt idx="50">
                  <c:v>0.69153299999999995</c:v>
                </c:pt>
              </c:numCache>
            </c:numRef>
          </c:val>
        </c:ser>
        <c:ser>
          <c:idx val="3"/>
          <c:order val="2"/>
          <c:tx>
            <c:strRef>
              <c:f>Sheet1!$D$1</c:f>
              <c:strCache>
                <c:ptCount val="1"/>
                <c:pt idx="0">
                  <c:v>natural gas</c:v>
                </c:pt>
              </c:strCache>
            </c:strRef>
          </c:tx>
          <c:spPr>
            <a:solidFill>
              <a:srgbClr val="0096D7"/>
            </a:solidFill>
            <a:ln w="22225">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5.1045929999999986</c:v>
                </c:pt>
                <c:pt idx="1">
                  <c:v>4.8890180000000001</c:v>
                </c:pt>
                <c:pt idx="2">
                  <c:v>4.9949939999999993</c:v>
                </c:pt>
                <c:pt idx="3">
                  <c:v>5.2094279999999999</c:v>
                </c:pt>
                <c:pt idx="4">
                  <c:v>4.9808310000000002</c:v>
                </c:pt>
                <c:pt idx="5">
                  <c:v>4.9463540000000004</c:v>
                </c:pt>
                <c:pt idx="6">
                  <c:v>4.4759129999999994</c:v>
                </c:pt>
                <c:pt idx="7">
                  <c:v>4.8354399999999993</c:v>
                </c:pt>
                <c:pt idx="8">
                  <c:v>5.0100609999999994</c:v>
                </c:pt>
                <c:pt idx="9">
                  <c:v>4.8831119999999997</c:v>
                </c:pt>
                <c:pt idx="10">
                  <c:v>4.8781109999999996</c:v>
                </c:pt>
                <c:pt idx="11">
                  <c:v>4.8045789999999986</c:v>
                </c:pt>
                <c:pt idx="12">
                  <c:v>4.2420939999999998</c:v>
                </c:pt>
                <c:pt idx="13">
                  <c:v>5.0229419999999996</c:v>
                </c:pt>
                <c:pt idx="14">
                  <c:v>5.242483</c:v>
                </c:pt>
                <c:pt idx="15">
                  <c:v>4.7769269999999997</c:v>
                </c:pt>
                <c:pt idx="16">
                  <c:v>4.5058439999999997</c:v>
                </c:pt>
                <c:pt idx="17">
                  <c:v>4.563472</c:v>
                </c:pt>
                <c:pt idx="18">
                  <c:v>5.1730079999999994</c:v>
                </c:pt>
                <c:pt idx="19">
                  <c:v>5.1836880000000001</c:v>
                </c:pt>
                <c:pt idx="20">
                  <c:v>4.9693500000000004</c:v>
                </c:pt>
                <c:pt idx="21">
                  <c:v>4.8413839999999997</c:v>
                </c:pt>
                <c:pt idx="22">
                  <c:v>4.9784160000000002</c:v>
                </c:pt>
                <c:pt idx="23">
                  <c:v>4.970707</c:v>
                </c:pt>
                <c:pt idx="24">
                  <c:v>4.9723800000000002</c:v>
                </c:pt>
                <c:pt idx="25">
                  <c:v>4.9680289999999996</c:v>
                </c:pt>
                <c:pt idx="26">
                  <c:v>4.9561640000000002</c:v>
                </c:pt>
                <c:pt idx="27">
                  <c:v>4.9427760000000003</c:v>
                </c:pt>
                <c:pt idx="28">
                  <c:v>4.931273</c:v>
                </c:pt>
                <c:pt idx="29">
                  <c:v>4.9201389999999998</c:v>
                </c:pt>
                <c:pt idx="30">
                  <c:v>4.9037559999999996</c:v>
                </c:pt>
                <c:pt idx="31">
                  <c:v>4.8919119999999996</c:v>
                </c:pt>
                <c:pt idx="32">
                  <c:v>4.8830520000000002</c:v>
                </c:pt>
                <c:pt idx="33">
                  <c:v>4.8745240000000001</c:v>
                </c:pt>
                <c:pt idx="34">
                  <c:v>4.8660610000000002</c:v>
                </c:pt>
                <c:pt idx="35">
                  <c:v>4.8602069999999999</c:v>
                </c:pt>
                <c:pt idx="36">
                  <c:v>4.8555999999999999</c:v>
                </c:pt>
                <c:pt idx="37">
                  <c:v>4.8510710000000001</c:v>
                </c:pt>
                <c:pt idx="38">
                  <c:v>4.8468929999999997</c:v>
                </c:pt>
                <c:pt idx="39">
                  <c:v>4.8430160000000004</c:v>
                </c:pt>
                <c:pt idx="40">
                  <c:v>4.8409740000000001</c:v>
                </c:pt>
                <c:pt idx="41">
                  <c:v>4.8388660000000003</c:v>
                </c:pt>
                <c:pt idx="42">
                  <c:v>4.837218</c:v>
                </c:pt>
                <c:pt idx="43">
                  <c:v>4.8357599999999996</c:v>
                </c:pt>
                <c:pt idx="44">
                  <c:v>4.8353489999999999</c:v>
                </c:pt>
                <c:pt idx="45">
                  <c:v>4.8343420000000004</c:v>
                </c:pt>
                <c:pt idx="46">
                  <c:v>4.8336639999999997</c:v>
                </c:pt>
                <c:pt idx="47">
                  <c:v>4.8320689999999997</c:v>
                </c:pt>
                <c:pt idx="48">
                  <c:v>4.8300200000000002</c:v>
                </c:pt>
                <c:pt idx="49">
                  <c:v>4.8267600000000002</c:v>
                </c:pt>
                <c:pt idx="50">
                  <c:v>4.82341</c:v>
                </c:pt>
              </c:numCache>
            </c:numRef>
          </c:val>
        </c:ser>
        <c:ser>
          <c:idx val="0"/>
          <c:order val="3"/>
          <c:tx>
            <c:strRef>
              <c:f>Sheet1!$E$1</c:f>
              <c:strCache>
                <c:ptCount val="1"/>
                <c:pt idx="0">
                  <c:v>electricity</c:v>
                </c:pt>
              </c:strCache>
            </c:strRef>
          </c:tx>
          <c:spPr>
            <a:solidFill>
              <a:srgbClr val="003953"/>
            </a:solidFill>
            <a:ln w="22225">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4.0686270000000002</c:v>
                </c:pt>
                <c:pt idx="1">
                  <c:v>4.099882</c:v>
                </c:pt>
                <c:pt idx="2">
                  <c:v>4.3167939999999998</c:v>
                </c:pt>
                <c:pt idx="3">
                  <c:v>4.3531110000000002</c:v>
                </c:pt>
                <c:pt idx="4">
                  <c:v>4.4082410000000003</c:v>
                </c:pt>
                <c:pt idx="5">
                  <c:v>4.637683</c:v>
                </c:pt>
                <c:pt idx="6">
                  <c:v>4.6113860000000004</c:v>
                </c:pt>
                <c:pt idx="7">
                  <c:v>4.7503260000000003</c:v>
                </c:pt>
                <c:pt idx="8">
                  <c:v>4.7108180000000006</c:v>
                </c:pt>
                <c:pt idx="9">
                  <c:v>4.656555</c:v>
                </c:pt>
                <c:pt idx="10">
                  <c:v>4.9327569999999996</c:v>
                </c:pt>
                <c:pt idx="11">
                  <c:v>4.8545970000000001</c:v>
                </c:pt>
                <c:pt idx="12">
                  <c:v>4.6898439999999999</c:v>
                </c:pt>
                <c:pt idx="13">
                  <c:v>4.759099</c:v>
                </c:pt>
                <c:pt idx="14">
                  <c:v>4.8013950000000003</c:v>
                </c:pt>
                <c:pt idx="15">
                  <c:v>4.7907770000000003</c:v>
                </c:pt>
                <c:pt idx="16">
                  <c:v>4.8145300000000004</c:v>
                </c:pt>
                <c:pt idx="17">
                  <c:v>4.7039460000000002</c:v>
                </c:pt>
                <c:pt idx="18">
                  <c:v>5.0125460000000004</c:v>
                </c:pt>
                <c:pt idx="19">
                  <c:v>4.8967219999999996</c:v>
                </c:pt>
                <c:pt idx="20">
                  <c:v>5.0527329999999999</c:v>
                </c:pt>
                <c:pt idx="21">
                  <c:v>5.085547</c:v>
                </c:pt>
                <c:pt idx="22">
                  <c:v>5.0913269999999997</c:v>
                </c:pt>
                <c:pt idx="23">
                  <c:v>5.1017200000000003</c:v>
                </c:pt>
                <c:pt idx="24">
                  <c:v>5.1157349999999999</c:v>
                </c:pt>
                <c:pt idx="25">
                  <c:v>5.1314440000000001</c:v>
                </c:pt>
                <c:pt idx="26">
                  <c:v>5.1537369999999996</c:v>
                </c:pt>
                <c:pt idx="27">
                  <c:v>5.1757869999999997</c:v>
                </c:pt>
                <c:pt idx="28">
                  <c:v>5.2014500000000004</c:v>
                </c:pt>
                <c:pt idx="29">
                  <c:v>5.2290000000000001</c:v>
                </c:pt>
                <c:pt idx="30">
                  <c:v>5.2579370000000001</c:v>
                </c:pt>
                <c:pt idx="31">
                  <c:v>5.2901400000000001</c:v>
                </c:pt>
                <c:pt idx="32">
                  <c:v>5.3263020000000001</c:v>
                </c:pt>
                <c:pt idx="33">
                  <c:v>5.3608200000000004</c:v>
                </c:pt>
                <c:pt idx="34">
                  <c:v>5.4004899999999996</c:v>
                </c:pt>
                <c:pt idx="35">
                  <c:v>5.4420989999999998</c:v>
                </c:pt>
                <c:pt idx="36">
                  <c:v>5.487025</c:v>
                </c:pt>
                <c:pt idx="37">
                  <c:v>5.5343660000000003</c:v>
                </c:pt>
                <c:pt idx="38">
                  <c:v>5.5825040000000001</c:v>
                </c:pt>
                <c:pt idx="39">
                  <c:v>5.6304860000000003</c:v>
                </c:pt>
                <c:pt idx="40">
                  <c:v>5.6746730000000003</c:v>
                </c:pt>
                <c:pt idx="41">
                  <c:v>5.7185180000000004</c:v>
                </c:pt>
                <c:pt idx="42">
                  <c:v>5.7633760000000001</c:v>
                </c:pt>
                <c:pt idx="43">
                  <c:v>5.8127529999999998</c:v>
                </c:pt>
                <c:pt idx="44">
                  <c:v>5.862584</c:v>
                </c:pt>
                <c:pt idx="45">
                  <c:v>5.9120359999999996</c:v>
                </c:pt>
                <c:pt idx="46">
                  <c:v>5.9633729999999998</c:v>
                </c:pt>
                <c:pt idx="47">
                  <c:v>6.0135569999999996</c:v>
                </c:pt>
                <c:pt idx="48">
                  <c:v>6.0654950000000003</c:v>
                </c:pt>
                <c:pt idx="49">
                  <c:v>6.1199370000000002</c:v>
                </c:pt>
                <c:pt idx="50">
                  <c:v>6.1779190000000002</c:v>
                </c:pt>
              </c:numCache>
            </c:numRef>
          </c:val>
        </c:ser>
        <c:dLbls>
          <c:showLegendKey val="0"/>
          <c:showVal val="0"/>
          <c:showCatName val="0"/>
          <c:showSerName val="0"/>
          <c:showPercent val="0"/>
          <c:showBubbleSize val="0"/>
        </c:dLbls>
        <c:axId val="-1297477312"/>
        <c:axId val="-1297475136"/>
      </c:areaChart>
      <c:catAx>
        <c:axId val="-12974773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7475136"/>
        <c:crosses val="autoZero"/>
        <c:auto val="1"/>
        <c:lblAlgn val="ctr"/>
        <c:lblOffset val="100"/>
        <c:tickLblSkip val="10"/>
        <c:tickMarkSkip val="10"/>
        <c:noMultiLvlLbl val="0"/>
      </c:catAx>
      <c:valAx>
        <c:axId val="-129747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7477312"/>
        <c:crossesAt val="2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01954916417768E-2"/>
          <c:y val="0.21322066030537354"/>
          <c:w val="0.8414814814814815"/>
          <c:h val="0.69227559612920087"/>
        </c:manualLayout>
      </c:layout>
      <c:areaChart>
        <c:grouping val="stacked"/>
        <c:varyColors val="0"/>
        <c:ser>
          <c:idx val="1"/>
          <c:order val="0"/>
          <c:tx>
            <c:strRef>
              <c:f>Sheet1!$B$1</c:f>
              <c:strCache>
                <c:ptCount val="1"/>
                <c:pt idx="0">
                  <c:v>other</c:v>
                </c:pt>
              </c:strCache>
            </c:strRef>
          </c:tx>
          <c:spPr>
            <a:solidFill>
              <a:srgbClr val="A6A6A6"/>
            </a:solidFill>
            <a:ln w="22225">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0.119101</c:v>
                </c:pt>
                <c:pt idx="1">
                  <c:v>9.1661000000000006E-2</c:v>
                </c:pt>
                <c:pt idx="2">
                  <c:v>9.4993999999999995E-2</c:v>
                </c:pt>
                <c:pt idx="3">
                  <c:v>0.101284</c:v>
                </c:pt>
                <c:pt idx="4">
                  <c:v>0.105319</c:v>
                </c:pt>
                <c:pt idx="5">
                  <c:v>0.10512199999999999</c:v>
                </c:pt>
                <c:pt idx="6">
                  <c:v>0.10266599999999999</c:v>
                </c:pt>
                <c:pt idx="7">
                  <c:v>0.10272299999999999</c:v>
                </c:pt>
                <c:pt idx="8">
                  <c:v>0.109247</c:v>
                </c:pt>
                <c:pt idx="9">
                  <c:v>0.111771</c:v>
                </c:pt>
                <c:pt idx="10">
                  <c:v>0.110883</c:v>
                </c:pt>
                <c:pt idx="11">
                  <c:v>0.11460099999999999</c:v>
                </c:pt>
                <c:pt idx="12">
                  <c:v>0.108483</c:v>
                </c:pt>
                <c:pt idx="13">
                  <c:v>0.119906</c:v>
                </c:pt>
                <c:pt idx="14">
                  <c:v>0.126883</c:v>
                </c:pt>
                <c:pt idx="15">
                  <c:v>0.15190500000000001</c:v>
                </c:pt>
                <c:pt idx="16">
                  <c:v>0.15767</c:v>
                </c:pt>
                <c:pt idx="17">
                  <c:v>0.156386</c:v>
                </c:pt>
                <c:pt idx="18">
                  <c:v>0.156474</c:v>
                </c:pt>
                <c:pt idx="19">
                  <c:v>0.14637</c:v>
                </c:pt>
                <c:pt idx="20">
                  <c:v>0.14844599999999991</c:v>
                </c:pt>
                <c:pt idx="21">
                  <c:v>0.1468560000000014</c:v>
                </c:pt>
                <c:pt idx="22">
                  <c:v>0.14525099999999999</c:v>
                </c:pt>
                <c:pt idx="23">
                  <c:v>0.14662799999999979</c:v>
                </c:pt>
                <c:pt idx="24">
                  <c:v>0.14633099999999999</c:v>
                </c:pt>
                <c:pt idx="25">
                  <c:v>0.14620699999999859</c:v>
                </c:pt>
                <c:pt idx="26">
                  <c:v>0.1461410000000001</c:v>
                </c:pt>
                <c:pt idx="27">
                  <c:v>0.14612400000000211</c:v>
                </c:pt>
                <c:pt idx="28">
                  <c:v>0.146037999999999</c:v>
                </c:pt>
                <c:pt idx="29">
                  <c:v>0.14591300000000021</c:v>
                </c:pt>
                <c:pt idx="30">
                  <c:v>0.14578099999999769</c:v>
                </c:pt>
                <c:pt idx="31">
                  <c:v>0.14563700000000071</c:v>
                </c:pt>
                <c:pt idx="32">
                  <c:v>0.14548699999999931</c:v>
                </c:pt>
                <c:pt idx="33">
                  <c:v>0.14534799999999851</c:v>
                </c:pt>
                <c:pt idx="34">
                  <c:v>0.1452159999999996</c:v>
                </c:pt>
                <c:pt idx="35">
                  <c:v>0.14506400000000139</c:v>
                </c:pt>
                <c:pt idx="36">
                  <c:v>0.14487999999999879</c:v>
                </c:pt>
                <c:pt idx="37">
                  <c:v>0.1447830000000003</c:v>
                </c:pt>
                <c:pt idx="38">
                  <c:v>0.14469500000000049</c:v>
                </c:pt>
                <c:pt idx="39">
                  <c:v>0.14464799999999831</c:v>
                </c:pt>
                <c:pt idx="40">
                  <c:v>0.14454799999999859</c:v>
                </c:pt>
                <c:pt idx="41">
                  <c:v>0.1444700000000001</c:v>
                </c:pt>
                <c:pt idx="42">
                  <c:v>0.14439299999999911</c:v>
                </c:pt>
                <c:pt idx="43">
                  <c:v>0.14429200000000009</c:v>
                </c:pt>
                <c:pt idx="44">
                  <c:v>0.1442059999999987</c:v>
                </c:pt>
                <c:pt idx="45">
                  <c:v>0.1441569999999999</c:v>
                </c:pt>
                <c:pt idx="46">
                  <c:v>0.14407400000000159</c:v>
                </c:pt>
                <c:pt idx="47">
                  <c:v>0.14400200000000041</c:v>
                </c:pt>
                <c:pt idx="48">
                  <c:v>0.14394599999999791</c:v>
                </c:pt>
                <c:pt idx="49">
                  <c:v>0.14384599999999989</c:v>
                </c:pt>
                <c:pt idx="50">
                  <c:v>0.1437450000000009</c:v>
                </c:pt>
              </c:numCache>
            </c:numRef>
          </c:val>
        </c:ser>
        <c:ser>
          <c:idx val="0"/>
          <c:order val="1"/>
          <c:tx>
            <c:strRef>
              <c:f>Sheet1!$C$1</c:f>
              <c:strCache>
                <c:ptCount val="1"/>
                <c:pt idx="0">
                  <c:v>petroleum and other liquids</c:v>
                </c:pt>
              </c:strCache>
            </c:strRef>
          </c:tx>
          <c:spPr>
            <a:solidFill>
              <a:srgbClr val="BD732A"/>
            </a:solidFill>
            <a:ln w="22225">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0.80652000000000001</c:v>
                </c:pt>
                <c:pt idx="1">
                  <c:v>0.78918499999999991</c:v>
                </c:pt>
                <c:pt idx="2">
                  <c:v>0.725163</c:v>
                </c:pt>
                <c:pt idx="3">
                  <c:v>0.84160400000000002</c:v>
                </c:pt>
                <c:pt idx="4">
                  <c:v>0.80893799999999993</c:v>
                </c:pt>
                <c:pt idx="5">
                  <c:v>0.76082000000000005</c:v>
                </c:pt>
                <c:pt idx="6">
                  <c:v>0.66086500000000004</c:v>
                </c:pt>
                <c:pt idx="7">
                  <c:v>0.64595000000000002</c:v>
                </c:pt>
                <c:pt idx="8">
                  <c:v>0.66038800000000009</c:v>
                </c:pt>
                <c:pt idx="9">
                  <c:v>0.65891900000000003</c:v>
                </c:pt>
                <c:pt idx="10">
                  <c:v>0.64656899999999995</c:v>
                </c:pt>
                <c:pt idx="11">
                  <c:v>0.63221500000000008</c:v>
                </c:pt>
                <c:pt idx="12">
                  <c:v>0.55969399999999991</c:v>
                </c:pt>
                <c:pt idx="13">
                  <c:v>0.558141</c:v>
                </c:pt>
                <c:pt idx="14">
                  <c:v>0.57769500000000007</c:v>
                </c:pt>
                <c:pt idx="15">
                  <c:v>0.86428899999999997</c:v>
                </c:pt>
                <c:pt idx="16">
                  <c:v>0.83187599999999995</c:v>
                </c:pt>
                <c:pt idx="17">
                  <c:v>0.81951199999999991</c:v>
                </c:pt>
                <c:pt idx="18">
                  <c:v>0.84474199999999999</c:v>
                </c:pt>
                <c:pt idx="19">
                  <c:v>0.83553900000000003</c:v>
                </c:pt>
                <c:pt idx="20">
                  <c:v>0.80576000000000003</c:v>
                </c:pt>
                <c:pt idx="21">
                  <c:v>0.84775</c:v>
                </c:pt>
                <c:pt idx="22">
                  <c:v>0.86350499999999997</c:v>
                </c:pt>
                <c:pt idx="23">
                  <c:v>0.86719100000000005</c:v>
                </c:pt>
                <c:pt idx="24">
                  <c:v>0.87225299999999995</c:v>
                </c:pt>
                <c:pt idx="25">
                  <c:v>0.87871299999999997</c:v>
                </c:pt>
                <c:pt idx="26">
                  <c:v>0.87961999999999996</c:v>
                </c:pt>
                <c:pt idx="27">
                  <c:v>0.88014899999999996</c:v>
                </c:pt>
                <c:pt idx="28">
                  <c:v>0.87848800000000005</c:v>
                </c:pt>
                <c:pt idx="29">
                  <c:v>0.87746400000000002</c:v>
                </c:pt>
                <c:pt idx="30">
                  <c:v>0.87505100000000002</c:v>
                </c:pt>
                <c:pt idx="31">
                  <c:v>0.87442399999999998</c:v>
                </c:pt>
                <c:pt idx="32">
                  <c:v>0.87353700000000001</c:v>
                </c:pt>
                <c:pt idx="33">
                  <c:v>0.87360099999999996</c:v>
                </c:pt>
                <c:pt idx="34">
                  <c:v>0.87382300000000002</c:v>
                </c:pt>
                <c:pt idx="35">
                  <c:v>0.87427900000000003</c:v>
                </c:pt>
                <c:pt idx="36">
                  <c:v>0.87463100000000005</c:v>
                </c:pt>
                <c:pt idx="37">
                  <c:v>0.87462700000000004</c:v>
                </c:pt>
                <c:pt idx="38">
                  <c:v>0.87429100000000004</c:v>
                </c:pt>
                <c:pt idx="39">
                  <c:v>0.87468800000000002</c:v>
                </c:pt>
                <c:pt idx="40">
                  <c:v>0.87411399999999995</c:v>
                </c:pt>
                <c:pt idx="41">
                  <c:v>0.87387700000000001</c:v>
                </c:pt>
                <c:pt idx="42">
                  <c:v>0.87399700000000002</c:v>
                </c:pt>
                <c:pt idx="43">
                  <c:v>0.87407199999999996</c:v>
                </c:pt>
                <c:pt idx="44">
                  <c:v>0.87475599999999998</c:v>
                </c:pt>
                <c:pt idx="45">
                  <c:v>0.87568100000000004</c:v>
                </c:pt>
                <c:pt idx="46">
                  <c:v>0.87591200000000002</c:v>
                </c:pt>
                <c:pt idx="47">
                  <c:v>0.87629199999999996</c:v>
                </c:pt>
                <c:pt idx="48">
                  <c:v>0.87711399999999995</c:v>
                </c:pt>
                <c:pt idx="49">
                  <c:v>0.87806399999999996</c:v>
                </c:pt>
                <c:pt idx="50">
                  <c:v>0.87912199999999996</c:v>
                </c:pt>
              </c:numCache>
            </c:numRef>
          </c:val>
        </c:ser>
        <c:ser>
          <c:idx val="3"/>
          <c:order val="2"/>
          <c:tx>
            <c:strRef>
              <c:f>Sheet1!$D$1</c:f>
              <c:strCache>
                <c:ptCount val="1"/>
                <c:pt idx="0">
                  <c:v>natural gas</c:v>
                </c:pt>
              </c:strCache>
            </c:strRef>
          </c:tx>
          <c:spPr>
            <a:solidFill>
              <a:srgbClr val="0096D7"/>
            </a:solidFill>
            <a:ln w="22225">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3.2515260000000001</c:v>
                </c:pt>
                <c:pt idx="1">
                  <c:v>3.0972620000000002</c:v>
                </c:pt>
                <c:pt idx="2">
                  <c:v>3.212456</c:v>
                </c:pt>
                <c:pt idx="3">
                  <c:v>3.2609159999999999</c:v>
                </c:pt>
                <c:pt idx="4">
                  <c:v>3.2009720000000002</c:v>
                </c:pt>
                <c:pt idx="5">
                  <c:v>3.0732159999999999</c:v>
                </c:pt>
                <c:pt idx="6">
                  <c:v>2.9016869999999999</c:v>
                </c:pt>
                <c:pt idx="7">
                  <c:v>3.0850520000000001</c:v>
                </c:pt>
                <c:pt idx="8">
                  <c:v>3.2284290000000002</c:v>
                </c:pt>
                <c:pt idx="9">
                  <c:v>3.1865939999999999</c:v>
                </c:pt>
                <c:pt idx="10">
                  <c:v>3.1646779999999999</c:v>
                </c:pt>
                <c:pt idx="11">
                  <c:v>3.2161</c:v>
                </c:pt>
                <c:pt idx="12">
                  <c:v>2.959511</c:v>
                </c:pt>
                <c:pt idx="13">
                  <c:v>3.3797929999999998</c:v>
                </c:pt>
                <c:pt idx="14">
                  <c:v>3.5719249999999998</c:v>
                </c:pt>
                <c:pt idx="15">
                  <c:v>3.315591</c:v>
                </c:pt>
                <c:pt idx="16">
                  <c:v>3.2235170000000002</c:v>
                </c:pt>
                <c:pt idx="17">
                  <c:v>3.2728519999999999</c:v>
                </c:pt>
                <c:pt idx="18">
                  <c:v>3.6395110000000002</c:v>
                </c:pt>
                <c:pt idx="19">
                  <c:v>3.6502870000000001</c:v>
                </c:pt>
                <c:pt idx="20">
                  <c:v>3.3130389999999998</c:v>
                </c:pt>
                <c:pt idx="21">
                  <c:v>3.4220869999999999</c:v>
                </c:pt>
                <c:pt idx="22">
                  <c:v>3.3935200000000001</c:v>
                </c:pt>
                <c:pt idx="23">
                  <c:v>3.5036510000000001</c:v>
                </c:pt>
                <c:pt idx="24">
                  <c:v>3.569261</c:v>
                </c:pt>
                <c:pt idx="25">
                  <c:v>3.6281210000000002</c:v>
                </c:pt>
                <c:pt idx="26">
                  <c:v>3.6347179999999999</c:v>
                </c:pt>
                <c:pt idx="27">
                  <c:v>3.636774</c:v>
                </c:pt>
                <c:pt idx="28">
                  <c:v>3.637975</c:v>
                </c:pt>
                <c:pt idx="29">
                  <c:v>3.6365729999999998</c:v>
                </c:pt>
                <c:pt idx="30">
                  <c:v>3.6281680000000001</c:v>
                </c:pt>
                <c:pt idx="31">
                  <c:v>3.629257</c:v>
                </c:pt>
                <c:pt idx="32">
                  <c:v>3.6344560000000001</c:v>
                </c:pt>
                <c:pt idx="33">
                  <c:v>3.639338</c:v>
                </c:pt>
                <c:pt idx="34">
                  <c:v>3.6436190000000002</c:v>
                </c:pt>
                <c:pt idx="35">
                  <c:v>3.6501100000000002</c:v>
                </c:pt>
                <c:pt idx="36">
                  <c:v>3.6579700000000002</c:v>
                </c:pt>
                <c:pt idx="37">
                  <c:v>3.6650390000000002</c:v>
                </c:pt>
                <c:pt idx="38">
                  <c:v>3.6710280000000002</c:v>
                </c:pt>
                <c:pt idx="39">
                  <c:v>3.6764079999999999</c:v>
                </c:pt>
                <c:pt idx="40">
                  <c:v>3.6826690000000002</c:v>
                </c:pt>
                <c:pt idx="41">
                  <c:v>3.6899419999999998</c:v>
                </c:pt>
                <c:pt idx="42">
                  <c:v>3.6974879999999999</c:v>
                </c:pt>
                <c:pt idx="43">
                  <c:v>3.7044609999999998</c:v>
                </c:pt>
                <c:pt idx="44">
                  <c:v>3.711992</c:v>
                </c:pt>
                <c:pt idx="45">
                  <c:v>3.7175910000000001</c:v>
                </c:pt>
                <c:pt idx="46">
                  <c:v>3.7228889999999999</c:v>
                </c:pt>
                <c:pt idx="47">
                  <c:v>3.726569</c:v>
                </c:pt>
                <c:pt idx="48">
                  <c:v>3.728961</c:v>
                </c:pt>
                <c:pt idx="49">
                  <c:v>3.7295829999999999</c:v>
                </c:pt>
                <c:pt idx="50">
                  <c:v>3.7291690000000002</c:v>
                </c:pt>
              </c:numCache>
            </c:numRef>
          </c:val>
        </c:ser>
        <c:ser>
          <c:idx val="2"/>
          <c:order val="3"/>
          <c:tx>
            <c:strRef>
              <c:f>Sheet1!$E$1</c:f>
              <c:strCache>
                <c:ptCount val="1"/>
                <c:pt idx="0">
                  <c:v>electricity</c:v>
                </c:pt>
              </c:strCache>
            </c:strRef>
          </c:tx>
          <c:spPr>
            <a:solidFill>
              <a:srgbClr val="003953"/>
            </a:solidFill>
            <a:ln w="22225">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3.9556909999999998</c:v>
                </c:pt>
                <c:pt idx="1">
                  <c:v>4.0620469999999997</c:v>
                </c:pt>
                <c:pt idx="2">
                  <c:v>4.1098610000000004</c:v>
                </c:pt>
                <c:pt idx="3">
                  <c:v>4.0900590000000001</c:v>
                </c:pt>
                <c:pt idx="4">
                  <c:v>4.1982089999999994</c:v>
                </c:pt>
                <c:pt idx="5">
                  <c:v>4.3505699999999994</c:v>
                </c:pt>
                <c:pt idx="6">
                  <c:v>4.4347250000000003</c:v>
                </c:pt>
                <c:pt idx="7">
                  <c:v>4.559507</c:v>
                </c:pt>
                <c:pt idx="8">
                  <c:v>4.5588869999999986</c:v>
                </c:pt>
                <c:pt idx="9">
                  <c:v>4.4589809999999996</c:v>
                </c:pt>
                <c:pt idx="10">
                  <c:v>4.53864</c:v>
                </c:pt>
                <c:pt idx="11">
                  <c:v>4.5313319999999999</c:v>
                </c:pt>
                <c:pt idx="12">
                  <c:v>4.5280690000000003</c:v>
                </c:pt>
                <c:pt idx="13">
                  <c:v>4.5621130000000001</c:v>
                </c:pt>
                <c:pt idx="14">
                  <c:v>4.6135640000000002</c:v>
                </c:pt>
                <c:pt idx="15">
                  <c:v>4.6428839999999996</c:v>
                </c:pt>
                <c:pt idx="16">
                  <c:v>4.6648569999999996</c:v>
                </c:pt>
                <c:pt idx="17">
                  <c:v>4.616053</c:v>
                </c:pt>
                <c:pt idx="18">
                  <c:v>4.7145479999999997</c:v>
                </c:pt>
                <c:pt idx="19">
                  <c:v>4.6217070000000007</c:v>
                </c:pt>
                <c:pt idx="20">
                  <c:v>4.3354299999999997</c:v>
                </c:pt>
                <c:pt idx="21">
                  <c:v>4.3956049999999998</c:v>
                </c:pt>
                <c:pt idx="22">
                  <c:v>4.490564</c:v>
                </c:pt>
                <c:pt idx="23">
                  <c:v>4.5579850000000004</c:v>
                </c:pt>
                <c:pt idx="24">
                  <c:v>4.6327299999999996</c:v>
                </c:pt>
                <c:pt idx="25">
                  <c:v>4.7054830000000001</c:v>
                </c:pt>
                <c:pt idx="26">
                  <c:v>4.7149419999999997</c:v>
                </c:pt>
                <c:pt idx="27">
                  <c:v>4.72438</c:v>
                </c:pt>
                <c:pt idx="28">
                  <c:v>4.737476</c:v>
                </c:pt>
                <c:pt idx="29">
                  <c:v>4.750947</c:v>
                </c:pt>
                <c:pt idx="30">
                  <c:v>4.7594010000000004</c:v>
                </c:pt>
                <c:pt idx="31">
                  <c:v>4.7724190000000002</c:v>
                </c:pt>
                <c:pt idx="32">
                  <c:v>4.7960520000000004</c:v>
                </c:pt>
                <c:pt idx="33">
                  <c:v>4.8149379999999997</c:v>
                </c:pt>
                <c:pt idx="34">
                  <c:v>4.8411059999999999</c:v>
                </c:pt>
                <c:pt idx="35">
                  <c:v>4.865653</c:v>
                </c:pt>
                <c:pt idx="36">
                  <c:v>4.893783</c:v>
                </c:pt>
                <c:pt idx="37">
                  <c:v>4.9271760000000002</c:v>
                </c:pt>
                <c:pt idx="38">
                  <c:v>4.9632779999999999</c:v>
                </c:pt>
                <c:pt idx="39">
                  <c:v>5.0012150000000002</c:v>
                </c:pt>
                <c:pt idx="40">
                  <c:v>5.0369650000000004</c:v>
                </c:pt>
                <c:pt idx="41">
                  <c:v>5.0773830000000002</c:v>
                </c:pt>
                <c:pt idx="42">
                  <c:v>5.118773</c:v>
                </c:pt>
                <c:pt idx="43">
                  <c:v>5.1726330000000003</c:v>
                </c:pt>
                <c:pt idx="44">
                  <c:v>5.2246810000000004</c:v>
                </c:pt>
                <c:pt idx="45">
                  <c:v>5.2809790000000003</c:v>
                </c:pt>
                <c:pt idx="46">
                  <c:v>5.3402219999999998</c:v>
                </c:pt>
                <c:pt idx="47">
                  <c:v>5.40219</c:v>
                </c:pt>
                <c:pt idx="48">
                  <c:v>5.4692540000000003</c:v>
                </c:pt>
                <c:pt idx="49">
                  <c:v>5.5445120000000001</c:v>
                </c:pt>
                <c:pt idx="50">
                  <c:v>5.6248189999999996</c:v>
                </c:pt>
              </c:numCache>
            </c:numRef>
          </c:val>
        </c:ser>
        <c:dLbls>
          <c:showLegendKey val="0"/>
          <c:showVal val="0"/>
          <c:showCatName val="0"/>
          <c:showSerName val="0"/>
          <c:showPercent val="0"/>
          <c:showBubbleSize val="0"/>
        </c:dLbls>
        <c:axId val="-1297476224"/>
        <c:axId val="-1297475680"/>
      </c:areaChart>
      <c:catAx>
        <c:axId val="-12974762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7475680"/>
        <c:crosses val="autoZero"/>
        <c:auto val="1"/>
        <c:lblAlgn val="ctr"/>
        <c:lblOffset val="100"/>
        <c:tickLblSkip val="10"/>
        <c:tickMarkSkip val="10"/>
        <c:noMultiLvlLbl val="0"/>
      </c:catAx>
      <c:valAx>
        <c:axId val="-1297475680"/>
        <c:scaling>
          <c:orientation val="minMax"/>
          <c:max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7476224"/>
        <c:crossesAt val="2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060961443364731E-2"/>
          <c:y val="0.15849008625622851"/>
          <c:w val="0.92451537203334533"/>
          <c:h val="0.68224406028183227"/>
        </c:manualLayout>
      </c:layout>
      <c:barChart>
        <c:barDir val="col"/>
        <c:grouping val="stacked"/>
        <c:varyColors val="0"/>
        <c:ser>
          <c:idx val="0"/>
          <c:order val="0"/>
          <c:tx>
            <c:strRef>
              <c:f>res_hh!$B$5</c:f>
              <c:strCache>
                <c:ptCount val="1"/>
                <c:pt idx="0">
                  <c:v>Single-family</c:v>
                </c:pt>
              </c:strCache>
            </c:strRef>
          </c:tx>
          <c:spPr>
            <a:solidFill>
              <a:schemeClr val="accent1"/>
            </a:solidFill>
            <a:ln>
              <a:noFill/>
            </a:ln>
            <a:effectLst/>
          </c:spPr>
          <c:invertIfNegative val="0"/>
          <c:cat>
            <c:numRef>
              <c:f>res_hh!$C$10:$AB$10</c:f>
              <c:numCache>
                <c:formatCode>General</c:formatCode>
                <c:ptCount val="26"/>
                <c:pt idx="0">
                  <c:v>2020</c:v>
                </c:pt>
                <c:pt idx="1">
                  <c:v>2050</c:v>
                </c:pt>
                <c:pt idx="3">
                  <c:v>2020</c:v>
                </c:pt>
                <c:pt idx="4">
                  <c:v>2050</c:v>
                </c:pt>
                <c:pt idx="6">
                  <c:v>2020</c:v>
                </c:pt>
                <c:pt idx="7">
                  <c:v>2050</c:v>
                </c:pt>
                <c:pt idx="9">
                  <c:v>2020</c:v>
                </c:pt>
                <c:pt idx="10">
                  <c:v>2050</c:v>
                </c:pt>
                <c:pt idx="12">
                  <c:v>2020</c:v>
                </c:pt>
                <c:pt idx="13">
                  <c:v>2050</c:v>
                </c:pt>
                <c:pt idx="15">
                  <c:v>2020</c:v>
                </c:pt>
                <c:pt idx="16">
                  <c:v>2050</c:v>
                </c:pt>
                <c:pt idx="18">
                  <c:v>2020</c:v>
                </c:pt>
                <c:pt idx="19">
                  <c:v>2050</c:v>
                </c:pt>
                <c:pt idx="21">
                  <c:v>2020</c:v>
                </c:pt>
                <c:pt idx="22">
                  <c:v>2050</c:v>
                </c:pt>
                <c:pt idx="24">
                  <c:v>2020</c:v>
                </c:pt>
                <c:pt idx="25">
                  <c:v>2050</c:v>
                </c:pt>
              </c:numCache>
            </c:numRef>
          </c:cat>
          <c:val>
            <c:numRef>
              <c:f>res_hh!$C$5:$AB$5</c:f>
              <c:numCache>
                <c:formatCode>General</c:formatCode>
                <c:ptCount val="26"/>
                <c:pt idx="0">
                  <c:v>12.193014</c:v>
                </c:pt>
                <c:pt idx="1">
                  <c:v>14.689221999999999</c:v>
                </c:pt>
                <c:pt idx="3">
                  <c:v>6.4637779999999996</c:v>
                </c:pt>
                <c:pt idx="4">
                  <c:v>9.1468260000000008</c:v>
                </c:pt>
                <c:pt idx="6">
                  <c:v>6.5169569999999997</c:v>
                </c:pt>
                <c:pt idx="7">
                  <c:v>7.8416949999999996</c:v>
                </c:pt>
                <c:pt idx="9">
                  <c:v>10.450366000000001</c:v>
                </c:pt>
                <c:pt idx="10">
                  <c:v>15.132246</c:v>
                </c:pt>
                <c:pt idx="12">
                  <c:v>13.512957</c:v>
                </c:pt>
                <c:pt idx="13">
                  <c:v>15.163773000000001</c:v>
                </c:pt>
                <c:pt idx="15">
                  <c:v>5.4651319999999997</c:v>
                </c:pt>
                <c:pt idx="16">
                  <c:v>6.9166249999999998</c:v>
                </c:pt>
                <c:pt idx="18">
                  <c:v>17.141638</c:v>
                </c:pt>
                <c:pt idx="19">
                  <c:v>23.223116000000001</c:v>
                </c:pt>
                <c:pt idx="21">
                  <c:v>9.3925400000000003</c:v>
                </c:pt>
                <c:pt idx="22">
                  <c:v>10.442598</c:v>
                </c:pt>
                <c:pt idx="24">
                  <c:v>3.6140569999999999</c:v>
                </c:pt>
                <c:pt idx="25">
                  <c:v>4.1903860000000002</c:v>
                </c:pt>
              </c:numCache>
            </c:numRef>
          </c:val>
        </c:ser>
        <c:ser>
          <c:idx val="1"/>
          <c:order val="1"/>
          <c:tx>
            <c:strRef>
              <c:f>res_hh!$B$6</c:f>
              <c:strCache>
                <c:ptCount val="1"/>
                <c:pt idx="0">
                  <c:v>Multifamily</c:v>
                </c:pt>
              </c:strCache>
            </c:strRef>
          </c:tx>
          <c:spPr>
            <a:solidFill>
              <a:schemeClr val="accent2"/>
            </a:solidFill>
            <a:ln>
              <a:noFill/>
            </a:ln>
            <a:effectLst/>
          </c:spPr>
          <c:invertIfNegative val="0"/>
          <c:cat>
            <c:numRef>
              <c:f>res_hh!$C$10:$AB$10</c:f>
              <c:numCache>
                <c:formatCode>General</c:formatCode>
                <c:ptCount val="26"/>
                <c:pt idx="0">
                  <c:v>2020</c:v>
                </c:pt>
                <c:pt idx="1">
                  <c:v>2050</c:v>
                </c:pt>
                <c:pt idx="3">
                  <c:v>2020</c:v>
                </c:pt>
                <c:pt idx="4">
                  <c:v>2050</c:v>
                </c:pt>
                <c:pt idx="6">
                  <c:v>2020</c:v>
                </c:pt>
                <c:pt idx="7">
                  <c:v>2050</c:v>
                </c:pt>
                <c:pt idx="9">
                  <c:v>2020</c:v>
                </c:pt>
                <c:pt idx="10">
                  <c:v>2050</c:v>
                </c:pt>
                <c:pt idx="12">
                  <c:v>2020</c:v>
                </c:pt>
                <c:pt idx="13">
                  <c:v>2050</c:v>
                </c:pt>
                <c:pt idx="15">
                  <c:v>2020</c:v>
                </c:pt>
                <c:pt idx="16">
                  <c:v>2050</c:v>
                </c:pt>
                <c:pt idx="18">
                  <c:v>2020</c:v>
                </c:pt>
                <c:pt idx="19">
                  <c:v>2050</c:v>
                </c:pt>
                <c:pt idx="21">
                  <c:v>2020</c:v>
                </c:pt>
                <c:pt idx="22">
                  <c:v>2050</c:v>
                </c:pt>
                <c:pt idx="24">
                  <c:v>2020</c:v>
                </c:pt>
                <c:pt idx="25">
                  <c:v>2050</c:v>
                </c:pt>
              </c:numCache>
            </c:numRef>
          </c:cat>
          <c:val>
            <c:numRef>
              <c:f>res_hh!$C$6:$AB$6</c:f>
              <c:numCache>
                <c:formatCode>General</c:formatCode>
                <c:ptCount val="26"/>
                <c:pt idx="0">
                  <c:v>5.5044709999999997</c:v>
                </c:pt>
                <c:pt idx="1">
                  <c:v>6.2244510000000002</c:v>
                </c:pt>
                <c:pt idx="3">
                  <c:v>2.0096440000000002</c:v>
                </c:pt>
                <c:pt idx="4">
                  <c:v>3.0485229999999999</c:v>
                </c:pt>
                <c:pt idx="6">
                  <c:v>1.7490870000000001</c:v>
                </c:pt>
                <c:pt idx="7">
                  <c:v>2.1065849999999999</c:v>
                </c:pt>
                <c:pt idx="9">
                  <c:v>3.3066939999999998</c:v>
                </c:pt>
                <c:pt idx="10">
                  <c:v>4.6818249999999999</c:v>
                </c:pt>
                <c:pt idx="12">
                  <c:v>4.3810390000000003</c:v>
                </c:pt>
                <c:pt idx="13">
                  <c:v>4.6759810000000002</c:v>
                </c:pt>
                <c:pt idx="15">
                  <c:v>1.298748</c:v>
                </c:pt>
                <c:pt idx="16">
                  <c:v>1.7216590000000001</c:v>
                </c:pt>
                <c:pt idx="18">
                  <c:v>5.7031999999999998</c:v>
                </c:pt>
                <c:pt idx="19">
                  <c:v>7.4140550000000003</c:v>
                </c:pt>
                <c:pt idx="21">
                  <c:v>5.9443080000000004</c:v>
                </c:pt>
                <c:pt idx="22">
                  <c:v>6.2560089999999997</c:v>
                </c:pt>
                <c:pt idx="24">
                  <c:v>2.0715119999999998</c:v>
                </c:pt>
                <c:pt idx="25">
                  <c:v>2.3146529999999998</c:v>
                </c:pt>
              </c:numCache>
            </c:numRef>
          </c:val>
        </c:ser>
        <c:ser>
          <c:idx val="2"/>
          <c:order val="2"/>
          <c:tx>
            <c:strRef>
              <c:f>res_hh!$B$7</c:f>
              <c:strCache>
                <c:ptCount val="1"/>
                <c:pt idx="0">
                  <c:v>Mobile</c:v>
                </c:pt>
              </c:strCache>
            </c:strRef>
          </c:tx>
          <c:spPr>
            <a:solidFill>
              <a:schemeClr val="accent3"/>
            </a:solidFill>
            <a:ln>
              <a:noFill/>
            </a:ln>
            <a:effectLst/>
          </c:spPr>
          <c:invertIfNegative val="0"/>
          <c:cat>
            <c:numRef>
              <c:f>res_hh!$C$10:$AB$10</c:f>
              <c:numCache>
                <c:formatCode>General</c:formatCode>
                <c:ptCount val="26"/>
                <c:pt idx="0">
                  <c:v>2020</c:v>
                </c:pt>
                <c:pt idx="1">
                  <c:v>2050</c:v>
                </c:pt>
                <c:pt idx="3">
                  <c:v>2020</c:v>
                </c:pt>
                <c:pt idx="4">
                  <c:v>2050</c:v>
                </c:pt>
                <c:pt idx="6">
                  <c:v>2020</c:v>
                </c:pt>
                <c:pt idx="7">
                  <c:v>2050</c:v>
                </c:pt>
                <c:pt idx="9">
                  <c:v>2020</c:v>
                </c:pt>
                <c:pt idx="10">
                  <c:v>2050</c:v>
                </c:pt>
                <c:pt idx="12">
                  <c:v>2020</c:v>
                </c:pt>
                <c:pt idx="13">
                  <c:v>2050</c:v>
                </c:pt>
                <c:pt idx="15">
                  <c:v>2020</c:v>
                </c:pt>
                <c:pt idx="16">
                  <c:v>2050</c:v>
                </c:pt>
                <c:pt idx="18">
                  <c:v>2020</c:v>
                </c:pt>
                <c:pt idx="19">
                  <c:v>2050</c:v>
                </c:pt>
                <c:pt idx="21">
                  <c:v>2020</c:v>
                </c:pt>
                <c:pt idx="22">
                  <c:v>2050</c:v>
                </c:pt>
                <c:pt idx="24">
                  <c:v>2020</c:v>
                </c:pt>
                <c:pt idx="25">
                  <c:v>2050</c:v>
                </c:pt>
              </c:numCache>
            </c:numRef>
          </c:cat>
          <c:val>
            <c:numRef>
              <c:f>res_hh!$C$7:$AB$7</c:f>
              <c:numCache>
                <c:formatCode>General</c:formatCode>
                <c:ptCount val="26"/>
                <c:pt idx="0">
                  <c:v>0.75108299999999995</c:v>
                </c:pt>
                <c:pt idx="1">
                  <c:v>0.62670499999999996</c:v>
                </c:pt>
                <c:pt idx="3">
                  <c:v>0.62636499999999995</c:v>
                </c:pt>
                <c:pt idx="4">
                  <c:v>0.55654000000000003</c:v>
                </c:pt>
                <c:pt idx="6">
                  <c:v>0.34218300000000001</c:v>
                </c:pt>
                <c:pt idx="7">
                  <c:v>0.30866100000000002</c:v>
                </c:pt>
                <c:pt idx="9">
                  <c:v>1.1086780000000001</c:v>
                </c:pt>
                <c:pt idx="10">
                  <c:v>1.3064750000000001</c:v>
                </c:pt>
                <c:pt idx="12">
                  <c:v>0.60618700000000003</c:v>
                </c:pt>
                <c:pt idx="13">
                  <c:v>0.49881999999999999</c:v>
                </c:pt>
                <c:pt idx="15">
                  <c:v>0.77298900000000004</c:v>
                </c:pt>
                <c:pt idx="16">
                  <c:v>0.66757</c:v>
                </c:pt>
                <c:pt idx="18">
                  <c:v>1.9777480000000001</c:v>
                </c:pt>
                <c:pt idx="19">
                  <c:v>2.0314070000000002</c:v>
                </c:pt>
                <c:pt idx="21">
                  <c:v>0.35052499999999998</c:v>
                </c:pt>
                <c:pt idx="22">
                  <c:v>0.29837799999999998</c:v>
                </c:pt>
                <c:pt idx="24">
                  <c:v>0.12770100000000001</c:v>
                </c:pt>
                <c:pt idx="25">
                  <c:v>0.122521</c:v>
                </c:pt>
              </c:numCache>
            </c:numRef>
          </c:val>
        </c:ser>
        <c:dLbls>
          <c:showLegendKey val="0"/>
          <c:showVal val="0"/>
          <c:showCatName val="0"/>
          <c:showSerName val="0"/>
          <c:showPercent val="0"/>
          <c:showBubbleSize val="0"/>
        </c:dLbls>
        <c:gapWidth val="15"/>
        <c:overlap val="100"/>
        <c:axId val="-1297472960"/>
        <c:axId val="-1944241600"/>
      </c:barChart>
      <c:lineChart>
        <c:grouping val="stacked"/>
        <c:varyColors val="0"/>
        <c:ser>
          <c:idx val="3"/>
          <c:order val="3"/>
          <c:tx>
            <c:strRef>
              <c:f>res_hh!$B$11</c:f>
              <c:strCache>
                <c:ptCount val="1"/>
                <c:pt idx="0">
                  <c:v>Population (Millions)</c:v>
                </c:pt>
              </c:strCache>
            </c:strRef>
          </c:tx>
          <c:spPr>
            <a:ln w="28575" cap="rnd">
              <a:noFill/>
              <a:round/>
            </a:ln>
            <a:effectLst/>
          </c:spPr>
          <c:marker>
            <c:symbol val="diamond"/>
            <c:size val="5"/>
            <c:spPr>
              <a:solidFill>
                <a:schemeClr val="accent4"/>
              </a:solidFill>
              <a:ln w="38100">
                <a:solidFill>
                  <a:schemeClr val="accent4"/>
                </a:solidFill>
              </a:ln>
              <a:effectLst/>
            </c:spPr>
          </c:marker>
          <c:dPt>
            <c:idx val="2"/>
            <c:marker>
              <c:symbol val="diamond"/>
              <c:size val="5"/>
              <c:spPr>
                <a:noFill/>
                <a:ln w="38100">
                  <a:noFill/>
                </a:ln>
                <a:effectLst/>
              </c:spPr>
            </c:marker>
            <c:bubble3D val="0"/>
            <c:spPr>
              <a:ln w="28575" cap="rnd">
                <a:noFill/>
                <a:round/>
              </a:ln>
              <a:effectLst/>
            </c:spPr>
          </c:dPt>
          <c:dPt>
            <c:idx val="5"/>
            <c:marker>
              <c:symbol val="diamond"/>
              <c:size val="5"/>
              <c:spPr>
                <a:noFill/>
                <a:ln w="38100">
                  <a:noFill/>
                </a:ln>
                <a:effectLst/>
              </c:spPr>
            </c:marker>
            <c:bubble3D val="0"/>
            <c:spPr>
              <a:ln w="28575" cap="rnd">
                <a:noFill/>
                <a:round/>
              </a:ln>
              <a:effectLst/>
            </c:spPr>
          </c:dPt>
          <c:dPt>
            <c:idx val="8"/>
            <c:marker>
              <c:symbol val="diamond"/>
              <c:size val="5"/>
              <c:spPr>
                <a:noFill/>
                <a:ln w="38100">
                  <a:noFill/>
                </a:ln>
                <a:effectLst/>
              </c:spPr>
            </c:marker>
            <c:bubble3D val="0"/>
            <c:spPr>
              <a:ln w="28575" cap="rnd">
                <a:noFill/>
                <a:round/>
              </a:ln>
              <a:effectLst/>
            </c:spPr>
          </c:dPt>
          <c:dPt>
            <c:idx val="11"/>
            <c:marker>
              <c:symbol val="diamond"/>
              <c:size val="5"/>
              <c:spPr>
                <a:noFill/>
                <a:ln w="38100">
                  <a:noFill/>
                </a:ln>
                <a:effectLst/>
              </c:spPr>
            </c:marker>
            <c:bubble3D val="0"/>
            <c:spPr>
              <a:ln w="28575" cap="rnd">
                <a:noFill/>
                <a:round/>
              </a:ln>
              <a:effectLst/>
            </c:spPr>
          </c:dPt>
          <c:dPt>
            <c:idx val="14"/>
            <c:marker>
              <c:symbol val="diamond"/>
              <c:size val="5"/>
              <c:spPr>
                <a:noFill/>
                <a:ln w="38100">
                  <a:noFill/>
                </a:ln>
                <a:effectLst/>
              </c:spPr>
            </c:marker>
            <c:bubble3D val="0"/>
            <c:spPr>
              <a:ln w="28575" cap="rnd">
                <a:noFill/>
                <a:round/>
              </a:ln>
              <a:effectLst/>
            </c:spPr>
          </c:dPt>
          <c:dPt>
            <c:idx val="17"/>
            <c:marker>
              <c:symbol val="diamond"/>
              <c:size val="5"/>
              <c:spPr>
                <a:noFill/>
                <a:ln w="38100">
                  <a:noFill/>
                </a:ln>
                <a:effectLst/>
              </c:spPr>
            </c:marker>
            <c:bubble3D val="0"/>
            <c:spPr>
              <a:ln w="28575" cap="rnd">
                <a:noFill/>
                <a:round/>
              </a:ln>
              <a:effectLst/>
            </c:spPr>
          </c:dPt>
          <c:dPt>
            <c:idx val="20"/>
            <c:marker>
              <c:symbol val="diamond"/>
              <c:size val="5"/>
              <c:spPr>
                <a:noFill/>
                <a:ln w="38100">
                  <a:noFill/>
                </a:ln>
                <a:effectLst/>
              </c:spPr>
            </c:marker>
            <c:bubble3D val="0"/>
            <c:spPr>
              <a:ln w="28575" cap="rnd">
                <a:noFill/>
                <a:round/>
              </a:ln>
              <a:effectLst/>
            </c:spPr>
          </c:dPt>
          <c:dPt>
            <c:idx val="23"/>
            <c:marker>
              <c:symbol val="diamond"/>
              <c:size val="5"/>
              <c:spPr>
                <a:noFill/>
                <a:ln w="38100">
                  <a:noFill/>
                </a:ln>
                <a:effectLst/>
              </c:spPr>
            </c:marker>
            <c:bubble3D val="0"/>
            <c:spPr>
              <a:ln w="28575" cap="rnd">
                <a:noFill/>
                <a:round/>
              </a:ln>
              <a:effectLst/>
            </c:spPr>
          </c:dPt>
          <c:cat>
            <c:numRef>
              <c:f>res_hh!$C$10:$AB$10</c:f>
              <c:numCache>
                <c:formatCode>General</c:formatCode>
                <c:ptCount val="26"/>
                <c:pt idx="0">
                  <c:v>2020</c:v>
                </c:pt>
                <c:pt idx="1">
                  <c:v>2050</c:v>
                </c:pt>
                <c:pt idx="3">
                  <c:v>2020</c:v>
                </c:pt>
                <c:pt idx="4">
                  <c:v>2050</c:v>
                </c:pt>
                <c:pt idx="6">
                  <c:v>2020</c:v>
                </c:pt>
                <c:pt idx="7">
                  <c:v>2050</c:v>
                </c:pt>
                <c:pt idx="9">
                  <c:v>2020</c:v>
                </c:pt>
                <c:pt idx="10">
                  <c:v>2050</c:v>
                </c:pt>
                <c:pt idx="12">
                  <c:v>2020</c:v>
                </c:pt>
                <c:pt idx="13">
                  <c:v>2050</c:v>
                </c:pt>
                <c:pt idx="15">
                  <c:v>2020</c:v>
                </c:pt>
                <c:pt idx="16">
                  <c:v>2050</c:v>
                </c:pt>
                <c:pt idx="18">
                  <c:v>2020</c:v>
                </c:pt>
                <c:pt idx="19">
                  <c:v>2050</c:v>
                </c:pt>
                <c:pt idx="21">
                  <c:v>2020</c:v>
                </c:pt>
                <c:pt idx="22">
                  <c:v>2050</c:v>
                </c:pt>
                <c:pt idx="24">
                  <c:v>2020</c:v>
                </c:pt>
                <c:pt idx="25">
                  <c:v>2050</c:v>
                </c:pt>
              </c:numCache>
            </c:numRef>
          </c:cat>
          <c:val>
            <c:numRef>
              <c:f>res_hh!$C$11:$AB$11</c:f>
              <c:numCache>
                <c:formatCode>General</c:formatCode>
                <c:ptCount val="26"/>
                <c:pt idx="0">
                  <c:v>54.504367999999999</c:v>
                </c:pt>
                <c:pt idx="1">
                  <c:v>65.529662999999999</c:v>
                </c:pt>
                <c:pt idx="3">
                  <c:v>25.003440999999999</c:v>
                </c:pt>
                <c:pt idx="4">
                  <c:v>35.145321000000003</c:v>
                </c:pt>
                <c:pt idx="6">
                  <c:v>21.460567000000001</c:v>
                </c:pt>
                <c:pt idx="7">
                  <c:v>23.494904999999999</c:v>
                </c:pt>
                <c:pt idx="9">
                  <c:v>41.233165999999997</c:v>
                </c:pt>
                <c:pt idx="10">
                  <c:v>54.628590000000003</c:v>
                </c:pt>
                <c:pt idx="12">
                  <c:v>46.665450999999997</c:v>
                </c:pt>
                <c:pt idx="13">
                  <c:v>46.939430000000002</c:v>
                </c:pt>
                <c:pt idx="15">
                  <c:v>19.136662000000001</c:v>
                </c:pt>
                <c:pt idx="16">
                  <c:v>20.920453999999999</c:v>
                </c:pt>
                <c:pt idx="18">
                  <c:v>66.198959000000002</c:v>
                </c:pt>
                <c:pt idx="19">
                  <c:v>84.195167999999995</c:v>
                </c:pt>
                <c:pt idx="21">
                  <c:v>41.417876999999997</c:v>
                </c:pt>
                <c:pt idx="22">
                  <c:v>40.344226999999997</c:v>
                </c:pt>
                <c:pt idx="24">
                  <c:v>14.787528</c:v>
                </c:pt>
                <c:pt idx="25">
                  <c:v>14.960834999999999</c:v>
                </c:pt>
              </c:numCache>
            </c:numRef>
          </c:val>
          <c:smooth val="0"/>
        </c:ser>
        <c:dLbls>
          <c:showLegendKey val="0"/>
          <c:showVal val="0"/>
          <c:showCatName val="0"/>
          <c:showSerName val="0"/>
          <c:showPercent val="0"/>
          <c:showBubbleSize val="0"/>
        </c:dLbls>
        <c:marker val="1"/>
        <c:smooth val="0"/>
        <c:axId val="-1944242688"/>
        <c:axId val="-1944244320"/>
      </c:lineChart>
      <c:catAx>
        <c:axId val="-1297472960"/>
        <c:scaling>
          <c:orientation val="minMax"/>
        </c:scaling>
        <c:delete val="1"/>
        <c:axPos val="b"/>
        <c:numFmt formatCode="General" sourceLinked="1"/>
        <c:majorTickMark val="none"/>
        <c:minorTickMark val="none"/>
        <c:tickLblPos val="nextTo"/>
        <c:crossAx val="-1944241600"/>
        <c:crosses val="autoZero"/>
        <c:auto val="1"/>
        <c:lblAlgn val="ctr"/>
        <c:lblOffset val="100"/>
        <c:noMultiLvlLbl val="0"/>
      </c:catAx>
      <c:valAx>
        <c:axId val="-1944241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7472960"/>
        <c:crosses val="autoZero"/>
        <c:crossBetween val="between"/>
      </c:valAx>
      <c:valAx>
        <c:axId val="-1944244320"/>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44242688"/>
        <c:crosses val="max"/>
        <c:crossBetween val="between"/>
      </c:valAx>
      <c:catAx>
        <c:axId val="-1944242688"/>
        <c:scaling>
          <c:orientation val="minMax"/>
        </c:scaling>
        <c:delete val="1"/>
        <c:axPos val="b"/>
        <c:numFmt formatCode="General" sourceLinked="1"/>
        <c:majorTickMark val="out"/>
        <c:minorTickMark val="none"/>
        <c:tickLblPos val="nextTo"/>
        <c:crossAx val="-1944244320"/>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42194725659294"/>
          <c:y val="6.9650345750992645E-2"/>
          <c:w val="0.77422884639420075"/>
          <c:h val="0.83750315354553717"/>
        </c:manualLayout>
      </c:layout>
      <c:barChart>
        <c:barDir val="bar"/>
        <c:grouping val="clustered"/>
        <c:varyColors val="0"/>
        <c:ser>
          <c:idx val="1"/>
          <c:order val="1"/>
          <c:tx>
            <c:strRef>
              <c:f>Sheet1!$A$2</c:f>
              <c:strCache>
                <c:ptCount val="1"/>
                <c:pt idx="0">
                  <c:v>2020</c:v>
                </c:pt>
              </c:strCache>
            </c:strRef>
          </c:tx>
          <c:spPr>
            <a:solidFill>
              <a:schemeClr val="accent1"/>
            </a:solidFill>
            <a:ln>
              <a:noFill/>
            </a:ln>
            <a:effectLst/>
          </c:spPr>
          <c:invertIfNegative val="0"/>
          <c:dPt>
            <c:idx val="0"/>
            <c:invertIfNegative val="0"/>
            <c:bubble3D val="0"/>
          </c:dPt>
          <c:dPt>
            <c:idx val="1"/>
            <c:invertIfNegative val="0"/>
            <c:bubble3D val="0"/>
            <c:spPr>
              <a:solidFill>
                <a:schemeClr val="accent1"/>
              </a:solidFill>
              <a:ln>
                <a:noFill/>
              </a:ln>
              <a:effectLst/>
            </c:spPr>
          </c:dPt>
          <c:dPt>
            <c:idx val="2"/>
            <c:invertIfNegative val="0"/>
            <c:bubble3D val="0"/>
            <c:spPr>
              <a:solidFill>
                <a:schemeClr val="accent1"/>
              </a:solidFill>
              <a:ln>
                <a:noFill/>
              </a:ln>
              <a:effectLst/>
            </c:spPr>
          </c:dPt>
          <c:dPt>
            <c:idx val="3"/>
            <c:invertIfNegative val="0"/>
            <c:bubble3D val="0"/>
            <c:spPr>
              <a:solidFill>
                <a:schemeClr val="accent1"/>
              </a:solidFill>
              <a:ln>
                <a:noFill/>
              </a:ln>
              <a:effectLst/>
            </c:spPr>
          </c:dPt>
          <c:dPt>
            <c:idx val="4"/>
            <c:invertIfNegative val="0"/>
            <c:bubble3D val="0"/>
            <c:spPr>
              <a:solidFill>
                <a:schemeClr val="accent1"/>
              </a:solidFill>
              <a:ln>
                <a:noFill/>
              </a:ln>
              <a:effectLst/>
            </c:spPr>
          </c:dPt>
          <c:dPt>
            <c:idx val="5"/>
            <c:invertIfNegative val="0"/>
            <c:bubble3D val="0"/>
            <c:spPr>
              <a:solidFill>
                <a:schemeClr val="accent1"/>
              </a:solidFill>
              <a:ln>
                <a:noFill/>
              </a:ln>
              <a:effectLst/>
            </c:spPr>
          </c:dPt>
          <c:dPt>
            <c:idx val="6"/>
            <c:invertIfNegative val="0"/>
            <c:bubble3D val="0"/>
            <c:spPr>
              <a:solidFill>
                <a:schemeClr val="accent1"/>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1"/>
              </a:solidFill>
              <a:ln>
                <a:noFill/>
              </a:ln>
              <a:effectLst/>
            </c:spPr>
          </c:dPt>
          <c:dLbls>
            <c:delete val="1"/>
          </c:dLbls>
          <c:cat>
            <c:strRef>
              <c:f>Sheet1!$B$1:$J$1</c:f>
              <c:strCache>
                <c:ptCount val="9"/>
                <c:pt idx="0">
                  <c:v>health care</c:v>
                </c:pt>
                <c:pt idx="1">
                  <c:v>food sales/service</c:v>
                </c:pt>
                <c:pt idx="2">
                  <c:v>lodging</c:v>
                </c:pt>
                <c:pt idx="3">
                  <c:v>other</c:v>
                </c:pt>
                <c:pt idx="4">
                  <c:v>assembly</c:v>
                </c:pt>
                <c:pt idx="5">
                  <c:v>education</c:v>
                </c:pt>
                <c:pt idx="6">
                  <c:v>warehouse</c:v>
                </c:pt>
                <c:pt idx="7">
                  <c:v>mercantile/service</c:v>
                </c:pt>
                <c:pt idx="8">
                  <c:v>office</c:v>
                </c:pt>
              </c:strCache>
            </c:strRef>
          </c:cat>
          <c:val>
            <c:numRef>
              <c:f>Sheet1!$B$2:$J$2</c:f>
              <c:numCache>
                <c:formatCode>General</c:formatCode>
                <c:ptCount val="9"/>
                <c:pt idx="0">
                  <c:v>2.6232890000000002</c:v>
                </c:pt>
                <c:pt idx="1">
                  <c:v>3.2301570000000002</c:v>
                </c:pt>
                <c:pt idx="2">
                  <c:v>6.4305729999999999</c:v>
                </c:pt>
                <c:pt idx="3">
                  <c:v>7.3290100000000002</c:v>
                </c:pt>
                <c:pt idx="4">
                  <c:v>10.401047</c:v>
                </c:pt>
                <c:pt idx="5">
                  <c:v>13.364542999999999</c:v>
                </c:pt>
                <c:pt idx="6">
                  <c:v>14.445923000000001</c:v>
                </c:pt>
                <c:pt idx="7">
                  <c:v>17.170576000000001</c:v>
                </c:pt>
                <c:pt idx="8">
                  <c:v>18.587281000000001</c:v>
                </c:pt>
              </c:numCache>
            </c:numRef>
          </c:val>
        </c:ser>
        <c:dLbls>
          <c:dLblPos val="inEnd"/>
          <c:showLegendKey val="0"/>
          <c:showVal val="1"/>
          <c:showCatName val="0"/>
          <c:showSerName val="0"/>
          <c:showPercent val="0"/>
          <c:showBubbleSize val="0"/>
        </c:dLbls>
        <c:gapWidth val="99"/>
        <c:overlap val="100"/>
        <c:axId val="-1238502720"/>
        <c:axId val="-1238508160"/>
      </c:barChart>
      <c:barChart>
        <c:barDir val="bar"/>
        <c:grouping val="clustered"/>
        <c:varyColors val="0"/>
        <c:ser>
          <c:idx val="0"/>
          <c:order val="0"/>
          <c:tx>
            <c:strRef>
              <c:f>Sheet1!$A$34</c:f>
              <c:strCache>
                <c:ptCount val="1"/>
                <c:pt idx="0">
                  <c:v>CAGR</c:v>
                </c:pt>
              </c:strCache>
            </c:strRef>
          </c:tx>
          <c:spPr>
            <a:solidFill>
              <a:schemeClr val="bg1">
                <a:lumMod val="75000"/>
                <a:alpha val="52000"/>
              </a:schemeClr>
            </a:solidFill>
            <a:ln>
              <a:noFill/>
            </a:ln>
            <a:effectLst/>
          </c:spPr>
          <c:invertIfNegative val="0"/>
          <c:dPt>
            <c:idx val="0"/>
            <c:invertIfNegative val="0"/>
            <c:bubble3D val="0"/>
            <c:spPr>
              <a:solidFill>
                <a:schemeClr val="bg1">
                  <a:lumMod val="75000"/>
                  <a:alpha val="52000"/>
                </a:schemeClr>
              </a:solidFill>
              <a:ln>
                <a:noFill/>
              </a:ln>
              <a:effectLst/>
            </c:spPr>
          </c:dPt>
          <c:dPt>
            <c:idx val="1"/>
            <c:invertIfNegative val="0"/>
            <c:bubble3D val="0"/>
            <c:spPr>
              <a:solidFill>
                <a:schemeClr val="bg1">
                  <a:lumMod val="75000"/>
                  <a:alpha val="52000"/>
                </a:schemeClr>
              </a:solidFill>
              <a:ln>
                <a:noFill/>
              </a:ln>
              <a:effectLst/>
            </c:spPr>
          </c:dPt>
          <c:dPt>
            <c:idx val="2"/>
            <c:invertIfNegative val="0"/>
            <c:bubble3D val="0"/>
            <c:spPr>
              <a:solidFill>
                <a:schemeClr val="bg1">
                  <a:lumMod val="75000"/>
                  <a:alpha val="52000"/>
                </a:schemeClr>
              </a:solidFill>
              <a:ln>
                <a:noFill/>
              </a:ln>
              <a:effectLst/>
            </c:spPr>
          </c:dPt>
          <c:dPt>
            <c:idx val="3"/>
            <c:invertIfNegative val="0"/>
            <c:bubble3D val="0"/>
            <c:spPr>
              <a:solidFill>
                <a:schemeClr val="bg1">
                  <a:lumMod val="75000"/>
                  <a:alpha val="52000"/>
                </a:schemeClr>
              </a:solidFill>
              <a:ln>
                <a:noFill/>
              </a:ln>
              <a:effectLst/>
            </c:spPr>
          </c:dPt>
          <c:dPt>
            <c:idx val="4"/>
            <c:invertIfNegative val="0"/>
            <c:bubble3D val="0"/>
            <c:spPr>
              <a:solidFill>
                <a:schemeClr val="bg1">
                  <a:lumMod val="75000"/>
                  <a:alpha val="52000"/>
                </a:schemeClr>
              </a:solidFill>
              <a:ln>
                <a:noFill/>
              </a:ln>
              <a:effectLst/>
            </c:spPr>
          </c:dPt>
          <c:dPt>
            <c:idx val="5"/>
            <c:invertIfNegative val="0"/>
            <c:bubble3D val="0"/>
            <c:spPr>
              <a:solidFill>
                <a:schemeClr val="bg1">
                  <a:lumMod val="75000"/>
                  <a:alpha val="52000"/>
                </a:schemeClr>
              </a:solidFill>
              <a:ln>
                <a:noFill/>
              </a:ln>
              <a:effectLst/>
            </c:spPr>
          </c:dPt>
          <c:dPt>
            <c:idx val="6"/>
            <c:invertIfNegative val="0"/>
            <c:bubble3D val="0"/>
            <c:spPr>
              <a:solidFill>
                <a:schemeClr val="bg1">
                  <a:lumMod val="75000"/>
                  <a:alpha val="52000"/>
                </a:schemeClr>
              </a:solidFill>
              <a:ln>
                <a:noFill/>
              </a:ln>
              <a:effectLst/>
            </c:spPr>
          </c:dPt>
          <c:dPt>
            <c:idx val="8"/>
            <c:invertIfNegative val="0"/>
            <c:bubble3D val="0"/>
            <c:spPr>
              <a:solidFill>
                <a:schemeClr val="bg1">
                  <a:lumMod val="75000"/>
                  <a:alpha val="52000"/>
                </a:schemeClr>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health care</c:v>
                </c:pt>
                <c:pt idx="1">
                  <c:v>food sales/service</c:v>
                </c:pt>
                <c:pt idx="2">
                  <c:v>lodging</c:v>
                </c:pt>
                <c:pt idx="3">
                  <c:v>other</c:v>
                </c:pt>
                <c:pt idx="4">
                  <c:v>assembly</c:v>
                </c:pt>
                <c:pt idx="5">
                  <c:v>education</c:v>
                </c:pt>
                <c:pt idx="6">
                  <c:v>warehouse</c:v>
                </c:pt>
                <c:pt idx="7">
                  <c:v>mercantile/service</c:v>
                </c:pt>
                <c:pt idx="8">
                  <c:v>office</c:v>
                </c:pt>
              </c:strCache>
            </c:strRef>
          </c:cat>
          <c:val>
            <c:numRef>
              <c:f>Sheet1!$B$34:$J$34</c:f>
              <c:numCache>
                <c:formatCode>0.00%</c:formatCode>
                <c:ptCount val="9"/>
                <c:pt idx="0">
                  <c:v>1.1361725451152438E-2</c:v>
                </c:pt>
                <c:pt idx="1">
                  <c:v>8.8871185440311251E-3</c:v>
                </c:pt>
                <c:pt idx="2">
                  <c:v>1.078091603252096E-2</c:v>
                </c:pt>
                <c:pt idx="3">
                  <c:v>1.2944210112642907E-2</c:v>
                </c:pt>
                <c:pt idx="4">
                  <c:v>5.8887175199169306E-3</c:v>
                </c:pt>
                <c:pt idx="5">
                  <c:v>9.3864737380982E-3</c:v>
                </c:pt>
                <c:pt idx="6">
                  <c:v>1.176998555440778E-2</c:v>
                </c:pt>
                <c:pt idx="7">
                  <c:v>9.0797104665456541E-3</c:v>
                </c:pt>
                <c:pt idx="8">
                  <c:v>8.0866778971357967E-3</c:v>
                </c:pt>
              </c:numCache>
            </c:numRef>
          </c:val>
        </c:ser>
        <c:dLbls>
          <c:dLblPos val="inEnd"/>
          <c:showLegendKey val="0"/>
          <c:showVal val="1"/>
          <c:showCatName val="0"/>
          <c:showSerName val="0"/>
          <c:showPercent val="0"/>
          <c:showBubbleSize val="0"/>
        </c:dLbls>
        <c:gapWidth val="22"/>
        <c:overlap val="100"/>
        <c:axId val="-1238508704"/>
        <c:axId val="-1238501632"/>
      </c:barChart>
      <c:valAx>
        <c:axId val="-12385081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8502720"/>
        <c:crosses val="autoZero"/>
        <c:crossBetween val="between"/>
        <c:majorUnit val="2"/>
      </c:valAx>
      <c:catAx>
        <c:axId val="-12385027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8508160"/>
        <c:crosses val="autoZero"/>
        <c:auto val="1"/>
        <c:lblAlgn val="ctr"/>
        <c:lblOffset val="100"/>
        <c:noMultiLvlLbl val="0"/>
      </c:catAx>
      <c:valAx>
        <c:axId val="-1238501632"/>
        <c:scaling>
          <c:orientation val="minMax"/>
          <c:max val="4.0000000000000008E-2"/>
          <c:min val="0"/>
        </c:scaling>
        <c:delete val="0"/>
        <c:axPos val="t"/>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38508704"/>
        <c:crosses val="max"/>
        <c:crossBetween val="between"/>
        <c:majorUnit val="5.000000000000001E-3"/>
      </c:valAx>
      <c:catAx>
        <c:axId val="-1238508704"/>
        <c:scaling>
          <c:orientation val="minMax"/>
        </c:scaling>
        <c:delete val="1"/>
        <c:axPos val="l"/>
        <c:numFmt formatCode="General" sourceLinked="1"/>
        <c:majorTickMark val="out"/>
        <c:minorTickMark val="none"/>
        <c:tickLblPos val="nextTo"/>
        <c:crossAx val="-1238501632"/>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defRPr>
      </a:pPr>
      <a:endParaRPr lang="en-US"/>
    </a:p>
  </c:txPr>
  <c:externalData r:id="rId3">
    <c:autoUpdate val="0"/>
  </c:externalData>
  <c:userShapes r:id="rId4"/>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463980562722807E-2"/>
          <c:y val="0.25059588431515084"/>
          <c:w val="0.888840941145702"/>
          <c:h val="0.45615185504745465"/>
        </c:manualLayout>
      </c:layout>
      <c:barChart>
        <c:barDir val="col"/>
        <c:grouping val="clustered"/>
        <c:varyColors val="0"/>
        <c:ser>
          <c:idx val="0"/>
          <c:order val="0"/>
          <c:tx>
            <c:strRef>
              <c:f>Sheet1!$A$2</c:f>
              <c:strCache>
                <c:ptCount val="1"/>
                <c:pt idx="0">
                  <c:v>2020</c:v>
                </c:pt>
              </c:strCache>
            </c:strRef>
          </c:tx>
          <c:spPr>
            <a:solidFill>
              <a:srgbClr val="A33340"/>
            </a:solidFill>
            <a:ln>
              <a:noFill/>
            </a:ln>
            <a:effectLst/>
          </c:spPr>
          <c:invertIfNegative val="0"/>
          <c:cat>
            <c:strRef>
              <c:f>Sheet1!$B$1:$J$1</c:f>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f>Sheet1!$B$2:$J$2</c:f>
              <c:numCache>
                <c:formatCode>General</c:formatCode>
                <c:ptCount val="9"/>
                <c:pt idx="0">
                  <c:v>3.335</c:v>
                </c:pt>
                <c:pt idx="1">
                  <c:v>4.8099999999999996</c:v>
                </c:pt>
                <c:pt idx="2">
                  <c:v>6.41</c:v>
                </c:pt>
                <c:pt idx="3">
                  <c:v>1.829</c:v>
                </c:pt>
                <c:pt idx="4">
                  <c:v>6</c:v>
                </c:pt>
                <c:pt idx="5">
                  <c:v>3.1190000000000002</c:v>
                </c:pt>
                <c:pt idx="6">
                  <c:v>2.335</c:v>
                </c:pt>
                <c:pt idx="7">
                  <c:v>5.3710000000000004</c:v>
                </c:pt>
                <c:pt idx="8">
                  <c:v>5.9580000000000002</c:v>
                </c:pt>
              </c:numCache>
            </c:numRef>
          </c:val>
        </c:ser>
        <c:ser>
          <c:idx val="30"/>
          <c:order val="30"/>
          <c:tx>
            <c:strRef>
              <c:f>Sheet1!$A$32</c:f>
              <c:strCache>
                <c:ptCount val="1"/>
                <c:pt idx="0">
                  <c:v>2050</c:v>
                </c:pt>
              </c:strCache>
            </c:strRef>
          </c:tx>
          <c:spPr>
            <a:solidFill>
              <a:srgbClr val="A33340">
                <a:lumMod val="40000"/>
                <a:lumOff val="60000"/>
              </a:srgbClr>
            </a:solidFill>
            <a:ln>
              <a:noFill/>
            </a:ln>
            <a:effectLst/>
          </c:spPr>
          <c:invertIfNegative val="0"/>
          <c:cat>
            <c:strRef>
              <c:f>Sheet1!$B$1:$J$1</c:f>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f>Sheet1!$B$32:$J$32</c:f>
              <c:numCache>
                <c:formatCode>General</c:formatCode>
                <c:ptCount val="9"/>
                <c:pt idx="0">
                  <c:v>2.95</c:v>
                </c:pt>
                <c:pt idx="1">
                  <c:v>4.423</c:v>
                </c:pt>
                <c:pt idx="2">
                  <c:v>6.42</c:v>
                </c:pt>
                <c:pt idx="3">
                  <c:v>1.873</c:v>
                </c:pt>
                <c:pt idx="4">
                  <c:v>6.0549999999999997</c:v>
                </c:pt>
                <c:pt idx="5">
                  <c:v>3.1909999999999998</c:v>
                </c:pt>
                <c:pt idx="6">
                  <c:v>2.3010000000000002</c:v>
                </c:pt>
                <c:pt idx="7">
                  <c:v>5.2850000000000001</c:v>
                </c:pt>
                <c:pt idx="8">
                  <c:v>5.8689999999999998</c:v>
                </c:pt>
              </c:numCache>
            </c:numRef>
          </c:val>
        </c:ser>
        <c:dLbls>
          <c:showLegendKey val="0"/>
          <c:showVal val="0"/>
          <c:showCatName val="0"/>
          <c:showSerName val="0"/>
          <c:showPercent val="0"/>
          <c:showBubbleSize val="0"/>
        </c:dLbls>
        <c:gapWidth val="81"/>
        <c:overlap val="-10"/>
        <c:axId val="-1944242144"/>
        <c:axId val="-1944247584"/>
        <c:extLst>
          <c:ext xmlns:c15="http://schemas.microsoft.com/office/drawing/2012/chart" uri="{02D57815-91ED-43cb-92C2-25804820EDAC}">
            <c15:filteredBarSeries>
              <c15:ser>
                <c:idx val="1"/>
                <c:order val="1"/>
                <c:tx>
                  <c:strRef>
                    <c:extLst>
                      <c:ext uri="{02D57815-91ED-43cb-92C2-25804820EDAC}">
                        <c15:formulaRef>
                          <c15:sqref>Sheet1!$A$3</c15:sqref>
                        </c15:formulaRef>
                      </c:ext>
                    </c:extLst>
                    <c:strCache>
                      <c:ptCount val="1"/>
                      <c:pt idx="0">
                        <c:v>2021</c:v>
                      </c:pt>
                    </c:strCache>
                  </c:strRef>
                </c:tx>
                <c:spPr>
                  <a:solidFill>
                    <a:schemeClr val="accent2"/>
                  </a:solidFill>
                  <a:ln>
                    <a:noFill/>
                  </a:ln>
                  <a:effectLst/>
                </c:spPr>
                <c:invertIfNegative val="0"/>
                <c:cat>
                  <c:strRef>
                    <c:extLst>
                      <c:ex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c:ext uri="{02D57815-91ED-43cb-92C2-25804820EDAC}">
                        <c15:formulaRef>
                          <c15:sqref>Sheet1!$B$3:$J$3</c15:sqref>
                        </c15:formulaRef>
                      </c:ext>
                    </c:extLst>
                    <c:numCache>
                      <c:formatCode>General</c:formatCode>
                      <c:ptCount val="9"/>
                      <c:pt idx="0">
                        <c:v>3.363</c:v>
                      </c:pt>
                      <c:pt idx="1">
                        <c:v>4.8019999999999996</c:v>
                      </c:pt>
                      <c:pt idx="2">
                        <c:v>6.5289999999999999</c:v>
                      </c:pt>
                      <c:pt idx="3">
                        <c:v>1.91</c:v>
                      </c:pt>
                      <c:pt idx="4">
                        <c:v>6.2169999999999996</c:v>
                      </c:pt>
                      <c:pt idx="5">
                        <c:v>3.3039999999999998</c:v>
                      </c:pt>
                      <c:pt idx="6">
                        <c:v>2.4860000000000002</c:v>
                      </c:pt>
                      <c:pt idx="7">
                        <c:v>5.5949999999999998</c:v>
                      </c:pt>
                      <c:pt idx="8">
                        <c:v>6.2439999999999998</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2022</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Sheet1!$B$4:$J$4</c15:sqref>
                        </c15:formulaRef>
                      </c:ext>
                    </c:extLst>
                    <c:numCache>
                      <c:formatCode>General</c:formatCode>
                      <c:ptCount val="9"/>
                      <c:pt idx="0">
                        <c:v>3.2530000000000001</c:v>
                      </c:pt>
                      <c:pt idx="1">
                        <c:v>4.7930000000000001</c:v>
                      </c:pt>
                      <c:pt idx="2">
                        <c:v>6.49</c:v>
                      </c:pt>
                      <c:pt idx="3">
                        <c:v>2.0150000000000001</c:v>
                      </c:pt>
                      <c:pt idx="4">
                        <c:v>6.1719999999999997</c:v>
                      </c:pt>
                      <c:pt idx="5">
                        <c:v>3.319</c:v>
                      </c:pt>
                      <c:pt idx="6">
                        <c:v>2.52</c:v>
                      </c:pt>
                      <c:pt idx="7">
                        <c:v>5.569</c:v>
                      </c:pt>
                      <c:pt idx="8">
                        <c:v>6.1980000000000004</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2023</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Sheet1!$B$5:$J$5</c15:sqref>
                        </c15:formulaRef>
                      </c:ext>
                    </c:extLst>
                    <c:numCache>
                      <c:formatCode>General</c:formatCode>
                      <c:ptCount val="9"/>
                      <c:pt idx="0">
                        <c:v>3.2429999999999999</c:v>
                      </c:pt>
                      <c:pt idx="1">
                        <c:v>4.78</c:v>
                      </c:pt>
                      <c:pt idx="2">
                        <c:v>6.4889999999999999</c:v>
                      </c:pt>
                      <c:pt idx="3">
                        <c:v>2.0089999999999999</c:v>
                      </c:pt>
                      <c:pt idx="4">
                        <c:v>6.1669999999999998</c:v>
                      </c:pt>
                      <c:pt idx="5">
                        <c:v>3.3140000000000001</c:v>
                      </c:pt>
                      <c:pt idx="6">
                        <c:v>2.5110000000000001</c:v>
                      </c:pt>
                      <c:pt idx="7">
                        <c:v>5.5579999999999998</c:v>
                      </c:pt>
                      <c:pt idx="8">
                        <c:v>6.1870000000000003</c:v>
                      </c:pt>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2024</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Sheet1!$B$6:$J$6</c15:sqref>
                        </c15:formulaRef>
                      </c:ext>
                    </c:extLst>
                    <c:numCache>
                      <c:formatCode>General</c:formatCode>
                      <c:ptCount val="9"/>
                      <c:pt idx="0">
                        <c:v>3.2320000000000002</c:v>
                      </c:pt>
                      <c:pt idx="1">
                        <c:v>4.7679999999999998</c:v>
                      </c:pt>
                      <c:pt idx="2">
                        <c:v>6.4870000000000001</c:v>
                      </c:pt>
                      <c:pt idx="3">
                        <c:v>2.004</c:v>
                      </c:pt>
                      <c:pt idx="4">
                        <c:v>6.1630000000000003</c:v>
                      </c:pt>
                      <c:pt idx="5">
                        <c:v>3.31</c:v>
                      </c:pt>
                      <c:pt idx="6">
                        <c:v>2.5030000000000001</c:v>
                      </c:pt>
                      <c:pt idx="7">
                        <c:v>5.548</c:v>
                      </c:pt>
                      <c:pt idx="8">
                        <c:v>6.1760000000000002</c:v>
                      </c:pt>
                    </c:numCache>
                  </c:numRef>
                </c:val>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2025</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Sheet1!$B$7:$J$7</c15:sqref>
                        </c15:formulaRef>
                      </c:ext>
                    </c:extLst>
                    <c:numCache>
                      <c:formatCode>General</c:formatCode>
                      <c:ptCount val="9"/>
                      <c:pt idx="0">
                        <c:v>3.222</c:v>
                      </c:pt>
                      <c:pt idx="1">
                        <c:v>4.7549999999999999</c:v>
                      </c:pt>
                      <c:pt idx="2">
                        <c:v>6.4850000000000003</c:v>
                      </c:pt>
                      <c:pt idx="3">
                        <c:v>1.9990000000000001</c:v>
                      </c:pt>
                      <c:pt idx="4">
                        <c:v>6.1589999999999998</c:v>
                      </c:pt>
                      <c:pt idx="5">
                        <c:v>3.306</c:v>
                      </c:pt>
                      <c:pt idx="6">
                        <c:v>2.4950000000000001</c:v>
                      </c:pt>
                      <c:pt idx="7">
                        <c:v>5.5380000000000003</c:v>
                      </c:pt>
                      <c:pt idx="8">
                        <c:v>6.165</c:v>
                      </c:pt>
                    </c:numCache>
                  </c:numRef>
                </c:val>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2026</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Sheet1!$B$8:$J$8</c15:sqref>
                        </c15:formulaRef>
                      </c:ext>
                    </c:extLst>
                    <c:numCache>
                      <c:formatCode>General</c:formatCode>
                      <c:ptCount val="9"/>
                      <c:pt idx="0">
                        <c:v>3.2120000000000002</c:v>
                      </c:pt>
                      <c:pt idx="1">
                        <c:v>4.742</c:v>
                      </c:pt>
                      <c:pt idx="2">
                        <c:v>6.4829999999999997</c:v>
                      </c:pt>
                      <c:pt idx="3">
                        <c:v>1.994</c:v>
                      </c:pt>
                      <c:pt idx="4">
                        <c:v>6.1550000000000002</c:v>
                      </c:pt>
                      <c:pt idx="5">
                        <c:v>3.302</c:v>
                      </c:pt>
                      <c:pt idx="6">
                        <c:v>2.4870000000000001</c:v>
                      </c:pt>
                      <c:pt idx="7">
                        <c:v>5.5279999999999996</c:v>
                      </c:pt>
                      <c:pt idx="8">
                        <c:v>6.1529999999999996</c:v>
                      </c:pt>
                    </c:numCache>
                  </c:numRef>
                </c:val>
              </c15:ser>
            </c15:filteredBarSeries>
            <c15:filteredBarSeries>
              <c15:ser>
                <c:idx val="7"/>
                <c:order val="7"/>
                <c:tx>
                  <c:strRef>
                    <c:extLst xmlns:c15="http://schemas.microsoft.com/office/drawing/2012/chart">
                      <c:ext xmlns:c15="http://schemas.microsoft.com/office/drawing/2012/chart" uri="{02D57815-91ED-43cb-92C2-25804820EDAC}">
                        <c15:formulaRef>
                          <c15:sqref>Sheet1!$A$9</c15:sqref>
                        </c15:formulaRef>
                      </c:ext>
                    </c:extLst>
                    <c:strCache>
                      <c:ptCount val="1"/>
                      <c:pt idx="0">
                        <c:v>2027</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Sheet1!$B$9:$J$9</c15:sqref>
                        </c15:formulaRef>
                      </c:ext>
                    </c:extLst>
                    <c:numCache>
                      <c:formatCode>General</c:formatCode>
                      <c:ptCount val="9"/>
                      <c:pt idx="0">
                        <c:v>3.2010000000000001</c:v>
                      </c:pt>
                      <c:pt idx="1">
                        <c:v>4.7300000000000004</c:v>
                      </c:pt>
                      <c:pt idx="2">
                        <c:v>6.4809999999999999</c:v>
                      </c:pt>
                      <c:pt idx="3">
                        <c:v>1.988</c:v>
                      </c:pt>
                      <c:pt idx="4">
                        <c:v>6.1509999999999998</c:v>
                      </c:pt>
                      <c:pt idx="5">
                        <c:v>3.2970000000000002</c:v>
                      </c:pt>
                      <c:pt idx="6">
                        <c:v>2.4790000000000001</c:v>
                      </c:pt>
                      <c:pt idx="7">
                        <c:v>5.5170000000000003</c:v>
                      </c:pt>
                      <c:pt idx="8">
                        <c:v>6.1420000000000003</c:v>
                      </c:pt>
                    </c:numCache>
                  </c:numRef>
                </c:val>
              </c15:ser>
            </c15:filteredBarSeries>
            <c15:filteredBarSeries>
              <c15:ser>
                <c:idx val="8"/>
                <c:order val="8"/>
                <c:tx>
                  <c:strRef>
                    <c:extLst xmlns:c15="http://schemas.microsoft.com/office/drawing/2012/chart">
                      <c:ext xmlns:c15="http://schemas.microsoft.com/office/drawing/2012/chart" uri="{02D57815-91ED-43cb-92C2-25804820EDAC}">
                        <c15:formulaRef>
                          <c15:sqref>Sheet1!$A$10</c15:sqref>
                        </c15:formulaRef>
                      </c:ext>
                    </c:extLst>
                    <c:strCache>
                      <c:ptCount val="1"/>
                      <c:pt idx="0">
                        <c:v>2028</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Sheet1!$B$10:$J$10</c15:sqref>
                        </c15:formulaRef>
                      </c:ext>
                    </c:extLst>
                    <c:numCache>
                      <c:formatCode>General</c:formatCode>
                      <c:ptCount val="9"/>
                      <c:pt idx="0">
                        <c:v>3.1909999999999998</c:v>
                      </c:pt>
                      <c:pt idx="1">
                        <c:v>4.7169999999999996</c:v>
                      </c:pt>
                      <c:pt idx="2">
                        <c:v>6.4790000000000001</c:v>
                      </c:pt>
                      <c:pt idx="3">
                        <c:v>1.9830000000000001</c:v>
                      </c:pt>
                      <c:pt idx="4">
                        <c:v>6.1470000000000002</c:v>
                      </c:pt>
                      <c:pt idx="5">
                        <c:v>3.2930000000000001</c:v>
                      </c:pt>
                      <c:pt idx="6">
                        <c:v>2.4710000000000001</c:v>
                      </c:pt>
                      <c:pt idx="7">
                        <c:v>5.5069999999999997</c:v>
                      </c:pt>
                      <c:pt idx="8">
                        <c:v>6.13</c:v>
                      </c:pt>
                    </c:numCache>
                  </c:numRef>
                </c:val>
              </c15:ser>
            </c15:filteredBarSeries>
            <c15:filteredBarSeries>
              <c15:ser>
                <c:idx val="9"/>
                <c:order val="9"/>
                <c:tx>
                  <c:strRef>
                    <c:extLst xmlns:c15="http://schemas.microsoft.com/office/drawing/2012/chart">
                      <c:ext xmlns:c15="http://schemas.microsoft.com/office/drawing/2012/chart" uri="{02D57815-91ED-43cb-92C2-25804820EDAC}">
                        <c15:formulaRef>
                          <c15:sqref>Sheet1!$A$11</c15:sqref>
                        </c15:formulaRef>
                      </c:ext>
                    </c:extLst>
                    <c:strCache>
                      <c:ptCount val="1"/>
                      <c:pt idx="0">
                        <c:v>2029</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Sheet1!$B$11:$J$11</c15:sqref>
                        </c15:formulaRef>
                      </c:ext>
                    </c:extLst>
                    <c:numCache>
                      <c:formatCode>General</c:formatCode>
                      <c:ptCount val="9"/>
                      <c:pt idx="0">
                        <c:v>3.18</c:v>
                      </c:pt>
                      <c:pt idx="1">
                        <c:v>4.7039999999999997</c:v>
                      </c:pt>
                      <c:pt idx="2">
                        <c:v>6.4770000000000003</c:v>
                      </c:pt>
                      <c:pt idx="3">
                        <c:v>1.978</c:v>
                      </c:pt>
                      <c:pt idx="4">
                        <c:v>6.1429999999999998</c:v>
                      </c:pt>
                      <c:pt idx="5">
                        <c:v>3.2879999999999998</c:v>
                      </c:pt>
                      <c:pt idx="6">
                        <c:v>2.4630000000000001</c:v>
                      </c:pt>
                      <c:pt idx="7">
                        <c:v>5.4969999999999999</c:v>
                      </c:pt>
                      <c:pt idx="8">
                        <c:v>6.1180000000000003</c:v>
                      </c:pt>
                    </c:numCache>
                  </c:numRef>
                </c:val>
              </c15:ser>
            </c15:filteredBarSeries>
            <c15:filteredBarSeries>
              <c15:ser>
                <c:idx val="10"/>
                <c:order val="10"/>
                <c:tx>
                  <c:strRef>
                    <c:extLst xmlns:c15="http://schemas.microsoft.com/office/drawing/2012/chart">
                      <c:ext xmlns:c15="http://schemas.microsoft.com/office/drawing/2012/chart" uri="{02D57815-91ED-43cb-92C2-25804820EDAC}">
                        <c15:formulaRef>
                          <c15:sqref>Sheet1!$A$12</c15:sqref>
                        </c15:formulaRef>
                      </c:ext>
                    </c:extLst>
                    <c:strCache>
                      <c:ptCount val="1"/>
                      <c:pt idx="0">
                        <c:v>2030</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Sheet1!$B$12:$J$12</c15:sqref>
                        </c15:formulaRef>
                      </c:ext>
                    </c:extLst>
                    <c:numCache>
                      <c:formatCode>General</c:formatCode>
                      <c:ptCount val="9"/>
                      <c:pt idx="0">
                        <c:v>3.169</c:v>
                      </c:pt>
                      <c:pt idx="1">
                        <c:v>4.6909999999999998</c:v>
                      </c:pt>
                      <c:pt idx="2">
                        <c:v>6.4740000000000002</c:v>
                      </c:pt>
                      <c:pt idx="3">
                        <c:v>1.9730000000000001</c:v>
                      </c:pt>
                      <c:pt idx="4">
                        <c:v>6.1379999999999999</c:v>
                      </c:pt>
                      <c:pt idx="5">
                        <c:v>3.2839999999999998</c:v>
                      </c:pt>
                      <c:pt idx="6">
                        <c:v>2.4550000000000001</c:v>
                      </c:pt>
                      <c:pt idx="7">
                        <c:v>5.4870000000000001</c:v>
                      </c:pt>
                      <c:pt idx="8">
                        <c:v>6.1070000000000002</c:v>
                      </c:pt>
                    </c:numCache>
                  </c:numRef>
                </c:val>
              </c15:ser>
            </c15:filteredBarSeries>
            <c15:filteredBarSeries>
              <c15:ser>
                <c:idx val="11"/>
                <c:order val="11"/>
                <c:tx>
                  <c:strRef>
                    <c:extLst xmlns:c15="http://schemas.microsoft.com/office/drawing/2012/chart">
                      <c:ext xmlns:c15="http://schemas.microsoft.com/office/drawing/2012/chart" uri="{02D57815-91ED-43cb-92C2-25804820EDAC}">
                        <c15:formulaRef>
                          <c15:sqref>Sheet1!$A$13</c15:sqref>
                        </c15:formulaRef>
                      </c:ext>
                    </c:extLst>
                    <c:strCache>
                      <c:ptCount val="1"/>
                      <c:pt idx="0">
                        <c:v>2031</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Sheet1!$B$13:$J$13</c15:sqref>
                        </c15:formulaRef>
                      </c:ext>
                    </c:extLst>
                    <c:numCache>
                      <c:formatCode>General</c:formatCode>
                      <c:ptCount val="9"/>
                      <c:pt idx="0">
                        <c:v>3.1589999999999998</c:v>
                      </c:pt>
                      <c:pt idx="1">
                        <c:v>4.6779999999999999</c:v>
                      </c:pt>
                      <c:pt idx="2">
                        <c:v>6.4720000000000004</c:v>
                      </c:pt>
                      <c:pt idx="3">
                        <c:v>1.9670000000000001</c:v>
                      </c:pt>
                      <c:pt idx="4">
                        <c:v>6.1340000000000003</c:v>
                      </c:pt>
                      <c:pt idx="5">
                        <c:v>3.28</c:v>
                      </c:pt>
                      <c:pt idx="6">
                        <c:v>2.448</c:v>
                      </c:pt>
                      <c:pt idx="7">
                        <c:v>5.4770000000000003</c:v>
                      </c:pt>
                      <c:pt idx="8">
                        <c:v>6.0949999999999998</c:v>
                      </c:pt>
                    </c:numCache>
                  </c:numRef>
                </c:val>
              </c15:ser>
            </c15:filteredBarSeries>
            <c15:filteredBarSeries>
              <c15:ser>
                <c:idx val="12"/>
                <c:order val="12"/>
                <c:tx>
                  <c:strRef>
                    <c:extLst xmlns:c15="http://schemas.microsoft.com/office/drawing/2012/chart">
                      <c:ext xmlns:c15="http://schemas.microsoft.com/office/drawing/2012/chart" uri="{02D57815-91ED-43cb-92C2-25804820EDAC}">
                        <c15:formulaRef>
                          <c15:sqref>Sheet1!$A$14</c15:sqref>
                        </c15:formulaRef>
                      </c:ext>
                    </c:extLst>
                    <c:strCache>
                      <c:ptCount val="1"/>
                      <c:pt idx="0">
                        <c:v>2032</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Sheet1!$B$14:$J$14</c15:sqref>
                        </c15:formulaRef>
                      </c:ext>
                    </c:extLst>
                    <c:numCache>
                      <c:formatCode>General</c:formatCode>
                      <c:ptCount val="9"/>
                      <c:pt idx="0">
                        <c:v>3.1480000000000001</c:v>
                      </c:pt>
                      <c:pt idx="1">
                        <c:v>4.6639999999999997</c:v>
                      </c:pt>
                      <c:pt idx="2">
                        <c:v>6.47</c:v>
                      </c:pt>
                      <c:pt idx="3">
                        <c:v>1.962</c:v>
                      </c:pt>
                      <c:pt idx="4">
                        <c:v>6.13</c:v>
                      </c:pt>
                      <c:pt idx="5">
                        <c:v>3.2749999999999999</c:v>
                      </c:pt>
                      <c:pt idx="6">
                        <c:v>2.44</c:v>
                      </c:pt>
                      <c:pt idx="7">
                        <c:v>5.4669999999999996</c:v>
                      </c:pt>
                      <c:pt idx="8">
                        <c:v>6.0830000000000002</c:v>
                      </c:pt>
                    </c:numCache>
                  </c:numRef>
                </c:val>
              </c15:ser>
            </c15:filteredBarSeries>
            <c15:filteredBarSeries>
              <c15:ser>
                <c:idx val="13"/>
                <c:order val="13"/>
                <c:tx>
                  <c:strRef>
                    <c:extLst xmlns:c15="http://schemas.microsoft.com/office/drawing/2012/chart">
                      <c:ext xmlns:c15="http://schemas.microsoft.com/office/drawing/2012/chart" uri="{02D57815-91ED-43cb-92C2-25804820EDAC}">
                        <c15:formulaRef>
                          <c15:sqref>Sheet1!$A$15</c15:sqref>
                        </c15:formulaRef>
                      </c:ext>
                    </c:extLst>
                    <c:strCache>
                      <c:ptCount val="1"/>
                      <c:pt idx="0">
                        <c:v>2033</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Sheet1!$B$15:$J$15</c15:sqref>
                        </c15:formulaRef>
                      </c:ext>
                    </c:extLst>
                    <c:numCache>
                      <c:formatCode>General</c:formatCode>
                      <c:ptCount val="9"/>
                      <c:pt idx="0">
                        <c:v>3.137</c:v>
                      </c:pt>
                      <c:pt idx="1">
                        <c:v>4.6509999999999998</c:v>
                      </c:pt>
                      <c:pt idx="2">
                        <c:v>6.4669999999999996</c:v>
                      </c:pt>
                      <c:pt idx="3">
                        <c:v>1.9570000000000001</c:v>
                      </c:pt>
                      <c:pt idx="4">
                        <c:v>6.1260000000000003</c:v>
                      </c:pt>
                      <c:pt idx="5">
                        <c:v>3.2709999999999999</c:v>
                      </c:pt>
                      <c:pt idx="6">
                        <c:v>2.4319999999999999</c:v>
                      </c:pt>
                      <c:pt idx="7">
                        <c:v>5.4569999999999999</c:v>
                      </c:pt>
                      <c:pt idx="8">
                        <c:v>6.0709999999999997</c:v>
                      </c:pt>
                    </c:numCache>
                  </c:numRef>
                </c:val>
              </c15:ser>
            </c15:filteredBarSeries>
            <c15:filteredBarSeries>
              <c15:ser>
                <c:idx val="14"/>
                <c:order val="14"/>
                <c:tx>
                  <c:strRef>
                    <c:extLst xmlns:c15="http://schemas.microsoft.com/office/drawing/2012/chart">
                      <c:ext xmlns:c15="http://schemas.microsoft.com/office/drawing/2012/chart" uri="{02D57815-91ED-43cb-92C2-25804820EDAC}">
                        <c15:formulaRef>
                          <c15:sqref>Sheet1!$A$16</c15:sqref>
                        </c15:formulaRef>
                      </c:ext>
                    </c:extLst>
                    <c:strCache>
                      <c:ptCount val="1"/>
                      <c:pt idx="0">
                        <c:v>2034</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Sheet1!$B$16:$J$16</c15:sqref>
                        </c15:formulaRef>
                      </c:ext>
                    </c:extLst>
                    <c:numCache>
                      <c:formatCode>General</c:formatCode>
                      <c:ptCount val="9"/>
                      <c:pt idx="0">
                        <c:v>3.1259999999999999</c:v>
                      </c:pt>
                      <c:pt idx="1">
                        <c:v>4.6379999999999999</c:v>
                      </c:pt>
                      <c:pt idx="2">
                        <c:v>6.4649999999999999</c:v>
                      </c:pt>
                      <c:pt idx="3">
                        <c:v>1.952</c:v>
                      </c:pt>
                      <c:pt idx="4">
                        <c:v>6.1219999999999999</c:v>
                      </c:pt>
                      <c:pt idx="5">
                        <c:v>3.266</c:v>
                      </c:pt>
                      <c:pt idx="6">
                        <c:v>2.4239999999999999</c:v>
                      </c:pt>
                      <c:pt idx="7">
                        <c:v>5.4459999999999997</c:v>
                      </c:pt>
                      <c:pt idx="8">
                        <c:v>6.0590000000000002</c:v>
                      </c:pt>
                    </c:numCache>
                  </c:numRef>
                </c:val>
              </c15:ser>
            </c15:filteredBarSeries>
            <c15:filteredBarSeries>
              <c15:ser>
                <c:idx val="15"/>
                <c:order val="15"/>
                <c:tx>
                  <c:strRef>
                    <c:extLst xmlns:c15="http://schemas.microsoft.com/office/drawing/2012/chart">
                      <c:ext xmlns:c15="http://schemas.microsoft.com/office/drawing/2012/chart" uri="{02D57815-91ED-43cb-92C2-25804820EDAC}">
                        <c15:formulaRef>
                          <c15:sqref>Sheet1!$A$17</c15:sqref>
                        </c15:formulaRef>
                      </c:ext>
                    </c:extLst>
                    <c:strCache>
                      <c:ptCount val="1"/>
                      <c:pt idx="0">
                        <c:v>2035</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Sheet1!$B$17:$J$17</c15:sqref>
                        </c15:formulaRef>
                      </c:ext>
                    </c:extLst>
                    <c:numCache>
                      <c:formatCode>General</c:formatCode>
                      <c:ptCount val="9"/>
                      <c:pt idx="0">
                        <c:v>3.1160000000000001</c:v>
                      </c:pt>
                      <c:pt idx="1">
                        <c:v>4.6239999999999997</c:v>
                      </c:pt>
                      <c:pt idx="2">
                        <c:v>6.4619999999999997</c:v>
                      </c:pt>
                      <c:pt idx="3">
                        <c:v>1.9470000000000001</c:v>
                      </c:pt>
                      <c:pt idx="4">
                        <c:v>6.1180000000000003</c:v>
                      </c:pt>
                      <c:pt idx="5">
                        <c:v>3.262</c:v>
                      </c:pt>
                      <c:pt idx="6">
                        <c:v>2.4169999999999998</c:v>
                      </c:pt>
                      <c:pt idx="7">
                        <c:v>5.4359999999999999</c:v>
                      </c:pt>
                      <c:pt idx="8">
                        <c:v>6.048</c:v>
                      </c:pt>
                    </c:numCache>
                  </c:numRef>
                </c:val>
              </c15:ser>
            </c15:filteredBarSeries>
            <c15:filteredBarSeries>
              <c15:ser>
                <c:idx val="16"/>
                <c:order val="16"/>
                <c:tx>
                  <c:strRef>
                    <c:extLst xmlns:c15="http://schemas.microsoft.com/office/drawing/2012/chart">
                      <c:ext xmlns:c15="http://schemas.microsoft.com/office/drawing/2012/chart" uri="{02D57815-91ED-43cb-92C2-25804820EDAC}">
                        <c15:formulaRef>
                          <c15:sqref>Sheet1!$A$18</c15:sqref>
                        </c15:formulaRef>
                      </c:ext>
                    </c:extLst>
                    <c:strCache>
                      <c:ptCount val="1"/>
                      <c:pt idx="0">
                        <c:v>2036</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Sheet1!$B$18:$J$18</c15:sqref>
                        </c15:formulaRef>
                      </c:ext>
                    </c:extLst>
                    <c:numCache>
                      <c:formatCode>General</c:formatCode>
                      <c:ptCount val="9"/>
                      <c:pt idx="0">
                        <c:v>3.105</c:v>
                      </c:pt>
                      <c:pt idx="1">
                        <c:v>4.6109999999999998</c:v>
                      </c:pt>
                      <c:pt idx="2">
                        <c:v>6.4589999999999996</c:v>
                      </c:pt>
                      <c:pt idx="3">
                        <c:v>1.9419999999999999</c:v>
                      </c:pt>
                      <c:pt idx="4">
                        <c:v>6.1139999999999999</c:v>
                      </c:pt>
                      <c:pt idx="5">
                        <c:v>3.2570000000000001</c:v>
                      </c:pt>
                      <c:pt idx="6">
                        <c:v>2.4089999999999998</c:v>
                      </c:pt>
                      <c:pt idx="7">
                        <c:v>5.4260000000000002</c:v>
                      </c:pt>
                      <c:pt idx="8">
                        <c:v>6.0359999999999996</c:v>
                      </c:pt>
                    </c:numCache>
                  </c:numRef>
                </c:val>
              </c15:ser>
            </c15:filteredBarSeries>
            <c15:filteredBarSeries>
              <c15:ser>
                <c:idx val="17"/>
                <c:order val="17"/>
                <c:tx>
                  <c:strRef>
                    <c:extLst xmlns:c15="http://schemas.microsoft.com/office/drawing/2012/chart">
                      <c:ext xmlns:c15="http://schemas.microsoft.com/office/drawing/2012/chart" uri="{02D57815-91ED-43cb-92C2-25804820EDAC}">
                        <c15:formulaRef>
                          <c15:sqref>Sheet1!$A$19</c15:sqref>
                        </c15:formulaRef>
                      </c:ext>
                    </c:extLst>
                    <c:strCache>
                      <c:ptCount val="1"/>
                      <c:pt idx="0">
                        <c:v>2037</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Sheet1!$B$19:$J$19</c15:sqref>
                        </c15:formulaRef>
                      </c:ext>
                    </c:extLst>
                    <c:numCache>
                      <c:formatCode>General</c:formatCode>
                      <c:ptCount val="9"/>
                      <c:pt idx="0">
                        <c:v>3.0939999999999999</c:v>
                      </c:pt>
                      <c:pt idx="1">
                        <c:v>4.5970000000000004</c:v>
                      </c:pt>
                      <c:pt idx="2">
                        <c:v>6.4569999999999999</c:v>
                      </c:pt>
                      <c:pt idx="3">
                        <c:v>1.9370000000000001</c:v>
                      </c:pt>
                      <c:pt idx="4">
                        <c:v>6.109</c:v>
                      </c:pt>
                      <c:pt idx="5">
                        <c:v>3.2519999999999998</c:v>
                      </c:pt>
                      <c:pt idx="6">
                        <c:v>2.4009999999999998</c:v>
                      </c:pt>
                      <c:pt idx="7">
                        <c:v>5.4160000000000004</c:v>
                      </c:pt>
                      <c:pt idx="8">
                        <c:v>6.024</c:v>
                      </c:pt>
                    </c:numCache>
                  </c:numRef>
                </c:val>
              </c15:ser>
            </c15:filteredBarSeries>
            <c15:filteredBarSeries>
              <c15:ser>
                <c:idx val="18"/>
                <c:order val="18"/>
                <c:tx>
                  <c:strRef>
                    <c:extLst xmlns:c15="http://schemas.microsoft.com/office/drawing/2012/chart">
                      <c:ext xmlns:c15="http://schemas.microsoft.com/office/drawing/2012/chart" uri="{02D57815-91ED-43cb-92C2-25804820EDAC}">
                        <c15:formulaRef>
                          <c15:sqref>Sheet1!$A$20</c15:sqref>
                        </c15:formulaRef>
                      </c:ext>
                    </c:extLst>
                    <c:strCache>
                      <c:ptCount val="1"/>
                      <c:pt idx="0">
                        <c:v>2038</c:v>
                      </c:pt>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Sheet1!$B$20:$J$20</c15:sqref>
                        </c15:formulaRef>
                      </c:ext>
                    </c:extLst>
                    <c:numCache>
                      <c:formatCode>General</c:formatCode>
                      <c:ptCount val="9"/>
                      <c:pt idx="0">
                        <c:v>3.0830000000000002</c:v>
                      </c:pt>
                      <c:pt idx="1">
                        <c:v>4.5839999999999996</c:v>
                      </c:pt>
                      <c:pt idx="2">
                        <c:v>6.4539999999999997</c:v>
                      </c:pt>
                      <c:pt idx="3">
                        <c:v>1.9319999999999999</c:v>
                      </c:pt>
                      <c:pt idx="4">
                        <c:v>6.1050000000000004</c:v>
                      </c:pt>
                      <c:pt idx="5">
                        <c:v>3.2480000000000002</c:v>
                      </c:pt>
                      <c:pt idx="6">
                        <c:v>2.3929999999999998</c:v>
                      </c:pt>
                      <c:pt idx="7">
                        <c:v>5.4059999999999997</c:v>
                      </c:pt>
                      <c:pt idx="8">
                        <c:v>6.0119999999999996</c:v>
                      </c:pt>
                    </c:numCache>
                  </c:numRef>
                </c:val>
              </c15:ser>
            </c15:filteredBarSeries>
            <c15:filteredBarSeries>
              <c15:ser>
                <c:idx val="19"/>
                <c:order val="19"/>
                <c:tx>
                  <c:strRef>
                    <c:extLst xmlns:c15="http://schemas.microsoft.com/office/drawing/2012/chart">
                      <c:ext xmlns:c15="http://schemas.microsoft.com/office/drawing/2012/chart" uri="{02D57815-91ED-43cb-92C2-25804820EDAC}">
                        <c15:formulaRef>
                          <c15:sqref>Sheet1!$A$21</c15:sqref>
                        </c15:formulaRef>
                      </c:ext>
                    </c:extLst>
                    <c:strCache>
                      <c:ptCount val="1"/>
                      <c:pt idx="0">
                        <c:v>2039</c:v>
                      </c:pt>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Sheet1!$B$21:$J$21</c15:sqref>
                        </c15:formulaRef>
                      </c:ext>
                    </c:extLst>
                    <c:numCache>
                      <c:formatCode>General</c:formatCode>
                      <c:ptCount val="9"/>
                      <c:pt idx="0">
                        <c:v>3.0720000000000001</c:v>
                      </c:pt>
                      <c:pt idx="1">
                        <c:v>4.57</c:v>
                      </c:pt>
                      <c:pt idx="2">
                        <c:v>6.4509999999999996</c:v>
                      </c:pt>
                      <c:pt idx="3">
                        <c:v>1.927</c:v>
                      </c:pt>
                      <c:pt idx="4">
                        <c:v>6.101</c:v>
                      </c:pt>
                      <c:pt idx="5">
                        <c:v>3.2429999999999999</c:v>
                      </c:pt>
                      <c:pt idx="6">
                        <c:v>2.3849999999999998</c:v>
                      </c:pt>
                      <c:pt idx="7">
                        <c:v>5.3959999999999999</c:v>
                      </c:pt>
                      <c:pt idx="8">
                        <c:v>6</c:v>
                      </c:pt>
                    </c:numCache>
                  </c:numRef>
                </c:val>
              </c15:ser>
            </c15:filteredBarSeries>
            <c15:filteredBarSeries>
              <c15:ser>
                <c:idx val="20"/>
                <c:order val="20"/>
                <c:tx>
                  <c:strRef>
                    <c:extLst xmlns:c15="http://schemas.microsoft.com/office/drawing/2012/chart">
                      <c:ext xmlns:c15="http://schemas.microsoft.com/office/drawing/2012/chart" uri="{02D57815-91ED-43cb-92C2-25804820EDAC}">
                        <c15:formulaRef>
                          <c15:sqref>Sheet1!$A$22</c15:sqref>
                        </c15:formulaRef>
                      </c:ext>
                    </c:extLst>
                    <c:strCache>
                      <c:ptCount val="1"/>
                      <c:pt idx="0">
                        <c:v>2040</c:v>
                      </c:pt>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Sheet1!$B$22:$J$22</c15:sqref>
                        </c15:formulaRef>
                      </c:ext>
                    </c:extLst>
                    <c:numCache>
                      <c:formatCode>General</c:formatCode>
                      <c:ptCount val="9"/>
                      <c:pt idx="0">
                        <c:v>3.0609999999999999</c:v>
                      </c:pt>
                      <c:pt idx="1">
                        <c:v>4.5570000000000004</c:v>
                      </c:pt>
                      <c:pt idx="2">
                        <c:v>6.4489999999999998</c:v>
                      </c:pt>
                      <c:pt idx="3">
                        <c:v>1.9219999999999999</c:v>
                      </c:pt>
                      <c:pt idx="4">
                        <c:v>6.0970000000000004</c:v>
                      </c:pt>
                      <c:pt idx="5">
                        <c:v>3.238</c:v>
                      </c:pt>
                      <c:pt idx="6">
                        <c:v>2.3780000000000001</c:v>
                      </c:pt>
                      <c:pt idx="7">
                        <c:v>5.3860000000000001</c:v>
                      </c:pt>
                      <c:pt idx="8">
                        <c:v>5.9880000000000004</c:v>
                      </c:pt>
                    </c:numCache>
                  </c:numRef>
                </c:val>
              </c15:ser>
            </c15:filteredBarSeries>
            <c15:filteredBarSeries>
              <c15:ser>
                <c:idx val="21"/>
                <c:order val="21"/>
                <c:tx>
                  <c:strRef>
                    <c:extLst xmlns:c15="http://schemas.microsoft.com/office/drawing/2012/chart">
                      <c:ext xmlns:c15="http://schemas.microsoft.com/office/drawing/2012/chart" uri="{02D57815-91ED-43cb-92C2-25804820EDAC}">
                        <c15:formulaRef>
                          <c15:sqref>Sheet1!$A$23</c15:sqref>
                        </c15:formulaRef>
                      </c:ext>
                    </c:extLst>
                    <c:strCache>
                      <c:ptCount val="1"/>
                      <c:pt idx="0">
                        <c:v>2041</c:v>
                      </c:pt>
                    </c:strCache>
                  </c:strRef>
                </c:tx>
                <c:spPr>
                  <a:solidFill>
                    <a:schemeClr val="accent4">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Sheet1!$B$23:$J$23</c15:sqref>
                        </c15:formulaRef>
                      </c:ext>
                    </c:extLst>
                    <c:numCache>
                      <c:formatCode>General</c:formatCode>
                      <c:ptCount val="9"/>
                      <c:pt idx="0">
                        <c:v>3.05</c:v>
                      </c:pt>
                      <c:pt idx="1">
                        <c:v>4.5430000000000001</c:v>
                      </c:pt>
                      <c:pt idx="2">
                        <c:v>6.4459999999999997</c:v>
                      </c:pt>
                      <c:pt idx="3">
                        <c:v>1.917</c:v>
                      </c:pt>
                      <c:pt idx="4">
                        <c:v>6.093</c:v>
                      </c:pt>
                      <c:pt idx="5">
                        <c:v>3.234</c:v>
                      </c:pt>
                      <c:pt idx="6">
                        <c:v>2.37</c:v>
                      </c:pt>
                      <c:pt idx="7">
                        <c:v>5.3760000000000003</c:v>
                      </c:pt>
                      <c:pt idx="8">
                        <c:v>5.976</c:v>
                      </c:pt>
                    </c:numCache>
                  </c:numRef>
                </c:val>
              </c15:ser>
            </c15:filteredBarSeries>
            <c15:filteredBarSeries>
              <c15:ser>
                <c:idx val="22"/>
                <c:order val="22"/>
                <c:tx>
                  <c:strRef>
                    <c:extLst xmlns:c15="http://schemas.microsoft.com/office/drawing/2012/chart">
                      <c:ext xmlns:c15="http://schemas.microsoft.com/office/drawing/2012/chart" uri="{02D57815-91ED-43cb-92C2-25804820EDAC}">
                        <c15:formulaRef>
                          <c15:sqref>Sheet1!$A$24</c15:sqref>
                        </c15:formulaRef>
                      </c:ext>
                    </c:extLst>
                    <c:strCache>
                      <c:ptCount val="1"/>
                      <c:pt idx="0">
                        <c:v>2042</c:v>
                      </c:pt>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Sheet1!$B$24:$J$24</c15:sqref>
                        </c15:formulaRef>
                      </c:ext>
                    </c:extLst>
                    <c:numCache>
                      <c:formatCode>General</c:formatCode>
                      <c:ptCount val="9"/>
                      <c:pt idx="0">
                        <c:v>3.0390000000000001</c:v>
                      </c:pt>
                      <c:pt idx="1">
                        <c:v>4.53</c:v>
                      </c:pt>
                      <c:pt idx="2">
                        <c:v>6.4429999999999996</c:v>
                      </c:pt>
                      <c:pt idx="3">
                        <c:v>1.9119999999999999</c:v>
                      </c:pt>
                      <c:pt idx="4">
                        <c:v>6.0890000000000004</c:v>
                      </c:pt>
                      <c:pt idx="5">
                        <c:v>3.2290000000000001</c:v>
                      </c:pt>
                      <c:pt idx="6">
                        <c:v>2.3620000000000001</c:v>
                      </c:pt>
                      <c:pt idx="7">
                        <c:v>5.3659999999999997</c:v>
                      </c:pt>
                      <c:pt idx="8">
                        <c:v>5.9640000000000004</c:v>
                      </c:pt>
                    </c:numCache>
                  </c:numRef>
                </c:val>
              </c15:ser>
            </c15:filteredBarSeries>
            <c15:filteredBarSeries>
              <c15:ser>
                <c:idx val="23"/>
                <c:order val="23"/>
                <c:tx>
                  <c:strRef>
                    <c:extLst xmlns:c15="http://schemas.microsoft.com/office/drawing/2012/chart">
                      <c:ext xmlns:c15="http://schemas.microsoft.com/office/drawing/2012/chart" uri="{02D57815-91ED-43cb-92C2-25804820EDAC}">
                        <c15:formulaRef>
                          <c15:sqref>Sheet1!$A$25</c15:sqref>
                        </c15:formulaRef>
                      </c:ext>
                    </c:extLst>
                    <c:strCache>
                      <c:ptCount val="1"/>
                      <c:pt idx="0">
                        <c:v>2043</c:v>
                      </c:pt>
                    </c:strCache>
                  </c:strRef>
                </c:tx>
                <c:spPr>
                  <a:solidFill>
                    <a:schemeClr val="accent6">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Sheet1!$B$25:$J$25</c15:sqref>
                        </c15:formulaRef>
                      </c:ext>
                    </c:extLst>
                    <c:numCache>
                      <c:formatCode>General</c:formatCode>
                      <c:ptCount val="9"/>
                      <c:pt idx="0">
                        <c:v>3.028</c:v>
                      </c:pt>
                      <c:pt idx="1">
                        <c:v>4.5170000000000003</c:v>
                      </c:pt>
                      <c:pt idx="2">
                        <c:v>6.44</c:v>
                      </c:pt>
                      <c:pt idx="3">
                        <c:v>1.907</c:v>
                      </c:pt>
                      <c:pt idx="4">
                        <c:v>6.0839999999999996</c:v>
                      </c:pt>
                      <c:pt idx="5">
                        <c:v>3.2240000000000002</c:v>
                      </c:pt>
                      <c:pt idx="6">
                        <c:v>2.355</c:v>
                      </c:pt>
                      <c:pt idx="7">
                        <c:v>5.3550000000000004</c:v>
                      </c:pt>
                      <c:pt idx="8">
                        <c:v>5.952</c:v>
                      </c:pt>
                    </c:numCache>
                  </c:numRef>
                </c:val>
              </c15:ser>
            </c15:filteredBarSeries>
            <c15:filteredBarSeries>
              <c15:ser>
                <c:idx val="24"/>
                <c:order val="24"/>
                <c:tx>
                  <c:strRef>
                    <c:extLst xmlns:c15="http://schemas.microsoft.com/office/drawing/2012/chart">
                      <c:ext xmlns:c15="http://schemas.microsoft.com/office/drawing/2012/chart" uri="{02D57815-91ED-43cb-92C2-25804820EDAC}">
                        <c15:formulaRef>
                          <c15:sqref>Sheet1!$A$26</c15:sqref>
                        </c15:formulaRef>
                      </c:ext>
                    </c:extLst>
                    <c:strCache>
                      <c:ptCount val="1"/>
                      <c:pt idx="0">
                        <c:v>2044</c:v>
                      </c:pt>
                    </c:strCache>
                  </c:strRef>
                </c:tx>
                <c:spPr>
                  <a:solidFill>
                    <a:schemeClr val="accent1">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Sheet1!$B$26:$J$26</c15:sqref>
                        </c15:formulaRef>
                      </c:ext>
                    </c:extLst>
                    <c:numCache>
                      <c:formatCode>General</c:formatCode>
                      <c:ptCount val="9"/>
                      <c:pt idx="0">
                        <c:v>3.0169999999999999</c:v>
                      </c:pt>
                      <c:pt idx="1">
                        <c:v>4.5030000000000001</c:v>
                      </c:pt>
                      <c:pt idx="2">
                        <c:v>6.4370000000000003</c:v>
                      </c:pt>
                      <c:pt idx="3">
                        <c:v>1.9019999999999999</c:v>
                      </c:pt>
                      <c:pt idx="4">
                        <c:v>6.08</c:v>
                      </c:pt>
                      <c:pt idx="5">
                        <c:v>3.22</c:v>
                      </c:pt>
                      <c:pt idx="6">
                        <c:v>2.347</c:v>
                      </c:pt>
                      <c:pt idx="7">
                        <c:v>5.3449999999999998</c:v>
                      </c:pt>
                      <c:pt idx="8">
                        <c:v>5.94</c:v>
                      </c:pt>
                    </c:numCache>
                  </c:numRef>
                </c:val>
              </c15:ser>
            </c15:filteredBarSeries>
            <c15:filteredBarSeries>
              <c15:ser>
                <c:idx val="25"/>
                <c:order val="25"/>
                <c:tx>
                  <c:strRef>
                    <c:extLst xmlns:c15="http://schemas.microsoft.com/office/drawing/2012/chart">
                      <c:ext xmlns:c15="http://schemas.microsoft.com/office/drawing/2012/chart" uri="{02D57815-91ED-43cb-92C2-25804820EDAC}">
                        <c15:formulaRef>
                          <c15:sqref>Sheet1!$A$27</c15:sqref>
                        </c15:formulaRef>
                      </c:ext>
                    </c:extLst>
                    <c:strCache>
                      <c:ptCount val="1"/>
                      <c:pt idx="0">
                        <c:v>2045</c:v>
                      </c:pt>
                    </c:strCache>
                  </c:strRef>
                </c:tx>
                <c:spPr>
                  <a:solidFill>
                    <a:schemeClr val="accent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Sheet1!$B$27:$J$27</c15:sqref>
                        </c15:formulaRef>
                      </c:ext>
                    </c:extLst>
                    <c:numCache>
                      <c:formatCode>General</c:formatCode>
                      <c:ptCount val="9"/>
                      <c:pt idx="0">
                        <c:v>3.0049999999999999</c:v>
                      </c:pt>
                      <c:pt idx="1">
                        <c:v>4.49</c:v>
                      </c:pt>
                      <c:pt idx="2">
                        <c:v>6.4340000000000002</c:v>
                      </c:pt>
                      <c:pt idx="3">
                        <c:v>1.897</c:v>
                      </c:pt>
                      <c:pt idx="4">
                        <c:v>6.0759999999999996</c:v>
                      </c:pt>
                      <c:pt idx="5">
                        <c:v>3.2149999999999999</c:v>
                      </c:pt>
                      <c:pt idx="6">
                        <c:v>2.339</c:v>
                      </c:pt>
                      <c:pt idx="7">
                        <c:v>5.335</c:v>
                      </c:pt>
                      <c:pt idx="8">
                        <c:v>5.9290000000000003</c:v>
                      </c:pt>
                    </c:numCache>
                  </c:numRef>
                </c:val>
              </c15:ser>
            </c15:filteredBarSeries>
            <c15:filteredBarSeries>
              <c15:ser>
                <c:idx val="26"/>
                <c:order val="26"/>
                <c:tx>
                  <c:strRef>
                    <c:extLst xmlns:c15="http://schemas.microsoft.com/office/drawing/2012/chart">
                      <c:ext xmlns:c15="http://schemas.microsoft.com/office/drawing/2012/chart" uri="{02D57815-91ED-43cb-92C2-25804820EDAC}">
                        <c15:formulaRef>
                          <c15:sqref>Sheet1!$A$28</c15:sqref>
                        </c15:formulaRef>
                      </c:ext>
                    </c:extLst>
                    <c:strCache>
                      <c:ptCount val="1"/>
                      <c:pt idx="0">
                        <c:v>2046</c:v>
                      </c:pt>
                    </c:strCache>
                  </c:strRef>
                </c:tx>
                <c:spPr>
                  <a:solidFill>
                    <a:schemeClr val="accent3">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Sheet1!$B$28:$J$28</c15:sqref>
                        </c15:formulaRef>
                      </c:ext>
                    </c:extLst>
                    <c:numCache>
                      <c:formatCode>General</c:formatCode>
                      <c:ptCount val="9"/>
                      <c:pt idx="0">
                        <c:v>2.9940000000000002</c:v>
                      </c:pt>
                      <c:pt idx="1">
                        <c:v>4.476</c:v>
                      </c:pt>
                      <c:pt idx="2">
                        <c:v>6.431</c:v>
                      </c:pt>
                      <c:pt idx="3">
                        <c:v>1.8919999999999999</c:v>
                      </c:pt>
                      <c:pt idx="4">
                        <c:v>6.0720000000000001</c:v>
                      </c:pt>
                      <c:pt idx="5">
                        <c:v>3.21</c:v>
                      </c:pt>
                      <c:pt idx="6">
                        <c:v>2.3319999999999999</c:v>
                      </c:pt>
                      <c:pt idx="7">
                        <c:v>5.3250000000000002</c:v>
                      </c:pt>
                      <c:pt idx="8">
                        <c:v>5.9169999999999998</c:v>
                      </c:pt>
                    </c:numCache>
                  </c:numRef>
                </c:val>
              </c15:ser>
            </c15:filteredBarSeries>
            <c15:filteredBarSeries>
              <c15:ser>
                <c:idx val="27"/>
                <c:order val="27"/>
                <c:tx>
                  <c:strRef>
                    <c:extLst xmlns:c15="http://schemas.microsoft.com/office/drawing/2012/chart">
                      <c:ext xmlns:c15="http://schemas.microsoft.com/office/drawing/2012/chart" uri="{02D57815-91ED-43cb-92C2-25804820EDAC}">
                        <c15:formulaRef>
                          <c15:sqref>Sheet1!$A$29</c15:sqref>
                        </c15:formulaRef>
                      </c:ext>
                    </c:extLst>
                    <c:strCache>
                      <c:ptCount val="1"/>
                      <c:pt idx="0">
                        <c:v>2047</c:v>
                      </c:pt>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Sheet1!$B$29:$J$29</c15:sqref>
                        </c15:formulaRef>
                      </c:ext>
                    </c:extLst>
                    <c:numCache>
                      <c:formatCode>General</c:formatCode>
                      <c:ptCount val="9"/>
                      <c:pt idx="0">
                        <c:v>2.9830000000000001</c:v>
                      </c:pt>
                      <c:pt idx="1">
                        <c:v>4.4630000000000001</c:v>
                      </c:pt>
                      <c:pt idx="2">
                        <c:v>6.4279999999999999</c:v>
                      </c:pt>
                      <c:pt idx="3">
                        <c:v>1.887</c:v>
                      </c:pt>
                      <c:pt idx="4">
                        <c:v>6.0679999999999996</c:v>
                      </c:pt>
                      <c:pt idx="5">
                        <c:v>3.206</c:v>
                      </c:pt>
                      <c:pt idx="6">
                        <c:v>2.3239999999999998</c:v>
                      </c:pt>
                      <c:pt idx="7">
                        <c:v>5.3150000000000004</c:v>
                      </c:pt>
                      <c:pt idx="8">
                        <c:v>5.9050000000000002</c:v>
                      </c:pt>
                    </c:numCache>
                  </c:numRef>
                </c:val>
              </c15:ser>
            </c15:filteredBarSeries>
            <c15:filteredBarSeries>
              <c15:ser>
                <c:idx val="28"/>
                <c:order val="28"/>
                <c:tx>
                  <c:strRef>
                    <c:extLst xmlns:c15="http://schemas.microsoft.com/office/drawing/2012/chart">
                      <c:ext xmlns:c15="http://schemas.microsoft.com/office/drawing/2012/chart" uri="{02D57815-91ED-43cb-92C2-25804820EDAC}">
                        <c15:formulaRef>
                          <c15:sqref>Sheet1!$A$30</c15:sqref>
                        </c15:formulaRef>
                      </c:ext>
                    </c:extLst>
                    <c:strCache>
                      <c:ptCount val="1"/>
                      <c:pt idx="0">
                        <c:v>2048</c:v>
                      </c:pt>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Sheet1!$B$30:$J$30</c15:sqref>
                        </c15:formulaRef>
                      </c:ext>
                    </c:extLst>
                    <c:numCache>
                      <c:formatCode>General</c:formatCode>
                      <c:ptCount val="9"/>
                      <c:pt idx="0">
                        <c:v>2.972</c:v>
                      </c:pt>
                      <c:pt idx="1">
                        <c:v>4.45</c:v>
                      </c:pt>
                      <c:pt idx="2">
                        <c:v>6.4260000000000002</c:v>
                      </c:pt>
                      <c:pt idx="3">
                        <c:v>1.8819999999999999</c:v>
                      </c:pt>
                      <c:pt idx="4">
                        <c:v>6.0640000000000001</c:v>
                      </c:pt>
                      <c:pt idx="5">
                        <c:v>3.2010000000000001</c:v>
                      </c:pt>
                      <c:pt idx="6">
                        <c:v>2.3159999999999998</c:v>
                      </c:pt>
                      <c:pt idx="7">
                        <c:v>5.3049999999999997</c:v>
                      </c:pt>
                      <c:pt idx="8">
                        <c:v>5.8929999999999998</c:v>
                      </c:pt>
                    </c:numCache>
                  </c:numRef>
                </c:val>
              </c15:ser>
            </c15:filteredBarSeries>
            <c15:filteredBarSeries>
              <c15:ser>
                <c:idx val="29"/>
                <c:order val="29"/>
                <c:tx>
                  <c:strRef>
                    <c:extLst xmlns:c15="http://schemas.microsoft.com/office/drawing/2012/chart">
                      <c:ext xmlns:c15="http://schemas.microsoft.com/office/drawing/2012/chart" uri="{02D57815-91ED-43cb-92C2-25804820EDAC}">
                        <c15:formulaRef>
                          <c15:sqref>Sheet1!$A$31</c15:sqref>
                        </c15:formulaRef>
                      </c:ext>
                    </c:extLst>
                    <c:strCache>
                      <c:ptCount val="1"/>
                      <c:pt idx="0">
                        <c:v>2049</c:v>
                      </c:pt>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HDD - Pacific</c:v>
                      </c:pt>
                      <c:pt idx="1">
                        <c:v>HDD - Mountain</c:v>
                      </c:pt>
                      <c:pt idx="2">
                        <c:v>HDD - West North Central</c:v>
                      </c:pt>
                      <c:pt idx="3">
                        <c:v>HDD - West South Central</c:v>
                      </c:pt>
                      <c:pt idx="4">
                        <c:v>HDD - East North Central</c:v>
                      </c:pt>
                      <c:pt idx="5">
                        <c:v>HDD - East South Central</c:v>
                      </c:pt>
                      <c:pt idx="6">
                        <c:v>HDD - South Atlantic</c:v>
                      </c:pt>
                      <c:pt idx="7">
                        <c:v>HDD - Middle Atlantic</c:v>
                      </c:pt>
                      <c:pt idx="8">
                        <c:v>HDD - New England</c:v>
                      </c:pt>
                    </c:strCache>
                  </c:strRef>
                </c:cat>
                <c:val>
                  <c:numRef>
                    <c:extLst xmlns:c15="http://schemas.microsoft.com/office/drawing/2012/chart">
                      <c:ext xmlns:c15="http://schemas.microsoft.com/office/drawing/2012/chart" uri="{02D57815-91ED-43cb-92C2-25804820EDAC}">
                        <c15:formulaRef>
                          <c15:sqref>Sheet1!$B$31:$J$31</c15:sqref>
                        </c15:formulaRef>
                      </c:ext>
                    </c:extLst>
                    <c:numCache>
                      <c:formatCode>General</c:formatCode>
                      <c:ptCount val="9"/>
                      <c:pt idx="0">
                        <c:v>2.9609999999999999</c:v>
                      </c:pt>
                      <c:pt idx="1">
                        <c:v>4.4359999999999999</c:v>
                      </c:pt>
                      <c:pt idx="2">
                        <c:v>6.423</c:v>
                      </c:pt>
                      <c:pt idx="3">
                        <c:v>1.877</c:v>
                      </c:pt>
                      <c:pt idx="4">
                        <c:v>6.0590000000000002</c:v>
                      </c:pt>
                      <c:pt idx="5">
                        <c:v>3.1960000000000002</c:v>
                      </c:pt>
                      <c:pt idx="6">
                        <c:v>2.3090000000000002</c:v>
                      </c:pt>
                      <c:pt idx="7">
                        <c:v>5.2949999999999999</c:v>
                      </c:pt>
                      <c:pt idx="8">
                        <c:v>5.8810000000000002</c:v>
                      </c:pt>
                    </c:numCache>
                  </c:numRef>
                </c:val>
              </c15:ser>
            </c15:filteredBarSeries>
          </c:ext>
        </c:extLst>
      </c:barChart>
      <c:catAx>
        <c:axId val="-1944242144"/>
        <c:scaling>
          <c:orientation val="minMax"/>
        </c:scaling>
        <c:delete val="1"/>
        <c:axPos val="b"/>
        <c:numFmt formatCode="General" sourceLinked="1"/>
        <c:majorTickMark val="none"/>
        <c:minorTickMark val="none"/>
        <c:tickLblPos val="nextTo"/>
        <c:crossAx val="-1944247584"/>
        <c:crosses val="autoZero"/>
        <c:auto val="1"/>
        <c:lblAlgn val="ctr"/>
        <c:lblOffset val="100"/>
        <c:noMultiLvlLbl val="0"/>
      </c:catAx>
      <c:valAx>
        <c:axId val="-1944247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42421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033118097806835E-2"/>
          <c:y val="0.25080486164423577"/>
          <c:w val="0.888840941145702"/>
          <c:h val="0.4552137669590266"/>
        </c:manualLayout>
      </c:layout>
      <c:barChart>
        <c:barDir val="col"/>
        <c:grouping val="clustered"/>
        <c:varyColors val="0"/>
        <c:ser>
          <c:idx val="0"/>
          <c:order val="0"/>
          <c:tx>
            <c:strRef>
              <c:f>Sheet1!$A$2</c:f>
              <c:strCache>
                <c:ptCount val="1"/>
                <c:pt idx="0">
                  <c:v>2020</c:v>
                </c:pt>
              </c:strCache>
            </c:strRef>
          </c:tx>
          <c:spPr>
            <a:solidFill>
              <a:srgbClr val="0096D7"/>
            </a:solidFill>
            <a:ln>
              <a:noFill/>
            </a:ln>
            <a:effectLst/>
          </c:spPr>
          <c:invertIfNegative val="0"/>
          <c:cat>
            <c:strRef>
              <c:f>Sheet1!$B$1:$J$1</c:f>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f>Sheet1!$B$2:$J$2</c:f>
              <c:numCache>
                <c:formatCode>General</c:formatCode>
                <c:ptCount val="9"/>
                <c:pt idx="0">
                  <c:v>1.012</c:v>
                </c:pt>
                <c:pt idx="1">
                  <c:v>1.639</c:v>
                </c:pt>
                <c:pt idx="2">
                  <c:v>0.97499999999999998</c:v>
                </c:pt>
                <c:pt idx="3">
                  <c:v>2.73</c:v>
                </c:pt>
                <c:pt idx="4">
                  <c:v>0.83099999999999996</c:v>
                </c:pt>
                <c:pt idx="5">
                  <c:v>1.623</c:v>
                </c:pt>
                <c:pt idx="6">
                  <c:v>2.274</c:v>
                </c:pt>
                <c:pt idx="7">
                  <c:v>0.84</c:v>
                </c:pt>
                <c:pt idx="8">
                  <c:v>0.65200000000000002</c:v>
                </c:pt>
              </c:numCache>
            </c:numRef>
          </c:val>
        </c:ser>
        <c:ser>
          <c:idx val="30"/>
          <c:order val="30"/>
          <c:tx>
            <c:strRef>
              <c:f>Sheet1!$A$32</c:f>
              <c:strCache>
                <c:ptCount val="1"/>
                <c:pt idx="0">
                  <c:v>2050</c:v>
                </c:pt>
              </c:strCache>
            </c:strRef>
          </c:tx>
          <c:spPr>
            <a:solidFill>
              <a:srgbClr val="0096D7">
                <a:lumMod val="40000"/>
                <a:lumOff val="60000"/>
              </a:srgbClr>
            </a:solidFill>
            <a:ln>
              <a:noFill/>
            </a:ln>
            <a:effectLst/>
          </c:spPr>
          <c:invertIfNegative val="0"/>
          <c:cat>
            <c:strRef>
              <c:f>Sheet1!$B$1:$J$1</c:f>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f>Sheet1!$B$32:$J$32</c:f>
              <c:numCache>
                <c:formatCode>General</c:formatCode>
                <c:ptCount val="9"/>
                <c:pt idx="0">
                  <c:v>1.143</c:v>
                </c:pt>
                <c:pt idx="1">
                  <c:v>1.82</c:v>
                </c:pt>
                <c:pt idx="2">
                  <c:v>1.1950000000000001</c:v>
                </c:pt>
                <c:pt idx="3">
                  <c:v>3.2610000000000001</c:v>
                </c:pt>
                <c:pt idx="4">
                  <c:v>1.0329999999999999</c:v>
                </c:pt>
                <c:pt idx="5">
                  <c:v>2.0920000000000001</c:v>
                </c:pt>
                <c:pt idx="6">
                  <c:v>2.7629999999999999</c:v>
                </c:pt>
                <c:pt idx="7">
                  <c:v>1.054</c:v>
                </c:pt>
                <c:pt idx="8">
                  <c:v>0.747</c:v>
                </c:pt>
              </c:numCache>
            </c:numRef>
          </c:val>
        </c:ser>
        <c:dLbls>
          <c:showLegendKey val="0"/>
          <c:showVal val="0"/>
          <c:showCatName val="0"/>
          <c:showSerName val="0"/>
          <c:showPercent val="0"/>
          <c:showBubbleSize val="0"/>
        </c:dLbls>
        <c:gapWidth val="81"/>
        <c:overlap val="-15"/>
        <c:axId val="-1944247040"/>
        <c:axId val="-1944248128"/>
        <c:extLst>
          <c:ext xmlns:c15="http://schemas.microsoft.com/office/drawing/2012/chart" uri="{02D57815-91ED-43cb-92C2-25804820EDAC}">
            <c15:filteredBarSeries>
              <c15:ser>
                <c:idx val="1"/>
                <c:order val="1"/>
                <c:tx>
                  <c:strRef>
                    <c:extLst>
                      <c:ext uri="{02D57815-91ED-43cb-92C2-25804820EDAC}">
                        <c15:formulaRef>
                          <c15:sqref>Sheet1!$A$3</c15:sqref>
                        </c15:formulaRef>
                      </c:ext>
                    </c:extLst>
                    <c:strCache>
                      <c:ptCount val="1"/>
                      <c:pt idx="0">
                        <c:v>2021</c:v>
                      </c:pt>
                    </c:strCache>
                  </c:strRef>
                </c:tx>
                <c:spPr>
                  <a:solidFill>
                    <a:schemeClr val="accent2"/>
                  </a:solidFill>
                  <a:ln>
                    <a:noFill/>
                  </a:ln>
                  <a:effectLst/>
                </c:spPr>
                <c:invertIfNegative val="0"/>
                <c:cat>
                  <c:strRef>
                    <c:extLst>
                      <c:ex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c:ext uri="{02D57815-91ED-43cb-92C2-25804820EDAC}">
                        <c15:formulaRef>
                          <c15:sqref>Sheet1!$B$3:$J$3</c15:sqref>
                        </c15:formulaRef>
                      </c:ext>
                    </c:extLst>
                    <c:numCache>
                      <c:formatCode>General</c:formatCode>
                      <c:ptCount val="9"/>
                      <c:pt idx="0">
                        <c:v>0.84</c:v>
                      </c:pt>
                      <c:pt idx="1">
                        <c:v>1.4710000000000001</c:v>
                      </c:pt>
                      <c:pt idx="2">
                        <c:v>0.95599999999999996</c:v>
                      </c:pt>
                      <c:pt idx="3">
                        <c:v>2.77</c:v>
                      </c:pt>
                      <c:pt idx="4">
                        <c:v>0.76700000000000002</c:v>
                      </c:pt>
                      <c:pt idx="5">
                        <c:v>1.71</c:v>
                      </c:pt>
                      <c:pt idx="6">
                        <c:v>2.2189999999999999</c:v>
                      </c:pt>
                      <c:pt idx="7">
                        <c:v>0.70599999999999996</c:v>
                      </c:pt>
                      <c:pt idx="8">
                        <c:v>0.505</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2022</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Sheet1!$B$4:$J$4</c15:sqref>
                        </c15:formulaRef>
                      </c:ext>
                    </c:extLst>
                    <c:numCache>
                      <c:formatCode>General</c:formatCode>
                      <c:ptCount val="9"/>
                      <c:pt idx="0">
                        <c:v>0.96299999999999997</c:v>
                      </c:pt>
                      <c:pt idx="1">
                        <c:v>1.56</c:v>
                      </c:pt>
                      <c:pt idx="2">
                        <c:v>1.0349999999999999</c:v>
                      </c:pt>
                      <c:pt idx="3">
                        <c:v>2.8610000000000002</c:v>
                      </c:pt>
                      <c:pt idx="4">
                        <c:v>0.85699999999999998</c:v>
                      </c:pt>
                      <c:pt idx="5">
                        <c:v>1.8080000000000001</c:v>
                      </c:pt>
                      <c:pt idx="6">
                        <c:v>2.359</c:v>
                      </c:pt>
                      <c:pt idx="7">
                        <c:v>0.82599999999999996</c:v>
                      </c:pt>
                      <c:pt idx="8">
                        <c:v>0.57899999999999996</c:v>
                      </c:pt>
                    </c:numCache>
                  </c:numRef>
                </c:val>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2023</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Sheet1!$B$5:$J$5</c15:sqref>
                        </c15:formulaRef>
                      </c:ext>
                    </c:extLst>
                    <c:numCache>
                      <c:formatCode>General</c:formatCode>
                      <c:ptCount val="9"/>
                      <c:pt idx="0">
                        <c:v>0.96899999999999997</c:v>
                      </c:pt>
                      <c:pt idx="1">
                        <c:v>1.5680000000000001</c:v>
                      </c:pt>
                      <c:pt idx="2">
                        <c:v>1.04</c:v>
                      </c:pt>
                      <c:pt idx="3">
                        <c:v>2.875</c:v>
                      </c:pt>
                      <c:pt idx="4">
                        <c:v>0.86399999999999999</c:v>
                      </c:pt>
                      <c:pt idx="5">
                        <c:v>1.8180000000000001</c:v>
                      </c:pt>
                      <c:pt idx="6">
                        <c:v>2.3730000000000002</c:v>
                      </c:pt>
                      <c:pt idx="7">
                        <c:v>0.83399999999999996</c:v>
                      </c:pt>
                      <c:pt idx="8">
                        <c:v>0.58399999999999996</c:v>
                      </c:pt>
                    </c:numCache>
                  </c:numRef>
                </c:val>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2024</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Sheet1!$B$6:$J$6</c15:sqref>
                        </c15:formulaRef>
                      </c:ext>
                    </c:extLst>
                    <c:numCache>
                      <c:formatCode>General</c:formatCode>
                      <c:ptCount val="9"/>
                      <c:pt idx="0">
                        <c:v>0.97499999999999998</c:v>
                      </c:pt>
                      <c:pt idx="1">
                        <c:v>1.577</c:v>
                      </c:pt>
                      <c:pt idx="2">
                        <c:v>1.046</c:v>
                      </c:pt>
                      <c:pt idx="3">
                        <c:v>2.8889999999999998</c:v>
                      </c:pt>
                      <c:pt idx="4">
                        <c:v>0.87</c:v>
                      </c:pt>
                      <c:pt idx="5">
                        <c:v>1.8280000000000001</c:v>
                      </c:pt>
                      <c:pt idx="6">
                        <c:v>2.3879999999999999</c:v>
                      </c:pt>
                      <c:pt idx="7">
                        <c:v>0.84199999999999997</c:v>
                      </c:pt>
                      <c:pt idx="8">
                        <c:v>0.59</c:v>
                      </c:pt>
                    </c:numCache>
                  </c:numRef>
                </c:val>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2025</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Sheet1!$B$7:$J$7</c15:sqref>
                        </c15:formulaRef>
                      </c:ext>
                    </c:extLst>
                    <c:numCache>
                      <c:formatCode>General</c:formatCode>
                      <c:ptCount val="9"/>
                      <c:pt idx="0">
                        <c:v>0.98199999999999998</c:v>
                      </c:pt>
                      <c:pt idx="1">
                        <c:v>1.5860000000000001</c:v>
                      </c:pt>
                      <c:pt idx="2">
                        <c:v>1.0509999999999999</c:v>
                      </c:pt>
                      <c:pt idx="3">
                        <c:v>2.9039999999999999</c:v>
                      </c:pt>
                      <c:pt idx="4">
                        <c:v>0.876</c:v>
                      </c:pt>
                      <c:pt idx="5">
                        <c:v>1.8380000000000001</c:v>
                      </c:pt>
                      <c:pt idx="6">
                        <c:v>2.4020000000000001</c:v>
                      </c:pt>
                      <c:pt idx="7">
                        <c:v>0.85</c:v>
                      </c:pt>
                      <c:pt idx="8">
                        <c:v>0.59599999999999997</c:v>
                      </c:pt>
                    </c:numCache>
                  </c:numRef>
                </c:val>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2026</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Sheet1!$B$8:$J$8</c15:sqref>
                        </c15:formulaRef>
                      </c:ext>
                    </c:extLst>
                    <c:numCache>
                      <c:formatCode>General</c:formatCode>
                      <c:ptCount val="9"/>
                      <c:pt idx="0">
                        <c:v>0.98799999999999999</c:v>
                      </c:pt>
                      <c:pt idx="1">
                        <c:v>1.595</c:v>
                      </c:pt>
                      <c:pt idx="2">
                        <c:v>1.0569999999999999</c:v>
                      </c:pt>
                      <c:pt idx="3">
                        <c:v>2.9180000000000001</c:v>
                      </c:pt>
                      <c:pt idx="4">
                        <c:v>0.88200000000000001</c:v>
                      </c:pt>
                      <c:pt idx="5">
                        <c:v>1.8480000000000001</c:v>
                      </c:pt>
                      <c:pt idx="6">
                        <c:v>2.4169999999999998</c:v>
                      </c:pt>
                      <c:pt idx="7">
                        <c:v>0.85799999999999998</c:v>
                      </c:pt>
                      <c:pt idx="8">
                        <c:v>0.60199999999999998</c:v>
                      </c:pt>
                    </c:numCache>
                  </c:numRef>
                </c:val>
              </c15:ser>
            </c15:filteredBarSeries>
            <c15:filteredBarSeries>
              <c15:ser>
                <c:idx val="7"/>
                <c:order val="7"/>
                <c:tx>
                  <c:strRef>
                    <c:extLst xmlns:c15="http://schemas.microsoft.com/office/drawing/2012/chart">
                      <c:ext xmlns:c15="http://schemas.microsoft.com/office/drawing/2012/chart" uri="{02D57815-91ED-43cb-92C2-25804820EDAC}">
                        <c15:formulaRef>
                          <c15:sqref>Sheet1!$A$9</c15:sqref>
                        </c15:formulaRef>
                      </c:ext>
                    </c:extLst>
                    <c:strCache>
                      <c:ptCount val="1"/>
                      <c:pt idx="0">
                        <c:v>2027</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Sheet1!$B$9:$J$9</c15:sqref>
                        </c15:formulaRef>
                      </c:ext>
                    </c:extLst>
                    <c:numCache>
                      <c:formatCode>General</c:formatCode>
                      <c:ptCount val="9"/>
                      <c:pt idx="0">
                        <c:v>0.99399999999999999</c:v>
                      </c:pt>
                      <c:pt idx="1">
                        <c:v>1.6040000000000001</c:v>
                      </c:pt>
                      <c:pt idx="2">
                        <c:v>1.0620000000000001</c:v>
                      </c:pt>
                      <c:pt idx="3">
                        <c:v>2.9319999999999999</c:v>
                      </c:pt>
                      <c:pt idx="4">
                        <c:v>0.88900000000000001</c:v>
                      </c:pt>
                      <c:pt idx="5">
                        <c:v>1.8580000000000001</c:v>
                      </c:pt>
                      <c:pt idx="6">
                        <c:v>2.431</c:v>
                      </c:pt>
                      <c:pt idx="7">
                        <c:v>0.86699999999999999</c:v>
                      </c:pt>
                      <c:pt idx="8">
                        <c:v>0.60799999999999998</c:v>
                      </c:pt>
                    </c:numCache>
                  </c:numRef>
                </c:val>
              </c15:ser>
            </c15:filteredBarSeries>
            <c15:filteredBarSeries>
              <c15:ser>
                <c:idx val="8"/>
                <c:order val="8"/>
                <c:tx>
                  <c:strRef>
                    <c:extLst xmlns:c15="http://schemas.microsoft.com/office/drawing/2012/chart">
                      <c:ext xmlns:c15="http://schemas.microsoft.com/office/drawing/2012/chart" uri="{02D57815-91ED-43cb-92C2-25804820EDAC}">
                        <c15:formulaRef>
                          <c15:sqref>Sheet1!$A$10</c15:sqref>
                        </c15:formulaRef>
                      </c:ext>
                    </c:extLst>
                    <c:strCache>
                      <c:ptCount val="1"/>
                      <c:pt idx="0">
                        <c:v>2028</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Sheet1!$B$10:$J$10</c15:sqref>
                        </c15:formulaRef>
                      </c:ext>
                    </c:extLst>
                    <c:numCache>
                      <c:formatCode>General</c:formatCode>
                      <c:ptCount val="9"/>
                      <c:pt idx="0">
                        <c:v>1.0009999999999999</c:v>
                      </c:pt>
                      <c:pt idx="1">
                        <c:v>1.613</c:v>
                      </c:pt>
                      <c:pt idx="2">
                        <c:v>1.0680000000000001</c:v>
                      </c:pt>
                      <c:pt idx="3">
                        <c:v>2.9470000000000001</c:v>
                      </c:pt>
                      <c:pt idx="4">
                        <c:v>0.89500000000000002</c:v>
                      </c:pt>
                      <c:pt idx="5">
                        <c:v>1.8680000000000001</c:v>
                      </c:pt>
                      <c:pt idx="6">
                        <c:v>2.4449999999999998</c:v>
                      </c:pt>
                      <c:pt idx="7">
                        <c:v>0.875</c:v>
                      </c:pt>
                      <c:pt idx="8">
                        <c:v>0.61399999999999999</c:v>
                      </c:pt>
                    </c:numCache>
                  </c:numRef>
                </c:val>
              </c15:ser>
            </c15:filteredBarSeries>
            <c15:filteredBarSeries>
              <c15:ser>
                <c:idx val="9"/>
                <c:order val="9"/>
                <c:tx>
                  <c:strRef>
                    <c:extLst xmlns:c15="http://schemas.microsoft.com/office/drawing/2012/chart">
                      <c:ext xmlns:c15="http://schemas.microsoft.com/office/drawing/2012/chart" uri="{02D57815-91ED-43cb-92C2-25804820EDAC}">
                        <c15:formulaRef>
                          <c15:sqref>Sheet1!$A$11</c15:sqref>
                        </c15:formulaRef>
                      </c:ext>
                    </c:extLst>
                    <c:strCache>
                      <c:ptCount val="1"/>
                      <c:pt idx="0">
                        <c:v>2029</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Sheet1!$B$11:$J$11</c15:sqref>
                        </c15:formulaRef>
                      </c:ext>
                    </c:extLst>
                    <c:numCache>
                      <c:formatCode>General</c:formatCode>
                      <c:ptCount val="9"/>
                      <c:pt idx="0">
                        <c:v>1.0069999999999999</c:v>
                      </c:pt>
                      <c:pt idx="1">
                        <c:v>1.6220000000000001</c:v>
                      </c:pt>
                      <c:pt idx="2">
                        <c:v>1.0740000000000001</c:v>
                      </c:pt>
                      <c:pt idx="3">
                        <c:v>2.9609999999999999</c:v>
                      </c:pt>
                      <c:pt idx="4">
                        <c:v>0.90100000000000002</c:v>
                      </c:pt>
                      <c:pt idx="5">
                        <c:v>1.8779999999999999</c:v>
                      </c:pt>
                      <c:pt idx="6">
                        <c:v>2.46</c:v>
                      </c:pt>
                      <c:pt idx="7">
                        <c:v>0.88300000000000001</c:v>
                      </c:pt>
                      <c:pt idx="8">
                        <c:v>0.62</c:v>
                      </c:pt>
                    </c:numCache>
                  </c:numRef>
                </c:val>
              </c15:ser>
            </c15:filteredBarSeries>
            <c15:filteredBarSeries>
              <c15:ser>
                <c:idx val="10"/>
                <c:order val="10"/>
                <c:tx>
                  <c:strRef>
                    <c:extLst xmlns:c15="http://schemas.microsoft.com/office/drawing/2012/chart">
                      <c:ext xmlns:c15="http://schemas.microsoft.com/office/drawing/2012/chart" uri="{02D57815-91ED-43cb-92C2-25804820EDAC}">
                        <c15:formulaRef>
                          <c15:sqref>Sheet1!$A$12</c15:sqref>
                        </c15:formulaRef>
                      </c:ext>
                    </c:extLst>
                    <c:strCache>
                      <c:ptCount val="1"/>
                      <c:pt idx="0">
                        <c:v>2030</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Sheet1!$B$12:$J$12</c15:sqref>
                        </c15:formulaRef>
                      </c:ext>
                    </c:extLst>
                    <c:numCache>
                      <c:formatCode>General</c:formatCode>
                      <c:ptCount val="9"/>
                      <c:pt idx="0">
                        <c:v>1.0129999999999999</c:v>
                      </c:pt>
                      <c:pt idx="1">
                        <c:v>1.631</c:v>
                      </c:pt>
                      <c:pt idx="2">
                        <c:v>1.079</c:v>
                      </c:pt>
                      <c:pt idx="3">
                        <c:v>2.976</c:v>
                      </c:pt>
                      <c:pt idx="4">
                        <c:v>0.90700000000000003</c:v>
                      </c:pt>
                      <c:pt idx="5">
                        <c:v>1.8879999999999999</c:v>
                      </c:pt>
                      <c:pt idx="6">
                        <c:v>2.4740000000000002</c:v>
                      </c:pt>
                      <c:pt idx="7">
                        <c:v>0.89100000000000001</c:v>
                      </c:pt>
                      <c:pt idx="8">
                        <c:v>0.626</c:v>
                      </c:pt>
                    </c:numCache>
                  </c:numRef>
                </c:val>
              </c15:ser>
            </c15:filteredBarSeries>
            <c15:filteredBarSeries>
              <c15:ser>
                <c:idx val="11"/>
                <c:order val="11"/>
                <c:tx>
                  <c:strRef>
                    <c:extLst xmlns:c15="http://schemas.microsoft.com/office/drawing/2012/chart">
                      <c:ext xmlns:c15="http://schemas.microsoft.com/office/drawing/2012/chart" uri="{02D57815-91ED-43cb-92C2-25804820EDAC}">
                        <c15:formulaRef>
                          <c15:sqref>Sheet1!$A$13</c15:sqref>
                        </c15:formulaRef>
                      </c:ext>
                    </c:extLst>
                    <c:strCache>
                      <c:ptCount val="1"/>
                      <c:pt idx="0">
                        <c:v>2031</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Sheet1!$B$13:$J$13</c15:sqref>
                        </c15:formulaRef>
                      </c:ext>
                    </c:extLst>
                    <c:numCache>
                      <c:formatCode>General</c:formatCode>
                      <c:ptCount val="9"/>
                      <c:pt idx="0">
                        <c:v>1.02</c:v>
                      </c:pt>
                      <c:pt idx="1">
                        <c:v>1.641</c:v>
                      </c:pt>
                      <c:pt idx="2">
                        <c:v>1.085</c:v>
                      </c:pt>
                      <c:pt idx="3">
                        <c:v>2.99</c:v>
                      </c:pt>
                      <c:pt idx="4">
                        <c:v>0.91400000000000003</c:v>
                      </c:pt>
                      <c:pt idx="5">
                        <c:v>1.8979999999999999</c:v>
                      </c:pt>
                      <c:pt idx="6">
                        <c:v>2.488</c:v>
                      </c:pt>
                      <c:pt idx="7">
                        <c:v>0.89900000000000002</c:v>
                      </c:pt>
                      <c:pt idx="8">
                        <c:v>0.63200000000000001</c:v>
                      </c:pt>
                    </c:numCache>
                  </c:numRef>
                </c:val>
              </c15:ser>
            </c15:filteredBarSeries>
            <c15:filteredBarSeries>
              <c15:ser>
                <c:idx val="12"/>
                <c:order val="12"/>
                <c:tx>
                  <c:strRef>
                    <c:extLst xmlns:c15="http://schemas.microsoft.com/office/drawing/2012/chart">
                      <c:ext xmlns:c15="http://schemas.microsoft.com/office/drawing/2012/chart" uri="{02D57815-91ED-43cb-92C2-25804820EDAC}">
                        <c15:formulaRef>
                          <c15:sqref>Sheet1!$A$14</c15:sqref>
                        </c15:formulaRef>
                      </c:ext>
                    </c:extLst>
                    <c:strCache>
                      <c:ptCount val="1"/>
                      <c:pt idx="0">
                        <c:v>2032</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Sheet1!$B$14:$J$14</c15:sqref>
                        </c15:formulaRef>
                      </c:ext>
                    </c:extLst>
                    <c:numCache>
                      <c:formatCode>General</c:formatCode>
                      <c:ptCount val="9"/>
                      <c:pt idx="0">
                        <c:v>1.026</c:v>
                      </c:pt>
                      <c:pt idx="1">
                        <c:v>1.65</c:v>
                      </c:pt>
                      <c:pt idx="2">
                        <c:v>1.091</c:v>
                      </c:pt>
                      <c:pt idx="3">
                        <c:v>3.004</c:v>
                      </c:pt>
                      <c:pt idx="4">
                        <c:v>0.92</c:v>
                      </c:pt>
                      <c:pt idx="5">
                        <c:v>1.909</c:v>
                      </c:pt>
                      <c:pt idx="6">
                        <c:v>2.5030000000000001</c:v>
                      </c:pt>
                      <c:pt idx="7">
                        <c:v>0.90700000000000003</c:v>
                      </c:pt>
                      <c:pt idx="8">
                        <c:v>0.63800000000000001</c:v>
                      </c:pt>
                    </c:numCache>
                  </c:numRef>
                </c:val>
              </c15:ser>
            </c15:filteredBarSeries>
            <c15:filteredBarSeries>
              <c15:ser>
                <c:idx val="13"/>
                <c:order val="13"/>
                <c:tx>
                  <c:strRef>
                    <c:extLst xmlns:c15="http://schemas.microsoft.com/office/drawing/2012/chart">
                      <c:ext xmlns:c15="http://schemas.microsoft.com/office/drawing/2012/chart" uri="{02D57815-91ED-43cb-92C2-25804820EDAC}">
                        <c15:formulaRef>
                          <c15:sqref>Sheet1!$A$15</c15:sqref>
                        </c15:formulaRef>
                      </c:ext>
                    </c:extLst>
                    <c:strCache>
                      <c:ptCount val="1"/>
                      <c:pt idx="0">
                        <c:v>2033</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Sheet1!$B$15:$J$15</c15:sqref>
                        </c15:formulaRef>
                      </c:ext>
                    </c:extLst>
                    <c:numCache>
                      <c:formatCode>General</c:formatCode>
                      <c:ptCount val="9"/>
                      <c:pt idx="0">
                        <c:v>1.032</c:v>
                      </c:pt>
                      <c:pt idx="1">
                        <c:v>1.659</c:v>
                      </c:pt>
                      <c:pt idx="2">
                        <c:v>1.0960000000000001</c:v>
                      </c:pt>
                      <c:pt idx="3">
                        <c:v>3.0179999999999998</c:v>
                      </c:pt>
                      <c:pt idx="4">
                        <c:v>0.92600000000000005</c:v>
                      </c:pt>
                      <c:pt idx="5">
                        <c:v>1.919</c:v>
                      </c:pt>
                      <c:pt idx="6">
                        <c:v>2.5169999999999999</c:v>
                      </c:pt>
                      <c:pt idx="7">
                        <c:v>0.91600000000000004</c:v>
                      </c:pt>
                      <c:pt idx="8">
                        <c:v>0.64400000000000002</c:v>
                      </c:pt>
                    </c:numCache>
                  </c:numRef>
                </c:val>
              </c15:ser>
            </c15:filteredBarSeries>
            <c15:filteredBarSeries>
              <c15:ser>
                <c:idx val="14"/>
                <c:order val="14"/>
                <c:tx>
                  <c:strRef>
                    <c:extLst xmlns:c15="http://schemas.microsoft.com/office/drawing/2012/chart">
                      <c:ext xmlns:c15="http://schemas.microsoft.com/office/drawing/2012/chart" uri="{02D57815-91ED-43cb-92C2-25804820EDAC}">
                        <c15:formulaRef>
                          <c15:sqref>Sheet1!$A$16</c15:sqref>
                        </c15:formulaRef>
                      </c:ext>
                    </c:extLst>
                    <c:strCache>
                      <c:ptCount val="1"/>
                      <c:pt idx="0">
                        <c:v>2034</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Sheet1!$B$16:$J$16</c15:sqref>
                        </c15:formulaRef>
                      </c:ext>
                    </c:extLst>
                    <c:numCache>
                      <c:formatCode>General</c:formatCode>
                      <c:ptCount val="9"/>
                      <c:pt idx="0">
                        <c:v>1.0389999999999999</c:v>
                      </c:pt>
                      <c:pt idx="1">
                        <c:v>1.6679999999999999</c:v>
                      </c:pt>
                      <c:pt idx="2">
                        <c:v>1.1020000000000001</c:v>
                      </c:pt>
                      <c:pt idx="3">
                        <c:v>3.0329999999999999</c:v>
                      </c:pt>
                      <c:pt idx="4">
                        <c:v>0.93200000000000005</c:v>
                      </c:pt>
                      <c:pt idx="5">
                        <c:v>1.929</c:v>
                      </c:pt>
                      <c:pt idx="6">
                        <c:v>2.5310000000000001</c:v>
                      </c:pt>
                      <c:pt idx="7">
                        <c:v>0.92400000000000004</c:v>
                      </c:pt>
                      <c:pt idx="8">
                        <c:v>0.65</c:v>
                      </c:pt>
                    </c:numCache>
                  </c:numRef>
                </c:val>
              </c15:ser>
            </c15:filteredBarSeries>
            <c15:filteredBarSeries>
              <c15:ser>
                <c:idx val="15"/>
                <c:order val="15"/>
                <c:tx>
                  <c:strRef>
                    <c:extLst xmlns:c15="http://schemas.microsoft.com/office/drawing/2012/chart">
                      <c:ext xmlns:c15="http://schemas.microsoft.com/office/drawing/2012/chart" uri="{02D57815-91ED-43cb-92C2-25804820EDAC}">
                        <c15:formulaRef>
                          <c15:sqref>Sheet1!$A$17</c15:sqref>
                        </c15:formulaRef>
                      </c:ext>
                    </c:extLst>
                    <c:strCache>
                      <c:ptCount val="1"/>
                      <c:pt idx="0">
                        <c:v>2035</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Sheet1!$B$17:$J$17</c15:sqref>
                        </c15:formulaRef>
                      </c:ext>
                    </c:extLst>
                    <c:numCache>
                      <c:formatCode>General</c:formatCode>
                      <c:ptCount val="9"/>
                      <c:pt idx="0">
                        <c:v>1.0449999999999999</c:v>
                      </c:pt>
                      <c:pt idx="1">
                        <c:v>1.6779999999999999</c:v>
                      </c:pt>
                      <c:pt idx="2">
                        <c:v>1.1080000000000001</c:v>
                      </c:pt>
                      <c:pt idx="3">
                        <c:v>3.0470000000000002</c:v>
                      </c:pt>
                      <c:pt idx="4">
                        <c:v>0.93899999999999995</c:v>
                      </c:pt>
                      <c:pt idx="5">
                        <c:v>1.9390000000000001</c:v>
                      </c:pt>
                      <c:pt idx="6">
                        <c:v>2.5459999999999998</c:v>
                      </c:pt>
                      <c:pt idx="7">
                        <c:v>0.93200000000000005</c:v>
                      </c:pt>
                      <c:pt idx="8">
                        <c:v>0.65600000000000003</c:v>
                      </c:pt>
                    </c:numCache>
                  </c:numRef>
                </c:val>
              </c15:ser>
            </c15:filteredBarSeries>
            <c15:filteredBarSeries>
              <c15:ser>
                <c:idx val="16"/>
                <c:order val="16"/>
                <c:tx>
                  <c:strRef>
                    <c:extLst xmlns:c15="http://schemas.microsoft.com/office/drawing/2012/chart">
                      <c:ext xmlns:c15="http://schemas.microsoft.com/office/drawing/2012/chart" uri="{02D57815-91ED-43cb-92C2-25804820EDAC}">
                        <c15:formulaRef>
                          <c15:sqref>Sheet1!$A$18</c15:sqref>
                        </c15:formulaRef>
                      </c:ext>
                    </c:extLst>
                    <c:strCache>
                      <c:ptCount val="1"/>
                      <c:pt idx="0">
                        <c:v>2036</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Sheet1!$B$18:$J$18</c15:sqref>
                        </c15:formulaRef>
                      </c:ext>
                    </c:extLst>
                    <c:numCache>
                      <c:formatCode>General</c:formatCode>
                      <c:ptCount val="9"/>
                      <c:pt idx="0">
                        <c:v>1.052</c:v>
                      </c:pt>
                      <c:pt idx="1">
                        <c:v>1.6870000000000001</c:v>
                      </c:pt>
                      <c:pt idx="2">
                        <c:v>1.1140000000000001</c:v>
                      </c:pt>
                      <c:pt idx="3">
                        <c:v>3.0609999999999999</c:v>
                      </c:pt>
                      <c:pt idx="4">
                        <c:v>0.94499999999999995</c:v>
                      </c:pt>
                      <c:pt idx="5">
                        <c:v>1.9490000000000001</c:v>
                      </c:pt>
                      <c:pt idx="6">
                        <c:v>2.56</c:v>
                      </c:pt>
                      <c:pt idx="7">
                        <c:v>0.94</c:v>
                      </c:pt>
                      <c:pt idx="8">
                        <c:v>0.66200000000000003</c:v>
                      </c:pt>
                    </c:numCache>
                  </c:numRef>
                </c:val>
              </c15:ser>
            </c15:filteredBarSeries>
            <c15:filteredBarSeries>
              <c15:ser>
                <c:idx val="17"/>
                <c:order val="17"/>
                <c:tx>
                  <c:strRef>
                    <c:extLst xmlns:c15="http://schemas.microsoft.com/office/drawing/2012/chart">
                      <c:ext xmlns:c15="http://schemas.microsoft.com/office/drawing/2012/chart" uri="{02D57815-91ED-43cb-92C2-25804820EDAC}">
                        <c15:formulaRef>
                          <c15:sqref>Sheet1!$A$19</c15:sqref>
                        </c15:formulaRef>
                      </c:ext>
                    </c:extLst>
                    <c:strCache>
                      <c:ptCount val="1"/>
                      <c:pt idx="0">
                        <c:v>2037</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Sheet1!$B$19:$J$19</c15:sqref>
                        </c15:formulaRef>
                      </c:ext>
                    </c:extLst>
                    <c:numCache>
                      <c:formatCode>General</c:formatCode>
                      <c:ptCount val="9"/>
                      <c:pt idx="0">
                        <c:v>1.0580000000000001</c:v>
                      </c:pt>
                      <c:pt idx="1">
                        <c:v>1.6970000000000001</c:v>
                      </c:pt>
                      <c:pt idx="2">
                        <c:v>1.119</c:v>
                      </c:pt>
                      <c:pt idx="3">
                        <c:v>3.0760000000000001</c:v>
                      </c:pt>
                      <c:pt idx="4">
                        <c:v>0.95099999999999996</c:v>
                      </c:pt>
                      <c:pt idx="5">
                        <c:v>1.9590000000000001</c:v>
                      </c:pt>
                      <c:pt idx="6">
                        <c:v>2.5750000000000002</c:v>
                      </c:pt>
                      <c:pt idx="7">
                        <c:v>0.94799999999999995</c:v>
                      </c:pt>
                      <c:pt idx="8">
                        <c:v>0.66800000000000004</c:v>
                      </c:pt>
                    </c:numCache>
                  </c:numRef>
                </c:val>
              </c15:ser>
            </c15:filteredBarSeries>
            <c15:filteredBarSeries>
              <c15:ser>
                <c:idx val="18"/>
                <c:order val="18"/>
                <c:tx>
                  <c:strRef>
                    <c:extLst xmlns:c15="http://schemas.microsoft.com/office/drawing/2012/chart">
                      <c:ext xmlns:c15="http://schemas.microsoft.com/office/drawing/2012/chart" uri="{02D57815-91ED-43cb-92C2-25804820EDAC}">
                        <c15:formulaRef>
                          <c15:sqref>Sheet1!$A$20</c15:sqref>
                        </c15:formulaRef>
                      </c:ext>
                    </c:extLst>
                    <c:strCache>
                      <c:ptCount val="1"/>
                      <c:pt idx="0">
                        <c:v>2038</c:v>
                      </c:pt>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Sheet1!$B$20:$J$20</c15:sqref>
                        </c15:formulaRef>
                      </c:ext>
                    </c:extLst>
                    <c:numCache>
                      <c:formatCode>General</c:formatCode>
                      <c:ptCount val="9"/>
                      <c:pt idx="0">
                        <c:v>1.0649999999999999</c:v>
                      </c:pt>
                      <c:pt idx="1">
                        <c:v>1.706</c:v>
                      </c:pt>
                      <c:pt idx="2">
                        <c:v>1.125</c:v>
                      </c:pt>
                      <c:pt idx="3">
                        <c:v>3.09</c:v>
                      </c:pt>
                      <c:pt idx="4">
                        <c:v>0.95799999999999996</c:v>
                      </c:pt>
                      <c:pt idx="5">
                        <c:v>1.9690000000000001</c:v>
                      </c:pt>
                      <c:pt idx="6">
                        <c:v>2.589</c:v>
                      </c:pt>
                      <c:pt idx="7">
                        <c:v>0.95599999999999996</c:v>
                      </c:pt>
                      <c:pt idx="8">
                        <c:v>0.67400000000000004</c:v>
                      </c:pt>
                    </c:numCache>
                  </c:numRef>
                </c:val>
              </c15:ser>
            </c15:filteredBarSeries>
            <c15:filteredBarSeries>
              <c15:ser>
                <c:idx val="19"/>
                <c:order val="19"/>
                <c:tx>
                  <c:strRef>
                    <c:extLst xmlns:c15="http://schemas.microsoft.com/office/drawing/2012/chart">
                      <c:ext xmlns:c15="http://schemas.microsoft.com/office/drawing/2012/chart" uri="{02D57815-91ED-43cb-92C2-25804820EDAC}">
                        <c15:formulaRef>
                          <c15:sqref>Sheet1!$A$21</c15:sqref>
                        </c15:formulaRef>
                      </c:ext>
                    </c:extLst>
                    <c:strCache>
                      <c:ptCount val="1"/>
                      <c:pt idx="0">
                        <c:v>2039</c:v>
                      </c:pt>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Sheet1!$B$21:$J$21</c15:sqref>
                        </c15:formulaRef>
                      </c:ext>
                    </c:extLst>
                    <c:numCache>
                      <c:formatCode>General</c:formatCode>
                      <c:ptCount val="9"/>
                      <c:pt idx="0">
                        <c:v>1.071</c:v>
                      </c:pt>
                      <c:pt idx="1">
                        <c:v>1.7150000000000001</c:v>
                      </c:pt>
                      <c:pt idx="2">
                        <c:v>1.131</c:v>
                      </c:pt>
                      <c:pt idx="3">
                        <c:v>3.1040000000000001</c:v>
                      </c:pt>
                      <c:pt idx="4">
                        <c:v>0.96399999999999997</c:v>
                      </c:pt>
                      <c:pt idx="5">
                        <c:v>1.98</c:v>
                      </c:pt>
                      <c:pt idx="6">
                        <c:v>2.6030000000000002</c:v>
                      </c:pt>
                      <c:pt idx="7">
                        <c:v>0.96499999999999997</c:v>
                      </c:pt>
                      <c:pt idx="8">
                        <c:v>0.68</c:v>
                      </c:pt>
                    </c:numCache>
                  </c:numRef>
                </c:val>
              </c15:ser>
            </c15:filteredBarSeries>
            <c15:filteredBarSeries>
              <c15:ser>
                <c:idx val="20"/>
                <c:order val="20"/>
                <c:tx>
                  <c:strRef>
                    <c:extLst xmlns:c15="http://schemas.microsoft.com/office/drawing/2012/chart">
                      <c:ext xmlns:c15="http://schemas.microsoft.com/office/drawing/2012/chart" uri="{02D57815-91ED-43cb-92C2-25804820EDAC}">
                        <c15:formulaRef>
                          <c15:sqref>Sheet1!$A$22</c15:sqref>
                        </c15:formulaRef>
                      </c:ext>
                    </c:extLst>
                    <c:strCache>
                      <c:ptCount val="1"/>
                      <c:pt idx="0">
                        <c:v>2040</c:v>
                      </c:pt>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Sheet1!$B$22:$J$22</c15:sqref>
                        </c15:formulaRef>
                      </c:ext>
                    </c:extLst>
                    <c:numCache>
                      <c:formatCode>General</c:formatCode>
                      <c:ptCount val="9"/>
                      <c:pt idx="0">
                        <c:v>1.0780000000000001</c:v>
                      </c:pt>
                      <c:pt idx="1">
                        <c:v>1.7250000000000001</c:v>
                      </c:pt>
                      <c:pt idx="2">
                        <c:v>1.137</c:v>
                      </c:pt>
                      <c:pt idx="3">
                        <c:v>3.1190000000000002</c:v>
                      </c:pt>
                      <c:pt idx="4">
                        <c:v>0.97</c:v>
                      </c:pt>
                      <c:pt idx="5">
                        <c:v>1.99</c:v>
                      </c:pt>
                      <c:pt idx="6">
                        <c:v>2.6179999999999999</c:v>
                      </c:pt>
                      <c:pt idx="7">
                        <c:v>0.97299999999999998</c:v>
                      </c:pt>
                      <c:pt idx="8">
                        <c:v>0.68600000000000005</c:v>
                      </c:pt>
                    </c:numCache>
                  </c:numRef>
                </c:val>
              </c15:ser>
            </c15:filteredBarSeries>
            <c15:filteredBarSeries>
              <c15:ser>
                <c:idx val="21"/>
                <c:order val="21"/>
                <c:tx>
                  <c:strRef>
                    <c:extLst xmlns:c15="http://schemas.microsoft.com/office/drawing/2012/chart">
                      <c:ext xmlns:c15="http://schemas.microsoft.com/office/drawing/2012/chart" uri="{02D57815-91ED-43cb-92C2-25804820EDAC}">
                        <c15:formulaRef>
                          <c15:sqref>Sheet1!$A$23</c15:sqref>
                        </c15:formulaRef>
                      </c:ext>
                    </c:extLst>
                    <c:strCache>
                      <c:ptCount val="1"/>
                      <c:pt idx="0">
                        <c:v>2041</c:v>
                      </c:pt>
                    </c:strCache>
                  </c:strRef>
                </c:tx>
                <c:spPr>
                  <a:solidFill>
                    <a:schemeClr val="accent4">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Sheet1!$B$23:$J$23</c15:sqref>
                        </c15:formulaRef>
                      </c:ext>
                    </c:extLst>
                    <c:numCache>
                      <c:formatCode>General</c:formatCode>
                      <c:ptCount val="9"/>
                      <c:pt idx="0">
                        <c:v>1.0840000000000001</c:v>
                      </c:pt>
                      <c:pt idx="1">
                        <c:v>1.734</c:v>
                      </c:pt>
                      <c:pt idx="2">
                        <c:v>1.1419999999999999</c:v>
                      </c:pt>
                      <c:pt idx="3">
                        <c:v>3.133</c:v>
                      </c:pt>
                      <c:pt idx="4">
                        <c:v>0.97599999999999998</c:v>
                      </c:pt>
                      <c:pt idx="5">
                        <c:v>2</c:v>
                      </c:pt>
                      <c:pt idx="6">
                        <c:v>2.6320000000000001</c:v>
                      </c:pt>
                      <c:pt idx="7">
                        <c:v>0.98099999999999998</c:v>
                      </c:pt>
                      <c:pt idx="8">
                        <c:v>0.69199999999999995</c:v>
                      </c:pt>
                    </c:numCache>
                  </c:numRef>
                </c:val>
              </c15:ser>
            </c15:filteredBarSeries>
            <c15:filteredBarSeries>
              <c15:ser>
                <c:idx val="22"/>
                <c:order val="22"/>
                <c:tx>
                  <c:strRef>
                    <c:extLst xmlns:c15="http://schemas.microsoft.com/office/drawing/2012/chart">
                      <c:ext xmlns:c15="http://schemas.microsoft.com/office/drawing/2012/chart" uri="{02D57815-91ED-43cb-92C2-25804820EDAC}">
                        <c15:formulaRef>
                          <c15:sqref>Sheet1!$A$24</c15:sqref>
                        </c15:formulaRef>
                      </c:ext>
                    </c:extLst>
                    <c:strCache>
                      <c:ptCount val="1"/>
                      <c:pt idx="0">
                        <c:v>2042</c:v>
                      </c:pt>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Sheet1!$B$24:$J$24</c15:sqref>
                        </c15:formulaRef>
                      </c:ext>
                    </c:extLst>
                    <c:numCache>
                      <c:formatCode>General</c:formatCode>
                      <c:ptCount val="9"/>
                      <c:pt idx="0">
                        <c:v>1.091</c:v>
                      </c:pt>
                      <c:pt idx="1">
                        <c:v>1.744</c:v>
                      </c:pt>
                      <c:pt idx="2">
                        <c:v>1.1479999999999999</c:v>
                      </c:pt>
                      <c:pt idx="3">
                        <c:v>3.1469999999999998</c:v>
                      </c:pt>
                      <c:pt idx="4">
                        <c:v>0.98299999999999998</c:v>
                      </c:pt>
                      <c:pt idx="5">
                        <c:v>2.0099999999999998</c:v>
                      </c:pt>
                      <c:pt idx="6">
                        <c:v>2.6469999999999998</c:v>
                      </c:pt>
                      <c:pt idx="7">
                        <c:v>0.98899999999999999</c:v>
                      </c:pt>
                      <c:pt idx="8">
                        <c:v>0.69799999999999995</c:v>
                      </c:pt>
                    </c:numCache>
                  </c:numRef>
                </c:val>
              </c15:ser>
            </c15:filteredBarSeries>
            <c15:filteredBarSeries>
              <c15:ser>
                <c:idx val="23"/>
                <c:order val="23"/>
                <c:tx>
                  <c:strRef>
                    <c:extLst xmlns:c15="http://schemas.microsoft.com/office/drawing/2012/chart">
                      <c:ext xmlns:c15="http://schemas.microsoft.com/office/drawing/2012/chart" uri="{02D57815-91ED-43cb-92C2-25804820EDAC}">
                        <c15:formulaRef>
                          <c15:sqref>Sheet1!$A$25</c15:sqref>
                        </c15:formulaRef>
                      </c:ext>
                    </c:extLst>
                    <c:strCache>
                      <c:ptCount val="1"/>
                      <c:pt idx="0">
                        <c:v>2043</c:v>
                      </c:pt>
                    </c:strCache>
                  </c:strRef>
                </c:tx>
                <c:spPr>
                  <a:solidFill>
                    <a:schemeClr val="accent6">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Sheet1!$B$25:$J$25</c15:sqref>
                        </c15:formulaRef>
                      </c:ext>
                    </c:extLst>
                    <c:numCache>
                      <c:formatCode>General</c:formatCode>
                      <c:ptCount val="9"/>
                      <c:pt idx="0">
                        <c:v>1.097</c:v>
                      </c:pt>
                      <c:pt idx="1">
                        <c:v>1.7529999999999999</c:v>
                      </c:pt>
                      <c:pt idx="2">
                        <c:v>1.1539999999999999</c:v>
                      </c:pt>
                      <c:pt idx="3">
                        <c:v>3.161</c:v>
                      </c:pt>
                      <c:pt idx="4">
                        <c:v>0.98899999999999999</c:v>
                      </c:pt>
                      <c:pt idx="5">
                        <c:v>2.02</c:v>
                      </c:pt>
                      <c:pt idx="6">
                        <c:v>2.661</c:v>
                      </c:pt>
                      <c:pt idx="7">
                        <c:v>0.997</c:v>
                      </c:pt>
                      <c:pt idx="8">
                        <c:v>0.70399999999999996</c:v>
                      </c:pt>
                    </c:numCache>
                  </c:numRef>
                </c:val>
              </c15:ser>
            </c15:filteredBarSeries>
            <c15:filteredBarSeries>
              <c15:ser>
                <c:idx val="24"/>
                <c:order val="24"/>
                <c:tx>
                  <c:strRef>
                    <c:extLst xmlns:c15="http://schemas.microsoft.com/office/drawing/2012/chart">
                      <c:ext xmlns:c15="http://schemas.microsoft.com/office/drawing/2012/chart" uri="{02D57815-91ED-43cb-92C2-25804820EDAC}">
                        <c15:formulaRef>
                          <c15:sqref>Sheet1!$A$26</c15:sqref>
                        </c15:formulaRef>
                      </c:ext>
                    </c:extLst>
                    <c:strCache>
                      <c:ptCount val="1"/>
                      <c:pt idx="0">
                        <c:v>2044</c:v>
                      </c:pt>
                    </c:strCache>
                  </c:strRef>
                </c:tx>
                <c:spPr>
                  <a:solidFill>
                    <a:schemeClr val="accent1">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Sheet1!$B$26:$J$26</c15:sqref>
                        </c15:formulaRef>
                      </c:ext>
                    </c:extLst>
                    <c:numCache>
                      <c:formatCode>General</c:formatCode>
                      <c:ptCount val="9"/>
                      <c:pt idx="0">
                        <c:v>1.1040000000000001</c:v>
                      </c:pt>
                      <c:pt idx="1">
                        <c:v>1.7629999999999999</c:v>
                      </c:pt>
                      <c:pt idx="2">
                        <c:v>1.1599999999999999</c:v>
                      </c:pt>
                      <c:pt idx="3">
                        <c:v>3.1760000000000002</c:v>
                      </c:pt>
                      <c:pt idx="4">
                        <c:v>0.995</c:v>
                      </c:pt>
                      <c:pt idx="5">
                        <c:v>2.0310000000000001</c:v>
                      </c:pt>
                      <c:pt idx="6">
                        <c:v>2.6760000000000002</c:v>
                      </c:pt>
                      <c:pt idx="7">
                        <c:v>1.0049999999999999</c:v>
                      </c:pt>
                      <c:pt idx="8">
                        <c:v>0.71</c:v>
                      </c:pt>
                    </c:numCache>
                  </c:numRef>
                </c:val>
              </c15:ser>
            </c15:filteredBarSeries>
            <c15:filteredBarSeries>
              <c15:ser>
                <c:idx val="25"/>
                <c:order val="25"/>
                <c:tx>
                  <c:strRef>
                    <c:extLst xmlns:c15="http://schemas.microsoft.com/office/drawing/2012/chart">
                      <c:ext xmlns:c15="http://schemas.microsoft.com/office/drawing/2012/chart" uri="{02D57815-91ED-43cb-92C2-25804820EDAC}">
                        <c15:formulaRef>
                          <c15:sqref>Sheet1!$A$27</c15:sqref>
                        </c15:formulaRef>
                      </c:ext>
                    </c:extLst>
                    <c:strCache>
                      <c:ptCount val="1"/>
                      <c:pt idx="0">
                        <c:v>2045</c:v>
                      </c:pt>
                    </c:strCache>
                  </c:strRef>
                </c:tx>
                <c:spPr>
                  <a:solidFill>
                    <a:schemeClr val="accent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Sheet1!$B$27:$J$27</c15:sqref>
                        </c15:formulaRef>
                      </c:ext>
                    </c:extLst>
                    <c:numCache>
                      <c:formatCode>General</c:formatCode>
                      <c:ptCount val="9"/>
                      <c:pt idx="0">
                        <c:v>1.1100000000000001</c:v>
                      </c:pt>
                      <c:pt idx="1">
                        <c:v>1.772</c:v>
                      </c:pt>
                      <c:pt idx="2">
                        <c:v>1.1659999999999999</c:v>
                      </c:pt>
                      <c:pt idx="3">
                        <c:v>3.19</c:v>
                      </c:pt>
                      <c:pt idx="4">
                        <c:v>1.002</c:v>
                      </c:pt>
                      <c:pt idx="5">
                        <c:v>2.0409999999999999</c:v>
                      </c:pt>
                      <c:pt idx="6">
                        <c:v>2.69</c:v>
                      </c:pt>
                      <c:pt idx="7">
                        <c:v>1.014</c:v>
                      </c:pt>
                      <c:pt idx="8">
                        <c:v>0.71599999999999997</c:v>
                      </c:pt>
                    </c:numCache>
                  </c:numRef>
                </c:val>
              </c15:ser>
            </c15:filteredBarSeries>
            <c15:filteredBarSeries>
              <c15:ser>
                <c:idx val="26"/>
                <c:order val="26"/>
                <c:tx>
                  <c:strRef>
                    <c:extLst xmlns:c15="http://schemas.microsoft.com/office/drawing/2012/chart">
                      <c:ext xmlns:c15="http://schemas.microsoft.com/office/drawing/2012/chart" uri="{02D57815-91ED-43cb-92C2-25804820EDAC}">
                        <c15:formulaRef>
                          <c15:sqref>Sheet1!$A$28</c15:sqref>
                        </c15:formulaRef>
                      </c:ext>
                    </c:extLst>
                    <c:strCache>
                      <c:ptCount val="1"/>
                      <c:pt idx="0">
                        <c:v>2046</c:v>
                      </c:pt>
                    </c:strCache>
                  </c:strRef>
                </c:tx>
                <c:spPr>
                  <a:solidFill>
                    <a:schemeClr val="accent3">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Sheet1!$B$28:$J$28</c15:sqref>
                        </c15:formulaRef>
                      </c:ext>
                    </c:extLst>
                    <c:numCache>
                      <c:formatCode>General</c:formatCode>
                      <c:ptCount val="9"/>
                      <c:pt idx="0">
                        <c:v>1.117</c:v>
                      </c:pt>
                      <c:pt idx="1">
                        <c:v>1.782</c:v>
                      </c:pt>
                      <c:pt idx="2">
                        <c:v>1.171</c:v>
                      </c:pt>
                      <c:pt idx="3">
                        <c:v>3.2040000000000002</c:v>
                      </c:pt>
                      <c:pt idx="4">
                        <c:v>1.008</c:v>
                      </c:pt>
                      <c:pt idx="5">
                        <c:v>2.0510000000000002</c:v>
                      </c:pt>
                      <c:pt idx="6">
                        <c:v>2.7050000000000001</c:v>
                      </c:pt>
                      <c:pt idx="7">
                        <c:v>1.022</c:v>
                      </c:pt>
                      <c:pt idx="8">
                        <c:v>0.72299999999999998</c:v>
                      </c:pt>
                    </c:numCache>
                  </c:numRef>
                </c:val>
              </c15:ser>
            </c15:filteredBarSeries>
            <c15:filteredBarSeries>
              <c15:ser>
                <c:idx val="27"/>
                <c:order val="27"/>
                <c:tx>
                  <c:strRef>
                    <c:extLst xmlns:c15="http://schemas.microsoft.com/office/drawing/2012/chart">
                      <c:ext xmlns:c15="http://schemas.microsoft.com/office/drawing/2012/chart" uri="{02D57815-91ED-43cb-92C2-25804820EDAC}">
                        <c15:formulaRef>
                          <c15:sqref>Sheet1!$A$29</c15:sqref>
                        </c15:formulaRef>
                      </c:ext>
                    </c:extLst>
                    <c:strCache>
                      <c:ptCount val="1"/>
                      <c:pt idx="0">
                        <c:v>2047</c:v>
                      </c:pt>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Sheet1!$B$29:$J$29</c15:sqref>
                        </c15:formulaRef>
                      </c:ext>
                    </c:extLst>
                    <c:numCache>
                      <c:formatCode>General</c:formatCode>
                      <c:ptCount val="9"/>
                      <c:pt idx="0">
                        <c:v>1.123</c:v>
                      </c:pt>
                      <c:pt idx="1">
                        <c:v>1.7909999999999999</c:v>
                      </c:pt>
                      <c:pt idx="2">
                        <c:v>1.177</c:v>
                      </c:pt>
                      <c:pt idx="3">
                        <c:v>3.218</c:v>
                      </c:pt>
                      <c:pt idx="4">
                        <c:v>1.014</c:v>
                      </c:pt>
                      <c:pt idx="5">
                        <c:v>2.0609999999999999</c:v>
                      </c:pt>
                      <c:pt idx="6">
                        <c:v>2.7189999999999999</c:v>
                      </c:pt>
                      <c:pt idx="7">
                        <c:v>1.03</c:v>
                      </c:pt>
                      <c:pt idx="8">
                        <c:v>0.72899999999999998</c:v>
                      </c:pt>
                    </c:numCache>
                  </c:numRef>
                </c:val>
              </c15:ser>
            </c15:filteredBarSeries>
            <c15:filteredBarSeries>
              <c15:ser>
                <c:idx val="28"/>
                <c:order val="28"/>
                <c:tx>
                  <c:strRef>
                    <c:extLst xmlns:c15="http://schemas.microsoft.com/office/drawing/2012/chart">
                      <c:ext xmlns:c15="http://schemas.microsoft.com/office/drawing/2012/chart" uri="{02D57815-91ED-43cb-92C2-25804820EDAC}">
                        <c15:formulaRef>
                          <c15:sqref>Sheet1!$A$30</c15:sqref>
                        </c15:formulaRef>
                      </c:ext>
                    </c:extLst>
                    <c:strCache>
                      <c:ptCount val="1"/>
                      <c:pt idx="0">
                        <c:v>2048</c:v>
                      </c:pt>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Sheet1!$B$30:$J$30</c15:sqref>
                        </c15:formulaRef>
                      </c:ext>
                    </c:extLst>
                    <c:numCache>
                      <c:formatCode>General</c:formatCode>
                      <c:ptCount val="9"/>
                      <c:pt idx="0">
                        <c:v>1.1299999999999999</c:v>
                      </c:pt>
                      <c:pt idx="1">
                        <c:v>1.8009999999999999</c:v>
                      </c:pt>
                      <c:pt idx="2">
                        <c:v>1.1830000000000001</c:v>
                      </c:pt>
                      <c:pt idx="3">
                        <c:v>3.2330000000000001</c:v>
                      </c:pt>
                      <c:pt idx="4">
                        <c:v>1.0209999999999999</c:v>
                      </c:pt>
                      <c:pt idx="5">
                        <c:v>2.0710000000000002</c:v>
                      </c:pt>
                      <c:pt idx="6">
                        <c:v>2.734</c:v>
                      </c:pt>
                      <c:pt idx="7">
                        <c:v>1.038</c:v>
                      </c:pt>
                      <c:pt idx="8">
                        <c:v>0.73499999999999999</c:v>
                      </c:pt>
                    </c:numCache>
                  </c:numRef>
                </c:val>
              </c15:ser>
            </c15:filteredBarSeries>
            <c15:filteredBarSeries>
              <c15:ser>
                <c:idx val="29"/>
                <c:order val="29"/>
                <c:tx>
                  <c:strRef>
                    <c:extLst xmlns:c15="http://schemas.microsoft.com/office/drawing/2012/chart">
                      <c:ext xmlns:c15="http://schemas.microsoft.com/office/drawing/2012/chart" uri="{02D57815-91ED-43cb-92C2-25804820EDAC}">
                        <c15:formulaRef>
                          <c15:sqref>Sheet1!$A$31</c15:sqref>
                        </c15:formulaRef>
                      </c:ext>
                    </c:extLst>
                    <c:strCache>
                      <c:ptCount val="1"/>
                      <c:pt idx="0">
                        <c:v>2049</c:v>
                      </c:pt>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CDD - Pacific</c:v>
                      </c:pt>
                      <c:pt idx="1">
                        <c:v>CDD - Mountain</c:v>
                      </c:pt>
                      <c:pt idx="2">
                        <c:v>CDD - West North Central</c:v>
                      </c:pt>
                      <c:pt idx="3">
                        <c:v>CDD - West South Central</c:v>
                      </c:pt>
                      <c:pt idx="4">
                        <c:v>CDD - East North Central</c:v>
                      </c:pt>
                      <c:pt idx="5">
                        <c:v>CDD - East South Central</c:v>
                      </c:pt>
                      <c:pt idx="6">
                        <c:v>CDD - South Atlantic</c:v>
                      </c:pt>
                      <c:pt idx="7">
                        <c:v>CDD - Middle Atlantic</c:v>
                      </c:pt>
                      <c:pt idx="8">
                        <c:v>CDD - New England</c:v>
                      </c:pt>
                    </c:strCache>
                  </c:strRef>
                </c:cat>
                <c:val>
                  <c:numRef>
                    <c:extLst xmlns:c15="http://schemas.microsoft.com/office/drawing/2012/chart">
                      <c:ext xmlns:c15="http://schemas.microsoft.com/office/drawing/2012/chart" uri="{02D57815-91ED-43cb-92C2-25804820EDAC}">
                        <c15:formulaRef>
                          <c15:sqref>Sheet1!$B$31:$J$31</c15:sqref>
                        </c15:formulaRef>
                      </c:ext>
                    </c:extLst>
                    <c:numCache>
                      <c:formatCode>General</c:formatCode>
                      <c:ptCount val="9"/>
                      <c:pt idx="0">
                        <c:v>1.1359999999999999</c:v>
                      </c:pt>
                      <c:pt idx="1">
                        <c:v>1.81</c:v>
                      </c:pt>
                      <c:pt idx="2">
                        <c:v>1.1890000000000001</c:v>
                      </c:pt>
                      <c:pt idx="3">
                        <c:v>3.2469999999999999</c:v>
                      </c:pt>
                      <c:pt idx="4">
                        <c:v>1.0269999999999999</c:v>
                      </c:pt>
                      <c:pt idx="5">
                        <c:v>2.0819999999999999</c:v>
                      </c:pt>
                      <c:pt idx="6">
                        <c:v>2.7480000000000002</c:v>
                      </c:pt>
                      <c:pt idx="7">
                        <c:v>1.046</c:v>
                      </c:pt>
                      <c:pt idx="8">
                        <c:v>0.74099999999999999</c:v>
                      </c:pt>
                    </c:numCache>
                  </c:numRef>
                </c:val>
              </c15:ser>
            </c15:filteredBarSeries>
          </c:ext>
        </c:extLst>
      </c:barChart>
      <c:catAx>
        <c:axId val="-1944247040"/>
        <c:scaling>
          <c:orientation val="minMax"/>
        </c:scaling>
        <c:delete val="1"/>
        <c:axPos val="b"/>
        <c:numFmt formatCode="General" sourceLinked="1"/>
        <c:majorTickMark val="none"/>
        <c:minorTickMark val="none"/>
        <c:tickLblPos val="nextTo"/>
        <c:crossAx val="-1944248128"/>
        <c:crosses val="autoZero"/>
        <c:auto val="1"/>
        <c:lblAlgn val="ctr"/>
        <c:lblOffset val="100"/>
        <c:noMultiLvlLbl val="0"/>
      </c:catAx>
      <c:valAx>
        <c:axId val="-1944248128"/>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42470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7217847769035E-2"/>
          <c:y val="0.25600762653537923"/>
          <c:w val="0.91811315252260139"/>
          <c:h val="0.65106456105817623"/>
        </c:manualLayout>
      </c:layout>
      <c:lineChart>
        <c:grouping val="standard"/>
        <c:varyColors val="0"/>
        <c:ser>
          <c:idx val="3"/>
          <c:order val="0"/>
          <c:tx>
            <c:strRef>
              <c:f>Sheet1!$B$1</c:f>
              <c:strCache>
                <c:ptCount val="1"/>
                <c:pt idx="0">
                  <c:v>residential</c:v>
                </c:pt>
              </c:strCache>
            </c:strRef>
          </c:tx>
          <c:spPr>
            <a:ln w="22225" cap="rnd">
              <a:solidFill>
                <a:schemeClr val="accent4">
                  <a:lumMod val="75000"/>
                </a:schemeClr>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13.938005041541681</c:v>
                </c:pt>
                <c:pt idx="1">
                  <c:v>13.84349368780858</c:v>
                </c:pt>
                <c:pt idx="2">
                  <c:v>13.821249951726699</c:v>
                </c:pt>
                <c:pt idx="3">
                  <c:v>13.682283459082999</c:v>
                </c:pt>
                <c:pt idx="4">
                  <c:v>13.492773809523809</c:v>
                </c:pt>
                <c:pt idx="5">
                  <c:v>13.247204875605281</c:v>
                </c:pt>
                <c:pt idx="6">
                  <c:v>12.947222005110479</c:v>
                </c:pt>
                <c:pt idx="7">
                  <c:v>12.83431122305057</c:v>
                </c:pt>
                <c:pt idx="8">
                  <c:v>12.435511576318691</c:v>
                </c:pt>
                <c:pt idx="9">
                  <c:v>12.11010459604557</c:v>
                </c:pt>
                <c:pt idx="10">
                  <c:v>11.961318578857041</c:v>
                </c:pt>
                <c:pt idx="11">
                  <c:v>12.18763246020805</c:v>
                </c:pt>
                <c:pt idx="12">
                  <c:v>11.802098554014711</c:v>
                </c:pt>
                <c:pt idx="13">
                  <c:v>11.97134944341485</c:v>
                </c:pt>
                <c:pt idx="14">
                  <c:v>11.96492964142486</c:v>
                </c:pt>
                <c:pt idx="15">
                  <c:v>12.25170594022031</c:v>
                </c:pt>
                <c:pt idx="16">
                  <c:v>13.08738835964737</c:v>
                </c:pt>
                <c:pt idx="17">
                  <c:v>13.051310955171591</c:v>
                </c:pt>
                <c:pt idx="18">
                  <c:v>13.535562581534711</c:v>
                </c:pt>
                <c:pt idx="19">
                  <c:v>13.731372815881439</c:v>
                </c:pt>
                <c:pt idx="20">
                  <c:v>13.60859341802707</c:v>
                </c:pt>
                <c:pt idx="21">
                  <c:v>13.53815401863063</c:v>
                </c:pt>
                <c:pt idx="22">
                  <c:v>13.46470884</c:v>
                </c:pt>
                <c:pt idx="23">
                  <c:v>13.510940091396</c:v>
                </c:pt>
                <c:pt idx="24">
                  <c:v>13.691966614562229</c:v>
                </c:pt>
                <c:pt idx="25">
                  <c:v>13.70375960582658</c:v>
                </c:pt>
                <c:pt idx="26">
                  <c:v>13.45423104935586</c:v>
                </c:pt>
                <c:pt idx="27">
                  <c:v>13.56367632531799</c:v>
                </c:pt>
                <c:pt idx="28">
                  <c:v>13.22511052984696</c:v>
                </c:pt>
                <c:pt idx="29">
                  <c:v>13.164783966507819</c:v>
                </c:pt>
                <c:pt idx="30">
                  <c:v>12.205985999999999</c:v>
                </c:pt>
                <c:pt idx="31">
                  <c:v>12.461187000000001</c:v>
                </c:pt>
                <c:pt idx="32">
                  <c:v>12.43744</c:v>
                </c:pt>
                <c:pt idx="33">
                  <c:v>12.395898000000001</c:v>
                </c:pt>
                <c:pt idx="34">
                  <c:v>12.34876</c:v>
                </c:pt>
                <c:pt idx="35">
                  <c:v>12.365907</c:v>
                </c:pt>
                <c:pt idx="36">
                  <c:v>12.410997</c:v>
                </c:pt>
                <c:pt idx="37">
                  <c:v>12.442007</c:v>
                </c:pt>
                <c:pt idx="38">
                  <c:v>12.451254</c:v>
                </c:pt>
                <c:pt idx="39">
                  <c:v>12.48054</c:v>
                </c:pt>
                <c:pt idx="40">
                  <c:v>12.466348999999999</c:v>
                </c:pt>
                <c:pt idx="41">
                  <c:v>12.471897999999999</c:v>
                </c:pt>
                <c:pt idx="42">
                  <c:v>12.444262999999999</c:v>
                </c:pt>
                <c:pt idx="43">
                  <c:v>12.498111</c:v>
                </c:pt>
                <c:pt idx="44">
                  <c:v>12.501787</c:v>
                </c:pt>
                <c:pt idx="45">
                  <c:v>12.499413000000001</c:v>
                </c:pt>
                <c:pt idx="46">
                  <c:v>12.455545000000001</c:v>
                </c:pt>
                <c:pt idx="47">
                  <c:v>12.420609000000001</c:v>
                </c:pt>
                <c:pt idx="48">
                  <c:v>12.382406</c:v>
                </c:pt>
                <c:pt idx="49">
                  <c:v>12.347830999999999</c:v>
                </c:pt>
                <c:pt idx="50">
                  <c:v>12.330373</c:v>
                </c:pt>
                <c:pt idx="51">
                  <c:v>12.311923999999999</c:v>
                </c:pt>
                <c:pt idx="52">
                  <c:v>12.310627</c:v>
                </c:pt>
                <c:pt idx="53">
                  <c:v>12.224258000000001</c:v>
                </c:pt>
                <c:pt idx="54">
                  <c:v>12.21482</c:v>
                </c:pt>
                <c:pt idx="55">
                  <c:v>12.189885</c:v>
                </c:pt>
                <c:pt idx="56">
                  <c:v>12.132692</c:v>
                </c:pt>
                <c:pt idx="57">
                  <c:v>12.12567</c:v>
                </c:pt>
                <c:pt idx="58">
                  <c:v>12.091168</c:v>
                </c:pt>
                <c:pt idx="59">
                  <c:v>12.012136999999999</c:v>
                </c:pt>
                <c:pt idx="60">
                  <c:v>11.927716999999999</c:v>
                </c:pt>
              </c:numCache>
            </c:numRef>
          </c:val>
          <c:smooth val="0"/>
        </c:ser>
        <c:ser>
          <c:idx val="0"/>
          <c:order val="1"/>
          <c:tx>
            <c:strRef>
              <c:f>Sheet1!$C$1</c:f>
              <c:strCache>
                <c:ptCount val="1"/>
                <c:pt idx="0">
                  <c:v>commercial</c:v>
                </c:pt>
              </c:strCache>
            </c:strRef>
          </c:tx>
          <c:spPr>
            <a:ln w="22225" cap="rnd">
              <a:solidFill>
                <a:schemeClr val="accent4"/>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13.06576717815018</c:v>
                </c:pt>
                <c:pt idx="1">
                  <c:v>12.96536162552222</c:v>
                </c:pt>
                <c:pt idx="2">
                  <c:v>12.89534404753064</c:v>
                </c:pt>
                <c:pt idx="3">
                  <c:v>12.72847042948346</c:v>
                </c:pt>
                <c:pt idx="4">
                  <c:v>12.4461982753722</c:v>
                </c:pt>
                <c:pt idx="5">
                  <c:v>12.127500653976741</c:v>
                </c:pt>
                <c:pt idx="6">
                  <c:v>11.83215025347417</c:v>
                </c:pt>
                <c:pt idx="7">
                  <c:v>11.555447471287531</c:v>
                </c:pt>
                <c:pt idx="8">
                  <c:v>11.155828181661199</c:v>
                </c:pt>
                <c:pt idx="9">
                  <c:v>10.77443129501113</c:v>
                </c:pt>
                <c:pt idx="10">
                  <c:v>10.785509349624739</c:v>
                </c:pt>
                <c:pt idx="11">
                  <c:v>11.25012227096127</c:v>
                </c:pt>
                <c:pt idx="12">
                  <c:v>11.033004453930809</c:v>
                </c:pt>
                <c:pt idx="13">
                  <c:v>11.024075232869411</c:v>
                </c:pt>
                <c:pt idx="14">
                  <c:v>10.922175996697341</c:v>
                </c:pt>
                <c:pt idx="15">
                  <c:v>11.240454021344989</c:v>
                </c:pt>
                <c:pt idx="16">
                  <c:v>11.90448979637155</c:v>
                </c:pt>
                <c:pt idx="17">
                  <c:v>11.82583574811323</c:v>
                </c:pt>
                <c:pt idx="18">
                  <c:v>12.33346998992417</c:v>
                </c:pt>
                <c:pt idx="19">
                  <c:v>12.120829522967449</c:v>
                </c:pt>
                <c:pt idx="20">
                  <c:v>12.016600253873129</c:v>
                </c:pt>
                <c:pt idx="21">
                  <c:v>11.82855777737011</c:v>
                </c:pt>
                <c:pt idx="22">
                  <c:v>11.435935369999999</c:v>
                </c:pt>
                <c:pt idx="23">
                  <c:v>11.428049904181609</c:v>
                </c:pt>
                <c:pt idx="24">
                  <c:v>11.745345162971111</c:v>
                </c:pt>
                <c:pt idx="25">
                  <c:v>11.52632428505888</c:v>
                </c:pt>
                <c:pt idx="26">
                  <c:v>11.18148444978339</c:v>
                </c:pt>
                <c:pt idx="27">
                  <c:v>11.217128753133411</c:v>
                </c:pt>
                <c:pt idx="28">
                  <c:v>10.96440787517226</c:v>
                </c:pt>
                <c:pt idx="29">
                  <c:v>10.76200897875562</c:v>
                </c:pt>
                <c:pt idx="30">
                  <c:v>10.688195</c:v>
                </c:pt>
                <c:pt idx="31">
                  <c:v>10.826158</c:v>
                </c:pt>
                <c:pt idx="32">
                  <c:v>10.782219</c:v>
                </c:pt>
                <c:pt idx="33">
                  <c:v>10.655505</c:v>
                </c:pt>
                <c:pt idx="34">
                  <c:v>10.565187</c:v>
                </c:pt>
                <c:pt idx="35">
                  <c:v>10.555292</c:v>
                </c:pt>
                <c:pt idx="36">
                  <c:v>10.559165</c:v>
                </c:pt>
                <c:pt idx="37">
                  <c:v>10.569839999999999</c:v>
                </c:pt>
                <c:pt idx="38">
                  <c:v>10.547832</c:v>
                </c:pt>
                <c:pt idx="39">
                  <c:v>10.540528</c:v>
                </c:pt>
                <c:pt idx="40">
                  <c:v>10.492057000000001</c:v>
                </c:pt>
                <c:pt idx="41">
                  <c:v>10.491273</c:v>
                </c:pt>
                <c:pt idx="42">
                  <c:v>10.412023</c:v>
                </c:pt>
                <c:pt idx="43">
                  <c:v>10.466638</c:v>
                </c:pt>
                <c:pt idx="44">
                  <c:v>10.426723000000001</c:v>
                </c:pt>
                <c:pt idx="45">
                  <c:v>10.415341</c:v>
                </c:pt>
                <c:pt idx="46">
                  <c:v>10.342363000000001</c:v>
                </c:pt>
                <c:pt idx="47">
                  <c:v>10.278186</c:v>
                </c:pt>
                <c:pt idx="48">
                  <c:v>10.207287000000001</c:v>
                </c:pt>
                <c:pt idx="49">
                  <c:v>10.148577</c:v>
                </c:pt>
                <c:pt idx="50">
                  <c:v>10.111060999999999</c:v>
                </c:pt>
                <c:pt idx="51">
                  <c:v>10.075654999999999</c:v>
                </c:pt>
                <c:pt idx="52">
                  <c:v>10.058273</c:v>
                </c:pt>
                <c:pt idx="53">
                  <c:v>9.9382239999999999</c:v>
                </c:pt>
                <c:pt idx="54">
                  <c:v>9.9040510000000008</c:v>
                </c:pt>
                <c:pt idx="55">
                  <c:v>9.8530239999999996</c:v>
                </c:pt>
                <c:pt idx="56">
                  <c:v>9.7728179999999991</c:v>
                </c:pt>
                <c:pt idx="57">
                  <c:v>9.7505159999999993</c:v>
                </c:pt>
                <c:pt idx="58">
                  <c:v>9.6894650000000002</c:v>
                </c:pt>
                <c:pt idx="59">
                  <c:v>9.5818919999999999</c:v>
                </c:pt>
                <c:pt idx="60">
                  <c:v>9.4849720000000008</c:v>
                </c:pt>
              </c:numCache>
            </c:numRef>
          </c:val>
          <c:smooth val="0"/>
        </c:ser>
        <c:dLbls>
          <c:showLegendKey val="0"/>
          <c:showVal val="0"/>
          <c:showCatName val="0"/>
          <c:showSerName val="0"/>
          <c:showPercent val="0"/>
          <c:showBubbleSize val="0"/>
        </c:dLbls>
        <c:smooth val="0"/>
        <c:axId val="-1297472416"/>
        <c:axId val="-1297474048"/>
      </c:lineChart>
      <c:catAx>
        <c:axId val="-12974724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ysClr val="windowText" lastClr="000000"/>
                </a:solidFill>
                <a:latin typeface="+mn-lt"/>
                <a:ea typeface="+mn-ea"/>
                <a:cs typeface="+mn-cs"/>
              </a:defRPr>
            </a:pPr>
            <a:endParaRPr lang="en-US"/>
          </a:p>
        </c:txPr>
        <c:crossAx val="-1297474048"/>
        <c:crosses val="autoZero"/>
        <c:auto val="1"/>
        <c:lblAlgn val="ctr"/>
        <c:lblOffset val="100"/>
        <c:tickLblSkip val="10"/>
        <c:tickMarkSkip val="10"/>
        <c:noMultiLvlLbl val="0"/>
      </c:catAx>
      <c:valAx>
        <c:axId val="-129747404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7472416"/>
        <c:crossesAt val="3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chemeClr val="accent2">
              <a:lumMod val="75000"/>
            </a:schemeClr>
          </a:solidFill>
        </a:defRPr>
      </a:pPr>
      <a:endParaRPr lang="en-US"/>
    </a:p>
  </c:txPr>
  <c:externalData r:id="rId3">
    <c:autoUpdate val="0"/>
  </c:externalData>
  <c:userShapes r:id="rId4"/>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257217847769035E-2"/>
          <c:y val="0.25800404487737988"/>
          <c:w val="0.91811315252260139"/>
          <c:h val="0.64906814271617552"/>
        </c:manualLayout>
      </c:layout>
      <c:lineChart>
        <c:grouping val="standard"/>
        <c:varyColors val="0"/>
        <c:ser>
          <c:idx val="1"/>
          <c:order val="0"/>
          <c:tx>
            <c:strRef>
              <c:f>Sheet1!$B$1</c:f>
              <c:strCache>
                <c:ptCount val="1"/>
                <c:pt idx="0">
                  <c:v>residential</c:v>
                </c:pt>
              </c:strCache>
            </c:strRef>
          </c:tx>
          <c:spPr>
            <a:ln w="22225" cap="rnd">
              <a:solidFill>
                <a:schemeClr val="accent1"/>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10.324448178919759</c:v>
                </c:pt>
                <c:pt idx="1">
                  <c:v>10.02103647550323</c:v>
                </c:pt>
                <c:pt idx="2">
                  <c:v>9.9156105012996658</c:v>
                </c:pt>
                <c:pt idx="3">
                  <c:v>10.13015217643645</c:v>
                </c:pt>
                <c:pt idx="4">
                  <c:v>10.320844882941239</c:v>
                </c:pt>
                <c:pt idx="5">
                  <c:v>9.556912088829522</c:v>
                </c:pt>
                <c:pt idx="6">
                  <c:v>9.8188262574641669</c:v>
                </c:pt>
                <c:pt idx="7">
                  <c:v>10.565850520518509</c:v>
                </c:pt>
                <c:pt idx="8">
                  <c:v>10.26757735478129</c:v>
                </c:pt>
                <c:pt idx="9">
                  <c:v>9.9285048710226533</c:v>
                </c:pt>
                <c:pt idx="10">
                  <c:v>11.26454273931197</c:v>
                </c:pt>
                <c:pt idx="11">
                  <c:v>13.67912594310064</c:v>
                </c:pt>
                <c:pt idx="12">
                  <c:v>11.033004453930809</c:v>
                </c:pt>
                <c:pt idx="13">
                  <c:v>13.22065311239507</c:v>
                </c:pt>
                <c:pt idx="14">
                  <c:v>14.3712842061807</c:v>
                </c:pt>
                <c:pt idx="15">
                  <c:v>16.465255602200841</c:v>
                </c:pt>
                <c:pt idx="16">
                  <c:v>17.277869440188312</c:v>
                </c:pt>
                <c:pt idx="17">
                  <c:v>16.02921570832342</c:v>
                </c:pt>
                <c:pt idx="18">
                  <c:v>16.69706609747044</c:v>
                </c:pt>
                <c:pt idx="19">
                  <c:v>14.482959685907961</c:v>
                </c:pt>
                <c:pt idx="20">
                  <c:v>13.431705288676641</c:v>
                </c:pt>
                <c:pt idx="21">
                  <c:v>12.74111252777268</c:v>
                </c:pt>
                <c:pt idx="22">
                  <c:v>12.070635449999999</c:v>
                </c:pt>
                <c:pt idx="23">
                  <c:v>11.494880605375659</c:v>
                </c:pt>
                <c:pt idx="24">
                  <c:v>11.99687490109805</c:v>
                </c:pt>
                <c:pt idx="25">
                  <c:v>11.24466598486007</c:v>
                </c:pt>
                <c:pt idx="26">
                  <c:v>10.774105342312859</c:v>
                </c:pt>
                <c:pt idx="27">
                  <c:v>11.480194624454549</c:v>
                </c:pt>
                <c:pt idx="28">
                  <c:v>10.78971721549286</c:v>
                </c:pt>
                <c:pt idx="29">
                  <c:v>10.70143481940053</c:v>
                </c:pt>
                <c:pt idx="30">
                  <c:v>10.537243</c:v>
                </c:pt>
                <c:pt idx="31">
                  <c:v>10.814795</c:v>
                </c:pt>
                <c:pt idx="32">
                  <c:v>10.740482</c:v>
                </c:pt>
                <c:pt idx="33">
                  <c:v>10.613196</c:v>
                </c:pt>
                <c:pt idx="34">
                  <c:v>10.451302999999999</c:v>
                </c:pt>
                <c:pt idx="35">
                  <c:v>10.547084</c:v>
                </c:pt>
                <c:pt idx="36">
                  <c:v>10.694221000000001</c:v>
                </c:pt>
                <c:pt idx="37">
                  <c:v>10.79739</c:v>
                </c:pt>
                <c:pt idx="38">
                  <c:v>10.914479</c:v>
                </c:pt>
                <c:pt idx="39">
                  <c:v>11.055099999999999</c:v>
                </c:pt>
                <c:pt idx="40">
                  <c:v>11.419860999999999</c:v>
                </c:pt>
                <c:pt idx="41">
                  <c:v>11.468187</c:v>
                </c:pt>
                <c:pt idx="42">
                  <c:v>11.564026</c:v>
                </c:pt>
                <c:pt idx="43">
                  <c:v>11.677168999999999</c:v>
                </c:pt>
                <c:pt idx="44">
                  <c:v>11.745335000000001</c:v>
                </c:pt>
                <c:pt idx="45">
                  <c:v>11.781732</c:v>
                </c:pt>
                <c:pt idx="46">
                  <c:v>11.798117</c:v>
                </c:pt>
                <c:pt idx="47">
                  <c:v>11.826159000000001</c:v>
                </c:pt>
                <c:pt idx="48">
                  <c:v>11.858226</c:v>
                </c:pt>
                <c:pt idx="49">
                  <c:v>11.879637000000001</c:v>
                </c:pt>
                <c:pt idx="50">
                  <c:v>11.886778</c:v>
                </c:pt>
                <c:pt idx="51">
                  <c:v>11.912520000000001</c:v>
                </c:pt>
                <c:pt idx="52">
                  <c:v>11.921177999999999</c:v>
                </c:pt>
                <c:pt idx="53">
                  <c:v>11.935447</c:v>
                </c:pt>
                <c:pt idx="54">
                  <c:v>11.940625000000001</c:v>
                </c:pt>
                <c:pt idx="55">
                  <c:v>11.975809</c:v>
                </c:pt>
                <c:pt idx="56">
                  <c:v>11.995084</c:v>
                </c:pt>
                <c:pt idx="57">
                  <c:v>12.039871</c:v>
                </c:pt>
                <c:pt idx="58">
                  <c:v>12.087629</c:v>
                </c:pt>
                <c:pt idx="59">
                  <c:v>12.154814999999999</c:v>
                </c:pt>
                <c:pt idx="60">
                  <c:v>12.216571</c:v>
                </c:pt>
              </c:numCache>
            </c:numRef>
          </c:val>
          <c:smooth val="0"/>
        </c:ser>
        <c:ser>
          <c:idx val="2"/>
          <c:order val="1"/>
          <c:tx>
            <c:strRef>
              <c:f>Sheet1!$C$1</c:f>
              <c:strCache>
                <c:ptCount val="1"/>
                <c:pt idx="0">
                  <c:v>commercial</c:v>
                </c:pt>
              </c:strCache>
            </c:strRef>
          </c:tx>
          <c:spPr>
            <a:ln w="22225" cap="rnd">
              <a:solidFill>
                <a:schemeClr val="accent1">
                  <a:lumMod val="60000"/>
                  <a:lumOff val="40000"/>
                </a:schemeClr>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8.5977732248590417</c:v>
                </c:pt>
                <c:pt idx="1">
                  <c:v>8.281990626661603</c:v>
                </c:pt>
                <c:pt idx="2">
                  <c:v>8.2153105681396212</c:v>
                </c:pt>
                <c:pt idx="3">
                  <c:v>8.5843172663958214</c:v>
                </c:pt>
                <c:pt idx="4">
                  <c:v>8.7590321627457683</c:v>
                </c:pt>
                <c:pt idx="5">
                  <c:v>7.964093407357935</c:v>
                </c:pt>
                <c:pt idx="6">
                  <c:v>8.3630381372723193</c:v>
                </c:pt>
                <c:pt idx="7">
                  <c:v>8.8302497145543697</c:v>
                </c:pt>
                <c:pt idx="8">
                  <c:v>8.250194120850658</c:v>
                </c:pt>
                <c:pt idx="9">
                  <c:v>7.9101541050150583</c:v>
                </c:pt>
                <c:pt idx="10">
                  <c:v>9.5661516304208618</c:v>
                </c:pt>
                <c:pt idx="11">
                  <c:v>11.974561962651959</c:v>
                </c:pt>
                <c:pt idx="12">
                  <c:v>9.2710797882840659</c:v>
                </c:pt>
                <c:pt idx="13">
                  <c:v>11.532033867509719</c:v>
                </c:pt>
                <c:pt idx="14">
                  <c:v>12.60662419202642</c:v>
                </c:pt>
                <c:pt idx="15">
                  <c:v>14.702047128264381</c:v>
                </c:pt>
                <c:pt idx="16">
                  <c:v>15.10083272267004</c:v>
                </c:pt>
                <c:pt idx="17">
                  <c:v>13.89688884804187</c:v>
                </c:pt>
                <c:pt idx="18">
                  <c:v>14.70159239539694</c:v>
                </c:pt>
                <c:pt idx="19">
                  <c:v>12.001530019788641</c:v>
                </c:pt>
                <c:pt idx="20">
                  <c:v>11.16753723299102</c:v>
                </c:pt>
                <c:pt idx="21">
                  <c:v>10.292231425426531</c:v>
                </c:pt>
                <c:pt idx="22">
                  <c:v>9.1804833000000006</c:v>
                </c:pt>
                <c:pt idx="23">
                  <c:v>8.9998677607979971</c:v>
                </c:pt>
                <c:pt idx="24">
                  <c:v>9.7331072579555773</c:v>
                </c:pt>
                <c:pt idx="25">
                  <c:v>8.568912132971402</c:v>
                </c:pt>
                <c:pt idx="26">
                  <c:v>7.8045260589092154</c:v>
                </c:pt>
                <c:pt idx="27">
                  <c:v>8.2918362640423364</c:v>
                </c:pt>
                <c:pt idx="28">
                  <c:v>7.9946666606223262</c:v>
                </c:pt>
                <c:pt idx="29">
                  <c:v>7.7131096245490589</c:v>
                </c:pt>
                <c:pt idx="30">
                  <c:v>7.5093370000000004</c:v>
                </c:pt>
                <c:pt idx="31">
                  <c:v>7.9501090000000003</c:v>
                </c:pt>
                <c:pt idx="32">
                  <c:v>8.1958029999999997</c:v>
                </c:pt>
                <c:pt idx="33">
                  <c:v>8.0214400000000001</c:v>
                </c:pt>
                <c:pt idx="34">
                  <c:v>7.8327049999999998</c:v>
                </c:pt>
                <c:pt idx="35">
                  <c:v>7.89473</c:v>
                </c:pt>
                <c:pt idx="36">
                  <c:v>8.0045040000000007</c:v>
                </c:pt>
                <c:pt idx="37">
                  <c:v>8.0688379999999995</c:v>
                </c:pt>
                <c:pt idx="38">
                  <c:v>8.1513819999999999</c:v>
                </c:pt>
                <c:pt idx="39">
                  <c:v>8.2593589999999999</c:v>
                </c:pt>
                <c:pt idx="40">
                  <c:v>8.5158529999999999</c:v>
                </c:pt>
                <c:pt idx="41">
                  <c:v>8.5267199999999992</c:v>
                </c:pt>
                <c:pt idx="42">
                  <c:v>8.5830479999999998</c:v>
                </c:pt>
                <c:pt idx="43">
                  <c:v>8.6709700000000005</c:v>
                </c:pt>
                <c:pt idx="44">
                  <c:v>8.7190429999999992</c:v>
                </c:pt>
                <c:pt idx="45">
                  <c:v>8.7387139999999999</c:v>
                </c:pt>
                <c:pt idx="46">
                  <c:v>8.7404220000000006</c:v>
                </c:pt>
                <c:pt idx="47">
                  <c:v>8.7539479999999994</c:v>
                </c:pt>
                <c:pt idx="48">
                  <c:v>8.7719509999999996</c:v>
                </c:pt>
                <c:pt idx="49">
                  <c:v>8.7820269999999994</c:v>
                </c:pt>
                <c:pt idx="50">
                  <c:v>8.7799410000000009</c:v>
                </c:pt>
                <c:pt idx="51">
                  <c:v>8.7965230000000005</c:v>
                </c:pt>
                <c:pt idx="52">
                  <c:v>8.7956339999999997</c:v>
                </c:pt>
                <c:pt idx="53">
                  <c:v>8.8028099999999991</c:v>
                </c:pt>
                <c:pt idx="54">
                  <c:v>8.7995769999999993</c:v>
                </c:pt>
                <c:pt idx="55">
                  <c:v>8.826352</c:v>
                </c:pt>
                <c:pt idx="56">
                  <c:v>8.8384549999999997</c:v>
                </c:pt>
                <c:pt idx="57">
                  <c:v>8.8748339999999999</c:v>
                </c:pt>
                <c:pt idx="58">
                  <c:v>8.914612</c:v>
                </c:pt>
                <c:pt idx="59">
                  <c:v>8.9718979999999995</c:v>
                </c:pt>
                <c:pt idx="60">
                  <c:v>9.0240930000000006</c:v>
                </c:pt>
              </c:numCache>
            </c:numRef>
          </c:val>
          <c:smooth val="0"/>
        </c:ser>
        <c:dLbls>
          <c:showLegendKey val="0"/>
          <c:showVal val="0"/>
          <c:showCatName val="0"/>
          <c:showSerName val="0"/>
          <c:showPercent val="0"/>
          <c:showBubbleSize val="0"/>
        </c:dLbls>
        <c:smooth val="0"/>
        <c:axId val="-1297478400"/>
        <c:axId val="-1297473504"/>
      </c:lineChart>
      <c:catAx>
        <c:axId val="-12974784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ysClr val="windowText" lastClr="000000"/>
                </a:solidFill>
                <a:latin typeface="+mn-lt"/>
                <a:ea typeface="+mn-ea"/>
                <a:cs typeface="+mn-cs"/>
              </a:defRPr>
            </a:pPr>
            <a:endParaRPr lang="en-US"/>
          </a:p>
        </c:txPr>
        <c:crossAx val="-1297473504"/>
        <c:crosses val="autoZero"/>
        <c:auto val="1"/>
        <c:lblAlgn val="ctr"/>
        <c:lblOffset val="100"/>
        <c:tickLblSkip val="10"/>
        <c:tickMarkSkip val="10"/>
        <c:noMultiLvlLbl val="0"/>
      </c:catAx>
      <c:valAx>
        <c:axId val="-1297473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7478400"/>
        <c:crossesAt val="3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175829042296057E-2"/>
          <c:y val="0.26030298550609432"/>
          <c:w val="0.7438802058874463"/>
          <c:h val="0.63947378278385125"/>
        </c:manualLayout>
      </c:layout>
      <c:lineChart>
        <c:grouping val="standard"/>
        <c:varyColors val="0"/>
        <c:ser>
          <c:idx val="1"/>
          <c:order val="0"/>
          <c:tx>
            <c:strRef>
              <c:f>Sheet1!$B$2</c:f>
              <c:strCache>
                <c:ptCount val="1"/>
                <c:pt idx="0">
                  <c:v>electricity</c:v>
                </c:pt>
              </c:strCache>
            </c:strRef>
          </c:tx>
          <c:spPr>
            <a:ln w="22225" cap="rnd">
              <a:solidFill>
                <a:schemeClr val="accent4"/>
              </a:solidFill>
              <a:round/>
            </a:ln>
            <a:effectLst/>
          </c:spPr>
          <c:marker>
            <c:symbol val="none"/>
          </c:marker>
          <c:cat>
            <c:numRef>
              <c:f>Sheet1!$A$3:$A$38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Sheet1!$B$3:$B$38</c:f>
              <c:numCache>
                <c:formatCode>General</c:formatCode>
                <c:ptCount val="36"/>
                <c:pt idx="0">
                  <c:v>1.0042087932533408</c:v>
                </c:pt>
                <c:pt idx="1">
                  <c:v>1.0035149028492831</c:v>
                </c:pt>
                <c:pt idx="2">
                  <c:v>0.97447903304662709</c:v>
                </c:pt>
                <c:pt idx="3">
                  <c:v>1.0303021028436177</c:v>
                </c:pt>
                <c:pt idx="4">
                  <c:v>1</c:v>
                </c:pt>
                <c:pt idx="5">
                  <c:v>1.0248019887174367</c:v>
                </c:pt>
                <c:pt idx="6">
                  <c:v>1.0245873489075132</c:v>
                </c:pt>
                <c:pt idx="7">
                  <c:v>1.0187541506625626</c:v>
                </c:pt>
                <c:pt idx="8">
                  <c:v>1.0141153033850752</c:v>
                </c:pt>
                <c:pt idx="9">
                  <c:v>1.0102728317425098</c:v>
                </c:pt>
                <c:pt idx="10">
                  <c:v>1.0065910468737072</c:v>
                </c:pt>
                <c:pt idx="11">
                  <c:v>1.0042847848825758</c:v>
                </c:pt>
                <c:pt idx="12">
                  <c:v>1.0022580245024659</c:v>
                </c:pt>
                <c:pt idx="13">
                  <c:v>1.0011479074033307</c:v>
                </c:pt>
                <c:pt idx="14">
                  <c:v>1.0005760700695794</c:v>
                </c:pt>
                <c:pt idx="15">
                  <c:v>1.0004041793729614</c:v>
                </c:pt>
                <c:pt idx="16">
                  <c:v>1.0009985588969861</c:v>
                </c:pt>
                <c:pt idx="17">
                  <c:v>1.002399795112533</c:v>
                </c:pt>
                <c:pt idx="18">
                  <c:v>1.0037001238292238</c:v>
                </c:pt>
                <c:pt idx="19">
                  <c:v>1.0061230111055421</c:v>
                </c:pt>
                <c:pt idx="20">
                  <c:v>1.0088892111196213</c:v>
                </c:pt>
                <c:pt idx="21">
                  <c:v>1.0123953699414361</c:v>
                </c:pt>
                <c:pt idx="22">
                  <c:v>1.0164179276744532</c:v>
                </c:pt>
                <c:pt idx="23">
                  <c:v>1.020607697392339</c:v>
                </c:pt>
                <c:pt idx="24">
                  <c:v>1.0248039253523471</c:v>
                </c:pt>
                <c:pt idx="25">
                  <c:v>1.0283342172166796</c:v>
                </c:pt>
                <c:pt idx="26">
                  <c:v>1.0318512278602732</c:v>
                </c:pt>
                <c:pt idx="27">
                  <c:v>1.0355527472723107</c:v>
                </c:pt>
                <c:pt idx="28">
                  <c:v>1.0399621580787151</c:v>
                </c:pt>
                <c:pt idx="29">
                  <c:v>1.0443924865682106</c:v>
                </c:pt>
                <c:pt idx="30">
                  <c:v>1.0487595955972437</c:v>
                </c:pt>
                <c:pt idx="31">
                  <c:v>1.0534951298705557</c:v>
                </c:pt>
                <c:pt idx="32">
                  <c:v>1.0580937684860556</c:v>
                </c:pt>
                <c:pt idx="33">
                  <c:v>1.06302212051796</c:v>
                </c:pt>
                <c:pt idx="34">
                  <c:v>1.0683600459828371</c:v>
                </c:pt>
                <c:pt idx="35">
                  <c:v>1.0742662051383824</c:v>
                </c:pt>
              </c:numCache>
            </c:numRef>
          </c:val>
          <c:smooth val="0"/>
        </c:ser>
        <c:ser>
          <c:idx val="2"/>
          <c:order val="1"/>
          <c:tx>
            <c:strRef>
              <c:f>Sheet1!$C$2</c:f>
              <c:strCache>
                <c:ptCount val="1"/>
                <c:pt idx="0">
                  <c:v>natural gas</c:v>
                </c:pt>
              </c:strCache>
            </c:strRef>
          </c:tx>
          <c:spPr>
            <a:ln w="22225" cap="rnd">
              <a:solidFill>
                <a:schemeClr val="accent1"/>
              </a:solidFill>
              <a:round/>
            </a:ln>
            <a:effectLst/>
          </c:spPr>
          <c:marker>
            <c:symbol val="none"/>
          </c:marker>
          <c:cat>
            <c:numRef>
              <c:f>Sheet1!$A$3:$A$38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Sheet1!$C$3:$C$38</c:f>
              <c:numCache>
                <c:formatCode>General</c:formatCode>
                <c:ptCount val="36"/>
                <c:pt idx="0">
                  <c:v>0.95207765241766396</c:v>
                </c:pt>
                <c:pt idx="1">
                  <c:v>0.89131294375294734</c:v>
                </c:pt>
                <c:pt idx="2">
                  <c:v>0.8968755960509549</c:v>
                </c:pt>
                <c:pt idx="3">
                  <c:v>1.0069219217479828</c:v>
                </c:pt>
                <c:pt idx="4">
                  <c:v>1</c:v>
                </c:pt>
                <c:pt idx="5">
                  <c:v>0.94541540173489724</c:v>
                </c:pt>
                <c:pt idx="6">
                  <c:v>0.91302381267675126</c:v>
                </c:pt>
                <c:pt idx="7">
                  <c:v>0.93076055877368469</c:v>
                </c:pt>
                <c:pt idx="8">
                  <c:v>0.92159177714704965</c:v>
                </c:pt>
                <c:pt idx="9">
                  <c:v>0.91434601025060303</c:v>
                </c:pt>
                <c:pt idx="10">
                  <c:v>0.90590081035906211</c:v>
                </c:pt>
                <c:pt idx="11">
                  <c:v>0.89625202624790556</c:v>
                </c:pt>
                <c:pt idx="12">
                  <c:v>0.88673269262020993</c:v>
                </c:pt>
                <c:pt idx="13">
                  <c:v>0.87786676010806231</c:v>
                </c:pt>
                <c:pt idx="14">
                  <c:v>0.86933699242626894</c:v>
                </c:pt>
                <c:pt idx="15">
                  <c:v>0.86009589792167751</c:v>
                </c:pt>
                <c:pt idx="16">
                  <c:v>0.85187508090424813</c:v>
                </c:pt>
                <c:pt idx="17">
                  <c:v>0.84433396811696282</c:v>
                </c:pt>
                <c:pt idx="18">
                  <c:v>0.83710209759664722</c:v>
                </c:pt>
                <c:pt idx="19">
                  <c:v>0.83012017052098941</c:v>
                </c:pt>
                <c:pt idx="20">
                  <c:v>0.82366572781229241</c:v>
                </c:pt>
                <c:pt idx="21">
                  <c:v>0.817625531954285</c:v>
                </c:pt>
                <c:pt idx="22">
                  <c:v>0.8117555418614204</c:v>
                </c:pt>
                <c:pt idx="23">
                  <c:v>0.8060483213195081</c:v>
                </c:pt>
                <c:pt idx="24">
                  <c:v>0.80049865837385847</c:v>
                </c:pt>
                <c:pt idx="25">
                  <c:v>0.79530957993561169</c:v>
                </c:pt>
                <c:pt idx="26">
                  <c:v>0.79020440083837284</c:v>
                </c:pt>
                <c:pt idx="27">
                  <c:v>0.78522926033145879</c:v>
                </c:pt>
                <c:pt idx="28">
                  <c:v>0.78028731443875088</c:v>
                </c:pt>
                <c:pt idx="29">
                  <c:v>0.77552408842865517</c:v>
                </c:pt>
                <c:pt idx="30">
                  <c:v>0.77070686909281461</c:v>
                </c:pt>
                <c:pt idx="31">
                  <c:v>0.76602588936318239</c:v>
                </c:pt>
                <c:pt idx="32">
                  <c:v>0.76128864736733315</c:v>
                </c:pt>
                <c:pt idx="33">
                  <c:v>0.75654701069452401</c:v>
                </c:pt>
                <c:pt idx="34">
                  <c:v>0.75166316722431881</c:v>
                </c:pt>
                <c:pt idx="35">
                  <c:v>0.74681156423101391</c:v>
                </c:pt>
              </c:numCache>
            </c:numRef>
          </c:val>
          <c:smooth val="0"/>
        </c:ser>
        <c:ser>
          <c:idx val="0"/>
          <c:order val="2"/>
          <c:tx>
            <c:strRef>
              <c:f>Sheet1!$D$2</c:f>
              <c:strCache>
                <c:ptCount val="1"/>
                <c:pt idx="0">
                  <c:v>delivered energy</c:v>
                </c:pt>
              </c:strCache>
            </c:strRef>
          </c:tx>
          <c:spPr>
            <a:ln w="22225" cap="rnd">
              <a:solidFill>
                <a:schemeClr val="accent1">
                  <a:lumMod val="50000"/>
                </a:schemeClr>
              </a:solidFill>
              <a:round/>
            </a:ln>
            <a:effectLst/>
          </c:spPr>
          <c:marker>
            <c:symbol val="none"/>
          </c:marker>
          <c:cat>
            <c:numRef>
              <c:f>Sheet1!$A$3:$A$38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Sheet1!$D$3:$D$38</c:f>
              <c:numCache>
                <c:formatCode>General</c:formatCode>
                <c:ptCount val="36"/>
                <c:pt idx="0">
                  <c:v>0.98555765669514273</c:v>
                </c:pt>
                <c:pt idx="1">
                  <c:v>0.93859057773551213</c:v>
                </c:pt>
                <c:pt idx="2">
                  <c:v>0.92496953604110865</c:v>
                </c:pt>
                <c:pt idx="3">
                  <c:v>1.0176126677851987</c:v>
                </c:pt>
                <c:pt idx="4">
                  <c:v>1</c:v>
                </c:pt>
                <c:pt idx="5">
                  <c:v>0.96633552385707477</c:v>
                </c:pt>
                <c:pt idx="6">
                  <c:v>0.95336246713542172</c:v>
                </c:pt>
                <c:pt idx="7">
                  <c:v>0.95570607645962347</c:v>
                </c:pt>
                <c:pt idx="8">
                  <c:v>0.94694513375015765</c:v>
                </c:pt>
                <c:pt idx="9">
                  <c:v>0.93953520699590987</c:v>
                </c:pt>
                <c:pt idx="10">
                  <c:v>0.93152344865146464</c:v>
                </c:pt>
                <c:pt idx="11">
                  <c:v>0.92345299046147411</c:v>
                </c:pt>
                <c:pt idx="12">
                  <c:v>0.91557467190832442</c:v>
                </c:pt>
                <c:pt idx="13">
                  <c:v>0.90854396844814467</c:v>
                </c:pt>
                <c:pt idx="14">
                  <c:v>0.90193890550054245</c:v>
                </c:pt>
                <c:pt idx="15">
                  <c:v>0.89522495736336405</c:v>
                </c:pt>
                <c:pt idx="16">
                  <c:v>0.88929551143196806</c:v>
                </c:pt>
                <c:pt idx="17">
                  <c:v>0.88405448340492865</c:v>
                </c:pt>
                <c:pt idx="18">
                  <c:v>0.8789206146461459</c:v>
                </c:pt>
                <c:pt idx="19">
                  <c:v>0.87439351977356028</c:v>
                </c:pt>
                <c:pt idx="20">
                  <c:v>0.87027657452324358</c:v>
                </c:pt>
                <c:pt idx="21">
                  <c:v>0.86669078302634872</c:v>
                </c:pt>
                <c:pt idx="22">
                  <c:v>0.86349971483178711</c:v>
                </c:pt>
                <c:pt idx="23">
                  <c:v>0.8605336579992986</c:v>
                </c:pt>
                <c:pt idx="24">
                  <c:v>0.85764564218199701</c:v>
                </c:pt>
                <c:pt idx="25">
                  <c:v>0.85472502407693662</c:v>
                </c:pt>
                <c:pt idx="26">
                  <c:v>0.8518794302314735</c:v>
                </c:pt>
                <c:pt idx="27">
                  <c:v>0.84918369248835823</c:v>
                </c:pt>
                <c:pt idx="28">
                  <c:v>0.8468419569960034</c:v>
                </c:pt>
                <c:pt idx="29">
                  <c:v>0.8445744556407998</c:v>
                </c:pt>
                <c:pt idx="30">
                  <c:v>0.84228000028377636</c:v>
                </c:pt>
                <c:pt idx="31">
                  <c:v>0.84026890926738595</c:v>
                </c:pt>
                <c:pt idx="32">
                  <c:v>0.83816751564154535</c:v>
                </c:pt>
                <c:pt idx="33">
                  <c:v>0.83615838867066417</c:v>
                </c:pt>
                <c:pt idx="34">
                  <c:v>0.83426048109069673</c:v>
                </c:pt>
                <c:pt idx="35">
                  <c:v>0.83260847966114804</c:v>
                </c:pt>
              </c:numCache>
            </c:numRef>
          </c:val>
          <c:smooth val="0"/>
        </c:ser>
        <c:dLbls>
          <c:showLegendKey val="0"/>
          <c:showVal val="0"/>
          <c:showCatName val="0"/>
          <c:showSerName val="0"/>
          <c:showPercent val="0"/>
          <c:showBubbleSize val="0"/>
        </c:dLbls>
        <c:smooth val="0"/>
        <c:axId val="-1956007680"/>
        <c:axId val="-1956006592"/>
      </c:lineChart>
      <c:catAx>
        <c:axId val="-1956007680"/>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56006592"/>
        <c:crosses val="autoZero"/>
        <c:auto val="1"/>
        <c:lblAlgn val="ctr"/>
        <c:lblOffset val="100"/>
        <c:tickLblSkip val="5"/>
        <c:tickMarkSkip val="5"/>
        <c:noMultiLvlLbl val="0"/>
      </c:catAx>
      <c:valAx>
        <c:axId val="-1956006592"/>
        <c:scaling>
          <c:orientation val="minMax"/>
          <c:max val="1.2"/>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56007680"/>
        <c:crossesAt val="6"/>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51680763661448"/>
          <c:y val="7.8866710168141493E-2"/>
          <c:w val="0.75580905977912982"/>
          <c:h val="0.82117729713778165"/>
        </c:manualLayout>
      </c:layout>
      <c:lineChart>
        <c:grouping val="standard"/>
        <c:varyColors val="0"/>
        <c:ser>
          <c:idx val="0"/>
          <c:order val="0"/>
          <c:tx>
            <c:strRef>
              <c:f>Sheet1!$B$1</c:f>
              <c:strCache>
                <c:ptCount val="1"/>
                <c:pt idx="0">
                  <c:v>High Economic Growth</c:v>
                </c:pt>
              </c:strCache>
            </c:strRef>
          </c:tx>
          <c:spPr>
            <a:ln w="22225" cap="rnd">
              <a:solidFill>
                <a:srgbClr val="0096D7">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309.3</c:v>
                </c:pt>
                <c:pt idx="1">
                  <c:v>311.60000000000002</c:v>
                </c:pt>
                <c:pt idx="2">
                  <c:v>313.8</c:v>
                </c:pt>
                <c:pt idx="3">
                  <c:v>316</c:v>
                </c:pt>
                <c:pt idx="4">
                  <c:v>318.3</c:v>
                </c:pt>
                <c:pt idx="5">
                  <c:v>320.60000000000002</c:v>
                </c:pt>
                <c:pt idx="6">
                  <c:v>322.89999999999998</c:v>
                </c:pt>
                <c:pt idx="7">
                  <c:v>325</c:v>
                </c:pt>
                <c:pt idx="8">
                  <c:v>326.7</c:v>
                </c:pt>
                <c:pt idx="9">
                  <c:v>328.2</c:v>
                </c:pt>
                <c:pt idx="10">
                  <c:v>330.53555299999999</c:v>
                </c:pt>
                <c:pt idx="11">
                  <c:v>333.51739500000002</c:v>
                </c:pt>
                <c:pt idx="12">
                  <c:v>336.65008499999999</c:v>
                </c:pt>
                <c:pt idx="13">
                  <c:v>339.77572600000002</c:v>
                </c:pt>
                <c:pt idx="14">
                  <c:v>342.88952599999999</c:v>
                </c:pt>
                <c:pt idx="15">
                  <c:v>345.989532</c:v>
                </c:pt>
                <c:pt idx="16">
                  <c:v>349.07693499999999</c:v>
                </c:pt>
                <c:pt idx="17">
                  <c:v>352.14669800000001</c:v>
                </c:pt>
                <c:pt idx="18">
                  <c:v>355.19369499999999</c:v>
                </c:pt>
                <c:pt idx="19">
                  <c:v>358.21331800000002</c:v>
                </c:pt>
                <c:pt idx="20">
                  <c:v>361.20144699999997</c:v>
                </c:pt>
                <c:pt idx="21">
                  <c:v>364.14724699999999</c:v>
                </c:pt>
                <c:pt idx="22">
                  <c:v>367.05154399999998</c:v>
                </c:pt>
                <c:pt idx="23">
                  <c:v>369.91781600000002</c:v>
                </c:pt>
                <c:pt idx="24">
                  <c:v>372.74566700000003</c:v>
                </c:pt>
                <c:pt idx="25">
                  <c:v>375.53537</c:v>
                </c:pt>
                <c:pt idx="26">
                  <c:v>378.28799400000003</c:v>
                </c:pt>
                <c:pt idx="27">
                  <c:v>381.00509599999998</c:v>
                </c:pt>
                <c:pt idx="28">
                  <c:v>383.688446</c:v>
                </c:pt>
                <c:pt idx="29">
                  <c:v>386.34042399999998</c:v>
                </c:pt>
                <c:pt idx="30">
                  <c:v>388.963593</c:v>
                </c:pt>
                <c:pt idx="31">
                  <c:v>391.56106599999998</c:v>
                </c:pt>
                <c:pt idx="32">
                  <c:v>394.13632200000001</c:v>
                </c:pt>
                <c:pt idx="33">
                  <c:v>396.69314600000001</c:v>
                </c:pt>
                <c:pt idx="34">
                  <c:v>399.236176</c:v>
                </c:pt>
                <c:pt idx="35">
                  <c:v>401.77038599999997</c:v>
                </c:pt>
                <c:pt idx="36">
                  <c:v>404.30050699999998</c:v>
                </c:pt>
                <c:pt idx="37">
                  <c:v>406.829926</c:v>
                </c:pt>
                <c:pt idx="38">
                  <c:v>409.36294600000002</c:v>
                </c:pt>
                <c:pt idx="39">
                  <c:v>411.90380900000002</c:v>
                </c:pt>
                <c:pt idx="40">
                  <c:v>414.45605499999999</c:v>
                </c:pt>
              </c:numCache>
            </c:numRef>
          </c:val>
          <c:smooth val="0"/>
        </c:ser>
        <c:ser>
          <c:idx val="2"/>
          <c:order val="1"/>
          <c:tx>
            <c:strRef>
              <c:f>Sheet1!$C$1</c:f>
              <c:strCache>
                <c:ptCount val="1"/>
                <c:pt idx="0">
                  <c:v>Low Economic Growth</c:v>
                </c:pt>
              </c:strCache>
            </c:strRef>
          </c:tx>
          <c:spPr>
            <a:ln w="22225" cap="rnd">
              <a:solidFill>
                <a:srgbClr val="0096D7">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309.3</c:v>
                </c:pt>
                <c:pt idx="1">
                  <c:v>311.60000000000002</c:v>
                </c:pt>
                <c:pt idx="2">
                  <c:v>313.8</c:v>
                </c:pt>
                <c:pt idx="3">
                  <c:v>316</c:v>
                </c:pt>
                <c:pt idx="4">
                  <c:v>318.3</c:v>
                </c:pt>
                <c:pt idx="5">
                  <c:v>320.60000000000002</c:v>
                </c:pt>
                <c:pt idx="6">
                  <c:v>322.89999999999998</c:v>
                </c:pt>
                <c:pt idx="7">
                  <c:v>325</c:v>
                </c:pt>
                <c:pt idx="8">
                  <c:v>326.7</c:v>
                </c:pt>
                <c:pt idx="9">
                  <c:v>328.2</c:v>
                </c:pt>
                <c:pt idx="10">
                  <c:v>330.35726899999997</c:v>
                </c:pt>
                <c:pt idx="11">
                  <c:v>332.19320699999997</c:v>
                </c:pt>
                <c:pt idx="12">
                  <c:v>334.01821899999999</c:v>
                </c:pt>
                <c:pt idx="13">
                  <c:v>335.81518599999998</c:v>
                </c:pt>
                <c:pt idx="14">
                  <c:v>337.57983400000001</c:v>
                </c:pt>
                <c:pt idx="15">
                  <c:v>339.30862400000001</c:v>
                </c:pt>
                <c:pt idx="16">
                  <c:v>341.00433299999997</c:v>
                </c:pt>
                <c:pt idx="17">
                  <c:v>342.66116299999999</c:v>
                </c:pt>
                <c:pt idx="18">
                  <c:v>344.27172899999999</c:v>
                </c:pt>
                <c:pt idx="19">
                  <c:v>345.83371</c:v>
                </c:pt>
                <c:pt idx="20">
                  <c:v>347.34435999999999</c:v>
                </c:pt>
                <c:pt idx="21">
                  <c:v>348.79467799999998</c:v>
                </c:pt>
                <c:pt idx="22">
                  <c:v>350.18689000000001</c:v>
                </c:pt>
                <c:pt idx="23">
                  <c:v>351.52551299999999</c:v>
                </c:pt>
                <c:pt idx="24">
                  <c:v>352.81140099999999</c:v>
                </c:pt>
                <c:pt idx="25">
                  <c:v>354.04583700000001</c:v>
                </c:pt>
                <c:pt idx="26">
                  <c:v>355.23056000000003</c:v>
                </c:pt>
                <c:pt idx="27">
                  <c:v>356.367706</c:v>
                </c:pt>
                <c:pt idx="28">
                  <c:v>357.45931999999999</c:v>
                </c:pt>
                <c:pt idx="29">
                  <c:v>358.50765999999999</c:v>
                </c:pt>
                <c:pt idx="30">
                  <c:v>359.515198</c:v>
                </c:pt>
                <c:pt idx="31">
                  <c:v>360.48461900000001</c:v>
                </c:pt>
                <c:pt idx="32">
                  <c:v>361.41897599999999</c:v>
                </c:pt>
                <c:pt idx="33">
                  <c:v>362.32153299999999</c:v>
                </c:pt>
                <c:pt idx="34">
                  <c:v>363.19607500000001</c:v>
                </c:pt>
                <c:pt idx="35">
                  <c:v>364.04699699999998</c:v>
                </c:pt>
                <c:pt idx="36">
                  <c:v>364.87890599999997</c:v>
                </c:pt>
                <c:pt idx="37">
                  <c:v>365.69509900000003</c:v>
                </c:pt>
                <c:pt idx="38">
                  <c:v>366.49890099999999</c:v>
                </c:pt>
                <c:pt idx="39">
                  <c:v>367.29424999999998</c:v>
                </c:pt>
                <c:pt idx="40">
                  <c:v>368.08477800000003</c:v>
                </c:pt>
              </c:numCache>
            </c:numRef>
          </c:val>
          <c:smooth val="0"/>
        </c:ser>
        <c:ser>
          <c:idx val="1"/>
          <c:order val="2"/>
          <c:tx>
            <c:strRef>
              <c:f>Sheet1!$D$1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309.3</c:v>
                </c:pt>
                <c:pt idx="1">
                  <c:v>311.60000000000002</c:v>
                </c:pt>
                <c:pt idx="2">
                  <c:v>313.8</c:v>
                </c:pt>
                <c:pt idx="3">
                  <c:v>316</c:v>
                </c:pt>
                <c:pt idx="4">
                  <c:v>318.3</c:v>
                </c:pt>
                <c:pt idx="5">
                  <c:v>320.60000000000002</c:v>
                </c:pt>
                <c:pt idx="6">
                  <c:v>322.89999999999998</c:v>
                </c:pt>
                <c:pt idx="7">
                  <c:v>325</c:v>
                </c:pt>
                <c:pt idx="8">
                  <c:v>326.7</c:v>
                </c:pt>
                <c:pt idx="9">
                  <c:v>328.2</c:v>
                </c:pt>
                <c:pt idx="10">
                  <c:v>330.40802000000002</c:v>
                </c:pt>
                <c:pt idx="11">
                  <c:v>332.66256700000002</c:v>
                </c:pt>
                <c:pt idx="12">
                  <c:v>334.98495500000001</c:v>
                </c:pt>
                <c:pt idx="13">
                  <c:v>337.28607199999999</c:v>
                </c:pt>
                <c:pt idx="14">
                  <c:v>339.56256100000002</c:v>
                </c:pt>
                <c:pt idx="15">
                  <c:v>341.81274400000001</c:v>
                </c:pt>
                <c:pt idx="16">
                  <c:v>344.037781</c:v>
                </c:pt>
                <c:pt idx="17">
                  <c:v>346.23037699999998</c:v>
                </c:pt>
                <c:pt idx="18">
                  <c:v>348.38626099999999</c:v>
                </c:pt>
                <c:pt idx="19">
                  <c:v>350.510986</c:v>
                </c:pt>
                <c:pt idx="20">
                  <c:v>352.59774800000002</c:v>
                </c:pt>
                <c:pt idx="21">
                  <c:v>354.63107300000001</c:v>
                </c:pt>
                <c:pt idx="22">
                  <c:v>356.61285400000003</c:v>
                </c:pt>
                <c:pt idx="23">
                  <c:v>358.54745500000001</c:v>
                </c:pt>
                <c:pt idx="24">
                  <c:v>360.43542500000001</c:v>
                </c:pt>
                <c:pt idx="25">
                  <c:v>362.27773999999999</c:v>
                </c:pt>
                <c:pt idx="26">
                  <c:v>364.07598899999999</c:v>
                </c:pt>
                <c:pt idx="27">
                  <c:v>365.83209199999999</c:v>
                </c:pt>
                <c:pt idx="28">
                  <c:v>367.54803500000003</c:v>
                </c:pt>
                <c:pt idx="29">
                  <c:v>369.22619600000002</c:v>
                </c:pt>
                <c:pt idx="30">
                  <c:v>370.86914100000001</c:v>
                </c:pt>
                <c:pt idx="31">
                  <c:v>372.47976699999998</c:v>
                </c:pt>
                <c:pt idx="32">
                  <c:v>374.06146200000001</c:v>
                </c:pt>
                <c:pt idx="33">
                  <c:v>375.61776700000001</c:v>
                </c:pt>
                <c:pt idx="34">
                  <c:v>377.15304600000002</c:v>
                </c:pt>
                <c:pt idx="35">
                  <c:v>378.67199699999998</c:v>
                </c:pt>
                <c:pt idx="36">
                  <c:v>380.17904700000003</c:v>
                </c:pt>
                <c:pt idx="37">
                  <c:v>381.677277</c:v>
                </c:pt>
                <c:pt idx="38">
                  <c:v>383.17071499999997</c:v>
                </c:pt>
                <c:pt idx="39">
                  <c:v>384.66336100000001</c:v>
                </c:pt>
                <c:pt idx="40">
                  <c:v>386.15859999999998</c:v>
                </c:pt>
              </c:numCache>
            </c:numRef>
          </c:val>
          <c:smooth val="0"/>
        </c:ser>
        <c:dLbls>
          <c:showLegendKey val="0"/>
          <c:showVal val="0"/>
          <c:showCatName val="0"/>
          <c:showSerName val="0"/>
          <c:showPercent val="0"/>
          <c:showBubbleSize val="0"/>
        </c:dLbls>
        <c:smooth val="0"/>
        <c:axId val="-1237667648"/>
        <c:axId val="-1237673088"/>
      </c:lineChart>
      <c:catAx>
        <c:axId val="-12376676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37673088"/>
        <c:crosses val="autoZero"/>
        <c:auto val="1"/>
        <c:lblAlgn val="ctr"/>
        <c:lblOffset val="100"/>
        <c:tickLblSkip val="10"/>
        <c:tickMarkSkip val="10"/>
        <c:noMultiLvlLbl val="0"/>
      </c:catAx>
      <c:valAx>
        <c:axId val="-1237673088"/>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cap="flat" cmpd="sng" algn="ctr">
            <a:solidFill>
              <a:srgbClr val="FFFFFF">
                <a:lumMod val="65000"/>
              </a:srgbClr>
            </a:solidFill>
            <a:prstDash val="lgDash"/>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37667648"/>
        <c:crossesAt val="11"/>
        <c:crossBetween val="midCat"/>
        <c:majorUnit val="1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10503212336776E-2"/>
          <c:y val="0.25422852098912779"/>
          <c:w val="0.7438802058874463"/>
          <c:h val="0.64357413211417058"/>
        </c:manualLayout>
      </c:layout>
      <c:lineChart>
        <c:grouping val="standard"/>
        <c:varyColors val="0"/>
        <c:ser>
          <c:idx val="1"/>
          <c:order val="0"/>
          <c:tx>
            <c:strRef>
              <c:f>Sheet1!$B$2</c:f>
              <c:strCache>
                <c:ptCount val="1"/>
                <c:pt idx="0">
                  <c:v>electricity</c:v>
                </c:pt>
              </c:strCache>
            </c:strRef>
          </c:tx>
          <c:spPr>
            <a:ln w="22225" cap="rnd">
              <a:solidFill>
                <a:schemeClr val="accent4"/>
              </a:solidFill>
              <a:round/>
            </a:ln>
            <a:effectLst/>
          </c:spPr>
          <c:marker>
            <c:symbol val="none"/>
          </c:marker>
          <c:cat>
            <c:numRef>
              <c:f>Sheet1!$A$3:$A$38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Sheet1!$B$3:$B$38</c:f>
              <c:numCache>
                <c:formatCode>General</c:formatCode>
                <c:ptCount val="36"/>
                <c:pt idx="0">
                  <c:v>1.0494053375503694</c:v>
                </c:pt>
                <c:pt idx="1">
                  <c:v>1.0439803166716426</c:v>
                </c:pt>
                <c:pt idx="2">
                  <c:v>1.0222340251349538</c:v>
                </c:pt>
                <c:pt idx="3">
                  <c:v>1.0322882695177751</c:v>
                </c:pt>
                <c:pt idx="4">
                  <c:v>1</c:v>
                </c:pt>
                <c:pt idx="5">
                  <c:v>0.93045800533615475</c:v>
                </c:pt>
                <c:pt idx="6">
                  <c:v>0.93412194279599037</c:v>
                </c:pt>
                <c:pt idx="7">
                  <c:v>0.9461078647590293</c:v>
                </c:pt>
                <c:pt idx="8">
                  <c:v>0.95105654717371801</c:v>
                </c:pt>
                <c:pt idx="9">
                  <c:v>0.95694212313352212</c:v>
                </c:pt>
                <c:pt idx="10">
                  <c:v>0.96219942666530267</c:v>
                </c:pt>
                <c:pt idx="11">
                  <c:v>0.95456533391011256</c:v>
                </c:pt>
                <c:pt idx="12">
                  <c:v>0.94709328935478887</c:v>
                </c:pt>
                <c:pt idx="13">
                  <c:v>0.94052417350966155</c:v>
                </c:pt>
                <c:pt idx="14">
                  <c:v>0.93420207803328359</c:v>
                </c:pt>
                <c:pt idx="15">
                  <c:v>0.92693206014985419</c:v>
                </c:pt>
                <c:pt idx="16">
                  <c:v>0.92045468742902803</c:v>
                </c:pt>
                <c:pt idx="17">
                  <c:v>0.91592115477656977</c:v>
                </c:pt>
                <c:pt idx="18">
                  <c:v>0.91041954117771196</c:v>
                </c:pt>
                <c:pt idx="19">
                  <c:v>0.90630840616253094</c:v>
                </c:pt>
                <c:pt idx="20">
                  <c:v>0.90203712963834914</c:v>
                </c:pt>
                <c:pt idx="21">
                  <c:v>0.89862851551089085</c:v>
                </c:pt>
                <c:pt idx="22">
                  <c:v>0.89640158529845038</c:v>
                </c:pt>
                <c:pt idx="23">
                  <c:v>0.89475467808058262</c:v>
                </c:pt>
                <c:pt idx="24">
                  <c:v>0.89343558281536528</c:v>
                </c:pt>
                <c:pt idx="25">
                  <c:v>0.89164975614246156</c:v>
                </c:pt>
                <c:pt idx="26">
                  <c:v>0.89064719176731588</c:v>
                </c:pt>
                <c:pt idx="27">
                  <c:v>0.8897308111476292</c:v>
                </c:pt>
                <c:pt idx="28">
                  <c:v>0.89088785879698185</c:v>
                </c:pt>
                <c:pt idx="29">
                  <c:v>0.89162344116108394</c:v>
                </c:pt>
                <c:pt idx="30">
                  <c:v>0.89297876121697128</c:v>
                </c:pt>
                <c:pt idx="31">
                  <c:v>0.89473711764231822</c:v>
                </c:pt>
                <c:pt idx="32">
                  <c:v>0.89687150579928543</c:v>
                </c:pt>
                <c:pt idx="33">
                  <c:v>0.89973067791227501</c:v>
                </c:pt>
                <c:pt idx="34">
                  <c:v>0.90378742766729592</c:v>
                </c:pt>
                <c:pt idx="35">
                  <c:v>0.90853514155688275</c:v>
                </c:pt>
              </c:numCache>
            </c:numRef>
          </c:val>
          <c:smooth val="0"/>
        </c:ser>
        <c:ser>
          <c:idx val="2"/>
          <c:order val="1"/>
          <c:tx>
            <c:strRef>
              <c:f>Sheet1!$C$2</c:f>
              <c:strCache>
                <c:ptCount val="1"/>
                <c:pt idx="0">
                  <c:v>natural gas</c:v>
                </c:pt>
              </c:strCache>
            </c:strRef>
          </c:tx>
          <c:spPr>
            <a:ln w="22225" cap="rnd">
              <a:solidFill>
                <a:schemeClr val="accent1"/>
              </a:solidFill>
              <a:round/>
            </a:ln>
            <a:effectLst/>
          </c:spPr>
          <c:marker>
            <c:symbol val="none"/>
          </c:marker>
          <c:cat>
            <c:numRef>
              <c:f>Sheet1!$A$3:$A$38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Sheet1!$C$3:$C$38</c:f>
              <c:numCache>
                <c:formatCode>General</c:formatCode>
                <c:ptCount val="36"/>
                <c:pt idx="0">
                  <c:v>0.95219653510603619</c:v>
                </c:pt>
                <c:pt idx="1">
                  <c:v>0.9167885603265572</c:v>
                </c:pt>
                <c:pt idx="2">
                  <c:v>0.92290393301447338</c:v>
                </c:pt>
                <c:pt idx="3">
                  <c:v>1.0137827791857972</c:v>
                </c:pt>
                <c:pt idx="4">
                  <c:v>1</c:v>
                </c:pt>
                <c:pt idx="5">
                  <c:v>0.90042895650926202</c:v>
                </c:pt>
                <c:pt idx="6">
                  <c:v>0.92094621627161932</c:v>
                </c:pt>
                <c:pt idx="7">
                  <c:v>0.90541666054700976</c:v>
                </c:pt>
                <c:pt idx="8">
                  <c:v>0.92579023092480417</c:v>
                </c:pt>
                <c:pt idx="9">
                  <c:v>0.93365256584700174</c:v>
                </c:pt>
                <c:pt idx="10">
                  <c:v>0.93950901986668645</c:v>
                </c:pt>
                <c:pt idx="11">
                  <c:v>0.93187643963064359</c:v>
                </c:pt>
                <c:pt idx="12">
                  <c:v>0.92325688910723047</c:v>
                </c:pt>
                <c:pt idx="13">
                  <c:v>0.91462055217801885</c:v>
                </c:pt>
                <c:pt idx="14">
                  <c:v>0.90554754943697913</c:v>
                </c:pt>
                <c:pt idx="15">
                  <c:v>0.89483157640305278</c:v>
                </c:pt>
                <c:pt idx="16">
                  <c:v>0.88642067511509959</c:v>
                </c:pt>
                <c:pt idx="17">
                  <c:v>0.87896570131874874</c:v>
                </c:pt>
                <c:pt idx="18">
                  <c:v>0.87142811992479885</c:v>
                </c:pt>
                <c:pt idx="19">
                  <c:v>0.8638188573429163</c:v>
                </c:pt>
                <c:pt idx="20">
                  <c:v>0.85693432629066901</c:v>
                </c:pt>
                <c:pt idx="21">
                  <c:v>0.85061675570981898</c:v>
                </c:pt>
                <c:pt idx="22">
                  <c:v>0.84438682215419758</c:v>
                </c:pt>
                <c:pt idx="23">
                  <c:v>0.83807209375100133</c:v>
                </c:pt>
                <c:pt idx="24">
                  <c:v>0.83170579749777873</c:v>
                </c:pt>
                <c:pt idx="25">
                  <c:v>0.82555565060370217</c:v>
                </c:pt>
                <c:pt idx="26">
                  <c:v>0.81967865215997993</c:v>
                </c:pt>
                <c:pt idx="27">
                  <c:v>0.81387524540223044</c:v>
                </c:pt>
                <c:pt idx="28">
                  <c:v>0.80796901717508807</c:v>
                </c:pt>
                <c:pt idx="29">
                  <c:v>0.8022080882729421</c:v>
                </c:pt>
                <c:pt idx="30">
                  <c:v>0.79606146870548056</c:v>
                </c:pt>
                <c:pt idx="31">
                  <c:v>0.78990440648089577</c:v>
                </c:pt>
                <c:pt idx="32">
                  <c:v>0.7834798742464274</c:v>
                </c:pt>
                <c:pt idx="33">
                  <c:v>0.77683821772705208</c:v>
                </c:pt>
                <c:pt idx="34">
                  <c:v>0.76987736429947207</c:v>
                </c:pt>
                <c:pt idx="35">
                  <c:v>0.76278746903352879</c:v>
                </c:pt>
              </c:numCache>
            </c:numRef>
          </c:val>
          <c:smooth val="0"/>
        </c:ser>
        <c:ser>
          <c:idx val="0"/>
          <c:order val="2"/>
          <c:tx>
            <c:strRef>
              <c:f>Sheet1!$D$2</c:f>
              <c:strCache>
                <c:ptCount val="1"/>
                <c:pt idx="0">
                  <c:v>delivered energy</c:v>
                </c:pt>
              </c:strCache>
            </c:strRef>
          </c:tx>
          <c:spPr>
            <a:ln w="22225" cap="rnd">
              <a:solidFill>
                <a:schemeClr val="accent1">
                  <a:lumMod val="50000"/>
                </a:schemeClr>
              </a:solidFill>
              <a:round/>
            </a:ln>
            <a:effectLst/>
          </c:spPr>
          <c:marker>
            <c:symbol val="none"/>
          </c:marker>
          <c:cat>
            <c:numRef>
              <c:f>Sheet1!$A$3:$A$38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Sheet1!$D$3:$D$38</c:f>
              <c:numCache>
                <c:formatCode>General</c:formatCode>
                <c:ptCount val="36"/>
                <c:pt idx="0">
                  <c:v>1.0148934374916616</c:v>
                </c:pt>
                <c:pt idx="1">
                  <c:v>0.99332527219801914</c:v>
                </c:pt>
                <c:pt idx="2">
                  <c:v>0.9818657307001768</c:v>
                </c:pt>
                <c:pt idx="3">
                  <c:v>1.0239258971086111</c:v>
                </c:pt>
                <c:pt idx="4">
                  <c:v>1</c:v>
                </c:pt>
                <c:pt idx="5">
                  <c:v>0.91947764689233702</c:v>
                </c:pt>
                <c:pt idx="6">
                  <c:v>0.93264668647218407</c:v>
                </c:pt>
                <c:pt idx="7">
                  <c:v>0.9330894998153022</c:v>
                </c:pt>
                <c:pt idx="8">
                  <c:v>0.94307214420154939</c:v>
                </c:pt>
                <c:pt idx="9">
                  <c:v>0.94852711057748085</c:v>
                </c:pt>
                <c:pt idx="10">
                  <c:v>0.9530403865311261</c:v>
                </c:pt>
                <c:pt idx="11">
                  <c:v>0.94528582136473926</c:v>
                </c:pt>
                <c:pt idx="12">
                  <c:v>0.93721141881545134</c:v>
                </c:pt>
                <c:pt idx="13">
                  <c:v>0.92937886480157061</c:v>
                </c:pt>
                <c:pt idx="14">
                  <c:v>0.92158357311885619</c:v>
                </c:pt>
                <c:pt idx="15">
                  <c:v>0.91254541387417587</c:v>
                </c:pt>
                <c:pt idx="16">
                  <c:v>0.90497771773356017</c:v>
                </c:pt>
                <c:pt idx="17">
                  <c:v>0.8987265427405482</c:v>
                </c:pt>
                <c:pt idx="18">
                  <c:v>0.89205531549711026</c:v>
                </c:pt>
                <c:pt idx="19">
                  <c:v>0.88607426031258529</c:v>
                </c:pt>
                <c:pt idx="20">
                  <c:v>0.88034290343970623</c:v>
                </c:pt>
                <c:pt idx="21">
                  <c:v>0.87528169173159798</c:v>
                </c:pt>
                <c:pt idx="22">
                  <c:v>0.87085213325147603</c:v>
                </c:pt>
                <c:pt idx="23">
                  <c:v>0.86667023440794222</c:v>
                </c:pt>
                <c:pt idx="24">
                  <c:v>0.86271299693021453</c:v>
                </c:pt>
                <c:pt idx="25">
                  <c:v>0.85852193240223518</c:v>
                </c:pt>
                <c:pt idx="26">
                  <c:v>0.85486885423660075</c:v>
                </c:pt>
                <c:pt idx="27">
                  <c:v>0.85132379837206074</c:v>
                </c:pt>
                <c:pt idx="28">
                  <c:v>0.84877061464453407</c:v>
                </c:pt>
                <c:pt idx="29">
                  <c:v>0.84612343894672049</c:v>
                </c:pt>
                <c:pt idx="30">
                  <c:v>0.84366195489968854</c:v>
                </c:pt>
                <c:pt idx="31">
                  <c:v>0.84134312284080071</c:v>
                </c:pt>
                <c:pt idx="32">
                  <c:v>0.83912943132274731</c:v>
                </c:pt>
                <c:pt idx="33">
                  <c:v>0.83723540064779312</c:v>
                </c:pt>
                <c:pt idx="34">
                  <c:v>0.8358238782907168</c:v>
                </c:pt>
                <c:pt idx="35">
                  <c:v>0.83472224591760069</c:v>
                </c:pt>
              </c:numCache>
            </c:numRef>
          </c:val>
          <c:smooth val="0"/>
        </c:ser>
        <c:dLbls>
          <c:showLegendKey val="0"/>
          <c:showVal val="0"/>
          <c:showCatName val="0"/>
          <c:showSerName val="0"/>
          <c:showPercent val="0"/>
          <c:showBubbleSize val="0"/>
        </c:dLbls>
        <c:smooth val="0"/>
        <c:axId val="-1956008224"/>
        <c:axId val="-1956006048"/>
      </c:lineChart>
      <c:catAx>
        <c:axId val="-1956008224"/>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56006048"/>
        <c:crossesAt val="0"/>
        <c:auto val="1"/>
        <c:lblAlgn val="ctr"/>
        <c:lblOffset val="100"/>
        <c:tickLblSkip val="5"/>
        <c:tickMarkSkip val="5"/>
        <c:noMultiLvlLbl val="0"/>
      </c:catAx>
      <c:valAx>
        <c:axId val="-1956006048"/>
        <c:scaling>
          <c:orientation val="minMax"/>
          <c:max val="1.2"/>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56008224"/>
        <c:crossesAt val="6"/>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81070881264051"/>
          <c:y val="3.9228816358448701E-2"/>
          <c:w val="0.48246087851244007"/>
          <c:h val="0.85968804857786663"/>
        </c:manualLayout>
      </c:layout>
      <c:barChart>
        <c:barDir val="bar"/>
        <c:grouping val="clustered"/>
        <c:varyColors val="0"/>
        <c:ser>
          <c:idx val="14"/>
          <c:order val="29"/>
          <c:tx>
            <c:strRef>
              <c:f>Sheet1!$A$32</c:f>
              <c:strCache>
                <c:ptCount val="1"/>
                <c:pt idx="0">
                  <c:v>2050</c:v>
                </c:pt>
              </c:strCache>
            </c:strRef>
          </c:tx>
          <c:spPr>
            <a:solidFill>
              <a:schemeClr val="accent5">
                <a:lumMod val="60000"/>
                <a:lumOff val="40000"/>
              </a:schemeClr>
            </a:solidFill>
            <a:ln>
              <a:noFill/>
            </a:ln>
            <a:effectLst/>
          </c:spPr>
          <c:invertIfNegative val="0"/>
          <c:cat>
            <c:strRef>
              <c:f>Sheet1!$B$1:$J$1</c:f>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f>Sheet1!$B$32:$J$32</c:f>
              <c:numCache>
                <c:formatCode>General</c:formatCode>
                <c:ptCount val="9"/>
                <c:pt idx="0">
                  <c:v>1.2870617799999999</c:v>
                </c:pt>
                <c:pt idx="1">
                  <c:v>1.2351249769999999</c:v>
                </c:pt>
                <c:pt idx="2">
                  <c:v>2.115326482</c:v>
                </c:pt>
                <c:pt idx="3">
                  <c:v>3.0784461410000001</c:v>
                </c:pt>
                <c:pt idx="4">
                  <c:v>2.61922692</c:v>
                </c:pt>
                <c:pt idx="5">
                  <c:v>9.7509137589999995</c:v>
                </c:pt>
                <c:pt idx="6">
                  <c:v>12.5931642</c:v>
                </c:pt>
                <c:pt idx="7">
                  <c:v>18.660311480000001</c:v>
                </c:pt>
                <c:pt idx="8">
                  <c:v>30.859728220000001</c:v>
                </c:pt>
              </c:numCache>
            </c:numRef>
          </c:val>
        </c:ser>
        <c:ser>
          <c:idx val="22"/>
          <c:order val="30"/>
          <c:tx>
            <c:strRef>
              <c:f>Sheet1!$A$2</c:f>
              <c:strCache>
                <c:ptCount val="1"/>
                <c:pt idx="0">
                  <c:v>2020</c:v>
                </c:pt>
              </c:strCache>
            </c:strRef>
          </c:tx>
          <c:spPr>
            <a:solidFill>
              <a:schemeClr val="accent5">
                <a:lumMod val="80000"/>
              </a:schemeClr>
            </a:solidFill>
            <a:ln>
              <a:noFill/>
            </a:ln>
            <a:effectLst/>
          </c:spPr>
          <c:invertIfNegative val="0"/>
          <c:cat>
            <c:strRef>
              <c:f>Sheet1!$B$1:$J$1</c:f>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f>Sheet1!$B$2:$J$2</c:f>
              <c:numCache>
                <c:formatCode>General</c:formatCode>
                <c:ptCount val="9"/>
                <c:pt idx="0">
                  <c:v>1.422647765</c:v>
                </c:pt>
                <c:pt idx="1">
                  <c:v>1.7121293930000001</c:v>
                </c:pt>
                <c:pt idx="2">
                  <c:v>2.3973961190000002</c:v>
                </c:pt>
                <c:pt idx="3">
                  <c:v>2.5874228920000002</c:v>
                </c:pt>
                <c:pt idx="4">
                  <c:v>2.9724771429999999</c:v>
                </c:pt>
                <c:pt idx="5">
                  <c:v>7.0026884010000003</c:v>
                </c:pt>
                <c:pt idx="6">
                  <c:v>14.01275223</c:v>
                </c:pt>
                <c:pt idx="7">
                  <c:v>16.982806020000002</c:v>
                </c:pt>
                <c:pt idx="8">
                  <c:v>43.647697399999998</c:v>
                </c:pt>
              </c:numCache>
            </c:numRef>
          </c:val>
        </c:ser>
        <c:dLbls>
          <c:showLegendKey val="0"/>
          <c:showVal val="0"/>
          <c:showCatName val="0"/>
          <c:showSerName val="0"/>
          <c:showPercent val="0"/>
          <c:showBubbleSize val="0"/>
        </c:dLbls>
        <c:gapWidth val="67"/>
        <c:axId val="-1299779616"/>
        <c:axId val="-1299777984"/>
        <c:extLst>
          <c:ext xmlns:c15="http://schemas.microsoft.com/office/drawing/2012/chart" uri="{02D57815-91ED-43cb-92C2-25804820EDAC}">
            <c15:filteredBarSeries>
              <c15:ser>
                <c:idx val="23"/>
                <c:order val="0"/>
                <c:tx>
                  <c:strRef>
                    <c:extLst>
                      <c:ext uri="{02D57815-91ED-43cb-92C2-25804820EDAC}">
                        <c15:formulaRef>
                          <c15:sqref>Sheet1!$A$3</c15:sqref>
                        </c15:formulaRef>
                      </c:ext>
                    </c:extLst>
                    <c:strCache>
                      <c:ptCount val="1"/>
                      <c:pt idx="0">
                        <c:v>2021</c:v>
                      </c:pt>
                    </c:strCache>
                  </c:strRef>
                </c:tx>
                <c:spPr>
                  <a:solidFill>
                    <a:schemeClr val="accent6">
                      <a:lumMod val="80000"/>
                    </a:schemeClr>
                  </a:solidFill>
                  <a:ln>
                    <a:noFill/>
                  </a:ln>
                  <a:effectLst/>
                </c:spPr>
                <c:invertIfNegative val="0"/>
                <c:cat>
                  <c:strRef>
                    <c:extLst>
                      <c:ex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c:ext uri="{02D57815-91ED-43cb-92C2-25804820EDAC}">
                        <c15:formulaRef>
                          <c15:sqref>Sheet1!$B$3:$J$3</c15:sqref>
                        </c15:formulaRef>
                      </c:ext>
                    </c:extLst>
                    <c:numCache>
                      <c:formatCode>General</c:formatCode>
                      <c:ptCount val="9"/>
                      <c:pt idx="0">
                        <c:v>1.4087578089999999</c:v>
                      </c:pt>
                      <c:pt idx="1">
                        <c:v>1.6446460890000001</c:v>
                      </c:pt>
                      <c:pt idx="2">
                        <c:v>2.322167103</c:v>
                      </c:pt>
                      <c:pt idx="3">
                        <c:v>2.604877933</c:v>
                      </c:pt>
                      <c:pt idx="4">
                        <c:v>2.9259514389999999</c:v>
                      </c:pt>
                      <c:pt idx="5">
                        <c:v>6.6045263619999997</c:v>
                      </c:pt>
                      <c:pt idx="6">
                        <c:v>13.8672036</c:v>
                      </c:pt>
                      <c:pt idx="7">
                        <c:v>17.130545739999999</c:v>
                      </c:pt>
                      <c:pt idx="8">
                        <c:v>43.078111870000001</c:v>
                      </c:pt>
                    </c:numCache>
                  </c:numRef>
                </c:val>
              </c15:ser>
            </c15:filteredBarSeries>
            <c15:filteredBarSeries>
              <c15:ser>
                <c:idx val="24"/>
                <c:order val="1"/>
                <c:tx>
                  <c:strRef>
                    <c:extLst xmlns:c15="http://schemas.microsoft.com/office/drawing/2012/chart">
                      <c:ext xmlns:c15="http://schemas.microsoft.com/office/drawing/2012/chart" uri="{02D57815-91ED-43cb-92C2-25804820EDAC}">
                        <c15:formulaRef>
                          <c15:sqref>Sheet1!$A$4</c15:sqref>
                        </c15:formulaRef>
                      </c:ext>
                    </c:extLst>
                    <c:strCache>
                      <c:ptCount val="1"/>
                      <c:pt idx="0">
                        <c:v>2022</c:v>
                      </c:pt>
                    </c:strCache>
                  </c:strRef>
                </c:tx>
                <c:spPr>
                  <a:solidFill>
                    <a:schemeClr val="accent1">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Sheet1!$B$4:$J$4</c15:sqref>
                        </c15:formulaRef>
                      </c:ext>
                    </c:extLst>
                    <c:numCache>
                      <c:formatCode>General</c:formatCode>
                      <c:ptCount val="9"/>
                      <c:pt idx="0">
                        <c:v>1.398920911</c:v>
                      </c:pt>
                      <c:pt idx="1">
                        <c:v>1.611459083</c:v>
                      </c:pt>
                      <c:pt idx="2">
                        <c:v>2.262279081</c:v>
                      </c:pt>
                      <c:pt idx="3">
                        <c:v>2.6211209320000002</c:v>
                      </c:pt>
                      <c:pt idx="4">
                        <c:v>2.8870465269999999</c:v>
                      </c:pt>
                      <c:pt idx="5">
                        <c:v>7.3390940090000001</c:v>
                      </c:pt>
                      <c:pt idx="6">
                        <c:v>13.751167949999999</c:v>
                      </c:pt>
                      <c:pt idx="7">
                        <c:v>16.316289040000001</c:v>
                      </c:pt>
                      <c:pt idx="8">
                        <c:v>43.69272685</c:v>
                      </c:pt>
                    </c:numCache>
                  </c:numRef>
                </c:val>
              </c15:ser>
            </c15:filteredBarSeries>
            <c15:filteredBarSeries>
              <c15:ser>
                <c:idx val="25"/>
                <c:order val="2"/>
                <c:tx>
                  <c:strRef>
                    <c:extLst xmlns:c15="http://schemas.microsoft.com/office/drawing/2012/chart">
                      <c:ext xmlns:c15="http://schemas.microsoft.com/office/drawing/2012/chart" uri="{02D57815-91ED-43cb-92C2-25804820EDAC}">
                        <c15:formulaRef>
                          <c15:sqref>Sheet1!$A$5</c15:sqref>
                        </c15:formulaRef>
                      </c:ext>
                    </c:extLst>
                    <c:strCache>
                      <c:ptCount val="1"/>
                      <c:pt idx="0">
                        <c:v>2023</c:v>
                      </c:pt>
                    </c:strCache>
                  </c:strRef>
                </c:tx>
                <c:spPr>
                  <a:solidFill>
                    <a:schemeClr val="accent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Sheet1!$B$5:$J$5</c15:sqref>
                        </c15:formulaRef>
                      </c:ext>
                    </c:extLst>
                    <c:numCache>
                      <c:formatCode>General</c:formatCode>
                      <c:ptCount val="9"/>
                      <c:pt idx="0">
                        <c:v>1.389255269</c:v>
                      </c:pt>
                      <c:pt idx="1">
                        <c:v>1.590208327</c:v>
                      </c:pt>
                      <c:pt idx="2">
                        <c:v>2.2074743259999998</c:v>
                      </c:pt>
                      <c:pt idx="3">
                        <c:v>2.6346555710000001</c:v>
                      </c:pt>
                      <c:pt idx="4">
                        <c:v>2.8477169949999999</c:v>
                      </c:pt>
                      <c:pt idx="5">
                        <c:v>7.3781255870000004</c:v>
                      </c:pt>
                      <c:pt idx="6">
                        <c:v>13.64492752</c:v>
                      </c:pt>
                      <c:pt idx="7">
                        <c:v>16.302694039999999</c:v>
                      </c:pt>
                      <c:pt idx="8">
                        <c:v>43.116823799999999</c:v>
                      </c:pt>
                    </c:numCache>
                  </c:numRef>
                </c:val>
              </c15:ser>
            </c15:filteredBarSeries>
            <c15:filteredBarSeries>
              <c15:ser>
                <c:idx val="26"/>
                <c:order val="3"/>
                <c:tx>
                  <c:strRef>
                    <c:extLst xmlns:c15="http://schemas.microsoft.com/office/drawing/2012/chart">
                      <c:ext xmlns:c15="http://schemas.microsoft.com/office/drawing/2012/chart" uri="{02D57815-91ED-43cb-92C2-25804820EDAC}">
                        <c15:formulaRef>
                          <c15:sqref>Sheet1!$A$6</c15:sqref>
                        </c15:formulaRef>
                      </c:ext>
                    </c:extLst>
                    <c:strCache>
                      <c:ptCount val="1"/>
                      <c:pt idx="0">
                        <c:v>2024</c:v>
                      </c:pt>
                    </c:strCache>
                  </c:strRef>
                </c:tx>
                <c:spPr>
                  <a:solidFill>
                    <a:schemeClr val="accent3">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Sheet1!$B$6:$J$6</c15:sqref>
                        </c15:formulaRef>
                      </c:ext>
                    </c:extLst>
                    <c:numCache>
                      <c:formatCode>General</c:formatCode>
                      <c:ptCount val="9"/>
                      <c:pt idx="0">
                        <c:v>1.379756803</c:v>
                      </c:pt>
                      <c:pt idx="1">
                        <c:v>1.57742559</c:v>
                      </c:pt>
                      <c:pt idx="2">
                        <c:v>2.1637027670000002</c:v>
                      </c:pt>
                      <c:pt idx="3">
                        <c:v>2.6510319610000002</c:v>
                      </c:pt>
                      <c:pt idx="4">
                        <c:v>2.8101744100000001</c:v>
                      </c:pt>
                      <c:pt idx="5">
                        <c:v>7.4237073330000003</c:v>
                      </c:pt>
                      <c:pt idx="6">
                        <c:v>13.57008403</c:v>
                      </c:pt>
                      <c:pt idx="7">
                        <c:v>16.273421880000001</c:v>
                      </c:pt>
                      <c:pt idx="8">
                        <c:v>42.620791840000003</c:v>
                      </c:pt>
                    </c:numCache>
                  </c:numRef>
                </c:val>
              </c15:ser>
            </c15:filteredBarSeries>
            <c15:filteredBarSeries>
              <c15:ser>
                <c:idx val="27"/>
                <c:order val="4"/>
                <c:tx>
                  <c:strRef>
                    <c:extLst xmlns:c15="http://schemas.microsoft.com/office/drawing/2012/chart">
                      <c:ext xmlns:c15="http://schemas.microsoft.com/office/drawing/2012/chart" uri="{02D57815-91ED-43cb-92C2-25804820EDAC}">
                        <c15:formulaRef>
                          <c15:sqref>Sheet1!$A$7</c15:sqref>
                        </c15:formulaRef>
                      </c:ext>
                    </c:extLst>
                    <c:strCache>
                      <c:ptCount val="1"/>
                      <c:pt idx="0">
                        <c:v>2025</c:v>
                      </c:pt>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Sheet1!$B$7:$J$7</c15:sqref>
                        </c15:formulaRef>
                      </c:ext>
                    </c:extLst>
                    <c:numCache>
                      <c:formatCode>General</c:formatCode>
                      <c:ptCount val="9"/>
                      <c:pt idx="0">
                        <c:v>1.370307556</c:v>
                      </c:pt>
                      <c:pt idx="1">
                        <c:v>1.553395871</c:v>
                      </c:pt>
                      <c:pt idx="2">
                        <c:v>2.1272781900000002</c:v>
                      </c:pt>
                      <c:pt idx="3">
                        <c:v>2.6662114510000001</c:v>
                      </c:pt>
                      <c:pt idx="4">
                        <c:v>2.7745076960000001</c:v>
                      </c:pt>
                      <c:pt idx="5">
                        <c:v>7.471097017</c:v>
                      </c:pt>
                      <c:pt idx="6">
                        <c:v>13.49335014</c:v>
                      </c:pt>
                      <c:pt idx="7">
                        <c:v>16.253696439999999</c:v>
                      </c:pt>
                      <c:pt idx="8">
                        <c:v>42.060479579999999</c:v>
                      </c:pt>
                    </c:numCache>
                  </c:numRef>
                </c:val>
              </c15:ser>
            </c15:filteredBarSeries>
            <c15:filteredBarSeries>
              <c15:ser>
                <c:idx val="28"/>
                <c:order val="5"/>
                <c:tx>
                  <c:strRef>
                    <c:extLst xmlns:c15="http://schemas.microsoft.com/office/drawing/2012/chart">
                      <c:ext xmlns:c15="http://schemas.microsoft.com/office/drawing/2012/chart" uri="{02D57815-91ED-43cb-92C2-25804820EDAC}">
                        <c15:formulaRef>
                          <c15:sqref>Sheet1!$A$8</c15:sqref>
                        </c15:formulaRef>
                      </c:ext>
                    </c:extLst>
                    <c:strCache>
                      <c:ptCount val="1"/>
                      <c:pt idx="0">
                        <c:v>2026</c:v>
                      </c:pt>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Sheet1!$B$8:$J$8</c15:sqref>
                        </c15:formulaRef>
                      </c:ext>
                    </c:extLst>
                    <c:numCache>
                      <c:formatCode>General</c:formatCode>
                      <c:ptCount val="9"/>
                      <c:pt idx="0">
                        <c:v>1.3608376550000001</c:v>
                      </c:pt>
                      <c:pt idx="1">
                        <c:v>1.5317859330000001</c:v>
                      </c:pt>
                      <c:pt idx="2">
                        <c:v>2.0963620729999999</c:v>
                      </c:pt>
                      <c:pt idx="3">
                        <c:v>2.6786031239999999</c:v>
                      </c:pt>
                      <c:pt idx="4">
                        <c:v>2.7407885460000001</c:v>
                      </c:pt>
                      <c:pt idx="5">
                        <c:v>7.5137122239999998</c:v>
                      </c:pt>
                      <c:pt idx="6">
                        <c:v>13.41135077</c:v>
                      </c:pt>
                      <c:pt idx="7">
                        <c:v>16.298389069999999</c:v>
                      </c:pt>
                      <c:pt idx="8">
                        <c:v>41.43404142</c:v>
                      </c:pt>
                    </c:numCache>
                  </c:numRef>
                </c:val>
              </c15:ser>
            </c15:filteredBarSeries>
            <c15:filteredBarSeries>
              <c15:ser>
                <c:idx val="29"/>
                <c:order val="6"/>
                <c:tx>
                  <c:strRef>
                    <c:extLst xmlns:c15="http://schemas.microsoft.com/office/drawing/2012/chart">
                      <c:ext xmlns:c15="http://schemas.microsoft.com/office/drawing/2012/chart" uri="{02D57815-91ED-43cb-92C2-25804820EDAC}">
                        <c15:formulaRef>
                          <c15:sqref>Sheet1!$A$9</c15:sqref>
                        </c15:formulaRef>
                      </c:ext>
                    </c:extLst>
                    <c:strCache>
                      <c:ptCount val="1"/>
                      <c:pt idx="0">
                        <c:v>2027</c:v>
                      </c:pt>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Sheet1!$B$9:$J$9</c15:sqref>
                        </c15:formulaRef>
                      </c:ext>
                    </c:extLst>
                    <c:numCache>
                      <c:formatCode>General</c:formatCode>
                      <c:ptCount val="9"/>
                      <c:pt idx="0">
                        <c:v>1.351429255</c:v>
                      </c:pt>
                      <c:pt idx="1">
                        <c:v>1.516189794</c:v>
                      </c:pt>
                      <c:pt idx="2">
                        <c:v>2.0721859199999999</c:v>
                      </c:pt>
                      <c:pt idx="3">
                        <c:v>2.6896749149999999</c:v>
                      </c:pt>
                      <c:pt idx="4">
                        <c:v>2.7091254939999998</c:v>
                      </c:pt>
                      <c:pt idx="5">
                        <c:v>7.5572490710000002</c:v>
                      </c:pt>
                      <c:pt idx="6">
                        <c:v>13.33649363</c:v>
                      </c:pt>
                      <c:pt idx="7">
                        <c:v>16.340289649999999</c:v>
                      </c:pt>
                      <c:pt idx="8">
                        <c:v>40.806817029999998</c:v>
                      </c:pt>
                    </c:numCache>
                  </c:numRef>
                </c:val>
              </c15:ser>
            </c15:filteredBarSeries>
            <c15:filteredBarSeries>
              <c15:ser>
                <c:idx val="30"/>
                <c:order val="7"/>
                <c:tx>
                  <c:strRef>
                    <c:extLst xmlns:c15="http://schemas.microsoft.com/office/drawing/2012/chart">
                      <c:ext xmlns:c15="http://schemas.microsoft.com/office/drawing/2012/chart" uri="{02D57815-91ED-43cb-92C2-25804820EDAC}">
                        <c15:formulaRef>
                          <c15:sqref>Sheet1!$A$10</c15:sqref>
                        </c15:formulaRef>
                      </c:ext>
                    </c:extLst>
                    <c:strCache>
                      <c:ptCount val="1"/>
                      <c:pt idx="0">
                        <c:v>2028</c:v>
                      </c:pt>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Sheet1!$B$10:$J$10</c15:sqref>
                        </c15:formulaRef>
                      </c:ext>
                    </c:extLst>
                    <c:numCache>
                      <c:formatCode>General</c:formatCode>
                      <c:ptCount val="9"/>
                      <c:pt idx="0">
                        <c:v>1.3422969250000001</c:v>
                      </c:pt>
                      <c:pt idx="1">
                        <c:v>1.506564164</c:v>
                      </c:pt>
                      <c:pt idx="2">
                        <c:v>2.0552440430000001</c:v>
                      </c:pt>
                      <c:pt idx="3">
                        <c:v>2.7016197019999999</c:v>
                      </c:pt>
                      <c:pt idx="4">
                        <c:v>2.6798539130000001</c:v>
                      </c:pt>
                      <c:pt idx="5">
                        <c:v>7.6066576530000001</c:v>
                      </c:pt>
                      <c:pt idx="6">
                        <c:v>13.273725710000001</c:v>
                      </c:pt>
                      <c:pt idx="7">
                        <c:v>16.390996130000001</c:v>
                      </c:pt>
                      <c:pt idx="8">
                        <c:v>40.21678361</c:v>
                      </c:pt>
                    </c:numCache>
                  </c:numRef>
                </c:val>
              </c15:ser>
            </c15:filteredBarSeries>
            <c15:filteredBarSeries>
              <c15:ser>
                <c:idx val="1"/>
                <c:order val="8"/>
                <c:tx>
                  <c:strRef>
                    <c:extLst xmlns:c15="http://schemas.microsoft.com/office/drawing/2012/chart">
                      <c:ext xmlns:c15="http://schemas.microsoft.com/office/drawing/2012/chart" uri="{02D57815-91ED-43cb-92C2-25804820EDAC}">
                        <c15:formulaRef>
                          <c15:sqref>Sheet1!$A$11</c15:sqref>
                        </c15:formulaRef>
                      </c:ext>
                    </c:extLst>
                    <c:strCache>
                      <c:ptCount val="1"/>
                      <c:pt idx="0">
                        <c:v>2029</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Sheet1!$B$11:$J$11</c15:sqref>
                        </c15:formulaRef>
                      </c:ext>
                    </c:extLst>
                    <c:numCache>
                      <c:formatCode>General</c:formatCode>
                      <c:ptCount val="9"/>
                      <c:pt idx="0">
                        <c:v>1.3337228409999999</c:v>
                      </c:pt>
                      <c:pt idx="1">
                        <c:v>1.4995170550000001</c:v>
                      </c:pt>
                      <c:pt idx="2">
                        <c:v>2.0447727179999999</c:v>
                      </c:pt>
                      <c:pt idx="3">
                        <c:v>2.713948754</c:v>
                      </c:pt>
                      <c:pt idx="4">
                        <c:v>2.653000976</c:v>
                      </c:pt>
                      <c:pt idx="5">
                        <c:v>7.6590739250000004</c:v>
                      </c:pt>
                      <c:pt idx="6">
                        <c:v>13.220970729999999</c:v>
                      </c:pt>
                      <c:pt idx="7">
                        <c:v>16.44801893</c:v>
                      </c:pt>
                      <c:pt idx="8">
                        <c:v>39.635430370000002</c:v>
                      </c:pt>
                    </c:numCache>
                  </c:numRef>
                </c:val>
              </c15:ser>
            </c15:filteredBarSeries>
            <c15:filteredBarSeries>
              <c15:ser>
                <c:idx val="31"/>
                <c:order val="9"/>
                <c:tx>
                  <c:strRef>
                    <c:extLst xmlns:c15="http://schemas.microsoft.com/office/drawing/2012/chart">
                      <c:ext xmlns:c15="http://schemas.microsoft.com/office/drawing/2012/chart" uri="{02D57815-91ED-43cb-92C2-25804820EDAC}">
                        <c15:formulaRef>
                          <c15:sqref>Sheet1!$A$12</c15:sqref>
                        </c15:formulaRef>
                      </c:ext>
                    </c:extLst>
                    <c:strCache>
                      <c:ptCount val="1"/>
                      <c:pt idx="0">
                        <c:v>2030</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Sheet1!$B$12:$J$12</c15:sqref>
                        </c15:formulaRef>
                      </c:ext>
                    </c:extLst>
                    <c:numCache>
                      <c:formatCode>General</c:formatCode>
                      <c:ptCount val="9"/>
                      <c:pt idx="0">
                        <c:v>1.3256275259999999</c:v>
                      </c:pt>
                      <c:pt idx="1">
                        <c:v>1.475128716</c:v>
                      </c:pt>
                      <c:pt idx="2">
                        <c:v>2.0405552459999998</c:v>
                      </c:pt>
                      <c:pt idx="3">
                        <c:v>2.7268425189999999</c:v>
                      </c:pt>
                      <c:pt idx="4">
                        <c:v>2.628711816</c:v>
                      </c:pt>
                      <c:pt idx="5">
                        <c:v>7.7153687440000001</c:v>
                      </c:pt>
                      <c:pt idx="6">
                        <c:v>13.16194037</c:v>
                      </c:pt>
                      <c:pt idx="7">
                        <c:v>16.513761819999999</c:v>
                      </c:pt>
                      <c:pt idx="8">
                        <c:v>39.045604070000003</c:v>
                      </c:pt>
                    </c:numCache>
                  </c:numRef>
                </c:val>
              </c15:ser>
            </c15:filteredBarSeries>
            <c15:filteredBarSeries>
              <c15:ser>
                <c:idx val="32"/>
                <c:order val="10"/>
                <c:tx>
                  <c:strRef>
                    <c:extLst xmlns:c15="http://schemas.microsoft.com/office/drawing/2012/chart">
                      <c:ext xmlns:c15="http://schemas.microsoft.com/office/drawing/2012/chart" uri="{02D57815-91ED-43cb-92C2-25804820EDAC}">
                        <c15:formulaRef>
                          <c15:sqref>Sheet1!$A$13</c15:sqref>
                        </c15:formulaRef>
                      </c:ext>
                    </c:extLst>
                    <c:strCache>
                      <c:ptCount val="1"/>
                      <c:pt idx="0">
                        <c:v>2031</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Sheet1!$B$13:$J$13</c15:sqref>
                        </c15:formulaRef>
                      </c:ext>
                    </c:extLst>
                    <c:numCache>
                      <c:formatCode>General</c:formatCode>
                      <c:ptCount val="9"/>
                      <c:pt idx="0">
                        <c:v>1.318109339</c:v>
                      </c:pt>
                      <c:pt idx="1">
                        <c:v>1.45587961</c:v>
                      </c:pt>
                      <c:pt idx="2">
                        <c:v>2.0410267719999999</c:v>
                      </c:pt>
                      <c:pt idx="3">
                        <c:v>2.7408872880000001</c:v>
                      </c:pt>
                      <c:pt idx="4">
                        <c:v>2.6074420429999998</c:v>
                      </c:pt>
                      <c:pt idx="5">
                        <c:v>7.7810046909999997</c:v>
                      </c:pt>
                      <c:pt idx="6">
                        <c:v>13.11137366</c:v>
                      </c:pt>
                      <c:pt idx="7">
                        <c:v>16.583961970000001</c:v>
                      </c:pt>
                      <c:pt idx="8">
                        <c:v>38.495147439999997</c:v>
                      </c:pt>
                    </c:numCache>
                  </c:numRef>
                </c:val>
              </c15:ser>
            </c15:filteredBarSeries>
            <c15:filteredBarSeries>
              <c15:ser>
                <c:idx val="33"/>
                <c:order val="11"/>
                <c:tx>
                  <c:strRef>
                    <c:extLst xmlns:c15="http://schemas.microsoft.com/office/drawing/2012/chart">
                      <c:ext xmlns:c15="http://schemas.microsoft.com/office/drawing/2012/chart" uri="{02D57815-91ED-43cb-92C2-25804820EDAC}">
                        <c15:formulaRef>
                          <c15:sqref>Sheet1!$A$14</c15:sqref>
                        </c15:formulaRef>
                      </c:ext>
                    </c:extLst>
                    <c:strCache>
                      <c:ptCount val="1"/>
                      <c:pt idx="0">
                        <c:v>2032</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Sheet1!$B$14:$J$14</c15:sqref>
                        </c15:formulaRef>
                      </c:ext>
                    </c:extLst>
                    <c:numCache>
                      <c:formatCode>General</c:formatCode>
                      <c:ptCount val="9"/>
                      <c:pt idx="0">
                        <c:v>1.3111833349999999</c:v>
                      </c:pt>
                      <c:pt idx="1">
                        <c:v>1.440814424</c:v>
                      </c:pt>
                      <c:pt idx="2">
                        <c:v>2.0462972449999999</c:v>
                      </c:pt>
                      <c:pt idx="3">
                        <c:v>2.756542729</c:v>
                      </c:pt>
                      <c:pt idx="4">
                        <c:v>2.5892038579999999</c:v>
                      </c:pt>
                      <c:pt idx="5">
                        <c:v>7.8549972769999998</c:v>
                      </c:pt>
                      <c:pt idx="6">
                        <c:v>13.069735290000001</c:v>
                      </c:pt>
                      <c:pt idx="7">
                        <c:v>16.66071831</c:v>
                      </c:pt>
                      <c:pt idx="8">
                        <c:v>37.973069780000003</c:v>
                      </c:pt>
                    </c:numCache>
                  </c:numRef>
                </c:val>
              </c15:ser>
            </c15:filteredBarSeries>
            <c15:filteredBarSeries>
              <c15:ser>
                <c:idx val="34"/>
                <c:order val="12"/>
                <c:tx>
                  <c:strRef>
                    <c:extLst xmlns:c15="http://schemas.microsoft.com/office/drawing/2012/chart">
                      <c:ext xmlns:c15="http://schemas.microsoft.com/office/drawing/2012/chart" uri="{02D57815-91ED-43cb-92C2-25804820EDAC}">
                        <c15:formulaRef>
                          <c15:sqref>Sheet1!$A$15</c15:sqref>
                        </c15:formulaRef>
                      </c:ext>
                    </c:extLst>
                    <c:strCache>
                      <c:ptCount val="1"/>
                      <c:pt idx="0">
                        <c:v>2033</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Sheet1!$B$15:$J$15</c15:sqref>
                        </c15:formulaRef>
                      </c:ext>
                    </c:extLst>
                    <c:numCache>
                      <c:formatCode>General</c:formatCode>
                      <c:ptCount val="9"/>
                      <c:pt idx="0">
                        <c:v>1.305658258</c:v>
                      </c:pt>
                      <c:pt idx="1">
                        <c:v>1.427439122</c:v>
                      </c:pt>
                      <c:pt idx="2">
                        <c:v>2.0532798090000002</c:v>
                      </c:pt>
                      <c:pt idx="3">
                        <c:v>2.7717839839999998</c:v>
                      </c:pt>
                      <c:pt idx="4">
                        <c:v>2.573997989</c:v>
                      </c:pt>
                      <c:pt idx="5">
                        <c:v>7.9264813470000002</c:v>
                      </c:pt>
                      <c:pt idx="6">
                        <c:v>13.02896496</c:v>
                      </c:pt>
                      <c:pt idx="7">
                        <c:v>16.734919229999999</c:v>
                      </c:pt>
                      <c:pt idx="8">
                        <c:v>37.458867769999998</c:v>
                      </c:pt>
                    </c:numCache>
                  </c:numRef>
                </c:val>
              </c15:ser>
            </c15:filteredBarSeries>
            <c15:filteredBarSeries>
              <c15:ser>
                <c:idx val="35"/>
                <c:order val="13"/>
                <c:tx>
                  <c:strRef>
                    <c:extLst xmlns:c15="http://schemas.microsoft.com/office/drawing/2012/chart">
                      <c:ext xmlns:c15="http://schemas.microsoft.com/office/drawing/2012/chart" uri="{02D57815-91ED-43cb-92C2-25804820EDAC}">
                        <c15:formulaRef>
                          <c15:sqref>Sheet1!$A$16</c15:sqref>
                        </c15:formulaRef>
                      </c:ext>
                    </c:extLst>
                    <c:strCache>
                      <c:ptCount val="1"/>
                      <c:pt idx="0">
                        <c:v>2034</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Sheet1!$B$16:$J$16</c15:sqref>
                        </c15:formulaRef>
                      </c:ext>
                    </c:extLst>
                    <c:numCache>
                      <c:formatCode>General</c:formatCode>
                      <c:ptCount val="9"/>
                      <c:pt idx="0">
                        <c:v>1.301235304</c:v>
                      </c:pt>
                      <c:pt idx="1">
                        <c:v>1.4170069320000001</c:v>
                      </c:pt>
                      <c:pt idx="2">
                        <c:v>2.0624573759999998</c:v>
                      </c:pt>
                      <c:pt idx="3">
                        <c:v>2.7884901050000002</c:v>
                      </c:pt>
                      <c:pt idx="4">
                        <c:v>2.5618669619999999</c:v>
                      </c:pt>
                      <c:pt idx="5">
                        <c:v>8.0028209609999994</c:v>
                      </c:pt>
                      <c:pt idx="6">
                        <c:v>12.989496689999999</c:v>
                      </c:pt>
                      <c:pt idx="7">
                        <c:v>16.83864531</c:v>
                      </c:pt>
                      <c:pt idx="8">
                        <c:v>36.957305050000002</c:v>
                      </c:pt>
                    </c:numCache>
                  </c:numRef>
                </c:val>
              </c15:ser>
            </c15:filteredBarSeries>
            <c15:filteredBarSeries>
              <c15:ser>
                <c:idx val="36"/>
                <c:order val="14"/>
                <c:tx>
                  <c:strRef>
                    <c:extLst xmlns:c15="http://schemas.microsoft.com/office/drawing/2012/chart">
                      <c:ext xmlns:c15="http://schemas.microsoft.com/office/drawing/2012/chart" uri="{02D57815-91ED-43cb-92C2-25804820EDAC}">
                        <c15:formulaRef>
                          <c15:sqref>Sheet1!$A$17</c15:sqref>
                        </c15:formulaRef>
                      </c:ext>
                    </c:extLst>
                    <c:strCache>
                      <c:ptCount val="1"/>
                      <c:pt idx="0">
                        <c:v>2035</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Sheet1!$B$17:$J$17</c15:sqref>
                        </c15:formulaRef>
                      </c:ext>
                    </c:extLst>
                    <c:numCache>
                      <c:formatCode>General</c:formatCode>
                      <c:ptCount val="9"/>
                      <c:pt idx="0">
                        <c:v>1.297871099</c:v>
                      </c:pt>
                      <c:pt idx="1">
                        <c:v>1.408873992</c:v>
                      </c:pt>
                      <c:pt idx="2">
                        <c:v>2.0733535569999999</c:v>
                      </c:pt>
                      <c:pt idx="3">
                        <c:v>2.8059293350000001</c:v>
                      </c:pt>
                      <c:pt idx="4">
                        <c:v>2.5526839039999998</c:v>
                      </c:pt>
                      <c:pt idx="5">
                        <c:v>8.0874361740000005</c:v>
                      </c:pt>
                      <c:pt idx="6">
                        <c:v>12.954214540000001</c:v>
                      </c:pt>
                      <c:pt idx="7">
                        <c:v>16.935503879999999</c:v>
                      </c:pt>
                      <c:pt idx="8">
                        <c:v>36.481102730000003</c:v>
                      </c:pt>
                    </c:numCache>
                  </c:numRef>
                </c:val>
              </c15:ser>
            </c15:filteredBarSeries>
            <c15:filteredBarSeries>
              <c15:ser>
                <c:idx val="37"/>
                <c:order val="15"/>
                <c:tx>
                  <c:strRef>
                    <c:extLst xmlns:c15="http://schemas.microsoft.com/office/drawing/2012/chart">
                      <c:ext xmlns:c15="http://schemas.microsoft.com/office/drawing/2012/chart" uri="{02D57815-91ED-43cb-92C2-25804820EDAC}">
                        <c15:formulaRef>
                          <c15:sqref>Sheet1!$A$18</c15:sqref>
                        </c15:formulaRef>
                      </c:ext>
                    </c:extLst>
                    <c:strCache>
                      <c:ptCount val="1"/>
                      <c:pt idx="0">
                        <c:v>2036</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Sheet1!$B$18:$J$18</c15:sqref>
                        </c15:formulaRef>
                      </c:ext>
                    </c:extLst>
                    <c:numCache>
                      <c:formatCode>General</c:formatCode>
                      <c:ptCount val="9"/>
                      <c:pt idx="0">
                        <c:v>1.295572892</c:v>
                      </c:pt>
                      <c:pt idx="1">
                        <c:v>1.4026095199999999</c:v>
                      </c:pt>
                      <c:pt idx="2">
                        <c:v>2.0861633159999999</c:v>
                      </c:pt>
                      <c:pt idx="3">
                        <c:v>2.8251686989999998</c:v>
                      </c:pt>
                      <c:pt idx="4">
                        <c:v>2.5463827960000001</c:v>
                      </c:pt>
                      <c:pt idx="5">
                        <c:v>8.1811750990000007</c:v>
                      </c:pt>
                      <c:pt idx="6">
                        <c:v>12.92373486</c:v>
                      </c:pt>
                      <c:pt idx="7">
                        <c:v>17.038809350000001</c:v>
                      </c:pt>
                      <c:pt idx="8">
                        <c:v>36.026602099999998</c:v>
                      </c:pt>
                    </c:numCache>
                  </c:numRef>
                </c:val>
              </c15:ser>
            </c15:filteredBarSeries>
            <c15:filteredBarSeries>
              <c15:ser>
                <c:idx val="0"/>
                <c:order val="16"/>
                <c:tx>
                  <c:strRef>
                    <c:extLst xmlns:c15="http://schemas.microsoft.com/office/drawing/2012/chart">
                      <c:ext xmlns:c15="http://schemas.microsoft.com/office/drawing/2012/chart" uri="{02D57815-91ED-43cb-92C2-25804820EDAC}">
                        <c15:formulaRef>
                          <c15:sqref>Sheet1!$A$19</c15:sqref>
                        </c15:formulaRef>
                      </c:ext>
                    </c:extLst>
                    <c:strCache>
                      <c:ptCount val="1"/>
                      <c:pt idx="0">
                        <c:v>2037</c:v>
                      </c:pt>
                    </c:strCache>
                  </c:strRef>
                </c:tx>
                <c:spPr>
                  <a:solidFill>
                    <a:schemeClr val="accent1"/>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Sheet1!$B$19:$J$19</c15:sqref>
                        </c15:formulaRef>
                      </c:ext>
                    </c:extLst>
                    <c:numCache>
                      <c:formatCode>General</c:formatCode>
                      <c:ptCount val="9"/>
                      <c:pt idx="0">
                        <c:v>1.294287483</c:v>
                      </c:pt>
                      <c:pt idx="1">
                        <c:v>1.3972259680000001</c:v>
                      </c:pt>
                      <c:pt idx="2">
                        <c:v>2.0998951840000002</c:v>
                      </c:pt>
                      <c:pt idx="3">
                        <c:v>2.8446451389999998</c:v>
                      </c:pt>
                      <c:pt idx="4">
                        <c:v>2.542694628</c:v>
                      </c:pt>
                      <c:pt idx="5">
                        <c:v>8.2865266200000001</c:v>
                      </c:pt>
                      <c:pt idx="6">
                        <c:v>12.89372242</c:v>
                      </c:pt>
                      <c:pt idx="7">
                        <c:v>17.143805789999998</c:v>
                      </c:pt>
                      <c:pt idx="8">
                        <c:v>35.591066580000003</c:v>
                      </c:pt>
                    </c:numCache>
                  </c:numRef>
                </c:val>
              </c15:ser>
            </c15:filteredBarSeries>
            <c15:filteredBarSeries>
              <c15:ser>
                <c:idx val="2"/>
                <c:order val="17"/>
                <c:tx>
                  <c:strRef>
                    <c:extLst xmlns:c15="http://schemas.microsoft.com/office/drawing/2012/chart">
                      <c:ext xmlns:c15="http://schemas.microsoft.com/office/drawing/2012/chart" uri="{02D57815-91ED-43cb-92C2-25804820EDAC}">
                        <c15:formulaRef>
                          <c15:sqref>Sheet1!$A$20</c15:sqref>
                        </c15:formulaRef>
                      </c:ext>
                    </c:extLst>
                    <c:strCache>
                      <c:ptCount val="1"/>
                      <c:pt idx="0">
                        <c:v>2038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Sheet1!$B$20:$J$20</c15:sqref>
                        </c15:formulaRef>
                      </c:ext>
                    </c:extLst>
                    <c:numCache>
                      <c:formatCode>General</c:formatCode>
                      <c:ptCount val="9"/>
                      <c:pt idx="0">
                        <c:v>1.293118097</c:v>
                      </c:pt>
                      <c:pt idx="1">
                        <c:v>1.3924453910000001</c:v>
                      </c:pt>
                      <c:pt idx="2">
                        <c:v>2.1135672150000002</c:v>
                      </c:pt>
                      <c:pt idx="3">
                        <c:v>2.8640196379999998</c:v>
                      </c:pt>
                      <c:pt idx="4">
                        <c:v>2.54158142</c:v>
                      </c:pt>
                      <c:pt idx="5">
                        <c:v>8.3922353520000001</c:v>
                      </c:pt>
                      <c:pt idx="6">
                        <c:v>12.862749989999999</c:v>
                      </c:pt>
                      <c:pt idx="7">
                        <c:v>17.24970785</c:v>
                      </c:pt>
                      <c:pt idx="8">
                        <c:v>35.174239100000001</c:v>
                      </c:pt>
                    </c:numCache>
                  </c:numRef>
                </c:val>
              </c15:ser>
            </c15:filteredBarSeries>
            <c15:filteredBarSeries>
              <c15:ser>
                <c:idx val="3"/>
                <c:order val="18"/>
                <c:tx>
                  <c:strRef>
                    <c:extLst xmlns:c15="http://schemas.microsoft.com/office/drawing/2012/chart">
                      <c:ext xmlns:c15="http://schemas.microsoft.com/office/drawing/2012/chart" uri="{02D57815-91ED-43cb-92C2-25804820EDAC}">
                        <c15:formulaRef>
                          <c15:sqref>Sheet1!$A$21</c15:sqref>
                        </c15:formulaRef>
                      </c:ext>
                    </c:extLst>
                    <c:strCache>
                      <c:ptCount val="1"/>
                      <c:pt idx="0">
                        <c:v>2039</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Sheet1!$B$21:$J$21</c15:sqref>
                        </c15:formulaRef>
                      </c:ext>
                    </c:extLst>
                    <c:numCache>
                      <c:formatCode>General</c:formatCode>
                      <c:ptCount val="9"/>
                      <c:pt idx="0">
                        <c:v>1.2920662570000001</c:v>
                      </c:pt>
                      <c:pt idx="1">
                        <c:v>1.3879861149999999</c:v>
                      </c:pt>
                      <c:pt idx="2">
                        <c:v>2.1255944709999999</c:v>
                      </c:pt>
                      <c:pt idx="3">
                        <c:v>2.8830388450000002</c:v>
                      </c:pt>
                      <c:pt idx="4">
                        <c:v>2.5427493829999999</c:v>
                      </c:pt>
                      <c:pt idx="5">
                        <c:v>8.4977023000000003</c:v>
                      </c:pt>
                      <c:pt idx="6">
                        <c:v>12.829608410000001</c:v>
                      </c:pt>
                      <c:pt idx="7">
                        <c:v>17.357417210000001</c:v>
                      </c:pt>
                      <c:pt idx="8">
                        <c:v>34.765463099999998</c:v>
                      </c:pt>
                    </c:numCache>
                  </c:numRef>
                </c:val>
              </c15:ser>
            </c15:filteredBarSeries>
            <c15:filteredBarSeries>
              <c15:ser>
                <c:idx val="4"/>
                <c:order val="19"/>
                <c:tx>
                  <c:strRef>
                    <c:extLst xmlns:c15="http://schemas.microsoft.com/office/drawing/2012/chart">
                      <c:ext xmlns:c15="http://schemas.microsoft.com/office/drawing/2012/chart" uri="{02D57815-91ED-43cb-92C2-25804820EDAC}">
                        <c15:formulaRef>
                          <c15:sqref>Sheet1!$A$22</c15:sqref>
                        </c15:formulaRef>
                      </c:ext>
                    </c:extLst>
                    <c:strCache>
                      <c:ptCount val="1"/>
                      <c:pt idx="0">
                        <c:v>2040</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Sheet1!$B$22:$J$22</c15:sqref>
                        </c15:formulaRef>
                      </c:ext>
                    </c:extLst>
                    <c:numCache>
                      <c:formatCode>General</c:formatCode>
                      <c:ptCount val="9"/>
                      <c:pt idx="0">
                        <c:v>1.29112603</c:v>
                      </c:pt>
                      <c:pt idx="1">
                        <c:v>1.3605755740000001</c:v>
                      </c:pt>
                      <c:pt idx="2">
                        <c:v>2.1347108819999998</c:v>
                      </c:pt>
                      <c:pt idx="3">
                        <c:v>2.9014694059999999</c:v>
                      </c:pt>
                      <c:pt idx="4">
                        <c:v>2.5462080060000001</c:v>
                      </c:pt>
                      <c:pt idx="5">
                        <c:v>8.6044996959999995</c:v>
                      </c:pt>
                      <c:pt idx="6">
                        <c:v>12.795618380000001</c:v>
                      </c:pt>
                      <c:pt idx="7">
                        <c:v>17.461328770000001</c:v>
                      </c:pt>
                      <c:pt idx="8">
                        <c:v>34.38201772</c:v>
                      </c:pt>
                    </c:numCache>
                  </c:numRef>
                </c:val>
              </c15:ser>
            </c15:filteredBarSeries>
            <c15:filteredBarSeries>
              <c15:ser>
                <c:idx val="5"/>
                <c:order val="20"/>
                <c:tx>
                  <c:strRef>
                    <c:extLst xmlns:c15="http://schemas.microsoft.com/office/drawing/2012/chart">
                      <c:ext xmlns:c15="http://schemas.microsoft.com/office/drawing/2012/chart" uri="{02D57815-91ED-43cb-92C2-25804820EDAC}">
                        <c15:formulaRef>
                          <c15:sqref>Sheet1!$A$23</c15:sqref>
                        </c15:formulaRef>
                      </c:ext>
                    </c:extLst>
                    <c:strCache>
                      <c:ptCount val="1"/>
                      <c:pt idx="0">
                        <c:v>2041</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Sheet1!$B$23:$J$23</c15:sqref>
                        </c15:formulaRef>
                      </c:ext>
                    </c:extLst>
                    <c:numCache>
                      <c:formatCode>General</c:formatCode>
                      <c:ptCount val="9"/>
                      <c:pt idx="0">
                        <c:v>1.290319169</c:v>
                      </c:pt>
                      <c:pt idx="1">
                        <c:v>1.33771686</c:v>
                      </c:pt>
                      <c:pt idx="2">
                        <c:v>2.1399017319999998</c:v>
                      </c:pt>
                      <c:pt idx="3">
                        <c:v>2.9193373810000001</c:v>
                      </c:pt>
                      <c:pt idx="4">
                        <c:v>2.5519548400000001</c:v>
                      </c:pt>
                      <c:pt idx="5">
                        <c:v>8.7066768200000002</c:v>
                      </c:pt>
                      <c:pt idx="6">
                        <c:v>12.76121429</c:v>
                      </c:pt>
                      <c:pt idx="7">
                        <c:v>17.567450050000001</c:v>
                      </c:pt>
                      <c:pt idx="8">
                        <c:v>34.00714395</c:v>
                      </c:pt>
                    </c:numCache>
                  </c:numRef>
                </c:val>
              </c15:ser>
            </c15:filteredBarSeries>
            <c15:filteredBarSeries>
              <c15:ser>
                <c:idx val="6"/>
                <c:order val="21"/>
                <c:tx>
                  <c:strRef>
                    <c:extLst xmlns:c15="http://schemas.microsoft.com/office/drawing/2012/chart">
                      <c:ext xmlns:c15="http://schemas.microsoft.com/office/drawing/2012/chart" uri="{02D57815-91ED-43cb-92C2-25804820EDAC}">
                        <c15:formulaRef>
                          <c15:sqref>Sheet1!$A$24</c15:sqref>
                        </c15:formulaRef>
                      </c:ext>
                    </c:extLst>
                    <c:strCache>
                      <c:ptCount val="1"/>
                      <c:pt idx="0">
                        <c:v>2042</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Sheet1!$B$24:$J$24</c15:sqref>
                        </c15:formulaRef>
                      </c:ext>
                    </c:extLst>
                    <c:numCache>
                      <c:formatCode>General</c:formatCode>
                      <c:ptCount val="9"/>
                      <c:pt idx="0">
                        <c:v>1.2896306200000001</c:v>
                      </c:pt>
                      <c:pt idx="1">
                        <c:v>1.3180118430000001</c:v>
                      </c:pt>
                      <c:pt idx="2">
                        <c:v>2.140735378</c:v>
                      </c:pt>
                      <c:pt idx="3">
                        <c:v>2.9364746199999998</c:v>
                      </c:pt>
                      <c:pt idx="4">
                        <c:v>2.5597940989999999</c:v>
                      </c:pt>
                      <c:pt idx="5">
                        <c:v>8.8134555989999992</c:v>
                      </c:pt>
                      <c:pt idx="6">
                        <c:v>12.728349379999999</c:v>
                      </c:pt>
                      <c:pt idx="7">
                        <c:v>17.677007100000001</c:v>
                      </c:pt>
                      <c:pt idx="8">
                        <c:v>33.638229549999998</c:v>
                      </c:pt>
                    </c:numCache>
                  </c:numRef>
                </c:val>
              </c15:ser>
            </c15:filteredBarSeries>
            <c15:filteredBarSeries>
              <c15:ser>
                <c:idx val="7"/>
                <c:order val="22"/>
                <c:tx>
                  <c:strRef>
                    <c:extLst xmlns:c15="http://schemas.microsoft.com/office/drawing/2012/chart">
                      <c:ext xmlns:c15="http://schemas.microsoft.com/office/drawing/2012/chart" uri="{02D57815-91ED-43cb-92C2-25804820EDAC}">
                        <c15:formulaRef>
                          <c15:sqref>Sheet1!$A$25</c15:sqref>
                        </c15:formulaRef>
                      </c:ext>
                    </c:extLst>
                    <c:strCache>
                      <c:ptCount val="1"/>
                      <c:pt idx="0">
                        <c:v>2043</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Sheet1!$B$25:$J$25</c15:sqref>
                        </c15:formulaRef>
                      </c:ext>
                    </c:extLst>
                    <c:numCache>
                      <c:formatCode>General</c:formatCode>
                      <c:ptCount val="9"/>
                      <c:pt idx="0">
                        <c:v>1.2890426770000001</c:v>
                      </c:pt>
                      <c:pt idx="1">
                        <c:v>1.3026601719999999</c:v>
                      </c:pt>
                      <c:pt idx="2">
                        <c:v>2.1410744309999998</c:v>
                      </c:pt>
                      <c:pt idx="3">
                        <c:v>2.9550445650000001</c:v>
                      </c:pt>
                      <c:pt idx="4">
                        <c:v>2.5676986620000002</c:v>
                      </c:pt>
                      <c:pt idx="5">
                        <c:v>8.9247248450000001</c:v>
                      </c:pt>
                      <c:pt idx="6">
                        <c:v>12.701734070000001</c:v>
                      </c:pt>
                      <c:pt idx="7">
                        <c:v>17.795412769999999</c:v>
                      </c:pt>
                      <c:pt idx="8">
                        <c:v>33.279419009999998</c:v>
                      </c:pt>
                    </c:numCache>
                  </c:numRef>
                </c:val>
              </c15:ser>
            </c15:filteredBarSeries>
            <c15:filteredBarSeries>
              <c15:ser>
                <c:idx val="8"/>
                <c:order val="23"/>
                <c:tx>
                  <c:strRef>
                    <c:extLst xmlns:c15="http://schemas.microsoft.com/office/drawing/2012/chart">
                      <c:ext xmlns:c15="http://schemas.microsoft.com/office/drawing/2012/chart" uri="{02D57815-91ED-43cb-92C2-25804820EDAC}">
                        <c15:formulaRef>
                          <c15:sqref>Sheet1!$A$26</c15:sqref>
                        </c15:formulaRef>
                      </c:ext>
                    </c:extLst>
                    <c:strCache>
                      <c:ptCount val="1"/>
                      <c:pt idx="0">
                        <c:v>2044</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Sheet1!$B$26:$J$26</c15:sqref>
                        </c15:formulaRef>
                      </c:ext>
                    </c:extLst>
                    <c:numCache>
                      <c:formatCode>General</c:formatCode>
                      <c:ptCount val="9"/>
                      <c:pt idx="0">
                        <c:v>1.288566302</c:v>
                      </c:pt>
                      <c:pt idx="1">
                        <c:v>1.2897346890000001</c:v>
                      </c:pt>
                      <c:pt idx="2">
                        <c:v>2.1400945679999999</c:v>
                      </c:pt>
                      <c:pt idx="3">
                        <c:v>2.972914984</c:v>
                      </c:pt>
                      <c:pt idx="4">
                        <c:v>2.5756635810000001</c:v>
                      </c:pt>
                      <c:pt idx="5">
                        <c:v>9.0401409899999994</c:v>
                      </c:pt>
                      <c:pt idx="6">
                        <c:v>12.67840766</c:v>
                      </c:pt>
                      <c:pt idx="7">
                        <c:v>17.91116658</c:v>
                      </c:pt>
                      <c:pt idx="8">
                        <c:v>32.923750779999999</c:v>
                      </c:pt>
                    </c:numCache>
                  </c:numRef>
                </c:val>
              </c15:ser>
            </c15:filteredBarSeries>
            <c15:filteredBarSeries>
              <c15:ser>
                <c:idx val="9"/>
                <c:order val="24"/>
                <c:tx>
                  <c:strRef>
                    <c:extLst xmlns:c15="http://schemas.microsoft.com/office/drawing/2012/chart">
                      <c:ext xmlns:c15="http://schemas.microsoft.com/office/drawing/2012/chart" uri="{02D57815-91ED-43cb-92C2-25804820EDAC}">
                        <c15:formulaRef>
                          <c15:sqref>Sheet1!$A$27</c15:sqref>
                        </c15:formulaRef>
                      </c:ext>
                    </c:extLst>
                    <c:strCache>
                      <c:ptCount val="1"/>
                      <c:pt idx="0">
                        <c:v>2045</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Sheet1!$B$27:$J$27</c15:sqref>
                        </c15:formulaRef>
                      </c:ext>
                    </c:extLst>
                    <c:numCache>
                      <c:formatCode>General</c:formatCode>
                      <c:ptCount val="9"/>
                      <c:pt idx="0">
                        <c:v>1.2881979619999999</c:v>
                      </c:pt>
                      <c:pt idx="1">
                        <c:v>1.278479122</c:v>
                      </c:pt>
                      <c:pt idx="2">
                        <c:v>2.1379614550000001</c:v>
                      </c:pt>
                      <c:pt idx="3">
                        <c:v>2.9901767320000001</c:v>
                      </c:pt>
                      <c:pt idx="4">
                        <c:v>2.5836290229999999</c:v>
                      </c:pt>
                      <c:pt idx="5">
                        <c:v>9.1522745430000008</c:v>
                      </c:pt>
                      <c:pt idx="6">
                        <c:v>12.657162680000001</c:v>
                      </c:pt>
                      <c:pt idx="7">
                        <c:v>18.026913539999999</c:v>
                      </c:pt>
                      <c:pt idx="8">
                        <c:v>32.568729789999999</c:v>
                      </c:pt>
                    </c:numCache>
                  </c:numRef>
                </c:val>
              </c15:ser>
            </c15:filteredBarSeries>
            <c15:filteredBarSeries>
              <c15:ser>
                <c:idx val="10"/>
                <c:order val="25"/>
                <c:tx>
                  <c:strRef>
                    <c:extLst xmlns:c15="http://schemas.microsoft.com/office/drawing/2012/chart">
                      <c:ext xmlns:c15="http://schemas.microsoft.com/office/drawing/2012/chart" uri="{02D57815-91ED-43cb-92C2-25804820EDAC}">
                        <c15:formulaRef>
                          <c15:sqref>Sheet1!$A$28</c15:sqref>
                        </c15:formulaRef>
                      </c:ext>
                    </c:extLst>
                    <c:strCache>
                      <c:ptCount val="1"/>
                      <c:pt idx="0">
                        <c:v>2046</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Sheet1!$B$28:$J$28</c15:sqref>
                        </c15:formulaRef>
                      </c:ext>
                    </c:extLst>
                    <c:numCache>
                      <c:formatCode>General</c:formatCode>
                      <c:ptCount val="9"/>
                      <c:pt idx="0">
                        <c:v>1.287946249</c:v>
                      </c:pt>
                      <c:pt idx="1">
                        <c:v>1.268556402</c:v>
                      </c:pt>
                      <c:pt idx="2">
                        <c:v>2.1353338509999999</c:v>
                      </c:pt>
                      <c:pt idx="3">
                        <c:v>3.0077216619999998</c:v>
                      </c:pt>
                      <c:pt idx="4">
                        <c:v>2.5915556039999998</c:v>
                      </c:pt>
                      <c:pt idx="5">
                        <c:v>9.2683533760000003</c:v>
                      </c:pt>
                      <c:pt idx="6">
                        <c:v>12.64057985</c:v>
                      </c:pt>
                      <c:pt idx="7">
                        <c:v>18.147107210000001</c:v>
                      </c:pt>
                      <c:pt idx="8">
                        <c:v>32.228483629999999</c:v>
                      </c:pt>
                    </c:numCache>
                  </c:numRef>
                </c:val>
              </c15:ser>
            </c15:filteredBarSeries>
            <c15:filteredBarSeries>
              <c15:ser>
                <c:idx val="11"/>
                <c:order val="26"/>
                <c:tx>
                  <c:strRef>
                    <c:extLst xmlns:c15="http://schemas.microsoft.com/office/drawing/2012/chart">
                      <c:ext xmlns:c15="http://schemas.microsoft.com/office/drawing/2012/chart" uri="{02D57815-91ED-43cb-92C2-25804820EDAC}">
                        <c15:formulaRef>
                          <c15:sqref>Sheet1!$A$29</c15:sqref>
                        </c15:formulaRef>
                      </c:ext>
                    </c:extLst>
                    <c:strCache>
                      <c:ptCount val="1"/>
                      <c:pt idx="0">
                        <c:v>2047</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Sheet1!$B$29:$J$29</c15:sqref>
                        </c15:formulaRef>
                      </c:ext>
                    </c:extLst>
                    <c:numCache>
                      <c:formatCode>General</c:formatCode>
                      <c:ptCount val="9"/>
                      <c:pt idx="0">
                        <c:v>1.287759997</c:v>
                      </c:pt>
                      <c:pt idx="1">
                        <c:v>1.2588119929999999</c:v>
                      </c:pt>
                      <c:pt idx="2">
                        <c:v>2.1311718179999999</c:v>
                      </c:pt>
                      <c:pt idx="3">
                        <c:v>3.0245999910000001</c:v>
                      </c:pt>
                      <c:pt idx="4">
                        <c:v>2.5992730630000001</c:v>
                      </c:pt>
                      <c:pt idx="5">
                        <c:v>9.3799856950000002</c:v>
                      </c:pt>
                      <c:pt idx="6">
                        <c:v>12.625135520000001</c:v>
                      </c:pt>
                      <c:pt idx="7">
                        <c:v>18.267955990000001</c:v>
                      </c:pt>
                      <c:pt idx="8">
                        <c:v>31.886116120000001</c:v>
                      </c:pt>
                    </c:numCache>
                  </c:numRef>
                </c:val>
              </c15:ser>
            </c15:filteredBarSeries>
            <c15:filteredBarSeries>
              <c15:ser>
                <c:idx val="12"/>
                <c:order val="27"/>
                <c:tx>
                  <c:strRef>
                    <c:extLst xmlns:c15="http://schemas.microsoft.com/office/drawing/2012/chart">
                      <c:ext xmlns:c15="http://schemas.microsoft.com/office/drawing/2012/chart" uri="{02D57815-91ED-43cb-92C2-25804820EDAC}">
                        <c15:formulaRef>
                          <c15:sqref>Sheet1!$A$30</c15:sqref>
                        </c15:formulaRef>
                      </c:ext>
                    </c:extLst>
                    <c:strCache>
                      <c:ptCount val="1"/>
                      <c:pt idx="0">
                        <c:v>2048</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Sheet1!$B$30:$J$30</c15:sqref>
                        </c15:formulaRef>
                      </c:ext>
                    </c:extLst>
                    <c:numCache>
                      <c:formatCode>General</c:formatCode>
                      <c:ptCount val="9"/>
                      <c:pt idx="0">
                        <c:v>1.2875822349999999</c:v>
                      </c:pt>
                      <c:pt idx="1">
                        <c:v>1.249493733</c:v>
                      </c:pt>
                      <c:pt idx="2">
                        <c:v>2.1260697940000002</c:v>
                      </c:pt>
                      <c:pt idx="3">
                        <c:v>3.0414817159999998</c:v>
                      </c:pt>
                      <c:pt idx="4">
                        <c:v>2.6064600339999999</c:v>
                      </c:pt>
                      <c:pt idx="5">
                        <c:v>9.4982636500000002</c:v>
                      </c:pt>
                      <c:pt idx="6">
                        <c:v>12.61165843</c:v>
                      </c:pt>
                      <c:pt idx="7">
                        <c:v>18.394317910000002</c:v>
                      </c:pt>
                      <c:pt idx="8">
                        <c:v>31.54170435</c:v>
                      </c:pt>
                    </c:numCache>
                  </c:numRef>
                </c:val>
              </c15:ser>
            </c15:filteredBarSeries>
            <c15:filteredBarSeries>
              <c15:ser>
                <c:idx val="13"/>
                <c:order val="28"/>
                <c:tx>
                  <c:strRef>
                    <c:extLst xmlns:c15="http://schemas.microsoft.com/office/drawing/2012/chart">
                      <c:ext xmlns:c15="http://schemas.microsoft.com/office/drawing/2012/chart" uri="{02D57815-91ED-43cb-92C2-25804820EDAC}">
                        <c15:formulaRef>
                          <c15:sqref>Sheet1!$A$31</c15:sqref>
                        </c15:formulaRef>
                      </c:ext>
                    </c:extLst>
                    <c:strCache>
                      <c:ptCount val="1"/>
                      <c:pt idx="0">
                        <c:v>2049</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Sheet1!$B$31:$J$31</c15:sqref>
                        </c15:formulaRef>
                      </c:ext>
                    </c:extLst>
                    <c:numCache>
                      <c:formatCode>General</c:formatCode>
                      <c:ptCount val="9"/>
                      <c:pt idx="0">
                        <c:v>1.2873656570000001</c:v>
                      </c:pt>
                      <c:pt idx="1">
                        <c:v>1.2412378580000001</c:v>
                      </c:pt>
                      <c:pt idx="2">
                        <c:v>2.1207377009999999</c:v>
                      </c:pt>
                      <c:pt idx="3">
                        <c:v>3.0595143880000002</c:v>
                      </c:pt>
                      <c:pt idx="4">
                        <c:v>2.6131169679999999</c:v>
                      </c:pt>
                      <c:pt idx="5">
                        <c:v>9.6196199329999992</c:v>
                      </c:pt>
                      <c:pt idx="6">
                        <c:v>12.60087695</c:v>
                      </c:pt>
                      <c:pt idx="7">
                        <c:v>18.52537684</c:v>
                      </c:pt>
                      <c:pt idx="8">
                        <c:v>31.197737610000001</c:v>
                      </c:pt>
                    </c:numCache>
                  </c:numRef>
                </c:val>
              </c15:ser>
            </c15:filteredBarSeries>
          </c:ext>
        </c:extLst>
      </c:barChart>
      <c:catAx>
        <c:axId val="-129977961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just">
              <a:defRPr sz="1050" b="0" i="0" u="none" strike="noStrike" kern="1200" baseline="0">
                <a:solidFill>
                  <a:schemeClr val="tx1"/>
                </a:solidFill>
                <a:latin typeface="+mn-lt"/>
                <a:ea typeface="+mn-ea"/>
                <a:cs typeface="+mn-cs"/>
              </a:defRPr>
            </a:pPr>
            <a:endParaRPr lang="en-US"/>
          </a:p>
        </c:txPr>
        <c:crossAx val="-1299777984"/>
        <c:crosses val="autoZero"/>
        <c:auto val="1"/>
        <c:lblAlgn val="ctr"/>
        <c:lblOffset val="100"/>
        <c:noMultiLvlLbl val="0"/>
      </c:catAx>
      <c:valAx>
        <c:axId val="-1299777984"/>
        <c:scaling>
          <c:orientation val="minMax"/>
          <c:max val="4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97796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defRPr>
      </a:pPr>
      <a:endParaRPr lang="en-US"/>
    </a:p>
  </c:txPr>
  <c:externalData r:id="rId3">
    <c:autoUpdate val="0"/>
  </c:externalData>
  <c:userShapes r:id="rId4"/>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91834515160739"/>
          <c:y val="3.634305490364638E-2"/>
          <c:w val="0.57960263254386024"/>
          <c:h val="0.86605339214219035"/>
        </c:manualLayout>
      </c:layout>
      <c:barChart>
        <c:barDir val="bar"/>
        <c:grouping val="clustered"/>
        <c:varyColors val="0"/>
        <c:ser>
          <c:idx val="0"/>
          <c:order val="29"/>
          <c:tx>
            <c:strRef>
              <c:f>Sheet1!$A$32</c:f>
              <c:strCache>
                <c:ptCount val="1"/>
                <c:pt idx="0">
                  <c:v>2050</c:v>
                </c:pt>
              </c:strCache>
            </c:strRef>
          </c:tx>
          <c:spPr>
            <a:solidFill>
              <a:schemeClr val="accent1">
                <a:lumMod val="40000"/>
                <a:lumOff val="60000"/>
              </a:schemeClr>
            </a:solidFill>
            <a:ln>
              <a:noFill/>
            </a:ln>
            <a:effectLst/>
          </c:spPr>
          <c:invertIfNegative val="0"/>
          <c:dPt>
            <c:idx val="8"/>
            <c:invertIfNegative val="0"/>
            <c:bubble3D val="0"/>
            <c:spPr>
              <a:solidFill>
                <a:schemeClr val="accent1">
                  <a:lumMod val="40000"/>
                  <a:lumOff val="60000"/>
                </a:schemeClr>
              </a:solidFill>
              <a:ln>
                <a:noFill/>
              </a:ln>
              <a:effectLst/>
            </c:spPr>
          </c:dPt>
          <c:cat>
            <c:strRef>
              <c:f>Sheet1!$B$1:$J$1</c:f>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f>Sheet1!$B$32:$J$32</c:f>
              <c:numCache>
                <c:formatCode>General</c:formatCode>
                <c:ptCount val="9"/>
                <c:pt idx="0">
                  <c:v>4.4098794624261366</c:v>
                </c:pt>
                <c:pt idx="1">
                  <c:v>2.7713472637227232</c:v>
                </c:pt>
                <c:pt idx="2">
                  <c:v>10.09878907514917</c:v>
                </c:pt>
                <c:pt idx="3">
                  <c:v>3.2462788880045599</c:v>
                </c:pt>
                <c:pt idx="4">
                  <c:v>5.6423614078065469</c:v>
                </c:pt>
                <c:pt idx="5">
                  <c:v>5.785866274518682</c:v>
                </c:pt>
                <c:pt idx="6">
                  <c:v>5.8928193804593159</c:v>
                </c:pt>
                <c:pt idx="7">
                  <c:v>31.90352683476268</c:v>
                </c:pt>
                <c:pt idx="8">
                  <c:v>15.8666730092751</c:v>
                </c:pt>
              </c:numCache>
            </c:numRef>
          </c:val>
        </c:ser>
        <c:ser>
          <c:idx val="31"/>
          <c:order val="30"/>
          <c:tx>
            <c:strRef>
              <c:f>Sheet1!$A$2</c:f>
              <c:strCache>
                <c:ptCount val="1"/>
                <c:pt idx="0">
                  <c:v>2020</c:v>
                </c:pt>
              </c:strCache>
            </c:strRef>
          </c:tx>
          <c:spPr>
            <a:solidFill>
              <a:schemeClr val="accent1"/>
            </a:solidFill>
            <a:ln>
              <a:noFill/>
            </a:ln>
            <a:effectLst/>
          </c:spPr>
          <c:invertIfNegative val="0"/>
          <c:cat>
            <c:strRef>
              <c:f>Sheet1!$B$1:$J$1</c:f>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f>Sheet1!$B$2:$J$2</c:f>
              <c:numCache>
                <c:formatCode>General</c:formatCode>
                <c:ptCount val="9"/>
                <c:pt idx="0">
                  <c:v>4.5860868470808667</c:v>
                </c:pt>
                <c:pt idx="1">
                  <c:v>5.714578992884741</c:v>
                </c:pt>
                <c:pt idx="2">
                  <c:v>8.1772643630831556</c:v>
                </c:pt>
                <c:pt idx="3">
                  <c:v>5.4052579995359604</c:v>
                </c:pt>
                <c:pt idx="4">
                  <c:v>6.974388570106834</c:v>
                </c:pt>
                <c:pt idx="5">
                  <c:v>5.9638245855147307</c:v>
                </c:pt>
                <c:pt idx="6">
                  <c:v>6.8845105559756066</c:v>
                </c:pt>
                <c:pt idx="7">
                  <c:v>26.70179521048173</c:v>
                </c:pt>
                <c:pt idx="8">
                  <c:v>22.466917576389921</c:v>
                </c:pt>
              </c:numCache>
            </c:numRef>
          </c:val>
        </c:ser>
        <c:dLbls>
          <c:showLegendKey val="0"/>
          <c:showVal val="0"/>
          <c:showCatName val="0"/>
          <c:showSerName val="0"/>
          <c:showPercent val="0"/>
          <c:showBubbleSize val="0"/>
        </c:dLbls>
        <c:gapWidth val="67"/>
        <c:axId val="-1299777440"/>
        <c:axId val="-1214861792"/>
        <c:extLst>
          <c:ext xmlns:c15="http://schemas.microsoft.com/office/drawing/2012/chart" uri="{02D57815-91ED-43cb-92C2-25804820EDAC}">
            <c15:filteredBarSeries>
              <c15:ser>
                <c:idx val="32"/>
                <c:order val="0"/>
                <c:tx>
                  <c:strRef>
                    <c:extLst>
                      <c:ext uri="{02D57815-91ED-43cb-92C2-25804820EDAC}">
                        <c15:formulaRef>
                          <c15:sqref>Sheet1!$A$3</c15:sqref>
                        </c15:formulaRef>
                      </c:ext>
                    </c:extLst>
                    <c:strCache>
                      <c:ptCount val="1"/>
                      <c:pt idx="0">
                        <c:v>2021</c:v>
                      </c:pt>
                    </c:strCache>
                  </c:strRef>
                </c:tx>
                <c:spPr>
                  <a:solidFill>
                    <a:srgbClr val="004B6C"/>
                  </a:solidFill>
                  <a:ln>
                    <a:noFill/>
                  </a:ln>
                  <a:effectLst/>
                </c:spPr>
                <c:invertIfNegative val="0"/>
                <c:cat>
                  <c:strRef>
                    <c:extLst>
                      <c:ex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c:ext uri="{02D57815-91ED-43cb-92C2-25804820EDAC}">
                        <c15:formulaRef>
                          <c15:sqref>Sheet1!$B$3:$J$3</c15:sqref>
                        </c15:formulaRef>
                      </c:ext>
                    </c:extLst>
                    <c:numCache>
                      <c:formatCode>General</c:formatCode>
                      <c:ptCount val="9"/>
                      <c:pt idx="0">
                        <c:v>4.5582359921390889</c:v>
                      </c:pt>
                      <c:pt idx="1">
                        <c:v>5.4853843354931104</c:v>
                      </c:pt>
                      <c:pt idx="2">
                        <c:v>8.2631260203509616</c:v>
                      </c:pt>
                      <c:pt idx="3">
                        <c:v>5.3077507375264883</c:v>
                      </c:pt>
                      <c:pt idx="4">
                        <c:v>6.8587540329958321</c:v>
                      </c:pt>
                      <c:pt idx="5">
                        <c:v>5.537707312735483</c:v>
                      </c:pt>
                      <c:pt idx="6">
                        <c:v>6.809742904464656</c:v>
                      </c:pt>
                      <c:pt idx="7">
                        <c:v>28.424031502220291</c:v>
                      </c:pt>
                      <c:pt idx="8">
                        <c:v>23.06441276986223</c:v>
                      </c:pt>
                    </c:numCache>
                  </c:numRef>
                </c:val>
              </c15:ser>
            </c15:filteredBarSeries>
            <c15:filteredBarSeries>
              <c15:ser>
                <c:idx val="33"/>
                <c:order val="1"/>
                <c:tx>
                  <c:strRef>
                    <c:extLst xmlns:c15="http://schemas.microsoft.com/office/drawing/2012/chart">
                      <c:ext xmlns:c15="http://schemas.microsoft.com/office/drawing/2012/chart" uri="{02D57815-91ED-43cb-92C2-25804820EDAC}">
                        <c15:formulaRef>
                          <c15:sqref>Sheet1!$A$4</c15:sqref>
                        </c15:formulaRef>
                      </c:ext>
                    </c:extLst>
                    <c:strCache>
                      <c:ptCount val="1"/>
                      <c:pt idx="0">
                        <c:v>2022</c:v>
                      </c:pt>
                    </c:strCache>
                  </c:strRef>
                </c:tx>
                <c:spPr>
                  <a:solidFill>
                    <a:srgbClr val="004B6C"/>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Sheet1!$B$4:$J$4</c15:sqref>
                        </c15:formulaRef>
                      </c:ext>
                    </c:extLst>
                    <c:numCache>
                      <c:formatCode>General</c:formatCode>
                      <c:ptCount val="9"/>
                      <c:pt idx="0">
                        <c:v>4.5327970077944313</c:v>
                      </c:pt>
                      <c:pt idx="1">
                        <c:v>5.2931533261458439</c:v>
                      </c:pt>
                      <c:pt idx="2">
                        <c:v>8.3537545628800878</c:v>
                      </c:pt>
                      <c:pt idx="3">
                        <c:v>5.2203203319497717</c:v>
                      </c:pt>
                      <c:pt idx="4">
                        <c:v>6.7525091742770389</c:v>
                      </c:pt>
                      <c:pt idx="5">
                        <c:v>5.9462270531616346</c:v>
                      </c:pt>
                      <c:pt idx="6">
                        <c:v>6.7221087685186909</c:v>
                      </c:pt>
                      <c:pt idx="7">
                        <c:v>28.86827985682017</c:v>
                      </c:pt>
                      <c:pt idx="8">
                        <c:v>22.739482526978652</c:v>
                      </c:pt>
                    </c:numCache>
                  </c:numRef>
                </c:val>
              </c15:ser>
            </c15:filteredBarSeries>
            <c15:filteredBarSeries>
              <c15:ser>
                <c:idx val="34"/>
                <c:order val="2"/>
                <c:tx>
                  <c:strRef>
                    <c:extLst xmlns:c15="http://schemas.microsoft.com/office/drawing/2012/chart">
                      <c:ext xmlns:c15="http://schemas.microsoft.com/office/drawing/2012/chart" uri="{02D57815-91ED-43cb-92C2-25804820EDAC}">
                        <c15:formulaRef>
                          <c15:sqref>Sheet1!$A$5</c15:sqref>
                        </c15:formulaRef>
                      </c:ext>
                    </c:extLst>
                    <c:strCache>
                      <c:ptCount val="1"/>
                      <c:pt idx="0">
                        <c:v>2023</c:v>
                      </c:pt>
                    </c:strCache>
                  </c:strRef>
                </c:tx>
                <c:spPr>
                  <a:solidFill>
                    <a:srgbClr val="004B6C"/>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Sheet1!$B$5:$J$5</c15:sqref>
                        </c15:formulaRef>
                      </c:ext>
                    </c:extLst>
                    <c:numCache>
                      <c:formatCode>General</c:formatCode>
                      <c:ptCount val="9"/>
                      <c:pt idx="0">
                        <c:v>4.5284813855781056</c:v>
                      </c:pt>
                      <c:pt idx="1">
                        <c:v>5.1266085752009438</c:v>
                      </c:pt>
                      <c:pt idx="2">
                        <c:v>8.4390860498523264</c:v>
                      </c:pt>
                      <c:pt idx="3">
                        <c:v>5.1478541261150648</c:v>
                      </c:pt>
                      <c:pt idx="4">
                        <c:v>6.6646202370240921</c:v>
                      </c:pt>
                      <c:pt idx="5">
                        <c:v>5.9196338260212951</c:v>
                      </c:pt>
                      <c:pt idx="6">
                        <c:v>6.6713419345504663</c:v>
                      </c:pt>
                      <c:pt idx="7">
                        <c:v>30.515758760125021</c:v>
                      </c:pt>
                      <c:pt idx="8">
                        <c:v>22.448630881117818</c:v>
                      </c:pt>
                    </c:numCache>
                  </c:numRef>
                </c:val>
              </c15:ser>
            </c15:filteredBarSeries>
            <c15:filteredBarSeries>
              <c15:ser>
                <c:idx val="35"/>
                <c:order val="3"/>
                <c:tx>
                  <c:strRef>
                    <c:extLst xmlns:c15="http://schemas.microsoft.com/office/drawing/2012/chart">
                      <c:ext xmlns:c15="http://schemas.microsoft.com/office/drawing/2012/chart" uri="{02D57815-91ED-43cb-92C2-25804820EDAC}">
                        <c15:formulaRef>
                          <c15:sqref>Sheet1!$A$6</c15:sqref>
                        </c15:formulaRef>
                      </c:ext>
                    </c:extLst>
                    <c:strCache>
                      <c:ptCount val="1"/>
                      <c:pt idx="0">
                        <c:v>2024</c:v>
                      </c:pt>
                    </c:strCache>
                  </c:strRef>
                </c:tx>
                <c:spPr>
                  <a:solidFill>
                    <a:srgbClr val="004B6C"/>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Sheet1!$B$6:$J$6</c15:sqref>
                        </c15:formulaRef>
                      </c:ext>
                    </c:extLst>
                    <c:numCache>
                      <c:formatCode>General</c:formatCode>
                      <c:ptCount val="9"/>
                      <c:pt idx="0">
                        <c:v>4.5447499060316376</c:v>
                      </c:pt>
                      <c:pt idx="1">
                        <c:v>4.9807989006274909</c:v>
                      </c:pt>
                      <c:pt idx="2">
                        <c:v>8.5232058892264213</c:v>
                      </c:pt>
                      <c:pt idx="3">
                        <c:v>5.0856201505194889</c:v>
                      </c:pt>
                      <c:pt idx="4">
                        <c:v>6.5903172625140733</c:v>
                      </c:pt>
                      <c:pt idx="5">
                        <c:v>5.8981493917348971</c:v>
                      </c:pt>
                      <c:pt idx="6">
                        <c:v>6.6602426626333529</c:v>
                      </c:pt>
                      <c:pt idx="7">
                        <c:v>31.46816816113569</c:v>
                      </c:pt>
                      <c:pt idx="8">
                        <c:v>22.289788321446171</c:v>
                      </c:pt>
                    </c:numCache>
                  </c:numRef>
                </c:val>
              </c15:ser>
            </c15:filteredBarSeries>
            <c15:filteredBarSeries>
              <c15:ser>
                <c:idx val="36"/>
                <c:order val="4"/>
                <c:tx>
                  <c:strRef>
                    <c:extLst xmlns:c15="http://schemas.microsoft.com/office/drawing/2012/chart">
                      <c:ext xmlns:c15="http://schemas.microsoft.com/office/drawing/2012/chart" uri="{02D57815-91ED-43cb-92C2-25804820EDAC}">
                        <c15:formulaRef>
                          <c15:sqref>Sheet1!$A$7</c15:sqref>
                        </c15:formulaRef>
                      </c:ext>
                    </c:extLst>
                    <c:strCache>
                      <c:ptCount val="1"/>
                      <c:pt idx="0">
                        <c:v>2025</c:v>
                      </c:pt>
                    </c:strCache>
                  </c:strRef>
                </c:tx>
                <c:spPr>
                  <a:solidFill>
                    <a:srgbClr val="004B6C"/>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Sheet1!$B$7:$J$7</c15:sqref>
                        </c15:formulaRef>
                      </c:ext>
                    </c:extLst>
                    <c:numCache>
                      <c:formatCode>General</c:formatCode>
                      <c:ptCount val="9"/>
                      <c:pt idx="0">
                        <c:v>4.5547557870768189</c:v>
                      </c:pt>
                      <c:pt idx="1">
                        <c:v>4.8492491351211431</c:v>
                      </c:pt>
                      <c:pt idx="2">
                        <c:v>8.6026979398477295</c:v>
                      </c:pt>
                      <c:pt idx="3">
                        <c:v>5.0224122418985964</c:v>
                      </c:pt>
                      <c:pt idx="4">
                        <c:v>6.5226025909957457</c:v>
                      </c:pt>
                      <c:pt idx="5">
                        <c:v>5.8753281017332437</c:v>
                      </c:pt>
                      <c:pt idx="6">
                        <c:v>6.6383534941561928</c:v>
                      </c:pt>
                      <c:pt idx="7">
                        <c:v>32.391692422574657</c:v>
                      </c:pt>
                      <c:pt idx="8">
                        <c:v>22.101091986425178</c:v>
                      </c:pt>
                    </c:numCache>
                  </c:numRef>
                </c:val>
              </c15:ser>
            </c15:filteredBarSeries>
            <c15:filteredBarSeries>
              <c15:ser>
                <c:idx val="37"/>
                <c:order val="5"/>
                <c:tx>
                  <c:strRef>
                    <c:extLst xmlns:c15="http://schemas.microsoft.com/office/drawing/2012/chart">
                      <c:ext xmlns:c15="http://schemas.microsoft.com/office/drawing/2012/chart" uri="{02D57815-91ED-43cb-92C2-25804820EDAC}">
                        <c15:formulaRef>
                          <c15:sqref>Sheet1!$A$8</c15:sqref>
                        </c15:formulaRef>
                      </c:ext>
                    </c:extLst>
                    <c:strCache>
                      <c:ptCount val="1"/>
                      <c:pt idx="0">
                        <c:v>2026</c:v>
                      </c:pt>
                    </c:strCache>
                  </c:strRef>
                </c:tx>
                <c:spPr>
                  <a:solidFill>
                    <a:srgbClr val="004B6C"/>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Sheet1!$B$8:$J$8</c15:sqref>
                        </c15:formulaRef>
                      </c:ext>
                    </c:extLst>
                    <c:numCache>
                      <c:formatCode>General</c:formatCode>
                      <c:ptCount val="9"/>
                      <c:pt idx="0">
                        <c:v>4.5533719722749657</c:v>
                      </c:pt>
                      <c:pt idx="1">
                        <c:v>4.7296349142474128</c:v>
                      </c:pt>
                      <c:pt idx="2">
                        <c:v>8.6748765521831483</c:v>
                      </c:pt>
                      <c:pt idx="3">
                        <c:v>4.8757680418794944</c:v>
                      </c:pt>
                      <c:pt idx="4">
                        <c:v>6.4597455045767624</c:v>
                      </c:pt>
                      <c:pt idx="5">
                        <c:v>5.8457887959689714</c:v>
                      </c:pt>
                      <c:pt idx="6">
                        <c:v>6.5970987498768068</c:v>
                      </c:pt>
                      <c:pt idx="7">
                        <c:v>32.249334384620923</c:v>
                      </c:pt>
                      <c:pt idx="8">
                        <c:v>21.847351151333388</c:v>
                      </c:pt>
                    </c:numCache>
                  </c:numRef>
                </c:val>
              </c15:ser>
            </c15:filteredBarSeries>
            <c15:filteredBarSeries>
              <c15:ser>
                <c:idx val="1"/>
                <c:order val="6"/>
                <c:tx>
                  <c:strRef>
                    <c:extLst xmlns:c15="http://schemas.microsoft.com/office/drawing/2012/chart">
                      <c:ext xmlns:c15="http://schemas.microsoft.com/office/drawing/2012/chart" uri="{02D57815-91ED-43cb-92C2-25804820EDAC}">
                        <c15:formulaRef>
                          <c15:sqref>Sheet1!$A$9</c15:sqref>
                        </c15:formulaRef>
                      </c:ext>
                    </c:extLst>
                    <c:strCache>
                      <c:ptCount val="1"/>
                      <c:pt idx="0">
                        <c:v>2027</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Sheet1!$B$9:$J$9</c15:sqref>
                        </c15:formulaRef>
                      </c:ext>
                    </c:extLst>
                    <c:numCache>
                      <c:formatCode>General</c:formatCode>
                      <c:ptCount val="9"/>
                      <c:pt idx="0">
                        <c:v>4.5484102039155347</c:v>
                      </c:pt>
                      <c:pt idx="1">
                        <c:v>4.6211542641803547</c:v>
                      </c:pt>
                      <c:pt idx="2">
                        <c:v>8.742382759641746</c:v>
                      </c:pt>
                      <c:pt idx="3">
                        <c:v>4.7360295920601336</c:v>
                      </c:pt>
                      <c:pt idx="4">
                        <c:v>6.4018366318126656</c:v>
                      </c:pt>
                      <c:pt idx="5">
                        <c:v>5.8145640914996504</c:v>
                      </c:pt>
                      <c:pt idx="6">
                        <c:v>6.5500995669352848</c:v>
                      </c:pt>
                      <c:pt idx="7">
                        <c:v>32.123399718010958</c:v>
                      </c:pt>
                      <c:pt idx="8">
                        <c:v>21.561766664164011</c:v>
                      </c:pt>
                    </c:numCache>
                  </c:numRef>
                </c:val>
              </c15:ser>
            </c15:filteredBarSeries>
            <c15:filteredBarSeries>
              <c15:ser>
                <c:idx val="2"/>
                <c:order val="7"/>
                <c:tx>
                  <c:strRef>
                    <c:extLst xmlns:c15="http://schemas.microsoft.com/office/drawing/2012/chart">
                      <c:ext xmlns:c15="http://schemas.microsoft.com/office/drawing/2012/chart" uri="{02D57815-91ED-43cb-92C2-25804820EDAC}">
                        <c15:formulaRef>
                          <c15:sqref>Sheet1!$A$10</c15:sqref>
                        </c15:formulaRef>
                      </c:ext>
                    </c:extLst>
                    <c:strCache>
                      <c:ptCount val="1"/>
                      <c:pt idx="0">
                        <c:v>2028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Sheet1!$B$10:$J$10</c15:sqref>
                        </c15:formulaRef>
                      </c:ext>
                    </c:extLst>
                    <c:numCache>
                      <c:formatCode>General</c:formatCode>
                      <c:ptCount val="9"/>
                      <c:pt idx="0">
                        <c:v>4.5425408008932617</c:v>
                      </c:pt>
                      <c:pt idx="1">
                        <c:v>4.4996905589796752</c:v>
                      </c:pt>
                      <c:pt idx="2">
                        <c:v>8.8089916117315354</c:v>
                      </c:pt>
                      <c:pt idx="3">
                        <c:v>4.6067024895348041</c:v>
                      </c:pt>
                      <c:pt idx="4">
                        <c:v>6.3486463722253719</c:v>
                      </c:pt>
                      <c:pt idx="5">
                        <c:v>5.7862159420890089</c:v>
                      </c:pt>
                      <c:pt idx="6">
                        <c:v>6.5040341006870968</c:v>
                      </c:pt>
                      <c:pt idx="7">
                        <c:v>31.99087363982607</c:v>
                      </c:pt>
                      <c:pt idx="8">
                        <c:v>21.26818132798979</c:v>
                      </c:pt>
                    </c:numCache>
                  </c:numRef>
                </c:val>
              </c15:ser>
            </c15:filteredBarSeries>
            <c15:filteredBarSeries>
              <c15:ser>
                <c:idx val="3"/>
                <c:order val="8"/>
                <c:tx>
                  <c:strRef>
                    <c:extLst xmlns:c15="http://schemas.microsoft.com/office/drawing/2012/chart">
                      <c:ext xmlns:c15="http://schemas.microsoft.com/office/drawing/2012/chart" uri="{02D57815-91ED-43cb-92C2-25804820EDAC}">
                        <c15:formulaRef>
                          <c15:sqref>Sheet1!$A$11</c15:sqref>
                        </c15:formulaRef>
                      </c:ext>
                    </c:extLst>
                    <c:strCache>
                      <c:ptCount val="1"/>
                      <c:pt idx="0">
                        <c:v>2029</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Sheet1!$B$11:$J$11</c15:sqref>
                        </c15:formulaRef>
                      </c:ext>
                    </c:extLst>
                    <c:numCache>
                      <c:formatCode>General</c:formatCode>
                      <c:ptCount val="9"/>
                      <c:pt idx="0">
                        <c:v>4.5340374325244612</c:v>
                      </c:pt>
                      <c:pt idx="1">
                        <c:v>4.384136119595146</c:v>
                      </c:pt>
                      <c:pt idx="2">
                        <c:v>8.8724816033611251</c:v>
                      </c:pt>
                      <c:pt idx="3">
                        <c:v>4.4868181762865884</c:v>
                      </c:pt>
                      <c:pt idx="4">
                        <c:v>6.2988412249620822</c:v>
                      </c:pt>
                      <c:pt idx="5">
                        <c:v>5.7589184501318398</c:v>
                      </c:pt>
                      <c:pt idx="6">
                        <c:v>6.4560657814464308</c:v>
                      </c:pt>
                      <c:pt idx="7">
                        <c:v>31.867955887796271</c:v>
                      </c:pt>
                      <c:pt idx="8">
                        <c:v>20.96518333226242</c:v>
                      </c:pt>
                    </c:numCache>
                  </c:numRef>
                </c:val>
              </c15:ser>
            </c15:filteredBarSeries>
            <c15:filteredBarSeries>
              <c15:ser>
                <c:idx val="4"/>
                <c:order val="9"/>
                <c:tx>
                  <c:strRef>
                    <c:extLst xmlns:c15="http://schemas.microsoft.com/office/drawing/2012/chart">
                      <c:ext xmlns:c15="http://schemas.microsoft.com/office/drawing/2012/chart" uri="{02D57815-91ED-43cb-92C2-25804820EDAC}">
                        <c15:formulaRef>
                          <c15:sqref>Sheet1!$A$12</c15:sqref>
                        </c15:formulaRef>
                      </c:ext>
                    </c:extLst>
                    <c:strCache>
                      <c:ptCount val="1"/>
                      <c:pt idx="0">
                        <c:v>2030</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Sheet1!$B$12:$J$12</c15:sqref>
                        </c15:formulaRef>
                      </c:ext>
                    </c:extLst>
                    <c:numCache>
                      <c:formatCode>General</c:formatCode>
                      <c:ptCount val="9"/>
                      <c:pt idx="0">
                        <c:v>4.5085756231558216</c:v>
                      </c:pt>
                      <c:pt idx="1">
                        <c:v>4.2050017275668363</c:v>
                      </c:pt>
                      <c:pt idx="2">
                        <c:v>8.9290153254974758</c:v>
                      </c:pt>
                      <c:pt idx="3">
                        <c:v>4.3720226429704221</c:v>
                      </c:pt>
                      <c:pt idx="4">
                        <c:v>6.2349691236761471</c:v>
                      </c:pt>
                      <c:pt idx="5">
                        <c:v>5.7319669799339943</c:v>
                      </c:pt>
                      <c:pt idx="6">
                        <c:v>6.3887439539403177</c:v>
                      </c:pt>
                      <c:pt idx="7">
                        <c:v>31.734313321249399</c:v>
                      </c:pt>
                      <c:pt idx="8">
                        <c:v>20.637846708642151</c:v>
                      </c:pt>
                    </c:numCache>
                  </c:numRef>
                </c:val>
              </c15:ser>
            </c15:filteredBarSeries>
            <c15:filteredBarSeries>
              <c15:ser>
                <c:idx val="5"/>
                <c:order val="10"/>
                <c:tx>
                  <c:strRef>
                    <c:extLst xmlns:c15="http://schemas.microsoft.com/office/drawing/2012/chart">
                      <c:ext xmlns:c15="http://schemas.microsoft.com/office/drawing/2012/chart" uri="{02D57815-91ED-43cb-92C2-25804820EDAC}">
                        <c15:formulaRef>
                          <c15:sqref>Sheet1!$A$13</c15:sqref>
                        </c15:formulaRef>
                      </c:ext>
                    </c:extLst>
                    <c:strCache>
                      <c:ptCount val="1"/>
                      <c:pt idx="0">
                        <c:v>2031</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Sheet1!$B$13:$J$13</c15:sqref>
                        </c15:formulaRef>
                      </c:ext>
                    </c:extLst>
                    <c:numCache>
                      <c:formatCode>General</c:formatCode>
                      <c:ptCount val="9"/>
                      <c:pt idx="0">
                        <c:v>4.4956541664018248</c:v>
                      </c:pt>
                      <c:pt idx="1">
                        <c:v>4.0498847995401954</c:v>
                      </c:pt>
                      <c:pt idx="2">
                        <c:v>8.98691017748218</c:v>
                      </c:pt>
                      <c:pt idx="3">
                        <c:v>4.2685729897931006</c:v>
                      </c:pt>
                      <c:pt idx="4">
                        <c:v>6.1827212475949507</c:v>
                      </c:pt>
                      <c:pt idx="5">
                        <c:v>5.7162190917834224</c:v>
                      </c:pt>
                      <c:pt idx="6">
                        <c:v>6.3410932510047306</c:v>
                      </c:pt>
                      <c:pt idx="7">
                        <c:v>31.626866033831011</c:v>
                      </c:pt>
                      <c:pt idx="8">
                        <c:v>20.364765140858559</c:v>
                      </c:pt>
                    </c:numCache>
                  </c:numRef>
                </c:val>
              </c15:ser>
            </c15:filteredBarSeries>
            <c15:filteredBarSeries>
              <c15:ser>
                <c:idx val="6"/>
                <c:order val="11"/>
                <c:tx>
                  <c:strRef>
                    <c:extLst xmlns:c15="http://schemas.microsoft.com/office/drawing/2012/chart">
                      <c:ext xmlns:c15="http://schemas.microsoft.com/office/drawing/2012/chart" uri="{02D57815-91ED-43cb-92C2-25804820EDAC}">
                        <c15:formulaRef>
                          <c15:sqref>Sheet1!$A$14</c15:sqref>
                        </c15:formulaRef>
                      </c:ext>
                    </c:extLst>
                    <c:strCache>
                      <c:ptCount val="1"/>
                      <c:pt idx="0">
                        <c:v>2032</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Sheet1!$B$14:$J$14</c15:sqref>
                        </c15:formulaRef>
                      </c:ext>
                    </c:extLst>
                    <c:numCache>
                      <c:formatCode>General</c:formatCode>
                      <c:ptCount val="9"/>
                      <c:pt idx="0">
                        <c:v>4.4892550628503507</c:v>
                      </c:pt>
                      <c:pt idx="1">
                        <c:v>3.9140908602168332</c:v>
                      </c:pt>
                      <c:pt idx="2">
                        <c:v>9.0482840501981254</c:v>
                      </c:pt>
                      <c:pt idx="3">
                        <c:v>4.1756052027424104</c:v>
                      </c:pt>
                      <c:pt idx="4">
                        <c:v>6.1372052403507258</c:v>
                      </c:pt>
                      <c:pt idx="5">
                        <c:v>5.70656187151884</c:v>
                      </c:pt>
                      <c:pt idx="6">
                        <c:v>6.3044515687760754</c:v>
                      </c:pt>
                      <c:pt idx="7">
                        <c:v>31.530016841207971</c:v>
                      </c:pt>
                      <c:pt idx="8">
                        <c:v>20.109077049391761</c:v>
                      </c:pt>
                    </c:numCache>
                  </c:numRef>
                </c:val>
              </c15:ser>
            </c15:filteredBarSeries>
            <c15:filteredBarSeries>
              <c15:ser>
                <c:idx val="7"/>
                <c:order val="12"/>
                <c:tx>
                  <c:strRef>
                    <c:extLst xmlns:c15="http://schemas.microsoft.com/office/drawing/2012/chart">
                      <c:ext xmlns:c15="http://schemas.microsoft.com/office/drawing/2012/chart" uri="{02D57815-91ED-43cb-92C2-25804820EDAC}">
                        <c15:formulaRef>
                          <c15:sqref>Sheet1!$A$15</c15:sqref>
                        </c15:formulaRef>
                      </c:ext>
                    </c:extLst>
                    <c:strCache>
                      <c:ptCount val="1"/>
                      <c:pt idx="0">
                        <c:v>2033</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Sheet1!$B$15:$J$15</c15:sqref>
                        </c15:formulaRef>
                      </c:ext>
                    </c:extLst>
                    <c:numCache>
                      <c:formatCode>General</c:formatCode>
                      <c:ptCount val="9"/>
                      <c:pt idx="0">
                        <c:v>4.484477980169344</c:v>
                      </c:pt>
                      <c:pt idx="1">
                        <c:v>3.7887640969874048</c:v>
                      </c:pt>
                      <c:pt idx="2">
                        <c:v>9.1000324890541275</c:v>
                      </c:pt>
                      <c:pt idx="3">
                        <c:v>4.0832273351660637</c:v>
                      </c:pt>
                      <c:pt idx="4">
                        <c:v>6.0920318594198344</c:v>
                      </c:pt>
                      <c:pt idx="5">
                        <c:v>5.6911766187264048</c:v>
                      </c:pt>
                      <c:pt idx="6">
                        <c:v>6.2700014564058746</c:v>
                      </c:pt>
                      <c:pt idx="7">
                        <c:v>31.444631299131931</c:v>
                      </c:pt>
                      <c:pt idx="8">
                        <c:v>19.844353800621519</c:v>
                      </c:pt>
                    </c:numCache>
                  </c:numRef>
                </c:val>
              </c15:ser>
            </c15:filteredBarSeries>
            <c15:filteredBarSeries>
              <c15:ser>
                <c:idx val="8"/>
                <c:order val="13"/>
                <c:tx>
                  <c:strRef>
                    <c:extLst xmlns:c15="http://schemas.microsoft.com/office/drawing/2012/chart">
                      <c:ext xmlns:c15="http://schemas.microsoft.com/office/drawing/2012/chart" uri="{02D57815-91ED-43cb-92C2-25804820EDAC}">
                        <c15:formulaRef>
                          <c15:sqref>Sheet1!$A$16</c15:sqref>
                        </c15:formulaRef>
                      </c:ext>
                    </c:extLst>
                    <c:strCache>
                      <c:ptCount val="1"/>
                      <c:pt idx="0">
                        <c:v>2034</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Sheet1!$B$16:$J$16</c15:sqref>
                        </c15:formulaRef>
                      </c:ext>
                    </c:extLst>
                    <c:numCache>
                      <c:formatCode>General</c:formatCode>
                      <c:ptCount val="9"/>
                      <c:pt idx="0">
                        <c:v>4.4795442148234947</c:v>
                      </c:pt>
                      <c:pt idx="1">
                        <c:v>3.6779754165931839</c:v>
                      </c:pt>
                      <c:pt idx="2">
                        <c:v>9.1496700475344817</c:v>
                      </c:pt>
                      <c:pt idx="3">
                        <c:v>3.9985787007191882</c:v>
                      </c:pt>
                      <c:pt idx="4">
                        <c:v>6.050588858609431</c:v>
                      </c:pt>
                      <c:pt idx="5">
                        <c:v>5.6786163435249044</c:v>
                      </c:pt>
                      <c:pt idx="6">
                        <c:v>6.237031855820895</c:v>
                      </c:pt>
                      <c:pt idx="7">
                        <c:v>31.363660598802479</c:v>
                      </c:pt>
                      <c:pt idx="8">
                        <c:v>19.581520201129511</c:v>
                      </c:pt>
                    </c:numCache>
                  </c:numRef>
                </c:val>
              </c15:ser>
            </c15:filteredBarSeries>
            <c15:filteredBarSeries>
              <c15:ser>
                <c:idx val="9"/>
                <c:order val="14"/>
                <c:tx>
                  <c:strRef>
                    <c:extLst xmlns:c15="http://schemas.microsoft.com/office/drawing/2012/chart">
                      <c:ext xmlns:c15="http://schemas.microsoft.com/office/drawing/2012/chart" uri="{02D57815-91ED-43cb-92C2-25804820EDAC}">
                        <c15:formulaRef>
                          <c15:sqref>Sheet1!$A$17</c15:sqref>
                        </c15:formulaRef>
                      </c:ext>
                    </c:extLst>
                    <c:strCache>
                      <c:ptCount val="1"/>
                      <c:pt idx="0">
                        <c:v>2035</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Sheet1!$B$17:$J$17</c15:sqref>
                        </c15:formulaRef>
                      </c:ext>
                    </c:extLst>
                    <c:numCache>
                      <c:formatCode>General</c:formatCode>
                      <c:ptCount val="9"/>
                      <c:pt idx="0">
                        <c:v>4.4760652141144828</c:v>
                      </c:pt>
                      <c:pt idx="1">
                        <c:v>3.5784282459484862</c:v>
                      </c:pt>
                      <c:pt idx="2">
                        <c:v>9.2011966031446235</c:v>
                      </c:pt>
                      <c:pt idx="3">
                        <c:v>3.9197254263030241</c:v>
                      </c:pt>
                      <c:pt idx="4">
                        <c:v>6.0117871446482516</c:v>
                      </c:pt>
                      <c:pt idx="5">
                        <c:v>5.6683946442141888</c:v>
                      </c:pt>
                      <c:pt idx="6">
                        <c:v>6.2088395369730307</c:v>
                      </c:pt>
                      <c:pt idx="7">
                        <c:v>31.300315950268729</c:v>
                      </c:pt>
                      <c:pt idx="8">
                        <c:v>19.334792180708529</c:v>
                      </c:pt>
                    </c:numCache>
                  </c:numRef>
                </c:val>
              </c15:ser>
            </c15:filteredBarSeries>
            <c15:filteredBarSeries>
              <c15:ser>
                <c:idx val="10"/>
                <c:order val="15"/>
                <c:tx>
                  <c:strRef>
                    <c:extLst xmlns:c15="http://schemas.microsoft.com/office/drawing/2012/chart">
                      <c:ext xmlns:c15="http://schemas.microsoft.com/office/drawing/2012/chart" uri="{02D57815-91ED-43cb-92C2-25804820EDAC}">
                        <c15:formulaRef>
                          <c15:sqref>Sheet1!$A$18</c15:sqref>
                        </c15:formulaRef>
                      </c:ext>
                    </c:extLst>
                    <c:strCache>
                      <c:ptCount val="1"/>
                      <c:pt idx="0">
                        <c:v>2036</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Sheet1!$B$18:$J$18</c15:sqref>
                        </c15:formulaRef>
                      </c:ext>
                    </c:extLst>
                    <c:numCache>
                      <c:formatCode>General</c:formatCode>
                      <c:ptCount val="9"/>
                      <c:pt idx="0">
                        <c:v>4.4739211905407821</c:v>
                      </c:pt>
                      <c:pt idx="1">
                        <c:v>3.492876958586792</c:v>
                      </c:pt>
                      <c:pt idx="2">
                        <c:v>9.2540604221506388</c:v>
                      </c:pt>
                      <c:pt idx="3">
                        <c:v>3.8501663870326879</c:v>
                      </c:pt>
                      <c:pt idx="4">
                        <c:v>5.9767603061986581</c:v>
                      </c:pt>
                      <c:pt idx="5">
                        <c:v>5.6632463526471799</c:v>
                      </c:pt>
                      <c:pt idx="6">
                        <c:v>6.185379518007518</c:v>
                      </c:pt>
                      <c:pt idx="7">
                        <c:v>31.25227882980732</c:v>
                      </c:pt>
                      <c:pt idx="8">
                        <c:v>19.102015434566859</c:v>
                      </c:pt>
                    </c:numCache>
                  </c:numRef>
                </c:val>
              </c15:ser>
            </c15:filteredBarSeries>
            <c15:filteredBarSeries>
              <c15:ser>
                <c:idx val="11"/>
                <c:order val="16"/>
                <c:tx>
                  <c:strRef>
                    <c:extLst xmlns:c15="http://schemas.microsoft.com/office/drawing/2012/chart">
                      <c:ext xmlns:c15="http://schemas.microsoft.com/office/drawing/2012/chart" uri="{02D57815-91ED-43cb-92C2-25804820EDAC}">
                        <c15:formulaRef>
                          <c15:sqref>Sheet1!$A$19</c15:sqref>
                        </c15:formulaRef>
                      </c:ext>
                    </c:extLst>
                    <c:strCache>
                      <c:ptCount val="1"/>
                      <c:pt idx="0">
                        <c:v>2037</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Sheet1!$B$19:$J$19</c15:sqref>
                        </c15:formulaRef>
                      </c:ext>
                    </c:extLst>
                    <c:numCache>
                      <c:formatCode>General</c:formatCode>
                      <c:ptCount val="9"/>
                      <c:pt idx="0">
                        <c:v>4.4711583208574384</c:v>
                      </c:pt>
                      <c:pt idx="1">
                        <c:v>3.4168921989859711</c:v>
                      </c:pt>
                      <c:pt idx="2">
                        <c:v>9.3047746877214319</c:v>
                      </c:pt>
                      <c:pt idx="3">
                        <c:v>3.78695014254337</c:v>
                      </c:pt>
                      <c:pt idx="4">
                        <c:v>5.9442249950122843</c:v>
                      </c:pt>
                      <c:pt idx="5">
                        <c:v>5.662521521908924</c:v>
                      </c:pt>
                      <c:pt idx="6">
                        <c:v>6.1626110856598579</c:v>
                      </c:pt>
                      <c:pt idx="7">
                        <c:v>31.220714295257832</c:v>
                      </c:pt>
                      <c:pt idx="8">
                        <c:v>18.869676023795201</c:v>
                      </c:pt>
                    </c:numCache>
                  </c:numRef>
                </c:val>
              </c15:ser>
            </c15:filteredBarSeries>
            <c15:filteredBarSeries>
              <c15:ser>
                <c:idx val="12"/>
                <c:order val="17"/>
                <c:tx>
                  <c:strRef>
                    <c:extLst xmlns:c15="http://schemas.microsoft.com/office/drawing/2012/chart">
                      <c:ext xmlns:c15="http://schemas.microsoft.com/office/drawing/2012/chart" uri="{02D57815-91ED-43cb-92C2-25804820EDAC}">
                        <c15:formulaRef>
                          <c15:sqref>Sheet1!$A$20</c15:sqref>
                        </c15:formulaRef>
                      </c:ext>
                    </c:extLst>
                    <c:strCache>
                      <c:ptCount val="1"/>
                      <c:pt idx="0">
                        <c:v>2038</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Sheet1!$B$20:$J$20</c15:sqref>
                        </c15:formulaRef>
                      </c:ext>
                    </c:extLst>
                    <c:numCache>
                      <c:formatCode>General</c:formatCode>
                      <c:ptCount val="9"/>
                      <c:pt idx="0">
                        <c:v>4.4667615320512466</c:v>
                      </c:pt>
                      <c:pt idx="1">
                        <c:v>3.3490411678154199</c:v>
                      </c:pt>
                      <c:pt idx="2">
                        <c:v>9.3585036389707845</c:v>
                      </c:pt>
                      <c:pt idx="3">
                        <c:v>3.7296181077359112</c:v>
                      </c:pt>
                      <c:pt idx="4">
                        <c:v>5.9136809493183007</c:v>
                      </c:pt>
                      <c:pt idx="5">
                        <c:v>5.6646992574207884</c:v>
                      </c:pt>
                      <c:pt idx="6">
                        <c:v>6.1391099551226196</c:v>
                      </c:pt>
                      <c:pt idx="7">
                        <c:v>31.1977138671412</c:v>
                      </c:pt>
                      <c:pt idx="8">
                        <c:v>18.635685884647241</c:v>
                      </c:pt>
                    </c:numCache>
                  </c:numRef>
                </c:val>
              </c15:ser>
            </c15:filteredBarSeries>
            <c15:filteredBarSeries>
              <c15:ser>
                <c:idx val="13"/>
                <c:order val="18"/>
                <c:tx>
                  <c:strRef>
                    <c:extLst xmlns:c15="http://schemas.microsoft.com/office/drawing/2012/chart">
                      <c:ext xmlns:c15="http://schemas.microsoft.com/office/drawing/2012/chart" uri="{02D57815-91ED-43cb-92C2-25804820EDAC}">
                        <c15:formulaRef>
                          <c15:sqref>Sheet1!$A$21</c15:sqref>
                        </c15:formulaRef>
                      </c:ext>
                    </c:extLst>
                    <c:strCache>
                      <c:ptCount val="1"/>
                      <c:pt idx="0">
                        <c:v>2039</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Sheet1!$B$21:$J$21</c15:sqref>
                        </c15:formulaRef>
                      </c:ext>
                    </c:extLst>
                    <c:numCache>
                      <c:formatCode>General</c:formatCode>
                      <c:ptCount val="9"/>
                      <c:pt idx="0">
                        <c:v>4.461566293588497</c:v>
                      </c:pt>
                      <c:pt idx="1">
                        <c:v>3.286458250918824</c:v>
                      </c:pt>
                      <c:pt idx="2">
                        <c:v>9.4074908570316449</c:v>
                      </c:pt>
                      <c:pt idx="3">
                        <c:v>3.6759639527865118</c:v>
                      </c:pt>
                      <c:pt idx="4">
                        <c:v>5.8840701845317396</c:v>
                      </c:pt>
                      <c:pt idx="5">
                        <c:v>5.6675031997843153</c:v>
                      </c:pt>
                      <c:pt idx="6">
                        <c:v>6.1157936561367956</c:v>
                      </c:pt>
                      <c:pt idx="7">
                        <c:v>31.190778017782169</c:v>
                      </c:pt>
                      <c:pt idx="8">
                        <c:v>18.402376601180769</c:v>
                      </c:pt>
                    </c:numCache>
                  </c:numRef>
                </c:val>
              </c15:ser>
            </c15:filteredBarSeries>
            <c15:filteredBarSeries>
              <c15:ser>
                <c:idx val="14"/>
                <c:order val="19"/>
                <c:tx>
                  <c:strRef>
                    <c:extLst xmlns:c15="http://schemas.microsoft.com/office/drawing/2012/chart">
                      <c:ext xmlns:c15="http://schemas.microsoft.com/office/drawing/2012/chart" uri="{02D57815-91ED-43cb-92C2-25804820EDAC}">
                        <c15:formulaRef>
                          <c15:sqref>Sheet1!$A$22</c15:sqref>
                        </c15:formulaRef>
                      </c:ext>
                    </c:extLst>
                    <c:strCache>
                      <c:ptCount val="1"/>
                      <c:pt idx="0">
                        <c:v>2040</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Sheet1!$B$22:$J$22</c15:sqref>
                        </c15:formulaRef>
                      </c:ext>
                    </c:extLst>
                    <c:numCache>
                      <c:formatCode>General</c:formatCode>
                      <c:ptCount val="9"/>
                      <c:pt idx="0">
                        <c:v>4.4565390315584983</c:v>
                      </c:pt>
                      <c:pt idx="1">
                        <c:v>3.2089358531010062</c:v>
                      </c:pt>
                      <c:pt idx="2">
                        <c:v>9.4613359798444439</c:v>
                      </c:pt>
                      <c:pt idx="3">
                        <c:v>3.615854564107897</c:v>
                      </c:pt>
                      <c:pt idx="4">
                        <c:v>5.8511134781246366</c:v>
                      </c:pt>
                      <c:pt idx="5">
                        <c:v>5.6670358208863139</c:v>
                      </c:pt>
                      <c:pt idx="6">
                        <c:v>6.0939708287372678</c:v>
                      </c:pt>
                      <c:pt idx="7">
                        <c:v>31.18918044678384</c:v>
                      </c:pt>
                      <c:pt idx="8">
                        <c:v>18.170505180131251</c:v>
                      </c:pt>
                    </c:numCache>
                  </c:numRef>
                </c:val>
              </c15:ser>
            </c15:filteredBarSeries>
            <c15:filteredBarSeries>
              <c15:ser>
                <c:idx val="15"/>
                <c:order val="20"/>
                <c:tx>
                  <c:strRef>
                    <c:extLst xmlns:c15="http://schemas.microsoft.com/office/drawing/2012/chart">
                      <c:ext xmlns:c15="http://schemas.microsoft.com/office/drawing/2012/chart" uri="{02D57815-91ED-43cb-92C2-25804820EDAC}">
                        <c15:formulaRef>
                          <c15:sqref>Sheet1!$A$23</c15:sqref>
                        </c15:formulaRef>
                      </c:ext>
                    </c:extLst>
                    <c:strCache>
                      <c:ptCount val="1"/>
                      <c:pt idx="0">
                        <c:v>2041</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Sheet1!$B$23:$J$23</c15:sqref>
                        </c15:formulaRef>
                      </c:ext>
                    </c:extLst>
                    <c:numCache>
                      <c:formatCode>General</c:formatCode>
                      <c:ptCount val="9"/>
                      <c:pt idx="0">
                        <c:v>4.4548793299761718</c:v>
                      </c:pt>
                      <c:pt idx="1">
                        <c:v>3.1424136017050759</c:v>
                      </c:pt>
                      <c:pt idx="2">
                        <c:v>9.517575283215141</c:v>
                      </c:pt>
                      <c:pt idx="3">
                        <c:v>3.5613950948317261</c:v>
                      </c:pt>
                      <c:pt idx="4">
                        <c:v>5.8252943246296427</c:v>
                      </c:pt>
                      <c:pt idx="5">
                        <c:v>5.6686347931902041</c:v>
                      </c:pt>
                      <c:pt idx="6">
                        <c:v>6.0757120135091398</c:v>
                      </c:pt>
                      <c:pt idx="7">
                        <c:v>31.201492053430641</c:v>
                      </c:pt>
                      <c:pt idx="8">
                        <c:v>17.944411744813198</c:v>
                      </c:pt>
                    </c:numCache>
                  </c:numRef>
                </c:val>
              </c15:ser>
            </c15:filteredBarSeries>
            <c15:filteredBarSeries>
              <c15:ser>
                <c:idx val="16"/>
                <c:order val="21"/>
                <c:tx>
                  <c:strRef>
                    <c:extLst xmlns:c15="http://schemas.microsoft.com/office/drawing/2012/chart">
                      <c:ext xmlns:c15="http://schemas.microsoft.com/office/drawing/2012/chart" uri="{02D57815-91ED-43cb-92C2-25804820EDAC}">
                        <c15:formulaRef>
                          <c15:sqref>Sheet1!$A$24</c15:sqref>
                        </c15:formulaRef>
                      </c:ext>
                    </c:extLst>
                    <c:strCache>
                      <c:ptCount val="1"/>
                      <c:pt idx="0">
                        <c:v>2042</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Sheet1!$B$24:$J$24</c15:sqref>
                        </c15:formulaRef>
                      </c:ext>
                    </c:extLst>
                    <c:numCache>
                      <c:formatCode>General</c:formatCode>
                      <c:ptCount val="9"/>
                      <c:pt idx="0">
                        <c:v>4.4529526231090806</c:v>
                      </c:pt>
                      <c:pt idx="1">
                        <c:v>3.080763607111964</c:v>
                      </c:pt>
                      <c:pt idx="2">
                        <c:v>9.5690441150698469</c:v>
                      </c:pt>
                      <c:pt idx="3">
                        <c:v>3.5097765925177158</c:v>
                      </c:pt>
                      <c:pt idx="4">
                        <c:v>5.7999834702089457</c:v>
                      </c:pt>
                      <c:pt idx="5">
                        <c:v>5.6722540533687233</c:v>
                      </c:pt>
                      <c:pt idx="6">
                        <c:v>6.0579001366953138</c:v>
                      </c:pt>
                      <c:pt idx="7">
                        <c:v>31.2268177253017</c:v>
                      </c:pt>
                      <c:pt idx="8">
                        <c:v>17.719252316875231</c:v>
                      </c:pt>
                    </c:numCache>
                  </c:numRef>
                </c:val>
              </c15:ser>
            </c15:filteredBarSeries>
            <c15:filteredBarSeries>
              <c15:ser>
                <c:idx val="17"/>
                <c:order val="22"/>
                <c:tx>
                  <c:strRef>
                    <c:extLst xmlns:c15="http://schemas.microsoft.com/office/drawing/2012/chart">
                      <c:ext xmlns:c15="http://schemas.microsoft.com/office/drawing/2012/chart" uri="{02D57815-91ED-43cb-92C2-25804820EDAC}">
                        <c15:formulaRef>
                          <c15:sqref>Sheet1!$A$25</c15:sqref>
                        </c15:formulaRef>
                      </c:ext>
                    </c:extLst>
                    <c:strCache>
                      <c:ptCount val="1"/>
                      <c:pt idx="0">
                        <c:v>2043</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Sheet1!$B$25:$J$25</c15:sqref>
                        </c15:formulaRef>
                      </c:ext>
                    </c:extLst>
                    <c:numCache>
                      <c:formatCode>General</c:formatCode>
                      <c:ptCount val="9"/>
                      <c:pt idx="0">
                        <c:v>4.4514119093965014</c:v>
                      </c:pt>
                      <c:pt idx="1">
                        <c:v>3.0264520937709638</c:v>
                      </c:pt>
                      <c:pt idx="2">
                        <c:v>9.6278880746456021</c:v>
                      </c:pt>
                      <c:pt idx="3">
                        <c:v>3.4664712192358671</c:v>
                      </c:pt>
                      <c:pt idx="4">
                        <c:v>5.7787583459846408</c:v>
                      </c:pt>
                      <c:pt idx="5">
                        <c:v>5.6826285050807277</c:v>
                      </c:pt>
                      <c:pt idx="6">
                        <c:v>6.0408043476208366</c:v>
                      </c:pt>
                      <c:pt idx="7">
                        <c:v>31.26678386503583</c:v>
                      </c:pt>
                      <c:pt idx="8">
                        <c:v>17.4944476441513</c:v>
                      </c:pt>
                    </c:numCache>
                  </c:numRef>
                </c:val>
              </c15:ser>
            </c15:filteredBarSeries>
            <c15:filteredBarSeries>
              <c15:ser>
                <c:idx val="18"/>
                <c:order val="23"/>
                <c:tx>
                  <c:strRef>
                    <c:extLst xmlns:c15="http://schemas.microsoft.com/office/drawing/2012/chart">
                      <c:ext xmlns:c15="http://schemas.microsoft.com/office/drawing/2012/chart" uri="{02D57815-91ED-43cb-92C2-25804820EDAC}">
                        <c15:formulaRef>
                          <c15:sqref>Sheet1!$A$26</c15:sqref>
                        </c15:formulaRef>
                      </c:ext>
                    </c:extLst>
                    <c:strCache>
                      <c:ptCount val="1"/>
                      <c:pt idx="0">
                        <c:v>2044</c:v>
                      </c:pt>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Sheet1!$B$26:$J$26</c15:sqref>
                        </c15:formulaRef>
                      </c:ext>
                    </c:extLst>
                    <c:numCache>
                      <c:formatCode>General</c:formatCode>
                      <c:ptCount val="9"/>
                      <c:pt idx="0">
                        <c:v>4.4497409505873362</c:v>
                      </c:pt>
                      <c:pt idx="1">
                        <c:v>2.9768715722835788</c:v>
                      </c:pt>
                      <c:pt idx="2">
                        <c:v>9.6847273052968443</c:v>
                      </c:pt>
                      <c:pt idx="3">
                        <c:v>3.4257653092286029</c:v>
                      </c:pt>
                      <c:pt idx="4">
                        <c:v>5.7578290258327014</c:v>
                      </c:pt>
                      <c:pt idx="5">
                        <c:v>5.6943313370916409</c:v>
                      </c:pt>
                      <c:pt idx="6">
                        <c:v>6.0243272875314284</c:v>
                      </c:pt>
                      <c:pt idx="7">
                        <c:v>31.321031560356591</c:v>
                      </c:pt>
                      <c:pt idx="8">
                        <c:v>17.274064869928772</c:v>
                      </c:pt>
                    </c:numCache>
                  </c:numRef>
                </c:val>
              </c15:ser>
            </c15:filteredBarSeries>
            <c15:filteredBarSeries>
              <c15:ser>
                <c:idx val="19"/>
                <c:order val="24"/>
                <c:tx>
                  <c:strRef>
                    <c:extLst xmlns:c15="http://schemas.microsoft.com/office/drawing/2012/chart">
                      <c:ext xmlns:c15="http://schemas.microsoft.com/office/drawing/2012/chart" uri="{02D57815-91ED-43cb-92C2-25804820EDAC}">
                        <c15:formulaRef>
                          <c15:sqref>Sheet1!$A$27</c15:sqref>
                        </c15:formulaRef>
                      </c:ext>
                    </c:extLst>
                    <c:strCache>
                      <c:ptCount val="1"/>
                      <c:pt idx="0">
                        <c:v>2045</c:v>
                      </c:pt>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Sheet1!$B$27:$J$27</c15:sqref>
                        </c15:formulaRef>
                      </c:ext>
                    </c:extLst>
                    <c:numCache>
                      <c:formatCode>General</c:formatCode>
                      <c:ptCount val="9"/>
                      <c:pt idx="0">
                        <c:v>4.446149826206983</c:v>
                      </c:pt>
                      <c:pt idx="1">
                        <c:v>2.931857369870936</c:v>
                      </c:pt>
                      <c:pt idx="2">
                        <c:v>9.7444264510503746</c:v>
                      </c:pt>
                      <c:pt idx="3">
                        <c:v>3.3880402560349179</c:v>
                      </c:pt>
                      <c:pt idx="4">
                        <c:v>5.7375117745935231</c:v>
                      </c:pt>
                      <c:pt idx="5">
                        <c:v>5.7052075199388064</c:v>
                      </c:pt>
                      <c:pt idx="6">
                        <c:v>6.0054931208691684</c:v>
                      </c:pt>
                      <c:pt idx="7">
                        <c:v>31.386534306950061</c:v>
                      </c:pt>
                      <c:pt idx="8">
                        <c:v>17.046854993483421</c:v>
                      </c:pt>
                    </c:numCache>
                  </c:numRef>
                </c:val>
              </c15:ser>
            </c15:filteredBarSeries>
            <c15:filteredBarSeries>
              <c15:ser>
                <c:idx val="20"/>
                <c:order val="25"/>
                <c:tx>
                  <c:strRef>
                    <c:extLst xmlns:c15="http://schemas.microsoft.com/office/drawing/2012/chart">
                      <c:ext xmlns:c15="http://schemas.microsoft.com/office/drawing/2012/chart" uri="{02D57815-91ED-43cb-92C2-25804820EDAC}">
                        <c15:formulaRef>
                          <c15:sqref>Sheet1!$A$28</c15:sqref>
                        </c15:formulaRef>
                      </c:ext>
                    </c:extLst>
                    <c:strCache>
                      <c:ptCount val="1"/>
                      <c:pt idx="0">
                        <c:v>2046</c:v>
                      </c:pt>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Sheet1!$B$28:$J$28</c15:sqref>
                        </c15:formulaRef>
                      </c:ext>
                    </c:extLst>
                    <c:numCache>
                      <c:formatCode>General</c:formatCode>
                      <c:ptCount val="9"/>
                      <c:pt idx="0">
                        <c:v>4.442213608389868</c:v>
                      </c:pt>
                      <c:pt idx="1">
                        <c:v>2.892152570633217</c:v>
                      </c:pt>
                      <c:pt idx="2">
                        <c:v>9.8077100443614889</c:v>
                      </c:pt>
                      <c:pt idx="3">
                        <c:v>3.3545572900677558</c:v>
                      </c:pt>
                      <c:pt idx="4">
                        <c:v>5.7185524081150181</c:v>
                      </c:pt>
                      <c:pt idx="5">
                        <c:v>5.7193949640714106</c:v>
                      </c:pt>
                      <c:pt idx="6">
                        <c:v>5.9866520450117742</c:v>
                      </c:pt>
                      <c:pt idx="7">
                        <c:v>31.46026359288016</c:v>
                      </c:pt>
                      <c:pt idx="8">
                        <c:v>16.819210449322249</c:v>
                      </c:pt>
                    </c:numCache>
                  </c:numRef>
                </c:val>
              </c15:ser>
            </c15:filteredBarSeries>
            <c15:filteredBarSeries>
              <c15:ser>
                <c:idx val="21"/>
                <c:order val="26"/>
                <c:tx>
                  <c:strRef>
                    <c:extLst xmlns:c15="http://schemas.microsoft.com/office/drawing/2012/chart">
                      <c:ext xmlns:c15="http://schemas.microsoft.com/office/drawing/2012/chart" uri="{02D57815-91ED-43cb-92C2-25804820EDAC}">
                        <c15:formulaRef>
                          <c15:sqref>Sheet1!$A$29</c15:sqref>
                        </c15:formulaRef>
                      </c:ext>
                    </c:extLst>
                    <c:strCache>
                      <c:ptCount val="1"/>
                      <c:pt idx="0">
                        <c:v>2047</c:v>
                      </c:pt>
                    </c:strCache>
                  </c:strRef>
                </c:tx>
                <c:spPr>
                  <a:solidFill>
                    <a:schemeClr val="accent4">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Sheet1!$B$29:$J$29</c15:sqref>
                        </c15:formulaRef>
                      </c:ext>
                    </c:extLst>
                    <c:numCache>
                      <c:formatCode>General</c:formatCode>
                      <c:ptCount val="9"/>
                      <c:pt idx="0">
                        <c:v>4.4363264183920998</c:v>
                      </c:pt>
                      <c:pt idx="1">
                        <c:v>2.8553486607718939</c:v>
                      </c:pt>
                      <c:pt idx="2">
                        <c:v>9.8785567546175308</c:v>
                      </c:pt>
                      <c:pt idx="3">
                        <c:v>3.3224174007937082</c:v>
                      </c:pt>
                      <c:pt idx="4">
                        <c:v>5.6988189097603508</c:v>
                      </c:pt>
                      <c:pt idx="5">
                        <c:v>5.7304120133346714</c:v>
                      </c:pt>
                      <c:pt idx="6">
                        <c:v>5.9655665425032351</c:v>
                      </c:pt>
                      <c:pt idx="7">
                        <c:v>31.54825988334904</c:v>
                      </c:pt>
                      <c:pt idx="8">
                        <c:v>16.585122926558949</c:v>
                      </c:pt>
                    </c:numCache>
                  </c:numRef>
                </c:val>
              </c15:ser>
            </c15:filteredBarSeries>
            <c15:filteredBarSeries>
              <c15:ser>
                <c:idx val="22"/>
                <c:order val="27"/>
                <c:tx>
                  <c:strRef>
                    <c:extLst xmlns:c15="http://schemas.microsoft.com/office/drawing/2012/chart">
                      <c:ext xmlns:c15="http://schemas.microsoft.com/office/drawing/2012/chart" uri="{02D57815-91ED-43cb-92C2-25804820EDAC}">
                        <c15:formulaRef>
                          <c15:sqref>Sheet1!$A$30</c15:sqref>
                        </c15:formulaRef>
                      </c:ext>
                    </c:extLst>
                    <c:strCache>
                      <c:ptCount val="1"/>
                      <c:pt idx="0">
                        <c:v>2048</c:v>
                      </c:pt>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Sheet1!$B$30:$J$30</c15:sqref>
                        </c15:formulaRef>
                      </c:ext>
                    </c:extLst>
                    <c:numCache>
                      <c:formatCode>General</c:formatCode>
                      <c:ptCount val="9"/>
                      <c:pt idx="0">
                        <c:v>4.4291684796634074</c:v>
                      </c:pt>
                      <c:pt idx="1">
                        <c:v>2.8222833558958129</c:v>
                      </c:pt>
                      <c:pt idx="2">
                        <c:v>9.9462865339542255</c:v>
                      </c:pt>
                      <c:pt idx="3">
                        <c:v>3.2928359217546821</c:v>
                      </c:pt>
                      <c:pt idx="4">
                        <c:v>5.6791891716409788</c:v>
                      </c:pt>
                      <c:pt idx="5">
                        <c:v>5.7448629078775788</c:v>
                      </c:pt>
                      <c:pt idx="6">
                        <c:v>5.9432765505060887</c:v>
                      </c:pt>
                      <c:pt idx="7">
                        <c:v>31.65046527483177</c:v>
                      </c:pt>
                      <c:pt idx="8">
                        <c:v>16.349680586716609</c:v>
                      </c:pt>
                    </c:numCache>
                  </c:numRef>
                </c:val>
              </c15:ser>
            </c15:filteredBarSeries>
            <c15:filteredBarSeries>
              <c15:ser>
                <c:idx val="23"/>
                <c:order val="28"/>
                <c:tx>
                  <c:strRef>
                    <c:extLst xmlns:c15="http://schemas.microsoft.com/office/drawing/2012/chart">
                      <c:ext xmlns:c15="http://schemas.microsoft.com/office/drawing/2012/chart" uri="{02D57815-91ED-43cb-92C2-25804820EDAC}">
                        <c15:formulaRef>
                          <c15:sqref>Sheet1!$A$31</c15:sqref>
                        </c15:formulaRef>
                      </c:ext>
                    </c:extLst>
                    <c:strCache>
                      <c:ptCount val="1"/>
                      <c:pt idx="0">
                        <c:v>2049</c:v>
                      </c:pt>
                    </c:strCache>
                  </c:strRef>
                </c:tx>
                <c:spPr>
                  <a:solidFill>
                    <a:schemeClr val="accent1">
                      <a:lumMod val="40000"/>
                      <a:lumOff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Sheet1!$B$31:$J$31</c15:sqref>
                        </c15:formulaRef>
                      </c:ext>
                    </c:extLst>
                    <c:numCache>
                      <c:formatCode>General</c:formatCode>
                      <c:ptCount val="9"/>
                      <c:pt idx="0">
                        <c:v>4.4202066650693759</c:v>
                      </c:pt>
                      <c:pt idx="1">
                        <c:v>2.7946854965731598</c:v>
                      </c:pt>
                      <c:pt idx="2">
                        <c:v>10.021345916918641</c:v>
                      </c:pt>
                      <c:pt idx="3">
                        <c:v>3.267469202933647</c:v>
                      </c:pt>
                      <c:pt idx="4">
                        <c:v>5.6604269275906587</c:v>
                      </c:pt>
                      <c:pt idx="5">
                        <c:v>5.7624942527273806</c:v>
                      </c:pt>
                      <c:pt idx="6">
                        <c:v>5.9187442641405639</c:v>
                      </c:pt>
                      <c:pt idx="7">
                        <c:v>31.768000450537642</c:v>
                      </c:pt>
                      <c:pt idx="8">
                        <c:v>16.10840062863279</c:v>
                      </c:pt>
                    </c:numCache>
                  </c:numRef>
                </c:val>
              </c15:ser>
            </c15:filteredBarSeries>
          </c:ext>
        </c:extLst>
      </c:barChart>
      <c:catAx>
        <c:axId val="-1299777440"/>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wrap="square" anchor="ctr" anchorCtr="0"/>
          <a:lstStyle/>
          <a:p>
            <a:pPr algn="just">
              <a:defRPr sz="1050" b="0" i="0" u="none" strike="noStrike" kern="1200" baseline="0">
                <a:solidFill>
                  <a:schemeClr val="tx1"/>
                </a:solidFill>
                <a:latin typeface="+mn-lt"/>
                <a:ea typeface="+mn-ea"/>
                <a:cs typeface="+mn-cs"/>
              </a:defRPr>
            </a:pPr>
            <a:endParaRPr lang="en-US"/>
          </a:p>
        </c:txPr>
        <c:crossAx val="-1214861792"/>
        <c:crosses val="autoZero"/>
        <c:auto val="1"/>
        <c:lblAlgn val="ctr"/>
        <c:lblOffset val="100"/>
        <c:noMultiLvlLbl val="0"/>
      </c:catAx>
      <c:valAx>
        <c:axId val="-1214861792"/>
        <c:scaling>
          <c:orientation val="minMax"/>
          <c:max val="4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97774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defRPr>
      </a:pPr>
      <a:endParaRPr lang="en-US"/>
    </a:p>
  </c:txPr>
  <c:externalData r:id="rId3">
    <c:autoUpdate val="0"/>
  </c:externalData>
  <c:userShapes r:id="rId4"/>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81070881264051"/>
          <c:y val="3.9228816358448701E-2"/>
          <c:w val="0.48246087851244007"/>
          <c:h val="0.85968804857786663"/>
        </c:manualLayout>
      </c:layout>
      <c:barChart>
        <c:barDir val="bar"/>
        <c:grouping val="clustered"/>
        <c:varyColors val="0"/>
        <c:ser>
          <c:idx val="14"/>
          <c:order val="29"/>
          <c:tx>
            <c:strRef>
              <c:f>Sheet1!$A$32</c:f>
              <c:strCache>
                <c:ptCount val="1"/>
                <c:pt idx="0">
                  <c:v>2050</c:v>
                </c:pt>
              </c:strCache>
            </c:strRef>
          </c:tx>
          <c:spPr>
            <a:solidFill>
              <a:schemeClr val="accent5">
                <a:lumMod val="60000"/>
                <a:lumOff val="40000"/>
              </a:schemeClr>
            </a:solidFill>
            <a:ln>
              <a:noFill/>
            </a:ln>
            <a:effectLst/>
          </c:spPr>
          <c:invertIfNegative val="0"/>
          <c:cat>
            <c:strRef>
              <c:f>Sheet1!$B$1:$J$1</c:f>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f>Sheet1!$B$32:$J$32</c:f>
              <c:numCache>
                <c:formatCode>General</c:formatCode>
                <c:ptCount val="9"/>
                <c:pt idx="0">
                  <c:v>117.716719</c:v>
                </c:pt>
                <c:pt idx="1">
                  <c:v>361.99442470000002</c:v>
                </c:pt>
                <c:pt idx="2">
                  <c:v>619.96672969999997</c:v>
                </c:pt>
                <c:pt idx="3">
                  <c:v>788.32485540000005</c:v>
                </c:pt>
                <c:pt idx="4">
                  <c:v>767.65150059999996</c:v>
                </c:pt>
                <c:pt idx="5">
                  <c:v>2742.7552839999998</c:v>
                </c:pt>
                <c:pt idx="6">
                  <c:v>1288.976132</c:v>
                </c:pt>
                <c:pt idx="7">
                  <c:v>4788.7175989999996</c:v>
                </c:pt>
                <c:pt idx="8">
                  <c:v>1300.225267</c:v>
                </c:pt>
              </c:numCache>
            </c:numRef>
          </c:val>
        </c:ser>
        <c:ser>
          <c:idx val="22"/>
          <c:order val="30"/>
          <c:tx>
            <c:strRef>
              <c:f>Sheet1!$A$2</c:f>
              <c:strCache>
                <c:ptCount val="1"/>
                <c:pt idx="0">
                  <c:v>2020</c:v>
                </c:pt>
              </c:strCache>
            </c:strRef>
          </c:tx>
          <c:spPr>
            <a:solidFill>
              <a:schemeClr val="accent5">
                <a:lumMod val="80000"/>
              </a:schemeClr>
            </a:solidFill>
            <a:ln>
              <a:noFill/>
            </a:ln>
            <a:effectLst/>
          </c:spPr>
          <c:invertIfNegative val="0"/>
          <c:cat>
            <c:strRef>
              <c:f>Sheet1!$B$1:$J$1</c:f>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f>Sheet1!$B$2:$J$2</c:f>
              <c:numCache>
                <c:formatCode>General</c:formatCode>
                <c:ptCount val="9"/>
                <c:pt idx="0">
                  <c:v>130.66370549999999</c:v>
                </c:pt>
                <c:pt idx="1">
                  <c:v>501.79642230000002</c:v>
                </c:pt>
                <c:pt idx="2">
                  <c:v>702.63661179999997</c:v>
                </c:pt>
                <c:pt idx="3">
                  <c:v>664.67769720000001</c:v>
                </c:pt>
                <c:pt idx="4">
                  <c:v>871.18321900000001</c:v>
                </c:pt>
                <c:pt idx="5">
                  <c:v>1913.13167</c:v>
                </c:pt>
                <c:pt idx="6">
                  <c:v>1443.1727530000001</c:v>
                </c:pt>
                <c:pt idx="7">
                  <c:v>4233.4784049999998</c:v>
                </c:pt>
                <c:pt idx="8">
                  <c:v>1727.3063930000001</c:v>
                </c:pt>
              </c:numCache>
            </c:numRef>
          </c:val>
        </c:ser>
        <c:dLbls>
          <c:showLegendKey val="0"/>
          <c:showVal val="0"/>
          <c:showCatName val="0"/>
          <c:showSerName val="0"/>
          <c:showPercent val="0"/>
          <c:showBubbleSize val="0"/>
        </c:dLbls>
        <c:gapWidth val="67"/>
        <c:axId val="-1860146448"/>
        <c:axId val="-1860145360"/>
        <c:extLst>
          <c:ext xmlns:c15="http://schemas.microsoft.com/office/drawing/2012/chart" uri="{02D57815-91ED-43cb-92C2-25804820EDAC}">
            <c15:filteredBarSeries>
              <c15:ser>
                <c:idx val="23"/>
                <c:order val="0"/>
                <c:tx>
                  <c:strRef>
                    <c:extLst>
                      <c:ext uri="{02D57815-91ED-43cb-92C2-25804820EDAC}">
                        <c15:formulaRef>
                          <c15:sqref>Sheet1!$A$3</c15:sqref>
                        </c15:formulaRef>
                      </c:ext>
                    </c:extLst>
                    <c:strCache>
                      <c:ptCount val="1"/>
                      <c:pt idx="0">
                        <c:v>2021</c:v>
                      </c:pt>
                    </c:strCache>
                  </c:strRef>
                </c:tx>
                <c:spPr>
                  <a:solidFill>
                    <a:schemeClr val="accent6">
                      <a:lumMod val="80000"/>
                    </a:schemeClr>
                  </a:solidFill>
                  <a:ln>
                    <a:noFill/>
                  </a:ln>
                  <a:effectLst/>
                </c:spPr>
                <c:invertIfNegative val="0"/>
                <c:cat>
                  <c:strRef>
                    <c:extLst>
                      <c:ex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c:ext uri="{02D57815-91ED-43cb-92C2-25804820EDAC}">
                        <c15:formulaRef>
                          <c15:sqref>Sheet1!$B$3:$J$3</c15:sqref>
                        </c15:formulaRef>
                      </c:ext>
                    </c:extLst>
                    <c:numCache>
                      <c:formatCode>General</c:formatCode>
                      <c:ptCount val="9"/>
                      <c:pt idx="0">
                        <c:v>129.8848892</c:v>
                      </c:pt>
                      <c:pt idx="1">
                        <c:v>482.01819719999997</c:v>
                      </c:pt>
                      <c:pt idx="2">
                        <c:v>680.58824830000003</c:v>
                      </c:pt>
                      <c:pt idx="3">
                        <c:v>669.67444209999996</c:v>
                      </c:pt>
                      <c:pt idx="4">
                        <c:v>857.54731489999995</c:v>
                      </c:pt>
                      <c:pt idx="5">
                        <c:v>1805.0611249999999</c:v>
                      </c:pt>
                      <c:pt idx="6">
                        <c:v>1436.9774130000001</c:v>
                      </c:pt>
                      <c:pt idx="7">
                        <c:v>4280.9975640000002</c:v>
                      </c:pt>
                      <c:pt idx="8">
                        <c:v>1842.7449549999999</c:v>
                      </c:pt>
                    </c:numCache>
                  </c:numRef>
                </c:val>
              </c15:ser>
            </c15:filteredBarSeries>
            <c15:filteredBarSeries>
              <c15:ser>
                <c:idx val="24"/>
                <c:order val="1"/>
                <c:tx>
                  <c:strRef>
                    <c:extLst xmlns:c15="http://schemas.microsoft.com/office/drawing/2012/chart">
                      <c:ext xmlns:c15="http://schemas.microsoft.com/office/drawing/2012/chart" uri="{02D57815-91ED-43cb-92C2-25804820EDAC}">
                        <c15:formulaRef>
                          <c15:sqref>Sheet1!$A$4</c15:sqref>
                        </c15:formulaRef>
                      </c:ext>
                    </c:extLst>
                    <c:strCache>
                      <c:ptCount val="1"/>
                      <c:pt idx="0">
                        <c:v>2022</c:v>
                      </c:pt>
                    </c:strCache>
                  </c:strRef>
                </c:tx>
                <c:spPr>
                  <a:solidFill>
                    <a:schemeClr val="accent1">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Sheet1!$B$4:$J$4</c15:sqref>
                        </c15:formulaRef>
                      </c:ext>
                    </c:extLst>
                    <c:numCache>
                      <c:formatCode>General</c:formatCode>
                      <c:ptCount val="9"/>
                      <c:pt idx="0">
                        <c:v>129.45681400000001</c:v>
                      </c:pt>
                      <c:pt idx="1">
                        <c:v>472.29164220000001</c:v>
                      </c:pt>
                      <c:pt idx="2">
                        <c:v>663.03607309999995</c:v>
                      </c:pt>
                      <c:pt idx="3">
                        <c:v>673.98871059999999</c:v>
                      </c:pt>
                      <c:pt idx="4">
                        <c:v>846.14493749999997</c:v>
                      </c:pt>
                      <c:pt idx="5">
                        <c:v>2010.2758490000001</c:v>
                      </c:pt>
                      <c:pt idx="6">
                        <c:v>1429.739374</c:v>
                      </c:pt>
                      <c:pt idx="7">
                        <c:v>4045.6176439999999</c:v>
                      </c:pt>
                      <c:pt idx="8">
                        <c:v>1845.568442</c:v>
                      </c:pt>
                    </c:numCache>
                  </c:numRef>
                </c:val>
              </c15:ser>
            </c15:filteredBarSeries>
            <c15:filteredBarSeries>
              <c15:ser>
                <c:idx val="25"/>
                <c:order val="2"/>
                <c:tx>
                  <c:strRef>
                    <c:extLst xmlns:c15="http://schemas.microsoft.com/office/drawing/2012/chart">
                      <c:ext xmlns:c15="http://schemas.microsoft.com/office/drawing/2012/chart" uri="{02D57815-91ED-43cb-92C2-25804820EDAC}">
                        <c15:formulaRef>
                          <c15:sqref>Sheet1!$A$5</c15:sqref>
                        </c15:formulaRef>
                      </c:ext>
                    </c:extLst>
                    <c:strCache>
                      <c:ptCount val="1"/>
                      <c:pt idx="0">
                        <c:v>2023</c:v>
                      </c:pt>
                    </c:strCache>
                  </c:strRef>
                </c:tx>
                <c:spPr>
                  <a:solidFill>
                    <a:schemeClr val="accent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Sheet1!$B$5:$J$5</c15:sqref>
                        </c15:formulaRef>
                      </c:ext>
                    </c:extLst>
                    <c:numCache>
                      <c:formatCode>General</c:formatCode>
                      <c:ptCount val="9"/>
                      <c:pt idx="0">
                        <c:v>129.0285246</c:v>
                      </c:pt>
                      <c:pt idx="1">
                        <c:v>466.06340189999997</c:v>
                      </c:pt>
                      <c:pt idx="2">
                        <c:v>646.97371799999996</c:v>
                      </c:pt>
                      <c:pt idx="3">
                        <c:v>677.31063029999996</c:v>
                      </c:pt>
                      <c:pt idx="4">
                        <c:v>834.61811109999996</c:v>
                      </c:pt>
                      <c:pt idx="5">
                        <c:v>2023.4245920000001</c:v>
                      </c:pt>
                      <c:pt idx="6">
                        <c:v>1419.679527</c:v>
                      </c:pt>
                      <c:pt idx="7">
                        <c:v>4044.5064940000002</c:v>
                      </c:pt>
                      <c:pt idx="8">
                        <c:v>1819.344329</c:v>
                      </c:pt>
                    </c:numCache>
                  </c:numRef>
                </c:val>
              </c15:ser>
            </c15:filteredBarSeries>
            <c15:filteredBarSeries>
              <c15:ser>
                <c:idx val="26"/>
                <c:order val="3"/>
                <c:tx>
                  <c:strRef>
                    <c:extLst xmlns:c15="http://schemas.microsoft.com/office/drawing/2012/chart">
                      <c:ext xmlns:c15="http://schemas.microsoft.com/office/drawing/2012/chart" uri="{02D57815-91ED-43cb-92C2-25804820EDAC}">
                        <c15:formulaRef>
                          <c15:sqref>Sheet1!$A$6</c15:sqref>
                        </c15:formulaRef>
                      </c:ext>
                    </c:extLst>
                    <c:strCache>
                      <c:ptCount val="1"/>
                      <c:pt idx="0">
                        <c:v>2024</c:v>
                      </c:pt>
                    </c:strCache>
                  </c:strRef>
                </c:tx>
                <c:spPr>
                  <a:solidFill>
                    <a:schemeClr val="accent3">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Sheet1!$B$6:$J$6</c15:sqref>
                        </c15:formulaRef>
                      </c:ext>
                    </c:extLst>
                    <c:numCache>
                      <c:formatCode>General</c:formatCode>
                      <c:ptCount val="9"/>
                      <c:pt idx="0">
                        <c:v>128.59320049999999</c:v>
                      </c:pt>
                      <c:pt idx="1">
                        <c:v>462.31699589999999</c:v>
                      </c:pt>
                      <c:pt idx="2">
                        <c:v>634.1450079</c:v>
                      </c:pt>
                      <c:pt idx="3">
                        <c:v>681.26684269999998</c:v>
                      </c:pt>
                      <c:pt idx="4">
                        <c:v>823.61500869999998</c:v>
                      </c:pt>
                      <c:pt idx="5">
                        <c:v>2038.2810930000001</c:v>
                      </c:pt>
                      <c:pt idx="6">
                        <c:v>1411.3063</c:v>
                      </c:pt>
                      <c:pt idx="7">
                        <c:v>4038.06619</c:v>
                      </c:pt>
                      <c:pt idx="8">
                        <c:v>1797.6598859999999</c:v>
                      </c:pt>
                    </c:numCache>
                  </c:numRef>
                </c:val>
              </c15:ser>
            </c15:filteredBarSeries>
            <c15:filteredBarSeries>
              <c15:ser>
                <c:idx val="27"/>
                <c:order val="4"/>
                <c:tx>
                  <c:strRef>
                    <c:extLst xmlns:c15="http://schemas.microsoft.com/office/drawing/2012/chart">
                      <c:ext xmlns:c15="http://schemas.microsoft.com/office/drawing/2012/chart" uri="{02D57815-91ED-43cb-92C2-25804820EDAC}">
                        <c15:formulaRef>
                          <c15:sqref>Sheet1!$A$7</c15:sqref>
                        </c15:formulaRef>
                      </c:ext>
                    </c:extLst>
                    <c:strCache>
                      <c:ptCount val="1"/>
                      <c:pt idx="0">
                        <c:v>2025</c:v>
                      </c:pt>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Sheet1!$B$7:$J$7</c15:sqref>
                        </c15:formulaRef>
                      </c:ext>
                    </c:extLst>
                    <c:numCache>
                      <c:formatCode>General</c:formatCode>
                      <c:ptCount val="9"/>
                      <c:pt idx="0">
                        <c:v>128.14770580000001</c:v>
                      </c:pt>
                      <c:pt idx="1">
                        <c:v>455.27428809999998</c:v>
                      </c:pt>
                      <c:pt idx="2">
                        <c:v>623.4695749</c:v>
                      </c:pt>
                      <c:pt idx="3">
                        <c:v>684.94113189999996</c:v>
                      </c:pt>
                      <c:pt idx="4">
                        <c:v>813.16169290000005</c:v>
                      </c:pt>
                      <c:pt idx="5">
                        <c:v>2053.8307439999999</c:v>
                      </c:pt>
                      <c:pt idx="6">
                        <c:v>1401.4558770000001</c:v>
                      </c:pt>
                      <c:pt idx="7">
                        <c:v>4035.0681330000002</c:v>
                      </c:pt>
                      <c:pt idx="8">
                        <c:v>1776.1136329999999</c:v>
                      </c:pt>
                    </c:numCache>
                  </c:numRef>
                </c:val>
              </c15:ser>
            </c15:filteredBarSeries>
            <c15:filteredBarSeries>
              <c15:ser>
                <c:idx val="28"/>
                <c:order val="5"/>
                <c:tx>
                  <c:strRef>
                    <c:extLst xmlns:c15="http://schemas.microsoft.com/office/drawing/2012/chart">
                      <c:ext xmlns:c15="http://schemas.microsoft.com/office/drawing/2012/chart" uri="{02D57815-91ED-43cb-92C2-25804820EDAC}">
                        <c15:formulaRef>
                          <c15:sqref>Sheet1!$A$8</c15:sqref>
                        </c15:formulaRef>
                      </c:ext>
                    </c:extLst>
                    <c:strCache>
                      <c:ptCount val="1"/>
                      <c:pt idx="0">
                        <c:v>2026</c:v>
                      </c:pt>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Sheet1!$B$8:$J$8</c15:sqref>
                        </c15:formulaRef>
                      </c:ext>
                    </c:extLst>
                    <c:numCache>
                      <c:formatCode>General</c:formatCode>
                      <c:ptCount val="9"/>
                      <c:pt idx="0">
                        <c:v>127.6959404</c:v>
                      </c:pt>
                      <c:pt idx="1">
                        <c:v>448.94077759999999</c:v>
                      </c:pt>
                      <c:pt idx="2">
                        <c:v>614.40857930000004</c:v>
                      </c:pt>
                      <c:pt idx="3">
                        <c:v>687.86603260000004</c:v>
                      </c:pt>
                      <c:pt idx="4">
                        <c:v>803.27917520000005</c:v>
                      </c:pt>
                      <c:pt idx="5">
                        <c:v>2068.077706</c:v>
                      </c:pt>
                      <c:pt idx="6">
                        <c:v>1389.7534209999999</c:v>
                      </c:pt>
                      <c:pt idx="7">
                        <c:v>4051.4944220000002</c:v>
                      </c:pt>
                      <c:pt idx="8">
                        <c:v>1752.5181789999999</c:v>
                      </c:pt>
                    </c:numCache>
                  </c:numRef>
                </c:val>
              </c15:ser>
            </c15:filteredBarSeries>
            <c15:filteredBarSeries>
              <c15:ser>
                <c:idx val="29"/>
                <c:order val="6"/>
                <c:tx>
                  <c:strRef>
                    <c:extLst xmlns:c15="http://schemas.microsoft.com/office/drawing/2012/chart">
                      <c:ext xmlns:c15="http://schemas.microsoft.com/office/drawing/2012/chart" uri="{02D57815-91ED-43cb-92C2-25804820EDAC}">
                        <c15:formulaRef>
                          <c15:sqref>Sheet1!$A$9</c15:sqref>
                        </c15:formulaRef>
                      </c:ext>
                    </c:extLst>
                    <c:strCache>
                      <c:ptCount val="1"/>
                      <c:pt idx="0">
                        <c:v>2027</c:v>
                      </c:pt>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Sheet1!$B$9:$J$9</c15:sqref>
                        </c15:formulaRef>
                      </c:ext>
                    </c:extLst>
                    <c:numCache>
                      <c:formatCode>General</c:formatCode>
                      <c:ptCount val="9"/>
                      <c:pt idx="0">
                        <c:v>127.2351153</c:v>
                      </c:pt>
                      <c:pt idx="1">
                        <c:v>444.36981070000002</c:v>
                      </c:pt>
                      <c:pt idx="2">
                        <c:v>607.32295409999995</c:v>
                      </c:pt>
                      <c:pt idx="3">
                        <c:v>690.38204099999996</c:v>
                      </c:pt>
                      <c:pt idx="4">
                        <c:v>793.99926549999998</c:v>
                      </c:pt>
                      <c:pt idx="5">
                        <c:v>2082.5026010000001</c:v>
                      </c:pt>
                      <c:pt idx="6">
                        <c:v>1378.3203109999999</c:v>
                      </c:pt>
                      <c:pt idx="7">
                        <c:v>4067.173734</c:v>
                      </c:pt>
                      <c:pt idx="8">
                        <c:v>1728.6239869999999</c:v>
                      </c:pt>
                    </c:numCache>
                  </c:numRef>
                </c:val>
              </c15:ser>
            </c15:filteredBarSeries>
            <c15:filteredBarSeries>
              <c15:ser>
                <c:idx val="30"/>
                <c:order val="7"/>
                <c:tx>
                  <c:strRef>
                    <c:extLst xmlns:c15="http://schemas.microsoft.com/office/drawing/2012/chart">
                      <c:ext xmlns:c15="http://schemas.microsoft.com/office/drawing/2012/chart" uri="{02D57815-91ED-43cb-92C2-25804820EDAC}">
                        <c15:formulaRef>
                          <c15:sqref>Sheet1!$A$10</c15:sqref>
                        </c15:formulaRef>
                      </c:ext>
                    </c:extLst>
                    <c:strCache>
                      <c:ptCount val="1"/>
                      <c:pt idx="0">
                        <c:v>2028</c:v>
                      </c:pt>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Sheet1!$B$10:$J$10</c15:sqref>
                        </c15:formulaRef>
                      </c:ext>
                    </c:extLst>
                    <c:numCache>
                      <c:formatCode>General</c:formatCode>
                      <c:ptCount val="9"/>
                      <c:pt idx="0">
                        <c:v>126.7657949</c:v>
                      </c:pt>
                      <c:pt idx="1">
                        <c:v>441.54869980000001</c:v>
                      </c:pt>
                      <c:pt idx="2">
                        <c:v>602.35757420000004</c:v>
                      </c:pt>
                      <c:pt idx="3">
                        <c:v>693.1798695</c:v>
                      </c:pt>
                      <c:pt idx="4">
                        <c:v>785.42025590000003</c:v>
                      </c:pt>
                      <c:pt idx="5">
                        <c:v>2098.514913</c:v>
                      </c:pt>
                      <c:pt idx="6">
                        <c:v>1367.5533600000001</c:v>
                      </c:pt>
                      <c:pt idx="7">
                        <c:v>4085.4229380000002</c:v>
                      </c:pt>
                      <c:pt idx="8">
                        <c:v>1705.9637090000001</c:v>
                      </c:pt>
                    </c:numCache>
                  </c:numRef>
                </c:val>
              </c15:ser>
            </c15:filteredBarSeries>
            <c15:filteredBarSeries>
              <c15:ser>
                <c:idx val="1"/>
                <c:order val="8"/>
                <c:tx>
                  <c:strRef>
                    <c:extLst xmlns:c15="http://schemas.microsoft.com/office/drawing/2012/chart">
                      <c:ext xmlns:c15="http://schemas.microsoft.com/office/drawing/2012/chart" uri="{02D57815-91ED-43cb-92C2-25804820EDAC}">
                        <c15:formulaRef>
                          <c15:sqref>Sheet1!$A$11</c15:sqref>
                        </c15:formulaRef>
                      </c:ext>
                    </c:extLst>
                    <c:strCache>
                      <c:ptCount val="1"/>
                      <c:pt idx="0">
                        <c:v>2029</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Sheet1!$B$11:$J$11</c15:sqref>
                        </c15:formulaRef>
                      </c:ext>
                    </c:extLst>
                    <c:numCache>
                      <c:formatCode>General</c:formatCode>
                      <c:ptCount val="9"/>
                      <c:pt idx="0">
                        <c:v>126.2527564</c:v>
                      </c:pt>
                      <c:pt idx="1">
                        <c:v>439.48331020000001</c:v>
                      </c:pt>
                      <c:pt idx="2">
                        <c:v>599.28860420000001</c:v>
                      </c:pt>
                      <c:pt idx="3">
                        <c:v>696.10760719999996</c:v>
                      </c:pt>
                      <c:pt idx="4">
                        <c:v>777.55011019999995</c:v>
                      </c:pt>
                      <c:pt idx="5">
                        <c:v>2115.354135</c:v>
                      </c:pt>
                      <c:pt idx="6">
                        <c:v>1357.10076</c:v>
                      </c:pt>
                      <c:pt idx="7">
                        <c:v>4105.419578</c:v>
                      </c:pt>
                      <c:pt idx="8">
                        <c:v>1683.3693499999999</c:v>
                      </c:pt>
                    </c:numCache>
                  </c:numRef>
                </c:val>
              </c15:ser>
            </c15:filteredBarSeries>
            <c15:filteredBarSeries>
              <c15:ser>
                <c:idx val="31"/>
                <c:order val="9"/>
                <c:tx>
                  <c:strRef>
                    <c:extLst xmlns:c15="http://schemas.microsoft.com/office/drawing/2012/chart">
                      <c:ext xmlns:c15="http://schemas.microsoft.com/office/drawing/2012/chart" uri="{02D57815-91ED-43cb-92C2-25804820EDAC}">
                        <c15:formulaRef>
                          <c15:sqref>Sheet1!$A$12</c15:sqref>
                        </c15:formulaRef>
                      </c:ext>
                    </c:extLst>
                    <c:strCache>
                      <c:ptCount val="1"/>
                      <c:pt idx="0">
                        <c:v>2030</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Sheet1!$B$12:$J$12</c15:sqref>
                        </c15:formulaRef>
                      </c:ext>
                    </c:extLst>
                    <c:numCache>
                      <c:formatCode>General</c:formatCode>
                      <c:ptCount val="9"/>
                      <c:pt idx="0">
                        <c:v>125.69371839999999</c:v>
                      </c:pt>
                      <c:pt idx="1">
                        <c:v>432.3354971</c:v>
                      </c:pt>
                      <c:pt idx="2">
                        <c:v>598.0525341</c:v>
                      </c:pt>
                      <c:pt idx="3">
                        <c:v>699.44888319999995</c:v>
                      </c:pt>
                      <c:pt idx="4">
                        <c:v>770.43136449999997</c:v>
                      </c:pt>
                      <c:pt idx="5">
                        <c:v>2133.4228969999999</c:v>
                      </c:pt>
                      <c:pt idx="6">
                        <c:v>1347.788978</c:v>
                      </c:pt>
                      <c:pt idx="7">
                        <c:v>4129.4468530000004</c:v>
                      </c:pt>
                      <c:pt idx="8">
                        <c:v>1661.261176</c:v>
                      </c:pt>
                    </c:numCache>
                  </c:numRef>
                </c:val>
              </c15:ser>
            </c15:filteredBarSeries>
            <c15:filteredBarSeries>
              <c15:ser>
                <c:idx val="32"/>
                <c:order val="10"/>
                <c:tx>
                  <c:strRef>
                    <c:extLst xmlns:c15="http://schemas.microsoft.com/office/drawing/2012/chart">
                      <c:ext xmlns:c15="http://schemas.microsoft.com/office/drawing/2012/chart" uri="{02D57815-91ED-43cb-92C2-25804820EDAC}">
                        <c15:formulaRef>
                          <c15:sqref>Sheet1!$A$13</c15:sqref>
                        </c15:formulaRef>
                      </c:ext>
                    </c:extLst>
                    <c:strCache>
                      <c:ptCount val="1"/>
                      <c:pt idx="0">
                        <c:v>2031</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Sheet1!$B$13:$J$13</c15:sqref>
                        </c15:formulaRef>
                      </c:ext>
                    </c:extLst>
                    <c:numCache>
                      <c:formatCode>General</c:formatCode>
                      <c:ptCount val="9"/>
                      <c:pt idx="0">
                        <c:v>125.07640170000001</c:v>
                      </c:pt>
                      <c:pt idx="1">
                        <c:v>426.6939069</c:v>
                      </c:pt>
                      <c:pt idx="2">
                        <c:v>598.19073030000004</c:v>
                      </c:pt>
                      <c:pt idx="3">
                        <c:v>703.00086729999998</c:v>
                      </c:pt>
                      <c:pt idx="4">
                        <c:v>764.1975506</c:v>
                      </c:pt>
                      <c:pt idx="5">
                        <c:v>2154.1336879999999</c:v>
                      </c:pt>
                      <c:pt idx="6">
                        <c:v>1339.7542490000001</c:v>
                      </c:pt>
                      <c:pt idx="7">
                        <c:v>4153.821089</c:v>
                      </c:pt>
                      <c:pt idx="8">
                        <c:v>1640.082418</c:v>
                      </c:pt>
                    </c:numCache>
                  </c:numRef>
                </c:val>
              </c15:ser>
            </c15:filteredBarSeries>
            <c15:filteredBarSeries>
              <c15:ser>
                <c:idx val="33"/>
                <c:order val="11"/>
                <c:tx>
                  <c:strRef>
                    <c:extLst xmlns:c15="http://schemas.microsoft.com/office/drawing/2012/chart">
                      <c:ext xmlns:c15="http://schemas.microsoft.com/office/drawing/2012/chart" uri="{02D57815-91ED-43cb-92C2-25804820EDAC}">
                        <c15:formulaRef>
                          <c15:sqref>Sheet1!$A$14</c15:sqref>
                        </c15:formulaRef>
                      </c:ext>
                    </c:extLst>
                    <c:strCache>
                      <c:ptCount val="1"/>
                      <c:pt idx="0">
                        <c:v>2032</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Sheet1!$B$14:$J$14</c15:sqref>
                        </c15:formulaRef>
                      </c:ext>
                    </c:extLst>
                    <c:numCache>
                      <c:formatCode>General</c:formatCode>
                      <c:ptCount val="9"/>
                      <c:pt idx="0">
                        <c:v>124.3992113</c:v>
                      </c:pt>
                      <c:pt idx="1">
                        <c:v>422.27855349999999</c:v>
                      </c:pt>
                      <c:pt idx="2">
                        <c:v>599.73541760000001</c:v>
                      </c:pt>
                      <c:pt idx="3">
                        <c:v>706.9431376</c:v>
                      </c:pt>
                      <c:pt idx="4">
                        <c:v>758.85224430000005</c:v>
                      </c:pt>
                      <c:pt idx="5">
                        <c:v>2177.2312350000002</c:v>
                      </c:pt>
                      <c:pt idx="6">
                        <c:v>1333.259196</c:v>
                      </c:pt>
                      <c:pt idx="7">
                        <c:v>4179.4171210000004</c:v>
                      </c:pt>
                      <c:pt idx="8">
                        <c:v>1619.499793</c:v>
                      </c:pt>
                    </c:numCache>
                  </c:numRef>
                </c:val>
              </c15:ser>
            </c15:filteredBarSeries>
            <c15:filteredBarSeries>
              <c15:ser>
                <c:idx val="34"/>
                <c:order val="12"/>
                <c:tx>
                  <c:strRef>
                    <c:extLst xmlns:c15="http://schemas.microsoft.com/office/drawing/2012/chart">
                      <c:ext xmlns:c15="http://schemas.microsoft.com/office/drawing/2012/chart" uri="{02D57815-91ED-43cb-92C2-25804820EDAC}">
                        <c15:formulaRef>
                          <c15:sqref>Sheet1!$A$15</c15:sqref>
                        </c15:formulaRef>
                      </c:ext>
                    </c:extLst>
                    <c:strCache>
                      <c:ptCount val="1"/>
                      <c:pt idx="0">
                        <c:v>2033</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Sheet1!$B$15:$J$15</c15:sqref>
                        </c15:formulaRef>
                      </c:ext>
                    </c:extLst>
                    <c:numCache>
                      <c:formatCode>General</c:formatCode>
                      <c:ptCount val="9"/>
                      <c:pt idx="0">
                        <c:v>123.7724769</c:v>
                      </c:pt>
                      <c:pt idx="1">
                        <c:v>418.35847660000002</c:v>
                      </c:pt>
                      <c:pt idx="2">
                        <c:v>601.78188999999998</c:v>
                      </c:pt>
                      <c:pt idx="3">
                        <c:v>710.71667890000003</c:v>
                      </c:pt>
                      <c:pt idx="4">
                        <c:v>754.39565900000002</c:v>
                      </c:pt>
                      <c:pt idx="5">
                        <c:v>2199.5929040000001</c:v>
                      </c:pt>
                      <c:pt idx="6">
                        <c:v>1326.5793630000001</c:v>
                      </c:pt>
                      <c:pt idx="7">
                        <c:v>4203.622077</c:v>
                      </c:pt>
                      <c:pt idx="8">
                        <c:v>1598.2612899999999</c:v>
                      </c:pt>
                    </c:numCache>
                  </c:numRef>
                </c:val>
              </c15:ser>
            </c15:filteredBarSeries>
            <c15:filteredBarSeries>
              <c15:ser>
                <c:idx val="35"/>
                <c:order val="13"/>
                <c:tx>
                  <c:strRef>
                    <c:extLst xmlns:c15="http://schemas.microsoft.com/office/drawing/2012/chart">
                      <c:ext xmlns:c15="http://schemas.microsoft.com/office/drawing/2012/chart" uri="{02D57815-91ED-43cb-92C2-25804820EDAC}">
                        <c15:formulaRef>
                          <c15:sqref>Sheet1!$A$16</c15:sqref>
                        </c15:formulaRef>
                      </c:ext>
                    </c:extLst>
                    <c:strCache>
                      <c:ptCount val="1"/>
                      <c:pt idx="0">
                        <c:v>2034</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Sheet1!$B$16:$J$16</c15:sqref>
                        </c15:formulaRef>
                      </c:ext>
                    </c:extLst>
                    <c:numCache>
                      <c:formatCode>General</c:formatCode>
                      <c:ptCount val="9"/>
                      <c:pt idx="0">
                        <c:v>123.2283781</c:v>
                      </c:pt>
                      <c:pt idx="1">
                        <c:v>415.30097660000001</c:v>
                      </c:pt>
                      <c:pt idx="2">
                        <c:v>604.47168109999996</c:v>
                      </c:pt>
                      <c:pt idx="3">
                        <c:v>714.93077570000003</c:v>
                      </c:pt>
                      <c:pt idx="4">
                        <c:v>750.84025859999997</c:v>
                      </c:pt>
                      <c:pt idx="5">
                        <c:v>2223.2376880000002</c:v>
                      </c:pt>
                      <c:pt idx="6">
                        <c:v>1320.6953599999999</c:v>
                      </c:pt>
                      <c:pt idx="7">
                        <c:v>4236.1560129999998</c:v>
                      </c:pt>
                      <c:pt idx="8">
                        <c:v>1577.035265</c:v>
                      </c:pt>
                    </c:numCache>
                  </c:numRef>
                </c:val>
              </c15:ser>
            </c15:filteredBarSeries>
            <c15:filteredBarSeries>
              <c15:ser>
                <c:idx val="36"/>
                <c:order val="14"/>
                <c:tx>
                  <c:strRef>
                    <c:extLst xmlns:c15="http://schemas.microsoft.com/office/drawing/2012/chart">
                      <c:ext xmlns:c15="http://schemas.microsoft.com/office/drawing/2012/chart" uri="{02D57815-91ED-43cb-92C2-25804820EDAC}">
                        <c15:formulaRef>
                          <c15:sqref>Sheet1!$A$17</c15:sqref>
                        </c15:formulaRef>
                      </c:ext>
                    </c:extLst>
                    <c:strCache>
                      <c:ptCount val="1"/>
                      <c:pt idx="0">
                        <c:v>2035</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Sheet1!$B$17:$J$17</c15:sqref>
                        </c15:formulaRef>
                      </c:ext>
                    </c:extLst>
                    <c:numCache>
                      <c:formatCode>General</c:formatCode>
                      <c:ptCount val="9"/>
                      <c:pt idx="0">
                        <c:v>122.76241419999999</c:v>
                      </c:pt>
                      <c:pt idx="1">
                        <c:v>412.91734819999999</c:v>
                      </c:pt>
                      <c:pt idx="2">
                        <c:v>607.66516899999999</c:v>
                      </c:pt>
                      <c:pt idx="3">
                        <c:v>719.36527550000005</c:v>
                      </c:pt>
                      <c:pt idx="4">
                        <c:v>748.14885830000003</c:v>
                      </c:pt>
                      <c:pt idx="5">
                        <c:v>2249.091136</c:v>
                      </c:pt>
                      <c:pt idx="6">
                        <c:v>1315.7882790000001</c:v>
                      </c:pt>
                      <c:pt idx="7">
                        <c:v>4266.3668340000004</c:v>
                      </c:pt>
                      <c:pt idx="8">
                        <c:v>1556.6897059999999</c:v>
                      </c:pt>
                    </c:numCache>
                  </c:numRef>
                </c:val>
              </c15:ser>
            </c15:filteredBarSeries>
            <c15:filteredBarSeries>
              <c15:ser>
                <c:idx val="37"/>
                <c:order val="15"/>
                <c:tx>
                  <c:strRef>
                    <c:extLst xmlns:c15="http://schemas.microsoft.com/office/drawing/2012/chart">
                      <c:ext xmlns:c15="http://schemas.microsoft.com/office/drawing/2012/chart" uri="{02D57815-91ED-43cb-92C2-25804820EDAC}">
                        <c15:formulaRef>
                          <c15:sqref>Sheet1!$A$18</c15:sqref>
                        </c15:formulaRef>
                      </c:ext>
                    </c:extLst>
                    <c:strCache>
                      <c:ptCount val="1"/>
                      <c:pt idx="0">
                        <c:v>2036</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Sheet1!$B$18:$J$18</c15:sqref>
                        </c15:formulaRef>
                      </c:ext>
                    </c:extLst>
                    <c:numCache>
                      <c:formatCode>General</c:formatCode>
                      <c:ptCount val="9"/>
                      <c:pt idx="0">
                        <c:v>122.3940673</c:v>
                      </c:pt>
                      <c:pt idx="1">
                        <c:v>411.08133650000002</c:v>
                      </c:pt>
                      <c:pt idx="2">
                        <c:v>611.41949469999997</c:v>
                      </c:pt>
                      <c:pt idx="3">
                        <c:v>724.33992690000002</c:v>
                      </c:pt>
                      <c:pt idx="4">
                        <c:v>746.30210899999997</c:v>
                      </c:pt>
                      <c:pt idx="5">
                        <c:v>2277.3727330000002</c:v>
                      </c:pt>
                      <c:pt idx="6">
                        <c:v>1312.3717790000001</c:v>
                      </c:pt>
                      <c:pt idx="7">
                        <c:v>4298.1815150000002</c:v>
                      </c:pt>
                      <c:pt idx="8">
                        <c:v>1537.0310669999999</c:v>
                      </c:pt>
                    </c:numCache>
                  </c:numRef>
                </c:val>
              </c15:ser>
            </c15:filteredBarSeries>
            <c15:filteredBarSeries>
              <c15:ser>
                <c:idx val="0"/>
                <c:order val="16"/>
                <c:tx>
                  <c:strRef>
                    <c:extLst xmlns:c15="http://schemas.microsoft.com/office/drawing/2012/chart">
                      <c:ext xmlns:c15="http://schemas.microsoft.com/office/drawing/2012/chart" uri="{02D57815-91ED-43cb-92C2-25804820EDAC}">
                        <c15:formulaRef>
                          <c15:sqref>Sheet1!$A$19</c15:sqref>
                        </c15:formulaRef>
                      </c:ext>
                    </c:extLst>
                    <c:strCache>
                      <c:ptCount val="1"/>
                      <c:pt idx="0">
                        <c:v>2037</c:v>
                      </c:pt>
                    </c:strCache>
                  </c:strRef>
                </c:tx>
                <c:spPr>
                  <a:solidFill>
                    <a:schemeClr val="accent1"/>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Sheet1!$B$19:$J$19</c15:sqref>
                        </c15:formulaRef>
                      </c:ext>
                    </c:extLst>
                    <c:numCache>
                      <c:formatCode>General</c:formatCode>
                      <c:ptCount val="9"/>
                      <c:pt idx="0">
                        <c:v>122.11979599999999</c:v>
                      </c:pt>
                      <c:pt idx="1">
                        <c:v>409.50350750000001</c:v>
                      </c:pt>
                      <c:pt idx="2">
                        <c:v>615.444075</c:v>
                      </c:pt>
                      <c:pt idx="3">
                        <c:v>729.34246129999997</c:v>
                      </c:pt>
                      <c:pt idx="4">
                        <c:v>745.22116870000002</c:v>
                      </c:pt>
                      <c:pt idx="5">
                        <c:v>2308.745257</c:v>
                      </c:pt>
                      <c:pt idx="6">
                        <c:v>1309.8011469999999</c:v>
                      </c:pt>
                      <c:pt idx="7">
                        <c:v>4330.3575190000001</c:v>
                      </c:pt>
                      <c:pt idx="8">
                        <c:v>1517.799679</c:v>
                      </c:pt>
                    </c:numCache>
                  </c:numRef>
                </c:val>
              </c15:ser>
            </c15:filteredBarSeries>
            <c15:filteredBarSeries>
              <c15:ser>
                <c:idx val="2"/>
                <c:order val="17"/>
                <c:tx>
                  <c:strRef>
                    <c:extLst xmlns:c15="http://schemas.microsoft.com/office/drawing/2012/chart">
                      <c:ext xmlns:c15="http://schemas.microsoft.com/office/drawing/2012/chart" uri="{02D57815-91ED-43cb-92C2-25804820EDAC}">
                        <c15:formulaRef>
                          <c15:sqref>Sheet1!$A$20</c15:sqref>
                        </c15:formulaRef>
                      </c:ext>
                    </c:extLst>
                    <c:strCache>
                      <c:ptCount val="1"/>
                      <c:pt idx="0">
                        <c:v>2038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Sheet1!$B$20:$J$20</c15:sqref>
                        </c15:formulaRef>
                      </c:ext>
                    </c:extLst>
                    <c:numCache>
                      <c:formatCode>General</c:formatCode>
                      <c:ptCount val="9"/>
                      <c:pt idx="0">
                        <c:v>121.8370767</c:v>
                      </c:pt>
                      <c:pt idx="1">
                        <c:v>408.10240069999998</c:v>
                      </c:pt>
                      <c:pt idx="2">
                        <c:v>619.45111810000003</c:v>
                      </c:pt>
                      <c:pt idx="3">
                        <c:v>734.29071799999997</c:v>
                      </c:pt>
                      <c:pt idx="4">
                        <c:v>744.89490620000004</c:v>
                      </c:pt>
                      <c:pt idx="5">
                        <c:v>2340.1722009999999</c:v>
                      </c:pt>
                      <c:pt idx="6">
                        <c:v>1307.847109</c:v>
                      </c:pt>
                      <c:pt idx="7">
                        <c:v>4362.7814609999996</c:v>
                      </c:pt>
                      <c:pt idx="8">
                        <c:v>1498.786865</c:v>
                      </c:pt>
                    </c:numCache>
                  </c:numRef>
                </c:val>
              </c15:ser>
            </c15:filteredBarSeries>
            <c15:filteredBarSeries>
              <c15:ser>
                <c:idx val="3"/>
                <c:order val="18"/>
                <c:tx>
                  <c:strRef>
                    <c:extLst xmlns:c15="http://schemas.microsoft.com/office/drawing/2012/chart">
                      <c:ext xmlns:c15="http://schemas.microsoft.com/office/drawing/2012/chart" uri="{02D57815-91ED-43cb-92C2-25804820EDAC}">
                        <c15:formulaRef>
                          <c15:sqref>Sheet1!$A$21</c15:sqref>
                        </c15:formulaRef>
                      </c:ext>
                    </c:extLst>
                    <c:strCache>
                      <c:ptCount val="1"/>
                      <c:pt idx="0">
                        <c:v>2039</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Sheet1!$B$21:$J$21</c15:sqref>
                        </c15:formulaRef>
                      </c:ext>
                    </c:extLst>
                    <c:numCache>
                      <c:formatCode>General</c:formatCode>
                      <c:ptCount val="9"/>
                      <c:pt idx="0">
                        <c:v>121.54292390000001</c:v>
                      </c:pt>
                      <c:pt idx="1">
                        <c:v>406.79546149999999</c:v>
                      </c:pt>
                      <c:pt idx="2">
                        <c:v>622.97610510000004</c:v>
                      </c:pt>
                      <c:pt idx="3">
                        <c:v>739.10992109999995</c:v>
                      </c:pt>
                      <c:pt idx="4">
                        <c:v>745.23721660000001</c:v>
                      </c:pt>
                      <c:pt idx="5">
                        <c:v>2371.4738619999998</c:v>
                      </c:pt>
                      <c:pt idx="6">
                        <c:v>1305.46478</c:v>
                      </c:pt>
                      <c:pt idx="7">
                        <c:v>4395.6297480000003</c:v>
                      </c:pt>
                      <c:pt idx="8">
                        <c:v>1479.839892</c:v>
                      </c:pt>
                    </c:numCache>
                  </c:numRef>
                </c:val>
              </c15:ser>
            </c15:filteredBarSeries>
            <c15:filteredBarSeries>
              <c15:ser>
                <c:idx val="4"/>
                <c:order val="19"/>
                <c:tx>
                  <c:strRef>
                    <c:extLst xmlns:c15="http://schemas.microsoft.com/office/drawing/2012/chart">
                      <c:ext xmlns:c15="http://schemas.microsoft.com/office/drawing/2012/chart" uri="{02D57815-91ED-43cb-92C2-25804820EDAC}">
                        <c15:formulaRef>
                          <c15:sqref>Sheet1!$A$22</c15:sqref>
                        </c15:formulaRef>
                      </c:ext>
                    </c:extLst>
                    <c:strCache>
                      <c:ptCount val="1"/>
                      <c:pt idx="0">
                        <c:v>2040</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Sheet1!$B$22:$J$22</c15:sqref>
                        </c15:formulaRef>
                      </c:ext>
                    </c:extLst>
                    <c:numCache>
                      <c:formatCode>General</c:formatCode>
                      <c:ptCount val="9"/>
                      <c:pt idx="0">
                        <c:v>121.2387943</c:v>
                      </c:pt>
                      <c:pt idx="1">
                        <c:v>398.76189169999998</c:v>
                      </c:pt>
                      <c:pt idx="2">
                        <c:v>625.64797229999999</c:v>
                      </c:pt>
                      <c:pt idx="3">
                        <c:v>743.72374790000003</c:v>
                      </c:pt>
                      <c:pt idx="4">
                        <c:v>746.25088089999997</c:v>
                      </c:pt>
                      <c:pt idx="5">
                        <c:v>2403.110643</c:v>
                      </c:pt>
                      <c:pt idx="6">
                        <c:v>1302.640641</c:v>
                      </c:pt>
                      <c:pt idx="7">
                        <c:v>4427.3113370000001</c:v>
                      </c:pt>
                      <c:pt idx="8">
                        <c:v>1461.3700269999999</c:v>
                      </c:pt>
                    </c:numCache>
                  </c:numRef>
                </c:val>
              </c15:ser>
            </c15:filteredBarSeries>
            <c15:filteredBarSeries>
              <c15:ser>
                <c:idx val="5"/>
                <c:order val="20"/>
                <c:tx>
                  <c:strRef>
                    <c:extLst xmlns:c15="http://schemas.microsoft.com/office/drawing/2012/chart">
                      <c:ext xmlns:c15="http://schemas.microsoft.com/office/drawing/2012/chart" uri="{02D57815-91ED-43cb-92C2-25804820EDAC}">
                        <c15:formulaRef>
                          <c15:sqref>Sheet1!$A$23</c15:sqref>
                        </c15:formulaRef>
                      </c:ext>
                    </c:extLst>
                    <c:strCache>
                      <c:ptCount val="1"/>
                      <c:pt idx="0">
                        <c:v>2041</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Sheet1!$B$23:$J$23</c15:sqref>
                        </c15:formulaRef>
                      </c:ext>
                    </c:extLst>
                    <c:numCache>
                      <c:formatCode>General</c:formatCode>
                      <c:ptCount val="9"/>
                      <c:pt idx="0">
                        <c:v>120.9208196</c:v>
                      </c:pt>
                      <c:pt idx="1">
                        <c:v>392.06238580000002</c:v>
                      </c:pt>
                      <c:pt idx="2">
                        <c:v>627.16932350000002</c:v>
                      </c:pt>
                      <c:pt idx="3">
                        <c:v>748.16762370000004</c:v>
                      </c:pt>
                      <c:pt idx="4">
                        <c:v>747.93518170000004</c:v>
                      </c:pt>
                      <c:pt idx="5">
                        <c:v>2433.4639529999999</c:v>
                      </c:pt>
                      <c:pt idx="6">
                        <c:v>1299.6424099999999</c:v>
                      </c:pt>
                      <c:pt idx="7">
                        <c:v>4459.6120229999997</c:v>
                      </c:pt>
                      <c:pt idx="8">
                        <c:v>1442.910286</c:v>
                      </c:pt>
                    </c:numCache>
                  </c:numRef>
                </c:val>
              </c15:ser>
            </c15:filteredBarSeries>
            <c15:filteredBarSeries>
              <c15:ser>
                <c:idx val="6"/>
                <c:order val="21"/>
                <c:tx>
                  <c:strRef>
                    <c:extLst xmlns:c15="http://schemas.microsoft.com/office/drawing/2012/chart">
                      <c:ext xmlns:c15="http://schemas.microsoft.com/office/drawing/2012/chart" uri="{02D57815-91ED-43cb-92C2-25804820EDAC}">
                        <c15:formulaRef>
                          <c15:sqref>Sheet1!$A$24</c15:sqref>
                        </c15:formulaRef>
                      </c:ext>
                    </c:extLst>
                    <c:strCache>
                      <c:ptCount val="1"/>
                      <c:pt idx="0">
                        <c:v>2042</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Sheet1!$B$24:$J$24</c15:sqref>
                        </c15:formulaRef>
                      </c:ext>
                    </c:extLst>
                    <c:numCache>
                      <c:formatCode>General</c:formatCode>
                      <c:ptCount val="9"/>
                      <c:pt idx="0">
                        <c:v>120.5916132</c:v>
                      </c:pt>
                      <c:pt idx="1">
                        <c:v>386.28717560000001</c:v>
                      </c:pt>
                      <c:pt idx="2">
                        <c:v>627.41365110000004</c:v>
                      </c:pt>
                      <c:pt idx="3">
                        <c:v>752.38927149999995</c:v>
                      </c:pt>
                      <c:pt idx="4">
                        <c:v>750.23273719999997</c:v>
                      </c:pt>
                      <c:pt idx="5">
                        <c:v>2465.1071729999999</c:v>
                      </c:pt>
                      <c:pt idx="6">
                        <c:v>1296.4905719999999</c:v>
                      </c:pt>
                      <c:pt idx="7">
                        <c:v>4492.8391979999997</c:v>
                      </c:pt>
                      <c:pt idx="8">
                        <c:v>1424.555063</c:v>
                      </c:pt>
                    </c:numCache>
                  </c:numRef>
                </c:val>
              </c15:ser>
            </c15:filteredBarSeries>
            <c15:filteredBarSeries>
              <c15:ser>
                <c:idx val="7"/>
                <c:order val="22"/>
                <c:tx>
                  <c:strRef>
                    <c:extLst xmlns:c15="http://schemas.microsoft.com/office/drawing/2012/chart">
                      <c:ext xmlns:c15="http://schemas.microsoft.com/office/drawing/2012/chart" uri="{02D57815-91ED-43cb-92C2-25804820EDAC}">
                        <c15:formulaRef>
                          <c15:sqref>Sheet1!$A$25</c15:sqref>
                        </c15:formulaRef>
                      </c:ext>
                    </c:extLst>
                    <c:strCache>
                      <c:ptCount val="1"/>
                      <c:pt idx="0">
                        <c:v>2043</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Sheet1!$B$25:$J$25</c15:sqref>
                        </c15:formulaRef>
                      </c:ext>
                    </c:extLst>
                    <c:numCache>
                      <c:formatCode>General</c:formatCode>
                      <c:ptCount val="9"/>
                      <c:pt idx="0">
                        <c:v>120.24955610000001</c:v>
                      </c:pt>
                      <c:pt idx="1">
                        <c:v>381.78785809999999</c:v>
                      </c:pt>
                      <c:pt idx="2">
                        <c:v>627.51302209999994</c:v>
                      </c:pt>
                      <c:pt idx="3">
                        <c:v>757.0401296</c:v>
                      </c:pt>
                      <c:pt idx="4">
                        <c:v>752.54943209999999</c:v>
                      </c:pt>
                      <c:pt idx="5">
                        <c:v>2498.1192030000002</c:v>
                      </c:pt>
                      <c:pt idx="6">
                        <c:v>1294.6545860000001</c:v>
                      </c:pt>
                      <c:pt idx="7">
                        <c:v>4528.6256430000003</c:v>
                      </c:pt>
                      <c:pt idx="8">
                        <c:v>1407.808477</c:v>
                      </c:pt>
                    </c:numCache>
                  </c:numRef>
                </c:val>
              </c15:ser>
            </c15:filteredBarSeries>
            <c15:filteredBarSeries>
              <c15:ser>
                <c:idx val="8"/>
                <c:order val="23"/>
                <c:tx>
                  <c:strRef>
                    <c:extLst xmlns:c15="http://schemas.microsoft.com/office/drawing/2012/chart">
                      <c:ext xmlns:c15="http://schemas.microsoft.com/office/drawing/2012/chart" uri="{02D57815-91ED-43cb-92C2-25804820EDAC}">
                        <c15:formulaRef>
                          <c15:sqref>Sheet1!$A$26</c15:sqref>
                        </c15:formulaRef>
                      </c:ext>
                    </c:extLst>
                    <c:strCache>
                      <c:ptCount val="1"/>
                      <c:pt idx="0">
                        <c:v>2044</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Sheet1!$B$26:$J$26</c15:sqref>
                        </c15:formulaRef>
                      </c:ext>
                    </c:extLst>
                    <c:numCache>
                      <c:formatCode>General</c:formatCode>
                      <c:ptCount val="9"/>
                      <c:pt idx="0">
                        <c:v>119.8941248</c:v>
                      </c:pt>
                      <c:pt idx="1">
                        <c:v>377.99961580000002</c:v>
                      </c:pt>
                      <c:pt idx="2">
                        <c:v>627.2258405</c:v>
                      </c:pt>
                      <c:pt idx="3">
                        <c:v>761.48819600000002</c:v>
                      </c:pt>
                      <c:pt idx="4">
                        <c:v>754.88381619999996</c:v>
                      </c:pt>
                      <c:pt idx="5">
                        <c:v>2532.2750160000001</c:v>
                      </c:pt>
                      <c:pt idx="6">
                        <c:v>1292.6982089999999</c:v>
                      </c:pt>
                      <c:pt idx="7">
                        <c:v>4563.5503509999999</c:v>
                      </c:pt>
                      <c:pt idx="8">
                        <c:v>1391.022966</c:v>
                      </c:pt>
                    </c:numCache>
                  </c:numRef>
                </c:val>
              </c15:ser>
            </c15:filteredBarSeries>
            <c15:filteredBarSeries>
              <c15:ser>
                <c:idx val="9"/>
                <c:order val="24"/>
                <c:tx>
                  <c:strRef>
                    <c:extLst xmlns:c15="http://schemas.microsoft.com/office/drawing/2012/chart">
                      <c:ext xmlns:c15="http://schemas.microsoft.com/office/drawing/2012/chart" uri="{02D57815-91ED-43cb-92C2-25804820EDAC}">
                        <c15:formulaRef>
                          <c15:sqref>Sheet1!$A$27</c15:sqref>
                        </c15:formulaRef>
                      </c:ext>
                    </c:extLst>
                    <c:strCache>
                      <c:ptCount val="1"/>
                      <c:pt idx="0">
                        <c:v>2045</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Sheet1!$B$27:$J$27</c15:sqref>
                        </c15:formulaRef>
                      </c:ext>
                    </c:extLst>
                    <c:numCache>
                      <c:formatCode>General</c:formatCode>
                      <c:ptCount val="9"/>
                      <c:pt idx="0">
                        <c:v>119.5305159</c:v>
                      </c:pt>
                      <c:pt idx="1">
                        <c:v>374.70079779999998</c:v>
                      </c:pt>
                      <c:pt idx="2">
                        <c:v>626.60066099999995</c:v>
                      </c:pt>
                      <c:pt idx="3">
                        <c:v>765.79349890000003</c:v>
                      </c:pt>
                      <c:pt idx="4">
                        <c:v>757.21835380000005</c:v>
                      </c:pt>
                      <c:pt idx="5">
                        <c:v>2565.5408889999999</c:v>
                      </c:pt>
                      <c:pt idx="6">
                        <c:v>1290.8618939999999</c:v>
                      </c:pt>
                      <c:pt idx="7">
                        <c:v>4598.401648</c:v>
                      </c:pt>
                      <c:pt idx="8">
                        <c:v>1374.3282320000001</c:v>
                      </c:pt>
                    </c:numCache>
                  </c:numRef>
                </c:val>
              </c15:ser>
            </c15:filteredBarSeries>
            <c15:filteredBarSeries>
              <c15:ser>
                <c:idx val="10"/>
                <c:order val="25"/>
                <c:tx>
                  <c:strRef>
                    <c:extLst xmlns:c15="http://schemas.microsoft.com/office/drawing/2012/chart">
                      <c:ext xmlns:c15="http://schemas.microsoft.com/office/drawing/2012/chart" uri="{02D57815-91ED-43cb-92C2-25804820EDAC}">
                        <c15:formulaRef>
                          <c15:sqref>Sheet1!$A$28</c15:sqref>
                        </c15:formulaRef>
                      </c:ext>
                    </c:extLst>
                    <c:strCache>
                      <c:ptCount val="1"/>
                      <c:pt idx="0">
                        <c:v>2046</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Sheet1!$B$28:$J$28</c15:sqref>
                        </c15:formulaRef>
                      </c:ext>
                    </c:extLst>
                    <c:numCache>
                      <c:formatCode>General</c:formatCode>
                      <c:ptCount val="9"/>
                      <c:pt idx="0">
                        <c:v>119.15955580000001</c:v>
                      </c:pt>
                      <c:pt idx="1">
                        <c:v>371.79261489999999</c:v>
                      </c:pt>
                      <c:pt idx="2">
                        <c:v>625.83055409999997</c:v>
                      </c:pt>
                      <c:pt idx="3">
                        <c:v>770.19880360000002</c:v>
                      </c:pt>
                      <c:pt idx="4">
                        <c:v>759.54150189999996</c:v>
                      </c:pt>
                      <c:pt idx="5">
                        <c:v>2599.9087129999998</c:v>
                      </c:pt>
                      <c:pt idx="6">
                        <c:v>1289.6898269999999</c:v>
                      </c:pt>
                      <c:pt idx="7">
                        <c:v>4634.5292890000001</c:v>
                      </c:pt>
                      <c:pt idx="8">
                        <c:v>1358.645696</c:v>
                      </c:pt>
                    </c:numCache>
                  </c:numRef>
                </c:val>
              </c15:ser>
            </c15:filteredBarSeries>
            <c15:filteredBarSeries>
              <c15:ser>
                <c:idx val="11"/>
                <c:order val="26"/>
                <c:tx>
                  <c:strRef>
                    <c:extLst xmlns:c15="http://schemas.microsoft.com/office/drawing/2012/chart">
                      <c:ext xmlns:c15="http://schemas.microsoft.com/office/drawing/2012/chart" uri="{02D57815-91ED-43cb-92C2-25804820EDAC}">
                        <c15:formulaRef>
                          <c15:sqref>Sheet1!$A$29</c15:sqref>
                        </c15:formulaRef>
                      </c:ext>
                    </c:extLst>
                    <c:strCache>
                      <c:ptCount val="1"/>
                      <c:pt idx="0">
                        <c:v>2047</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Sheet1!$B$29:$J$29</c15:sqref>
                        </c15:formulaRef>
                      </c:ext>
                    </c:extLst>
                    <c:numCache>
                      <c:formatCode>General</c:formatCode>
                      <c:ptCount val="9"/>
                      <c:pt idx="0">
                        <c:v>118.7863157</c:v>
                      </c:pt>
                      <c:pt idx="1">
                        <c:v>368.93669190000003</c:v>
                      </c:pt>
                      <c:pt idx="2">
                        <c:v>624.61073209999995</c:v>
                      </c:pt>
                      <c:pt idx="3">
                        <c:v>774.44405240000003</c:v>
                      </c:pt>
                      <c:pt idx="4">
                        <c:v>761.80335969999999</c:v>
                      </c:pt>
                      <c:pt idx="5">
                        <c:v>2633.0153559999999</c:v>
                      </c:pt>
                      <c:pt idx="6">
                        <c:v>1288.555932</c:v>
                      </c:pt>
                      <c:pt idx="7">
                        <c:v>4670.9109959999996</c:v>
                      </c:pt>
                      <c:pt idx="8">
                        <c:v>1342.9250730000001</c:v>
                      </c:pt>
                    </c:numCache>
                  </c:numRef>
                </c:val>
              </c15:ser>
            </c15:filteredBarSeries>
            <c15:filteredBarSeries>
              <c15:ser>
                <c:idx val="12"/>
                <c:order val="27"/>
                <c:tx>
                  <c:strRef>
                    <c:extLst xmlns:c15="http://schemas.microsoft.com/office/drawing/2012/chart">
                      <c:ext xmlns:c15="http://schemas.microsoft.com/office/drawing/2012/chart" uri="{02D57815-91ED-43cb-92C2-25804820EDAC}">
                        <c15:formulaRef>
                          <c15:sqref>Sheet1!$A$30</c15:sqref>
                        </c15:formulaRef>
                      </c:ext>
                    </c:extLst>
                    <c:strCache>
                      <c:ptCount val="1"/>
                      <c:pt idx="0">
                        <c:v>2048</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Sheet1!$B$30:$J$30</c15:sqref>
                        </c15:formulaRef>
                      </c:ext>
                    </c:extLst>
                    <c:numCache>
                      <c:formatCode>General</c:formatCode>
                      <c:ptCount val="9"/>
                      <c:pt idx="0">
                        <c:v>118.4192303</c:v>
                      </c:pt>
                      <c:pt idx="1">
                        <c:v>366.20566600000001</c:v>
                      </c:pt>
                      <c:pt idx="2">
                        <c:v>623.11541460000001</c:v>
                      </c:pt>
                      <c:pt idx="3">
                        <c:v>778.72216709999998</c:v>
                      </c:pt>
                      <c:pt idx="4">
                        <c:v>763.90974040000003</c:v>
                      </c:pt>
                      <c:pt idx="5">
                        <c:v>2668.0047559999998</c:v>
                      </c:pt>
                      <c:pt idx="6">
                        <c:v>1287.7502139999999</c:v>
                      </c:pt>
                      <c:pt idx="7">
                        <c:v>4708.8947029999999</c:v>
                      </c:pt>
                      <c:pt idx="8">
                        <c:v>1327.5798789999999</c:v>
                      </c:pt>
                    </c:numCache>
                  </c:numRef>
                </c:val>
              </c15:ser>
            </c15:filteredBarSeries>
            <c15:filteredBarSeries>
              <c15:ser>
                <c:idx val="13"/>
                <c:order val="28"/>
                <c:tx>
                  <c:strRef>
                    <c:extLst xmlns:c15="http://schemas.microsoft.com/office/drawing/2012/chart">
                      <c:ext xmlns:c15="http://schemas.microsoft.com/office/drawing/2012/chart" uri="{02D57815-91ED-43cb-92C2-25804820EDAC}">
                        <c15:formulaRef>
                          <c15:sqref>Sheet1!$A$31</c15:sqref>
                        </c15:formulaRef>
                      </c:ext>
                    </c:extLst>
                    <c:strCache>
                      <c:ptCount val="1"/>
                      <c:pt idx="0">
                        <c:v>2049</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televisions, computers</c:v>
                      </c:pt>
                      <c:pt idx="3">
                        <c:v>laundry and dishwashing</c:v>
                      </c:pt>
                      <c:pt idx="4">
                        <c:v>refrigeration and freezing</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Sheet1!$B$31:$J$31</c15:sqref>
                        </c15:formulaRef>
                      </c:ext>
                    </c:extLst>
                    <c:numCache>
                      <c:formatCode>General</c:formatCode>
                      <c:ptCount val="9"/>
                      <c:pt idx="0">
                        <c:v>118.0609024</c:v>
                      </c:pt>
                      <c:pt idx="1">
                        <c:v>363.78600749999998</c:v>
                      </c:pt>
                      <c:pt idx="2">
                        <c:v>621.55266749999998</c:v>
                      </c:pt>
                      <c:pt idx="3">
                        <c:v>783.37770939999996</c:v>
                      </c:pt>
                      <c:pt idx="4">
                        <c:v>765.86077620000003</c:v>
                      </c:pt>
                      <c:pt idx="5">
                        <c:v>2703.9464029999999</c:v>
                      </c:pt>
                      <c:pt idx="6">
                        <c:v>1287.909719</c:v>
                      </c:pt>
                      <c:pt idx="7">
                        <c:v>4748.2613700000002</c:v>
                      </c:pt>
                      <c:pt idx="8">
                        <c:v>1313.330563</c:v>
                      </c:pt>
                    </c:numCache>
                  </c:numRef>
                </c:val>
              </c15:ser>
            </c15:filteredBarSeries>
          </c:ext>
        </c:extLst>
      </c:barChart>
      <c:catAx>
        <c:axId val="-186014644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just">
              <a:defRPr sz="1050" b="0" i="0" u="none" strike="noStrike" kern="1200" baseline="0">
                <a:solidFill>
                  <a:schemeClr val="tx1"/>
                </a:solidFill>
                <a:latin typeface="+mn-lt"/>
                <a:ea typeface="+mn-ea"/>
                <a:cs typeface="+mn-cs"/>
              </a:defRPr>
            </a:pPr>
            <a:endParaRPr lang="en-US"/>
          </a:p>
        </c:txPr>
        <c:crossAx val="-1860145360"/>
        <c:crosses val="autoZero"/>
        <c:auto val="1"/>
        <c:lblAlgn val="ctr"/>
        <c:lblOffset val="100"/>
        <c:noMultiLvlLbl val="0"/>
      </c:catAx>
      <c:valAx>
        <c:axId val="-18601453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0146448"/>
        <c:crosses val="autoZero"/>
        <c:crossBetween val="between"/>
        <c:dispUnits>
          <c:builtInUnit val="thousands"/>
          <c:dispUnits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ispUnitsLbl>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defRPr>
      </a:pPr>
      <a:endParaRPr lang="en-US"/>
    </a:p>
  </c:txPr>
  <c:externalData r:id="rId3">
    <c:autoUpdate val="0"/>
  </c:externalData>
  <c:userShapes r:id="rId4"/>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91834515160739"/>
          <c:y val="3.634305490364638E-2"/>
          <c:w val="0.57960263254386024"/>
          <c:h val="0.86605339214219035"/>
        </c:manualLayout>
      </c:layout>
      <c:barChart>
        <c:barDir val="bar"/>
        <c:grouping val="clustered"/>
        <c:varyColors val="0"/>
        <c:ser>
          <c:idx val="0"/>
          <c:order val="29"/>
          <c:tx>
            <c:strRef>
              <c:f>Sheet1!$A$32</c:f>
              <c:strCache>
                <c:ptCount val="1"/>
                <c:pt idx="0">
                  <c:v>2050</c:v>
                </c:pt>
              </c:strCache>
            </c:strRef>
          </c:tx>
          <c:spPr>
            <a:solidFill>
              <a:schemeClr val="accent1">
                <a:lumMod val="40000"/>
                <a:lumOff val="60000"/>
              </a:schemeClr>
            </a:solidFill>
            <a:ln>
              <a:noFill/>
            </a:ln>
            <a:effectLst/>
          </c:spPr>
          <c:invertIfNegative val="0"/>
          <c:dPt>
            <c:idx val="8"/>
            <c:invertIfNegative val="0"/>
            <c:bubble3D val="0"/>
            <c:spPr>
              <a:solidFill>
                <a:schemeClr val="accent1">
                  <a:lumMod val="40000"/>
                  <a:lumOff val="60000"/>
                </a:schemeClr>
              </a:solidFill>
              <a:ln>
                <a:noFill/>
              </a:ln>
              <a:effectLst/>
            </c:spPr>
          </c:dPt>
          <c:cat>
            <c:strRef>
              <c:f>Sheet1!$B$1:$J$1</c:f>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f>Sheet1!$B$32:$J$32</c:f>
              <c:numCache>
                <c:formatCode>General</c:formatCode>
                <c:ptCount val="9"/>
                <c:pt idx="0">
                  <c:v>0.18101722200000001</c:v>
                </c:pt>
                <c:pt idx="1">
                  <c:v>0.81220170899999999</c:v>
                </c:pt>
                <c:pt idx="2">
                  <c:v>2.9596629239999999</c:v>
                </c:pt>
                <c:pt idx="3">
                  <c:v>0.95139042900000004</c:v>
                </c:pt>
                <c:pt idx="4">
                  <c:v>1.653612898</c:v>
                </c:pt>
                <c:pt idx="5">
                  <c:v>1.6406474049999999</c:v>
                </c:pt>
                <c:pt idx="6">
                  <c:v>4.3645697999999997E-2</c:v>
                </c:pt>
                <c:pt idx="7">
                  <c:v>5.4565230619999996</c:v>
                </c:pt>
                <c:pt idx="8">
                  <c:v>0.19309179300000001</c:v>
                </c:pt>
              </c:numCache>
            </c:numRef>
          </c:val>
        </c:ser>
        <c:ser>
          <c:idx val="31"/>
          <c:order val="30"/>
          <c:tx>
            <c:strRef>
              <c:f>Sheet1!$A$2</c:f>
              <c:strCache>
                <c:ptCount val="1"/>
                <c:pt idx="0">
                  <c:v>2020</c:v>
                </c:pt>
              </c:strCache>
            </c:strRef>
          </c:tx>
          <c:spPr>
            <a:solidFill>
              <a:schemeClr val="accent1"/>
            </a:solidFill>
            <a:ln>
              <a:noFill/>
            </a:ln>
            <a:effectLst/>
          </c:spPr>
          <c:invertIfNegative val="0"/>
          <c:cat>
            <c:strRef>
              <c:f>Sheet1!$B$1:$J$1</c:f>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f>Sheet1!$B$2:$J$2</c:f>
              <c:numCache>
                <c:formatCode>General</c:formatCode>
                <c:ptCount val="9"/>
                <c:pt idx="0">
                  <c:v>0.265460847</c:v>
                </c:pt>
                <c:pt idx="1">
                  <c:v>1.6747777829999999</c:v>
                </c:pt>
                <c:pt idx="2">
                  <c:v>2.3965196199999999</c:v>
                </c:pt>
                <c:pt idx="3">
                  <c:v>1.584124748</c:v>
                </c:pt>
                <c:pt idx="4">
                  <c:v>2.0439915239999999</c:v>
                </c:pt>
                <c:pt idx="5">
                  <c:v>1.6613397000000001</c:v>
                </c:pt>
                <c:pt idx="6">
                  <c:v>7.9103360999999997E-2</c:v>
                </c:pt>
                <c:pt idx="7">
                  <c:v>3.795633509</c:v>
                </c:pt>
                <c:pt idx="8">
                  <c:v>0.354222341</c:v>
                </c:pt>
              </c:numCache>
            </c:numRef>
          </c:val>
        </c:ser>
        <c:dLbls>
          <c:showLegendKey val="0"/>
          <c:showVal val="0"/>
          <c:showCatName val="0"/>
          <c:showSerName val="0"/>
          <c:showPercent val="0"/>
          <c:showBubbleSize val="0"/>
        </c:dLbls>
        <c:gapWidth val="67"/>
        <c:axId val="-1860148080"/>
        <c:axId val="-1860148624"/>
        <c:extLst>
          <c:ext xmlns:c15="http://schemas.microsoft.com/office/drawing/2012/chart" uri="{02D57815-91ED-43cb-92C2-25804820EDAC}">
            <c15:filteredBarSeries>
              <c15:ser>
                <c:idx val="32"/>
                <c:order val="0"/>
                <c:tx>
                  <c:strRef>
                    <c:extLst>
                      <c:ext uri="{02D57815-91ED-43cb-92C2-25804820EDAC}">
                        <c15:formulaRef>
                          <c15:sqref>Sheet1!$A$3</c15:sqref>
                        </c15:formulaRef>
                      </c:ext>
                    </c:extLst>
                    <c:strCache>
                      <c:ptCount val="1"/>
                      <c:pt idx="0">
                        <c:v>2021</c:v>
                      </c:pt>
                    </c:strCache>
                  </c:strRef>
                </c:tx>
                <c:spPr>
                  <a:solidFill>
                    <a:srgbClr val="004B6C"/>
                  </a:solidFill>
                  <a:ln>
                    <a:noFill/>
                  </a:ln>
                  <a:effectLst/>
                </c:spPr>
                <c:invertIfNegative val="0"/>
                <c:cat>
                  <c:strRef>
                    <c:extLst>
                      <c:ex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c:ext uri="{02D57815-91ED-43cb-92C2-25804820EDAC}">
                        <c15:formulaRef>
                          <c15:sqref>Sheet1!$B$3:$J$3</c15:sqref>
                        </c15:formulaRef>
                      </c:ext>
                    </c:extLst>
                    <c:numCache>
                      <c:formatCode>General</c:formatCode>
                      <c:ptCount val="9"/>
                      <c:pt idx="0">
                        <c:v>0.26083901500000001</c:v>
                      </c:pt>
                      <c:pt idx="1">
                        <c:v>1.607607459</c:v>
                      </c:pt>
                      <c:pt idx="2">
                        <c:v>2.4216831879999998</c:v>
                      </c:pt>
                      <c:pt idx="3">
                        <c:v>1.5555481900000001</c:v>
                      </c:pt>
                      <c:pt idx="4">
                        <c:v>2.0101023859999998</c:v>
                      </c:pt>
                      <c:pt idx="5">
                        <c:v>1.54868882</c:v>
                      </c:pt>
                      <c:pt idx="6">
                        <c:v>7.6935338000000006E-2</c:v>
                      </c:pt>
                      <c:pt idx="7">
                        <c:v>4.102402476</c:v>
                      </c:pt>
                      <c:pt idx="8">
                        <c:v>0.35939439299999998</c:v>
                      </c:pt>
                    </c:numCache>
                  </c:numRef>
                </c:val>
              </c15:ser>
            </c15:filteredBarSeries>
            <c15:filteredBarSeries>
              <c15:ser>
                <c:idx val="33"/>
                <c:order val="1"/>
                <c:tx>
                  <c:strRef>
                    <c:extLst xmlns:c15="http://schemas.microsoft.com/office/drawing/2012/chart">
                      <c:ext xmlns:c15="http://schemas.microsoft.com/office/drawing/2012/chart" uri="{02D57815-91ED-43cb-92C2-25804820EDAC}">
                        <c15:formulaRef>
                          <c15:sqref>Sheet1!$A$4</c15:sqref>
                        </c15:formulaRef>
                      </c:ext>
                    </c:extLst>
                    <c:strCache>
                      <c:ptCount val="1"/>
                      <c:pt idx="0">
                        <c:v>2022</c:v>
                      </c:pt>
                    </c:strCache>
                  </c:strRef>
                </c:tx>
                <c:spPr>
                  <a:solidFill>
                    <a:srgbClr val="004B6C"/>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Sheet1!$B$4:$J$4</c15:sqref>
                        </c15:formulaRef>
                      </c:ext>
                    </c:extLst>
                    <c:numCache>
                      <c:formatCode>General</c:formatCode>
                      <c:ptCount val="9"/>
                      <c:pt idx="0">
                        <c:v>0.25700374199999998</c:v>
                      </c:pt>
                      <c:pt idx="1">
                        <c:v>1.551270111</c:v>
                      </c:pt>
                      <c:pt idx="2">
                        <c:v>2.448243792</c:v>
                      </c:pt>
                      <c:pt idx="3">
                        <c:v>1.5299248679999999</c:v>
                      </c:pt>
                      <c:pt idx="4">
                        <c:v>1.9789650919999999</c:v>
                      </c:pt>
                      <c:pt idx="5">
                        <c:v>1.6622881279999999</c:v>
                      </c:pt>
                      <c:pt idx="6">
                        <c:v>7.5001952999999996E-2</c:v>
                      </c:pt>
                      <c:pt idx="7">
                        <c:v>4.2849246809999997</c:v>
                      </c:pt>
                      <c:pt idx="8">
                        <c:v>0.35251778900000003</c:v>
                      </c:pt>
                    </c:numCache>
                  </c:numRef>
                </c:val>
              </c15:ser>
            </c15:filteredBarSeries>
            <c15:filteredBarSeries>
              <c15:ser>
                <c:idx val="34"/>
                <c:order val="2"/>
                <c:tx>
                  <c:strRef>
                    <c:extLst xmlns:c15="http://schemas.microsoft.com/office/drawing/2012/chart">
                      <c:ext xmlns:c15="http://schemas.microsoft.com/office/drawing/2012/chart" uri="{02D57815-91ED-43cb-92C2-25804820EDAC}">
                        <c15:formulaRef>
                          <c15:sqref>Sheet1!$A$5</c15:sqref>
                        </c15:formulaRef>
                      </c:ext>
                    </c:extLst>
                    <c:strCache>
                      <c:ptCount val="1"/>
                      <c:pt idx="0">
                        <c:v>2023</c:v>
                      </c:pt>
                    </c:strCache>
                  </c:strRef>
                </c:tx>
                <c:spPr>
                  <a:solidFill>
                    <a:srgbClr val="004B6C"/>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Sheet1!$B$5:$J$5</c15:sqref>
                        </c15:formulaRef>
                      </c:ext>
                    </c:extLst>
                    <c:numCache>
                      <c:formatCode>General</c:formatCode>
                      <c:ptCount val="9"/>
                      <c:pt idx="0">
                        <c:v>0.25378366200000002</c:v>
                      </c:pt>
                      <c:pt idx="1">
                        <c:v>1.5024606629999999</c:v>
                      </c:pt>
                      <c:pt idx="2">
                        <c:v>2.4732519819999998</c:v>
                      </c:pt>
                      <c:pt idx="3">
                        <c:v>1.508687119</c:v>
                      </c:pt>
                      <c:pt idx="4">
                        <c:v>1.953207387</c:v>
                      </c:pt>
                      <c:pt idx="5">
                        <c:v>1.6560668839999999</c:v>
                      </c:pt>
                      <c:pt idx="6">
                        <c:v>7.3319948999999995E-2</c:v>
                      </c:pt>
                      <c:pt idx="7">
                        <c:v>4.4552746169999997</c:v>
                      </c:pt>
                      <c:pt idx="8">
                        <c:v>0.34665985999999999</c:v>
                      </c:pt>
                    </c:numCache>
                  </c:numRef>
                </c:val>
              </c15:ser>
            </c15:filteredBarSeries>
            <c15:filteredBarSeries>
              <c15:ser>
                <c:idx val="35"/>
                <c:order val="3"/>
                <c:tx>
                  <c:strRef>
                    <c:extLst xmlns:c15="http://schemas.microsoft.com/office/drawing/2012/chart">
                      <c:ext xmlns:c15="http://schemas.microsoft.com/office/drawing/2012/chart" uri="{02D57815-91ED-43cb-92C2-25804820EDAC}">
                        <c15:formulaRef>
                          <c15:sqref>Sheet1!$A$6</c15:sqref>
                        </c15:formulaRef>
                      </c:ext>
                    </c:extLst>
                    <c:strCache>
                      <c:ptCount val="1"/>
                      <c:pt idx="0">
                        <c:v>2024</c:v>
                      </c:pt>
                    </c:strCache>
                  </c:strRef>
                </c:tx>
                <c:spPr>
                  <a:solidFill>
                    <a:srgbClr val="004B6C"/>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Sheet1!$B$6:$J$6</c15:sqref>
                        </c15:formulaRef>
                      </c:ext>
                    </c:extLst>
                    <c:numCache>
                      <c:formatCode>General</c:formatCode>
                      <c:ptCount val="9"/>
                      <c:pt idx="0">
                        <c:v>0.25095095000000001</c:v>
                      </c:pt>
                      <c:pt idx="1">
                        <c:v>1.459728065</c:v>
                      </c:pt>
                      <c:pt idx="2">
                        <c:v>2.4979050740000002</c:v>
                      </c:pt>
                      <c:pt idx="3">
                        <c:v>1.4904481409999999</c:v>
                      </c:pt>
                      <c:pt idx="4">
                        <c:v>1.9314313350000001</c:v>
                      </c:pt>
                      <c:pt idx="5">
                        <c:v>1.650872525</c:v>
                      </c:pt>
                      <c:pt idx="6">
                        <c:v>7.1802751999999997E-2</c:v>
                      </c:pt>
                      <c:pt idx="7">
                        <c:v>4.624188255</c:v>
                      </c:pt>
                      <c:pt idx="8">
                        <c:v>0.34112486199999997</c:v>
                      </c:pt>
                    </c:numCache>
                  </c:numRef>
                </c:val>
              </c15:ser>
            </c15:filteredBarSeries>
            <c15:filteredBarSeries>
              <c15:ser>
                <c:idx val="36"/>
                <c:order val="4"/>
                <c:tx>
                  <c:strRef>
                    <c:extLst xmlns:c15="http://schemas.microsoft.com/office/drawing/2012/chart">
                      <c:ext xmlns:c15="http://schemas.microsoft.com/office/drawing/2012/chart" uri="{02D57815-91ED-43cb-92C2-25804820EDAC}">
                        <c15:formulaRef>
                          <c15:sqref>Sheet1!$A$7</c15:sqref>
                        </c15:formulaRef>
                      </c:ext>
                    </c:extLst>
                    <c:strCache>
                      <c:ptCount val="1"/>
                      <c:pt idx="0">
                        <c:v>2025</c:v>
                      </c:pt>
                    </c:strCache>
                  </c:strRef>
                </c:tx>
                <c:spPr>
                  <a:solidFill>
                    <a:srgbClr val="004B6C"/>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Sheet1!$B$7:$J$7</c15:sqref>
                        </c15:formulaRef>
                      </c:ext>
                    </c:extLst>
                    <c:numCache>
                      <c:formatCode>General</c:formatCode>
                      <c:ptCount val="9"/>
                      <c:pt idx="0">
                        <c:v>0.248004583</c:v>
                      </c:pt>
                      <c:pt idx="1">
                        <c:v>1.4211746350000001</c:v>
                      </c:pt>
                      <c:pt idx="2">
                        <c:v>2.5212018939999998</c:v>
                      </c:pt>
                      <c:pt idx="3">
                        <c:v>1.471923732</c:v>
                      </c:pt>
                      <c:pt idx="4">
                        <c:v>1.911586123</c:v>
                      </c:pt>
                      <c:pt idx="5">
                        <c:v>1.6453950550000001</c:v>
                      </c:pt>
                      <c:pt idx="6">
                        <c:v>7.0293227999999999E-2</c:v>
                      </c:pt>
                      <c:pt idx="7">
                        <c:v>4.7895922430000004</c:v>
                      </c:pt>
                      <c:pt idx="8">
                        <c:v>0.33532656900000002</c:v>
                      </c:pt>
                    </c:numCache>
                  </c:numRef>
                </c:val>
              </c15:ser>
            </c15:filteredBarSeries>
            <c15:filteredBarSeries>
              <c15:ser>
                <c:idx val="37"/>
                <c:order val="5"/>
                <c:tx>
                  <c:strRef>
                    <c:extLst xmlns:c15="http://schemas.microsoft.com/office/drawing/2012/chart">
                      <c:ext xmlns:c15="http://schemas.microsoft.com/office/drawing/2012/chart" uri="{02D57815-91ED-43cb-92C2-25804820EDAC}">
                        <c15:formulaRef>
                          <c15:sqref>Sheet1!$A$8</c15:sqref>
                        </c15:formulaRef>
                      </c:ext>
                    </c:extLst>
                    <c:strCache>
                      <c:ptCount val="1"/>
                      <c:pt idx="0">
                        <c:v>2026</c:v>
                      </c:pt>
                    </c:strCache>
                  </c:strRef>
                </c:tx>
                <c:spPr>
                  <a:solidFill>
                    <a:srgbClr val="004B6C"/>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Sheet1!$B$8:$J$8</c15:sqref>
                        </c15:formulaRef>
                      </c:ext>
                    </c:extLst>
                    <c:numCache>
                      <c:formatCode>General</c:formatCode>
                      <c:ptCount val="9"/>
                      <c:pt idx="0">
                        <c:v>0.244840216</c:v>
                      </c:pt>
                      <c:pt idx="1">
                        <c:v>1.3861191669999999</c:v>
                      </c:pt>
                      <c:pt idx="2">
                        <c:v>2.5423553569999999</c:v>
                      </c:pt>
                      <c:pt idx="3">
                        <c:v>1.4289465589999999</c:v>
                      </c:pt>
                      <c:pt idx="4">
                        <c:v>1.89316453</c:v>
                      </c:pt>
                      <c:pt idx="5">
                        <c:v>1.6381381479999999</c:v>
                      </c:pt>
                      <c:pt idx="6">
                        <c:v>6.8744802999999993E-2</c:v>
                      </c:pt>
                      <c:pt idx="7">
                        <c:v>4.7861922400000001</c:v>
                      </c:pt>
                      <c:pt idx="8">
                        <c:v>0.32926604300000001</c:v>
                      </c:pt>
                    </c:numCache>
                  </c:numRef>
                </c:val>
              </c15:ser>
            </c15:filteredBarSeries>
            <c15:filteredBarSeries>
              <c15:ser>
                <c:idx val="1"/>
                <c:order val="6"/>
                <c:tx>
                  <c:strRef>
                    <c:extLst xmlns:c15="http://schemas.microsoft.com/office/drawing/2012/chart">
                      <c:ext xmlns:c15="http://schemas.microsoft.com/office/drawing/2012/chart" uri="{02D57815-91ED-43cb-92C2-25804820EDAC}">
                        <c15:formulaRef>
                          <c15:sqref>Sheet1!$A$9</c15:sqref>
                        </c15:formulaRef>
                      </c:ext>
                    </c:extLst>
                    <c:strCache>
                      <c:ptCount val="1"/>
                      <c:pt idx="0">
                        <c:v>2027</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Sheet1!$B$9:$J$9</c15:sqref>
                        </c15:formulaRef>
                      </c:ext>
                    </c:extLst>
                    <c:numCache>
                      <c:formatCode>General</c:formatCode>
                      <c:ptCount val="9"/>
                      <c:pt idx="0">
                        <c:v>0.24159006699999999</c:v>
                      </c:pt>
                      <c:pt idx="1">
                        <c:v>1.3543266270000001</c:v>
                      </c:pt>
                      <c:pt idx="2">
                        <c:v>2.5621394739999999</c:v>
                      </c:pt>
                      <c:pt idx="3">
                        <c:v>1.3879932619999999</c:v>
                      </c:pt>
                      <c:pt idx="4">
                        <c:v>1.8761931140000001</c:v>
                      </c:pt>
                      <c:pt idx="5">
                        <c:v>1.630349743</c:v>
                      </c:pt>
                      <c:pt idx="6">
                        <c:v>6.7207484999999997E-2</c:v>
                      </c:pt>
                      <c:pt idx="7">
                        <c:v>4.7877208280000003</c:v>
                      </c:pt>
                      <c:pt idx="8">
                        <c:v>0.32287967699999998</c:v>
                      </c:pt>
                    </c:numCache>
                  </c:numRef>
                </c:val>
              </c15:ser>
            </c15:filteredBarSeries>
            <c15:filteredBarSeries>
              <c15:ser>
                <c:idx val="2"/>
                <c:order val="7"/>
                <c:tx>
                  <c:strRef>
                    <c:extLst xmlns:c15="http://schemas.microsoft.com/office/drawing/2012/chart">
                      <c:ext xmlns:c15="http://schemas.microsoft.com/office/drawing/2012/chart" uri="{02D57815-91ED-43cb-92C2-25804820EDAC}">
                        <c15:formulaRef>
                          <c15:sqref>Sheet1!$A$10</c15:sqref>
                        </c15:formulaRef>
                      </c:ext>
                    </c:extLst>
                    <c:strCache>
                      <c:ptCount val="1"/>
                      <c:pt idx="0">
                        <c:v>2028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Sheet1!$B$10:$J$10</c15:sqref>
                        </c15:formulaRef>
                      </c:ext>
                    </c:extLst>
                    <c:numCache>
                      <c:formatCode>General</c:formatCode>
                      <c:ptCount val="9"/>
                      <c:pt idx="0">
                        <c:v>0.23839368399999999</c:v>
                      </c:pt>
                      <c:pt idx="1">
                        <c:v>1.3187291290000001</c:v>
                      </c:pt>
                      <c:pt idx="2">
                        <c:v>2.5816606009999998</c:v>
                      </c:pt>
                      <c:pt idx="3">
                        <c:v>1.3500912300000001</c:v>
                      </c:pt>
                      <c:pt idx="4">
                        <c:v>1.8606045879999999</c:v>
                      </c:pt>
                      <c:pt idx="5">
                        <c:v>1.623311736</c:v>
                      </c:pt>
                      <c:pt idx="6">
                        <c:v>6.5728311999999997E-2</c:v>
                      </c:pt>
                      <c:pt idx="7">
                        <c:v>4.7909911269999998</c:v>
                      </c:pt>
                      <c:pt idx="8">
                        <c:v>0.316561388</c:v>
                      </c:pt>
                    </c:numCache>
                  </c:numRef>
                </c:val>
              </c15:ser>
            </c15:filteredBarSeries>
            <c15:filteredBarSeries>
              <c15:ser>
                <c:idx val="3"/>
                <c:order val="8"/>
                <c:tx>
                  <c:strRef>
                    <c:extLst xmlns:c15="http://schemas.microsoft.com/office/drawing/2012/chart">
                      <c:ext xmlns:c15="http://schemas.microsoft.com/office/drawing/2012/chart" uri="{02D57815-91ED-43cb-92C2-25804820EDAC}">
                        <c15:formulaRef>
                          <c15:sqref>Sheet1!$A$11</c15:sqref>
                        </c15:formulaRef>
                      </c:ext>
                    </c:extLst>
                    <c:strCache>
                      <c:ptCount val="1"/>
                      <c:pt idx="0">
                        <c:v>2029</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Sheet1!$B$11:$J$11</c15:sqref>
                        </c15:formulaRef>
                      </c:ext>
                    </c:extLst>
                    <c:numCache>
                      <c:formatCode>General</c:formatCode>
                      <c:ptCount val="9"/>
                      <c:pt idx="0">
                        <c:v>0.235184433</c:v>
                      </c:pt>
                      <c:pt idx="1">
                        <c:v>1.284863466</c:v>
                      </c:pt>
                      <c:pt idx="2">
                        <c:v>2.6002676810000001</c:v>
                      </c:pt>
                      <c:pt idx="3">
                        <c:v>1.314956606</c:v>
                      </c:pt>
                      <c:pt idx="4">
                        <c:v>1.8460081399999999</c:v>
                      </c:pt>
                      <c:pt idx="5">
                        <c:v>1.6166254170000001</c:v>
                      </c:pt>
                      <c:pt idx="6">
                        <c:v>6.4280761000000006E-2</c:v>
                      </c:pt>
                      <c:pt idx="7">
                        <c:v>4.7955060249999999</c:v>
                      </c:pt>
                      <c:pt idx="8">
                        <c:v>0.31016191700000001</c:v>
                      </c:pt>
                    </c:numCache>
                  </c:numRef>
                </c:val>
              </c15:ser>
            </c15:filteredBarSeries>
            <c15:filteredBarSeries>
              <c15:ser>
                <c:idx val="4"/>
                <c:order val="9"/>
                <c:tx>
                  <c:strRef>
                    <c:extLst xmlns:c15="http://schemas.microsoft.com/office/drawing/2012/chart">
                      <c:ext xmlns:c15="http://schemas.microsoft.com/office/drawing/2012/chart" uri="{02D57815-91ED-43cb-92C2-25804820EDAC}">
                        <c15:formulaRef>
                          <c15:sqref>Sheet1!$A$12</c15:sqref>
                        </c15:formulaRef>
                      </c:ext>
                    </c:extLst>
                    <c:strCache>
                      <c:ptCount val="1"/>
                      <c:pt idx="0">
                        <c:v>2030</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Sheet1!$B$12:$J$12</c15:sqref>
                        </c15:formulaRef>
                      </c:ext>
                    </c:extLst>
                    <c:numCache>
                      <c:formatCode>General</c:formatCode>
                      <c:ptCount val="9"/>
                      <c:pt idx="0">
                        <c:v>0.23204167000000001</c:v>
                      </c:pt>
                      <c:pt idx="1">
                        <c:v>1.2323643580000001</c:v>
                      </c:pt>
                      <c:pt idx="2">
                        <c:v>2.616836079</c:v>
                      </c:pt>
                      <c:pt idx="3">
                        <c:v>1.2813133560000001</c:v>
                      </c:pt>
                      <c:pt idx="4">
                        <c:v>1.8272890749999999</c:v>
                      </c:pt>
                      <c:pt idx="5">
                        <c:v>1.610076474</c:v>
                      </c:pt>
                      <c:pt idx="6">
                        <c:v>6.2908442999999994E-2</c:v>
                      </c:pt>
                      <c:pt idx="7">
                        <c:v>4.8014238560000004</c:v>
                      </c:pt>
                      <c:pt idx="8">
                        <c:v>0.30385096499999997</c:v>
                      </c:pt>
                    </c:numCache>
                  </c:numRef>
                </c:val>
              </c15:ser>
            </c15:filteredBarSeries>
            <c15:filteredBarSeries>
              <c15:ser>
                <c:idx val="5"/>
                <c:order val="10"/>
                <c:tx>
                  <c:strRef>
                    <c:extLst xmlns:c15="http://schemas.microsoft.com/office/drawing/2012/chart">
                      <c:ext xmlns:c15="http://schemas.microsoft.com/office/drawing/2012/chart" uri="{02D57815-91ED-43cb-92C2-25804820EDAC}">
                        <c15:formulaRef>
                          <c15:sqref>Sheet1!$A$13</c15:sqref>
                        </c15:formulaRef>
                      </c:ext>
                    </c:extLst>
                    <c:strCache>
                      <c:ptCount val="1"/>
                      <c:pt idx="0">
                        <c:v>2031</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Sheet1!$B$13:$J$13</c15:sqref>
                        </c15:formulaRef>
                      </c:ext>
                    </c:extLst>
                    <c:numCache>
                      <c:formatCode>General</c:formatCode>
                      <c:ptCount val="9"/>
                      <c:pt idx="0">
                        <c:v>0.229090867</c:v>
                      </c:pt>
                      <c:pt idx="1">
                        <c:v>1.186904073</c:v>
                      </c:pt>
                      <c:pt idx="2">
                        <c:v>2.6338033859999999</c:v>
                      </c:pt>
                      <c:pt idx="3">
                        <c:v>1.2509952550000001</c:v>
                      </c:pt>
                      <c:pt idx="4">
                        <c:v>1.8119767339999999</c:v>
                      </c:pt>
                      <c:pt idx="5">
                        <c:v>1.606585505</c:v>
                      </c:pt>
                      <c:pt idx="6">
                        <c:v>6.1620183000000002E-2</c:v>
                      </c:pt>
                      <c:pt idx="7">
                        <c:v>4.8084090579999996</c:v>
                      </c:pt>
                      <c:pt idx="8">
                        <c:v>0.29792422800000001</c:v>
                      </c:pt>
                    </c:numCache>
                  </c:numRef>
                </c:val>
              </c15:ser>
            </c15:filteredBarSeries>
            <c15:filteredBarSeries>
              <c15:ser>
                <c:idx val="6"/>
                <c:order val="11"/>
                <c:tx>
                  <c:strRef>
                    <c:extLst xmlns:c15="http://schemas.microsoft.com/office/drawing/2012/chart">
                      <c:ext xmlns:c15="http://schemas.microsoft.com/office/drawing/2012/chart" uri="{02D57815-91ED-43cb-92C2-25804820EDAC}">
                        <c15:formulaRef>
                          <c15:sqref>Sheet1!$A$14</c15:sqref>
                        </c15:formulaRef>
                      </c:ext>
                    </c:extLst>
                    <c:strCache>
                      <c:ptCount val="1"/>
                      <c:pt idx="0">
                        <c:v>2032</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Sheet1!$B$14:$J$14</c15:sqref>
                        </c15:formulaRef>
                      </c:ext>
                    </c:extLst>
                    <c:numCache>
                      <c:formatCode>General</c:formatCode>
                      <c:ptCount val="9"/>
                      <c:pt idx="0">
                        <c:v>0.22629859699999999</c:v>
                      </c:pt>
                      <c:pt idx="1">
                        <c:v>1.147106798</c:v>
                      </c:pt>
                      <c:pt idx="2">
                        <c:v>2.6517902919999998</c:v>
                      </c:pt>
                      <c:pt idx="3">
                        <c:v>1.2237490870000001</c:v>
                      </c:pt>
                      <c:pt idx="4">
                        <c:v>1.7986373090000001</c:v>
                      </c:pt>
                      <c:pt idx="5">
                        <c:v>1.604775764</c:v>
                      </c:pt>
                      <c:pt idx="6">
                        <c:v>6.0412616000000002E-2</c:v>
                      </c:pt>
                      <c:pt idx="7">
                        <c:v>4.81822587</c:v>
                      </c:pt>
                      <c:pt idx="8">
                        <c:v>0.29216197500000002</c:v>
                      </c:pt>
                    </c:numCache>
                  </c:numRef>
                </c:val>
              </c15:ser>
            </c15:filteredBarSeries>
            <c15:filteredBarSeries>
              <c15:ser>
                <c:idx val="7"/>
                <c:order val="12"/>
                <c:tx>
                  <c:strRef>
                    <c:extLst xmlns:c15="http://schemas.microsoft.com/office/drawing/2012/chart">
                      <c:ext xmlns:c15="http://schemas.microsoft.com/office/drawing/2012/chart" uri="{02D57815-91ED-43cb-92C2-25804820EDAC}">
                        <c15:formulaRef>
                          <c15:sqref>Sheet1!$A$15</c15:sqref>
                        </c15:formulaRef>
                      </c:ext>
                    </c:extLst>
                    <c:strCache>
                      <c:ptCount val="1"/>
                      <c:pt idx="0">
                        <c:v>2033</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Sheet1!$B$15:$J$15</c15:sqref>
                        </c15:formulaRef>
                      </c:ext>
                    </c:extLst>
                    <c:numCache>
                      <c:formatCode>General</c:formatCode>
                      <c:ptCount val="9"/>
                      <c:pt idx="0">
                        <c:v>0.22335343799999999</c:v>
                      </c:pt>
                      <c:pt idx="1">
                        <c:v>1.1103771499999999</c:v>
                      </c:pt>
                      <c:pt idx="2">
                        <c:v>2.6669562629999999</c:v>
                      </c:pt>
                      <c:pt idx="3">
                        <c:v>1.196675806</c:v>
                      </c:pt>
                      <c:pt idx="4">
                        <c:v>1.7853982980000001</c:v>
                      </c:pt>
                      <c:pt idx="5">
                        <c:v>1.601284565</c:v>
                      </c:pt>
                      <c:pt idx="6">
                        <c:v>5.9165816000000003E-2</c:v>
                      </c:pt>
                      <c:pt idx="7">
                        <c:v>4.8285612999999996</c:v>
                      </c:pt>
                      <c:pt idx="8">
                        <c:v>0.28609226900000001</c:v>
                      </c:pt>
                    </c:numCache>
                  </c:numRef>
                </c:val>
              </c15:ser>
            </c15:filteredBarSeries>
            <c15:filteredBarSeries>
              <c15:ser>
                <c:idx val="8"/>
                <c:order val="13"/>
                <c:tx>
                  <c:strRef>
                    <c:extLst xmlns:c15="http://schemas.microsoft.com/office/drawing/2012/chart">
                      <c:ext xmlns:c15="http://schemas.microsoft.com/office/drawing/2012/chart" uri="{02D57815-91ED-43cb-92C2-25804820EDAC}">
                        <c15:formulaRef>
                          <c15:sqref>Sheet1!$A$16</c15:sqref>
                        </c15:formulaRef>
                      </c:ext>
                    </c:extLst>
                    <c:strCache>
                      <c:ptCount val="1"/>
                      <c:pt idx="0">
                        <c:v>2034</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Sheet1!$B$16:$J$16</c15:sqref>
                        </c15:formulaRef>
                      </c:ext>
                    </c:extLst>
                    <c:numCache>
                      <c:formatCode>General</c:formatCode>
                      <c:ptCount val="9"/>
                      <c:pt idx="0">
                        <c:v>0.22046004999999999</c:v>
                      </c:pt>
                      <c:pt idx="1">
                        <c:v>1.077908192</c:v>
                      </c:pt>
                      <c:pt idx="2">
                        <c:v>2.6815035950000001</c:v>
                      </c:pt>
                      <c:pt idx="3">
                        <c:v>1.1718677399999999</c:v>
                      </c:pt>
                      <c:pt idx="4">
                        <c:v>1.7732525539999999</c:v>
                      </c:pt>
                      <c:pt idx="5">
                        <c:v>1.5986044420000001</c:v>
                      </c:pt>
                      <c:pt idx="6">
                        <c:v>5.7962892000000002E-2</c:v>
                      </c:pt>
                      <c:pt idx="7">
                        <c:v>4.8410461270000003</c:v>
                      </c:pt>
                      <c:pt idx="8">
                        <c:v>0.28008659600000002</c:v>
                      </c:pt>
                    </c:numCache>
                  </c:numRef>
                </c:val>
              </c15:ser>
            </c15:filteredBarSeries>
            <c15:filteredBarSeries>
              <c15:ser>
                <c:idx val="9"/>
                <c:order val="14"/>
                <c:tx>
                  <c:strRef>
                    <c:extLst xmlns:c15="http://schemas.microsoft.com/office/drawing/2012/chart">
                      <c:ext xmlns:c15="http://schemas.microsoft.com/office/drawing/2012/chart" uri="{02D57815-91ED-43cb-92C2-25804820EDAC}">
                        <c15:formulaRef>
                          <c15:sqref>Sheet1!$A$17</c15:sqref>
                        </c15:formulaRef>
                      </c:ext>
                    </c:extLst>
                    <c:strCache>
                      <c:ptCount val="1"/>
                      <c:pt idx="0">
                        <c:v>2035</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Sheet1!$B$17:$J$17</c15:sqref>
                        </c15:formulaRef>
                      </c:ext>
                    </c:extLst>
                    <c:numCache>
                      <c:formatCode>General</c:formatCode>
                      <c:ptCount val="9"/>
                      <c:pt idx="0">
                        <c:v>0.217572868</c:v>
                      </c:pt>
                      <c:pt idx="1">
                        <c:v>1.0487337969999999</c:v>
                      </c:pt>
                      <c:pt idx="2">
                        <c:v>2.6966045379999999</c:v>
                      </c:pt>
                      <c:pt idx="3">
                        <c:v>1.148758127</c:v>
                      </c:pt>
                      <c:pt idx="4">
                        <c:v>1.7618808939999999</c:v>
                      </c:pt>
                      <c:pt idx="5">
                        <c:v>1.5965262710000001</c:v>
                      </c:pt>
                      <c:pt idx="6">
                        <c:v>5.6798129000000003E-2</c:v>
                      </c:pt>
                      <c:pt idx="7">
                        <c:v>4.8557720609999997</c:v>
                      </c:pt>
                      <c:pt idx="8">
                        <c:v>0.27395439900000002</c:v>
                      </c:pt>
                    </c:numCache>
                  </c:numRef>
                </c:val>
              </c15:ser>
            </c15:filteredBarSeries>
            <c15:filteredBarSeries>
              <c15:ser>
                <c:idx val="10"/>
                <c:order val="15"/>
                <c:tx>
                  <c:strRef>
                    <c:extLst xmlns:c15="http://schemas.microsoft.com/office/drawing/2012/chart">
                      <c:ext xmlns:c15="http://schemas.microsoft.com/office/drawing/2012/chart" uri="{02D57815-91ED-43cb-92C2-25804820EDAC}">
                        <c15:formulaRef>
                          <c15:sqref>Sheet1!$A$18</c15:sqref>
                        </c15:formulaRef>
                      </c:ext>
                    </c:extLst>
                    <c:strCache>
                      <c:ptCount val="1"/>
                      <c:pt idx="0">
                        <c:v>2036</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Sheet1!$B$18:$J$18</c15:sqref>
                        </c15:formulaRef>
                      </c:ext>
                    </c:extLst>
                    <c:numCache>
                      <c:formatCode>General</c:formatCode>
                      <c:ptCount val="9"/>
                      <c:pt idx="0">
                        <c:v>0.21482421199999999</c:v>
                      </c:pt>
                      <c:pt idx="1">
                        <c:v>1.023661189</c:v>
                      </c:pt>
                      <c:pt idx="2">
                        <c:v>2.7120973940000002</c:v>
                      </c:pt>
                      <c:pt idx="3">
                        <c:v>1.128372384</c:v>
                      </c:pt>
                      <c:pt idx="4">
                        <c:v>1.7516155410000001</c:v>
                      </c:pt>
                      <c:pt idx="5">
                        <c:v>1.595854992</c:v>
                      </c:pt>
                      <c:pt idx="6">
                        <c:v>5.5706281000000003E-2</c:v>
                      </c:pt>
                      <c:pt idx="7">
                        <c:v>4.8734126680000003</c:v>
                      </c:pt>
                      <c:pt idx="8">
                        <c:v>0.26806537600000002</c:v>
                      </c:pt>
                    </c:numCache>
                  </c:numRef>
                </c:val>
              </c15:ser>
            </c15:filteredBarSeries>
            <c15:filteredBarSeries>
              <c15:ser>
                <c:idx val="11"/>
                <c:order val="16"/>
                <c:tx>
                  <c:strRef>
                    <c:extLst xmlns:c15="http://schemas.microsoft.com/office/drawing/2012/chart">
                      <c:ext xmlns:c15="http://schemas.microsoft.com/office/drawing/2012/chart" uri="{02D57815-91ED-43cb-92C2-25804820EDAC}">
                        <c15:formulaRef>
                          <c15:sqref>Sheet1!$A$19</c15:sqref>
                        </c15:formulaRef>
                      </c:ext>
                    </c:extLst>
                    <c:strCache>
                      <c:ptCount val="1"/>
                      <c:pt idx="0">
                        <c:v>2037</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Sheet1!$B$19:$J$19</c15:sqref>
                        </c15:formulaRef>
                      </c:ext>
                    </c:extLst>
                    <c:numCache>
                      <c:formatCode>General</c:formatCode>
                      <c:ptCount val="9"/>
                      <c:pt idx="0">
                        <c:v>0.21214929699999999</c:v>
                      </c:pt>
                      <c:pt idx="1">
                        <c:v>1.001392254</c:v>
                      </c:pt>
                      <c:pt idx="2">
                        <c:v>2.726960278</c:v>
                      </c:pt>
                      <c:pt idx="3">
                        <c:v>1.109845532</c:v>
                      </c:pt>
                      <c:pt idx="4">
                        <c:v>1.7420803819999999</c:v>
                      </c:pt>
                      <c:pt idx="5">
                        <c:v>1.596431822</c:v>
                      </c:pt>
                      <c:pt idx="6">
                        <c:v>5.4665995000000002E-2</c:v>
                      </c:pt>
                      <c:pt idx="7">
                        <c:v>4.8945471520000003</c:v>
                      </c:pt>
                      <c:pt idx="8">
                        <c:v>0.26232615999999997</c:v>
                      </c:pt>
                    </c:numCache>
                  </c:numRef>
                </c:val>
              </c15:ser>
            </c15:filteredBarSeries>
            <c15:filteredBarSeries>
              <c15:ser>
                <c:idx val="12"/>
                <c:order val="17"/>
                <c:tx>
                  <c:strRef>
                    <c:extLst xmlns:c15="http://schemas.microsoft.com/office/drawing/2012/chart">
                      <c:ext xmlns:c15="http://schemas.microsoft.com/office/drawing/2012/chart" uri="{02D57815-91ED-43cb-92C2-25804820EDAC}">
                        <c15:formulaRef>
                          <c15:sqref>Sheet1!$A$20</c15:sqref>
                        </c15:formulaRef>
                      </c:ext>
                    </c:extLst>
                    <c:strCache>
                      <c:ptCount val="1"/>
                      <c:pt idx="0">
                        <c:v>2038</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Sheet1!$B$20:$J$20</c15:sqref>
                        </c15:formulaRef>
                      </c:ext>
                    </c:extLst>
                    <c:numCache>
                      <c:formatCode>General</c:formatCode>
                      <c:ptCount val="9"/>
                      <c:pt idx="0">
                        <c:v>0.20950634200000001</c:v>
                      </c:pt>
                      <c:pt idx="1">
                        <c:v>0.98150707999999998</c:v>
                      </c:pt>
                      <c:pt idx="2">
                        <c:v>2.7427066789999999</c:v>
                      </c:pt>
                      <c:pt idx="3">
                        <c:v>1.0930431709999999</c:v>
                      </c:pt>
                      <c:pt idx="4">
                        <c:v>1.7331288060000001</c:v>
                      </c:pt>
                      <c:pt idx="5">
                        <c:v>1.597846576</c:v>
                      </c:pt>
                      <c:pt idx="6">
                        <c:v>5.3666222E-2</c:v>
                      </c:pt>
                      <c:pt idx="7">
                        <c:v>4.9180603029999999</c:v>
                      </c:pt>
                      <c:pt idx="8">
                        <c:v>0.25668032200000002</c:v>
                      </c:pt>
                    </c:numCache>
                  </c:numRef>
                </c:val>
              </c15:ser>
            </c15:filteredBarSeries>
            <c15:filteredBarSeries>
              <c15:ser>
                <c:idx val="13"/>
                <c:order val="18"/>
                <c:tx>
                  <c:strRef>
                    <c:extLst xmlns:c15="http://schemas.microsoft.com/office/drawing/2012/chart">
                      <c:ext xmlns:c15="http://schemas.microsoft.com/office/drawing/2012/chart" uri="{02D57815-91ED-43cb-92C2-25804820EDAC}">
                        <c15:formulaRef>
                          <c15:sqref>Sheet1!$A$21</c15:sqref>
                        </c15:formulaRef>
                      </c:ext>
                    </c:extLst>
                    <c:strCache>
                      <c:ptCount val="1"/>
                      <c:pt idx="0">
                        <c:v>2039</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Sheet1!$B$21:$J$21</c15:sqref>
                        </c15:formulaRef>
                      </c:ext>
                    </c:extLst>
                    <c:numCache>
                      <c:formatCode>General</c:formatCode>
                      <c:ptCount val="9"/>
                      <c:pt idx="0">
                        <c:v>0.20686506299999999</c:v>
                      </c:pt>
                      <c:pt idx="1">
                        <c:v>0.963165838</c:v>
                      </c:pt>
                      <c:pt idx="2">
                        <c:v>2.7570634159999998</c:v>
                      </c:pt>
                      <c:pt idx="3">
                        <c:v>1.0773186910000001</c:v>
                      </c:pt>
                      <c:pt idx="4">
                        <c:v>1.724450748</c:v>
                      </c:pt>
                      <c:pt idx="5">
                        <c:v>1.599401616</c:v>
                      </c:pt>
                      <c:pt idx="6">
                        <c:v>5.2680116999999999E-2</c:v>
                      </c:pt>
                      <c:pt idx="7">
                        <c:v>4.9445069359999998</c:v>
                      </c:pt>
                      <c:pt idx="8">
                        <c:v>0.25106276599999999</c:v>
                      </c:pt>
                    </c:numCache>
                  </c:numRef>
                </c:val>
              </c15:ser>
            </c15:filteredBarSeries>
            <c15:filteredBarSeries>
              <c15:ser>
                <c:idx val="14"/>
                <c:order val="19"/>
                <c:tx>
                  <c:strRef>
                    <c:extLst xmlns:c15="http://schemas.microsoft.com/office/drawing/2012/chart">
                      <c:ext xmlns:c15="http://schemas.microsoft.com/office/drawing/2012/chart" uri="{02D57815-91ED-43cb-92C2-25804820EDAC}">
                        <c15:formulaRef>
                          <c15:sqref>Sheet1!$A$22</c15:sqref>
                        </c15:formulaRef>
                      </c:ext>
                    </c:extLst>
                    <c:strCache>
                      <c:ptCount val="1"/>
                      <c:pt idx="0">
                        <c:v>2040</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Sheet1!$B$22:$J$22</c15:sqref>
                        </c15:formulaRef>
                      </c:ext>
                    </c:extLst>
                    <c:numCache>
                      <c:formatCode>General</c:formatCode>
                      <c:ptCount val="9"/>
                      <c:pt idx="0">
                        <c:v>0.20419327000000001</c:v>
                      </c:pt>
                      <c:pt idx="1">
                        <c:v>0.94044626499999995</c:v>
                      </c:pt>
                      <c:pt idx="2">
                        <c:v>2.7728438629999999</c:v>
                      </c:pt>
                      <c:pt idx="3">
                        <c:v>1.059702368</c:v>
                      </c:pt>
                      <c:pt idx="4">
                        <c:v>1.71479209</c:v>
                      </c:pt>
                      <c:pt idx="5">
                        <c:v>1.599968571</c:v>
                      </c:pt>
                      <c:pt idx="6">
                        <c:v>5.1705714E-2</c:v>
                      </c:pt>
                      <c:pt idx="7">
                        <c:v>4.9735694400000003</c:v>
                      </c:pt>
                      <c:pt idx="8">
                        <c:v>0.24539613900000001</c:v>
                      </c:pt>
                    </c:numCache>
                  </c:numRef>
                </c:val>
              </c15:ser>
            </c15:filteredBarSeries>
            <c15:filteredBarSeries>
              <c15:ser>
                <c:idx val="15"/>
                <c:order val="20"/>
                <c:tx>
                  <c:strRef>
                    <c:extLst xmlns:c15="http://schemas.microsoft.com/office/drawing/2012/chart">
                      <c:ext xmlns:c15="http://schemas.microsoft.com/office/drawing/2012/chart" uri="{02D57815-91ED-43cb-92C2-25804820EDAC}">
                        <c15:formulaRef>
                          <c15:sqref>Sheet1!$A$23</c15:sqref>
                        </c15:formulaRef>
                      </c:ext>
                    </c:extLst>
                    <c:strCache>
                      <c:ptCount val="1"/>
                      <c:pt idx="0">
                        <c:v>2041</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Sheet1!$B$23:$J$23</c15:sqref>
                        </c15:formulaRef>
                      </c:ext>
                    </c:extLst>
                    <c:numCache>
                      <c:formatCode>General</c:formatCode>
                      <c:ptCount val="9"/>
                      <c:pt idx="0">
                        <c:v>0.20171293100000001</c:v>
                      </c:pt>
                      <c:pt idx="1">
                        <c:v>0.92095051800000005</c:v>
                      </c:pt>
                      <c:pt idx="2">
                        <c:v>2.7893259760000002</c:v>
                      </c:pt>
                      <c:pt idx="3">
                        <c:v>1.0437418730000001</c:v>
                      </c:pt>
                      <c:pt idx="4">
                        <c:v>1.7072252429999999</c:v>
                      </c:pt>
                      <c:pt idx="5">
                        <c:v>1.601112544</c:v>
                      </c:pt>
                      <c:pt idx="6">
                        <c:v>5.0791062999999997E-2</c:v>
                      </c:pt>
                      <c:pt idx="7">
                        <c:v>5.0057467869999996</c:v>
                      </c:pt>
                      <c:pt idx="8">
                        <c:v>0.23984910200000001</c:v>
                      </c:pt>
                    </c:numCache>
                  </c:numRef>
                </c:val>
              </c15:ser>
            </c15:filteredBarSeries>
            <c15:filteredBarSeries>
              <c15:ser>
                <c:idx val="16"/>
                <c:order val="21"/>
                <c:tx>
                  <c:strRef>
                    <c:extLst xmlns:c15="http://schemas.microsoft.com/office/drawing/2012/chart">
                      <c:ext xmlns:c15="http://schemas.microsoft.com/office/drawing/2012/chart" uri="{02D57815-91ED-43cb-92C2-25804820EDAC}">
                        <c15:formulaRef>
                          <c15:sqref>Sheet1!$A$24</c15:sqref>
                        </c15:formulaRef>
                      </c:ext>
                    </c:extLst>
                    <c:strCache>
                      <c:ptCount val="1"/>
                      <c:pt idx="0">
                        <c:v>2042</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Sheet1!$B$24:$J$24</c15:sqref>
                        </c15:formulaRef>
                      </c:ext>
                    </c:extLst>
                    <c:numCache>
                      <c:formatCode>General</c:formatCode>
                      <c:ptCount val="9"/>
                      <c:pt idx="0">
                        <c:v>0.19920897600000001</c:v>
                      </c:pt>
                      <c:pt idx="1">
                        <c:v>0.90288268800000004</c:v>
                      </c:pt>
                      <c:pt idx="2">
                        <c:v>2.804410002</c:v>
                      </c:pt>
                      <c:pt idx="3">
                        <c:v>1.0286139830000001</c:v>
                      </c:pt>
                      <c:pt idx="4">
                        <c:v>1.699807364</c:v>
                      </c:pt>
                      <c:pt idx="5">
                        <c:v>1.6028026209999999</c:v>
                      </c:pt>
                      <c:pt idx="6">
                        <c:v>4.9879602000000002E-2</c:v>
                      </c:pt>
                      <c:pt idx="7">
                        <c:v>5.0403127599999999</c:v>
                      </c:pt>
                      <c:pt idx="8">
                        <c:v>0.23421803499999999</c:v>
                      </c:pt>
                    </c:numCache>
                  </c:numRef>
                </c:val>
              </c15:ser>
            </c15:filteredBarSeries>
            <c15:filteredBarSeries>
              <c15:ser>
                <c:idx val="17"/>
                <c:order val="22"/>
                <c:tx>
                  <c:strRef>
                    <c:extLst xmlns:c15="http://schemas.microsoft.com/office/drawing/2012/chart">
                      <c:ext xmlns:c15="http://schemas.microsoft.com/office/drawing/2012/chart" uri="{02D57815-91ED-43cb-92C2-25804820EDAC}">
                        <c15:formulaRef>
                          <c15:sqref>Sheet1!$A$25</c15:sqref>
                        </c15:formulaRef>
                      </c:ext>
                    </c:extLst>
                    <c:strCache>
                      <c:ptCount val="1"/>
                      <c:pt idx="0">
                        <c:v>2043</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Sheet1!$B$25:$J$25</c15:sqref>
                        </c15:formulaRef>
                      </c:ext>
                    </c:extLst>
                    <c:numCache>
                      <c:formatCode>General</c:formatCode>
                      <c:ptCount val="9"/>
                      <c:pt idx="0">
                        <c:v>0.19690603100000001</c:v>
                      </c:pt>
                      <c:pt idx="1">
                        <c:v>0.88696555499999996</c:v>
                      </c:pt>
                      <c:pt idx="2">
                        <c:v>2.821655464</c:v>
                      </c:pt>
                      <c:pt idx="3">
                        <c:v>1.0159224309999999</c:v>
                      </c:pt>
                      <c:pt idx="4">
                        <c:v>1.6935868940000001</c:v>
                      </c:pt>
                      <c:pt idx="5">
                        <c:v>1.6064696279999999</c:v>
                      </c:pt>
                      <c:pt idx="6">
                        <c:v>4.9047443000000003E-2</c:v>
                      </c:pt>
                      <c:pt idx="7">
                        <c:v>5.0801801360000001</c:v>
                      </c:pt>
                      <c:pt idx="8">
                        <c:v>0.22891906300000001</c:v>
                      </c:pt>
                    </c:numCache>
                  </c:numRef>
                </c:val>
              </c15:ser>
            </c15:filteredBarSeries>
            <c15:filteredBarSeries>
              <c15:ser>
                <c:idx val="18"/>
                <c:order val="23"/>
                <c:tx>
                  <c:strRef>
                    <c:extLst xmlns:c15="http://schemas.microsoft.com/office/drawing/2012/chart">
                      <c:ext xmlns:c15="http://schemas.microsoft.com/office/drawing/2012/chart" uri="{02D57815-91ED-43cb-92C2-25804820EDAC}">
                        <c15:formulaRef>
                          <c15:sqref>Sheet1!$A$26</c15:sqref>
                        </c15:formulaRef>
                      </c:ext>
                    </c:extLst>
                    <c:strCache>
                      <c:ptCount val="1"/>
                      <c:pt idx="0">
                        <c:v>2044</c:v>
                      </c:pt>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Sheet1!$B$26:$J$26</c15:sqref>
                        </c15:formulaRef>
                      </c:ext>
                    </c:extLst>
                    <c:numCache>
                      <c:formatCode>General</c:formatCode>
                      <c:ptCount val="9"/>
                      <c:pt idx="0">
                        <c:v>0.19458248</c:v>
                      </c:pt>
                      <c:pt idx="1">
                        <c:v>0.87243493800000005</c:v>
                      </c:pt>
                      <c:pt idx="2">
                        <c:v>2.8383133979999999</c:v>
                      </c:pt>
                      <c:pt idx="3">
                        <c:v>1.003992706</c:v>
                      </c:pt>
                      <c:pt idx="4">
                        <c:v>1.6874531159999999</c:v>
                      </c:pt>
                      <c:pt idx="5">
                        <c:v>1.6104682889999999</c:v>
                      </c:pt>
                      <c:pt idx="6">
                        <c:v>4.8215436E-2</c:v>
                      </c:pt>
                      <c:pt idx="7">
                        <c:v>5.1223335539999999</c:v>
                      </c:pt>
                      <c:pt idx="8">
                        <c:v>0.22364073500000001</c:v>
                      </c:pt>
                    </c:numCache>
                  </c:numRef>
                </c:val>
              </c15:ser>
            </c15:filteredBarSeries>
            <c15:filteredBarSeries>
              <c15:ser>
                <c:idx val="19"/>
                <c:order val="24"/>
                <c:tx>
                  <c:strRef>
                    <c:extLst xmlns:c15="http://schemas.microsoft.com/office/drawing/2012/chart">
                      <c:ext xmlns:c15="http://schemas.microsoft.com/office/drawing/2012/chart" uri="{02D57815-91ED-43cb-92C2-25804820EDAC}">
                        <c15:formulaRef>
                          <c15:sqref>Sheet1!$A$27</c15:sqref>
                        </c15:formulaRef>
                      </c:ext>
                    </c:extLst>
                    <c:strCache>
                      <c:ptCount val="1"/>
                      <c:pt idx="0">
                        <c:v>2045</c:v>
                      </c:pt>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Sheet1!$B$27:$J$27</c15:sqref>
                        </c15:formulaRef>
                      </c:ext>
                    </c:extLst>
                    <c:numCache>
                      <c:formatCode>General</c:formatCode>
                      <c:ptCount val="9"/>
                      <c:pt idx="0">
                        <c:v>0.19224065100000001</c:v>
                      </c:pt>
                      <c:pt idx="1">
                        <c:v>0.85924257800000003</c:v>
                      </c:pt>
                      <c:pt idx="2">
                        <c:v>2.855809491</c:v>
                      </c:pt>
                      <c:pt idx="3">
                        <c:v>0.99293658500000004</c:v>
                      </c:pt>
                      <c:pt idx="4">
                        <c:v>1.681498717</c:v>
                      </c:pt>
                      <c:pt idx="5">
                        <c:v>1.6142223849999999</c:v>
                      </c:pt>
                      <c:pt idx="6">
                        <c:v>4.7393962999999997E-2</c:v>
                      </c:pt>
                      <c:pt idx="7">
                        <c:v>5.1681033970000003</c:v>
                      </c:pt>
                      <c:pt idx="8">
                        <c:v>0.21840010500000001</c:v>
                      </c:pt>
                    </c:numCache>
                  </c:numRef>
                </c:val>
              </c15:ser>
            </c15:filteredBarSeries>
            <c15:filteredBarSeries>
              <c15:ser>
                <c:idx val="20"/>
                <c:order val="25"/>
                <c:tx>
                  <c:strRef>
                    <c:extLst xmlns:c15="http://schemas.microsoft.com/office/drawing/2012/chart">
                      <c:ext xmlns:c15="http://schemas.microsoft.com/office/drawing/2012/chart" uri="{02D57815-91ED-43cb-92C2-25804820EDAC}">
                        <c15:formulaRef>
                          <c15:sqref>Sheet1!$A$28</c15:sqref>
                        </c15:formulaRef>
                      </c:ext>
                    </c:extLst>
                    <c:strCache>
                      <c:ptCount val="1"/>
                      <c:pt idx="0">
                        <c:v>2046</c:v>
                      </c:pt>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Sheet1!$B$28:$J$28</c15:sqref>
                        </c15:formulaRef>
                      </c:ext>
                    </c:extLst>
                    <c:numCache>
                      <c:formatCode>General</c:formatCode>
                      <c:ptCount val="9"/>
                      <c:pt idx="0">
                        <c:v>0.18993468099999999</c:v>
                      </c:pt>
                      <c:pt idx="1">
                        <c:v>0.84760625000000001</c:v>
                      </c:pt>
                      <c:pt idx="2">
                        <c:v>2.8743560810000002</c:v>
                      </c:pt>
                      <c:pt idx="3">
                        <c:v>0.98312369600000005</c:v>
                      </c:pt>
                      <c:pt idx="4">
                        <c:v>1.675942276</c:v>
                      </c:pt>
                      <c:pt idx="5">
                        <c:v>1.6189432909999999</c:v>
                      </c:pt>
                      <c:pt idx="6">
                        <c:v>4.6603527999999998E-2</c:v>
                      </c:pt>
                      <c:pt idx="7">
                        <c:v>5.2175463620000002</c:v>
                      </c:pt>
                      <c:pt idx="8">
                        <c:v>0.21330979</c:v>
                      </c:pt>
                    </c:numCache>
                  </c:numRef>
                </c:val>
              </c15:ser>
            </c15:filteredBarSeries>
            <c15:filteredBarSeries>
              <c15:ser>
                <c:idx val="21"/>
                <c:order val="26"/>
                <c:tx>
                  <c:strRef>
                    <c:extLst xmlns:c15="http://schemas.microsoft.com/office/drawing/2012/chart">
                      <c:ext xmlns:c15="http://schemas.microsoft.com/office/drawing/2012/chart" uri="{02D57815-91ED-43cb-92C2-25804820EDAC}">
                        <c15:formulaRef>
                          <c15:sqref>Sheet1!$A$29</c15:sqref>
                        </c15:formulaRef>
                      </c:ext>
                    </c:extLst>
                    <c:strCache>
                      <c:ptCount val="1"/>
                      <c:pt idx="0">
                        <c:v>2047</c:v>
                      </c:pt>
                    </c:strCache>
                  </c:strRef>
                </c:tx>
                <c:spPr>
                  <a:solidFill>
                    <a:schemeClr val="accent4">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Sheet1!$B$29:$J$29</c15:sqref>
                        </c15:formulaRef>
                      </c:ext>
                    </c:extLst>
                    <c:numCache>
                      <c:formatCode>General</c:formatCode>
                      <c:ptCount val="9"/>
                      <c:pt idx="0">
                        <c:v>0.18759578599999999</c:v>
                      </c:pt>
                      <c:pt idx="1">
                        <c:v>0.83682008799999996</c:v>
                      </c:pt>
                      <c:pt idx="2">
                        <c:v>2.8951192020000001</c:v>
                      </c:pt>
                      <c:pt idx="3">
                        <c:v>0.97370442400000001</c:v>
                      </c:pt>
                      <c:pt idx="4">
                        <c:v>1.670158958</c:v>
                      </c:pt>
                      <c:pt idx="5">
                        <c:v>1.6227397670000001</c:v>
                      </c:pt>
                      <c:pt idx="6">
                        <c:v>4.5808188999999999E-2</c:v>
                      </c:pt>
                      <c:pt idx="7">
                        <c:v>5.2705241650000003</c:v>
                      </c:pt>
                      <c:pt idx="8">
                        <c:v>0.208189969</c:v>
                      </c:pt>
                    </c:numCache>
                  </c:numRef>
                </c:val>
              </c15:ser>
            </c15:filteredBarSeries>
            <c15:filteredBarSeries>
              <c15:ser>
                <c:idx val="22"/>
                <c:order val="27"/>
                <c:tx>
                  <c:strRef>
                    <c:extLst xmlns:c15="http://schemas.microsoft.com/office/drawing/2012/chart">
                      <c:ext xmlns:c15="http://schemas.microsoft.com/office/drawing/2012/chart" uri="{02D57815-91ED-43cb-92C2-25804820EDAC}">
                        <c15:formulaRef>
                          <c15:sqref>Sheet1!$A$30</c15:sqref>
                        </c15:formulaRef>
                      </c:ext>
                    </c:extLst>
                    <c:strCache>
                      <c:ptCount val="1"/>
                      <c:pt idx="0">
                        <c:v>2048</c:v>
                      </c:pt>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Sheet1!$B$30:$J$30</c15:sqref>
                        </c15:formulaRef>
                      </c:ext>
                    </c:extLst>
                    <c:numCache>
                      <c:formatCode>General</c:formatCode>
                      <c:ptCount val="9"/>
                      <c:pt idx="0">
                        <c:v>0.18529327800000001</c:v>
                      </c:pt>
                      <c:pt idx="1">
                        <c:v>0.82712960400000002</c:v>
                      </c:pt>
                      <c:pt idx="2">
                        <c:v>2.9149688409999999</c:v>
                      </c:pt>
                      <c:pt idx="3">
                        <c:v>0.965034948</c:v>
                      </c:pt>
                      <c:pt idx="4">
                        <c:v>1.66440605</c:v>
                      </c:pt>
                      <c:pt idx="5">
                        <c:v>1.6275154279999999</c:v>
                      </c:pt>
                      <c:pt idx="6">
                        <c:v>4.5040260999999998E-2</c:v>
                      </c:pt>
                      <c:pt idx="7">
                        <c:v>5.3276966410000002</c:v>
                      </c:pt>
                      <c:pt idx="8">
                        <c:v>0.20307845599999999</c:v>
                      </c:pt>
                    </c:numCache>
                  </c:numRef>
                </c:val>
              </c15:ser>
            </c15:filteredBarSeries>
            <c15:filteredBarSeries>
              <c15:ser>
                <c:idx val="23"/>
                <c:order val="28"/>
                <c:tx>
                  <c:strRef>
                    <c:extLst xmlns:c15="http://schemas.microsoft.com/office/drawing/2012/chart">
                      <c:ext xmlns:c15="http://schemas.microsoft.com/office/drawing/2012/chart" uri="{02D57815-91ED-43cb-92C2-25804820EDAC}">
                        <c15:formulaRef>
                          <c15:sqref>Sheet1!$A$31</c15:sqref>
                        </c15:formulaRef>
                      </c:ext>
                    </c:extLst>
                    <c:strCache>
                      <c:ptCount val="1"/>
                      <c:pt idx="0">
                        <c:v>2049</c:v>
                      </c:pt>
                    </c:strCache>
                  </c:strRef>
                </c:tx>
                <c:spPr>
                  <a:solidFill>
                    <a:schemeClr val="accent1">
                      <a:lumMod val="40000"/>
                      <a:lumOff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cooking</c:v>
                      </c:pt>
                      <c:pt idx="1">
                        <c:v>lighting</c:v>
                      </c:pt>
                      <c:pt idx="2">
                        <c:v>computers, office equipment</c:v>
                      </c:pt>
                      <c:pt idx="3">
                        <c:v>ventilation</c:v>
                      </c:pt>
                      <c:pt idx="4">
                        <c:v>refrigeration</c:v>
                      </c:pt>
                      <c:pt idx="5">
                        <c:v>space cooling</c:v>
                      </c:pt>
                      <c:pt idx="6">
                        <c:v>water heating</c:v>
                      </c:pt>
                      <c:pt idx="7">
                        <c:v>other uses</c:v>
                      </c:pt>
                      <c:pt idx="8">
                        <c:v>space heating</c:v>
                      </c:pt>
                    </c:strCache>
                  </c:strRef>
                </c:cat>
                <c:val>
                  <c:numRef>
                    <c:extLst xmlns:c15="http://schemas.microsoft.com/office/drawing/2012/chart">
                      <c:ext xmlns:c15="http://schemas.microsoft.com/office/drawing/2012/chart" uri="{02D57815-91ED-43cb-92C2-25804820EDAC}">
                        <c15:formulaRef>
                          <c15:sqref>Sheet1!$B$31:$J$31</c15:sqref>
                        </c15:formulaRef>
                      </c:ext>
                    </c:extLst>
                    <c:numCache>
                      <c:formatCode>General</c:formatCode>
                      <c:ptCount val="9"/>
                      <c:pt idx="0">
                        <c:v>0.183121861</c:v>
                      </c:pt>
                      <c:pt idx="1">
                        <c:v>0.81904147000000005</c:v>
                      </c:pt>
                      <c:pt idx="2">
                        <c:v>2.936966575</c:v>
                      </c:pt>
                      <c:pt idx="3">
                        <c:v>0.95760069699999995</c:v>
                      </c:pt>
                      <c:pt idx="4">
                        <c:v>1.658907379</c:v>
                      </c:pt>
                      <c:pt idx="5">
                        <c:v>1.633247294</c:v>
                      </c:pt>
                      <c:pt idx="6">
                        <c:v>4.4327155E-2</c:v>
                      </c:pt>
                      <c:pt idx="7">
                        <c:v>5.3895812039999997</c:v>
                      </c:pt>
                      <c:pt idx="8">
                        <c:v>0.19799034400000001</c:v>
                      </c:pt>
                    </c:numCache>
                  </c:numRef>
                </c:val>
              </c15:ser>
            </c15:filteredBarSeries>
          </c:ext>
        </c:extLst>
      </c:barChart>
      <c:catAx>
        <c:axId val="-1860148080"/>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wrap="square" anchor="ctr" anchorCtr="0"/>
          <a:lstStyle/>
          <a:p>
            <a:pPr algn="just">
              <a:defRPr sz="1050" b="0" i="0" u="none" strike="noStrike" kern="1200" baseline="0">
                <a:solidFill>
                  <a:schemeClr val="tx1"/>
                </a:solidFill>
                <a:latin typeface="+mn-lt"/>
                <a:ea typeface="+mn-ea"/>
                <a:cs typeface="+mn-cs"/>
              </a:defRPr>
            </a:pPr>
            <a:endParaRPr lang="en-US"/>
          </a:p>
        </c:txPr>
        <c:crossAx val="-1860148624"/>
        <c:crosses val="autoZero"/>
        <c:auto val="1"/>
        <c:lblAlgn val="ctr"/>
        <c:lblOffset val="100"/>
        <c:noMultiLvlLbl val="0"/>
      </c:catAx>
      <c:valAx>
        <c:axId val="-1860148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01480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defRPr>
      </a:pPr>
      <a:endParaRPr lang="en-US"/>
    </a:p>
  </c:txPr>
  <c:externalData r:id="rId3">
    <c:autoUpdate val="0"/>
  </c:externalData>
  <c:userShapes r:id="rId4"/>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Sheet1!$B$2</c:f>
              <c:strCache>
                <c:ptCount val="1"/>
                <c:pt idx="0">
                  <c:v>space heating</c:v>
                </c:pt>
              </c:strCache>
            </c:strRef>
          </c:tx>
          <c:spPr>
            <a:ln w="22225" cap="rnd">
              <a:solidFill>
                <a:schemeClr val="accent1"/>
              </a:solidFill>
              <a:round/>
            </a:ln>
            <a:effectLst/>
          </c:spPr>
          <c:marker>
            <c:symbol val="none"/>
          </c:marker>
          <c:cat>
            <c:numRef>
              <c:f>Sheet1!$A$3:$A$33</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Sheet1!$B$3:$B$33</c:f>
              <c:numCache>
                <c:formatCode>General</c:formatCode>
                <c:ptCount val="31"/>
                <c:pt idx="0">
                  <c:v>1</c:v>
                </c:pt>
                <c:pt idx="1">
                  <c:v>0.98950843454384008</c:v>
                </c:pt>
                <c:pt idx="2">
                  <c:v>0.98015948329180169</c:v>
                </c:pt>
                <c:pt idx="3">
                  <c:v>0.97014088161241185</c:v>
                </c:pt>
                <c:pt idx="4">
                  <c:v>0.95973286412147074</c:v>
                </c:pt>
                <c:pt idx="5">
                  <c:v>0.94919179926047814</c:v>
                </c:pt>
                <c:pt idx="6">
                  <c:v>0.93858226962975466</c:v>
                </c:pt>
                <c:pt idx="7">
                  <c:v>0.92789689648436791</c:v>
                </c:pt>
                <c:pt idx="8">
                  <c:v>0.91706847195704622</c:v>
                </c:pt>
                <c:pt idx="9">
                  <c:v>0.90612508744678832</c:v>
                </c:pt>
                <c:pt idx="10">
                  <c:v>0.89501373641856619</c:v>
                </c:pt>
                <c:pt idx="11">
                  <c:v>0.88491506794030583</c:v>
                </c:pt>
                <c:pt idx="12">
                  <c:v>0.87461135679180113</c:v>
                </c:pt>
                <c:pt idx="13">
                  <c:v>0.86418928755393243</c:v>
                </c:pt>
                <c:pt idx="14">
                  <c:v>0.85362330202837111</c:v>
                </c:pt>
                <c:pt idx="15">
                  <c:v>0.84300229210375055</c:v>
                </c:pt>
                <c:pt idx="16">
                  <c:v>0.83238462113426503</c:v>
                </c:pt>
                <c:pt idx="17">
                  <c:v>0.82175229918245374</c:v>
                </c:pt>
                <c:pt idx="18">
                  <c:v>0.81106792061156663</c:v>
                </c:pt>
                <c:pt idx="19">
                  <c:v>0.80031564563049029</c:v>
                </c:pt>
                <c:pt idx="20">
                  <c:v>0.78946673911133736</c:v>
                </c:pt>
                <c:pt idx="21">
                  <c:v>0.77911742256073913</c:v>
                </c:pt>
                <c:pt idx="22">
                  <c:v>0.76867336167556344</c:v>
                </c:pt>
                <c:pt idx="23">
                  <c:v>0.75819548770267164</c:v>
                </c:pt>
                <c:pt idx="24">
                  <c:v>0.74766017109302441</c:v>
                </c:pt>
                <c:pt idx="25">
                  <c:v>0.73708717542294799</c:v>
                </c:pt>
                <c:pt idx="26">
                  <c:v>0.72649288176099047</c:v>
                </c:pt>
                <c:pt idx="27">
                  <c:v>0.71585771204113535</c:v>
                </c:pt>
                <c:pt idx="28">
                  <c:v>0.70521144626023369</c:v>
                </c:pt>
                <c:pt idx="29">
                  <c:v>0.69451961640563953</c:v>
                </c:pt>
                <c:pt idx="30">
                  <c:v>0.68377957736362105</c:v>
                </c:pt>
              </c:numCache>
            </c:numRef>
          </c:val>
          <c:smooth val="0"/>
        </c:ser>
        <c:ser>
          <c:idx val="2"/>
          <c:order val="1"/>
          <c:tx>
            <c:strRef>
              <c:f>Sheet1!$C$2</c:f>
              <c:strCache>
                <c:ptCount val="1"/>
                <c:pt idx="0">
                  <c:v>space cooling</c:v>
                </c:pt>
              </c:strCache>
            </c:strRef>
          </c:tx>
          <c:spPr>
            <a:ln w="22225" cap="rnd">
              <a:solidFill>
                <a:schemeClr val="accent1">
                  <a:lumMod val="60000"/>
                  <a:lumOff val="40000"/>
                </a:schemeClr>
              </a:solidFill>
              <a:round/>
            </a:ln>
            <a:effectLst/>
          </c:spPr>
          <c:marker>
            <c:symbol val="none"/>
          </c:marker>
          <c:cat>
            <c:numRef>
              <c:f>Sheet1!$A$3:$A$33</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Sheet1!$C$3:$C$33</c:f>
              <c:numCache>
                <c:formatCode>General</c:formatCode>
                <c:ptCount val="31"/>
                <c:pt idx="0">
                  <c:v>1</c:v>
                </c:pt>
                <c:pt idx="1">
                  <c:v>0.99519178581729539</c:v>
                </c:pt>
                <c:pt idx="2">
                  <c:v>0.99076593072850982</c:v>
                </c:pt>
                <c:pt idx="3">
                  <c:v>0.98658643840003346</c:v>
                </c:pt>
                <c:pt idx="4">
                  <c:v>0.98227062218449646</c:v>
                </c:pt>
                <c:pt idx="5">
                  <c:v>0.97777573054963329</c:v>
                </c:pt>
                <c:pt idx="6">
                  <c:v>0.97320711659502868</c:v>
                </c:pt>
                <c:pt idx="7">
                  <c:v>0.96859128339120704</c:v>
                </c:pt>
                <c:pt idx="8">
                  <c:v>0.9639577610204314</c:v>
                </c:pt>
                <c:pt idx="9">
                  <c:v>0.95926122876087605</c:v>
                </c:pt>
                <c:pt idx="10">
                  <c:v>0.9545796229875847</c:v>
                </c:pt>
                <c:pt idx="11">
                  <c:v>0.95116456493745583</c:v>
                </c:pt>
                <c:pt idx="12">
                  <c:v>0.94779829130721116</c:v>
                </c:pt>
                <c:pt idx="13">
                  <c:v>0.94442966436055498</c:v>
                </c:pt>
                <c:pt idx="14">
                  <c:v>0.94108697938277497</c:v>
                </c:pt>
                <c:pt idx="15">
                  <c:v>0.9377422985045808</c:v>
                </c:pt>
                <c:pt idx="16">
                  <c:v>0.93447256274839963</c:v>
                </c:pt>
                <c:pt idx="17">
                  <c:v>0.93123961344233108</c:v>
                </c:pt>
                <c:pt idx="18">
                  <c:v>0.928071123340519</c:v>
                </c:pt>
                <c:pt idx="19">
                  <c:v>0.9249997566523106</c:v>
                </c:pt>
                <c:pt idx="20">
                  <c:v>0.92200589119653187</c:v>
                </c:pt>
                <c:pt idx="21">
                  <c:v>0.91973865287657497</c:v>
                </c:pt>
                <c:pt idx="22">
                  <c:v>0.91757854359666879</c:v>
                </c:pt>
                <c:pt idx="23">
                  <c:v>0.91549320049819782</c:v>
                </c:pt>
                <c:pt idx="24">
                  <c:v>0.91351531461730795</c:v>
                </c:pt>
                <c:pt idx="25">
                  <c:v>0.91163307845529151</c:v>
                </c:pt>
                <c:pt idx="26">
                  <c:v>0.90986755966966726</c:v>
                </c:pt>
                <c:pt idx="27">
                  <c:v>0.90820777262893704</c:v>
                </c:pt>
                <c:pt idx="28">
                  <c:v>0.90668445805934261</c:v>
                </c:pt>
                <c:pt idx="29">
                  <c:v>0.90526666319779592</c:v>
                </c:pt>
                <c:pt idx="30">
                  <c:v>0.90390825063805613</c:v>
                </c:pt>
              </c:numCache>
            </c:numRef>
          </c:val>
          <c:smooth val="0"/>
        </c:ser>
        <c:ser>
          <c:idx val="3"/>
          <c:order val="2"/>
          <c:tx>
            <c:strRef>
              <c:f>Sheet1!$D$2</c:f>
              <c:strCache>
                <c:ptCount val="1"/>
                <c:pt idx="0">
                  <c:v>lighting</c:v>
                </c:pt>
              </c:strCache>
            </c:strRef>
          </c:tx>
          <c:spPr>
            <a:ln w="22225" cap="rnd">
              <a:solidFill>
                <a:schemeClr val="accent4"/>
              </a:solidFill>
              <a:round/>
            </a:ln>
            <a:effectLst/>
          </c:spPr>
          <c:marker>
            <c:symbol val="none"/>
          </c:marker>
          <c:cat>
            <c:numRef>
              <c:f>Sheet1!$A$3:$A$33</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Sheet1!$D$3:$D$33</c:f>
              <c:numCache>
                <c:formatCode>General</c:formatCode>
                <c:ptCount val="31"/>
                <c:pt idx="0">
                  <c:v>1</c:v>
                </c:pt>
                <c:pt idx="1">
                  <c:v>0.9965011192281763</c:v>
                </c:pt>
                <c:pt idx="2">
                  <c:v>0.99262218421922843</c:v>
                </c:pt>
                <c:pt idx="3">
                  <c:v>0.98910460783557008</c:v>
                </c:pt>
                <c:pt idx="4">
                  <c:v>0.98547035792441229</c:v>
                </c:pt>
                <c:pt idx="5">
                  <c:v>0.98172661403663819</c:v>
                </c:pt>
                <c:pt idx="6">
                  <c:v>0.97787572585833404</c:v>
                </c:pt>
                <c:pt idx="7">
                  <c:v>0.97406198139437816</c:v>
                </c:pt>
                <c:pt idx="8">
                  <c:v>0.9701058912204259</c:v>
                </c:pt>
                <c:pt idx="9">
                  <c:v>0.96596742724651163</c:v>
                </c:pt>
                <c:pt idx="10">
                  <c:v>0.96174559473608068</c:v>
                </c:pt>
                <c:pt idx="11">
                  <c:v>0.95915144987149659</c:v>
                </c:pt>
                <c:pt idx="12">
                  <c:v>0.95645624901932236</c:v>
                </c:pt>
                <c:pt idx="13">
                  <c:v>0.95370352067040154</c:v>
                </c:pt>
                <c:pt idx="14">
                  <c:v>0.9508667522014842</c:v>
                </c:pt>
                <c:pt idx="15">
                  <c:v>0.94790929625220266</c:v>
                </c:pt>
                <c:pt idx="16">
                  <c:v>0.94485309418778685</c:v>
                </c:pt>
                <c:pt idx="17">
                  <c:v>0.94177687647304931</c:v>
                </c:pt>
                <c:pt idx="18">
                  <c:v>0.93857040232191535</c:v>
                </c:pt>
                <c:pt idx="19">
                  <c:v>0.93525030892864458</c:v>
                </c:pt>
                <c:pt idx="20">
                  <c:v>0.93193353037576854</c:v>
                </c:pt>
                <c:pt idx="21">
                  <c:v>0.92973257137825083</c:v>
                </c:pt>
                <c:pt idx="22">
                  <c:v>0.92748182059090511</c:v>
                </c:pt>
                <c:pt idx="23">
                  <c:v>0.92517101269497526</c:v>
                </c:pt>
                <c:pt idx="24">
                  <c:v>0.92282481627605195</c:v>
                </c:pt>
                <c:pt idx="25">
                  <c:v>0.92048134458245301</c:v>
                </c:pt>
                <c:pt idx="26">
                  <c:v>0.91803165911612583</c:v>
                </c:pt>
                <c:pt idx="27">
                  <c:v>0.91558334960081089</c:v>
                </c:pt>
                <c:pt idx="28">
                  <c:v>0.91302593788327169</c:v>
                </c:pt>
                <c:pt idx="29">
                  <c:v>0.91049069664053184</c:v>
                </c:pt>
                <c:pt idx="30">
                  <c:v>0.90785665055586295</c:v>
                </c:pt>
              </c:numCache>
            </c:numRef>
          </c:val>
          <c:smooth val="0"/>
        </c:ser>
        <c:ser>
          <c:idx val="4"/>
          <c:order val="3"/>
          <c:tx>
            <c:strRef>
              <c:f>Sheet1!$E$2</c:f>
              <c:strCache>
                <c:ptCount val="1"/>
                <c:pt idx="0">
                  <c:v>cooking</c:v>
                </c:pt>
              </c:strCache>
            </c:strRef>
          </c:tx>
          <c:spPr>
            <a:ln w="22225" cap="rnd">
              <a:solidFill>
                <a:schemeClr val="bg2">
                  <a:lumMod val="40000"/>
                  <a:lumOff val="60000"/>
                </a:schemeClr>
              </a:solidFill>
              <a:round/>
            </a:ln>
            <a:effectLst/>
          </c:spPr>
          <c:marker>
            <c:symbol val="none"/>
          </c:marker>
          <c:cat>
            <c:numRef>
              <c:f>Sheet1!$A$3:$A$33</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Sheet1!$E$3:$E$33</c:f>
              <c:numCache>
                <c:formatCode>General</c:formatCode>
                <c:ptCount val="31"/>
                <c:pt idx="0">
                  <c:v>1</c:v>
                </c:pt>
                <c:pt idx="1">
                  <c:v>0.99406763516084751</c:v>
                </c:pt>
                <c:pt idx="2">
                  <c:v>0.99127420208353645</c:v>
                </c:pt>
                <c:pt idx="3">
                  <c:v>0.98916413964910832</c:v>
                </c:pt>
                <c:pt idx="4">
                  <c:v>0.98744610914631858</c:v>
                </c:pt>
                <c:pt idx="5">
                  <c:v>0.98586793493500835</c:v>
                </c:pt>
                <c:pt idx="6">
                  <c:v>0.98446526445739424</c:v>
                </c:pt>
                <c:pt idx="7">
                  <c:v>0.98285923598979819</c:v>
                </c:pt>
                <c:pt idx="8">
                  <c:v>0.98106626868261104</c:v>
                </c:pt>
                <c:pt idx="9">
                  <c:v>0.97909708730231826</c:v>
                </c:pt>
                <c:pt idx="10">
                  <c:v>0.97679578574489467</c:v>
                </c:pt>
                <c:pt idx="11">
                  <c:v>0.97520892618468524</c:v>
                </c:pt>
                <c:pt idx="12">
                  <c:v>0.97370554491672567</c:v>
                </c:pt>
                <c:pt idx="13">
                  <c:v>0.97199175207529875</c:v>
                </c:pt>
                <c:pt idx="14">
                  <c:v>0.97026257023795426</c:v>
                </c:pt>
                <c:pt idx="15">
                  <c:v>0.96823700558637638</c:v>
                </c:pt>
                <c:pt idx="16">
                  <c:v>0.96599154105142881</c:v>
                </c:pt>
                <c:pt idx="17">
                  <c:v>0.96347942825309518</c:v>
                </c:pt>
                <c:pt idx="18">
                  <c:v>0.9606846453554323</c:v>
                </c:pt>
                <c:pt idx="19">
                  <c:v>0.9577541511235651</c:v>
                </c:pt>
                <c:pt idx="20">
                  <c:v>0.95486246521045237</c:v>
                </c:pt>
                <c:pt idx="21">
                  <c:v>0.95266637684673139</c:v>
                </c:pt>
                <c:pt idx="22">
                  <c:v>0.950432269603394</c:v>
                </c:pt>
                <c:pt idx="23">
                  <c:v>0.94823060269816106</c:v>
                </c:pt>
                <c:pt idx="24">
                  <c:v>0.94593271987307259</c:v>
                </c:pt>
                <c:pt idx="25">
                  <c:v>0.94355669420889487</c:v>
                </c:pt>
                <c:pt idx="26">
                  <c:v>0.94115469892271941</c:v>
                </c:pt>
                <c:pt idx="27">
                  <c:v>0.93860152082524517</c:v>
                </c:pt>
                <c:pt idx="28">
                  <c:v>0.93591249286250755</c:v>
                </c:pt>
                <c:pt idx="29">
                  <c:v>0.93322000788105963</c:v>
                </c:pt>
                <c:pt idx="30">
                  <c:v>0.9303101590865237</c:v>
                </c:pt>
              </c:numCache>
            </c:numRef>
          </c:val>
          <c:smooth val="0"/>
        </c:ser>
        <c:ser>
          <c:idx val="5"/>
          <c:order val="4"/>
          <c:tx>
            <c:strRef>
              <c:f>Sheet1!$F$2</c:f>
              <c:strCache>
                <c:ptCount val="1"/>
                <c:pt idx="0">
                  <c:v>ventilation</c:v>
                </c:pt>
              </c:strCache>
            </c:strRef>
          </c:tx>
          <c:spPr>
            <a:ln w="22225" cap="rnd">
              <a:solidFill>
                <a:schemeClr val="accent1">
                  <a:lumMod val="75000"/>
                </a:schemeClr>
              </a:solidFill>
              <a:round/>
            </a:ln>
            <a:effectLst/>
          </c:spPr>
          <c:marker>
            <c:symbol val="none"/>
          </c:marker>
          <c:cat>
            <c:numRef>
              <c:f>Sheet1!$A$3:$A$33</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Sheet1!$F$3:$F$33</c:f>
              <c:numCache>
                <c:formatCode>General</c:formatCode>
                <c:ptCount val="31"/>
                <c:pt idx="0">
                  <c:v>1</c:v>
                </c:pt>
                <c:pt idx="1">
                  <c:v>0.9966617416954896</c:v>
                </c:pt>
                <c:pt idx="2">
                  <c:v>0.9947923501521666</c:v>
                </c:pt>
                <c:pt idx="3">
                  <c:v>0.99293734797053579</c:v>
                </c:pt>
                <c:pt idx="4">
                  <c:v>0.9908821475987849</c:v>
                </c:pt>
                <c:pt idx="5">
                  <c:v>0.98898039608612742</c:v>
                </c:pt>
                <c:pt idx="6">
                  <c:v>0.98725959038640176</c:v>
                </c:pt>
                <c:pt idx="7">
                  <c:v>0.98544073876572535</c:v>
                </c:pt>
                <c:pt idx="8">
                  <c:v>0.98367658566252469</c:v>
                </c:pt>
                <c:pt idx="9">
                  <c:v>0.98195171365906209</c:v>
                </c:pt>
                <c:pt idx="10">
                  <c:v>0.98008347312020982</c:v>
                </c:pt>
                <c:pt idx="11">
                  <c:v>0.97945285987567421</c:v>
                </c:pt>
                <c:pt idx="12">
                  <c:v>0.97879298038909834</c:v>
                </c:pt>
                <c:pt idx="13">
                  <c:v>0.97821418304131968</c:v>
                </c:pt>
                <c:pt idx="14">
                  <c:v>0.97767251245440689</c:v>
                </c:pt>
                <c:pt idx="15">
                  <c:v>0.97720935527153951</c:v>
                </c:pt>
                <c:pt idx="16">
                  <c:v>0.97678999433410463</c:v>
                </c:pt>
                <c:pt idx="17">
                  <c:v>0.97641799327612755</c:v>
                </c:pt>
                <c:pt idx="18">
                  <c:v>0.97621433023156756</c:v>
                </c:pt>
                <c:pt idx="19">
                  <c:v>0.97605571848246409</c:v>
                </c:pt>
                <c:pt idx="20">
                  <c:v>0.97608960155367452</c:v>
                </c:pt>
                <c:pt idx="21">
                  <c:v>0.97675704803121255</c:v>
                </c:pt>
                <c:pt idx="22">
                  <c:v>0.97769200664026679</c:v>
                </c:pt>
                <c:pt idx="23">
                  <c:v>0.97855754507062465</c:v>
                </c:pt>
                <c:pt idx="24">
                  <c:v>0.979616557361629</c:v>
                </c:pt>
                <c:pt idx="25">
                  <c:v>0.98092123958267463</c:v>
                </c:pt>
                <c:pt idx="26">
                  <c:v>0.98228054757366834</c:v>
                </c:pt>
                <c:pt idx="27">
                  <c:v>0.98382415261694356</c:v>
                </c:pt>
                <c:pt idx="28">
                  <c:v>0.98545664995927029</c:v>
                </c:pt>
                <c:pt idx="29">
                  <c:v>0.98727451523380905</c:v>
                </c:pt>
                <c:pt idx="30">
                  <c:v>0.98917383577968798</c:v>
                </c:pt>
              </c:numCache>
            </c:numRef>
          </c:val>
          <c:smooth val="0"/>
        </c:ser>
        <c:dLbls>
          <c:showLegendKey val="0"/>
          <c:showVal val="0"/>
          <c:showCatName val="0"/>
          <c:showSerName val="0"/>
          <c:showPercent val="0"/>
          <c:showBubbleSize val="0"/>
        </c:dLbls>
        <c:smooth val="0"/>
        <c:axId val="-1211924272"/>
        <c:axId val="-1211919376"/>
      </c:lineChart>
      <c:catAx>
        <c:axId val="-12119242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11919376"/>
        <c:crossesAt val="0.60000000000000009"/>
        <c:auto val="1"/>
        <c:lblAlgn val="ctr"/>
        <c:lblOffset val="100"/>
        <c:tickLblSkip val="10"/>
        <c:tickMarkSkip val="10"/>
        <c:noMultiLvlLbl val="0"/>
      </c:catAx>
      <c:valAx>
        <c:axId val="-1211919376"/>
        <c:scaling>
          <c:orientation val="minMax"/>
          <c:max val="1"/>
          <c:min val="0.60000000000000009"/>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11924272"/>
        <c:crosses val="autoZero"/>
        <c:crossBetween val="midCat"/>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28890464922241E-2"/>
          <c:y val="0.11770388410483877"/>
          <c:w val="0.88856930836841519"/>
          <c:h val="0.76685426543153457"/>
        </c:manualLayout>
      </c:layout>
      <c:barChart>
        <c:barDir val="col"/>
        <c:grouping val="stacked"/>
        <c:varyColors val="0"/>
        <c:ser>
          <c:idx val="5"/>
          <c:order val="0"/>
          <c:tx>
            <c:strRef>
              <c:f>Sheet1!$B$1</c:f>
              <c:strCache>
                <c:ptCount val="1"/>
                <c:pt idx="0">
                  <c:v>purchased electricity</c:v>
                </c:pt>
              </c:strCache>
            </c:strRef>
          </c:tx>
          <c:spPr>
            <a:solidFill>
              <a:schemeClr val="accent5"/>
            </a:solidFill>
            <a:ln w="25400">
              <a:noFill/>
            </a:ln>
            <a:effectLst/>
          </c:spPr>
          <c:invertIfNegative val="0"/>
          <c:cat>
            <c:numRef>
              <c:f>Sheet1!$A$2:$A$32</c:f>
              <c:numCache>
                <c:formatCode>General</c:formatCode>
                <c:ptCount val="4"/>
                <c:pt idx="0">
                  <c:v>2020</c:v>
                </c:pt>
                <c:pt idx="1">
                  <c:v>2030</c:v>
                </c:pt>
                <c:pt idx="2">
                  <c:v>2040</c:v>
                </c:pt>
                <c:pt idx="3">
                  <c:v>2050</c:v>
                </c:pt>
              </c:numCache>
            </c:numRef>
          </c:cat>
          <c:val>
            <c:numRef>
              <c:f>Sheet1!$B$2:$B$32</c:f>
              <c:numCache>
                <c:formatCode>General</c:formatCode>
                <c:ptCount val="4"/>
                <c:pt idx="0">
                  <c:v>5.0528120000000003</c:v>
                </c:pt>
                <c:pt idx="1">
                  <c:v>5.2581110000000004</c:v>
                </c:pt>
                <c:pt idx="2">
                  <c:v>5.6749599999999996</c:v>
                </c:pt>
                <c:pt idx="3">
                  <c:v>6.1783489999999999</c:v>
                </c:pt>
              </c:numCache>
            </c:numRef>
          </c:val>
        </c:ser>
        <c:ser>
          <c:idx val="0"/>
          <c:order val="1"/>
          <c:tx>
            <c:strRef>
              <c:f>Sheet1!$C$1</c:f>
              <c:strCache>
                <c:ptCount val="1"/>
                <c:pt idx="0">
                  <c:v>onsite generation for own use</c:v>
                </c:pt>
              </c:strCache>
            </c:strRef>
          </c:tx>
          <c:spPr>
            <a:solidFill>
              <a:schemeClr val="accent5">
                <a:lumMod val="60000"/>
                <a:lumOff val="40000"/>
              </a:schemeClr>
            </a:solidFill>
            <a:ln w="25400">
              <a:noFill/>
            </a:ln>
            <a:effectLst/>
          </c:spPr>
          <c:invertIfNegative val="0"/>
          <c:cat>
            <c:numRef>
              <c:f>Sheet1!$A$2:$A$32</c:f>
              <c:numCache>
                <c:formatCode>General</c:formatCode>
                <c:ptCount val="4"/>
                <c:pt idx="0">
                  <c:v>2020</c:v>
                </c:pt>
                <c:pt idx="1">
                  <c:v>2030</c:v>
                </c:pt>
                <c:pt idx="2">
                  <c:v>2040</c:v>
                </c:pt>
                <c:pt idx="3">
                  <c:v>2050</c:v>
                </c:pt>
              </c:numCache>
            </c:numRef>
          </c:cat>
          <c:val>
            <c:numRef>
              <c:f>Sheet1!$C$2:$C$32</c:f>
              <c:numCache>
                <c:formatCode>General</c:formatCode>
                <c:ptCount val="4"/>
                <c:pt idx="0">
                  <c:v>7.8131000000000006E-2</c:v>
                </c:pt>
                <c:pt idx="1">
                  <c:v>0.17486399999999999</c:v>
                </c:pt>
                <c:pt idx="2">
                  <c:v>0.287302</c:v>
                </c:pt>
                <c:pt idx="3">
                  <c:v>0.43064400000000003</c:v>
                </c:pt>
              </c:numCache>
            </c:numRef>
          </c:val>
        </c:ser>
        <c:dLbls>
          <c:showLegendKey val="0"/>
          <c:showVal val="0"/>
          <c:showCatName val="0"/>
          <c:showSerName val="0"/>
          <c:showPercent val="0"/>
          <c:showBubbleSize val="0"/>
        </c:dLbls>
        <c:gapWidth val="150"/>
        <c:overlap val="100"/>
        <c:axId val="-1211922096"/>
        <c:axId val="-1211917744"/>
      </c:barChart>
      <c:catAx>
        <c:axId val="-12119220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11917744"/>
        <c:crosses val="autoZero"/>
        <c:auto val="1"/>
        <c:lblAlgn val="ctr"/>
        <c:lblOffset val="100"/>
        <c:noMultiLvlLbl val="0"/>
      </c:catAx>
      <c:valAx>
        <c:axId val="-1211917744"/>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11922096"/>
        <c:crossesAt val="6"/>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36694075602178E-2"/>
          <c:y val="0.11442286985105642"/>
          <c:w val="0.89107582546656805"/>
          <c:h val="0.77877110808975702"/>
        </c:manualLayout>
      </c:layout>
      <c:barChart>
        <c:barDir val="col"/>
        <c:grouping val="stacked"/>
        <c:varyColors val="0"/>
        <c:ser>
          <c:idx val="5"/>
          <c:order val="0"/>
          <c:tx>
            <c:strRef>
              <c:f>Sheet1!$B$1</c:f>
              <c:strCache>
                <c:ptCount val="1"/>
                <c:pt idx="0">
                  <c:v>purchased electricity</c:v>
                </c:pt>
              </c:strCache>
            </c:strRef>
          </c:tx>
          <c:spPr>
            <a:solidFill>
              <a:schemeClr val="tx2">
                <a:lumMod val="90000"/>
                <a:lumOff val="10000"/>
              </a:schemeClr>
            </a:solidFill>
            <a:ln w="25400">
              <a:noFill/>
            </a:ln>
            <a:effectLst/>
          </c:spPr>
          <c:invertIfNegative val="0"/>
          <c:cat>
            <c:numRef>
              <c:f>Sheet1!$A$2:$A$32</c:f>
              <c:numCache>
                <c:formatCode>General</c:formatCode>
                <c:ptCount val="4"/>
                <c:pt idx="0">
                  <c:v>2020</c:v>
                </c:pt>
                <c:pt idx="1">
                  <c:v>2030</c:v>
                </c:pt>
                <c:pt idx="2">
                  <c:v>2040</c:v>
                </c:pt>
                <c:pt idx="3">
                  <c:v>2050</c:v>
                </c:pt>
              </c:numCache>
            </c:numRef>
          </c:cat>
          <c:val>
            <c:numRef>
              <c:f>Sheet1!$B$2:$B$32</c:f>
              <c:numCache>
                <c:formatCode>General</c:formatCode>
                <c:ptCount val="4"/>
                <c:pt idx="0">
                  <c:v>4.3354299999999997</c:v>
                </c:pt>
                <c:pt idx="1">
                  <c:v>4.7594010000000004</c:v>
                </c:pt>
                <c:pt idx="2">
                  <c:v>5.0369650000000004</c:v>
                </c:pt>
                <c:pt idx="3">
                  <c:v>5.6248189999999996</c:v>
                </c:pt>
              </c:numCache>
            </c:numRef>
          </c:val>
        </c:ser>
        <c:ser>
          <c:idx val="0"/>
          <c:order val="1"/>
          <c:tx>
            <c:strRef>
              <c:f>Sheet1!$C$1</c:f>
              <c:strCache>
                <c:ptCount val="1"/>
                <c:pt idx="0">
                  <c:v>onsite generation for own use</c:v>
                </c:pt>
              </c:strCache>
            </c:strRef>
          </c:tx>
          <c:spPr>
            <a:solidFill>
              <a:schemeClr val="accent1"/>
            </a:solidFill>
            <a:ln w="25400">
              <a:noFill/>
            </a:ln>
            <a:effectLst/>
          </c:spPr>
          <c:invertIfNegative val="0"/>
          <c:cat>
            <c:numRef>
              <c:f>Sheet1!$A$2:$A$32</c:f>
              <c:numCache>
                <c:formatCode>General</c:formatCode>
                <c:ptCount val="4"/>
                <c:pt idx="0">
                  <c:v>2020</c:v>
                </c:pt>
                <c:pt idx="1">
                  <c:v>2030</c:v>
                </c:pt>
                <c:pt idx="2">
                  <c:v>2040</c:v>
                </c:pt>
                <c:pt idx="3">
                  <c:v>2050</c:v>
                </c:pt>
              </c:numCache>
            </c:numRef>
          </c:cat>
          <c:val>
            <c:numRef>
              <c:f>Sheet1!$C$2:$C$32</c:f>
              <c:numCache>
                <c:formatCode>General</c:formatCode>
                <c:ptCount val="4"/>
                <c:pt idx="0">
                  <c:v>8.8754E-2</c:v>
                </c:pt>
                <c:pt idx="1">
                  <c:v>0.15564500000000001</c:v>
                </c:pt>
                <c:pt idx="2">
                  <c:v>0.21357400000000001</c:v>
                </c:pt>
                <c:pt idx="3">
                  <c:v>0.26919199999999999</c:v>
                </c:pt>
              </c:numCache>
            </c:numRef>
          </c:val>
        </c:ser>
        <c:dLbls>
          <c:showLegendKey val="0"/>
          <c:showVal val="0"/>
          <c:showCatName val="0"/>
          <c:showSerName val="0"/>
          <c:showPercent val="0"/>
          <c:showBubbleSize val="0"/>
        </c:dLbls>
        <c:gapWidth val="150"/>
        <c:overlap val="100"/>
        <c:axId val="-1211918832"/>
        <c:axId val="-1211921552"/>
      </c:barChart>
      <c:catAx>
        <c:axId val="-12119188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11921552"/>
        <c:crosses val="autoZero"/>
        <c:auto val="1"/>
        <c:lblAlgn val="ctr"/>
        <c:lblOffset val="100"/>
        <c:noMultiLvlLbl val="0"/>
      </c:catAx>
      <c:valAx>
        <c:axId val="-1211921552"/>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11918832"/>
        <c:crossesAt val="6"/>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10503212336776E-2"/>
          <c:y val="0.26706120143591355"/>
          <c:w val="0.71187756183628759"/>
          <c:h val="0.59793763401601985"/>
        </c:manualLayout>
      </c:layout>
      <c:barChart>
        <c:barDir val="col"/>
        <c:grouping val="stacked"/>
        <c:varyColors val="0"/>
        <c:ser>
          <c:idx val="12"/>
          <c:order val="0"/>
          <c:tx>
            <c:strRef>
              <c:f>Sheet1!$B$1</c:f>
              <c:strCache>
                <c:ptCount val="1"/>
                <c:pt idx="0">
                  <c:v>all other uses</c:v>
                </c:pt>
              </c:strCache>
            </c:strRef>
          </c:tx>
          <c:spPr>
            <a:solidFill>
              <a:schemeClr val="bg1">
                <a:lumMod val="65000"/>
              </a:schemeClr>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Sheet1!$B$2:$B$32</c:f>
              <c:numCache>
                <c:formatCode>General</c:formatCode>
                <c:ptCount val="4"/>
                <c:pt idx="0">
                  <c:v>1.782216</c:v>
                </c:pt>
                <c:pt idx="1">
                  <c:v>1.885645</c:v>
                </c:pt>
                <c:pt idx="2">
                  <c:v>2.1583540000000001</c:v>
                </c:pt>
                <c:pt idx="3">
                  <c:v>2.477128</c:v>
                </c:pt>
              </c:numCache>
            </c:numRef>
          </c:val>
          <c:extLst/>
        </c:ser>
        <c:ser>
          <c:idx val="2"/>
          <c:order val="1"/>
          <c:tx>
            <c:strRef>
              <c:f>Sheet1!$C$1</c:f>
              <c:strCache>
                <c:ptCount val="1"/>
                <c:pt idx="0">
                  <c:v>space cooling</c:v>
                </c:pt>
              </c:strCache>
            </c:strRef>
          </c:tx>
          <c:spPr>
            <a:solidFill>
              <a:schemeClr val="accent5">
                <a:lumMod val="75000"/>
              </a:schemeClr>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Sheet1!$C$2:$C$32</c:f>
              <c:numCache>
                <c:formatCode>General</c:formatCode>
                <c:ptCount val="4"/>
                <c:pt idx="0">
                  <c:v>0.80539300000000003</c:v>
                </c:pt>
                <c:pt idx="1">
                  <c:v>0.97419299999999998</c:v>
                </c:pt>
                <c:pt idx="2">
                  <c:v>1.171538</c:v>
                </c:pt>
                <c:pt idx="3">
                  <c:v>1.418784</c:v>
                </c:pt>
              </c:numCache>
            </c:numRef>
          </c:val>
        </c:ser>
        <c:ser>
          <c:idx val="13"/>
          <c:order val="2"/>
          <c:tx>
            <c:strRef>
              <c:f>Sheet1!$D$1</c:f>
              <c:strCache>
                <c:ptCount val="1"/>
                <c:pt idx="0">
                  <c:v>water heating</c:v>
                </c:pt>
              </c:strCache>
            </c:strRef>
          </c:tx>
          <c:spPr>
            <a:solidFill>
              <a:schemeClr val="accent5"/>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Sheet1!$D$2:$D$32</c:f>
              <c:numCache>
                <c:formatCode>General</c:formatCode>
                <c:ptCount val="4"/>
                <c:pt idx="0">
                  <c:v>0.60754900000000001</c:v>
                </c:pt>
                <c:pt idx="1">
                  <c:v>0.61544600000000005</c:v>
                </c:pt>
                <c:pt idx="2">
                  <c:v>0.63504899999999997</c:v>
                </c:pt>
                <c:pt idx="3">
                  <c:v>0.666767</c:v>
                </c:pt>
              </c:numCache>
            </c:numRef>
          </c:val>
        </c:ser>
        <c:ser>
          <c:idx val="14"/>
          <c:order val="3"/>
          <c:tx>
            <c:strRef>
              <c:f>Sheet1!$E$1</c:f>
              <c:strCache>
                <c:ptCount val="1"/>
                <c:pt idx="0">
                  <c:v>space heating</c:v>
                </c:pt>
              </c:strCache>
            </c:strRef>
          </c:tx>
          <c:spPr>
            <a:solidFill>
              <a:schemeClr val="accent5">
                <a:lumMod val="60000"/>
                <a:lumOff val="40000"/>
              </a:schemeClr>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Sheet1!$E$2:$E$32</c:f>
              <c:numCache>
                <c:formatCode>General</c:formatCode>
                <c:ptCount val="4"/>
                <c:pt idx="0">
                  <c:v>0.72716399999999992</c:v>
                </c:pt>
                <c:pt idx="1">
                  <c:v>0.75858800000000004</c:v>
                </c:pt>
                <c:pt idx="2">
                  <c:v>0.71243100000000004</c:v>
                </c:pt>
                <c:pt idx="3">
                  <c:v>0.67258600000000002</c:v>
                </c:pt>
              </c:numCache>
            </c:numRef>
          </c:val>
        </c:ser>
        <c:ser>
          <c:idx val="15"/>
          <c:order val="4"/>
          <c:tx>
            <c:strRef>
              <c:f>Sheet1!$F$1</c:f>
              <c:strCache>
                <c:ptCount val="1"/>
                <c:pt idx="0">
                  <c:v>laundry and dishwashing</c:v>
                </c:pt>
              </c:strCache>
            </c:strRef>
          </c:tx>
          <c:spPr>
            <a:solidFill>
              <a:schemeClr val="accent5">
                <a:lumMod val="40000"/>
                <a:lumOff val="60000"/>
              </a:schemeClr>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Sheet1!$F$2:$F$32</c:f>
              <c:numCache>
                <c:formatCode>General</c:formatCode>
                <c:ptCount val="4"/>
                <c:pt idx="0">
                  <c:v>0.27981699999999998</c:v>
                </c:pt>
                <c:pt idx="1">
                  <c:v>0.31939200000000001</c:v>
                </c:pt>
                <c:pt idx="2">
                  <c:v>0.36257200000000001</c:v>
                </c:pt>
                <c:pt idx="3">
                  <c:v>0.40778799999999998</c:v>
                </c:pt>
              </c:numCache>
            </c:numRef>
          </c:val>
        </c:ser>
        <c:ser>
          <c:idx val="16"/>
          <c:order val="5"/>
          <c:tx>
            <c:strRef>
              <c:f>Sheet1!$G$1</c:f>
              <c:strCache>
                <c:ptCount val="1"/>
                <c:pt idx="0">
                  <c:v>refrigeration and freezing</c:v>
                </c:pt>
              </c:strCache>
            </c:strRef>
          </c:tx>
          <c:spPr>
            <a:solidFill>
              <a:schemeClr val="accent6"/>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Sheet1!$G$2:$G$32</c:f>
              <c:numCache>
                <c:formatCode>General</c:formatCode>
                <c:ptCount val="4"/>
                <c:pt idx="0">
                  <c:v>0.36675200000000002</c:v>
                </c:pt>
                <c:pt idx="1">
                  <c:v>0.35180499999999998</c:v>
                </c:pt>
                <c:pt idx="2">
                  <c:v>0.36380400000000002</c:v>
                </c:pt>
                <c:pt idx="3">
                  <c:v>0.397094</c:v>
                </c:pt>
              </c:numCache>
            </c:numRef>
          </c:val>
        </c:ser>
        <c:ser>
          <c:idx val="17"/>
          <c:order val="6"/>
          <c:tx>
            <c:strRef>
              <c:f>Sheet1!$H$1</c:f>
              <c:strCache>
                <c:ptCount val="1"/>
                <c:pt idx="0">
                  <c:v>TVs and PCs</c:v>
                </c:pt>
              </c:strCache>
            </c:strRef>
          </c:tx>
          <c:spPr>
            <a:solidFill>
              <a:schemeClr val="accent2">
                <a:lumMod val="75000"/>
              </a:schemeClr>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Sheet1!$H$2:$H$32</c:f>
              <c:numCache>
                <c:formatCode>General</c:formatCode>
                <c:ptCount val="4"/>
                <c:pt idx="0">
                  <c:v>0.29579699999999998</c:v>
                </c:pt>
                <c:pt idx="1">
                  <c:v>0.27309099999999997</c:v>
                </c:pt>
                <c:pt idx="2">
                  <c:v>0.30500899999999997</c:v>
                </c:pt>
                <c:pt idx="3">
                  <c:v>0.32069900000000001</c:v>
                </c:pt>
              </c:numCache>
            </c:numRef>
          </c:val>
        </c:ser>
        <c:ser>
          <c:idx val="18"/>
          <c:order val="7"/>
          <c:tx>
            <c:strRef>
              <c:f>Sheet1!$I$1</c:f>
              <c:strCache>
                <c:ptCount val="1"/>
                <c:pt idx="0">
                  <c:v>lighting</c:v>
                </c:pt>
              </c:strCache>
            </c:strRef>
          </c:tx>
          <c:spPr>
            <a:solidFill>
              <a:schemeClr val="accent4"/>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Sheet1!$I$2:$I$32</c:f>
              <c:numCache>
                <c:formatCode>General</c:formatCode>
                <c:ptCount val="4"/>
                <c:pt idx="0">
                  <c:v>0.21124699999999999</c:v>
                </c:pt>
                <c:pt idx="1">
                  <c:v>0.19741900000000001</c:v>
                </c:pt>
                <c:pt idx="2">
                  <c:v>0.19439999999999999</c:v>
                </c:pt>
                <c:pt idx="3">
                  <c:v>0.187254</c:v>
                </c:pt>
              </c:numCache>
            </c:numRef>
          </c:val>
        </c:ser>
        <c:ser>
          <c:idx val="19"/>
          <c:order val="8"/>
          <c:tx>
            <c:strRef>
              <c:f>Sheet1!$J$1</c:f>
              <c:strCache>
                <c:ptCount val="1"/>
                <c:pt idx="0">
                  <c:v>cooking</c:v>
                </c:pt>
              </c:strCache>
            </c:strRef>
          </c:tx>
          <c:spPr>
            <a:solidFill>
              <a:schemeClr val="bg1">
                <a:lumMod val="65000"/>
              </a:schemeClr>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Sheet1!$J$2:$J$32</c:f>
              <c:numCache>
                <c:formatCode>General</c:formatCode>
                <c:ptCount val="4"/>
                <c:pt idx="0">
                  <c:v>5.5007E-2</c:v>
                </c:pt>
                <c:pt idx="1">
                  <c:v>5.7396000000000003E-2</c:v>
                </c:pt>
                <c:pt idx="2">
                  <c:v>5.9104999999999998E-2</c:v>
                </c:pt>
                <c:pt idx="3">
                  <c:v>6.0893000000000003E-2</c:v>
                </c:pt>
              </c:numCache>
            </c:numRef>
          </c:val>
        </c:ser>
        <c:dLbls>
          <c:showLegendKey val="0"/>
          <c:showVal val="0"/>
          <c:showCatName val="0"/>
          <c:showSerName val="0"/>
          <c:showPercent val="0"/>
          <c:showBubbleSize val="0"/>
        </c:dLbls>
        <c:gapWidth val="125"/>
        <c:overlap val="100"/>
        <c:axId val="-1211920464"/>
        <c:axId val="-1211921008"/>
      </c:barChart>
      <c:valAx>
        <c:axId val="-1211921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1920464"/>
        <c:crosses val="autoZero"/>
        <c:crossBetween val="between"/>
      </c:valAx>
      <c:dateAx>
        <c:axId val="-12119204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11921008"/>
        <c:crosses val="autoZero"/>
        <c:auto val="1"/>
        <c:lblOffset val="100"/>
        <c:baseTimeUnit val="days"/>
        <c:majorUnit val="1"/>
        <c:majorTimeUnit val="years"/>
        <c:minorUnit val="10"/>
        <c:minorTimeUnit val="years"/>
      </c:date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10503212336776E-2"/>
          <c:y val="0.26706120143591355"/>
          <c:w val="0.79262039308580223"/>
          <c:h val="0.59793763401601985"/>
        </c:manualLayout>
      </c:layout>
      <c:barChart>
        <c:barDir val="col"/>
        <c:grouping val="stacked"/>
        <c:varyColors val="0"/>
        <c:ser>
          <c:idx val="0"/>
          <c:order val="0"/>
          <c:tx>
            <c:strRef>
              <c:f>Sheet1!$B$1</c:f>
              <c:strCache>
                <c:ptCount val="1"/>
                <c:pt idx="0">
                  <c:v>purchased electricity</c:v>
                </c:pt>
              </c:strCache>
            </c:strRef>
          </c:tx>
          <c:spPr>
            <a:solidFill>
              <a:schemeClr val="accent4"/>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Sheet1!$B$2:$B$32</c:f>
              <c:numCache>
                <c:formatCode>General</c:formatCode>
                <c:ptCount val="4"/>
                <c:pt idx="0">
                  <c:v>5.0528120000000003</c:v>
                </c:pt>
                <c:pt idx="1">
                  <c:v>5.2581110000000004</c:v>
                </c:pt>
                <c:pt idx="2">
                  <c:v>5.6749599999999996</c:v>
                </c:pt>
                <c:pt idx="3">
                  <c:v>6.1783489999999999</c:v>
                </c:pt>
              </c:numCache>
            </c:numRef>
          </c:val>
        </c:ser>
        <c:ser>
          <c:idx val="1"/>
          <c:order val="1"/>
          <c:tx>
            <c:strRef>
              <c:f>Sheet1!$C$1</c:f>
              <c:strCache>
                <c:ptCount val="1"/>
                <c:pt idx="0">
                  <c:v>onsite generation for own use</c:v>
                </c:pt>
              </c:strCache>
            </c:strRef>
          </c:tx>
          <c:spPr>
            <a:solidFill>
              <a:schemeClr val="accent3"/>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Sheet1!$C$2:$C$32</c:f>
              <c:numCache>
                <c:formatCode>General</c:formatCode>
                <c:ptCount val="4"/>
                <c:pt idx="0">
                  <c:v>7.8131000000000006E-2</c:v>
                </c:pt>
                <c:pt idx="1">
                  <c:v>0.17486399999999999</c:v>
                </c:pt>
                <c:pt idx="2">
                  <c:v>0.287302</c:v>
                </c:pt>
                <c:pt idx="3">
                  <c:v>0.43064400000000003</c:v>
                </c:pt>
              </c:numCache>
            </c:numRef>
          </c:val>
        </c:ser>
        <c:dLbls>
          <c:showLegendKey val="0"/>
          <c:showVal val="0"/>
          <c:showCatName val="0"/>
          <c:showSerName val="0"/>
          <c:showPercent val="0"/>
          <c:showBubbleSize val="0"/>
        </c:dLbls>
        <c:gapWidth val="148"/>
        <c:overlap val="100"/>
        <c:axId val="-1211919920"/>
        <c:axId val="-1211922640"/>
      </c:barChart>
      <c:valAx>
        <c:axId val="-1211922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1919920"/>
        <c:crosses val="autoZero"/>
        <c:crossBetween val="between"/>
      </c:valAx>
      <c:dateAx>
        <c:axId val="-12119199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11922640"/>
        <c:crosses val="autoZero"/>
        <c:auto val="1"/>
        <c:lblOffset val="100"/>
        <c:baseTimeUnit val="days"/>
        <c:majorUnit val="1"/>
        <c:majorTimeUnit val="years"/>
        <c:minorUnit val="10"/>
        <c:minorTimeUnit val="years"/>
      </c:date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51518544770578"/>
          <c:y val="5.3833574447770552E-2"/>
          <c:w val="0.66911670202998541"/>
          <c:h val="0.82134581034039944"/>
        </c:manualLayout>
      </c:layout>
      <c:lineChart>
        <c:grouping val="standard"/>
        <c:varyColors val="0"/>
        <c:ser>
          <c:idx val="0"/>
          <c:order val="0"/>
          <c:tx>
            <c:strRef>
              <c:f>Sheet1!$B$1</c:f>
              <c:strCache>
                <c:ptCount val="1"/>
                <c:pt idx="0">
                  <c:v>Natural Gas</c:v>
                </c:pt>
              </c:strCache>
            </c:strRef>
          </c:tx>
          <c:spPr>
            <a:ln w="22225" cap="rnd">
              <a:solidFill>
                <a:schemeClr val="accent1"/>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Sheet1!$B$2:$B$32</c:f>
              <c:numCache>
                <c:formatCode>General</c:formatCode>
                <c:ptCount val="31"/>
                <c:pt idx="1">
                  <c:v>957.05407700000001</c:v>
                </c:pt>
                <c:pt idx="2">
                  <c:v>960.06707800000004</c:v>
                </c:pt>
                <c:pt idx="3">
                  <c:v>954.61645499999997</c:v>
                </c:pt>
                <c:pt idx="4">
                  <c:v>950.56457499999999</c:v>
                </c:pt>
                <c:pt idx="5">
                  <c:v>944.35815400000001</c:v>
                </c:pt>
                <c:pt idx="6">
                  <c:v>932.912781</c:v>
                </c:pt>
                <c:pt idx="7">
                  <c:v>916.60186799999997</c:v>
                </c:pt>
                <c:pt idx="8">
                  <c:v>902.44879200000003</c:v>
                </c:pt>
                <c:pt idx="9">
                  <c:v>888.57983400000001</c:v>
                </c:pt>
                <c:pt idx="10">
                  <c:v>874.78857400000004</c:v>
                </c:pt>
                <c:pt idx="11">
                  <c:v>861.34210199999995</c:v>
                </c:pt>
                <c:pt idx="12">
                  <c:v>847.25567599999999</c:v>
                </c:pt>
                <c:pt idx="13">
                  <c:v>834.07806400000004</c:v>
                </c:pt>
                <c:pt idx="14">
                  <c:v>822.217896</c:v>
                </c:pt>
                <c:pt idx="15">
                  <c:v>810.52716099999998</c:v>
                </c:pt>
                <c:pt idx="16">
                  <c:v>799.07714799999997</c:v>
                </c:pt>
                <c:pt idx="17">
                  <c:v>788.34173599999997</c:v>
                </c:pt>
                <c:pt idx="18">
                  <c:v>777.90039100000001</c:v>
                </c:pt>
                <c:pt idx="19">
                  <c:v>767.46417199999996</c:v>
                </c:pt>
                <c:pt idx="20">
                  <c:v>756.76879899999994</c:v>
                </c:pt>
                <c:pt idx="21">
                  <c:v>746.323486</c:v>
                </c:pt>
                <c:pt idx="22">
                  <c:v>736.64129600000001</c:v>
                </c:pt>
                <c:pt idx="23">
                  <c:v>726.85919200000001</c:v>
                </c:pt>
                <c:pt idx="24">
                  <c:v>716.86633300000005</c:v>
                </c:pt>
                <c:pt idx="25">
                  <c:v>706.72259499999996</c:v>
                </c:pt>
                <c:pt idx="26">
                  <c:v>695.87286400000005</c:v>
                </c:pt>
                <c:pt idx="27">
                  <c:v>685.011169</c:v>
                </c:pt>
                <c:pt idx="28">
                  <c:v>674.56048599999997</c:v>
                </c:pt>
                <c:pt idx="29">
                  <c:v>664.59381099999996</c:v>
                </c:pt>
                <c:pt idx="30">
                  <c:v>655.97076400000003</c:v>
                </c:pt>
              </c:numCache>
            </c:numRef>
          </c:val>
          <c:smooth val="0"/>
        </c:ser>
        <c:ser>
          <c:idx val="1"/>
          <c:order val="1"/>
          <c:tx>
            <c:strRef>
              <c:f>Sheet1!$C$1</c:f>
              <c:strCache>
                <c:ptCount val="1"/>
                <c:pt idx="0">
                  <c:v>Wind</c:v>
                </c:pt>
              </c:strCache>
            </c:strRef>
          </c:tx>
          <c:spPr>
            <a:ln w="22225" cap="rnd">
              <a:solidFill>
                <a:srgbClr val="5D9732"/>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1">
                  <c:v>1267.8427730000001</c:v>
                </c:pt>
                <c:pt idx="2">
                  <c:v>1275.3027340000001</c:v>
                </c:pt>
                <c:pt idx="3">
                  <c:v>1278.665283</c:v>
                </c:pt>
                <c:pt idx="4">
                  <c:v>1282.3125</c:v>
                </c:pt>
                <c:pt idx="5">
                  <c:v>1278.103149</c:v>
                </c:pt>
                <c:pt idx="6">
                  <c:v>1265.7132570000001</c:v>
                </c:pt>
                <c:pt idx="7">
                  <c:v>1251.7978519999999</c:v>
                </c:pt>
                <c:pt idx="8">
                  <c:v>1236.1141359999999</c:v>
                </c:pt>
                <c:pt idx="9">
                  <c:v>1219.088745</c:v>
                </c:pt>
                <c:pt idx="10">
                  <c:v>1201.325928</c:v>
                </c:pt>
                <c:pt idx="11">
                  <c:v>1184.010254</c:v>
                </c:pt>
                <c:pt idx="12">
                  <c:v>1165.78772</c:v>
                </c:pt>
                <c:pt idx="13">
                  <c:v>1148.788452</c:v>
                </c:pt>
                <c:pt idx="14">
                  <c:v>1133.5792240000001</c:v>
                </c:pt>
                <c:pt idx="15">
                  <c:v>1118.580688</c:v>
                </c:pt>
                <c:pt idx="16">
                  <c:v>1103.892212</c:v>
                </c:pt>
                <c:pt idx="17">
                  <c:v>1090.169067</c:v>
                </c:pt>
                <c:pt idx="18">
                  <c:v>1076.832764</c:v>
                </c:pt>
                <c:pt idx="19">
                  <c:v>1063.4832759999999</c:v>
                </c:pt>
                <c:pt idx="20">
                  <c:v>1049.7539059999999</c:v>
                </c:pt>
                <c:pt idx="21">
                  <c:v>1036.350586</c:v>
                </c:pt>
                <c:pt idx="22">
                  <c:v>1023.986816</c:v>
                </c:pt>
                <c:pt idx="23">
                  <c:v>1011.46521</c:v>
                </c:pt>
                <c:pt idx="24">
                  <c:v>998.630493</c:v>
                </c:pt>
                <c:pt idx="25">
                  <c:v>985.56488000000002</c:v>
                </c:pt>
                <c:pt idx="26">
                  <c:v>971.49273700000003</c:v>
                </c:pt>
                <c:pt idx="27">
                  <c:v>957.38000499999998</c:v>
                </c:pt>
                <c:pt idx="28">
                  <c:v>943.81854199999998</c:v>
                </c:pt>
                <c:pt idx="29">
                  <c:v>930.91204800000003</c:v>
                </c:pt>
                <c:pt idx="30">
                  <c:v>918.35607900000002</c:v>
                </c:pt>
              </c:numCache>
            </c:numRef>
          </c:val>
          <c:smooth val="0"/>
        </c:ser>
        <c:ser>
          <c:idx val="2"/>
          <c:order val="2"/>
          <c:tx>
            <c:strRef>
              <c:f>Sheet1!$D$1</c:f>
              <c:strCache>
                <c:ptCount val="1"/>
                <c:pt idx="0">
                  <c:v>Solar PV</c:v>
                </c:pt>
              </c:strCache>
            </c:strRef>
          </c:tx>
          <c:spPr>
            <a:ln w="22225" cap="rnd">
              <a:solidFill>
                <a:schemeClr val="accent4"/>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Sheet1!$D$2:$D$32</c:f>
              <c:numCache>
                <c:formatCode>General</c:formatCode>
                <c:ptCount val="31"/>
                <c:pt idx="1">
                  <c:v>1232.071899</c:v>
                </c:pt>
                <c:pt idx="2">
                  <c:v>1178.9487300000001</c:v>
                </c:pt>
                <c:pt idx="3">
                  <c:v>1133.487061</c:v>
                </c:pt>
                <c:pt idx="4">
                  <c:v>1093.6351320000001</c:v>
                </c:pt>
                <c:pt idx="5">
                  <c:v>1069.9604489999999</c:v>
                </c:pt>
                <c:pt idx="6">
                  <c:v>1048.356567</c:v>
                </c:pt>
                <c:pt idx="7">
                  <c:v>1021.583557</c:v>
                </c:pt>
                <c:pt idx="8">
                  <c:v>995.41455099999996</c:v>
                </c:pt>
                <c:pt idx="9">
                  <c:v>970.90289299999995</c:v>
                </c:pt>
                <c:pt idx="10">
                  <c:v>948.11523399999999</c:v>
                </c:pt>
                <c:pt idx="11">
                  <c:v>926.56964100000005</c:v>
                </c:pt>
                <c:pt idx="12">
                  <c:v>907.27618399999994</c:v>
                </c:pt>
                <c:pt idx="13">
                  <c:v>889.19329800000003</c:v>
                </c:pt>
                <c:pt idx="14">
                  <c:v>872.60070800000005</c:v>
                </c:pt>
                <c:pt idx="15">
                  <c:v>856.267517</c:v>
                </c:pt>
                <c:pt idx="16">
                  <c:v>840.26757799999996</c:v>
                </c:pt>
                <c:pt idx="17">
                  <c:v>825.09393299999999</c:v>
                </c:pt>
                <c:pt idx="18">
                  <c:v>810.29937700000005</c:v>
                </c:pt>
                <c:pt idx="19">
                  <c:v>795.58062700000005</c:v>
                </c:pt>
                <c:pt idx="20">
                  <c:v>780.66595500000005</c:v>
                </c:pt>
                <c:pt idx="21">
                  <c:v>766.08300799999995</c:v>
                </c:pt>
                <c:pt idx="22">
                  <c:v>752.35272199999997</c:v>
                </c:pt>
                <c:pt idx="23">
                  <c:v>738.58758499999999</c:v>
                </c:pt>
                <c:pt idx="24">
                  <c:v>724.67779499999995</c:v>
                </c:pt>
                <c:pt idx="25">
                  <c:v>710.68768299999999</c:v>
                </c:pt>
                <c:pt idx="26">
                  <c:v>696.06567399999994</c:v>
                </c:pt>
                <c:pt idx="27">
                  <c:v>681.51422100000002</c:v>
                </c:pt>
                <c:pt idx="28">
                  <c:v>667.45373500000005</c:v>
                </c:pt>
                <c:pt idx="29">
                  <c:v>653.95007299999997</c:v>
                </c:pt>
                <c:pt idx="30">
                  <c:v>640.78253199999995</c:v>
                </c:pt>
              </c:numCache>
            </c:numRef>
          </c:val>
          <c:smooth val="0"/>
        </c:ser>
        <c:dLbls>
          <c:showLegendKey val="0"/>
          <c:showVal val="0"/>
          <c:showCatName val="0"/>
          <c:showSerName val="0"/>
          <c:showPercent val="0"/>
          <c:showBubbleSize val="0"/>
        </c:dLbls>
        <c:smooth val="0"/>
        <c:axId val="-1237672544"/>
        <c:axId val="-1237667104"/>
      </c:lineChart>
      <c:catAx>
        <c:axId val="-12376725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7667104"/>
        <c:crosses val="autoZero"/>
        <c:auto val="1"/>
        <c:lblAlgn val="ctr"/>
        <c:lblOffset val="100"/>
        <c:tickLblSkip val="10"/>
        <c:tickMarkSkip val="10"/>
        <c:noMultiLvlLbl val="0"/>
      </c:catAx>
      <c:valAx>
        <c:axId val="-1237667104"/>
        <c:scaling>
          <c:orientation val="minMax"/>
          <c:max val="14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76725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1050036125589E-2"/>
          <c:y val="0.26716897743387813"/>
          <c:w val="0.73623561980125618"/>
          <c:h val="0.59782955395538184"/>
        </c:manualLayout>
      </c:layout>
      <c:barChart>
        <c:barDir val="col"/>
        <c:grouping val="stacked"/>
        <c:varyColors val="0"/>
        <c:ser>
          <c:idx val="3"/>
          <c:order val="0"/>
          <c:tx>
            <c:strRef>
              <c:f>Sheet1!$B$1</c:f>
              <c:strCache>
                <c:ptCount val="1"/>
                <c:pt idx="0">
                  <c:v>all other uses</c:v>
                </c:pt>
              </c:strCache>
            </c:strRef>
          </c:tx>
          <c:spPr>
            <a:solidFill>
              <a:schemeClr val="bg1">
                <a:lumMod val="65000"/>
              </a:schemeClr>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Sheet1!$B$2:$B$32</c:f>
              <c:numCache>
                <c:formatCode>General</c:formatCode>
                <c:ptCount val="4"/>
                <c:pt idx="0">
                  <c:v>1.4351419999999999</c:v>
                </c:pt>
                <c:pt idx="1">
                  <c:v>1.900212</c:v>
                </c:pt>
                <c:pt idx="2">
                  <c:v>2.1195020000000002</c:v>
                </c:pt>
                <c:pt idx="3">
                  <c:v>2.4923389999999999</c:v>
                </c:pt>
              </c:numCache>
            </c:numRef>
          </c:val>
        </c:ser>
        <c:ser>
          <c:idx val="6"/>
          <c:order val="1"/>
          <c:tx>
            <c:strRef>
              <c:f>Sheet1!$C$1</c:f>
              <c:strCache>
                <c:ptCount val="1"/>
                <c:pt idx="0">
                  <c:v>computers/office equip.</c:v>
                </c:pt>
              </c:strCache>
            </c:strRef>
          </c:tx>
          <c:spPr>
            <a:solidFill>
              <a:schemeClr val="accent1">
                <a:lumMod val="50000"/>
              </a:schemeClr>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Sheet1!$C$2:$C$32</c:f>
              <c:numCache>
                <c:formatCode>General</c:formatCode>
                <c:ptCount val="4"/>
                <c:pt idx="0">
                  <c:v>0.76524799999999993</c:v>
                </c:pt>
                <c:pt idx="1">
                  <c:v>0.92080300000000004</c:v>
                </c:pt>
                <c:pt idx="2">
                  <c:v>1.0734600000000001</c:v>
                </c:pt>
                <c:pt idx="3">
                  <c:v>1.2557259999999999</c:v>
                </c:pt>
              </c:numCache>
            </c:numRef>
          </c:val>
        </c:ser>
        <c:ser>
          <c:idx val="8"/>
          <c:order val="2"/>
          <c:tx>
            <c:strRef>
              <c:f>Sheet1!$D$1</c:f>
              <c:strCache>
                <c:ptCount val="1"/>
                <c:pt idx="0">
                  <c:v>refrigeration</c:v>
                </c:pt>
              </c:strCache>
            </c:strRef>
          </c:tx>
          <c:spPr>
            <a:solidFill>
              <a:schemeClr val="accent1">
                <a:lumMod val="75000"/>
              </a:schemeClr>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Sheet1!$D$2:$D$32</c:f>
              <c:numCache>
                <c:formatCode>General</c:formatCode>
                <c:ptCount val="4"/>
                <c:pt idx="0">
                  <c:v>0.65268000000000004</c:v>
                </c:pt>
                <c:pt idx="1">
                  <c:v>0.64298</c:v>
                </c:pt>
                <c:pt idx="2">
                  <c:v>0.66385300000000003</c:v>
                </c:pt>
                <c:pt idx="3">
                  <c:v>0.70159499999999997</c:v>
                </c:pt>
              </c:numCache>
            </c:numRef>
          </c:val>
        </c:ser>
        <c:ser>
          <c:idx val="7"/>
          <c:order val="3"/>
          <c:tx>
            <c:strRef>
              <c:f>Sheet1!$E$1</c:f>
              <c:strCache>
                <c:ptCount val="1"/>
                <c:pt idx="0">
                  <c:v>space cooling</c:v>
                </c:pt>
              </c:strCache>
            </c:strRef>
          </c:tx>
          <c:spPr>
            <a:solidFill>
              <a:schemeClr val="accent1">
                <a:lumMod val="60000"/>
                <a:lumOff val="40000"/>
              </a:schemeClr>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Sheet1!$E$2:$E$32</c:f>
              <c:numCache>
                <c:formatCode>General</c:formatCode>
                <c:ptCount val="4"/>
                <c:pt idx="0">
                  <c:v>0.53049299999999999</c:v>
                </c:pt>
                <c:pt idx="1">
                  <c:v>0.56654800000000005</c:v>
                </c:pt>
                <c:pt idx="2">
                  <c:v>0.61940099999999998</c:v>
                </c:pt>
                <c:pt idx="3">
                  <c:v>0.69609399999999999</c:v>
                </c:pt>
              </c:numCache>
            </c:numRef>
          </c:val>
        </c:ser>
        <c:ser>
          <c:idx val="9"/>
          <c:order val="4"/>
          <c:tx>
            <c:strRef>
              <c:f>Sheet1!$F$1</c:f>
              <c:strCache>
                <c:ptCount val="1"/>
                <c:pt idx="0">
                  <c:v>ventilation</c:v>
                </c:pt>
              </c:strCache>
            </c:strRef>
          </c:tx>
          <c:spPr>
            <a:solidFill>
              <a:schemeClr val="accent1">
                <a:lumMod val="40000"/>
                <a:lumOff val="60000"/>
              </a:schemeClr>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Sheet1!$F$2:$F$32</c:f>
              <c:numCache>
                <c:formatCode>General</c:formatCode>
                <c:ptCount val="4"/>
                <c:pt idx="0">
                  <c:v>0.50583699999999998</c:v>
                </c:pt>
                <c:pt idx="1">
                  <c:v>0.45086399999999999</c:v>
                </c:pt>
                <c:pt idx="2">
                  <c:v>0.410246</c:v>
                </c:pt>
                <c:pt idx="3">
                  <c:v>0.40365600000000001</c:v>
                </c:pt>
              </c:numCache>
            </c:numRef>
          </c:val>
          <c:extLst/>
        </c:ser>
        <c:ser>
          <c:idx val="2"/>
          <c:order val="5"/>
          <c:tx>
            <c:strRef>
              <c:f>Sheet1!$G$1</c:f>
              <c:strCache>
                <c:ptCount val="1"/>
                <c:pt idx="0">
                  <c:v>lighting</c:v>
                </c:pt>
              </c:strCache>
            </c:strRef>
          </c:tx>
          <c:spPr>
            <a:solidFill>
              <a:schemeClr val="accent4"/>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Sheet1!$G$2:$G$32</c:f>
              <c:numCache>
                <c:formatCode>General</c:formatCode>
                <c:ptCount val="4"/>
                <c:pt idx="0">
                  <c:v>0.53478400000000004</c:v>
                </c:pt>
                <c:pt idx="1">
                  <c:v>0.43364000000000003</c:v>
                </c:pt>
                <c:pt idx="2">
                  <c:v>0.36407800000000001</c:v>
                </c:pt>
                <c:pt idx="3">
                  <c:v>0.34460099999999999</c:v>
                </c:pt>
              </c:numCache>
            </c:numRef>
          </c:val>
        </c:ser>
        <c:dLbls>
          <c:showLegendKey val="0"/>
          <c:showVal val="0"/>
          <c:showCatName val="0"/>
          <c:showSerName val="0"/>
          <c:showPercent val="0"/>
          <c:showBubbleSize val="0"/>
        </c:dLbls>
        <c:gapWidth val="125"/>
        <c:overlap val="100"/>
        <c:axId val="-1211917200"/>
        <c:axId val="-1211918288"/>
      </c:barChart>
      <c:valAx>
        <c:axId val="-1211918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1917200"/>
        <c:crosses val="autoZero"/>
        <c:crossBetween val="between"/>
      </c:valAx>
      <c:dateAx>
        <c:axId val="-12119172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11918288"/>
        <c:crosses val="autoZero"/>
        <c:auto val="1"/>
        <c:lblOffset val="100"/>
        <c:baseTimeUnit val="days"/>
        <c:majorUnit val="1"/>
        <c:majorTimeUnit val="years"/>
        <c:minorUnit val="10"/>
        <c:minorTimeUnit val="years"/>
      </c:date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10503212336776E-2"/>
          <c:y val="0.26706120143591355"/>
          <c:w val="0.79262039308580223"/>
          <c:h val="0.59793763401601985"/>
        </c:manualLayout>
      </c:layout>
      <c:barChart>
        <c:barDir val="col"/>
        <c:grouping val="stacked"/>
        <c:varyColors val="0"/>
        <c:ser>
          <c:idx val="0"/>
          <c:order val="0"/>
          <c:tx>
            <c:strRef>
              <c:f>Sheet1!$B$1</c:f>
              <c:strCache>
                <c:ptCount val="1"/>
                <c:pt idx="0">
                  <c:v>purchased electricity</c:v>
                </c:pt>
              </c:strCache>
            </c:strRef>
          </c:tx>
          <c:spPr>
            <a:solidFill>
              <a:schemeClr val="accent4"/>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Sheet1!$B$2:$B$32</c:f>
              <c:numCache>
                <c:formatCode>General</c:formatCode>
                <c:ptCount val="4"/>
                <c:pt idx="0">
                  <c:v>4.3354299999999997</c:v>
                </c:pt>
                <c:pt idx="1">
                  <c:v>4.7594010000000004</c:v>
                </c:pt>
                <c:pt idx="2">
                  <c:v>5.0369650000000004</c:v>
                </c:pt>
                <c:pt idx="3">
                  <c:v>5.6248189999999996</c:v>
                </c:pt>
              </c:numCache>
            </c:numRef>
          </c:val>
        </c:ser>
        <c:ser>
          <c:idx val="1"/>
          <c:order val="1"/>
          <c:tx>
            <c:strRef>
              <c:f>Sheet1!$C$1</c:f>
              <c:strCache>
                <c:ptCount val="1"/>
                <c:pt idx="0">
                  <c:v>onsite generation for own use</c:v>
                </c:pt>
              </c:strCache>
            </c:strRef>
          </c:tx>
          <c:spPr>
            <a:solidFill>
              <a:schemeClr val="accent3"/>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Sheet1!$C$2:$C$32</c:f>
              <c:numCache>
                <c:formatCode>General</c:formatCode>
                <c:ptCount val="4"/>
                <c:pt idx="0">
                  <c:v>8.8754E-2</c:v>
                </c:pt>
                <c:pt idx="1">
                  <c:v>0.15564500000000001</c:v>
                </c:pt>
                <c:pt idx="2">
                  <c:v>0.21357400000000001</c:v>
                </c:pt>
                <c:pt idx="3">
                  <c:v>0.26919199999999999</c:v>
                </c:pt>
              </c:numCache>
            </c:numRef>
          </c:val>
        </c:ser>
        <c:dLbls>
          <c:showLegendKey val="0"/>
          <c:showVal val="0"/>
          <c:showCatName val="0"/>
          <c:showSerName val="0"/>
          <c:showPercent val="0"/>
          <c:showBubbleSize val="0"/>
        </c:dLbls>
        <c:gapWidth val="148"/>
        <c:overlap val="100"/>
        <c:axId val="-1211923184"/>
        <c:axId val="-1211923728"/>
      </c:barChart>
      <c:valAx>
        <c:axId val="-121192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11923184"/>
        <c:crosses val="autoZero"/>
        <c:crossBetween val="between"/>
      </c:valAx>
      <c:dateAx>
        <c:axId val="-12119231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11923728"/>
        <c:crosses val="autoZero"/>
        <c:auto val="1"/>
        <c:lblOffset val="100"/>
        <c:baseTimeUnit val="days"/>
        <c:majorUnit val="1"/>
        <c:majorTimeUnit val="years"/>
        <c:minorUnit val="10"/>
        <c:minorTimeUnit val="years"/>
      </c:date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97790195580387E-2"/>
          <c:y val="5.4084790022178239E-2"/>
          <c:w val="0.70641400647671881"/>
          <c:h val="0.85526117059754048"/>
        </c:manualLayout>
      </c:layout>
      <c:lineChart>
        <c:grouping val="standard"/>
        <c:varyColors val="0"/>
        <c:ser>
          <c:idx val="9"/>
          <c:order val="4"/>
          <c:tx>
            <c:strRef>
              <c:f>Sheet1!$B$1</c:f>
              <c:strCache>
                <c:ptCount val="1"/>
                <c:pt idx="0">
                  <c:v>Residential - Reference</c:v>
                </c:pt>
              </c:strCache>
            </c:strRef>
          </c:tx>
          <c:spPr>
            <a:ln w="22225" cap="rnd">
              <a:solidFill>
                <a:srgbClr val="000000"/>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5.6263009999999998</c:v>
                </c:pt>
                <c:pt idx="1">
                  <c:v>8.2486719999999991</c:v>
                </c:pt>
                <c:pt idx="2">
                  <c:v>10.460122999999999</c:v>
                </c:pt>
                <c:pt idx="3">
                  <c:v>12.829724000000001</c:v>
                </c:pt>
                <c:pt idx="4">
                  <c:v>15.636208999999999</c:v>
                </c:pt>
                <c:pt idx="5">
                  <c:v>18.317457000000001</c:v>
                </c:pt>
                <c:pt idx="6">
                  <c:v>21.084343000000001</c:v>
                </c:pt>
                <c:pt idx="7">
                  <c:v>23.516522999999999</c:v>
                </c:pt>
                <c:pt idx="8">
                  <c:v>25.894663000000001</c:v>
                </c:pt>
                <c:pt idx="9">
                  <c:v>28.233685000000001</c:v>
                </c:pt>
                <c:pt idx="10">
                  <c:v>30.602914999999999</c:v>
                </c:pt>
                <c:pt idx="11">
                  <c:v>33.043982999999997</c:v>
                </c:pt>
                <c:pt idx="12">
                  <c:v>35.500655999999999</c:v>
                </c:pt>
                <c:pt idx="13">
                  <c:v>37.989353000000001</c:v>
                </c:pt>
                <c:pt idx="14">
                  <c:v>40.496803</c:v>
                </c:pt>
                <c:pt idx="15">
                  <c:v>43.066375999999998</c:v>
                </c:pt>
                <c:pt idx="16">
                  <c:v>45.709667000000003</c:v>
                </c:pt>
                <c:pt idx="17">
                  <c:v>48.418140000000001</c:v>
                </c:pt>
                <c:pt idx="18">
                  <c:v>51.178306999999997</c:v>
                </c:pt>
                <c:pt idx="19">
                  <c:v>54.011135000000003</c:v>
                </c:pt>
                <c:pt idx="20">
                  <c:v>56.892811000000002</c:v>
                </c:pt>
                <c:pt idx="21">
                  <c:v>59.839118999999997</c:v>
                </c:pt>
                <c:pt idx="22">
                  <c:v>62.829639</c:v>
                </c:pt>
                <c:pt idx="23">
                  <c:v>65.8797</c:v>
                </c:pt>
                <c:pt idx="24">
                  <c:v>68.974991000000003</c:v>
                </c:pt>
                <c:pt idx="25">
                  <c:v>72.148323000000005</c:v>
                </c:pt>
                <c:pt idx="26">
                  <c:v>75.381859000000006</c:v>
                </c:pt>
                <c:pt idx="27">
                  <c:v>78.697502</c:v>
                </c:pt>
                <c:pt idx="28">
                  <c:v>82.109238000000005</c:v>
                </c:pt>
                <c:pt idx="29">
                  <c:v>85.603210000000004</c:v>
                </c:pt>
                <c:pt idx="30">
                  <c:v>89.215485000000001</c:v>
                </c:pt>
                <c:pt idx="31">
                  <c:v>92.923705999999996</c:v>
                </c:pt>
                <c:pt idx="32">
                  <c:v>96.717796000000007</c:v>
                </c:pt>
                <c:pt idx="33">
                  <c:v>100.63557400000001</c:v>
                </c:pt>
                <c:pt idx="34">
                  <c:v>104.64640799999999</c:v>
                </c:pt>
                <c:pt idx="35">
                  <c:v>108.747871</c:v>
                </c:pt>
              </c:numCache>
            </c:numRef>
          </c:val>
          <c:smooth val="0"/>
        </c:ser>
        <c:ser>
          <c:idx val="6"/>
          <c:order val="5"/>
          <c:tx>
            <c:strRef>
              <c:f>Sheet1!$C$1</c:f>
              <c:strCache>
                <c:ptCount val="1"/>
                <c:pt idx="0">
                  <c:v>Residential - Low oil and gas supply</c:v>
                </c:pt>
              </c:strCache>
            </c:strRef>
          </c:tx>
          <c:spPr>
            <a:ln w="22225" cap="rnd">
              <a:solidFill>
                <a:srgbClr val="BD732A">
                  <a:lumMod val="40000"/>
                  <a:lumOff val="60000"/>
                </a:srgb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5.6263009999999998</c:v>
                </c:pt>
                <c:pt idx="1">
                  <c:v>8.2486719999999991</c:v>
                </c:pt>
                <c:pt idx="2">
                  <c:v>10.460122999999999</c:v>
                </c:pt>
                <c:pt idx="3">
                  <c:v>12.829724000000001</c:v>
                </c:pt>
                <c:pt idx="4">
                  <c:v>15.636208999999999</c:v>
                </c:pt>
                <c:pt idx="5">
                  <c:v>18.318487000000001</c:v>
                </c:pt>
                <c:pt idx="6">
                  <c:v>21.09347</c:v>
                </c:pt>
                <c:pt idx="7">
                  <c:v>23.539823999999999</c:v>
                </c:pt>
                <c:pt idx="8">
                  <c:v>25.945328</c:v>
                </c:pt>
                <c:pt idx="9">
                  <c:v>28.317726</c:v>
                </c:pt>
                <c:pt idx="10">
                  <c:v>30.727042999999998</c:v>
                </c:pt>
                <c:pt idx="11">
                  <c:v>33.223464999999997</c:v>
                </c:pt>
                <c:pt idx="12">
                  <c:v>35.746445000000001</c:v>
                </c:pt>
                <c:pt idx="13">
                  <c:v>38.306708999999998</c:v>
                </c:pt>
                <c:pt idx="14">
                  <c:v>40.889991999999999</c:v>
                </c:pt>
                <c:pt idx="15">
                  <c:v>43.524155</c:v>
                </c:pt>
                <c:pt idx="16">
                  <c:v>46.237811999999998</c:v>
                </c:pt>
                <c:pt idx="17">
                  <c:v>49.052669999999999</c:v>
                </c:pt>
                <c:pt idx="18">
                  <c:v>51.927867999999997</c:v>
                </c:pt>
                <c:pt idx="19">
                  <c:v>54.879241999999998</c:v>
                </c:pt>
                <c:pt idx="20">
                  <c:v>57.887821000000002</c:v>
                </c:pt>
                <c:pt idx="21">
                  <c:v>60.967250999999997</c:v>
                </c:pt>
                <c:pt idx="22">
                  <c:v>64.097854999999996</c:v>
                </c:pt>
                <c:pt idx="23">
                  <c:v>67.313300999999996</c:v>
                </c:pt>
                <c:pt idx="24">
                  <c:v>70.591781999999995</c:v>
                </c:pt>
                <c:pt idx="25">
                  <c:v>73.962592999999998</c:v>
                </c:pt>
                <c:pt idx="26">
                  <c:v>77.407775999999998</c:v>
                </c:pt>
                <c:pt idx="27">
                  <c:v>80.943016</c:v>
                </c:pt>
                <c:pt idx="28">
                  <c:v>84.585800000000006</c:v>
                </c:pt>
                <c:pt idx="29">
                  <c:v>88.319396999999995</c:v>
                </c:pt>
                <c:pt idx="30">
                  <c:v>92.162689</c:v>
                </c:pt>
                <c:pt idx="31">
                  <c:v>96.082854999999995</c:v>
                </c:pt>
                <c:pt idx="32">
                  <c:v>100.096001</c:v>
                </c:pt>
                <c:pt idx="33">
                  <c:v>104.24597199999999</c:v>
                </c:pt>
                <c:pt idx="34">
                  <c:v>108.488686</c:v>
                </c:pt>
                <c:pt idx="35">
                  <c:v>112.819458</c:v>
                </c:pt>
              </c:numCache>
            </c:numRef>
          </c:val>
          <c:smooth val="0"/>
        </c:ser>
        <c:ser>
          <c:idx val="10"/>
          <c:order val="6"/>
          <c:tx>
            <c:strRef>
              <c:f>Sheet1!$D$1</c:f>
              <c:strCache>
                <c:ptCount val="1"/>
                <c:pt idx="0">
                  <c:v>Residential - High oil and gas supply</c:v>
                </c:pt>
              </c:strCache>
            </c:strRef>
          </c:tx>
          <c:spPr>
            <a:ln w="22225" cap="rnd">
              <a:solidFill>
                <a:srgbClr val="BD732A">
                  <a:lumMod val="75000"/>
                </a:srgb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5.6263009999999998</c:v>
                </c:pt>
                <c:pt idx="1">
                  <c:v>8.2486719999999991</c:v>
                </c:pt>
                <c:pt idx="2">
                  <c:v>10.460122999999999</c:v>
                </c:pt>
                <c:pt idx="3">
                  <c:v>12.829724000000001</c:v>
                </c:pt>
                <c:pt idx="4">
                  <c:v>15.636208999999999</c:v>
                </c:pt>
                <c:pt idx="5">
                  <c:v>18.318204999999999</c:v>
                </c:pt>
                <c:pt idx="6">
                  <c:v>21.089043</c:v>
                </c:pt>
                <c:pt idx="7">
                  <c:v>23.519172999999999</c:v>
                </c:pt>
                <c:pt idx="8">
                  <c:v>25.89143</c:v>
                </c:pt>
                <c:pt idx="9">
                  <c:v>28.221026999999999</c:v>
                </c:pt>
                <c:pt idx="10">
                  <c:v>30.570914999999999</c:v>
                </c:pt>
                <c:pt idx="11">
                  <c:v>32.975586</c:v>
                </c:pt>
                <c:pt idx="12">
                  <c:v>35.387279999999997</c:v>
                </c:pt>
                <c:pt idx="13">
                  <c:v>37.822853000000002</c:v>
                </c:pt>
                <c:pt idx="14">
                  <c:v>40.271053000000002</c:v>
                </c:pt>
                <c:pt idx="15">
                  <c:v>42.775264999999997</c:v>
                </c:pt>
                <c:pt idx="16">
                  <c:v>45.335365000000003</c:v>
                </c:pt>
                <c:pt idx="17">
                  <c:v>47.952148000000001</c:v>
                </c:pt>
                <c:pt idx="18">
                  <c:v>50.609779000000003</c:v>
                </c:pt>
                <c:pt idx="19">
                  <c:v>53.324264999999997</c:v>
                </c:pt>
                <c:pt idx="20">
                  <c:v>56.072327000000001</c:v>
                </c:pt>
                <c:pt idx="21">
                  <c:v>58.872860000000003</c:v>
                </c:pt>
                <c:pt idx="22">
                  <c:v>61.715260000000001</c:v>
                </c:pt>
                <c:pt idx="23">
                  <c:v>64.619888000000003</c:v>
                </c:pt>
                <c:pt idx="24">
                  <c:v>67.572463999999997</c:v>
                </c:pt>
                <c:pt idx="25">
                  <c:v>70.595703</c:v>
                </c:pt>
                <c:pt idx="26">
                  <c:v>73.678421</c:v>
                </c:pt>
                <c:pt idx="27">
                  <c:v>76.830016999999998</c:v>
                </c:pt>
                <c:pt idx="28">
                  <c:v>80.069023000000001</c:v>
                </c:pt>
                <c:pt idx="29">
                  <c:v>83.385490000000004</c:v>
                </c:pt>
                <c:pt idx="30">
                  <c:v>86.808280999999994</c:v>
                </c:pt>
                <c:pt idx="31">
                  <c:v>90.307793000000004</c:v>
                </c:pt>
                <c:pt idx="32">
                  <c:v>93.883110000000002</c:v>
                </c:pt>
                <c:pt idx="33">
                  <c:v>97.568702999999999</c:v>
                </c:pt>
                <c:pt idx="34">
                  <c:v>101.33858499999999</c:v>
                </c:pt>
                <c:pt idx="35">
                  <c:v>105.19510699999999</c:v>
                </c:pt>
              </c:numCache>
            </c:numRef>
          </c:val>
          <c:smooth val="0"/>
        </c:ser>
        <c:ser>
          <c:idx val="11"/>
          <c:order val="7"/>
          <c:tx>
            <c:strRef>
              <c:f>Sheet1!$E$1</c:f>
              <c:strCache>
                <c:ptCount val="1"/>
                <c:pt idx="0">
                  <c:v>Residential - Low Renewables Cost</c:v>
                </c:pt>
              </c:strCache>
            </c:strRef>
          </c:tx>
          <c:spPr>
            <a:ln w="22225" cap="rnd">
              <a:solidFill>
                <a:srgbClr val="5D9732">
                  <a:lumMod val="40000"/>
                  <a:lumOff val="60000"/>
                </a:srgb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5.6263009999999998</c:v>
                </c:pt>
                <c:pt idx="1">
                  <c:v>8.2486719999999991</c:v>
                </c:pt>
                <c:pt idx="2">
                  <c:v>10.460122999999999</c:v>
                </c:pt>
                <c:pt idx="3">
                  <c:v>12.829724000000001</c:v>
                </c:pt>
                <c:pt idx="4">
                  <c:v>15.636208999999999</c:v>
                </c:pt>
                <c:pt idx="5">
                  <c:v>18.317534999999999</c:v>
                </c:pt>
                <c:pt idx="6">
                  <c:v>21.084702</c:v>
                </c:pt>
                <c:pt idx="7">
                  <c:v>23.517264999999998</c:v>
                </c:pt>
                <c:pt idx="8">
                  <c:v>25.894971999999999</c:v>
                </c:pt>
                <c:pt idx="9">
                  <c:v>28.234273999999999</c:v>
                </c:pt>
                <c:pt idx="10">
                  <c:v>30.599239000000001</c:v>
                </c:pt>
                <c:pt idx="11">
                  <c:v>33.033752</c:v>
                </c:pt>
                <c:pt idx="12">
                  <c:v>35.482532999999997</c:v>
                </c:pt>
                <c:pt idx="13">
                  <c:v>37.962887000000002</c:v>
                </c:pt>
                <c:pt idx="14">
                  <c:v>40.474029999999999</c:v>
                </c:pt>
                <c:pt idx="15">
                  <c:v>43.096313000000002</c:v>
                </c:pt>
                <c:pt idx="16">
                  <c:v>45.817081000000002</c:v>
                </c:pt>
                <c:pt idx="17">
                  <c:v>48.641277000000002</c:v>
                </c:pt>
                <c:pt idx="18">
                  <c:v>51.554493000000001</c:v>
                </c:pt>
                <c:pt idx="19">
                  <c:v>54.577323999999997</c:v>
                </c:pt>
                <c:pt idx="20">
                  <c:v>57.685744999999997</c:v>
                </c:pt>
                <c:pt idx="21">
                  <c:v>60.905211999999999</c:v>
                </c:pt>
                <c:pt idx="22">
                  <c:v>64.217467999999997</c:v>
                </c:pt>
                <c:pt idx="23">
                  <c:v>67.649154999999993</c:v>
                </c:pt>
                <c:pt idx="24">
                  <c:v>71.178618999999998</c:v>
                </c:pt>
                <c:pt idx="25">
                  <c:v>74.828186000000002</c:v>
                </c:pt>
                <c:pt idx="26">
                  <c:v>78.581954999999994</c:v>
                </c:pt>
                <c:pt idx="27">
                  <c:v>82.448905999999994</c:v>
                </c:pt>
                <c:pt idx="28">
                  <c:v>86.458275</c:v>
                </c:pt>
                <c:pt idx="29">
                  <c:v>90.586417999999995</c:v>
                </c:pt>
                <c:pt idx="30">
                  <c:v>94.885490000000004</c:v>
                </c:pt>
                <c:pt idx="31">
                  <c:v>99.319626</c:v>
                </c:pt>
                <c:pt idx="32">
                  <c:v>103.88455999999999</c:v>
                </c:pt>
                <c:pt idx="33">
                  <c:v>108.635651</c:v>
                </c:pt>
                <c:pt idx="34">
                  <c:v>113.539452</c:v>
                </c:pt>
                <c:pt idx="35">
                  <c:v>118.58987399999999</c:v>
                </c:pt>
              </c:numCache>
            </c:numRef>
          </c:val>
          <c:smooth val="0"/>
        </c:ser>
        <c:ser>
          <c:idx val="0"/>
          <c:order val="8"/>
          <c:tx>
            <c:strRef>
              <c:f>Sheet1!$F$1</c:f>
              <c:strCache>
                <c:ptCount val="1"/>
                <c:pt idx="0">
                  <c:v>Residential - High Renewables Cost</c:v>
                </c:pt>
              </c:strCache>
            </c:strRef>
          </c:tx>
          <c:spPr>
            <a:ln w="22225" cap="rnd">
              <a:solidFill>
                <a:srgbClr val="5D9732">
                  <a:lumMod val="75000"/>
                </a:srgb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General</c:formatCode>
                <c:ptCount val="36"/>
                <c:pt idx="0">
                  <c:v>5.6263009999999998</c:v>
                </c:pt>
                <c:pt idx="1">
                  <c:v>8.2486719999999991</c:v>
                </c:pt>
                <c:pt idx="2">
                  <c:v>10.460122999999999</c:v>
                </c:pt>
                <c:pt idx="3">
                  <c:v>12.829724000000001</c:v>
                </c:pt>
                <c:pt idx="4">
                  <c:v>15.636208999999999</c:v>
                </c:pt>
                <c:pt idx="5">
                  <c:v>18.318266000000001</c:v>
                </c:pt>
                <c:pt idx="6">
                  <c:v>21.086528999999999</c:v>
                </c:pt>
                <c:pt idx="7">
                  <c:v>23.520015999999998</c:v>
                </c:pt>
                <c:pt idx="8">
                  <c:v>25.901194</c:v>
                </c:pt>
                <c:pt idx="9">
                  <c:v>28.245135999999999</c:v>
                </c:pt>
                <c:pt idx="10">
                  <c:v>30.617075</c:v>
                </c:pt>
                <c:pt idx="11">
                  <c:v>33.059437000000003</c:v>
                </c:pt>
                <c:pt idx="12">
                  <c:v>35.522883999999998</c:v>
                </c:pt>
                <c:pt idx="13">
                  <c:v>38.023871999999997</c:v>
                </c:pt>
                <c:pt idx="14">
                  <c:v>40.546478</c:v>
                </c:pt>
                <c:pt idx="15">
                  <c:v>43.130920000000003</c:v>
                </c:pt>
                <c:pt idx="16">
                  <c:v>45.780738999999997</c:v>
                </c:pt>
                <c:pt idx="17">
                  <c:v>48.499068999999999</c:v>
                </c:pt>
                <c:pt idx="18">
                  <c:v>51.275500999999998</c:v>
                </c:pt>
                <c:pt idx="19">
                  <c:v>54.128940999999998</c:v>
                </c:pt>
                <c:pt idx="20">
                  <c:v>57.029758000000001</c:v>
                </c:pt>
                <c:pt idx="21">
                  <c:v>59.999724999999998</c:v>
                </c:pt>
                <c:pt idx="22">
                  <c:v>63.016930000000002</c:v>
                </c:pt>
                <c:pt idx="23">
                  <c:v>66.096763999999993</c:v>
                </c:pt>
                <c:pt idx="24">
                  <c:v>69.220802000000006</c:v>
                </c:pt>
                <c:pt idx="25">
                  <c:v>72.419951999999995</c:v>
                </c:pt>
                <c:pt idx="26">
                  <c:v>75.683150999999995</c:v>
                </c:pt>
                <c:pt idx="27">
                  <c:v>79.025077999999993</c:v>
                </c:pt>
                <c:pt idx="28">
                  <c:v>82.460753999999994</c:v>
                </c:pt>
                <c:pt idx="29">
                  <c:v>85.984138000000002</c:v>
                </c:pt>
                <c:pt idx="30">
                  <c:v>89.631439</c:v>
                </c:pt>
                <c:pt idx="31">
                  <c:v>93.370079000000004</c:v>
                </c:pt>
                <c:pt idx="32">
                  <c:v>97.204734999999999</c:v>
                </c:pt>
                <c:pt idx="33">
                  <c:v>101.171234</c:v>
                </c:pt>
                <c:pt idx="34">
                  <c:v>105.23317</c:v>
                </c:pt>
                <c:pt idx="35">
                  <c:v>109.388451</c:v>
                </c:pt>
              </c:numCache>
            </c:numRef>
          </c:val>
          <c:smooth val="0"/>
        </c:ser>
        <c:dLbls>
          <c:showLegendKey val="0"/>
          <c:showVal val="0"/>
          <c:showCatName val="0"/>
          <c:showSerName val="0"/>
          <c:showPercent val="0"/>
          <c:showBubbleSize val="0"/>
        </c:dLbls>
        <c:smooth val="0"/>
        <c:axId val="-1956007136"/>
        <c:axId val="-1956005504"/>
        <c:extLst>
          <c:ext xmlns:c15="http://schemas.microsoft.com/office/drawing/2012/chart" uri="{02D57815-91ED-43cb-92C2-25804820EDAC}">
            <c15:filteredLineSeries>
              <c15:ser>
                <c:idx val="1"/>
                <c:order val="0"/>
                <c:tx>
                  <c:strRef>
                    <c:extLst>
                      <c:ext uri="{02D57815-91ED-43cb-92C2-25804820EDAC}">
                        <c15:formulaRef>
                          <c15:sqref>Sheet1!$C$1</c15:sqref>
                        </c15:formulaRef>
                      </c:ext>
                    </c:extLst>
                    <c:strCache>
                      <c:ptCount val="1"/>
                      <c:pt idx="0">
                        <c:v>Residential - Low oil and gas supply</c:v>
                      </c:pt>
                    </c:strCache>
                  </c:strRef>
                </c:tx>
                <c:spPr>
                  <a:ln w="28575" cap="rnd">
                    <a:solidFill>
                      <a:srgbClr val="0096D7">
                        <a:lumMod val="75000"/>
                      </a:srgbClr>
                    </a:solidFill>
                    <a:round/>
                  </a:ln>
                  <a:effectLst/>
                </c:spPr>
                <c:marker>
                  <c:symbol val="none"/>
                </c:marker>
                <c:cat>
                  <c:numRef>
                    <c:extLst>
                      <c:ex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c:ext uri="{02D57815-91ED-43cb-92C2-25804820EDAC}">
                        <c15:formulaRef>
                          <c15:sqref>Sheet1!$C$2:$C$37</c15:sqref>
                        </c15:formulaRef>
                      </c:ext>
                    </c:extLst>
                    <c:numCache>
                      <c:formatCode>General</c:formatCode>
                      <c:ptCount val="36"/>
                      <c:pt idx="0">
                        <c:v>5.6263009999999998</c:v>
                      </c:pt>
                      <c:pt idx="1">
                        <c:v>8.2486719999999991</c:v>
                      </c:pt>
                      <c:pt idx="2">
                        <c:v>10.460122999999999</c:v>
                      </c:pt>
                      <c:pt idx="3">
                        <c:v>12.829724000000001</c:v>
                      </c:pt>
                      <c:pt idx="4">
                        <c:v>15.636208999999999</c:v>
                      </c:pt>
                      <c:pt idx="5">
                        <c:v>18.318487000000001</c:v>
                      </c:pt>
                      <c:pt idx="6">
                        <c:v>21.09347</c:v>
                      </c:pt>
                      <c:pt idx="7">
                        <c:v>23.539823999999999</c:v>
                      </c:pt>
                      <c:pt idx="8">
                        <c:v>25.945328</c:v>
                      </c:pt>
                      <c:pt idx="9">
                        <c:v>28.317726</c:v>
                      </c:pt>
                      <c:pt idx="10">
                        <c:v>30.727042999999998</c:v>
                      </c:pt>
                      <c:pt idx="11">
                        <c:v>33.223464999999997</c:v>
                      </c:pt>
                      <c:pt idx="12">
                        <c:v>35.746445000000001</c:v>
                      </c:pt>
                      <c:pt idx="13">
                        <c:v>38.306708999999998</c:v>
                      </c:pt>
                      <c:pt idx="14">
                        <c:v>40.889991999999999</c:v>
                      </c:pt>
                      <c:pt idx="15">
                        <c:v>43.524155</c:v>
                      </c:pt>
                      <c:pt idx="16">
                        <c:v>46.237811999999998</c:v>
                      </c:pt>
                      <c:pt idx="17">
                        <c:v>49.052669999999999</c:v>
                      </c:pt>
                      <c:pt idx="18">
                        <c:v>51.927867999999997</c:v>
                      </c:pt>
                      <c:pt idx="19">
                        <c:v>54.879241999999998</c:v>
                      </c:pt>
                      <c:pt idx="20">
                        <c:v>57.887821000000002</c:v>
                      </c:pt>
                      <c:pt idx="21">
                        <c:v>60.967250999999997</c:v>
                      </c:pt>
                      <c:pt idx="22">
                        <c:v>64.097854999999996</c:v>
                      </c:pt>
                      <c:pt idx="23">
                        <c:v>67.313300999999996</c:v>
                      </c:pt>
                      <c:pt idx="24">
                        <c:v>70.591781999999995</c:v>
                      </c:pt>
                      <c:pt idx="25">
                        <c:v>73.962592999999998</c:v>
                      </c:pt>
                      <c:pt idx="26">
                        <c:v>77.407775999999998</c:v>
                      </c:pt>
                      <c:pt idx="27">
                        <c:v>80.943016</c:v>
                      </c:pt>
                      <c:pt idx="28">
                        <c:v>84.585800000000006</c:v>
                      </c:pt>
                      <c:pt idx="29">
                        <c:v>88.319396999999995</c:v>
                      </c:pt>
                      <c:pt idx="30">
                        <c:v>92.162689</c:v>
                      </c:pt>
                      <c:pt idx="31">
                        <c:v>96.082854999999995</c:v>
                      </c:pt>
                      <c:pt idx="32">
                        <c:v>100.096001</c:v>
                      </c:pt>
                      <c:pt idx="33">
                        <c:v>104.24597199999999</c:v>
                      </c:pt>
                      <c:pt idx="34">
                        <c:v>108.488686</c:v>
                      </c:pt>
                      <c:pt idx="35">
                        <c:v>112.819458</c:v>
                      </c:pt>
                    </c:numCache>
                  </c:numRef>
                </c:val>
                <c:smooth val="0"/>
              </c15:ser>
            </c15:filteredLineSeries>
            <c15:filteredLineSeries>
              <c15:ser>
                <c:idx val="2"/>
                <c:order val="1"/>
                <c:tx>
                  <c:strRef>
                    <c:extLst xmlns:c15="http://schemas.microsoft.com/office/drawing/2012/chart">
                      <c:ext xmlns:c15="http://schemas.microsoft.com/office/drawing/2012/chart" uri="{02D57815-91ED-43cb-92C2-25804820EDAC}">
                        <c15:formulaRef>
                          <c15:sqref>Sheet1!$D$1</c15:sqref>
                        </c15:formulaRef>
                      </c:ext>
                    </c:extLst>
                    <c:strCache>
                      <c:ptCount val="1"/>
                      <c:pt idx="0">
                        <c:v>Residential - High oil and gas supply</c:v>
                      </c:pt>
                    </c:strCache>
                  </c:strRef>
                </c:tx>
                <c:spPr>
                  <a:ln w="28575" cap="rnd">
                    <a:solidFill>
                      <a:srgbClr val="A33340">
                        <a:lumMod val="40000"/>
                        <a:lumOff val="60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Sheet1!$D$2:$D$37</c15:sqref>
                        </c15:formulaRef>
                      </c:ext>
                    </c:extLst>
                    <c:numCache>
                      <c:formatCode>General</c:formatCode>
                      <c:ptCount val="36"/>
                      <c:pt idx="0">
                        <c:v>5.6263009999999998</c:v>
                      </c:pt>
                      <c:pt idx="1">
                        <c:v>8.2486719999999991</c:v>
                      </c:pt>
                      <c:pt idx="2">
                        <c:v>10.460122999999999</c:v>
                      </c:pt>
                      <c:pt idx="3">
                        <c:v>12.829724000000001</c:v>
                      </c:pt>
                      <c:pt idx="4">
                        <c:v>15.636208999999999</c:v>
                      </c:pt>
                      <c:pt idx="5">
                        <c:v>18.318204999999999</c:v>
                      </c:pt>
                      <c:pt idx="6">
                        <c:v>21.089043</c:v>
                      </c:pt>
                      <c:pt idx="7">
                        <c:v>23.519172999999999</c:v>
                      </c:pt>
                      <c:pt idx="8">
                        <c:v>25.89143</c:v>
                      </c:pt>
                      <c:pt idx="9">
                        <c:v>28.221026999999999</c:v>
                      </c:pt>
                      <c:pt idx="10">
                        <c:v>30.570914999999999</c:v>
                      </c:pt>
                      <c:pt idx="11">
                        <c:v>32.975586</c:v>
                      </c:pt>
                      <c:pt idx="12">
                        <c:v>35.387279999999997</c:v>
                      </c:pt>
                      <c:pt idx="13">
                        <c:v>37.822853000000002</c:v>
                      </c:pt>
                      <c:pt idx="14">
                        <c:v>40.271053000000002</c:v>
                      </c:pt>
                      <c:pt idx="15">
                        <c:v>42.775264999999997</c:v>
                      </c:pt>
                      <c:pt idx="16">
                        <c:v>45.335365000000003</c:v>
                      </c:pt>
                      <c:pt idx="17">
                        <c:v>47.952148000000001</c:v>
                      </c:pt>
                      <c:pt idx="18">
                        <c:v>50.609779000000003</c:v>
                      </c:pt>
                      <c:pt idx="19">
                        <c:v>53.324264999999997</c:v>
                      </c:pt>
                      <c:pt idx="20">
                        <c:v>56.072327000000001</c:v>
                      </c:pt>
                      <c:pt idx="21">
                        <c:v>58.872860000000003</c:v>
                      </c:pt>
                      <c:pt idx="22">
                        <c:v>61.715260000000001</c:v>
                      </c:pt>
                      <c:pt idx="23">
                        <c:v>64.619888000000003</c:v>
                      </c:pt>
                      <c:pt idx="24">
                        <c:v>67.572463999999997</c:v>
                      </c:pt>
                      <c:pt idx="25">
                        <c:v>70.595703</c:v>
                      </c:pt>
                      <c:pt idx="26">
                        <c:v>73.678421</c:v>
                      </c:pt>
                      <c:pt idx="27">
                        <c:v>76.830016999999998</c:v>
                      </c:pt>
                      <c:pt idx="28">
                        <c:v>80.069023000000001</c:v>
                      </c:pt>
                      <c:pt idx="29">
                        <c:v>83.385490000000004</c:v>
                      </c:pt>
                      <c:pt idx="30">
                        <c:v>86.808280999999994</c:v>
                      </c:pt>
                      <c:pt idx="31">
                        <c:v>90.307793000000004</c:v>
                      </c:pt>
                      <c:pt idx="32">
                        <c:v>93.883110000000002</c:v>
                      </c:pt>
                      <c:pt idx="33">
                        <c:v>97.568702999999999</c:v>
                      </c:pt>
                      <c:pt idx="34">
                        <c:v>101.33858499999999</c:v>
                      </c:pt>
                      <c:pt idx="35">
                        <c:v>105.19510699999999</c:v>
                      </c:pt>
                    </c:numCache>
                  </c:numRef>
                </c:val>
                <c:smooth val="0"/>
              </c15:ser>
            </c15:filteredLineSeries>
            <c15:filteredLineSeries>
              <c15:ser>
                <c:idx val="3"/>
                <c:order val="2"/>
                <c:tx>
                  <c:strRef>
                    <c:extLst xmlns:c15="http://schemas.microsoft.com/office/drawing/2012/chart">
                      <c:ext xmlns:c15="http://schemas.microsoft.com/office/drawing/2012/chart" uri="{02D57815-91ED-43cb-92C2-25804820EDAC}">
                        <c15:formulaRef>
                          <c15:sqref>Sheet1!$E$1</c15:sqref>
                        </c15:formulaRef>
                      </c:ext>
                    </c:extLst>
                    <c:strCache>
                      <c:ptCount val="1"/>
                      <c:pt idx="0">
                        <c:v>Residential - Low Renewables Cost</c:v>
                      </c:pt>
                    </c:strCache>
                  </c:strRef>
                </c:tx>
                <c:spPr>
                  <a:ln w="28575" cap="rnd">
                    <a:solidFill>
                      <a:srgbClr val="A33340">
                        <a:lumMod val="75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Sheet1!$E$2:$E$37</c15:sqref>
                        </c15:formulaRef>
                      </c:ext>
                    </c:extLst>
                    <c:numCache>
                      <c:formatCode>General</c:formatCode>
                      <c:ptCount val="36"/>
                      <c:pt idx="0">
                        <c:v>5.6263009999999998</c:v>
                      </c:pt>
                      <c:pt idx="1">
                        <c:v>8.2486719999999991</c:v>
                      </c:pt>
                      <c:pt idx="2">
                        <c:v>10.460122999999999</c:v>
                      </c:pt>
                      <c:pt idx="3">
                        <c:v>12.829724000000001</c:v>
                      </c:pt>
                      <c:pt idx="4">
                        <c:v>15.636208999999999</c:v>
                      </c:pt>
                      <c:pt idx="5">
                        <c:v>18.317534999999999</c:v>
                      </c:pt>
                      <c:pt idx="6">
                        <c:v>21.084702</c:v>
                      </c:pt>
                      <c:pt idx="7">
                        <c:v>23.517264999999998</c:v>
                      </c:pt>
                      <c:pt idx="8">
                        <c:v>25.894971999999999</c:v>
                      </c:pt>
                      <c:pt idx="9">
                        <c:v>28.234273999999999</c:v>
                      </c:pt>
                      <c:pt idx="10">
                        <c:v>30.599239000000001</c:v>
                      </c:pt>
                      <c:pt idx="11">
                        <c:v>33.033752</c:v>
                      </c:pt>
                      <c:pt idx="12">
                        <c:v>35.482532999999997</c:v>
                      </c:pt>
                      <c:pt idx="13">
                        <c:v>37.962887000000002</c:v>
                      </c:pt>
                      <c:pt idx="14">
                        <c:v>40.474029999999999</c:v>
                      </c:pt>
                      <c:pt idx="15">
                        <c:v>43.096313000000002</c:v>
                      </c:pt>
                      <c:pt idx="16">
                        <c:v>45.817081000000002</c:v>
                      </c:pt>
                      <c:pt idx="17">
                        <c:v>48.641277000000002</c:v>
                      </c:pt>
                      <c:pt idx="18">
                        <c:v>51.554493000000001</c:v>
                      </c:pt>
                      <c:pt idx="19">
                        <c:v>54.577323999999997</c:v>
                      </c:pt>
                      <c:pt idx="20">
                        <c:v>57.685744999999997</c:v>
                      </c:pt>
                      <c:pt idx="21">
                        <c:v>60.905211999999999</c:v>
                      </c:pt>
                      <c:pt idx="22">
                        <c:v>64.217467999999997</c:v>
                      </c:pt>
                      <c:pt idx="23">
                        <c:v>67.649154999999993</c:v>
                      </c:pt>
                      <c:pt idx="24">
                        <c:v>71.178618999999998</c:v>
                      </c:pt>
                      <c:pt idx="25">
                        <c:v>74.828186000000002</c:v>
                      </c:pt>
                      <c:pt idx="26">
                        <c:v>78.581954999999994</c:v>
                      </c:pt>
                      <c:pt idx="27">
                        <c:v>82.448905999999994</c:v>
                      </c:pt>
                      <c:pt idx="28">
                        <c:v>86.458275</c:v>
                      </c:pt>
                      <c:pt idx="29">
                        <c:v>90.586417999999995</c:v>
                      </c:pt>
                      <c:pt idx="30">
                        <c:v>94.885490000000004</c:v>
                      </c:pt>
                      <c:pt idx="31">
                        <c:v>99.319626</c:v>
                      </c:pt>
                      <c:pt idx="32">
                        <c:v>103.88455999999999</c:v>
                      </c:pt>
                      <c:pt idx="33">
                        <c:v>108.635651</c:v>
                      </c:pt>
                      <c:pt idx="34">
                        <c:v>113.539452</c:v>
                      </c:pt>
                      <c:pt idx="35">
                        <c:v>118.58987399999999</c:v>
                      </c:pt>
                    </c:numCache>
                  </c:numRef>
                </c:val>
                <c:smooth val="0"/>
              </c15:ser>
            </c15:filteredLineSeries>
            <c15:filteredLineSeries>
              <c15:ser>
                <c:idx val="5"/>
                <c:order val="3"/>
                <c:tx>
                  <c:strRef>
                    <c:extLst xmlns:c15="http://schemas.microsoft.com/office/drawing/2012/chart">
                      <c:ext xmlns:c15="http://schemas.microsoft.com/office/drawing/2012/chart" uri="{02D57815-91ED-43cb-92C2-25804820EDAC}">
                        <c15:formulaRef>
                          <c15:sqref>Sheet1!$F$1</c15:sqref>
                        </c15:formulaRef>
                      </c:ext>
                    </c:extLst>
                    <c:strCache>
                      <c:ptCount val="1"/>
                      <c:pt idx="0">
                        <c:v>Residential - High Renewables Cost</c:v>
                      </c:pt>
                    </c:strCache>
                  </c:strRef>
                </c:tx>
                <c:spPr>
                  <a:ln w="28575" cap="rnd">
                    <a:solidFill>
                      <a:srgbClr val="BD732A">
                        <a:lumMod val="75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Sheet1!$F$2:$F$37</c15:sqref>
                        </c15:formulaRef>
                      </c:ext>
                    </c:extLst>
                    <c:numCache>
                      <c:formatCode>General</c:formatCode>
                      <c:ptCount val="36"/>
                      <c:pt idx="0">
                        <c:v>5.6263009999999998</c:v>
                      </c:pt>
                      <c:pt idx="1">
                        <c:v>8.2486719999999991</c:v>
                      </c:pt>
                      <c:pt idx="2">
                        <c:v>10.460122999999999</c:v>
                      </c:pt>
                      <c:pt idx="3">
                        <c:v>12.829724000000001</c:v>
                      </c:pt>
                      <c:pt idx="4">
                        <c:v>15.636208999999999</c:v>
                      </c:pt>
                      <c:pt idx="5">
                        <c:v>18.318266000000001</c:v>
                      </c:pt>
                      <c:pt idx="6">
                        <c:v>21.086528999999999</c:v>
                      </c:pt>
                      <c:pt idx="7">
                        <c:v>23.520015999999998</c:v>
                      </c:pt>
                      <c:pt idx="8">
                        <c:v>25.901194</c:v>
                      </c:pt>
                      <c:pt idx="9">
                        <c:v>28.245135999999999</c:v>
                      </c:pt>
                      <c:pt idx="10">
                        <c:v>30.617075</c:v>
                      </c:pt>
                      <c:pt idx="11">
                        <c:v>33.059437000000003</c:v>
                      </c:pt>
                      <c:pt idx="12">
                        <c:v>35.522883999999998</c:v>
                      </c:pt>
                      <c:pt idx="13">
                        <c:v>38.023871999999997</c:v>
                      </c:pt>
                      <c:pt idx="14">
                        <c:v>40.546478</c:v>
                      </c:pt>
                      <c:pt idx="15">
                        <c:v>43.130920000000003</c:v>
                      </c:pt>
                      <c:pt idx="16">
                        <c:v>45.780738999999997</c:v>
                      </c:pt>
                      <c:pt idx="17">
                        <c:v>48.499068999999999</c:v>
                      </c:pt>
                      <c:pt idx="18">
                        <c:v>51.275500999999998</c:v>
                      </c:pt>
                      <c:pt idx="19">
                        <c:v>54.128940999999998</c:v>
                      </c:pt>
                      <c:pt idx="20">
                        <c:v>57.029758000000001</c:v>
                      </c:pt>
                      <c:pt idx="21">
                        <c:v>59.999724999999998</c:v>
                      </c:pt>
                      <c:pt idx="22">
                        <c:v>63.016930000000002</c:v>
                      </c:pt>
                      <c:pt idx="23">
                        <c:v>66.096763999999993</c:v>
                      </c:pt>
                      <c:pt idx="24">
                        <c:v>69.220802000000006</c:v>
                      </c:pt>
                      <c:pt idx="25">
                        <c:v>72.419951999999995</c:v>
                      </c:pt>
                      <c:pt idx="26">
                        <c:v>75.683150999999995</c:v>
                      </c:pt>
                      <c:pt idx="27">
                        <c:v>79.025077999999993</c:v>
                      </c:pt>
                      <c:pt idx="28">
                        <c:v>82.460753999999994</c:v>
                      </c:pt>
                      <c:pt idx="29">
                        <c:v>85.984138000000002</c:v>
                      </c:pt>
                      <c:pt idx="30">
                        <c:v>89.631439</c:v>
                      </c:pt>
                      <c:pt idx="31">
                        <c:v>93.370079000000004</c:v>
                      </c:pt>
                      <c:pt idx="32">
                        <c:v>97.204734999999999</c:v>
                      </c:pt>
                      <c:pt idx="33">
                        <c:v>101.171234</c:v>
                      </c:pt>
                      <c:pt idx="34">
                        <c:v>105.23317</c:v>
                      </c:pt>
                      <c:pt idx="35">
                        <c:v>109.388451</c:v>
                      </c:pt>
                    </c:numCache>
                  </c:numRef>
                </c:val>
                <c:smooth val="0"/>
              </c15:ser>
            </c15:filteredLineSeries>
          </c:ext>
        </c:extLst>
      </c:lineChart>
      <c:catAx>
        <c:axId val="-1956007136"/>
        <c:scaling>
          <c:orientation val="minMax"/>
        </c:scaling>
        <c:delete val="0"/>
        <c:axPos val="b"/>
        <c:numFmt formatCode="General" sourceLinked="1"/>
        <c:majorTickMark val="out"/>
        <c:minorTickMark val="none"/>
        <c:tickLblPos val="none"/>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56005504"/>
        <c:crosses val="autoZero"/>
        <c:auto val="1"/>
        <c:lblAlgn val="ctr"/>
        <c:lblOffset val="100"/>
        <c:tickLblSkip val="10"/>
        <c:tickMarkSkip val="5"/>
        <c:noMultiLvlLbl val="0"/>
      </c:catAx>
      <c:valAx>
        <c:axId val="-1956005504"/>
        <c:scaling>
          <c:orientation val="minMax"/>
          <c:max val="1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56007136"/>
        <c:crossesAt val="6"/>
        <c:crossBetween val="between"/>
        <c:majorUnit val="3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57490879938352"/>
          <c:y val="5.7239515383359897E-2"/>
          <c:w val="0.71017332778154107"/>
          <c:h val="0.85210633629838073"/>
        </c:manualLayout>
      </c:layout>
      <c:lineChart>
        <c:grouping val="standard"/>
        <c:varyColors val="0"/>
        <c:ser>
          <c:idx val="16"/>
          <c:order val="4"/>
          <c:tx>
            <c:strRef>
              <c:f>Sheet1!$B$1</c:f>
              <c:strCache>
                <c:ptCount val="1"/>
                <c:pt idx="0">
                  <c:v>Commercial - Reference</c:v>
                </c:pt>
              </c:strCache>
            </c:strRef>
          </c:tx>
          <c:spPr>
            <a:ln w="22225" cap="rnd">
              <a:solidFill>
                <a:srgbClr val="000000"/>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6.051723</c:v>
                </c:pt>
                <c:pt idx="1">
                  <c:v>7.7478449999999999</c:v>
                </c:pt>
                <c:pt idx="2">
                  <c:v>9.9915079999999996</c:v>
                </c:pt>
                <c:pt idx="3">
                  <c:v>12.139666</c:v>
                </c:pt>
                <c:pt idx="4">
                  <c:v>14.180567999999999</c:v>
                </c:pt>
                <c:pt idx="5">
                  <c:v>15.855377000000001</c:v>
                </c:pt>
                <c:pt idx="6">
                  <c:v>18.601106999999999</c:v>
                </c:pt>
                <c:pt idx="7">
                  <c:v>20.460981</c:v>
                </c:pt>
                <c:pt idx="8">
                  <c:v>21.483484000000001</c:v>
                </c:pt>
                <c:pt idx="9">
                  <c:v>22.522703</c:v>
                </c:pt>
                <c:pt idx="10">
                  <c:v>24.303801</c:v>
                </c:pt>
                <c:pt idx="11">
                  <c:v>25.692965000000001</c:v>
                </c:pt>
                <c:pt idx="12">
                  <c:v>27.727333000000002</c:v>
                </c:pt>
                <c:pt idx="13">
                  <c:v>28.970452999999999</c:v>
                </c:pt>
                <c:pt idx="14">
                  <c:v>30.419027</c:v>
                </c:pt>
                <c:pt idx="15">
                  <c:v>31.211359000000002</c:v>
                </c:pt>
                <c:pt idx="16">
                  <c:v>32.670254</c:v>
                </c:pt>
                <c:pt idx="17">
                  <c:v>33.151218</c:v>
                </c:pt>
                <c:pt idx="18">
                  <c:v>34.831493000000002</c:v>
                </c:pt>
                <c:pt idx="19">
                  <c:v>35.619900000000001</c:v>
                </c:pt>
                <c:pt idx="20">
                  <c:v>37.394196000000001</c:v>
                </c:pt>
                <c:pt idx="21">
                  <c:v>39.220897999999998</c:v>
                </c:pt>
                <c:pt idx="22">
                  <c:v>40.426169999999999</c:v>
                </c:pt>
                <c:pt idx="23">
                  <c:v>41.678528</c:v>
                </c:pt>
                <c:pt idx="24">
                  <c:v>42.961123999999998</c:v>
                </c:pt>
                <c:pt idx="25">
                  <c:v>44.494712999999997</c:v>
                </c:pt>
                <c:pt idx="26">
                  <c:v>46.094334000000003</c:v>
                </c:pt>
                <c:pt idx="27">
                  <c:v>47.954796000000002</c:v>
                </c:pt>
                <c:pt idx="28">
                  <c:v>48.456595999999998</c:v>
                </c:pt>
                <c:pt idx="29">
                  <c:v>49.990715000000002</c:v>
                </c:pt>
                <c:pt idx="30">
                  <c:v>51.292999000000002</c:v>
                </c:pt>
                <c:pt idx="31">
                  <c:v>52.885100999999999</c:v>
                </c:pt>
                <c:pt idx="32">
                  <c:v>54.616947000000003</c:v>
                </c:pt>
                <c:pt idx="33">
                  <c:v>55.912533000000003</c:v>
                </c:pt>
                <c:pt idx="34">
                  <c:v>56.571514000000001</c:v>
                </c:pt>
                <c:pt idx="35">
                  <c:v>57.291775000000001</c:v>
                </c:pt>
              </c:numCache>
            </c:numRef>
          </c:val>
          <c:smooth val="0"/>
        </c:ser>
        <c:ser>
          <c:idx val="17"/>
          <c:order val="5"/>
          <c:tx>
            <c:strRef>
              <c:f>Sheet1!$C$1</c:f>
              <c:strCache>
                <c:ptCount val="1"/>
                <c:pt idx="0">
                  <c:v>Commercial - Low oil and gas supply</c:v>
                </c:pt>
              </c:strCache>
            </c:strRef>
          </c:tx>
          <c:spPr>
            <a:ln w="22225" cap="rnd">
              <a:solidFill>
                <a:srgbClr val="BD732A">
                  <a:lumMod val="40000"/>
                  <a:lumOff val="60000"/>
                </a:srgb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6.051723</c:v>
                </c:pt>
                <c:pt idx="1">
                  <c:v>7.7478449999999999</c:v>
                </c:pt>
                <c:pt idx="2">
                  <c:v>9.9915079999999996</c:v>
                </c:pt>
                <c:pt idx="3">
                  <c:v>12.139666</c:v>
                </c:pt>
                <c:pt idx="4">
                  <c:v>14.180567999999999</c:v>
                </c:pt>
                <c:pt idx="5">
                  <c:v>15.855377000000001</c:v>
                </c:pt>
                <c:pt idx="6">
                  <c:v>18.601106999999999</c:v>
                </c:pt>
                <c:pt idx="7">
                  <c:v>20.460981</c:v>
                </c:pt>
                <c:pt idx="8">
                  <c:v>21.483484000000001</c:v>
                </c:pt>
                <c:pt idx="9">
                  <c:v>22.654399999999999</c:v>
                </c:pt>
                <c:pt idx="10">
                  <c:v>24.391233</c:v>
                </c:pt>
                <c:pt idx="11">
                  <c:v>26.866768</c:v>
                </c:pt>
                <c:pt idx="12">
                  <c:v>29.231922000000001</c:v>
                </c:pt>
                <c:pt idx="13">
                  <c:v>30.929594000000002</c:v>
                </c:pt>
                <c:pt idx="14">
                  <c:v>32.645000000000003</c:v>
                </c:pt>
                <c:pt idx="15">
                  <c:v>33.992691000000001</c:v>
                </c:pt>
                <c:pt idx="16">
                  <c:v>35.849812</c:v>
                </c:pt>
                <c:pt idx="17">
                  <c:v>37.649318999999998</c:v>
                </c:pt>
                <c:pt idx="18">
                  <c:v>39.128577999999997</c:v>
                </c:pt>
                <c:pt idx="19">
                  <c:v>40.069133999999998</c:v>
                </c:pt>
                <c:pt idx="20">
                  <c:v>40.494087</c:v>
                </c:pt>
                <c:pt idx="21">
                  <c:v>42.397506999999997</c:v>
                </c:pt>
                <c:pt idx="22">
                  <c:v>44.042164</c:v>
                </c:pt>
                <c:pt idx="23">
                  <c:v>46.062054000000003</c:v>
                </c:pt>
                <c:pt idx="24">
                  <c:v>48.067405999999998</c:v>
                </c:pt>
                <c:pt idx="25">
                  <c:v>50.098694000000002</c:v>
                </c:pt>
                <c:pt idx="26">
                  <c:v>51.931927000000002</c:v>
                </c:pt>
                <c:pt idx="27">
                  <c:v>53.459052999999997</c:v>
                </c:pt>
                <c:pt idx="28">
                  <c:v>54.831828999999999</c:v>
                </c:pt>
                <c:pt idx="29">
                  <c:v>56.464148999999999</c:v>
                </c:pt>
                <c:pt idx="30">
                  <c:v>57.637881999999998</c:v>
                </c:pt>
                <c:pt idx="31">
                  <c:v>59.660431000000003</c:v>
                </c:pt>
                <c:pt idx="32">
                  <c:v>60.856440999999997</c:v>
                </c:pt>
                <c:pt idx="33">
                  <c:v>62.088509000000002</c:v>
                </c:pt>
                <c:pt idx="34">
                  <c:v>63.303131</c:v>
                </c:pt>
                <c:pt idx="35">
                  <c:v>64.354125999999994</c:v>
                </c:pt>
              </c:numCache>
            </c:numRef>
          </c:val>
          <c:smooth val="0"/>
        </c:ser>
        <c:ser>
          <c:idx val="7"/>
          <c:order val="6"/>
          <c:tx>
            <c:strRef>
              <c:f>Sheet1!$D$1</c:f>
              <c:strCache>
                <c:ptCount val="1"/>
                <c:pt idx="0">
                  <c:v>Commercial - High oil and gas supply</c:v>
                </c:pt>
              </c:strCache>
            </c:strRef>
          </c:tx>
          <c:spPr>
            <a:ln w="22225" cap="rnd">
              <a:solidFill>
                <a:srgbClr val="BD732A">
                  <a:lumMod val="75000"/>
                </a:srgb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6.051723</c:v>
                </c:pt>
                <c:pt idx="1">
                  <c:v>7.7478449999999999</c:v>
                </c:pt>
                <c:pt idx="2">
                  <c:v>9.9915079999999996</c:v>
                </c:pt>
                <c:pt idx="3">
                  <c:v>12.139666</c:v>
                </c:pt>
                <c:pt idx="4">
                  <c:v>14.180567999999999</c:v>
                </c:pt>
                <c:pt idx="5">
                  <c:v>15.855377000000001</c:v>
                </c:pt>
                <c:pt idx="6">
                  <c:v>18.601106999999999</c:v>
                </c:pt>
                <c:pt idx="7">
                  <c:v>20.460981</c:v>
                </c:pt>
                <c:pt idx="8">
                  <c:v>21.483484000000001</c:v>
                </c:pt>
                <c:pt idx="9">
                  <c:v>22.333100999999999</c:v>
                </c:pt>
                <c:pt idx="10">
                  <c:v>23.840958000000001</c:v>
                </c:pt>
                <c:pt idx="11">
                  <c:v>24.713025999999999</c:v>
                </c:pt>
                <c:pt idx="12">
                  <c:v>26.414238000000001</c:v>
                </c:pt>
                <c:pt idx="13">
                  <c:v>27.507214000000001</c:v>
                </c:pt>
                <c:pt idx="14">
                  <c:v>28.565532999999999</c:v>
                </c:pt>
                <c:pt idx="15">
                  <c:v>29.500167999999999</c:v>
                </c:pt>
                <c:pt idx="16">
                  <c:v>30.919201000000001</c:v>
                </c:pt>
                <c:pt idx="17">
                  <c:v>31.584688</c:v>
                </c:pt>
                <c:pt idx="18">
                  <c:v>32.686301999999998</c:v>
                </c:pt>
                <c:pt idx="19">
                  <c:v>33.726779999999998</c:v>
                </c:pt>
                <c:pt idx="20">
                  <c:v>34.870452999999998</c:v>
                </c:pt>
                <c:pt idx="21">
                  <c:v>36.569308999999997</c:v>
                </c:pt>
                <c:pt idx="22">
                  <c:v>37.658676</c:v>
                </c:pt>
                <c:pt idx="23">
                  <c:v>38.984034999999999</c:v>
                </c:pt>
                <c:pt idx="24">
                  <c:v>40.281554999999997</c:v>
                </c:pt>
                <c:pt idx="25">
                  <c:v>41.664473999999998</c:v>
                </c:pt>
                <c:pt idx="26">
                  <c:v>42.936985</c:v>
                </c:pt>
                <c:pt idx="27">
                  <c:v>44.217582999999998</c:v>
                </c:pt>
                <c:pt idx="28">
                  <c:v>45.526992999999997</c:v>
                </c:pt>
                <c:pt idx="29">
                  <c:v>46.624640999999997</c:v>
                </c:pt>
                <c:pt idx="30">
                  <c:v>47.912768999999997</c:v>
                </c:pt>
                <c:pt idx="31">
                  <c:v>49.724677999999997</c:v>
                </c:pt>
                <c:pt idx="32">
                  <c:v>50.615845</c:v>
                </c:pt>
                <c:pt idx="33">
                  <c:v>51.380867000000002</c:v>
                </c:pt>
                <c:pt idx="34">
                  <c:v>51.871876</c:v>
                </c:pt>
                <c:pt idx="35">
                  <c:v>52.603844000000002</c:v>
                </c:pt>
              </c:numCache>
            </c:numRef>
          </c:val>
          <c:smooth val="0"/>
        </c:ser>
        <c:ser>
          <c:idx val="18"/>
          <c:order val="7"/>
          <c:tx>
            <c:strRef>
              <c:f>Sheet1!$E$1</c:f>
              <c:strCache>
                <c:ptCount val="1"/>
                <c:pt idx="0">
                  <c:v>Commercial - Low Renewables Cost</c:v>
                </c:pt>
              </c:strCache>
            </c:strRef>
          </c:tx>
          <c:spPr>
            <a:ln w="22225" cap="rnd">
              <a:solidFill>
                <a:srgbClr val="5D9732">
                  <a:lumMod val="40000"/>
                  <a:lumOff val="60000"/>
                </a:srgb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6.051723</c:v>
                </c:pt>
                <c:pt idx="1">
                  <c:v>7.7478449999999999</c:v>
                </c:pt>
                <c:pt idx="2">
                  <c:v>9.9915079999999996</c:v>
                </c:pt>
                <c:pt idx="3">
                  <c:v>12.139666</c:v>
                </c:pt>
                <c:pt idx="4">
                  <c:v>14.180567999999999</c:v>
                </c:pt>
                <c:pt idx="5">
                  <c:v>15.855377000000001</c:v>
                </c:pt>
                <c:pt idx="6">
                  <c:v>18.601106999999999</c:v>
                </c:pt>
                <c:pt idx="7">
                  <c:v>20.460981</c:v>
                </c:pt>
                <c:pt idx="8">
                  <c:v>21.483484000000001</c:v>
                </c:pt>
                <c:pt idx="9">
                  <c:v>22.548249999999999</c:v>
                </c:pt>
                <c:pt idx="10">
                  <c:v>24.259117</c:v>
                </c:pt>
                <c:pt idx="11">
                  <c:v>25.706879000000001</c:v>
                </c:pt>
                <c:pt idx="12">
                  <c:v>28.482555000000001</c:v>
                </c:pt>
                <c:pt idx="13">
                  <c:v>30.908632000000001</c:v>
                </c:pt>
                <c:pt idx="14">
                  <c:v>33.433033000000002</c:v>
                </c:pt>
                <c:pt idx="15">
                  <c:v>36.668514000000002</c:v>
                </c:pt>
                <c:pt idx="16">
                  <c:v>40.221710000000002</c:v>
                </c:pt>
                <c:pt idx="17">
                  <c:v>43.106434</c:v>
                </c:pt>
                <c:pt idx="18">
                  <c:v>46.704543999999999</c:v>
                </c:pt>
                <c:pt idx="19">
                  <c:v>49.803927999999999</c:v>
                </c:pt>
                <c:pt idx="20">
                  <c:v>52.782330000000002</c:v>
                </c:pt>
                <c:pt idx="21">
                  <c:v>56.841797</c:v>
                </c:pt>
                <c:pt idx="22">
                  <c:v>60.230164000000002</c:v>
                </c:pt>
                <c:pt idx="23">
                  <c:v>64.903274999999994</c:v>
                </c:pt>
                <c:pt idx="24">
                  <c:v>68.051468</c:v>
                </c:pt>
                <c:pt idx="25">
                  <c:v>71.667274000000006</c:v>
                </c:pt>
                <c:pt idx="26">
                  <c:v>75.186065999999997</c:v>
                </c:pt>
                <c:pt idx="27">
                  <c:v>78.785293999999993</c:v>
                </c:pt>
                <c:pt idx="28">
                  <c:v>82.380470000000003</c:v>
                </c:pt>
                <c:pt idx="29">
                  <c:v>87.136414000000002</c:v>
                </c:pt>
                <c:pt idx="30">
                  <c:v>91.296188000000001</c:v>
                </c:pt>
                <c:pt idx="31">
                  <c:v>95.083595000000003</c:v>
                </c:pt>
                <c:pt idx="32">
                  <c:v>100.05959300000001</c:v>
                </c:pt>
                <c:pt idx="33">
                  <c:v>104.46276899999999</c:v>
                </c:pt>
                <c:pt idx="34">
                  <c:v>108.695229</c:v>
                </c:pt>
                <c:pt idx="35">
                  <c:v>113.04715</c:v>
                </c:pt>
              </c:numCache>
            </c:numRef>
          </c:val>
          <c:smooth val="0"/>
        </c:ser>
        <c:ser>
          <c:idx val="10"/>
          <c:order val="8"/>
          <c:tx>
            <c:strRef>
              <c:f>Sheet1!$F$1</c:f>
              <c:strCache>
                <c:ptCount val="1"/>
                <c:pt idx="0">
                  <c:v>Commercial - High Renewables Cost</c:v>
                </c:pt>
              </c:strCache>
            </c:strRef>
          </c:tx>
          <c:spPr>
            <a:ln w="22225" cap="rnd">
              <a:solidFill>
                <a:srgbClr val="5D9732">
                  <a:lumMod val="75000"/>
                </a:srgbClr>
              </a:solidFill>
              <a:round/>
            </a:ln>
            <a:effectLst/>
          </c:spPr>
          <c:marker>
            <c:symbol val="none"/>
          </c:marke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General</c:formatCode>
                <c:ptCount val="36"/>
                <c:pt idx="0">
                  <c:v>6.051723</c:v>
                </c:pt>
                <c:pt idx="1">
                  <c:v>7.7478449999999999</c:v>
                </c:pt>
                <c:pt idx="2">
                  <c:v>9.9915079999999996</c:v>
                </c:pt>
                <c:pt idx="3">
                  <c:v>12.139666</c:v>
                </c:pt>
                <c:pt idx="4">
                  <c:v>14.180567999999999</c:v>
                </c:pt>
                <c:pt idx="5">
                  <c:v>15.855377000000001</c:v>
                </c:pt>
                <c:pt idx="6">
                  <c:v>18.601106999999999</c:v>
                </c:pt>
                <c:pt idx="7">
                  <c:v>20.460981</c:v>
                </c:pt>
                <c:pt idx="8">
                  <c:v>21.483484000000001</c:v>
                </c:pt>
                <c:pt idx="9">
                  <c:v>22.603079000000001</c:v>
                </c:pt>
                <c:pt idx="10">
                  <c:v>24.306235999999998</c:v>
                </c:pt>
                <c:pt idx="11">
                  <c:v>25.739965000000002</c:v>
                </c:pt>
                <c:pt idx="12">
                  <c:v>27.605259</c:v>
                </c:pt>
                <c:pt idx="13">
                  <c:v>28.940460000000002</c:v>
                </c:pt>
                <c:pt idx="14">
                  <c:v>29.453598</c:v>
                </c:pt>
                <c:pt idx="15">
                  <c:v>30.429829000000002</c:v>
                </c:pt>
                <c:pt idx="16">
                  <c:v>31.98321</c:v>
                </c:pt>
                <c:pt idx="17">
                  <c:v>32.652782000000002</c:v>
                </c:pt>
                <c:pt idx="18">
                  <c:v>34.051670000000001</c:v>
                </c:pt>
                <c:pt idx="19">
                  <c:v>34.676056000000003</c:v>
                </c:pt>
                <c:pt idx="20">
                  <c:v>35.796677000000003</c:v>
                </c:pt>
                <c:pt idx="21">
                  <c:v>36.426479</c:v>
                </c:pt>
                <c:pt idx="22">
                  <c:v>36.795822000000001</c:v>
                </c:pt>
                <c:pt idx="23">
                  <c:v>37.249988999999999</c:v>
                </c:pt>
                <c:pt idx="24">
                  <c:v>37.780163000000002</c:v>
                </c:pt>
                <c:pt idx="25">
                  <c:v>38.874732999999999</c:v>
                </c:pt>
                <c:pt idx="26">
                  <c:v>39.481014000000002</c:v>
                </c:pt>
                <c:pt idx="27">
                  <c:v>40.726241999999999</c:v>
                </c:pt>
                <c:pt idx="28">
                  <c:v>41.283656999999998</c:v>
                </c:pt>
                <c:pt idx="29">
                  <c:v>42.182898999999999</c:v>
                </c:pt>
                <c:pt idx="30">
                  <c:v>43.122242</c:v>
                </c:pt>
                <c:pt idx="31">
                  <c:v>43.951523000000002</c:v>
                </c:pt>
                <c:pt idx="32">
                  <c:v>44.509639999999997</c:v>
                </c:pt>
                <c:pt idx="33">
                  <c:v>45.203625000000002</c:v>
                </c:pt>
                <c:pt idx="34">
                  <c:v>45.541206000000003</c:v>
                </c:pt>
                <c:pt idx="35">
                  <c:v>45.953232</c:v>
                </c:pt>
              </c:numCache>
            </c:numRef>
          </c:val>
          <c:smooth val="0"/>
        </c:ser>
        <c:dLbls>
          <c:showLegendKey val="0"/>
          <c:showVal val="0"/>
          <c:showCatName val="0"/>
          <c:showSerName val="0"/>
          <c:showPercent val="0"/>
          <c:showBubbleSize val="0"/>
        </c:dLbls>
        <c:smooth val="0"/>
        <c:axId val="-1956008768"/>
        <c:axId val="-1944248672"/>
        <c:extLst>
          <c:ext xmlns:c15="http://schemas.microsoft.com/office/drawing/2012/chart" uri="{02D57815-91ED-43cb-92C2-25804820EDAC}">
            <c15:filteredLineSeries>
              <c15:ser>
                <c:idx val="11"/>
                <c:order val="0"/>
                <c:tx>
                  <c:strRef>
                    <c:extLst>
                      <c:ext uri="{02D57815-91ED-43cb-92C2-25804820EDAC}">
                        <c15:formulaRef>
                          <c15:sqref>Sheet1!$C$1</c15:sqref>
                        </c15:formulaRef>
                      </c:ext>
                    </c:extLst>
                    <c:strCache>
                      <c:ptCount val="1"/>
                      <c:pt idx="0">
                        <c:v>Commercial - Low oil and gas supply</c:v>
                      </c:pt>
                    </c:strCache>
                  </c:strRef>
                </c:tx>
                <c:spPr>
                  <a:ln w="28575" cap="rnd">
                    <a:solidFill>
                      <a:srgbClr val="0096D7">
                        <a:lumMod val="75000"/>
                      </a:srgbClr>
                    </a:solidFill>
                    <a:round/>
                  </a:ln>
                  <a:effectLst/>
                </c:spPr>
                <c:marker>
                  <c:symbol val="none"/>
                </c:marker>
                <c:cat>
                  <c:numRef>
                    <c:extLst>
                      <c:ex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c:ext uri="{02D57815-91ED-43cb-92C2-25804820EDAC}">
                        <c15:formulaRef>
                          <c15:sqref>Sheet1!$C$2:$C$37</c15:sqref>
                        </c15:formulaRef>
                      </c:ext>
                    </c:extLst>
                    <c:numCache>
                      <c:formatCode>General</c:formatCode>
                      <c:ptCount val="36"/>
                      <c:pt idx="0">
                        <c:v>6.051723</c:v>
                      </c:pt>
                      <c:pt idx="1">
                        <c:v>7.7478449999999999</c:v>
                      </c:pt>
                      <c:pt idx="2">
                        <c:v>9.9915079999999996</c:v>
                      </c:pt>
                      <c:pt idx="3">
                        <c:v>12.139666</c:v>
                      </c:pt>
                      <c:pt idx="4">
                        <c:v>14.180567999999999</c:v>
                      </c:pt>
                      <c:pt idx="5">
                        <c:v>15.855377000000001</c:v>
                      </c:pt>
                      <c:pt idx="6">
                        <c:v>18.601106999999999</c:v>
                      </c:pt>
                      <c:pt idx="7">
                        <c:v>20.460981</c:v>
                      </c:pt>
                      <c:pt idx="8">
                        <c:v>21.483484000000001</c:v>
                      </c:pt>
                      <c:pt idx="9">
                        <c:v>22.691742000000001</c:v>
                      </c:pt>
                      <c:pt idx="10">
                        <c:v>24.459841000000001</c:v>
                      </c:pt>
                      <c:pt idx="11">
                        <c:v>26.857254000000001</c:v>
                      </c:pt>
                      <c:pt idx="12">
                        <c:v>29.311789000000001</c:v>
                      </c:pt>
                      <c:pt idx="13">
                        <c:v>30.779717999999999</c:v>
                      </c:pt>
                      <c:pt idx="14">
                        <c:v>32.682785000000003</c:v>
                      </c:pt>
                      <c:pt idx="15">
                        <c:v>33.826641000000002</c:v>
                      </c:pt>
                      <c:pt idx="16">
                        <c:v>36.101115999999998</c:v>
                      </c:pt>
                      <c:pt idx="17">
                        <c:v>37.535525999999997</c:v>
                      </c:pt>
                      <c:pt idx="18">
                        <c:v>38.926712000000002</c:v>
                      </c:pt>
                      <c:pt idx="19">
                        <c:v>39.996948000000003</c:v>
                      </c:pt>
                      <c:pt idx="20">
                        <c:v>40.405281000000002</c:v>
                      </c:pt>
                      <c:pt idx="21">
                        <c:v>42.369571999999998</c:v>
                      </c:pt>
                      <c:pt idx="22">
                        <c:v>44.447631999999999</c:v>
                      </c:pt>
                      <c:pt idx="23">
                        <c:v>46.578437999999998</c:v>
                      </c:pt>
                      <c:pt idx="24">
                        <c:v>48.827804999999998</c:v>
                      </c:pt>
                      <c:pt idx="25">
                        <c:v>50.916054000000003</c:v>
                      </c:pt>
                      <c:pt idx="26">
                        <c:v>52.629435999999998</c:v>
                      </c:pt>
                      <c:pt idx="27">
                        <c:v>54.285038</c:v>
                      </c:pt>
                      <c:pt idx="28">
                        <c:v>55.561824999999999</c:v>
                      </c:pt>
                      <c:pt idx="29">
                        <c:v>57.091244000000003</c:v>
                      </c:pt>
                      <c:pt idx="30">
                        <c:v>58.653717</c:v>
                      </c:pt>
                      <c:pt idx="31">
                        <c:v>60.657935999999999</c:v>
                      </c:pt>
                      <c:pt idx="32">
                        <c:v>62.093558999999999</c:v>
                      </c:pt>
                      <c:pt idx="33">
                        <c:v>63.324986000000003</c:v>
                      </c:pt>
                      <c:pt idx="34">
                        <c:v>64.228958000000006</c:v>
                      </c:pt>
                      <c:pt idx="35">
                        <c:v>65.494277999999994</c:v>
                      </c:pt>
                    </c:numCache>
                  </c:numRef>
                </c:val>
                <c:smooth val="0"/>
              </c15:ser>
            </c15:filteredLineSeries>
            <c15:filteredLineSeries>
              <c15:ser>
                <c:idx val="12"/>
                <c:order val="1"/>
                <c:tx>
                  <c:strRef>
                    <c:extLst xmlns:c15="http://schemas.microsoft.com/office/drawing/2012/chart">
                      <c:ext xmlns:c15="http://schemas.microsoft.com/office/drawing/2012/chart" uri="{02D57815-91ED-43cb-92C2-25804820EDAC}">
                        <c15:formulaRef>
                          <c15:sqref>Sheet1!$D$1</c15:sqref>
                        </c15:formulaRef>
                      </c:ext>
                    </c:extLst>
                    <c:strCache>
                      <c:ptCount val="1"/>
                      <c:pt idx="0">
                        <c:v>Commercial - High oil and gas supply</c:v>
                      </c:pt>
                    </c:strCache>
                  </c:strRef>
                </c:tx>
                <c:spPr>
                  <a:ln w="28575" cap="rnd">
                    <a:solidFill>
                      <a:srgbClr val="A33340">
                        <a:lumMod val="40000"/>
                        <a:lumOff val="60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Sheet1!$D$2:$D$37</c15:sqref>
                        </c15:formulaRef>
                      </c:ext>
                    </c:extLst>
                    <c:numCache>
                      <c:formatCode>General</c:formatCode>
                      <c:ptCount val="36"/>
                      <c:pt idx="0">
                        <c:v>6.051723</c:v>
                      </c:pt>
                      <c:pt idx="1">
                        <c:v>7.7478449999999999</c:v>
                      </c:pt>
                      <c:pt idx="2">
                        <c:v>9.9915079999999996</c:v>
                      </c:pt>
                      <c:pt idx="3">
                        <c:v>12.139666</c:v>
                      </c:pt>
                      <c:pt idx="4">
                        <c:v>14.180567999999999</c:v>
                      </c:pt>
                      <c:pt idx="5">
                        <c:v>15.855377000000001</c:v>
                      </c:pt>
                      <c:pt idx="6">
                        <c:v>18.601106999999999</c:v>
                      </c:pt>
                      <c:pt idx="7">
                        <c:v>20.460981</c:v>
                      </c:pt>
                      <c:pt idx="8">
                        <c:v>21.483484000000001</c:v>
                      </c:pt>
                      <c:pt idx="9">
                        <c:v>22.360358999999999</c:v>
                      </c:pt>
                      <c:pt idx="10">
                        <c:v>23.639095000000001</c:v>
                      </c:pt>
                      <c:pt idx="11">
                        <c:v>24.810673000000001</c:v>
                      </c:pt>
                      <c:pt idx="12">
                        <c:v>26.267641000000001</c:v>
                      </c:pt>
                      <c:pt idx="13">
                        <c:v>27.499741</c:v>
                      </c:pt>
                      <c:pt idx="14">
                        <c:v>28.454840000000001</c:v>
                      </c:pt>
                      <c:pt idx="15">
                        <c:v>29.275535999999999</c:v>
                      </c:pt>
                      <c:pt idx="16">
                        <c:v>30.530899000000002</c:v>
                      </c:pt>
                      <c:pt idx="17">
                        <c:v>31.493938</c:v>
                      </c:pt>
                      <c:pt idx="18">
                        <c:v>32.318252999999999</c:v>
                      </c:pt>
                      <c:pt idx="19">
                        <c:v>33.438415999999997</c:v>
                      </c:pt>
                      <c:pt idx="20">
                        <c:v>34.912201000000003</c:v>
                      </c:pt>
                      <c:pt idx="21">
                        <c:v>36.603695000000002</c:v>
                      </c:pt>
                      <c:pt idx="22">
                        <c:v>37.586948</c:v>
                      </c:pt>
                      <c:pt idx="23">
                        <c:v>39.001491999999999</c:v>
                      </c:pt>
                      <c:pt idx="24">
                        <c:v>40.430346999999998</c:v>
                      </c:pt>
                      <c:pt idx="25">
                        <c:v>41.674979999999998</c:v>
                      </c:pt>
                      <c:pt idx="26">
                        <c:v>42.993633000000003</c:v>
                      </c:pt>
                      <c:pt idx="27">
                        <c:v>44.228394000000002</c:v>
                      </c:pt>
                      <c:pt idx="28">
                        <c:v>45.604813</c:v>
                      </c:pt>
                      <c:pt idx="29">
                        <c:v>46.561732999999997</c:v>
                      </c:pt>
                      <c:pt idx="30">
                        <c:v>47.659706</c:v>
                      </c:pt>
                      <c:pt idx="31">
                        <c:v>49.499329000000003</c:v>
                      </c:pt>
                      <c:pt idx="32">
                        <c:v>50.421920999999998</c:v>
                      </c:pt>
                      <c:pt idx="33">
                        <c:v>51.145882</c:v>
                      </c:pt>
                      <c:pt idx="34">
                        <c:v>51.640202000000002</c:v>
                      </c:pt>
                      <c:pt idx="35">
                        <c:v>52.243834999999997</c:v>
                      </c:pt>
                    </c:numCache>
                  </c:numRef>
                </c:val>
                <c:smooth val="0"/>
              </c15:ser>
            </c15:filteredLineSeries>
            <c15:filteredLineSeries>
              <c15:ser>
                <c:idx val="13"/>
                <c:order val="2"/>
                <c:tx>
                  <c:strRef>
                    <c:extLst xmlns:c15="http://schemas.microsoft.com/office/drawing/2012/chart">
                      <c:ext xmlns:c15="http://schemas.microsoft.com/office/drawing/2012/chart" uri="{02D57815-91ED-43cb-92C2-25804820EDAC}">
                        <c15:formulaRef>
                          <c15:sqref>Sheet1!$E$1</c15:sqref>
                        </c15:formulaRef>
                      </c:ext>
                    </c:extLst>
                    <c:strCache>
                      <c:ptCount val="1"/>
                      <c:pt idx="0">
                        <c:v>Commercial - Low Renewables Cost</c:v>
                      </c:pt>
                    </c:strCache>
                  </c:strRef>
                </c:tx>
                <c:spPr>
                  <a:ln w="28575" cap="rnd">
                    <a:solidFill>
                      <a:srgbClr val="A33340">
                        <a:lumMod val="75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Sheet1!$E$2:$E$37</c15:sqref>
                        </c15:formulaRef>
                      </c:ext>
                    </c:extLst>
                    <c:numCache>
                      <c:formatCode>General</c:formatCode>
                      <c:ptCount val="36"/>
                      <c:pt idx="0">
                        <c:v>6.051723</c:v>
                      </c:pt>
                      <c:pt idx="1">
                        <c:v>7.7478449999999999</c:v>
                      </c:pt>
                      <c:pt idx="2">
                        <c:v>9.9915079999999996</c:v>
                      </c:pt>
                      <c:pt idx="3">
                        <c:v>12.139666</c:v>
                      </c:pt>
                      <c:pt idx="4">
                        <c:v>14.180567999999999</c:v>
                      </c:pt>
                      <c:pt idx="5">
                        <c:v>15.855377000000001</c:v>
                      </c:pt>
                      <c:pt idx="6">
                        <c:v>18.601106999999999</c:v>
                      </c:pt>
                      <c:pt idx="7">
                        <c:v>20.460981</c:v>
                      </c:pt>
                      <c:pt idx="8">
                        <c:v>21.483484000000001</c:v>
                      </c:pt>
                      <c:pt idx="9">
                        <c:v>22.565867999999998</c:v>
                      </c:pt>
                      <c:pt idx="10">
                        <c:v>24.204836</c:v>
                      </c:pt>
                      <c:pt idx="11">
                        <c:v>25.552574</c:v>
                      </c:pt>
                      <c:pt idx="12">
                        <c:v>28.385650999999999</c:v>
                      </c:pt>
                      <c:pt idx="13">
                        <c:v>30.742037</c:v>
                      </c:pt>
                      <c:pt idx="14">
                        <c:v>33.690697</c:v>
                      </c:pt>
                      <c:pt idx="15">
                        <c:v>36.708157</c:v>
                      </c:pt>
                      <c:pt idx="16">
                        <c:v>39.825736999999997</c:v>
                      </c:pt>
                      <c:pt idx="17">
                        <c:v>42.837059000000004</c:v>
                      </c:pt>
                      <c:pt idx="18">
                        <c:v>46.581375000000001</c:v>
                      </c:pt>
                      <c:pt idx="19">
                        <c:v>49.757286000000001</c:v>
                      </c:pt>
                      <c:pt idx="20">
                        <c:v>52.843311</c:v>
                      </c:pt>
                      <c:pt idx="21">
                        <c:v>57.004024999999999</c:v>
                      </c:pt>
                      <c:pt idx="22">
                        <c:v>60.466529999999999</c:v>
                      </c:pt>
                      <c:pt idx="23">
                        <c:v>64.903289999999998</c:v>
                      </c:pt>
                      <c:pt idx="24">
                        <c:v>68.446785000000006</c:v>
                      </c:pt>
                      <c:pt idx="25">
                        <c:v>72.077483999999998</c:v>
                      </c:pt>
                      <c:pt idx="26">
                        <c:v>75.585280999999995</c:v>
                      </c:pt>
                      <c:pt idx="27">
                        <c:v>79.146202000000002</c:v>
                      </c:pt>
                      <c:pt idx="28">
                        <c:v>82.803298999999996</c:v>
                      </c:pt>
                      <c:pt idx="29">
                        <c:v>88.040672000000001</c:v>
                      </c:pt>
                      <c:pt idx="30">
                        <c:v>92.216025999999999</c:v>
                      </c:pt>
                      <c:pt idx="31">
                        <c:v>96.687752000000003</c:v>
                      </c:pt>
                      <c:pt idx="32">
                        <c:v>101.437859</c:v>
                      </c:pt>
                      <c:pt idx="33">
                        <c:v>105.62323000000001</c:v>
                      </c:pt>
                      <c:pt idx="34">
                        <c:v>109.770882</c:v>
                      </c:pt>
                      <c:pt idx="35">
                        <c:v>114.946152</c:v>
                      </c:pt>
                    </c:numCache>
                  </c:numRef>
                </c:val>
                <c:smooth val="0"/>
              </c15:ser>
            </c15:filteredLineSeries>
            <c15:filteredLineSeries>
              <c15:ser>
                <c:idx val="15"/>
                <c:order val="3"/>
                <c:tx>
                  <c:strRef>
                    <c:extLst xmlns:c15="http://schemas.microsoft.com/office/drawing/2012/chart">
                      <c:ext xmlns:c15="http://schemas.microsoft.com/office/drawing/2012/chart" uri="{02D57815-91ED-43cb-92C2-25804820EDAC}">
                        <c15:formulaRef>
                          <c15:sqref>Sheet1!$F$1</c15:sqref>
                        </c15:formulaRef>
                      </c:ext>
                    </c:extLst>
                    <c:strCache>
                      <c:ptCount val="1"/>
                      <c:pt idx="0">
                        <c:v>Commercial - High Renewables Cost</c:v>
                      </c:pt>
                    </c:strCache>
                  </c:strRef>
                </c:tx>
                <c:spPr>
                  <a:ln w="28575" cap="rnd">
                    <a:solidFill>
                      <a:srgbClr val="BD732A">
                        <a:lumMod val="75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Sheet1!$A$2:$A$37</c15:sqref>
                        </c15:formulaRef>
                      </c:ext>
                    </c:extLst>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extLst xmlns:c15="http://schemas.microsoft.com/office/drawing/2012/chart">
                      <c:ext xmlns:c15="http://schemas.microsoft.com/office/drawing/2012/chart" uri="{02D57815-91ED-43cb-92C2-25804820EDAC}">
                        <c15:formulaRef>
                          <c15:sqref>Sheet1!$F$2:$F$37</c15:sqref>
                        </c15:formulaRef>
                      </c:ext>
                    </c:extLst>
                    <c:numCache>
                      <c:formatCode>General</c:formatCode>
                      <c:ptCount val="36"/>
                      <c:pt idx="0">
                        <c:v>6.051723</c:v>
                      </c:pt>
                      <c:pt idx="1">
                        <c:v>7.7478449999999999</c:v>
                      </c:pt>
                      <c:pt idx="2">
                        <c:v>9.9915079999999996</c:v>
                      </c:pt>
                      <c:pt idx="3">
                        <c:v>12.139666</c:v>
                      </c:pt>
                      <c:pt idx="4">
                        <c:v>14.180567999999999</c:v>
                      </c:pt>
                      <c:pt idx="5">
                        <c:v>15.855377000000001</c:v>
                      </c:pt>
                      <c:pt idx="6">
                        <c:v>18.601106999999999</c:v>
                      </c:pt>
                      <c:pt idx="7">
                        <c:v>20.460981</c:v>
                      </c:pt>
                      <c:pt idx="8">
                        <c:v>21.483484000000001</c:v>
                      </c:pt>
                      <c:pt idx="9">
                        <c:v>22.541872000000001</c:v>
                      </c:pt>
                      <c:pt idx="10">
                        <c:v>24.291512999999998</c:v>
                      </c:pt>
                      <c:pt idx="11">
                        <c:v>25.604991999999999</c:v>
                      </c:pt>
                      <c:pt idx="12">
                        <c:v>27.486142999999998</c:v>
                      </c:pt>
                      <c:pt idx="13">
                        <c:v>28.894107999999999</c:v>
                      </c:pt>
                      <c:pt idx="14">
                        <c:v>29.473354</c:v>
                      </c:pt>
                      <c:pt idx="15">
                        <c:v>30.133326</c:v>
                      </c:pt>
                      <c:pt idx="16">
                        <c:v>31.430571</c:v>
                      </c:pt>
                      <c:pt idx="17">
                        <c:v>32.376083000000001</c:v>
                      </c:pt>
                      <c:pt idx="18">
                        <c:v>33.758194000000003</c:v>
                      </c:pt>
                      <c:pt idx="19">
                        <c:v>34.558216000000002</c:v>
                      </c:pt>
                      <c:pt idx="20">
                        <c:v>35.35257</c:v>
                      </c:pt>
                      <c:pt idx="21">
                        <c:v>36.073157999999999</c:v>
                      </c:pt>
                      <c:pt idx="22">
                        <c:v>36.311062</c:v>
                      </c:pt>
                      <c:pt idx="23">
                        <c:v>36.944690999999999</c:v>
                      </c:pt>
                      <c:pt idx="24">
                        <c:v>37.723503000000001</c:v>
                      </c:pt>
                      <c:pt idx="25">
                        <c:v>38.889290000000003</c:v>
                      </c:pt>
                      <c:pt idx="26">
                        <c:v>39.436264000000001</c:v>
                      </c:pt>
                      <c:pt idx="27">
                        <c:v>40.638663999999999</c:v>
                      </c:pt>
                      <c:pt idx="28">
                        <c:v>41.315941000000002</c:v>
                      </c:pt>
                      <c:pt idx="29">
                        <c:v>42.236851000000001</c:v>
                      </c:pt>
                      <c:pt idx="30">
                        <c:v>42.991028</c:v>
                      </c:pt>
                      <c:pt idx="31">
                        <c:v>43.745669999999997</c:v>
                      </c:pt>
                      <c:pt idx="32">
                        <c:v>44.332726000000001</c:v>
                      </c:pt>
                      <c:pt idx="33">
                        <c:v>45.13937</c:v>
                      </c:pt>
                      <c:pt idx="34">
                        <c:v>45.566395</c:v>
                      </c:pt>
                      <c:pt idx="35">
                        <c:v>45.831707000000002</c:v>
                      </c:pt>
                    </c:numCache>
                  </c:numRef>
                </c:val>
                <c:smooth val="0"/>
              </c15:ser>
            </c15:filteredLineSeries>
          </c:ext>
        </c:extLst>
      </c:lineChart>
      <c:catAx>
        <c:axId val="-1956008768"/>
        <c:scaling>
          <c:orientation val="minMax"/>
        </c:scaling>
        <c:delete val="0"/>
        <c:axPos val="b"/>
        <c:numFmt formatCode="General" sourceLinked="1"/>
        <c:majorTickMark val="out"/>
        <c:minorTickMark val="out"/>
        <c:tickLblPos val="none"/>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4248672"/>
        <c:crosses val="autoZero"/>
        <c:auto val="1"/>
        <c:lblAlgn val="ctr"/>
        <c:lblOffset val="100"/>
        <c:tickLblSkip val="10"/>
        <c:tickMarkSkip val="10"/>
        <c:noMultiLvlLbl val="0"/>
      </c:catAx>
      <c:valAx>
        <c:axId val="-1944248672"/>
        <c:scaling>
          <c:orientation val="minMax"/>
          <c:max val="1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56008768"/>
        <c:crossesAt val="6"/>
        <c:crossBetween val="between"/>
        <c:majorUnit val="3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10503212336776E-2"/>
          <c:y val="0.14112268029354133"/>
          <c:w val="0.81904365827510994"/>
          <c:h val="0.75667995710982749"/>
        </c:manualLayout>
      </c:layout>
      <c:barChart>
        <c:barDir val="col"/>
        <c:grouping val="stacked"/>
        <c:varyColors val="0"/>
        <c:ser>
          <c:idx val="5"/>
          <c:order val="0"/>
          <c:tx>
            <c:strRef>
              <c:f>Sheet1!$B$1</c:f>
              <c:strCache>
                <c:ptCount val="1"/>
                <c:pt idx="0">
                  <c:v>solar</c:v>
                </c:pt>
              </c:strCache>
            </c:strRef>
          </c:tx>
          <c:spPr>
            <a:solidFill>
              <a:schemeClr val="accent4"/>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Sheet1!$B$2:$B$32</c:f>
              <c:numCache>
                <c:formatCode>General</c:formatCode>
                <c:ptCount val="4"/>
                <c:pt idx="0">
                  <c:v>15.855377000000001</c:v>
                </c:pt>
                <c:pt idx="1">
                  <c:v>31.211359000000002</c:v>
                </c:pt>
                <c:pt idx="2">
                  <c:v>44.494712999999997</c:v>
                </c:pt>
                <c:pt idx="3">
                  <c:v>57.291775000000001</c:v>
                </c:pt>
              </c:numCache>
            </c:numRef>
          </c:val>
        </c:ser>
        <c:ser>
          <c:idx val="8"/>
          <c:order val="1"/>
          <c:tx>
            <c:strRef>
              <c:f>Sheet1!$D$1</c:f>
              <c:strCache>
                <c:ptCount val="1"/>
                <c:pt idx="0">
                  <c:v>wind</c:v>
                </c:pt>
              </c:strCache>
            </c:strRef>
          </c:tx>
          <c:spPr>
            <a:solidFill>
              <a:schemeClr val="accent1"/>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Sheet1!$D$2:$D$32</c:f>
              <c:numCache>
                <c:formatCode>General</c:formatCode>
                <c:ptCount val="4"/>
                <c:pt idx="0">
                  <c:v>0.55488099999999996</c:v>
                </c:pt>
                <c:pt idx="1">
                  <c:v>0.56376400000000004</c:v>
                </c:pt>
                <c:pt idx="2">
                  <c:v>0.56851700000000005</c:v>
                </c:pt>
                <c:pt idx="3">
                  <c:v>0.57106400000000002</c:v>
                </c:pt>
              </c:numCache>
            </c:numRef>
          </c:val>
        </c:ser>
        <c:ser>
          <c:idx val="6"/>
          <c:order val="2"/>
          <c:tx>
            <c:strRef>
              <c:f>Sheet1!$E$1</c:f>
              <c:strCache>
                <c:ptCount val="1"/>
                <c:pt idx="0">
                  <c:v>municipal solid waste/other</c:v>
                </c:pt>
              </c:strCache>
            </c:strRef>
          </c:tx>
          <c:spPr>
            <a:solidFill>
              <a:schemeClr val="accent2"/>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Sheet1!$E$2:$E$32</c:f>
              <c:numCache>
                <c:formatCode>General</c:formatCode>
                <c:ptCount val="4"/>
                <c:pt idx="0">
                  <c:v>0.5391692428</c:v>
                </c:pt>
                <c:pt idx="1">
                  <c:v>0.5391692428</c:v>
                </c:pt>
                <c:pt idx="2">
                  <c:v>0.5391692428</c:v>
                </c:pt>
                <c:pt idx="3">
                  <c:v>0.5391692428</c:v>
                </c:pt>
              </c:numCache>
            </c:numRef>
          </c:val>
        </c:ser>
        <c:ser>
          <c:idx val="7"/>
          <c:order val="3"/>
          <c:tx>
            <c:strRef>
              <c:f>Sheet1!$C$1</c:f>
              <c:strCache>
                <c:ptCount val="1"/>
                <c:pt idx="0">
                  <c:v>natural gas-fired CHP</c:v>
                </c:pt>
              </c:strCache>
            </c:strRef>
          </c:tx>
          <c:spPr>
            <a:solidFill>
              <a:schemeClr val="accent3"/>
            </a:solidFill>
            <a:ln>
              <a:noFill/>
            </a:ln>
            <a:effectLst/>
          </c:spPr>
          <c:invertIfNegative val="0"/>
          <c:cat>
            <c:numRef>
              <c:f>Sheet1!$A$2:$A$32</c:f>
              <c:numCache>
                <c:formatCode>General</c:formatCode>
                <c:ptCount val="4"/>
                <c:pt idx="0">
                  <c:v>2020</c:v>
                </c:pt>
                <c:pt idx="1">
                  <c:v>2030</c:v>
                </c:pt>
                <c:pt idx="2">
                  <c:v>2040</c:v>
                </c:pt>
                <c:pt idx="3">
                  <c:v>2050</c:v>
                </c:pt>
              </c:numCache>
            </c:numRef>
          </c:cat>
          <c:val>
            <c:numRef>
              <c:f>Sheet1!$C$2:$C$32</c:f>
              <c:numCache>
                <c:formatCode>General</c:formatCode>
                <c:ptCount val="4"/>
                <c:pt idx="0">
                  <c:v>1.3771517630500001</c:v>
                </c:pt>
                <c:pt idx="1">
                  <c:v>1.5458254228999999</c:v>
                </c:pt>
                <c:pt idx="2">
                  <c:v>1.69779192044</c:v>
                </c:pt>
                <c:pt idx="3">
                  <c:v>1.8521276287999999</c:v>
                </c:pt>
              </c:numCache>
            </c:numRef>
          </c:val>
        </c:ser>
        <c:dLbls>
          <c:showLegendKey val="0"/>
          <c:showVal val="0"/>
          <c:showCatName val="0"/>
          <c:showSerName val="0"/>
          <c:showPercent val="0"/>
          <c:showBubbleSize val="0"/>
        </c:dLbls>
        <c:gapWidth val="81"/>
        <c:overlap val="100"/>
        <c:axId val="-1861338368"/>
        <c:axId val="-1861337824"/>
      </c:barChart>
      <c:catAx>
        <c:axId val="-18613383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1337824"/>
        <c:crosses val="autoZero"/>
        <c:auto val="1"/>
        <c:lblAlgn val="ctr"/>
        <c:lblOffset val="100"/>
        <c:tickMarkSkip val="30"/>
        <c:noMultiLvlLbl val="0"/>
      </c:catAx>
      <c:valAx>
        <c:axId val="-1861337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13383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54819490811232"/>
          <c:y val="0.14116174767444148"/>
          <c:w val="0.81843153583702588"/>
          <c:h val="0.75864204366958299"/>
        </c:manualLayout>
      </c:layout>
      <c:barChart>
        <c:barDir val="col"/>
        <c:grouping val="stacked"/>
        <c:varyColors val="0"/>
        <c:ser>
          <c:idx val="0"/>
          <c:order val="0"/>
          <c:tx>
            <c:strRef>
              <c:f>Sheet1!$C$1</c:f>
              <c:strCache>
                <c:ptCount val="1"/>
                <c:pt idx="0">
                  <c:v>wind</c:v>
                </c:pt>
              </c:strCache>
            </c:strRef>
          </c:tx>
          <c:spPr>
            <a:solidFill>
              <a:schemeClr val="accent1"/>
            </a:solidFill>
            <a:ln w="25400">
              <a:noFill/>
            </a:ln>
            <a:effectLst/>
          </c:spPr>
          <c:invertIfNegative val="0"/>
          <c:cat>
            <c:numRef>
              <c:f>Sheet1!$A$2:$A$32</c:f>
              <c:numCache>
                <c:formatCode>General</c:formatCode>
                <c:ptCount val="4"/>
                <c:pt idx="0">
                  <c:v>2020</c:v>
                </c:pt>
                <c:pt idx="1">
                  <c:v>2030</c:v>
                </c:pt>
                <c:pt idx="2">
                  <c:v>2040</c:v>
                </c:pt>
                <c:pt idx="3">
                  <c:v>2050</c:v>
                </c:pt>
              </c:numCache>
            </c:numRef>
          </c:cat>
          <c:val>
            <c:numRef>
              <c:f>Sheet1!$C$2:$C$32</c:f>
              <c:numCache>
                <c:formatCode>General</c:formatCode>
                <c:ptCount val="4"/>
                <c:pt idx="0">
                  <c:v>0.55488099999999996</c:v>
                </c:pt>
                <c:pt idx="1">
                  <c:v>0.56376400000000004</c:v>
                </c:pt>
                <c:pt idx="2">
                  <c:v>0.56851700000000005</c:v>
                </c:pt>
                <c:pt idx="3">
                  <c:v>0.57106400000000002</c:v>
                </c:pt>
              </c:numCache>
            </c:numRef>
          </c:val>
        </c:ser>
        <c:ser>
          <c:idx val="5"/>
          <c:order val="1"/>
          <c:tx>
            <c:strRef>
              <c:f>Sheet1!$B$1</c:f>
              <c:strCache>
                <c:ptCount val="1"/>
                <c:pt idx="0">
                  <c:v>municipal solid waste/other</c:v>
                </c:pt>
              </c:strCache>
            </c:strRef>
          </c:tx>
          <c:spPr>
            <a:solidFill>
              <a:schemeClr val="accent2"/>
            </a:solidFill>
            <a:ln w="25400">
              <a:noFill/>
            </a:ln>
            <a:effectLst/>
          </c:spPr>
          <c:invertIfNegative val="0"/>
          <c:cat>
            <c:numRef>
              <c:f>Sheet1!$A$2:$A$32</c:f>
              <c:numCache>
                <c:formatCode>General</c:formatCode>
                <c:ptCount val="4"/>
                <c:pt idx="0">
                  <c:v>2020</c:v>
                </c:pt>
                <c:pt idx="1">
                  <c:v>2030</c:v>
                </c:pt>
                <c:pt idx="2">
                  <c:v>2040</c:v>
                </c:pt>
                <c:pt idx="3">
                  <c:v>2050</c:v>
                </c:pt>
              </c:numCache>
            </c:numRef>
          </c:cat>
          <c:val>
            <c:numRef>
              <c:f>Sheet1!$B$2:$B$32</c:f>
              <c:numCache>
                <c:formatCode>General</c:formatCode>
                <c:ptCount val="4"/>
                <c:pt idx="0">
                  <c:v>0.5391692428</c:v>
                </c:pt>
                <c:pt idx="1">
                  <c:v>0.5391692428</c:v>
                </c:pt>
                <c:pt idx="2">
                  <c:v>0.5391692428</c:v>
                </c:pt>
                <c:pt idx="3">
                  <c:v>0.5391692428</c:v>
                </c:pt>
              </c:numCache>
            </c:numRef>
          </c:val>
        </c:ser>
        <c:ser>
          <c:idx val="8"/>
          <c:order val="2"/>
          <c:tx>
            <c:strRef>
              <c:f>Sheet1!$D$1</c:f>
              <c:strCache>
                <c:ptCount val="1"/>
                <c:pt idx="0">
                  <c:v>gas turbines</c:v>
                </c:pt>
              </c:strCache>
            </c:strRef>
          </c:tx>
          <c:spPr>
            <a:solidFill>
              <a:schemeClr val="accent3">
                <a:lumMod val="75000"/>
              </a:schemeClr>
            </a:solidFill>
            <a:ln w="25400">
              <a:noFill/>
            </a:ln>
            <a:effectLst/>
          </c:spPr>
          <c:invertIfNegative val="0"/>
          <c:cat>
            <c:numRef>
              <c:f>Sheet1!$A$2:$A$32</c:f>
              <c:numCache>
                <c:formatCode>General</c:formatCode>
                <c:ptCount val="4"/>
                <c:pt idx="0">
                  <c:v>2020</c:v>
                </c:pt>
                <c:pt idx="1">
                  <c:v>2030</c:v>
                </c:pt>
                <c:pt idx="2">
                  <c:v>2040</c:v>
                </c:pt>
                <c:pt idx="3">
                  <c:v>2050</c:v>
                </c:pt>
              </c:numCache>
            </c:numRef>
          </c:cat>
          <c:val>
            <c:numRef>
              <c:f>Sheet1!$D$2:$D$32</c:f>
              <c:numCache>
                <c:formatCode>General</c:formatCode>
                <c:ptCount val="4"/>
                <c:pt idx="0">
                  <c:v>1.0652877080300001</c:v>
                </c:pt>
                <c:pt idx="1">
                  <c:v>1.18348454281</c:v>
                </c:pt>
                <c:pt idx="2">
                  <c:v>1.3087189019900001</c:v>
                </c:pt>
                <c:pt idx="3">
                  <c:v>1.4379634587100001</c:v>
                </c:pt>
              </c:numCache>
            </c:numRef>
          </c:val>
        </c:ser>
        <c:ser>
          <c:idx val="9"/>
          <c:order val="3"/>
          <c:tx>
            <c:strRef>
              <c:f>Sheet1!$E$1</c:f>
              <c:strCache>
                <c:ptCount val="1"/>
                <c:pt idx="0">
                  <c:v>fuel cells</c:v>
                </c:pt>
              </c:strCache>
            </c:strRef>
          </c:tx>
          <c:spPr>
            <a:solidFill>
              <a:schemeClr val="accent3">
                <a:lumMod val="40000"/>
                <a:lumOff val="60000"/>
              </a:schemeClr>
            </a:solidFill>
            <a:ln w="25400">
              <a:noFill/>
            </a:ln>
            <a:effectLst/>
          </c:spPr>
          <c:invertIfNegative val="0"/>
          <c:cat>
            <c:numRef>
              <c:f>Sheet1!$A$2:$A$32</c:f>
              <c:numCache>
                <c:formatCode>General</c:formatCode>
                <c:ptCount val="4"/>
                <c:pt idx="0">
                  <c:v>2020</c:v>
                </c:pt>
                <c:pt idx="1">
                  <c:v>2030</c:v>
                </c:pt>
                <c:pt idx="2">
                  <c:v>2040</c:v>
                </c:pt>
                <c:pt idx="3">
                  <c:v>2050</c:v>
                </c:pt>
              </c:numCache>
            </c:numRef>
          </c:cat>
          <c:val>
            <c:numRef>
              <c:f>Sheet1!$E$2:$E$32</c:f>
              <c:numCache>
                <c:formatCode>General</c:formatCode>
                <c:ptCount val="4"/>
                <c:pt idx="0">
                  <c:v>0.16481895693000001</c:v>
                </c:pt>
                <c:pt idx="1">
                  <c:v>0.19138148016000001</c:v>
                </c:pt>
                <c:pt idx="2">
                  <c:v>0.20225548019</c:v>
                </c:pt>
                <c:pt idx="3">
                  <c:v>0.21334748027</c:v>
                </c:pt>
              </c:numCache>
            </c:numRef>
          </c:val>
        </c:ser>
        <c:ser>
          <c:idx val="6"/>
          <c:order val="4"/>
          <c:tx>
            <c:strRef>
              <c:f>Sheet1!$F$1</c:f>
              <c:strCache>
                <c:ptCount val="1"/>
                <c:pt idx="0">
                  <c:v>gas engines</c:v>
                </c:pt>
              </c:strCache>
            </c:strRef>
          </c:tx>
          <c:spPr>
            <a:solidFill>
              <a:schemeClr val="accent3">
                <a:lumMod val="50000"/>
              </a:schemeClr>
            </a:solidFill>
            <a:ln w="25400">
              <a:noFill/>
            </a:ln>
            <a:effectLst/>
          </c:spPr>
          <c:invertIfNegative val="0"/>
          <c:cat>
            <c:numRef>
              <c:f>Sheet1!$A$2:$A$32</c:f>
              <c:numCache>
                <c:formatCode>General</c:formatCode>
                <c:ptCount val="4"/>
                <c:pt idx="0">
                  <c:v>2020</c:v>
                </c:pt>
                <c:pt idx="1">
                  <c:v>2030</c:v>
                </c:pt>
                <c:pt idx="2">
                  <c:v>2040</c:v>
                </c:pt>
                <c:pt idx="3">
                  <c:v>2050</c:v>
                </c:pt>
              </c:numCache>
            </c:numRef>
          </c:cat>
          <c:val>
            <c:numRef>
              <c:f>Sheet1!$F$2:$F$32</c:f>
              <c:numCache>
                <c:formatCode>General</c:formatCode>
                <c:ptCount val="4"/>
                <c:pt idx="0">
                  <c:v>5.7709092479999988E-2</c:v>
                </c:pt>
                <c:pt idx="1">
                  <c:v>7.1344901659999974E-2</c:v>
                </c:pt>
                <c:pt idx="2">
                  <c:v>8.3056579699999966E-2</c:v>
                </c:pt>
                <c:pt idx="3">
                  <c:v>9.3168450599999966E-2</c:v>
                </c:pt>
              </c:numCache>
            </c:numRef>
          </c:val>
        </c:ser>
        <c:ser>
          <c:idx val="7"/>
          <c:order val="5"/>
          <c:tx>
            <c:strRef>
              <c:f>Sheet1!$G$1</c:f>
              <c:strCache>
                <c:ptCount val="1"/>
                <c:pt idx="0">
                  <c:v>microturbines</c:v>
                </c:pt>
              </c:strCache>
            </c:strRef>
          </c:tx>
          <c:spPr>
            <a:solidFill>
              <a:schemeClr val="accent3"/>
            </a:solidFill>
            <a:ln w="25400">
              <a:noFill/>
            </a:ln>
            <a:effectLst/>
          </c:spPr>
          <c:invertIfNegative val="0"/>
          <c:cat>
            <c:numRef>
              <c:f>Sheet1!$A$2:$A$32</c:f>
              <c:numCache>
                <c:formatCode>General</c:formatCode>
                <c:ptCount val="4"/>
                <c:pt idx="0">
                  <c:v>2020</c:v>
                </c:pt>
                <c:pt idx="1">
                  <c:v>2030</c:v>
                </c:pt>
                <c:pt idx="2">
                  <c:v>2040</c:v>
                </c:pt>
                <c:pt idx="3">
                  <c:v>2050</c:v>
                </c:pt>
              </c:numCache>
            </c:numRef>
          </c:cat>
          <c:val>
            <c:numRef>
              <c:f>Sheet1!$G$2:$G$32</c:f>
              <c:numCache>
                <c:formatCode>General</c:formatCode>
                <c:ptCount val="4"/>
                <c:pt idx="0">
                  <c:v>8.9336005609999991E-2</c:v>
                </c:pt>
                <c:pt idx="1">
                  <c:v>9.9614498269999976E-2</c:v>
                </c:pt>
                <c:pt idx="2">
                  <c:v>0.10376095856000001</c:v>
                </c:pt>
                <c:pt idx="3">
                  <c:v>0.10764823922</c:v>
                </c:pt>
              </c:numCache>
            </c:numRef>
          </c:val>
        </c:ser>
        <c:dLbls>
          <c:showLegendKey val="0"/>
          <c:showVal val="0"/>
          <c:showCatName val="0"/>
          <c:showSerName val="0"/>
          <c:showPercent val="0"/>
          <c:showBubbleSize val="0"/>
        </c:dLbls>
        <c:gapWidth val="150"/>
        <c:overlap val="100"/>
        <c:axId val="-1294875984"/>
        <c:axId val="-1294875440"/>
      </c:barChart>
      <c:catAx>
        <c:axId val="-12948759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4875440"/>
        <c:crosses val="autoZero"/>
        <c:auto val="1"/>
        <c:lblAlgn val="ctr"/>
        <c:lblOffset val="100"/>
        <c:noMultiLvlLbl val="0"/>
      </c:catAx>
      <c:valAx>
        <c:axId val="-12948754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4875984"/>
        <c:crossesAt val="6"/>
        <c:crossBetween val="between"/>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0570745068262"/>
          <c:y val="0.2124764346612347"/>
          <c:w val="0.81904365827510994"/>
          <c:h val="0.65252220534906547"/>
        </c:manualLayout>
      </c:layout>
      <c:barChart>
        <c:barDir val="col"/>
        <c:grouping val="clustered"/>
        <c:varyColors val="0"/>
        <c:ser>
          <c:idx val="0"/>
          <c:order val="0"/>
          <c:tx>
            <c:strRef>
              <c:f>Sheet1!$B$1</c:f>
              <c:strCache>
                <c:ptCount val="1"/>
                <c:pt idx="0">
                  <c:v>residential</c:v>
                </c:pt>
              </c:strCache>
            </c:strRef>
          </c:tx>
          <c:spPr>
            <a:solidFill>
              <a:srgbClr val="C00000"/>
            </a:solidFill>
            <a:ln>
              <a:noFill/>
            </a:ln>
            <a:effectLst/>
          </c:spPr>
          <c:invertIfNegative val="0"/>
          <c:cat>
            <c:numRef>
              <c:f>Sheet1!$A$2:$A$37</c:f>
              <c:numCache>
                <c:formatCode>General</c:formatCode>
                <c:ptCount val="8"/>
                <c:pt idx="0">
                  <c:v>2015</c:v>
                </c:pt>
                <c:pt idx="1">
                  <c:v>2020</c:v>
                </c:pt>
                <c:pt idx="2">
                  <c:v>2025</c:v>
                </c:pt>
                <c:pt idx="3">
                  <c:v>2030</c:v>
                </c:pt>
                <c:pt idx="4">
                  <c:v>2035</c:v>
                </c:pt>
                <c:pt idx="5">
                  <c:v>2040</c:v>
                </c:pt>
                <c:pt idx="6">
                  <c:v>2045</c:v>
                </c:pt>
                <c:pt idx="7">
                  <c:v>2050</c:v>
                </c:pt>
              </c:numCache>
            </c:numRef>
          </c:cat>
          <c:val>
            <c:numRef>
              <c:f>Sheet1!$B$2:$B$37</c:f>
              <c:numCache>
                <c:formatCode>General</c:formatCode>
                <c:ptCount val="8"/>
                <c:pt idx="0">
                  <c:v>0.44266699999999998</c:v>
                </c:pt>
                <c:pt idx="1">
                  <c:v>0.21124699999999999</c:v>
                </c:pt>
                <c:pt idx="2">
                  <c:v>0.19996900000000001</c:v>
                </c:pt>
                <c:pt idx="3">
                  <c:v>0.19741900000000001</c:v>
                </c:pt>
                <c:pt idx="4">
                  <c:v>0.19514300000000001</c:v>
                </c:pt>
                <c:pt idx="5">
                  <c:v>0.19439999999999999</c:v>
                </c:pt>
                <c:pt idx="6">
                  <c:v>0.18824299999999999</c:v>
                </c:pt>
                <c:pt idx="7">
                  <c:v>0.187254</c:v>
                </c:pt>
              </c:numCache>
            </c:numRef>
          </c:val>
        </c:ser>
        <c:ser>
          <c:idx val="1"/>
          <c:order val="1"/>
          <c:tx>
            <c:strRef>
              <c:f>Sheet1!$C$1</c:f>
              <c:strCache>
                <c:ptCount val="1"/>
                <c:pt idx="0">
                  <c:v>commercial</c:v>
                </c:pt>
              </c:strCache>
            </c:strRef>
          </c:tx>
          <c:spPr>
            <a:solidFill>
              <a:schemeClr val="accent1"/>
            </a:solidFill>
            <a:ln>
              <a:noFill/>
            </a:ln>
            <a:effectLst/>
          </c:spPr>
          <c:invertIfNegative val="0"/>
          <c:cat>
            <c:numRef>
              <c:f>Sheet1!$A$2:$A$37</c:f>
              <c:numCache>
                <c:formatCode>General</c:formatCode>
                <c:ptCount val="8"/>
                <c:pt idx="0">
                  <c:v>2015</c:v>
                </c:pt>
                <c:pt idx="1">
                  <c:v>2020</c:v>
                </c:pt>
                <c:pt idx="2">
                  <c:v>2025</c:v>
                </c:pt>
                <c:pt idx="3">
                  <c:v>2030</c:v>
                </c:pt>
                <c:pt idx="4">
                  <c:v>2035</c:v>
                </c:pt>
                <c:pt idx="5">
                  <c:v>2040</c:v>
                </c:pt>
                <c:pt idx="6">
                  <c:v>2045</c:v>
                </c:pt>
                <c:pt idx="7">
                  <c:v>2050</c:v>
                </c:pt>
              </c:numCache>
            </c:numRef>
          </c:cat>
          <c:val>
            <c:numRef>
              <c:f>Sheet1!$C$2:$C$37</c:f>
              <c:numCache>
                <c:formatCode>General</c:formatCode>
                <c:ptCount val="8"/>
                <c:pt idx="0">
                  <c:v>0.58789599999999997</c:v>
                </c:pt>
                <c:pt idx="1">
                  <c:v>0.53478400000000004</c:v>
                </c:pt>
                <c:pt idx="2">
                  <c:v>0.47629100000000002</c:v>
                </c:pt>
                <c:pt idx="3">
                  <c:v>0.43364000000000003</c:v>
                </c:pt>
                <c:pt idx="4">
                  <c:v>0.38767499999999999</c:v>
                </c:pt>
                <c:pt idx="5">
                  <c:v>0.36407800000000001</c:v>
                </c:pt>
                <c:pt idx="6">
                  <c:v>0.34823700000000002</c:v>
                </c:pt>
                <c:pt idx="7">
                  <c:v>0.34460099999999999</c:v>
                </c:pt>
              </c:numCache>
            </c:numRef>
          </c:val>
          <c:extLst/>
        </c:ser>
        <c:dLbls>
          <c:showLegendKey val="0"/>
          <c:showVal val="0"/>
          <c:showCatName val="0"/>
          <c:showSerName val="0"/>
          <c:showPercent val="0"/>
          <c:showBubbleSize val="0"/>
        </c:dLbls>
        <c:gapWidth val="81"/>
        <c:overlap val="-15"/>
        <c:axId val="-1224521440"/>
        <c:axId val="-1224517632"/>
      </c:barChart>
      <c:catAx>
        <c:axId val="-1224521440"/>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4517632"/>
        <c:crosses val="autoZero"/>
        <c:auto val="1"/>
        <c:lblAlgn val="l"/>
        <c:lblOffset val="100"/>
        <c:tickLblSkip val="2"/>
        <c:tickMarkSkip val="10"/>
        <c:noMultiLvlLbl val="0"/>
      </c:catAx>
      <c:valAx>
        <c:axId val="-122451763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45214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021194212349703E-2"/>
          <c:y val="9.7612306557143383E-2"/>
          <c:w val="0.86836196563161416"/>
          <c:h val="0.69828923427792045"/>
        </c:manualLayout>
      </c:layout>
      <c:areaChart>
        <c:grouping val="percentStacked"/>
        <c:varyColors val="0"/>
        <c:ser>
          <c:idx val="4"/>
          <c:order val="0"/>
          <c:tx>
            <c:strRef>
              <c:f>Sheet1!$F$1</c:f>
              <c:strCache>
                <c:ptCount val="1"/>
                <c:pt idx="0">
                  <c:v>CFL</c:v>
                </c:pt>
              </c:strCache>
            </c:strRef>
          </c:tx>
          <c:spPr>
            <a:solidFill>
              <a:srgbClr val="5D9732"/>
            </a:solidFill>
            <a:ln w="25400">
              <a:noFill/>
            </a:ln>
            <a:effectLst/>
          </c:spPr>
          <c:cat>
            <c:numRef>
              <c:f>Sheet1!$B$2:$B$37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General</c:formatCode>
                <c:ptCount val="36"/>
                <c:pt idx="0">
                  <c:v>95.27</c:v>
                </c:pt>
                <c:pt idx="1">
                  <c:v>84.191000000000003</c:v>
                </c:pt>
                <c:pt idx="2">
                  <c:v>74.387999999999977</c:v>
                </c:pt>
                <c:pt idx="3">
                  <c:v>65.699000000000026</c:v>
                </c:pt>
                <c:pt idx="4">
                  <c:v>58.137999999999984</c:v>
                </c:pt>
                <c:pt idx="5">
                  <c:v>51.435000000000024</c:v>
                </c:pt>
                <c:pt idx="6">
                  <c:v>45.556999999999995</c:v>
                </c:pt>
                <c:pt idx="7">
                  <c:v>40.336000000000006</c:v>
                </c:pt>
                <c:pt idx="8">
                  <c:v>35.726999999999997</c:v>
                </c:pt>
                <c:pt idx="9">
                  <c:v>31.636000000000003</c:v>
                </c:pt>
                <c:pt idx="10">
                  <c:v>28.008000000000003</c:v>
                </c:pt>
                <c:pt idx="11">
                  <c:v>24.804999999999996</c:v>
                </c:pt>
                <c:pt idx="12">
                  <c:v>21.958999999999996</c:v>
                </c:pt>
                <c:pt idx="13">
                  <c:v>19.435000000000002</c:v>
                </c:pt>
                <c:pt idx="14">
                  <c:v>17.202999999999996</c:v>
                </c:pt>
                <c:pt idx="15">
                  <c:v>15.220999999999997</c:v>
                </c:pt>
                <c:pt idx="16">
                  <c:v>13.491999999999996</c:v>
                </c:pt>
                <c:pt idx="17">
                  <c:v>11.95</c:v>
                </c:pt>
                <c:pt idx="18">
                  <c:v>10.595999999999998</c:v>
                </c:pt>
                <c:pt idx="19">
                  <c:v>9.3910000000000018</c:v>
                </c:pt>
                <c:pt idx="20">
                  <c:v>8.3149999999999959</c:v>
                </c:pt>
                <c:pt idx="21">
                  <c:v>7.3709999999999978</c:v>
                </c:pt>
                <c:pt idx="22">
                  <c:v>6.5299999999999994</c:v>
                </c:pt>
                <c:pt idx="23">
                  <c:v>5.7829999999999968</c:v>
                </c:pt>
                <c:pt idx="24">
                  <c:v>5.1169999999999982</c:v>
                </c:pt>
                <c:pt idx="25">
                  <c:v>4.54</c:v>
                </c:pt>
                <c:pt idx="26">
                  <c:v>4.0270000000000001</c:v>
                </c:pt>
                <c:pt idx="27">
                  <c:v>3.5679999999999992</c:v>
                </c:pt>
                <c:pt idx="28">
                  <c:v>3.1679999999999993</c:v>
                </c:pt>
                <c:pt idx="29">
                  <c:v>2.8059999999999992</c:v>
                </c:pt>
                <c:pt idx="30">
                  <c:v>2.4909999999999988</c:v>
                </c:pt>
                <c:pt idx="31">
                  <c:v>2.2089999999999996</c:v>
                </c:pt>
                <c:pt idx="32">
                  <c:v>1.958999999999999</c:v>
                </c:pt>
                <c:pt idx="33">
                  <c:v>1.7329999999999994</c:v>
                </c:pt>
                <c:pt idx="34">
                  <c:v>1.5339999999999994</c:v>
                </c:pt>
                <c:pt idx="35">
                  <c:v>1.365</c:v>
                </c:pt>
              </c:numCache>
            </c:numRef>
          </c:val>
        </c:ser>
        <c:ser>
          <c:idx val="3"/>
          <c:order val="1"/>
          <c:tx>
            <c:strRef>
              <c:f>Sheet1!$E$1</c:f>
              <c:strCache>
                <c:ptCount val="1"/>
                <c:pt idx="0">
                  <c:v>Incandescent/Halogen</c:v>
                </c:pt>
              </c:strCache>
            </c:strRef>
          </c:tx>
          <c:spPr>
            <a:solidFill>
              <a:srgbClr val="BD732A"/>
            </a:solidFill>
            <a:ln w="25400">
              <a:noFill/>
            </a:ln>
            <a:effectLst/>
          </c:spPr>
          <c:cat>
            <c:numRef>
              <c:f>Sheet1!$B$2:$B$37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68.062999999999988</c:v>
                </c:pt>
                <c:pt idx="1">
                  <c:v>64.834000000000003</c:v>
                </c:pt>
                <c:pt idx="2">
                  <c:v>62.275999999999989</c:v>
                </c:pt>
                <c:pt idx="3">
                  <c:v>55.136000000000003</c:v>
                </c:pt>
                <c:pt idx="4">
                  <c:v>46.842999999999989</c:v>
                </c:pt>
                <c:pt idx="5">
                  <c:v>39.548999999999992</c:v>
                </c:pt>
                <c:pt idx="6">
                  <c:v>33.43399999999999</c:v>
                </c:pt>
                <c:pt idx="7">
                  <c:v>28.353000000000002</c:v>
                </c:pt>
                <c:pt idx="8">
                  <c:v>24.167999999999992</c:v>
                </c:pt>
                <c:pt idx="9">
                  <c:v>20.724000000000004</c:v>
                </c:pt>
                <c:pt idx="10">
                  <c:v>17.811999999999998</c:v>
                </c:pt>
                <c:pt idx="11">
                  <c:v>15.333000000000002</c:v>
                </c:pt>
                <c:pt idx="12">
                  <c:v>13.213999999999999</c:v>
                </c:pt>
                <c:pt idx="13">
                  <c:v>11.398999999999997</c:v>
                </c:pt>
                <c:pt idx="14">
                  <c:v>9.8539999999999974</c:v>
                </c:pt>
                <c:pt idx="15">
                  <c:v>8.472999999999999</c:v>
                </c:pt>
                <c:pt idx="16">
                  <c:v>7.2939999999999987</c:v>
                </c:pt>
                <c:pt idx="17">
                  <c:v>6.291999999999998</c:v>
                </c:pt>
                <c:pt idx="18">
                  <c:v>5.4179999999999993</c:v>
                </c:pt>
                <c:pt idx="19">
                  <c:v>4.6809999999999992</c:v>
                </c:pt>
                <c:pt idx="20">
                  <c:v>4.0350000000000001</c:v>
                </c:pt>
                <c:pt idx="21">
                  <c:v>3.4839999999999995</c:v>
                </c:pt>
                <c:pt idx="22">
                  <c:v>3.0120000000000009</c:v>
                </c:pt>
                <c:pt idx="23">
                  <c:v>2.5979999999999999</c:v>
                </c:pt>
                <c:pt idx="24">
                  <c:v>2.2540000000000004</c:v>
                </c:pt>
                <c:pt idx="25">
                  <c:v>1.9449999999999998</c:v>
                </c:pt>
                <c:pt idx="26">
                  <c:v>1.6830000000000003</c:v>
                </c:pt>
                <c:pt idx="27">
                  <c:v>1.4530000000000007</c:v>
                </c:pt>
                <c:pt idx="28">
                  <c:v>1.2610000000000008</c:v>
                </c:pt>
                <c:pt idx="29">
                  <c:v>1.0920000000000005</c:v>
                </c:pt>
                <c:pt idx="30">
                  <c:v>0.9480000000000004</c:v>
                </c:pt>
                <c:pt idx="31">
                  <c:v>0.81700000000000039</c:v>
                </c:pt>
                <c:pt idx="32">
                  <c:v>0.7130000000000003</c:v>
                </c:pt>
                <c:pt idx="33">
                  <c:v>0.61600000000000033</c:v>
                </c:pt>
                <c:pt idx="34">
                  <c:v>0.53600000000000025</c:v>
                </c:pt>
                <c:pt idx="35">
                  <c:v>0.46200000000000019</c:v>
                </c:pt>
              </c:numCache>
            </c:numRef>
          </c:val>
        </c:ser>
        <c:ser>
          <c:idx val="8"/>
          <c:order val="2"/>
          <c:tx>
            <c:strRef>
              <c:f>Sheet1!$J$1</c:f>
              <c:strCache>
                <c:ptCount val="1"/>
                <c:pt idx="0">
                  <c:v>Other</c:v>
                </c:pt>
              </c:strCache>
            </c:strRef>
          </c:tx>
          <c:spPr>
            <a:solidFill>
              <a:srgbClr val="FFC702"/>
            </a:solidFill>
            <a:ln w="25400">
              <a:noFill/>
            </a:ln>
            <a:effectLst/>
          </c:spPr>
          <c:cat>
            <c:numRef>
              <c:f>Sheet1!$B$2:$B$37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Sheet1!$J$2:$J$37</c:f>
              <c:numCache>
                <c:formatCode>General</c:formatCode>
                <c:ptCount val="36"/>
                <c:pt idx="0">
                  <c:v>27.104999999999976</c:v>
                </c:pt>
                <c:pt idx="1">
                  <c:v>23.940999999999974</c:v>
                </c:pt>
                <c:pt idx="2">
                  <c:v>21.49799999999998</c:v>
                </c:pt>
                <c:pt idx="3">
                  <c:v>19.450999999999983</c:v>
                </c:pt>
                <c:pt idx="4">
                  <c:v>16.981999999999985</c:v>
                </c:pt>
                <c:pt idx="5">
                  <c:v>15.614999999999995</c:v>
                </c:pt>
                <c:pt idx="6">
                  <c:v>14.411999999999987</c:v>
                </c:pt>
                <c:pt idx="7">
                  <c:v>13.432999999999984</c:v>
                </c:pt>
                <c:pt idx="8">
                  <c:v>12.614999999999979</c:v>
                </c:pt>
                <c:pt idx="9">
                  <c:v>11.946999999999983</c:v>
                </c:pt>
                <c:pt idx="10">
                  <c:v>11.39099999999998</c:v>
                </c:pt>
                <c:pt idx="11">
                  <c:v>10.908999999999986</c:v>
                </c:pt>
                <c:pt idx="12">
                  <c:v>10.484999999999985</c:v>
                </c:pt>
                <c:pt idx="13">
                  <c:v>10.090999999999983</c:v>
                </c:pt>
                <c:pt idx="14">
                  <c:v>9.5969999999999835</c:v>
                </c:pt>
                <c:pt idx="15">
                  <c:v>9.1889999999999947</c:v>
                </c:pt>
                <c:pt idx="16">
                  <c:v>8.3969999999999967</c:v>
                </c:pt>
                <c:pt idx="17">
                  <c:v>7.5099999999999936</c:v>
                </c:pt>
                <c:pt idx="18">
                  <c:v>6.8699999999999903</c:v>
                </c:pt>
                <c:pt idx="19">
                  <c:v>6.4099999999999913</c:v>
                </c:pt>
                <c:pt idx="20">
                  <c:v>6.0529999999999911</c:v>
                </c:pt>
                <c:pt idx="21">
                  <c:v>5.8159999999999918</c:v>
                </c:pt>
                <c:pt idx="22">
                  <c:v>5.6079999999999908</c:v>
                </c:pt>
                <c:pt idx="23">
                  <c:v>5.4549999999999912</c:v>
                </c:pt>
                <c:pt idx="24">
                  <c:v>5.3279999999999905</c:v>
                </c:pt>
                <c:pt idx="25">
                  <c:v>5.121999999999999</c:v>
                </c:pt>
                <c:pt idx="26">
                  <c:v>4.9749999999999979</c:v>
                </c:pt>
                <c:pt idx="27">
                  <c:v>4.8749999999999964</c:v>
                </c:pt>
                <c:pt idx="28">
                  <c:v>4.8179999999999943</c:v>
                </c:pt>
                <c:pt idx="29">
                  <c:v>4.7839999999999936</c:v>
                </c:pt>
                <c:pt idx="30">
                  <c:v>4.739999999999994</c:v>
                </c:pt>
                <c:pt idx="31">
                  <c:v>4.7329999999999934</c:v>
                </c:pt>
                <c:pt idx="32">
                  <c:v>4.7329999999999934</c:v>
                </c:pt>
                <c:pt idx="33">
                  <c:v>4.789999999999992</c:v>
                </c:pt>
                <c:pt idx="34">
                  <c:v>4.8279999999999923</c:v>
                </c:pt>
                <c:pt idx="35">
                  <c:v>4.882999999999992</c:v>
                </c:pt>
              </c:numCache>
            </c:numRef>
          </c:val>
        </c:ser>
        <c:ser>
          <c:idx val="7"/>
          <c:order val="3"/>
          <c:tx>
            <c:strRef>
              <c:f>Sheet1!$I$1</c:f>
              <c:strCache>
                <c:ptCount val="1"/>
                <c:pt idx="0">
                  <c:v>LED Integrated Luminaire</c:v>
                </c:pt>
              </c:strCache>
            </c:strRef>
          </c:tx>
          <c:spPr>
            <a:solidFill>
              <a:srgbClr val="0096D7">
                <a:lumMod val="50000"/>
              </a:srgbClr>
            </a:solidFill>
            <a:ln w="25400">
              <a:noFill/>
            </a:ln>
            <a:effectLst/>
          </c:spPr>
          <c:cat>
            <c:numRef>
              <c:f>Sheet1!$B$2:$B$37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Sheet1!$I$2:$I$37</c:f>
              <c:numCache>
                <c:formatCode>General</c:formatCode>
                <c:ptCount val="36"/>
                <c:pt idx="0">
                  <c:v>13.652999999999976</c:v>
                </c:pt>
                <c:pt idx="1">
                  <c:v>16.181999999999988</c:v>
                </c:pt>
                <c:pt idx="2">
                  <c:v>18.313999999999982</c:v>
                </c:pt>
                <c:pt idx="3">
                  <c:v>20.559999999999988</c:v>
                </c:pt>
                <c:pt idx="4">
                  <c:v>29.012999999999991</c:v>
                </c:pt>
                <c:pt idx="5">
                  <c:v>86.233000000000018</c:v>
                </c:pt>
                <c:pt idx="6">
                  <c:v>144.45700000000011</c:v>
                </c:pt>
                <c:pt idx="7">
                  <c:v>192.76200000000006</c:v>
                </c:pt>
                <c:pt idx="8">
                  <c:v>244.60400000000004</c:v>
                </c:pt>
                <c:pt idx="9">
                  <c:v>295.97500000000014</c:v>
                </c:pt>
                <c:pt idx="10">
                  <c:v>343.18299999999999</c:v>
                </c:pt>
                <c:pt idx="11">
                  <c:v>385.31900000000002</c:v>
                </c:pt>
                <c:pt idx="12">
                  <c:v>423.15500000000009</c:v>
                </c:pt>
                <c:pt idx="13">
                  <c:v>474.29200000000009</c:v>
                </c:pt>
                <c:pt idx="14">
                  <c:v>524.65000000000032</c:v>
                </c:pt>
                <c:pt idx="15">
                  <c:v>571.46700000000033</c:v>
                </c:pt>
                <c:pt idx="16">
                  <c:v>615.38200000000029</c:v>
                </c:pt>
                <c:pt idx="17">
                  <c:v>655.23400000000004</c:v>
                </c:pt>
                <c:pt idx="18">
                  <c:v>691.57099999999991</c:v>
                </c:pt>
                <c:pt idx="19">
                  <c:v>724.51599999999939</c:v>
                </c:pt>
                <c:pt idx="20">
                  <c:v>754.1589999999992</c:v>
                </c:pt>
                <c:pt idx="21">
                  <c:v>780.78599999999881</c:v>
                </c:pt>
                <c:pt idx="22">
                  <c:v>804.98099999999738</c:v>
                </c:pt>
                <c:pt idx="23">
                  <c:v>826.95599999999854</c:v>
                </c:pt>
                <c:pt idx="24">
                  <c:v>847.30099999999857</c:v>
                </c:pt>
                <c:pt idx="25">
                  <c:v>866.64100000000042</c:v>
                </c:pt>
                <c:pt idx="26">
                  <c:v>885.34099999999944</c:v>
                </c:pt>
                <c:pt idx="27">
                  <c:v>902.48699999999872</c:v>
                </c:pt>
                <c:pt idx="28">
                  <c:v>918.27199999999891</c:v>
                </c:pt>
                <c:pt idx="29">
                  <c:v>932.89499999999862</c:v>
                </c:pt>
                <c:pt idx="30">
                  <c:v>946.57599999999843</c:v>
                </c:pt>
                <c:pt idx="31">
                  <c:v>959.27099999999791</c:v>
                </c:pt>
                <c:pt idx="32">
                  <c:v>971.21999999999764</c:v>
                </c:pt>
                <c:pt idx="33">
                  <c:v>982.39199999999823</c:v>
                </c:pt>
                <c:pt idx="34">
                  <c:v>992.92799999999625</c:v>
                </c:pt>
                <c:pt idx="35">
                  <c:v>1002.8609999999974</c:v>
                </c:pt>
              </c:numCache>
            </c:numRef>
          </c:val>
        </c:ser>
        <c:ser>
          <c:idx val="5"/>
          <c:order val="4"/>
          <c:tx>
            <c:strRef>
              <c:f>Sheet1!$G$1</c:f>
              <c:strCache>
                <c:ptCount val="1"/>
                <c:pt idx="0">
                  <c:v>LED A-Line/Reflector</c:v>
                </c:pt>
              </c:strCache>
            </c:strRef>
          </c:tx>
          <c:spPr>
            <a:solidFill>
              <a:srgbClr val="0096D7">
                <a:lumMod val="75000"/>
              </a:srgbClr>
            </a:solidFill>
            <a:ln w="25400">
              <a:noFill/>
            </a:ln>
            <a:effectLst/>
          </c:spPr>
          <c:cat>
            <c:numRef>
              <c:f>Sheet1!$B$2:$B$37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Sheet1!$G$2:$G$37</c:f>
              <c:numCache>
                <c:formatCode>General</c:formatCode>
                <c:ptCount val="36"/>
                <c:pt idx="0">
                  <c:v>77.701999999999984</c:v>
                </c:pt>
                <c:pt idx="1">
                  <c:v>93.096000000000018</c:v>
                </c:pt>
                <c:pt idx="2">
                  <c:v>106.75299999999999</c:v>
                </c:pt>
                <c:pt idx="3">
                  <c:v>123.99700000000001</c:v>
                </c:pt>
                <c:pt idx="4">
                  <c:v>141.79</c:v>
                </c:pt>
                <c:pt idx="5">
                  <c:v>156.47999999999996</c:v>
                </c:pt>
                <c:pt idx="6">
                  <c:v>169.78499999999997</c:v>
                </c:pt>
                <c:pt idx="7">
                  <c:v>181.26200000000003</c:v>
                </c:pt>
                <c:pt idx="8">
                  <c:v>191.62999999999997</c:v>
                </c:pt>
                <c:pt idx="9">
                  <c:v>200.82099999999997</c:v>
                </c:pt>
                <c:pt idx="10">
                  <c:v>209.03800000000004</c:v>
                </c:pt>
                <c:pt idx="11">
                  <c:v>216.31399999999996</c:v>
                </c:pt>
                <c:pt idx="12">
                  <c:v>222.86099999999993</c:v>
                </c:pt>
                <c:pt idx="13">
                  <c:v>228.7229999999999</c:v>
                </c:pt>
                <c:pt idx="14">
                  <c:v>233.92099999999999</c:v>
                </c:pt>
                <c:pt idx="15">
                  <c:v>238.71899999999994</c:v>
                </c:pt>
                <c:pt idx="16">
                  <c:v>243.47999999999996</c:v>
                </c:pt>
                <c:pt idx="17">
                  <c:v>247.91699999999994</c:v>
                </c:pt>
                <c:pt idx="18">
                  <c:v>252.04700000000008</c:v>
                </c:pt>
                <c:pt idx="19">
                  <c:v>255.85399999999998</c:v>
                </c:pt>
                <c:pt idx="20">
                  <c:v>259.404</c:v>
                </c:pt>
                <c:pt idx="21">
                  <c:v>262.61600000000004</c:v>
                </c:pt>
                <c:pt idx="22">
                  <c:v>265.59800000000007</c:v>
                </c:pt>
                <c:pt idx="23">
                  <c:v>268.29300000000006</c:v>
                </c:pt>
                <c:pt idx="24">
                  <c:v>270.82799999999997</c:v>
                </c:pt>
                <c:pt idx="25">
                  <c:v>273.28100000000001</c:v>
                </c:pt>
                <c:pt idx="26">
                  <c:v>275.92699999999996</c:v>
                </c:pt>
                <c:pt idx="27">
                  <c:v>278.49799999999999</c:v>
                </c:pt>
                <c:pt idx="28">
                  <c:v>280.94500000000005</c:v>
                </c:pt>
                <c:pt idx="29">
                  <c:v>283.34399999999999</c:v>
                </c:pt>
                <c:pt idx="30">
                  <c:v>285.69500000000005</c:v>
                </c:pt>
                <c:pt idx="31">
                  <c:v>287.99399999999997</c:v>
                </c:pt>
                <c:pt idx="32">
                  <c:v>290.16400000000004</c:v>
                </c:pt>
                <c:pt idx="33">
                  <c:v>292.32100000000008</c:v>
                </c:pt>
                <c:pt idx="34">
                  <c:v>294.48600000000005</c:v>
                </c:pt>
                <c:pt idx="35">
                  <c:v>296.50499999999988</c:v>
                </c:pt>
              </c:numCache>
            </c:numRef>
          </c:val>
        </c:ser>
        <c:ser>
          <c:idx val="6"/>
          <c:order val="5"/>
          <c:tx>
            <c:strRef>
              <c:f>Sheet1!$H$1</c:f>
              <c:strCache>
                <c:ptCount val="1"/>
                <c:pt idx="0">
                  <c:v>Linear Fluorescent</c:v>
                </c:pt>
              </c:strCache>
            </c:strRef>
          </c:tx>
          <c:spPr>
            <a:solidFill>
              <a:srgbClr val="A33340"/>
            </a:solidFill>
            <a:ln w="25400">
              <a:noFill/>
            </a:ln>
            <a:effectLst/>
          </c:spPr>
          <c:cat>
            <c:numRef>
              <c:f>Sheet1!$B$2:$B$37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Sheet1!$H$2:$H$37</c:f>
              <c:numCache>
                <c:formatCode>General</c:formatCode>
                <c:ptCount val="36"/>
                <c:pt idx="0">
                  <c:v>888.64199999999994</c:v>
                </c:pt>
                <c:pt idx="1">
                  <c:v>892.74299999999982</c:v>
                </c:pt>
                <c:pt idx="2">
                  <c:v>897.1880000000001</c:v>
                </c:pt>
                <c:pt idx="3">
                  <c:v>901.83199999999999</c:v>
                </c:pt>
                <c:pt idx="4">
                  <c:v>903.02799999999979</c:v>
                </c:pt>
                <c:pt idx="5">
                  <c:v>850.32999999999981</c:v>
                </c:pt>
                <c:pt idx="6">
                  <c:v>799.63800000000003</c:v>
                </c:pt>
                <c:pt idx="7">
                  <c:v>756.85299999999984</c:v>
                </c:pt>
                <c:pt idx="8">
                  <c:v>711.72</c:v>
                </c:pt>
                <c:pt idx="9">
                  <c:v>667.21599999999989</c:v>
                </c:pt>
                <c:pt idx="10">
                  <c:v>626.64599999999996</c:v>
                </c:pt>
                <c:pt idx="11">
                  <c:v>590.89100000000019</c:v>
                </c:pt>
                <c:pt idx="12">
                  <c:v>559.31900000000007</c:v>
                </c:pt>
                <c:pt idx="13">
                  <c:v>514.15199999999993</c:v>
                </c:pt>
                <c:pt idx="14">
                  <c:v>469.56399999999979</c:v>
                </c:pt>
                <c:pt idx="15">
                  <c:v>428.32699999999994</c:v>
                </c:pt>
                <c:pt idx="16">
                  <c:v>392.33699999999988</c:v>
                </c:pt>
                <c:pt idx="17">
                  <c:v>360.55499999999995</c:v>
                </c:pt>
                <c:pt idx="18">
                  <c:v>332.108</c:v>
                </c:pt>
                <c:pt idx="19">
                  <c:v>306.8370000000001</c:v>
                </c:pt>
                <c:pt idx="20">
                  <c:v>284.46999999999997</c:v>
                </c:pt>
                <c:pt idx="21">
                  <c:v>264.71100000000007</c:v>
                </c:pt>
                <c:pt idx="22">
                  <c:v>247.05499999999989</c:v>
                </c:pt>
                <c:pt idx="23">
                  <c:v>231.35599999999994</c:v>
                </c:pt>
                <c:pt idx="24">
                  <c:v>217.06800000000004</c:v>
                </c:pt>
                <c:pt idx="25">
                  <c:v>192.13299999999998</c:v>
                </c:pt>
                <c:pt idx="26">
                  <c:v>170.46600000000001</c:v>
                </c:pt>
                <c:pt idx="27">
                  <c:v>151.46199999999999</c:v>
                </c:pt>
                <c:pt idx="28">
                  <c:v>134.79000000000002</c:v>
                </c:pt>
                <c:pt idx="29">
                  <c:v>120.17700000000002</c:v>
                </c:pt>
                <c:pt idx="30">
                  <c:v>107.38999999999999</c:v>
                </c:pt>
                <c:pt idx="31">
                  <c:v>96.131999999999977</c:v>
                </c:pt>
                <c:pt idx="32">
                  <c:v>86.304999999999978</c:v>
                </c:pt>
                <c:pt idx="33">
                  <c:v>77.615999999999957</c:v>
                </c:pt>
                <c:pt idx="34">
                  <c:v>70.082999999999984</c:v>
                </c:pt>
                <c:pt idx="35">
                  <c:v>63.452999999999996</c:v>
                </c:pt>
              </c:numCache>
            </c:numRef>
          </c:val>
        </c:ser>
        <c:dLbls>
          <c:showLegendKey val="0"/>
          <c:showVal val="0"/>
          <c:showCatName val="0"/>
          <c:showSerName val="0"/>
          <c:showPercent val="0"/>
          <c:showBubbleSize val="0"/>
        </c:dLbls>
        <c:axId val="-1238507616"/>
        <c:axId val="-1238507072"/>
      </c:areaChart>
      <c:catAx>
        <c:axId val="-1238507616"/>
        <c:scaling>
          <c:orientation val="minMax"/>
        </c:scaling>
        <c:delete val="0"/>
        <c:axPos val="b"/>
        <c:numFmt formatCode="General" sourceLinked="1"/>
        <c:majorTickMark val="out"/>
        <c:minorTickMark val="out"/>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8507072"/>
        <c:crossesAt val="0"/>
        <c:auto val="1"/>
        <c:lblAlgn val="ctr"/>
        <c:lblOffset val="100"/>
        <c:tickLblSkip val="10"/>
        <c:tickMarkSkip val="10"/>
        <c:noMultiLvlLbl val="0"/>
      </c:catAx>
      <c:valAx>
        <c:axId val="-12385070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w="22225">
            <a:solidFill>
              <a:schemeClr val="bg1">
                <a:lumMod val="65000"/>
              </a:schemeClr>
            </a:solidFill>
            <a:prstDash val="lgDash"/>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38507616"/>
        <c:crossesAt val="6"/>
        <c:crossBetween val="midCat"/>
        <c:majorUnit val="0.2"/>
      </c:valAx>
      <c:spPr>
        <a:noFill/>
        <a:ln>
          <a:noFill/>
        </a:ln>
        <a:effectLst/>
      </c:spPr>
    </c:plotArea>
    <c:plotVisOnly val="1"/>
    <c:dispBlanksAs val="zero"/>
    <c:showDLblsOverMax val="0"/>
  </c:chart>
  <c:spPr>
    <a:noFill/>
    <a:ln>
      <a:noFill/>
    </a:ln>
    <a:effectLst/>
  </c:spPr>
  <c:txPr>
    <a:bodyPr/>
    <a:lstStyle/>
    <a:p>
      <a:pPr>
        <a:defRPr/>
      </a:pPr>
      <a:endParaRPr lang="en-US"/>
    </a:p>
  </c:txPr>
  <c:externalData r:id="rId4">
    <c:autoUpdate val="0"/>
  </c:externalData>
  <c:userShapes r:id="rId5"/>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sz="1200" b="0" i="0" u="none" strike="noStrike" kern="1200" spc="0" baseline="0">
                <a:solidFill>
                  <a:srgbClr val="000000">
                    <a:lumMod val="65000"/>
                    <a:lumOff val="35000"/>
                  </a:srgbClr>
                </a:solidFill>
                <a:latin typeface="+mn-lt"/>
                <a:ea typeface="+mn-ea"/>
                <a:cs typeface="+mn-cs"/>
              </a:defRPr>
            </a:pPr>
            <a:r>
              <a:rPr lang="en-US" sz="1200" b="1" dirty="0" smtClean="0">
                <a:solidFill>
                  <a:schemeClr val="tx1"/>
                </a:solidFill>
              </a:rPr>
              <a:t>Lighting</a:t>
            </a:r>
            <a:r>
              <a:rPr lang="en-US" sz="1200" b="1" baseline="0" dirty="0" smtClean="0">
                <a:solidFill>
                  <a:schemeClr val="tx1"/>
                </a:solidFill>
              </a:rPr>
              <a:t> shares by type </a:t>
            </a:r>
          </a:p>
          <a:p>
            <a:pPr algn="l" rtl="0">
              <a:defRPr sz="1200">
                <a:solidFill>
                  <a:srgbClr val="000000">
                    <a:lumMod val="65000"/>
                    <a:lumOff val="35000"/>
                  </a:srgbClr>
                </a:solidFill>
              </a:defRPr>
            </a:pPr>
            <a:r>
              <a:rPr lang="en-US" sz="1200" b="1" i="0" u="none" strike="noStrike" kern="1200" spc="0" baseline="0" dirty="0" smtClean="0">
                <a:solidFill>
                  <a:schemeClr val="tx1"/>
                </a:solidFill>
                <a:latin typeface="+mn-lt"/>
                <a:ea typeface="+mn-ea"/>
                <a:cs typeface="+mn-cs"/>
              </a:rPr>
              <a:t>AEO2021 Reference case</a:t>
            </a:r>
          </a:p>
        </c:rich>
      </c:tx>
      <c:layout>
        <c:manualLayout>
          <c:xMode val="edge"/>
          <c:yMode val="edge"/>
          <c:x val="2.2889819943347097E-2"/>
          <c:y val="4.0954340166938601E-3"/>
        </c:manualLayout>
      </c:layout>
      <c:overlay val="0"/>
      <c:spPr>
        <a:noFill/>
        <a:ln>
          <a:noFill/>
        </a:ln>
        <a:effectLst/>
      </c:spPr>
      <c:txPr>
        <a:bodyPr rot="0" spcFirstLastPara="1" vertOverflow="ellipsis" vert="horz" wrap="square" anchor="ctr" anchorCtr="1"/>
        <a:lstStyle/>
        <a:p>
          <a:pPr algn="l" rtl="0">
            <a:defRPr sz="12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areaChart>
        <c:grouping val="percentStacked"/>
        <c:varyColors val="0"/>
        <c:ser>
          <c:idx val="1"/>
          <c:order val="0"/>
          <c:tx>
            <c:strRef>
              <c:f>Sheet1!$E$1</c:f>
              <c:strCache>
                <c:ptCount val="1"/>
                <c:pt idx="0">
                  <c:v>CFL</c:v>
                </c:pt>
              </c:strCache>
            </c:strRef>
          </c:tx>
          <c:spPr>
            <a:solidFill>
              <a:schemeClr val="accent3"/>
            </a:solidFill>
            <a:ln>
              <a:noFill/>
            </a:ln>
            <a:effectLst/>
          </c:spPr>
          <c:cat>
            <c:numRef>
              <c:f>Sheet1!$C$2:$C$37</c:f>
              <c:numCache>
                <c:formatCode>0</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#,##0</c:formatCode>
                <c:ptCount val="36"/>
                <c:pt idx="0">
                  <c:v>1759487517</c:v>
                </c:pt>
                <c:pt idx="1">
                  <c:v>1753478684</c:v>
                </c:pt>
                <c:pt idx="2">
                  <c:v>1680199511</c:v>
                </c:pt>
                <c:pt idx="3">
                  <c:v>1591963938</c:v>
                </c:pt>
                <c:pt idx="4">
                  <c:v>1511193005</c:v>
                </c:pt>
                <c:pt idx="5">
                  <c:v>1433401000</c:v>
                </c:pt>
                <c:pt idx="6">
                  <c:v>1350343339</c:v>
                </c:pt>
                <c:pt idx="7">
                  <c:v>1277575931</c:v>
                </c:pt>
                <c:pt idx="8">
                  <c:v>1207901543</c:v>
                </c:pt>
                <c:pt idx="9">
                  <c:v>1137844700</c:v>
                </c:pt>
                <c:pt idx="10">
                  <c:v>1066941913</c:v>
                </c:pt>
                <c:pt idx="11">
                  <c:v>995773398</c:v>
                </c:pt>
                <c:pt idx="12">
                  <c:v>941802912</c:v>
                </c:pt>
                <c:pt idx="13">
                  <c:v>898412995</c:v>
                </c:pt>
                <c:pt idx="14">
                  <c:v>855965390</c:v>
                </c:pt>
                <c:pt idx="15">
                  <c:v>813291209</c:v>
                </c:pt>
                <c:pt idx="16">
                  <c:v>776498256</c:v>
                </c:pt>
                <c:pt idx="17">
                  <c:v>743455724</c:v>
                </c:pt>
                <c:pt idx="18">
                  <c:v>710487467</c:v>
                </c:pt>
                <c:pt idx="19">
                  <c:v>683594326</c:v>
                </c:pt>
                <c:pt idx="20">
                  <c:v>663333492</c:v>
                </c:pt>
                <c:pt idx="21">
                  <c:v>643993275</c:v>
                </c:pt>
                <c:pt idx="22">
                  <c:v>624995405</c:v>
                </c:pt>
                <c:pt idx="23">
                  <c:v>606320878</c:v>
                </c:pt>
                <c:pt idx="24">
                  <c:v>587664766</c:v>
                </c:pt>
                <c:pt idx="25">
                  <c:v>569346597</c:v>
                </c:pt>
                <c:pt idx="26">
                  <c:v>550973409</c:v>
                </c:pt>
                <c:pt idx="27">
                  <c:v>532509371</c:v>
                </c:pt>
                <c:pt idx="28">
                  <c:v>514091635</c:v>
                </c:pt>
                <c:pt idx="29">
                  <c:v>495686283</c:v>
                </c:pt>
                <c:pt idx="30">
                  <c:v>477347273</c:v>
                </c:pt>
                <c:pt idx="31">
                  <c:v>459090570</c:v>
                </c:pt>
                <c:pt idx="32">
                  <c:v>440865176</c:v>
                </c:pt>
                <c:pt idx="33">
                  <c:v>422693957</c:v>
                </c:pt>
                <c:pt idx="34">
                  <c:v>404548644</c:v>
                </c:pt>
                <c:pt idx="35">
                  <c:v>386400011</c:v>
                </c:pt>
              </c:numCache>
            </c:numRef>
          </c:val>
        </c:ser>
        <c:ser>
          <c:idx val="0"/>
          <c:order val="1"/>
          <c:tx>
            <c:strRef>
              <c:f>Sheet1!$D$1</c:f>
              <c:strCache>
                <c:ptCount val="1"/>
                <c:pt idx="0">
                  <c:v>incandescent/halogen</c:v>
                </c:pt>
              </c:strCache>
            </c:strRef>
          </c:tx>
          <c:spPr>
            <a:solidFill>
              <a:schemeClr val="accent2"/>
            </a:solidFill>
            <a:ln>
              <a:noFill/>
            </a:ln>
            <a:effectLst/>
          </c:spPr>
          <c:cat>
            <c:numRef>
              <c:f>Sheet1!$C$2:$C$37</c:f>
              <c:numCache>
                <c:formatCode>0</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#,##0</c:formatCode>
                <c:ptCount val="36"/>
                <c:pt idx="0">
                  <c:v>2980879406</c:v>
                </c:pt>
                <c:pt idx="1">
                  <c:v>2380307171</c:v>
                </c:pt>
                <c:pt idx="2">
                  <c:v>1802376751</c:v>
                </c:pt>
                <c:pt idx="3">
                  <c:v>1216594583</c:v>
                </c:pt>
                <c:pt idx="4">
                  <c:v>752277711</c:v>
                </c:pt>
                <c:pt idx="5">
                  <c:v>421696491</c:v>
                </c:pt>
                <c:pt idx="6">
                  <c:v>288612617</c:v>
                </c:pt>
                <c:pt idx="7">
                  <c:v>209154793</c:v>
                </c:pt>
                <c:pt idx="8">
                  <c:v>158818512</c:v>
                </c:pt>
                <c:pt idx="9">
                  <c:v>128272201</c:v>
                </c:pt>
                <c:pt idx="10">
                  <c:v>111328500</c:v>
                </c:pt>
                <c:pt idx="11">
                  <c:v>102086186</c:v>
                </c:pt>
                <c:pt idx="12">
                  <c:v>95603672</c:v>
                </c:pt>
                <c:pt idx="13">
                  <c:v>91811360</c:v>
                </c:pt>
                <c:pt idx="14">
                  <c:v>89973792</c:v>
                </c:pt>
                <c:pt idx="15">
                  <c:v>82542430</c:v>
                </c:pt>
                <c:pt idx="16">
                  <c:v>77586412</c:v>
                </c:pt>
                <c:pt idx="17">
                  <c:v>74811896</c:v>
                </c:pt>
                <c:pt idx="18">
                  <c:v>73444025</c:v>
                </c:pt>
                <c:pt idx="19">
                  <c:v>72596746</c:v>
                </c:pt>
                <c:pt idx="20">
                  <c:v>72236152</c:v>
                </c:pt>
                <c:pt idx="21">
                  <c:v>72585786</c:v>
                </c:pt>
                <c:pt idx="22">
                  <c:v>73382233</c:v>
                </c:pt>
                <c:pt idx="23">
                  <c:v>74368156</c:v>
                </c:pt>
                <c:pt idx="24">
                  <c:v>75465474</c:v>
                </c:pt>
                <c:pt idx="25">
                  <c:v>71455258</c:v>
                </c:pt>
                <c:pt idx="26">
                  <c:v>69042836</c:v>
                </c:pt>
                <c:pt idx="27">
                  <c:v>67925712</c:v>
                </c:pt>
                <c:pt idx="28">
                  <c:v>67960822</c:v>
                </c:pt>
                <c:pt idx="29">
                  <c:v>68650396</c:v>
                </c:pt>
                <c:pt idx="30">
                  <c:v>69749013</c:v>
                </c:pt>
                <c:pt idx="31">
                  <c:v>70986772</c:v>
                </c:pt>
                <c:pt idx="32">
                  <c:v>72231935</c:v>
                </c:pt>
                <c:pt idx="33">
                  <c:v>73458040</c:v>
                </c:pt>
                <c:pt idx="34">
                  <c:v>74757900</c:v>
                </c:pt>
                <c:pt idx="35">
                  <c:v>76159259</c:v>
                </c:pt>
              </c:numCache>
            </c:numRef>
          </c:val>
        </c:ser>
        <c:ser>
          <c:idx val="4"/>
          <c:order val="2"/>
          <c:tx>
            <c:strRef>
              <c:f>Sheet1!$H$1</c:f>
              <c:strCache>
                <c:ptCount val="1"/>
                <c:pt idx="0">
                  <c:v>other</c:v>
                </c:pt>
              </c:strCache>
            </c:strRef>
          </c:tx>
          <c:spPr>
            <a:solidFill>
              <a:schemeClr val="accent4"/>
            </a:solidFill>
            <a:ln w="25400">
              <a:noFill/>
            </a:ln>
            <a:effectLst/>
          </c:spPr>
          <c:cat>
            <c:numRef>
              <c:f>Sheet1!$C$2:$C$37</c:f>
              <c:numCache>
                <c:formatCode>0</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Sheet1!$H$2:$H$37</c:f>
              <c:numCache>
                <c:formatCode>#,##0</c:formatCode>
                <c:ptCount val="36"/>
                <c:pt idx="0">
                  <c:v>0</c:v>
                </c:pt>
                <c:pt idx="1">
                  <c:v>73925</c:v>
                </c:pt>
                <c:pt idx="2">
                  <c:v>94583</c:v>
                </c:pt>
                <c:pt idx="3">
                  <c:v>97378</c:v>
                </c:pt>
                <c:pt idx="4">
                  <c:v>95549</c:v>
                </c:pt>
                <c:pt idx="5">
                  <c:v>137009</c:v>
                </c:pt>
                <c:pt idx="6">
                  <c:v>166413</c:v>
                </c:pt>
                <c:pt idx="7">
                  <c:v>192957</c:v>
                </c:pt>
                <c:pt idx="8">
                  <c:v>218911</c:v>
                </c:pt>
                <c:pt idx="9">
                  <c:v>244920</c:v>
                </c:pt>
                <c:pt idx="10">
                  <c:v>284522</c:v>
                </c:pt>
                <c:pt idx="11">
                  <c:v>323171</c:v>
                </c:pt>
                <c:pt idx="12">
                  <c:v>351915</c:v>
                </c:pt>
                <c:pt idx="13">
                  <c:v>370787</c:v>
                </c:pt>
                <c:pt idx="14">
                  <c:v>387966</c:v>
                </c:pt>
                <c:pt idx="15">
                  <c:v>389934</c:v>
                </c:pt>
                <c:pt idx="16">
                  <c:v>391543</c:v>
                </c:pt>
                <c:pt idx="17">
                  <c:v>392882</c:v>
                </c:pt>
                <c:pt idx="18">
                  <c:v>393625</c:v>
                </c:pt>
                <c:pt idx="19">
                  <c:v>393949</c:v>
                </c:pt>
                <c:pt idx="20">
                  <c:v>393949</c:v>
                </c:pt>
                <c:pt idx="21">
                  <c:v>393751</c:v>
                </c:pt>
                <c:pt idx="22">
                  <c:v>393350</c:v>
                </c:pt>
                <c:pt idx="23">
                  <c:v>392739</c:v>
                </c:pt>
                <c:pt idx="24">
                  <c:v>391935</c:v>
                </c:pt>
                <c:pt idx="25">
                  <c:v>373368</c:v>
                </c:pt>
                <c:pt idx="26">
                  <c:v>354731</c:v>
                </c:pt>
                <c:pt idx="27">
                  <c:v>335993</c:v>
                </c:pt>
                <c:pt idx="28">
                  <c:v>317308</c:v>
                </c:pt>
                <c:pt idx="29">
                  <c:v>300294</c:v>
                </c:pt>
                <c:pt idx="30">
                  <c:v>284724</c:v>
                </c:pt>
                <c:pt idx="31">
                  <c:v>269377</c:v>
                </c:pt>
                <c:pt idx="32">
                  <c:v>254022</c:v>
                </c:pt>
                <c:pt idx="33">
                  <c:v>239698</c:v>
                </c:pt>
                <c:pt idx="34">
                  <c:v>226798</c:v>
                </c:pt>
                <c:pt idx="35">
                  <c:v>214920</c:v>
                </c:pt>
              </c:numCache>
            </c:numRef>
          </c:val>
        </c:ser>
        <c:ser>
          <c:idx val="2"/>
          <c:order val="3"/>
          <c:tx>
            <c:strRef>
              <c:f>Sheet1!$F$1</c:f>
              <c:strCache>
                <c:ptCount val="1"/>
                <c:pt idx="0">
                  <c:v>LED</c:v>
                </c:pt>
              </c:strCache>
            </c:strRef>
          </c:tx>
          <c:spPr>
            <a:solidFill>
              <a:schemeClr val="accent1">
                <a:lumMod val="75000"/>
              </a:schemeClr>
            </a:solidFill>
            <a:ln w="25400">
              <a:noFill/>
            </a:ln>
            <a:effectLst/>
          </c:spPr>
          <c:cat>
            <c:numRef>
              <c:f>Sheet1!$C$2:$C$37</c:f>
              <c:numCache>
                <c:formatCode>0</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#,##0</c:formatCode>
                <c:ptCount val="36"/>
                <c:pt idx="0">
                  <c:v>325819807</c:v>
                </c:pt>
                <c:pt idx="1">
                  <c:v>995025351</c:v>
                </c:pt>
                <c:pt idx="2">
                  <c:v>1711013240</c:v>
                </c:pt>
                <c:pt idx="3">
                  <c:v>2451807405</c:v>
                </c:pt>
                <c:pt idx="4">
                  <c:v>3064226696</c:v>
                </c:pt>
                <c:pt idx="5">
                  <c:v>3545156430</c:v>
                </c:pt>
                <c:pt idx="6">
                  <c:v>3836953125</c:v>
                </c:pt>
                <c:pt idx="7">
                  <c:v>4065611382</c:v>
                </c:pt>
                <c:pt idx="8">
                  <c:v>4261262467</c:v>
                </c:pt>
                <c:pt idx="9">
                  <c:v>4437370233</c:v>
                </c:pt>
                <c:pt idx="10">
                  <c:v>4604990471</c:v>
                </c:pt>
                <c:pt idx="11">
                  <c:v>4765252433</c:v>
                </c:pt>
                <c:pt idx="12">
                  <c:v>4904320332</c:v>
                </c:pt>
                <c:pt idx="13">
                  <c:v>5029328635</c:v>
                </c:pt>
                <c:pt idx="14">
                  <c:v>5150788603</c:v>
                </c:pt>
                <c:pt idx="15">
                  <c:v>5289650609</c:v>
                </c:pt>
                <c:pt idx="16">
                  <c:v>5419808721</c:v>
                </c:pt>
                <c:pt idx="17">
                  <c:v>5543876547</c:v>
                </c:pt>
                <c:pt idx="18">
                  <c:v>5665466723</c:v>
                </c:pt>
                <c:pt idx="19">
                  <c:v>5779355430</c:v>
                </c:pt>
                <c:pt idx="20">
                  <c:v>5886156901</c:v>
                </c:pt>
                <c:pt idx="21">
                  <c:v>5990377042</c:v>
                </c:pt>
                <c:pt idx="22">
                  <c:v>6093090767</c:v>
                </c:pt>
                <c:pt idx="23">
                  <c:v>6194968151</c:v>
                </c:pt>
                <c:pt idx="24">
                  <c:v>6296283515</c:v>
                </c:pt>
                <c:pt idx="25">
                  <c:v>6405087776</c:v>
                </c:pt>
                <c:pt idx="26">
                  <c:v>6508445483</c:v>
                </c:pt>
                <c:pt idx="27">
                  <c:v>6610419777</c:v>
                </c:pt>
                <c:pt idx="28">
                  <c:v>6711611273</c:v>
                </c:pt>
                <c:pt idx="29">
                  <c:v>6812645855</c:v>
                </c:pt>
                <c:pt idx="30">
                  <c:v>6913439584</c:v>
                </c:pt>
                <c:pt idx="31">
                  <c:v>7013895420</c:v>
                </c:pt>
                <c:pt idx="32">
                  <c:v>7113878227</c:v>
                </c:pt>
                <c:pt idx="33">
                  <c:v>7213524875</c:v>
                </c:pt>
                <c:pt idx="34">
                  <c:v>7313059187</c:v>
                </c:pt>
                <c:pt idx="35">
                  <c:v>7409636394</c:v>
                </c:pt>
              </c:numCache>
            </c:numRef>
          </c:val>
        </c:ser>
        <c:ser>
          <c:idx val="3"/>
          <c:order val="4"/>
          <c:tx>
            <c:strRef>
              <c:f>Sheet1!$G$1</c:f>
              <c:strCache>
                <c:ptCount val="1"/>
                <c:pt idx="0">
                  <c:v>linear fluorescent</c:v>
                </c:pt>
              </c:strCache>
            </c:strRef>
          </c:tx>
          <c:spPr>
            <a:solidFill>
              <a:schemeClr val="accent5"/>
            </a:solidFill>
            <a:ln w="25400">
              <a:noFill/>
            </a:ln>
            <a:effectLst/>
          </c:spPr>
          <c:cat>
            <c:numRef>
              <c:f>Sheet1!$C$2:$C$37</c:f>
              <c:numCache>
                <c:formatCode>0</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Sheet1!$G$2:$G$37</c:f>
              <c:numCache>
                <c:formatCode>#,##0</c:formatCode>
                <c:ptCount val="36"/>
                <c:pt idx="0">
                  <c:v>416335198</c:v>
                </c:pt>
                <c:pt idx="1">
                  <c:v>421497993</c:v>
                </c:pt>
                <c:pt idx="2">
                  <c:v>426858115</c:v>
                </c:pt>
                <c:pt idx="3">
                  <c:v>432311126</c:v>
                </c:pt>
                <c:pt idx="4">
                  <c:v>437765854</c:v>
                </c:pt>
                <c:pt idx="5">
                  <c:v>437885214</c:v>
                </c:pt>
                <c:pt idx="6">
                  <c:v>438017244</c:v>
                </c:pt>
                <c:pt idx="7">
                  <c:v>438111121</c:v>
                </c:pt>
                <c:pt idx="8">
                  <c:v>438102631</c:v>
                </c:pt>
                <c:pt idx="9">
                  <c:v>438036577</c:v>
                </c:pt>
                <c:pt idx="10">
                  <c:v>435303134</c:v>
                </c:pt>
                <c:pt idx="11">
                  <c:v>432467764</c:v>
                </c:pt>
                <c:pt idx="12">
                  <c:v>429469172</c:v>
                </c:pt>
                <c:pt idx="13">
                  <c:v>426338274</c:v>
                </c:pt>
                <c:pt idx="14">
                  <c:v>423077585</c:v>
                </c:pt>
                <c:pt idx="15">
                  <c:v>407790538</c:v>
                </c:pt>
                <c:pt idx="16">
                  <c:v>392454311</c:v>
                </c:pt>
                <c:pt idx="17">
                  <c:v>377066922</c:v>
                </c:pt>
                <c:pt idx="18">
                  <c:v>361585642</c:v>
                </c:pt>
                <c:pt idx="19">
                  <c:v>346025900</c:v>
                </c:pt>
                <c:pt idx="20">
                  <c:v>330407792</c:v>
                </c:pt>
                <c:pt idx="21">
                  <c:v>314727599</c:v>
                </c:pt>
                <c:pt idx="22">
                  <c:v>298985246</c:v>
                </c:pt>
                <c:pt idx="23">
                  <c:v>283188211</c:v>
                </c:pt>
                <c:pt idx="24">
                  <c:v>267330236</c:v>
                </c:pt>
                <c:pt idx="25">
                  <c:v>248827733</c:v>
                </c:pt>
                <c:pt idx="26">
                  <c:v>233969093</c:v>
                </c:pt>
                <c:pt idx="27">
                  <c:v>219257876</c:v>
                </c:pt>
                <c:pt idx="28">
                  <c:v>204550218</c:v>
                </c:pt>
                <c:pt idx="29">
                  <c:v>189839740</c:v>
                </c:pt>
                <c:pt idx="30">
                  <c:v>175126272</c:v>
                </c:pt>
                <c:pt idx="31">
                  <c:v>160410806</c:v>
                </c:pt>
                <c:pt idx="32">
                  <c:v>145728278</c:v>
                </c:pt>
                <c:pt idx="33">
                  <c:v>131134765</c:v>
                </c:pt>
                <c:pt idx="34">
                  <c:v>116537697</c:v>
                </c:pt>
                <c:pt idx="35">
                  <c:v>104909684</c:v>
                </c:pt>
              </c:numCache>
            </c:numRef>
          </c:val>
        </c:ser>
        <c:dLbls>
          <c:showLegendKey val="0"/>
          <c:showVal val="0"/>
          <c:showCatName val="0"/>
          <c:showSerName val="0"/>
          <c:showPercent val="0"/>
          <c:showBubbleSize val="0"/>
        </c:dLbls>
        <c:axId val="-1224518720"/>
        <c:axId val="-1224520352"/>
      </c:areaChart>
      <c:catAx>
        <c:axId val="-1224518720"/>
        <c:scaling>
          <c:orientation val="minMax"/>
        </c:scaling>
        <c:delete val="1"/>
        <c:axPos val="b"/>
        <c:numFmt formatCode="0" sourceLinked="1"/>
        <c:majorTickMark val="out"/>
        <c:minorTickMark val="none"/>
        <c:tickLblPos val="nextTo"/>
        <c:crossAx val="-1224520352"/>
        <c:crossesAt val="0"/>
        <c:auto val="1"/>
        <c:lblAlgn val="ctr"/>
        <c:lblOffset val="100"/>
        <c:tickLblSkip val="10"/>
        <c:tickMarkSkip val="5"/>
        <c:noMultiLvlLbl val="0"/>
      </c:catAx>
      <c:valAx>
        <c:axId val="-122452035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w="22225">
            <a:solidFill>
              <a:schemeClr val="bg1">
                <a:lumMod val="65000"/>
              </a:schemeClr>
            </a:solidFill>
            <a:prstDash val="lgDash"/>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24518720"/>
        <c:crossesAt val="6"/>
        <c:crossBetween val="midCat"/>
        <c:majorUnit val="0.2"/>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14886666845036"/>
          <c:y val="0.12538304598359881"/>
          <c:w val="0.54542734590644737"/>
          <c:h val="0.74098100453536775"/>
        </c:manualLayout>
      </c:layout>
      <c:areaChart>
        <c:grouping val="stacked"/>
        <c:varyColors val="0"/>
        <c:ser>
          <c:idx val="6"/>
          <c:order val="0"/>
          <c:tx>
            <c:strRef>
              <c:f>Sheet1!$B$1</c:f>
              <c:strCache>
                <c:ptCount val="1"/>
                <c:pt idx="0">
                  <c:v>other</c:v>
                </c:pt>
              </c:strCache>
            </c:strRef>
          </c:tx>
          <c:spPr>
            <a:solidFill>
              <a:srgbClr val="FFC702">
                <a:lumMod val="50000"/>
              </a:srgbClr>
            </a:solidFill>
            <a:ln w="25400">
              <a:noFill/>
            </a:ln>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0</c:v>
                </c:pt>
                <c:pt idx="1">
                  <c:v>0</c:v>
                </c:pt>
                <c:pt idx="2">
                  <c:v>0</c:v>
                </c:pt>
                <c:pt idx="3">
                  <c:v>0</c:v>
                </c:pt>
                <c:pt idx="4">
                  <c:v>0</c:v>
                </c:pt>
                <c:pt idx="5">
                  <c:v>0</c:v>
                </c:pt>
                <c:pt idx="6">
                  <c:v>0</c:v>
                </c:pt>
                <c:pt idx="7">
                  <c:v>0</c:v>
                </c:pt>
                <c:pt idx="8">
                  <c:v>0.61160937500000001</c:v>
                </c:pt>
                <c:pt idx="9">
                  <c:v>0.64809179700000008</c:v>
                </c:pt>
                <c:pt idx="10">
                  <c:v>0.68303710900000003</c:v>
                </c:pt>
                <c:pt idx="11">
                  <c:v>0.70961132799999993</c:v>
                </c:pt>
                <c:pt idx="12">
                  <c:v>0.73409960900000004</c:v>
                </c:pt>
                <c:pt idx="13">
                  <c:v>0.75967773400000005</c:v>
                </c:pt>
                <c:pt idx="14">
                  <c:v>0.78501562499999999</c:v>
                </c:pt>
                <c:pt idx="15">
                  <c:v>0.81295312500000005</c:v>
                </c:pt>
                <c:pt idx="16">
                  <c:v>0.84068750000000003</c:v>
                </c:pt>
                <c:pt idx="17">
                  <c:v>0.864230469</c:v>
                </c:pt>
                <c:pt idx="18">
                  <c:v>0.88953710900000005</c:v>
                </c:pt>
                <c:pt idx="19">
                  <c:v>0.91717968800000005</c:v>
                </c:pt>
                <c:pt idx="20">
                  <c:v>0.94605273400000001</c:v>
                </c:pt>
                <c:pt idx="21">
                  <c:v>0.97000195300000003</c:v>
                </c:pt>
                <c:pt idx="22">
                  <c:v>0.99422070299999998</c:v>
                </c:pt>
                <c:pt idx="23">
                  <c:v>1.0198105470000001</c:v>
                </c:pt>
                <c:pt idx="24">
                  <c:v>1.038421875</c:v>
                </c:pt>
                <c:pt idx="25">
                  <c:v>1.0539785159999999</c:v>
                </c:pt>
                <c:pt idx="26">
                  <c:v>1.0722792969999999</c:v>
                </c:pt>
                <c:pt idx="27">
                  <c:v>1.0981855469999999</c:v>
                </c:pt>
                <c:pt idx="28">
                  <c:v>1.121673828</c:v>
                </c:pt>
                <c:pt idx="29">
                  <c:v>1.1402363280000001</c:v>
                </c:pt>
                <c:pt idx="30">
                  <c:v>1.161818359</c:v>
                </c:pt>
                <c:pt idx="31">
                  <c:v>1.1827929690000001</c:v>
                </c:pt>
                <c:pt idx="32">
                  <c:v>1.2031503910000001</c:v>
                </c:pt>
                <c:pt idx="33">
                  <c:v>1.2234765620000001</c:v>
                </c:pt>
                <c:pt idx="34">
                  <c:v>1.2530273439999999</c:v>
                </c:pt>
                <c:pt idx="35">
                  <c:v>1.279109375</c:v>
                </c:pt>
              </c:numCache>
            </c:numRef>
          </c:val>
        </c:ser>
        <c:ser>
          <c:idx val="4"/>
          <c:order val="1"/>
          <c:tx>
            <c:strRef>
              <c:f>Sheet1!$C$1</c:f>
              <c:strCache>
                <c:ptCount val="1"/>
                <c:pt idx="0">
                  <c:v>refining</c:v>
                </c:pt>
              </c:strCache>
            </c:strRef>
          </c:tx>
          <c:spPr>
            <a:solidFill>
              <a:srgbClr val="FFC702">
                <a:lumMod val="75000"/>
              </a:srgbClr>
            </a:solidFill>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4.5327919999999997</c:v>
                </c:pt>
                <c:pt idx="1">
                  <c:v>4.6137300000000003</c:v>
                </c:pt>
                <c:pt idx="2">
                  <c:v>4.5929359999999999</c:v>
                </c:pt>
                <c:pt idx="3">
                  <c:v>4.6533709999999999</c:v>
                </c:pt>
                <c:pt idx="4">
                  <c:v>4.6437910000000002</c:v>
                </c:pt>
                <c:pt idx="5">
                  <c:v>4.3930150000000001</c:v>
                </c:pt>
                <c:pt idx="6">
                  <c:v>4.6170080000000002</c:v>
                </c:pt>
                <c:pt idx="7">
                  <c:v>4.3377569999999999</c:v>
                </c:pt>
                <c:pt idx="8">
                  <c:v>4.397151</c:v>
                </c:pt>
                <c:pt idx="9">
                  <c:v>4.3868840000000002</c:v>
                </c:pt>
                <c:pt idx="10">
                  <c:v>4.4154720000000003</c:v>
                </c:pt>
                <c:pt idx="11">
                  <c:v>4.4509119999999998</c:v>
                </c:pt>
                <c:pt idx="12">
                  <c:v>4.4424530000000004</c:v>
                </c:pt>
                <c:pt idx="13">
                  <c:v>4.469284</c:v>
                </c:pt>
                <c:pt idx="14">
                  <c:v>4.500718</c:v>
                </c:pt>
                <c:pt idx="15">
                  <c:v>4.470396</c:v>
                </c:pt>
                <c:pt idx="16">
                  <c:v>4.4932150000000002</c:v>
                </c:pt>
                <c:pt idx="17">
                  <c:v>4.5038539999999996</c:v>
                </c:pt>
                <c:pt idx="18">
                  <c:v>4.5149239999999997</c:v>
                </c:pt>
                <c:pt idx="19">
                  <c:v>4.560454</c:v>
                </c:pt>
                <c:pt idx="20">
                  <c:v>4.5785020000000003</c:v>
                </c:pt>
                <c:pt idx="21">
                  <c:v>4.6299349999999997</c:v>
                </c:pt>
                <c:pt idx="22">
                  <c:v>4.67265</c:v>
                </c:pt>
                <c:pt idx="23">
                  <c:v>4.6916029999999997</c:v>
                </c:pt>
                <c:pt idx="24">
                  <c:v>4.747204</c:v>
                </c:pt>
                <c:pt idx="25">
                  <c:v>4.7528040000000003</c:v>
                </c:pt>
                <c:pt idx="26">
                  <c:v>4.7661290000000003</c:v>
                </c:pt>
                <c:pt idx="27">
                  <c:v>4.7942140000000002</c:v>
                </c:pt>
                <c:pt idx="28">
                  <c:v>4.8133840000000001</c:v>
                </c:pt>
                <c:pt idx="29">
                  <c:v>4.8348880000000003</c:v>
                </c:pt>
                <c:pt idx="30">
                  <c:v>4.8565870000000002</c:v>
                </c:pt>
                <c:pt idx="31">
                  <c:v>4.8855079999999997</c:v>
                </c:pt>
                <c:pt idx="32">
                  <c:v>4.9350810000000003</c:v>
                </c:pt>
                <c:pt idx="33">
                  <c:v>4.9745990000000004</c:v>
                </c:pt>
                <c:pt idx="34">
                  <c:v>4.9956370000000003</c:v>
                </c:pt>
                <c:pt idx="35">
                  <c:v>5.0449260000000002</c:v>
                </c:pt>
              </c:numCache>
            </c:numRef>
          </c:val>
        </c:ser>
        <c:ser>
          <c:idx val="2"/>
          <c:order val="2"/>
          <c:tx>
            <c:strRef>
              <c:f>Sheet1!$D$1</c:f>
              <c:strCache>
                <c:ptCount val="1"/>
                <c:pt idx="0">
                  <c:v>bulk chemical heat &amp; power</c:v>
                </c:pt>
              </c:strCache>
            </c:strRef>
          </c:tx>
          <c:spPr>
            <a:solidFill>
              <a:srgbClr val="0096D7">
                <a:lumMod val="75000"/>
              </a:srgbClr>
            </a:solidFill>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2.8304594729999999</c:v>
                </c:pt>
                <c:pt idx="1">
                  <c:v>2.9713610840000002</c:v>
                </c:pt>
                <c:pt idx="2">
                  <c:v>3.031128174</c:v>
                </c:pt>
                <c:pt idx="3">
                  <c:v>3.1957072750000002</c:v>
                </c:pt>
                <c:pt idx="4">
                  <c:v>3.2128015140000001</c:v>
                </c:pt>
                <c:pt idx="5">
                  <c:v>3.2072578119999999</c:v>
                </c:pt>
                <c:pt idx="6">
                  <c:v>3.0878408199999998</c:v>
                </c:pt>
                <c:pt idx="7">
                  <c:v>3.2218139649999999</c:v>
                </c:pt>
                <c:pt idx="8">
                  <c:v>3.3399487300000001</c:v>
                </c:pt>
                <c:pt idx="9">
                  <c:v>3.4927817380000001</c:v>
                </c:pt>
                <c:pt idx="10">
                  <c:v>3.6033925779999998</c:v>
                </c:pt>
                <c:pt idx="11">
                  <c:v>3.6824274899999998</c:v>
                </c:pt>
                <c:pt idx="12">
                  <c:v>3.7219797360000002</c:v>
                </c:pt>
                <c:pt idx="13">
                  <c:v>3.7679548340000002</c:v>
                </c:pt>
                <c:pt idx="14">
                  <c:v>3.8101525879999998</c:v>
                </c:pt>
                <c:pt idx="15">
                  <c:v>3.8720729980000002</c:v>
                </c:pt>
                <c:pt idx="16">
                  <c:v>3.9304997560000001</c:v>
                </c:pt>
                <c:pt idx="17">
                  <c:v>3.97135791</c:v>
                </c:pt>
                <c:pt idx="18">
                  <c:v>4.0127683110000003</c:v>
                </c:pt>
                <c:pt idx="19">
                  <c:v>4.0631896970000003</c:v>
                </c:pt>
                <c:pt idx="20">
                  <c:v>4.1171909180000004</c:v>
                </c:pt>
                <c:pt idx="21">
                  <c:v>4.1499218750000004</c:v>
                </c:pt>
                <c:pt idx="22">
                  <c:v>4.1903496090000001</c:v>
                </c:pt>
                <c:pt idx="23">
                  <c:v>4.2328281250000002</c:v>
                </c:pt>
                <c:pt idx="24">
                  <c:v>4.2551123049999999</c:v>
                </c:pt>
                <c:pt idx="25">
                  <c:v>4.2846123049999996</c:v>
                </c:pt>
                <c:pt idx="26">
                  <c:v>4.3141850590000006</c:v>
                </c:pt>
                <c:pt idx="27">
                  <c:v>4.3662285160000014</c:v>
                </c:pt>
                <c:pt idx="28">
                  <c:v>4.4137153319999998</c:v>
                </c:pt>
                <c:pt idx="29">
                  <c:v>4.4438598630000001</c:v>
                </c:pt>
                <c:pt idx="30">
                  <c:v>4.479621582</c:v>
                </c:pt>
                <c:pt idx="31">
                  <c:v>4.5150468750000003</c:v>
                </c:pt>
                <c:pt idx="32">
                  <c:v>4.549764648</c:v>
                </c:pt>
                <c:pt idx="33">
                  <c:v>4.583702637</c:v>
                </c:pt>
                <c:pt idx="34">
                  <c:v>4.6446049800000004</c:v>
                </c:pt>
                <c:pt idx="35">
                  <c:v>4.7019062500000004</c:v>
                </c:pt>
              </c:numCache>
            </c:numRef>
          </c:val>
        </c:ser>
        <c:ser>
          <c:idx val="3"/>
          <c:order val="3"/>
          <c:tx>
            <c:strRef>
              <c:f>Sheet1!$E$1</c:f>
              <c:strCache>
                <c:ptCount val="1"/>
                <c:pt idx="0">
                  <c:v>bulk chemical feedstocks</c:v>
                </c:pt>
              </c:strCache>
            </c:strRef>
          </c:tx>
          <c:spPr>
            <a:solidFill>
              <a:srgbClr val="675005">
                <a:lumMod val="75000"/>
              </a:srgbClr>
            </a:solidFill>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2.9740571290000002</c:v>
                </c:pt>
                <c:pt idx="1">
                  <c:v>2.9800422360000001</c:v>
                </c:pt>
                <c:pt idx="2">
                  <c:v>3.0820991210000002</c:v>
                </c:pt>
                <c:pt idx="3">
                  <c:v>3.4609863280000002</c:v>
                </c:pt>
                <c:pt idx="4">
                  <c:v>3.657130859</c:v>
                </c:pt>
                <c:pt idx="5">
                  <c:v>3.543281006</c:v>
                </c:pt>
                <c:pt idx="6">
                  <c:v>3.8589074710000002</c:v>
                </c:pt>
                <c:pt idx="7">
                  <c:v>4.1431411130000004</c:v>
                </c:pt>
                <c:pt idx="8">
                  <c:v>4.1724140619999996</c:v>
                </c:pt>
                <c:pt idx="9">
                  <c:v>4.269227539000001</c:v>
                </c:pt>
                <c:pt idx="10">
                  <c:v>4.3463291019999986</c:v>
                </c:pt>
                <c:pt idx="11">
                  <c:v>4.3930507810000003</c:v>
                </c:pt>
                <c:pt idx="12">
                  <c:v>4.4227958980000004</c:v>
                </c:pt>
                <c:pt idx="13">
                  <c:v>4.4608876950000003</c:v>
                </c:pt>
                <c:pt idx="14">
                  <c:v>4.5049902340000001</c:v>
                </c:pt>
                <c:pt idx="15">
                  <c:v>4.5624169920000002</c:v>
                </c:pt>
                <c:pt idx="16">
                  <c:v>4.6151249999999999</c:v>
                </c:pt>
                <c:pt idx="17">
                  <c:v>4.6535351560000002</c:v>
                </c:pt>
                <c:pt idx="18">
                  <c:v>4.691236816</c:v>
                </c:pt>
                <c:pt idx="19">
                  <c:v>4.7374511720000001</c:v>
                </c:pt>
                <c:pt idx="20">
                  <c:v>4.7801435550000004</c:v>
                </c:pt>
                <c:pt idx="21">
                  <c:v>4.8014472660000003</c:v>
                </c:pt>
                <c:pt idx="22">
                  <c:v>4.8332778320000003</c:v>
                </c:pt>
                <c:pt idx="23">
                  <c:v>4.8615458980000001</c:v>
                </c:pt>
                <c:pt idx="24">
                  <c:v>4.8697446289999986</c:v>
                </c:pt>
                <c:pt idx="25">
                  <c:v>4.8606440430000006</c:v>
                </c:pt>
                <c:pt idx="26">
                  <c:v>4.8656259769999997</c:v>
                </c:pt>
                <c:pt idx="27">
                  <c:v>4.8943876950000007</c:v>
                </c:pt>
                <c:pt idx="28">
                  <c:v>4.9159155270000001</c:v>
                </c:pt>
                <c:pt idx="29">
                  <c:v>4.9189731449999998</c:v>
                </c:pt>
                <c:pt idx="30">
                  <c:v>4.9328051759999996</c:v>
                </c:pt>
                <c:pt idx="31">
                  <c:v>4.9412211909999986</c:v>
                </c:pt>
                <c:pt idx="32">
                  <c:v>4.9528999020000004</c:v>
                </c:pt>
                <c:pt idx="33">
                  <c:v>4.9651494140000008</c:v>
                </c:pt>
                <c:pt idx="34">
                  <c:v>5.0026123050000004</c:v>
                </c:pt>
                <c:pt idx="35">
                  <c:v>5.0331386719999998</c:v>
                </c:pt>
              </c:numCache>
            </c:numRef>
          </c:val>
        </c:ser>
        <c:ser>
          <c:idx val="0"/>
          <c:order val="4"/>
          <c:tx>
            <c:strRef>
              <c:f>Sheet1!$F$1</c:f>
              <c:strCache>
                <c:ptCount val="1"/>
                <c:pt idx="0">
                  <c:v>other energy intensive</c:v>
                </c:pt>
              </c:strCache>
            </c:strRef>
          </c:tx>
          <c:spPr>
            <a:solidFill>
              <a:srgbClr val="333333">
                <a:lumMod val="40000"/>
                <a:lumOff val="60000"/>
              </a:srgbClr>
            </a:solidFill>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General</c:formatCode>
                <c:ptCount val="36"/>
                <c:pt idx="0">
                  <c:v>5.0754985960000001</c:v>
                </c:pt>
                <c:pt idx="1">
                  <c:v>4.8607695169999987</c:v>
                </c:pt>
                <c:pt idx="2">
                  <c:v>4.901371857</c:v>
                </c:pt>
                <c:pt idx="3">
                  <c:v>4.9971665190000003</c:v>
                </c:pt>
                <c:pt idx="4">
                  <c:v>4.9501376190000004</c:v>
                </c:pt>
                <c:pt idx="5">
                  <c:v>4.5787915950000011</c:v>
                </c:pt>
                <c:pt idx="6">
                  <c:v>4.4503153379999993</c:v>
                </c:pt>
                <c:pt idx="7">
                  <c:v>4.5680187069999993</c:v>
                </c:pt>
                <c:pt idx="8">
                  <c:v>4.6421128530000004</c:v>
                </c:pt>
                <c:pt idx="9">
                  <c:v>4.670567719000001</c:v>
                </c:pt>
                <c:pt idx="10">
                  <c:v>4.6783823099999999</c:v>
                </c:pt>
                <c:pt idx="11">
                  <c:v>4.6708850550000012</c:v>
                </c:pt>
                <c:pt idx="12">
                  <c:v>4.6551365980000003</c:v>
                </c:pt>
                <c:pt idx="13">
                  <c:v>4.6229402769999997</c:v>
                </c:pt>
                <c:pt idx="14">
                  <c:v>4.5983380890000003</c:v>
                </c:pt>
                <c:pt idx="15">
                  <c:v>4.5945389860000008</c:v>
                </c:pt>
                <c:pt idx="16">
                  <c:v>4.5726441189999996</c:v>
                </c:pt>
                <c:pt idx="17">
                  <c:v>4.5346978460000003</c:v>
                </c:pt>
                <c:pt idx="18">
                  <c:v>4.4983588089999991</c:v>
                </c:pt>
                <c:pt idx="19">
                  <c:v>4.4812324980000007</c:v>
                </c:pt>
                <c:pt idx="20">
                  <c:v>4.4815984640000011</c:v>
                </c:pt>
                <c:pt idx="21">
                  <c:v>4.4778173679999993</c:v>
                </c:pt>
                <c:pt idx="22">
                  <c:v>4.4840936579999999</c:v>
                </c:pt>
                <c:pt idx="23">
                  <c:v>4.502352234</c:v>
                </c:pt>
                <c:pt idx="24">
                  <c:v>4.5157727809999999</c:v>
                </c:pt>
                <c:pt idx="25">
                  <c:v>4.5120056460000004</c:v>
                </c:pt>
                <c:pt idx="26">
                  <c:v>4.5282152250000003</c:v>
                </c:pt>
                <c:pt idx="27">
                  <c:v>4.5664206379999994</c:v>
                </c:pt>
                <c:pt idx="28">
                  <c:v>4.6037626650000014</c:v>
                </c:pt>
                <c:pt idx="29">
                  <c:v>4.6157652120000003</c:v>
                </c:pt>
                <c:pt idx="30">
                  <c:v>4.6353049930000001</c:v>
                </c:pt>
                <c:pt idx="31">
                  <c:v>4.6560069889999998</c:v>
                </c:pt>
                <c:pt idx="32">
                  <c:v>4.6795954599999998</c:v>
                </c:pt>
                <c:pt idx="33">
                  <c:v>4.7088420109999998</c:v>
                </c:pt>
                <c:pt idx="34">
                  <c:v>4.7378425909999997</c:v>
                </c:pt>
                <c:pt idx="35">
                  <c:v>4.781926361</c:v>
                </c:pt>
              </c:numCache>
            </c:numRef>
          </c:val>
        </c:ser>
        <c:ser>
          <c:idx val="1"/>
          <c:order val="5"/>
          <c:tx>
            <c:strRef>
              <c:f>Sheet1!$G$1</c:f>
              <c:strCache>
                <c:ptCount val="1"/>
                <c:pt idx="0">
                  <c:v>non-energy intensive</c:v>
                </c:pt>
              </c:strCache>
            </c:strRef>
          </c:tx>
          <c:spPr>
            <a:solidFill>
              <a:srgbClr val="FFC702">
                <a:lumMod val="60000"/>
                <a:lumOff val="40000"/>
              </a:srgbClr>
            </a:solidFill>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Sheet1!$G$2:$G$37</c:f>
              <c:numCache>
                <c:formatCode>General</c:formatCode>
                <c:ptCount val="36"/>
                <c:pt idx="0">
                  <c:v>3.100697083</c:v>
                </c:pt>
                <c:pt idx="1">
                  <c:v>3.1242714</c:v>
                </c:pt>
                <c:pt idx="2">
                  <c:v>3.1636940290000002</c:v>
                </c:pt>
                <c:pt idx="3">
                  <c:v>3.2494895929999998</c:v>
                </c:pt>
                <c:pt idx="4">
                  <c:v>3.2248889479999998</c:v>
                </c:pt>
                <c:pt idx="5">
                  <c:v>3.0219037169999998</c:v>
                </c:pt>
                <c:pt idx="6">
                  <c:v>2.918923554</c:v>
                </c:pt>
                <c:pt idx="7">
                  <c:v>3.078918319</c:v>
                </c:pt>
                <c:pt idx="8">
                  <c:v>3.1675563969999989</c:v>
                </c:pt>
                <c:pt idx="9">
                  <c:v>3.2404544670000002</c:v>
                </c:pt>
                <c:pt idx="10">
                  <c:v>3.3011499940000002</c:v>
                </c:pt>
                <c:pt idx="11">
                  <c:v>3.344808204</c:v>
                </c:pt>
                <c:pt idx="12">
                  <c:v>3.3744244840000008</c:v>
                </c:pt>
                <c:pt idx="13">
                  <c:v>3.3901215210000002</c:v>
                </c:pt>
                <c:pt idx="14">
                  <c:v>3.4021235129999998</c:v>
                </c:pt>
                <c:pt idx="15">
                  <c:v>3.418146821000001</c:v>
                </c:pt>
                <c:pt idx="16">
                  <c:v>3.4529854040000001</c:v>
                </c:pt>
                <c:pt idx="17">
                  <c:v>3.4817669370000011</c:v>
                </c:pt>
                <c:pt idx="18">
                  <c:v>3.5019023659999999</c:v>
                </c:pt>
                <c:pt idx="19">
                  <c:v>3.529289297</c:v>
                </c:pt>
                <c:pt idx="20">
                  <c:v>3.5645910789999999</c:v>
                </c:pt>
                <c:pt idx="21">
                  <c:v>3.5973857269999998</c:v>
                </c:pt>
                <c:pt idx="22">
                  <c:v>3.627282943</c:v>
                </c:pt>
                <c:pt idx="23">
                  <c:v>3.6688528680000001</c:v>
                </c:pt>
                <c:pt idx="24">
                  <c:v>3.7095678560000001</c:v>
                </c:pt>
                <c:pt idx="25">
                  <c:v>3.7573208299999998</c:v>
                </c:pt>
                <c:pt idx="26">
                  <c:v>3.8117543330000001</c:v>
                </c:pt>
                <c:pt idx="27">
                  <c:v>3.872528167</c:v>
                </c:pt>
                <c:pt idx="28">
                  <c:v>3.9381841139999998</c:v>
                </c:pt>
                <c:pt idx="29">
                  <c:v>4.0012487869999998</c:v>
                </c:pt>
                <c:pt idx="30">
                  <c:v>4.0587944030000003</c:v>
                </c:pt>
                <c:pt idx="31">
                  <c:v>4.1149970089999997</c:v>
                </c:pt>
                <c:pt idx="32">
                  <c:v>4.1639768060000009</c:v>
                </c:pt>
                <c:pt idx="33">
                  <c:v>4.2158610010000004</c:v>
                </c:pt>
                <c:pt idx="34">
                  <c:v>4.2714851989999998</c:v>
                </c:pt>
                <c:pt idx="35">
                  <c:v>4.3281607899999992</c:v>
                </c:pt>
              </c:numCache>
            </c:numRef>
          </c:val>
        </c:ser>
        <c:ser>
          <c:idx val="5"/>
          <c:order val="6"/>
          <c:tx>
            <c:strRef>
              <c:f>Sheet1!$H$1</c:f>
              <c:strCache>
                <c:ptCount val="1"/>
                <c:pt idx="0">
                  <c:v>non-manufacturing</c:v>
                </c:pt>
              </c:strCache>
            </c:strRef>
          </c:tx>
          <c:spPr>
            <a:solidFill>
              <a:srgbClr val="5D9732">
                <a:lumMod val="75000"/>
              </a:srgbClr>
            </a:solidFill>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Sheet1!$H$2:$H$37</c:f>
              <c:numCache>
                <c:formatCode>General</c:formatCode>
                <c:ptCount val="36"/>
                <c:pt idx="0">
                  <c:v>5.6276689840000014</c:v>
                </c:pt>
                <c:pt idx="1">
                  <c:v>5.6171063050000001</c:v>
                </c:pt>
                <c:pt idx="2">
                  <c:v>5.8368753199999999</c:v>
                </c:pt>
                <c:pt idx="3">
                  <c:v>6.0108749699999997</c:v>
                </c:pt>
                <c:pt idx="4">
                  <c:v>6.3593550719999996</c:v>
                </c:pt>
                <c:pt idx="5">
                  <c:v>6.19655954</c:v>
                </c:pt>
                <c:pt idx="6">
                  <c:v>6.284011413</c:v>
                </c:pt>
                <c:pt idx="7">
                  <c:v>6.5058475340000008</c:v>
                </c:pt>
                <c:pt idx="8">
                  <c:v>6.6586110540000014</c:v>
                </c:pt>
                <c:pt idx="9">
                  <c:v>6.8059108889999997</c:v>
                </c:pt>
                <c:pt idx="10">
                  <c:v>7.0171842659999992</c:v>
                </c:pt>
                <c:pt idx="11">
                  <c:v>7.1563944089999998</c:v>
                </c:pt>
                <c:pt idx="12">
                  <c:v>7.2133223879999999</c:v>
                </c:pt>
                <c:pt idx="13">
                  <c:v>7.28945636</c:v>
                </c:pt>
                <c:pt idx="14">
                  <c:v>7.3792435300000001</c:v>
                </c:pt>
                <c:pt idx="15">
                  <c:v>7.4905897220000002</c:v>
                </c:pt>
                <c:pt idx="16">
                  <c:v>7.5844695419999999</c:v>
                </c:pt>
                <c:pt idx="17">
                  <c:v>7.6540360729999994</c:v>
                </c:pt>
                <c:pt idx="18">
                  <c:v>7.7353679800000004</c:v>
                </c:pt>
                <c:pt idx="19">
                  <c:v>7.8131892699999996</c:v>
                </c:pt>
                <c:pt idx="20">
                  <c:v>7.8641655890000006</c:v>
                </c:pt>
                <c:pt idx="21">
                  <c:v>7.9103174440000004</c:v>
                </c:pt>
                <c:pt idx="22">
                  <c:v>7.9624451280000006</c:v>
                </c:pt>
                <c:pt idx="23">
                  <c:v>8.0204391480000012</c:v>
                </c:pt>
                <c:pt idx="24">
                  <c:v>8.0849212039999987</c:v>
                </c:pt>
                <c:pt idx="25">
                  <c:v>8.1585508430000004</c:v>
                </c:pt>
                <c:pt idx="26">
                  <c:v>8.2259298699999999</c:v>
                </c:pt>
                <c:pt idx="27">
                  <c:v>8.3146619260000012</c:v>
                </c:pt>
                <c:pt idx="28">
                  <c:v>8.4230879519999995</c:v>
                </c:pt>
                <c:pt idx="29">
                  <c:v>8.5151332390000007</c:v>
                </c:pt>
                <c:pt idx="30">
                  <c:v>8.5797290650000022</c:v>
                </c:pt>
                <c:pt idx="31">
                  <c:v>8.668983947000001</c:v>
                </c:pt>
                <c:pt idx="32">
                  <c:v>8.7462354120000025</c:v>
                </c:pt>
                <c:pt idx="33">
                  <c:v>8.8315044560000011</c:v>
                </c:pt>
                <c:pt idx="34">
                  <c:v>8.906758240000002</c:v>
                </c:pt>
                <c:pt idx="35">
                  <c:v>8.9864856570000011</c:v>
                </c:pt>
              </c:numCache>
            </c:numRef>
          </c:val>
        </c:ser>
        <c:dLbls>
          <c:showLegendKey val="0"/>
          <c:showVal val="0"/>
          <c:showCatName val="0"/>
          <c:showSerName val="0"/>
          <c:showPercent val="0"/>
          <c:showBubbleSize val="0"/>
        </c:dLbls>
        <c:axId val="-1224519808"/>
        <c:axId val="-1224516544"/>
      </c:areaChart>
      <c:catAx>
        <c:axId val="-1224519808"/>
        <c:scaling>
          <c:orientation val="minMax"/>
        </c:scaling>
        <c:delete val="0"/>
        <c:axPos val="b"/>
        <c:numFmt formatCode="0" sourceLinked="0"/>
        <c:majorTickMark val="out"/>
        <c:minorTickMark val="out"/>
        <c:tickLblPos val="none"/>
        <c:spPr>
          <a:ln w="12700">
            <a:solidFill>
              <a:srgbClr val="000000"/>
            </a:solidFill>
          </a:ln>
        </c:spPr>
        <c:txPr>
          <a:bodyPr/>
          <a:lstStyle/>
          <a:p>
            <a:pPr>
              <a:defRPr sz="1200"/>
            </a:pPr>
            <a:endParaRPr lang="en-US"/>
          </a:p>
        </c:txPr>
        <c:crossAx val="-1224516544"/>
        <c:crossesAt val="0"/>
        <c:auto val="1"/>
        <c:lblAlgn val="ctr"/>
        <c:lblOffset val="100"/>
        <c:tickLblSkip val="10"/>
        <c:tickMarkSkip val="10"/>
        <c:noMultiLvlLbl val="0"/>
      </c:catAx>
      <c:valAx>
        <c:axId val="-1224516544"/>
        <c:scaling>
          <c:orientation val="minMax"/>
        </c:scaling>
        <c:delete val="0"/>
        <c:axPos val="l"/>
        <c:majorGridlines>
          <c:spPr>
            <a:ln>
              <a:solidFill>
                <a:srgbClr val="FFFFFF">
                  <a:lumMod val="85000"/>
                </a:srgbClr>
              </a:solidFill>
            </a:ln>
          </c:spPr>
        </c:majorGridlines>
        <c:numFmt formatCode="#,##0_);\(#,##0\)" sourceLinked="0"/>
        <c:majorTickMark val="none"/>
        <c:minorTickMark val="none"/>
        <c:tickLblPos val="low"/>
        <c:spPr>
          <a:ln w="22225">
            <a:solidFill>
              <a:srgbClr val="FFFFFF">
                <a:lumMod val="65000"/>
              </a:srgbClr>
            </a:solidFill>
            <a:prstDash val="lgDash"/>
          </a:ln>
        </c:spPr>
        <c:txPr>
          <a:bodyPr/>
          <a:lstStyle/>
          <a:p>
            <a:pPr>
              <a:defRPr sz="1200" b="0"/>
            </a:pPr>
            <a:endParaRPr lang="en-US"/>
          </a:p>
        </c:txPr>
        <c:crossAx val="-1224519808"/>
        <c:crossesAt val="6"/>
        <c:crossBetween val="midCat"/>
      </c:valAx>
    </c:plotArea>
    <c:plotVisOnly val="1"/>
    <c:dispBlanksAs val="zero"/>
    <c:showDLblsOverMax val="0"/>
  </c:chart>
  <c:spPr>
    <a:ln>
      <a:noFill/>
    </a:ln>
  </c:spPr>
  <c:txPr>
    <a:bodyPr/>
    <a:lstStyle/>
    <a:p>
      <a:pPr>
        <a:defRPr sz="1400"/>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37083826060204"/>
          <c:y val="5.3833574447770552E-2"/>
          <c:w val="0.66931864286194998"/>
          <c:h val="0.82134581034039944"/>
        </c:manualLayout>
      </c:layout>
      <c:lineChart>
        <c:grouping val="standard"/>
        <c:varyColors val="0"/>
        <c:ser>
          <c:idx val="0"/>
          <c:order val="0"/>
          <c:tx>
            <c:strRef>
              <c:f>Sheet1!$B$1</c:f>
              <c:strCache>
                <c:ptCount val="1"/>
                <c:pt idx="0">
                  <c:v>Natural Gas</c:v>
                </c:pt>
              </c:strCache>
            </c:strRef>
          </c:tx>
          <c:spPr>
            <a:ln w="22225" cap="rnd">
              <a:solidFill>
                <a:schemeClr val="accent1"/>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Sheet1!$B$2:$B$32</c:f>
              <c:numCache>
                <c:formatCode>General</c:formatCode>
                <c:ptCount val="31"/>
                <c:pt idx="1">
                  <c:v>957.05407700000001</c:v>
                </c:pt>
                <c:pt idx="2">
                  <c:v>960.06890899999996</c:v>
                </c:pt>
                <c:pt idx="3">
                  <c:v>954.44787599999995</c:v>
                </c:pt>
                <c:pt idx="4">
                  <c:v>951.02447500000005</c:v>
                </c:pt>
                <c:pt idx="5">
                  <c:v>945.16046100000005</c:v>
                </c:pt>
                <c:pt idx="6">
                  <c:v>933.49060099999997</c:v>
                </c:pt>
                <c:pt idx="7">
                  <c:v>916.87481700000001</c:v>
                </c:pt>
                <c:pt idx="8">
                  <c:v>903.02728300000001</c:v>
                </c:pt>
                <c:pt idx="9">
                  <c:v>889.930115</c:v>
                </c:pt>
                <c:pt idx="10">
                  <c:v>876.07104500000003</c:v>
                </c:pt>
                <c:pt idx="11">
                  <c:v>862.48101799999995</c:v>
                </c:pt>
                <c:pt idx="12">
                  <c:v>848.56549099999995</c:v>
                </c:pt>
                <c:pt idx="13">
                  <c:v>835.49151600000005</c:v>
                </c:pt>
                <c:pt idx="14">
                  <c:v>823.63610800000004</c:v>
                </c:pt>
                <c:pt idx="15">
                  <c:v>811.96856700000001</c:v>
                </c:pt>
                <c:pt idx="16">
                  <c:v>800.44183299999997</c:v>
                </c:pt>
                <c:pt idx="17">
                  <c:v>789.62518299999999</c:v>
                </c:pt>
                <c:pt idx="18">
                  <c:v>779.11828600000001</c:v>
                </c:pt>
                <c:pt idx="19">
                  <c:v>768.64959699999997</c:v>
                </c:pt>
                <c:pt idx="20">
                  <c:v>757.98474099999999</c:v>
                </c:pt>
                <c:pt idx="21">
                  <c:v>747.41235400000005</c:v>
                </c:pt>
                <c:pt idx="22">
                  <c:v>737.65881300000001</c:v>
                </c:pt>
                <c:pt idx="23">
                  <c:v>727.95922900000005</c:v>
                </c:pt>
                <c:pt idx="24">
                  <c:v>717.98400900000001</c:v>
                </c:pt>
                <c:pt idx="25">
                  <c:v>707.78814699999998</c:v>
                </c:pt>
                <c:pt idx="26">
                  <c:v>697.01946999999996</c:v>
                </c:pt>
                <c:pt idx="27">
                  <c:v>686.12481700000001</c:v>
                </c:pt>
                <c:pt idx="28">
                  <c:v>675.19702099999995</c:v>
                </c:pt>
                <c:pt idx="29">
                  <c:v>665.15466300000003</c:v>
                </c:pt>
                <c:pt idx="30">
                  <c:v>655.54461700000002</c:v>
                </c:pt>
              </c:numCache>
            </c:numRef>
          </c:val>
          <c:smooth val="0"/>
        </c:ser>
        <c:ser>
          <c:idx val="1"/>
          <c:order val="1"/>
          <c:tx>
            <c:strRef>
              <c:f>Sheet1!$C$1</c:f>
              <c:strCache>
                <c:ptCount val="1"/>
                <c:pt idx="0">
                  <c:v>Wind</c:v>
                </c:pt>
              </c:strCache>
            </c:strRef>
          </c:tx>
          <c:spPr>
            <a:ln w="22225" cap="rnd">
              <a:solidFill>
                <a:srgbClr val="5D9732"/>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1">
                  <c:v>1255.878052</c:v>
                </c:pt>
                <c:pt idx="2">
                  <c:v>1243.330811</c:v>
                </c:pt>
                <c:pt idx="3">
                  <c:v>1228.7799070000001</c:v>
                </c:pt>
                <c:pt idx="4">
                  <c:v>1207.2583010000001</c:v>
                </c:pt>
                <c:pt idx="5">
                  <c:v>1178.8442379999999</c:v>
                </c:pt>
                <c:pt idx="6">
                  <c:v>1149.2114260000001</c:v>
                </c:pt>
                <c:pt idx="7">
                  <c:v>1118.326538</c:v>
                </c:pt>
                <c:pt idx="8">
                  <c:v>1086.8133539999999</c:v>
                </c:pt>
                <c:pt idx="9">
                  <c:v>1055.006592</c:v>
                </c:pt>
                <c:pt idx="10">
                  <c:v>1023.645142</c:v>
                </c:pt>
                <c:pt idx="11">
                  <c:v>992.39892599999996</c:v>
                </c:pt>
                <c:pt idx="12">
                  <c:v>962.805115</c:v>
                </c:pt>
                <c:pt idx="13">
                  <c:v>935.00335700000005</c:v>
                </c:pt>
                <c:pt idx="14">
                  <c:v>908.01910399999997</c:v>
                </c:pt>
                <c:pt idx="15">
                  <c:v>881.72271699999999</c:v>
                </c:pt>
                <c:pt idx="16">
                  <c:v>856.16863999999998</c:v>
                </c:pt>
                <c:pt idx="17">
                  <c:v>831.35314900000003</c:v>
                </c:pt>
                <c:pt idx="18">
                  <c:v>806.86309800000004</c:v>
                </c:pt>
                <c:pt idx="19">
                  <c:v>782.89880400000004</c:v>
                </c:pt>
                <c:pt idx="20">
                  <c:v>760.39935300000002</c:v>
                </c:pt>
                <c:pt idx="21">
                  <c:v>737.676331</c:v>
                </c:pt>
                <c:pt idx="22">
                  <c:v>714.16668700000002</c:v>
                </c:pt>
                <c:pt idx="23">
                  <c:v>690.896973</c:v>
                </c:pt>
                <c:pt idx="24">
                  <c:v>668.84399399999995</c:v>
                </c:pt>
                <c:pt idx="25">
                  <c:v>647.371216</c:v>
                </c:pt>
                <c:pt idx="26">
                  <c:v>625.135986</c:v>
                </c:pt>
                <c:pt idx="27">
                  <c:v>603.28088400000001</c:v>
                </c:pt>
                <c:pt idx="28">
                  <c:v>582.52496299999996</c:v>
                </c:pt>
                <c:pt idx="29">
                  <c:v>563.01928699999996</c:v>
                </c:pt>
                <c:pt idx="30">
                  <c:v>548.880493</c:v>
                </c:pt>
              </c:numCache>
            </c:numRef>
          </c:val>
          <c:smooth val="0"/>
        </c:ser>
        <c:ser>
          <c:idx val="2"/>
          <c:order val="2"/>
          <c:tx>
            <c:strRef>
              <c:f>Sheet1!$D$1</c:f>
              <c:strCache>
                <c:ptCount val="1"/>
                <c:pt idx="0">
                  <c:v>Solar PV</c:v>
                </c:pt>
              </c:strCache>
            </c:strRef>
          </c:tx>
          <c:spPr>
            <a:ln w="22225" cap="rnd">
              <a:solidFill>
                <a:schemeClr val="accent4"/>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Sheet1!$D$2:$D$32</c:f>
              <c:numCache>
                <c:formatCode>General</c:formatCode>
                <c:ptCount val="31"/>
                <c:pt idx="1">
                  <c:v>1159.1137699999999</c:v>
                </c:pt>
                <c:pt idx="2">
                  <c:v>1101.362183</c:v>
                </c:pt>
                <c:pt idx="3">
                  <c:v>1045.9140620000001</c:v>
                </c:pt>
                <c:pt idx="4">
                  <c:v>1009.339844</c:v>
                </c:pt>
                <c:pt idx="5">
                  <c:v>974.87365699999998</c:v>
                </c:pt>
                <c:pt idx="6">
                  <c:v>936.08215299999995</c:v>
                </c:pt>
                <c:pt idx="7">
                  <c:v>899.41290300000003</c:v>
                </c:pt>
                <c:pt idx="8">
                  <c:v>865.178406</c:v>
                </c:pt>
                <c:pt idx="9">
                  <c:v>832.72943099999998</c:v>
                </c:pt>
                <c:pt idx="10">
                  <c:v>801.59478799999999</c:v>
                </c:pt>
                <c:pt idx="11">
                  <c:v>772.81329300000004</c:v>
                </c:pt>
                <c:pt idx="12">
                  <c:v>745.70165999999995</c:v>
                </c:pt>
                <c:pt idx="13">
                  <c:v>720.19457999999997</c:v>
                </c:pt>
                <c:pt idx="14">
                  <c:v>695.52465800000004</c:v>
                </c:pt>
                <c:pt idx="15">
                  <c:v>671.58477800000003</c:v>
                </c:pt>
                <c:pt idx="16">
                  <c:v>648.40930200000003</c:v>
                </c:pt>
                <c:pt idx="17">
                  <c:v>625.98767099999998</c:v>
                </c:pt>
                <c:pt idx="18">
                  <c:v>604.00286900000003</c:v>
                </c:pt>
                <c:pt idx="19">
                  <c:v>582.60150099999998</c:v>
                </c:pt>
                <c:pt idx="20">
                  <c:v>562.47326699999996</c:v>
                </c:pt>
                <c:pt idx="21">
                  <c:v>542.35888699999998</c:v>
                </c:pt>
                <c:pt idx="22">
                  <c:v>521.85186799999997</c:v>
                </c:pt>
                <c:pt idx="23">
                  <c:v>501.710083</c:v>
                </c:pt>
                <c:pt idx="24">
                  <c:v>482.63708500000001</c:v>
                </c:pt>
                <c:pt idx="25">
                  <c:v>464.16177399999998</c:v>
                </c:pt>
                <c:pt idx="26">
                  <c:v>445.32135</c:v>
                </c:pt>
                <c:pt idx="27">
                  <c:v>426.93695100000002</c:v>
                </c:pt>
                <c:pt idx="28">
                  <c:v>409.51062000000002</c:v>
                </c:pt>
                <c:pt idx="29">
                  <c:v>393.13412499999998</c:v>
                </c:pt>
                <c:pt idx="30">
                  <c:v>380.64639299999999</c:v>
                </c:pt>
              </c:numCache>
            </c:numRef>
          </c:val>
          <c:smooth val="0"/>
        </c:ser>
        <c:dLbls>
          <c:showLegendKey val="0"/>
          <c:showVal val="0"/>
          <c:showCatName val="0"/>
          <c:showSerName val="0"/>
          <c:showPercent val="0"/>
          <c:showBubbleSize val="0"/>
        </c:dLbls>
        <c:smooth val="0"/>
        <c:axId val="-1237670368"/>
        <c:axId val="-1237666560"/>
      </c:lineChart>
      <c:catAx>
        <c:axId val="-123767036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7666560"/>
        <c:crosses val="autoZero"/>
        <c:auto val="1"/>
        <c:lblAlgn val="ctr"/>
        <c:lblOffset val="100"/>
        <c:tickLblSkip val="10"/>
        <c:tickMarkSkip val="10"/>
        <c:noMultiLvlLbl val="0"/>
      </c:catAx>
      <c:valAx>
        <c:axId val="-1237666560"/>
        <c:scaling>
          <c:orientation val="minMax"/>
          <c:max val="14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76703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766134524592793E-2"/>
          <c:y val="0.11858104963707722"/>
          <c:w val="0.52507661938511685"/>
          <c:h val="0.75787231940457433"/>
        </c:manualLayout>
      </c:layout>
      <c:areaChart>
        <c:grouping val="stacked"/>
        <c:varyColors val="0"/>
        <c:ser>
          <c:idx val="0"/>
          <c:order val="0"/>
          <c:tx>
            <c:strRef>
              <c:f>Sheet1!$B$1</c:f>
              <c:strCache>
                <c:ptCount val="1"/>
                <c:pt idx="0">
                  <c:v>coal</c:v>
                </c:pt>
              </c:strCache>
            </c:strRef>
          </c:tx>
          <c:spPr>
            <a:solidFill>
              <a:srgbClr val="7F7F7F"/>
            </a:solidFill>
            <a:ln w="25400">
              <a:noFill/>
            </a:ln>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1.379759</c:v>
                </c:pt>
                <c:pt idx="1">
                  <c:v>1.205336</c:v>
                </c:pt>
                <c:pt idx="2">
                  <c:v>1.1948109999999998</c:v>
                </c:pt>
                <c:pt idx="3">
                  <c:v>1.1795170000000001</c:v>
                </c:pt>
                <c:pt idx="4">
                  <c:v>1.1166880000000001</c:v>
                </c:pt>
                <c:pt idx="5">
                  <c:v>0.933168</c:v>
                </c:pt>
                <c:pt idx="6">
                  <c:v>0.85055999999999998</c:v>
                </c:pt>
                <c:pt idx="7">
                  <c:v>0.85106999999999999</c:v>
                </c:pt>
                <c:pt idx="8">
                  <c:v>0.93534700000000004</c:v>
                </c:pt>
                <c:pt idx="9">
                  <c:v>0.931199</c:v>
                </c:pt>
                <c:pt idx="10">
                  <c:v>0.90088599999999996</c:v>
                </c:pt>
                <c:pt idx="11">
                  <c:v>0.893926</c:v>
                </c:pt>
                <c:pt idx="12">
                  <c:v>0.87821099999999996</c:v>
                </c:pt>
                <c:pt idx="13">
                  <c:v>0.85398700000000005</c:v>
                </c:pt>
                <c:pt idx="14">
                  <c:v>0.83196700000000001</c:v>
                </c:pt>
                <c:pt idx="15">
                  <c:v>0.82813999999999999</c:v>
                </c:pt>
                <c:pt idx="16">
                  <c:v>0.82441200000000003</c:v>
                </c:pt>
                <c:pt idx="17">
                  <c:v>0.81373099999999998</c:v>
                </c:pt>
                <c:pt idx="18">
                  <c:v>0.80208299999999999</c:v>
                </c:pt>
                <c:pt idx="19">
                  <c:v>0.79780200000000001</c:v>
                </c:pt>
                <c:pt idx="20">
                  <c:v>0.79934300000000003</c:v>
                </c:pt>
                <c:pt idx="21">
                  <c:v>0.79559999999999997</c:v>
                </c:pt>
                <c:pt idx="22">
                  <c:v>0.79588700000000001</c:v>
                </c:pt>
                <c:pt idx="23">
                  <c:v>0.799736</c:v>
                </c:pt>
                <c:pt idx="24">
                  <c:v>0.80112799999999995</c:v>
                </c:pt>
                <c:pt idx="25">
                  <c:v>0.79471499999999995</c:v>
                </c:pt>
                <c:pt idx="26">
                  <c:v>0.79676000000000002</c:v>
                </c:pt>
                <c:pt idx="27">
                  <c:v>0.812832</c:v>
                </c:pt>
                <c:pt idx="28">
                  <c:v>0.82762599999999997</c:v>
                </c:pt>
                <c:pt idx="29">
                  <c:v>0.83233500000000005</c:v>
                </c:pt>
                <c:pt idx="30">
                  <c:v>0.84318300000000002</c:v>
                </c:pt>
                <c:pt idx="31">
                  <c:v>0.84502500000000003</c:v>
                </c:pt>
                <c:pt idx="32">
                  <c:v>0.84454499999999999</c:v>
                </c:pt>
                <c:pt idx="33">
                  <c:v>0.84855199999999997</c:v>
                </c:pt>
                <c:pt idx="34">
                  <c:v>0.84963699999999998</c:v>
                </c:pt>
                <c:pt idx="35">
                  <c:v>0.85827100000000001</c:v>
                </c:pt>
              </c:numCache>
            </c:numRef>
          </c:val>
        </c:ser>
        <c:ser>
          <c:idx val="1"/>
          <c:order val="1"/>
          <c:tx>
            <c:strRef>
              <c:f>Sheet1!$C$1</c:f>
              <c:strCache>
                <c:ptCount val="1"/>
                <c:pt idx="0">
                  <c:v>purchased electricity</c:v>
                </c:pt>
              </c:strCache>
            </c:strRef>
          </c:tx>
          <c:spPr>
            <a:solidFill>
              <a:srgbClr val="FFC702"/>
            </a:solidFill>
            <a:ln w="25400">
              <a:noFill/>
            </a:ln>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3.365964</c:v>
                </c:pt>
                <c:pt idx="1">
                  <c:v>3.3325520000000002</c:v>
                </c:pt>
                <c:pt idx="2">
                  <c:v>3.3584250000000004</c:v>
                </c:pt>
                <c:pt idx="3">
                  <c:v>3.4142950000000001</c:v>
                </c:pt>
                <c:pt idx="4">
                  <c:v>3.2487310000000003</c:v>
                </c:pt>
                <c:pt idx="5">
                  <c:v>3.0669249999999999</c:v>
                </c:pt>
                <c:pt idx="6">
                  <c:v>3.033747</c:v>
                </c:pt>
                <c:pt idx="7">
                  <c:v>3.1554220000000002</c:v>
                </c:pt>
                <c:pt idx="8">
                  <c:v>3.2282139999999999</c:v>
                </c:pt>
                <c:pt idx="9">
                  <c:v>3.287128</c:v>
                </c:pt>
                <c:pt idx="10">
                  <c:v>3.3563040000000002</c:v>
                </c:pt>
                <c:pt idx="11">
                  <c:v>3.4003230000000002</c:v>
                </c:pt>
                <c:pt idx="12">
                  <c:v>3.434094</c:v>
                </c:pt>
                <c:pt idx="13">
                  <c:v>3.457919</c:v>
                </c:pt>
                <c:pt idx="14">
                  <c:v>3.4821080000000002</c:v>
                </c:pt>
                <c:pt idx="15">
                  <c:v>3.5145780000000002</c:v>
                </c:pt>
                <c:pt idx="16">
                  <c:v>3.5458699999999999</c:v>
                </c:pt>
                <c:pt idx="17">
                  <c:v>3.5634269999999999</c:v>
                </c:pt>
                <c:pt idx="18">
                  <c:v>3.5801470000000002</c:v>
                </c:pt>
                <c:pt idx="19">
                  <c:v>3.605359</c:v>
                </c:pt>
                <c:pt idx="20">
                  <c:v>3.6268549999999999</c:v>
                </c:pt>
                <c:pt idx="21">
                  <c:v>3.646274</c:v>
                </c:pt>
                <c:pt idx="22">
                  <c:v>3.6654149999999999</c:v>
                </c:pt>
                <c:pt idx="23">
                  <c:v>3.6899109999999999</c:v>
                </c:pt>
                <c:pt idx="24">
                  <c:v>3.7132869999999998</c:v>
                </c:pt>
                <c:pt idx="25">
                  <c:v>3.7276470000000002</c:v>
                </c:pt>
                <c:pt idx="26">
                  <c:v>3.7522509999999998</c:v>
                </c:pt>
                <c:pt idx="27">
                  <c:v>3.7890320000000002</c:v>
                </c:pt>
                <c:pt idx="28">
                  <c:v>3.8273579999999998</c:v>
                </c:pt>
                <c:pt idx="29">
                  <c:v>3.8551389999999999</c:v>
                </c:pt>
                <c:pt idx="30">
                  <c:v>3.8812319999999998</c:v>
                </c:pt>
                <c:pt idx="31">
                  <c:v>3.9073880000000001</c:v>
                </c:pt>
                <c:pt idx="32">
                  <c:v>3.9312670000000001</c:v>
                </c:pt>
                <c:pt idx="33">
                  <c:v>3.9572340000000001</c:v>
                </c:pt>
                <c:pt idx="34">
                  <c:v>3.9872809999999999</c:v>
                </c:pt>
                <c:pt idx="35">
                  <c:v>4.0191210000000002</c:v>
                </c:pt>
              </c:numCache>
            </c:numRef>
          </c:val>
        </c:ser>
        <c:ser>
          <c:idx val="2"/>
          <c:order val="2"/>
          <c:tx>
            <c:strRef>
              <c:f>Sheet1!$D$1</c:f>
              <c:strCache>
                <c:ptCount val="1"/>
                <c:pt idx="0">
                  <c:v>renewables</c:v>
                </c:pt>
              </c:strCache>
            </c:strRef>
          </c:tx>
          <c:spPr>
            <a:ln w="25400">
              <a:noFill/>
            </a:ln>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2.491355</c:v>
                </c:pt>
                <c:pt idx="1">
                  <c:v>2.5027370000000002</c:v>
                </c:pt>
                <c:pt idx="2">
                  <c:v>2.4895990000000001</c:v>
                </c:pt>
                <c:pt idx="3">
                  <c:v>2.486434</c:v>
                </c:pt>
                <c:pt idx="4">
                  <c:v>2.4952610000000002</c:v>
                </c:pt>
                <c:pt idx="5">
                  <c:v>2.4349829999999999</c:v>
                </c:pt>
                <c:pt idx="6">
                  <c:v>2.4103940000000001</c:v>
                </c:pt>
                <c:pt idx="7">
                  <c:v>2.4423859999999999</c:v>
                </c:pt>
                <c:pt idx="8">
                  <c:v>2.4542800000000002</c:v>
                </c:pt>
                <c:pt idx="9">
                  <c:v>2.4660890000000002</c:v>
                </c:pt>
                <c:pt idx="10">
                  <c:v>2.483581</c:v>
                </c:pt>
                <c:pt idx="11">
                  <c:v>2.493573</c:v>
                </c:pt>
                <c:pt idx="12">
                  <c:v>2.5009930000000002</c:v>
                </c:pt>
                <c:pt idx="13">
                  <c:v>2.5043090000000001</c:v>
                </c:pt>
                <c:pt idx="14">
                  <c:v>2.5094889999999999</c:v>
                </c:pt>
                <c:pt idx="15">
                  <c:v>2.5218639999999999</c:v>
                </c:pt>
                <c:pt idx="16">
                  <c:v>2.54087</c:v>
                </c:pt>
                <c:pt idx="17">
                  <c:v>2.548273</c:v>
                </c:pt>
                <c:pt idx="18">
                  <c:v>2.5546420000000003</c:v>
                </c:pt>
                <c:pt idx="19">
                  <c:v>2.5604019999999998</c:v>
                </c:pt>
                <c:pt idx="20">
                  <c:v>2.573331</c:v>
                </c:pt>
                <c:pt idx="21">
                  <c:v>2.5835150000000002</c:v>
                </c:pt>
                <c:pt idx="22">
                  <c:v>2.5952700000000002</c:v>
                </c:pt>
                <c:pt idx="23">
                  <c:v>2.6118899999999998</c:v>
                </c:pt>
                <c:pt idx="24">
                  <c:v>2.627891</c:v>
                </c:pt>
                <c:pt idx="25">
                  <c:v>2.6434540000000002</c:v>
                </c:pt>
                <c:pt idx="26">
                  <c:v>2.663767</c:v>
                </c:pt>
                <c:pt idx="27">
                  <c:v>2.687821</c:v>
                </c:pt>
                <c:pt idx="28">
                  <c:v>2.714734</c:v>
                </c:pt>
                <c:pt idx="29">
                  <c:v>2.7412199999999998</c:v>
                </c:pt>
                <c:pt idx="30">
                  <c:v>2.7734019999999999</c:v>
                </c:pt>
                <c:pt idx="31">
                  <c:v>2.7965499999999999</c:v>
                </c:pt>
                <c:pt idx="32">
                  <c:v>2.8346179999999999</c:v>
                </c:pt>
                <c:pt idx="33">
                  <c:v>2.8641700000000001</c:v>
                </c:pt>
                <c:pt idx="34">
                  <c:v>2.8970020000000001</c:v>
                </c:pt>
                <c:pt idx="35">
                  <c:v>2.9304329999999998</c:v>
                </c:pt>
              </c:numCache>
            </c:numRef>
          </c:val>
        </c:ser>
        <c:ser>
          <c:idx val="3"/>
          <c:order val="3"/>
          <c:tx>
            <c:strRef>
              <c:f>Sheet1!$E$1</c:f>
              <c:strCache>
                <c:ptCount val="1"/>
                <c:pt idx="0">
                  <c:v>petroleum</c:v>
                </c:pt>
              </c:strCache>
            </c:strRef>
          </c:tx>
          <c:spPr>
            <a:solidFill>
              <a:srgbClr val="BD732A"/>
            </a:solidFill>
            <a:ln w="25400">
              <a:noFill/>
            </a:ln>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5.5173529999999991</c:v>
                </c:pt>
                <c:pt idx="1">
                  <c:v>5.6500979999999998</c:v>
                </c:pt>
                <c:pt idx="2">
                  <c:v>5.7537929999999999</c:v>
                </c:pt>
                <c:pt idx="3">
                  <c:v>5.7226499999999998</c:v>
                </c:pt>
                <c:pt idx="4">
                  <c:v>5.7017100000000012</c:v>
                </c:pt>
                <c:pt idx="5">
                  <c:v>5.1958320000000002</c:v>
                </c:pt>
                <c:pt idx="6">
                  <c:v>5.3706470000000008</c:v>
                </c:pt>
                <c:pt idx="7">
                  <c:v>5.4375319999999991</c:v>
                </c:pt>
                <c:pt idx="8">
                  <c:v>5.4732669999999999</c:v>
                </c:pt>
                <c:pt idx="9">
                  <c:v>5.4830670000000001</c:v>
                </c:pt>
                <c:pt idx="10">
                  <c:v>5.5475500000000011</c:v>
                </c:pt>
                <c:pt idx="11">
                  <c:v>5.5974859999999991</c:v>
                </c:pt>
                <c:pt idx="12">
                  <c:v>5.6483699999999999</c:v>
                </c:pt>
                <c:pt idx="13">
                  <c:v>5.6965840000000005</c:v>
                </c:pt>
                <c:pt idx="14">
                  <c:v>5.7489879999999998</c:v>
                </c:pt>
                <c:pt idx="15">
                  <c:v>5.7893189999999999</c:v>
                </c:pt>
                <c:pt idx="16">
                  <c:v>5.8385949999999998</c:v>
                </c:pt>
                <c:pt idx="17">
                  <c:v>5.8825879999999993</c:v>
                </c:pt>
                <c:pt idx="18">
                  <c:v>5.9194670000000009</c:v>
                </c:pt>
                <c:pt idx="19">
                  <c:v>5.9769570000000005</c:v>
                </c:pt>
                <c:pt idx="20">
                  <c:v>6.0176260000000008</c:v>
                </c:pt>
                <c:pt idx="21">
                  <c:v>6.0694289999999995</c:v>
                </c:pt>
                <c:pt idx="22">
                  <c:v>6.1216460000000001</c:v>
                </c:pt>
                <c:pt idx="23">
                  <c:v>6.1561520000000005</c:v>
                </c:pt>
                <c:pt idx="24">
                  <c:v>6.1922810000000004</c:v>
                </c:pt>
                <c:pt idx="25">
                  <c:v>6.2141610000000007</c:v>
                </c:pt>
                <c:pt idx="26">
                  <c:v>6.2504939999999998</c:v>
                </c:pt>
                <c:pt idx="27">
                  <c:v>6.2878609999999995</c:v>
                </c:pt>
                <c:pt idx="28">
                  <c:v>6.3163469999999995</c:v>
                </c:pt>
                <c:pt idx="29">
                  <c:v>6.3605700000000009</c:v>
                </c:pt>
                <c:pt idx="30">
                  <c:v>6.4180900000000003</c:v>
                </c:pt>
                <c:pt idx="31">
                  <c:v>6.4537410000000008</c:v>
                </c:pt>
                <c:pt idx="32">
                  <c:v>6.5101360000000001</c:v>
                </c:pt>
                <c:pt idx="33">
                  <c:v>6.5778420000000004</c:v>
                </c:pt>
                <c:pt idx="34">
                  <c:v>6.635033</c:v>
                </c:pt>
                <c:pt idx="35">
                  <c:v>6.7102019999999989</c:v>
                </c:pt>
              </c:numCache>
            </c:numRef>
          </c:val>
        </c:ser>
        <c:ser>
          <c:idx val="4"/>
          <c:order val="4"/>
          <c:tx>
            <c:strRef>
              <c:f>Sheet1!$F$1</c:f>
              <c:strCache>
                <c:ptCount val="1"/>
                <c:pt idx="0">
                  <c:v>hydrocarbon gas liquids</c:v>
                </c:pt>
              </c:strCache>
            </c:strRef>
          </c:tx>
          <c:spPr>
            <a:solidFill>
              <a:srgbClr val="675005"/>
            </a:solidFill>
            <a:ln w="25400">
              <a:noFill/>
            </a:ln>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Sheet1!$F$2:$F$37</c:f>
              <c:numCache>
                <c:formatCode>General</c:formatCode>
                <c:ptCount val="36"/>
                <c:pt idx="0">
                  <c:v>2.6211139999999999</c:v>
                </c:pt>
                <c:pt idx="1">
                  <c:v>2.597153</c:v>
                </c:pt>
                <c:pt idx="2">
                  <c:v>2.678722</c:v>
                </c:pt>
                <c:pt idx="3">
                  <c:v>3.0293040000000002</c:v>
                </c:pt>
                <c:pt idx="4">
                  <c:v>3.2219530000000001</c:v>
                </c:pt>
                <c:pt idx="5">
                  <c:v>3.1299549999999998</c:v>
                </c:pt>
                <c:pt idx="6">
                  <c:v>3.386781</c:v>
                </c:pt>
                <c:pt idx="7">
                  <c:v>3.6518510000000002</c:v>
                </c:pt>
                <c:pt idx="8">
                  <c:v>3.7763610000000001</c:v>
                </c:pt>
                <c:pt idx="9">
                  <c:v>3.892941</c:v>
                </c:pt>
                <c:pt idx="10">
                  <c:v>3.9946410000000001</c:v>
                </c:pt>
                <c:pt idx="11">
                  <c:v>4.0597500000000002</c:v>
                </c:pt>
                <c:pt idx="12">
                  <c:v>4.1080740000000002</c:v>
                </c:pt>
                <c:pt idx="13">
                  <c:v>4.1653770000000003</c:v>
                </c:pt>
                <c:pt idx="14">
                  <c:v>4.2273480000000001</c:v>
                </c:pt>
                <c:pt idx="15">
                  <c:v>4.3049340000000003</c:v>
                </c:pt>
                <c:pt idx="16">
                  <c:v>4.3769869999999997</c:v>
                </c:pt>
                <c:pt idx="17">
                  <c:v>4.4281519999999999</c:v>
                </c:pt>
                <c:pt idx="18">
                  <c:v>4.487323</c:v>
                </c:pt>
                <c:pt idx="19">
                  <c:v>4.555828</c:v>
                </c:pt>
                <c:pt idx="20">
                  <c:v>4.6235419999999996</c:v>
                </c:pt>
                <c:pt idx="21">
                  <c:v>4.6667880000000004</c:v>
                </c:pt>
                <c:pt idx="22">
                  <c:v>4.718928</c:v>
                </c:pt>
                <c:pt idx="23">
                  <c:v>4.7689620000000001</c:v>
                </c:pt>
                <c:pt idx="24">
                  <c:v>4.7953900000000003</c:v>
                </c:pt>
                <c:pt idx="25">
                  <c:v>4.8040479999999999</c:v>
                </c:pt>
                <c:pt idx="26">
                  <c:v>4.828106</c:v>
                </c:pt>
                <c:pt idx="27">
                  <c:v>4.8799419999999998</c:v>
                </c:pt>
                <c:pt idx="28">
                  <c:v>4.9218789999999997</c:v>
                </c:pt>
                <c:pt idx="29">
                  <c:v>4.9445259999999998</c:v>
                </c:pt>
                <c:pt idx="30">
                  <c:v>4.980334</c:v>
                </c:pt>
                <c:pt idx="31">
                  <c:v>5.0111889999999999</c:v>
                </c:pt>
                <c:pt idx="32">
                  <c:v>5.0438879999999999</c:v>
                </c:pt>
                <c:pt idx="33">
                  <c:v>5.0779709999999998</c:v>
                </c:pt>
                <c:pt idx="34">
                  <c:v>5.1424190000000003</c:v>
                </c:pt>
                <c:pt idx="35">
                  <c:v>5.1972120000000004</c:v>
                </c:pt>
              </c:numCache>
            </c:numRef>
          </c:val>
        </c:ser>
        <c:ser>
          <c:idx val="5"/>
          <c:order val="5"/>
          <c:tx>
            <c:strRef>
              <c:f>Sheet1!$G$1</c:f>
              <c:strCache>
                <c:ptCount val="1"/>
                <c:pt idx="0">
                  <c:v>natural gas</c:v>
                </c:pt>
              </c:strCache>
            </c:strRef>
          </c:tx>
          <c:spPr>
            <a:solidFill>
              <a:srgbClr val="0096D7"/>
            </a:solidFill>
            <a:ln w="25400">
              <a:noFill/>
            </a:ln>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Sheet1!$G$2:$G$37</c:f>
              <c:numCache>
                <c:formatCode>General</c:formatCode>
                <c:ptCount val="36"/>
                <c:pt idx="0">
                  <c:v>9.4256810000000009</c:v>
                </c:pt>
                <c:pt idx="1">
                  <c:v>9.6174590000000002</c:v>
                </c:pt>
                <c:pt idx="2">
                  <c:v>9.8643470000000004</c:v>
                </c:pt>
                <c:pt idx="3">
                  <c:v>10.422109000000001</c:v>
                </c:pt>
                <c:pt idx="4">
                  <c:v>10.625545000000001</c:v>
                </c:pt>
                <c:pt idx="5">
                  <c:v>10.705175000000001</c:v>
                </c:pt>
                <c:pt idx="6">
                  <c:v>10.722757</c:v>
                </c:pt>
                <c:pt idx="7">
                  <c:v>10.825263</c:v>
                </c:pt>
                <c:pt idx="8">
                  <c:v>11.123538</c:v>
                </c:pt>
                <c:pt idx="9">
                  <c:v>11.454599</c:v>
                </c:pt>
                <c:pt idx="10">
                  <c:v>11.763254</c:v>
                </c:pt>
                <c:pt idx="11">
                  <c:v>11.964539</c:v>
                </c:pt>
                <c:pt idx="12">
                  <c:v>11.995108999999999</c:v>
                </c:pt>
                <c:pt idx="13">
                  <c:v>12.082572000000001</c:v>
                </c:pt>
                <c:pt idx="14">
                  <c:v>12.181082999999999</c:v>
                </c:pt>
                <c:pt idx="15">
                  <c:v>12.263878999999999</c:v>
                </c:pt>
                <c:pt idx="16">
                  <c:v>12.364331999999999</c:v>
                </c:pt>
                <c:pt idx="17">
                  <c:v>12.427723</c:v>
                </c:pt>
                <c:pt idx="18">
                  <c:v>12.50085</c:v>
                </c:pt>
                <c:pt idx="19">
                  <c:v>12.60605</c:v>
                </c:pt>
                <c:pt idx="20">
                  <c:v>12.691959000000001</c:v>
                </c:pt>
                <c:pt idx="21">
                  <c:v>12.775334000000001</c:v>
                </c:pt>
                <c:pt idx="22">
                  <c:v>12.867286999999999</c:v>
                </c:pt>
                <c:pt idx="23">
                  <c:v>12.970853</c:v>
                </c:pt>
                <c:pt idx="24">
                  <c:v>13.090846000000001</c:v>
                </c:pt>
                <c:pt idx="25">
                  <c:v>13.195967</c:v>
                </c:pt>
                <c:pt idx="26">
                  <c:v>13.292823</c:v>
                </c:pt>
                <c:pt idx="27">
                  <c:v>13.449161999999999</c:v>
                </c:pt>
                <c:pt idx="28">
                  <c:v>13.621167</c:v>
                </c:pt>
                <c:pt idx="29">
                  <c:v>13.735655</c:v>
                </c:pt>
                <c:pt idx="30">
                  <c:v>13.807763</c:v>
                </c:pt>
                <c:pt idx="31">
                  <c:v>13.950003000000001</c:v>
                </c:pt>
                <c:pt idx="32">
                  <c:v>14.065587000000001</c:v>
                </c:pt>
                <c:pt idx="33">
                  <c:v>14.177443999999999</c:v>
                </c:pt>
                <c:pt idx="34">
                  <c:v>14.300673</c:v>
                </c:pt>
                <c:pt idx="35">
                  <c:v>14.440488999999999</c:v>
                </c:pt>
              </c:numCache>
            </c:numRef>
          </c:val>
        </c:ser>
        <c:dLbls>
          <c:showLegendKey val="0"/>
          <c:showVal val="0"/>
          <c:showCatName val="0"/>
          <c:showSerName val="0"/>
          <c:showPercent val="0"/>
          <c:showBubbleSize val="0"/>
        </c:dLbls>
        <c:axId val="-1224523072"/>
        <c:axId val="-1224522528"/>
      </c:areaChart>
      <c:catAx>
        <c:axId val="-1224523072"/>
        <c:scaling>
          <c:orientation val="minMax"/>
        </c:scaling>
        <c:delete val="0"/>
        <c:axPos val="b"/>
        <c:numFmt formatCode="0" sourceLinked="0"/>
        <c:majorTickMark val="out"/>
        <c:minorTickMark val="out"/>
        <c:tickLblPos val="none"/>
        <c:spPr>
          <a:ln w="12700">
            <a:solidFill>
              <a:srgbClr val="000000"/>
            </a:solidFill>
          </a:ln>
        </c:spPr>
        <c:txPr>
          <a:bodyPr/>
          <a:lstStyle/>
          <a:p>
            <a:pPr algn="ctr">
              <a:defRPr lang="en-US" sz="1200" b="0" i="0" u="none" strike="noStrike" kern="1200" baseline="0">
                <a:solidFill>
                  <a:schemeClr val="tx1"/>
                </a:solidFill>
                <a:latin typeface="+mn-lt"/>
                <a:ea typeface="+mn-ea"/>
                <a:cs typeface="+mn-cs"/>
              </a:defRPr>
            </a:pPr>
            <a:endParaRPr lang="en-US"/>
          </a:p>
        </c:txPr>
        <c:crossAx val="-1224522528"/>
        <c:crosses val="autoZero"/>
        <c:auto val="1"/>
        <c:lblAlgn val="ctr"/>
        <c:lblOffset val="100"/>
        <c:tickLblSkip val="10"/>
        <c:tickMarkSkip val="10"/>
        <c:noMultiLvlLbl val="0"/>
      </c:catAx>
      <c:valAx>
        <c:axId val="-1224522528"/>
        <c:scaling>
          <c:orientation val="minMax"/>
        </c:scaling>
        <c:delete val="0"/>
        <c:axPos val="l"/>
        <c:majorGridlines>
          <c:spPr>
            <a:ln>
              <a:solidFill>
                <a:srgbClr val="FFFFFF">
                  <a:lumMod val="85000"/>
                </a:srgbClr>
              </a:solidFill>
            </a:ln>
          </c:spPr>
        </c:majorGridlines>
        <c:numFmt formatCode="General" sourceLinked="1"/>
        <c:majorTickMark val="none"/>
        <c:minorTickMark val="none"/>
        <c:tickLblPos val="low"/>
        <c:spPr>
          <a:ln w="22225">
            <a:solidFill>
              <a:srgbClr val="FFFFFF">
                <a:lumMod val="65000"/>
              </a:srgbClr>
            </a:solidFill>
            <a:prstDash val="lgDash"/>
          </a:ln>
        </c:spPr>
        <c:txPr>
          <a:bodyPr/>
          <a:lstStyle/>
          <a:p>
            <a:pPr>
              <a:defRPr sz="1200"/>
            </a:pPr>
            <a:endParaRPr lang="en-US"/>
          </a:p>
        </c:txPr>
        <c:crossAx val="-1224523072"/>
        <c:crossesAt val="6"/>
        <c:crossBetween val="midCat"/>
      </c:valAx>
    </c:plotArea>
    <c:plotVisOnly val="1"/>
    <c:dispBlanksAs val="zero"/>
    <c:showDLblsOverMax val="0"/>
  </c:chart>
  <c:spPr>
    <a:ln>
      <a:noFill/>
    </a:ln>
  </c:spPr>
  <c:txPr>
    <a:bodyPr/>
    <a:lstStyle/>
    <a:p>
      <a:pPr>
        <a:defRPr sz="1400"/>
      </a:pPr>
      <a:endParaRPr lang="en-US"/>
    </a:p>
  </c:txPr>
  <c:externalData r:id="rId2">
    <c:autoUpdate val="0"/>
  </c:externalData>
  <c:userShapes r:id="rId3"/>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097790195580387E-2"/>
          <c:y val="8.5526962988688518E-2"/>
          <c:w val="0.66901662292213471"/>
          <c:h val="0.8277666209057547"/>
        </c:manualLayout>
      </c:layout>
      <c:lineChart>
        <c:grouping val="standard"/>
        <c:varyColors val="0"/>
        <c:ser>
          <c:idx val="0"/>
          <c:order val="0"/>
          <c:tx>
            <c:strRef>
              <c:f>Sheet1!$B$1</c:f>
              <c:strCache>
                <c:ptCount val="1"/>
                <c:pt idx="0">
                  <c:v>Low Macro</c:v>
                </c:pt>
              </c:strCache>
            </c:strRef>
          </c:tx>
          <c:spPr>
            <a:ln w="22225" cap="rnd">
              <a:solidFill>
                <a:srgbClr val="89DBFF"/>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26.379162000000001</c:v>
                </c:pt>
                <c:pt idx="1">
                  <c:v>25.126615999999999</c:v>
                </c:pt>
                <c:pt idx="2">
                  <c:v>25.105907999999999</c:v>
                </c:pt>
                <c:pt idx="3">
                  <c:v>24.923442000000001</c:v>
                </c:pt>
                <c:pt idx="4">
                  <c:v>25.812442999999998</c:v>
                </c:pt>
                <c:pt idx="5">
                  <c:v>24.820363</c:v>
                </c:pt>
                <c:pt idx="6">
                  <c:v>24.905605000000001</c:v>
                </c:pt>
                <c:pt idx="7">
                  <c:v>24.790929999999999</c:v>
                </c:pt>
                <c:pt idx="8">
                  <c:v>23.899332000000001</c:v>
                </c:pt>
                <c:pt idx="9">
                  <c:v>21.800438</c:v>
                </c:pt>
                <c:pt idx="10">
                  <c:v>23.640350999999999</c:v>
                </c:pt>
                <c:pt idx="11">
                  <c:v>23.887816999999998</c:v>
                </c:pt>
                <c:pt idx="12">
                  <c:v>24.144541</c:v>
                </c:pt>
                <c:pt idx="13">
                  <c:v>24.740359999999999</c:v>
                </c:pt>
                <c:pt idx="14">
                  <c:v>24.859027999999999</c:v>
                </c:pt>
                <c:pt idx="15">
                  <c:v>24.783443999999999</c:v>
                </c:pt>
                <c:pt idx="16">
                  <c:v>24.886195999999899</c:v>
                </c:pt>
                <c:pt idx="17">
                  <c:v>25.311163000000001</c:v>
                </c:pt>
                <c:pt idx="18">
                  <c:v>26.228660999999999</c:v>
                </c:pt>
                <c:pt idx="19">
                  <c:v>26.388766</c:v>
                </c:pt>
                <c:pt idx="20">
                  <c:v>25.465651999999999</c:v>
                </c:pt>
                <c:pt idx="21">
                  <c:v>25.385286000000001</c:v>
                </c:pt>
                <c:pt idx="22">
                  <c:v>25.719256999999999</c:v>
                </c:pt>
                <c:pt idx="23">
                  <c:v>26.319855</c:v>
                </c:pt>
                <c:pt idx="24">
                  <c:v>26.655573</c:v>
                </c:pt>
                <c:pt idx="25">
                  <c:v>26.939671000000001</c:v>
                </c:pt>
                <c:pt idx="26">
                  <c:v>27.110558999999999</c:v>
                </c:pt>
                <c:pt idx="27">
                  <c:v>27.175497</c:v>
                </c:pt>
                <c:pt idx="28">
                  <c:v>27.297809999999998</c:v>
                </c:pt>
                <c:pt idx="29">
                  <c:v>27.402708000000001</c:v>
                </c:pt>
                <c:pt idx="30">
                  <c:v>27.557390000000002</c:v>
                </c:pt>
                <c:pt idx="31">
                  <c:v>27.597355</c:v>
                </c:pt>
                <c:pt idx="32">
                  <c:v>27.769221999999999</c:v>
                </c:pt>
                <c:pt idx="33">
                  <c:v>27.907124</c:v>
                </c:pt>
                <c:pt idx="34">
                  <c:v>28.106387999999999</c:v>
                </c:pt>
                <c:pt idx="35">
                  <c:v>28.264424999999999</c:v>
                </c:pt>
                <c:pt idx="36">
                  <c:v>28.375284000000001</c:v>
                </c:pt>
                <c:pt idx="37">
                  <c:v>28.51125</c:v>
                </c:pt>
                <c:pt idx="38">
                  <c:v>28.655169999999998</c:v>
                </c:pt>
                <c:pt idx="39">
                  <c:v>28.854151000000002</c:v>
                </c:pt>
                <c:pt idx="40">
                  <c:v>28.989871999999998</c:v>
                </c:pt>
                <c:pt idx="41">
                  <c:v>29.125174000000001</c:v>
                </c:pt>
                <c:pt idx="42">
                  <c:v>29.274740000000001</c:v>
                </c:pt>
                <c:pt idx="43">
                  <c:v>29.487307000000001</c:v>
                </c:pt>
                <c:pt idx="44">
                  <c:v>29.695246000000001</c:v>
                </c:pt>
                <c:pt idx="45">
                  <c:v>29.895368999999999</c:v>
                </c:pt>
                <c:pt idx="46">
                  <c:v>30.013204999999999</c:v>
                </c:pt>
                <c:pt idx="47">
                  <c:v>30.224029999999999</c:v>
                </c:pt>
                <c:pt idx="48">
                  <c:v>30.447448999999999</c:v>
                </c:pt>
                <c:pt idx="49">
                  <c:v>30.667048999999999</c:v>
                </c:pt>
                <c:pt idx="50">
                  <c:v>30.863589999999999</c:v>
                </c:pt>
              </c:numCache>
            </c:numRef>
          </c:val>
          <c:smooth val="0"/>
        </c:ser>
        <c:ser>
          <c:idx val="1"/>
          <c:order val="1"/>
          <c:tx>
            <c:strRef>
              <c:f>Sheet1!$C$1</c:f>
              <c:strCache>
                <c:ptCount val="1"/>
                <c:pt idx="0">
                  <c:v>High Macro</c:v>
                </c:pt>
              </c:strCache>
            </c:strRef>
          </c:tx>
          <c:spPr>
            <a:ln w="22225" cap="rnd">
              <a:solidFill>
                <a:srgbClr val="0096D7"/>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26.379162000000001</c:v>
                </c:pt>
                <c:pt idx="1">
                  <c:v>25.126615999999999</c:v>
                </c:pt>
                <c:pt idx="2">
                  <c:v>25.105907999999999</c:v>
                </c:pt>
                <c:pt idx="3">
                  <c:v>24.923442000000001</c:v>
                </c:pt>
                <c:pt idx="4">
                  <c:v>25.812442999999998</c:v>
                </c:pt>
                <c:pt idx="5">
                  <c:v>24.820363</c:v>
                </c:pt>
                <c:pt idx="6">
                  <c:v>24.905605000000001</c:v>
                </c:pt>
                <c:pt idx="7">
                  <c:v>24.790929999999999</c:v>
                </c:pt>
                <c:pt idx="8">
                  <c:v>23.899332000000001</c:v>
                </c:pt>
                <c:pt idx="9">
                  <c:v>21.800438</c:v>
                </c:pt>
                <c:pt idx="10">
                  <c:v>23.640350999999999</c:v>
                </c:pt>
                <c:pt idx="11">
                  <c:v>23.887816999999998</c:v>
                </c:pt>
                <c:pt idx="12">
                  <c:v>24.144541</c:v>
                </c:pt>
                <c:pt idx="13">
                  <c:v>24.740359999999999</c:v>
                </c:pt>
                <c:pt idx="14">
                  <c:v>24.859027999999999</c:v>
                </c:pt>
                <c:pt idx="15">
                  <c:v>24.783443999999999</c:v>
                </c:pt>
                <c:pt idx="16">
                  <c:v>24.886195999999899</c:v>
                </c:pt>
                <c:pt idx="17">
                  <c:v>25.311163000000001</c:v>
                </c:pt>
                <c:pt idx="18">
                  <c:v>26.228660999999999</c:v>
                </c:pt>
                <c:pt idx="19">
                  <c:v>26.388766</c:v>
                </c:pt>
                <c:pt idx="20">
                  <c:v>25.465976999999999</c:v>
                </c:pt>
                <c:pt idx="21">
                  <c:v>26.158794</c:v>
                </c:pt>
                <c:pt idx="22">
                  <c:v>26.894907</c:v>
                </c:pt>
                <c:pt idx="23">
                  <c:v>27.843223999999999</c:v>
                </c:pt>
                <c:pt idx="24">
                  <c:v>28.5928</c:v>
                </c:pt>
                <c:pt idx="25">
                  <c:v>29.251888000000001</c:v>
                </c:pt>
                <c:pt idx="26">
                  <c:v>29.754625000000001</c:v>
                </c:pt>
                <c:pt idx="27">
                  <c:v>30.075320999999999</c:v>
                </c:pt>
                <c:pt idx="28">
                  <c:v>30.445437999999999</c:v>
                </c:pt>
                <c:pt idx="29">
                  <c:v>30.751138999999998</c:v>
                </c:pt>
                <c:pt idx="30">
                  <c:v>31.194391</c:v>
                </c:pt>
                <c:pt idx="31">
                  <c:v>31.573288000000002</c:v>
                </c:pt>
                <c:pt idx="32">
                  <c:v>31.953251000000002</c:v>
                </c:pt>
                <c:pt idx="33">
                  <c:v>32.340663999999997</c:v>
                </c:pt>
                <c:pt idx="34">
                  <c:v>32.792941999999996</c:v>
                </c:pt>
                <c:pt idx="35">
                  <c:v>33.310516</c:v>
                </c:pt>
                <c:pt idx="36">
                  <c:v>33.783034999999998</c:v>
                </c:pt>
                <c:pt idx="37">
                  <c:v>34.283194999999999</c:v>
                </c:pt>
                <c:pt idx="38">
                  <c:v>34.833275</c:v>
                </c:pt>
                <c:pt idx="39">
                  <c:v>35.364170000000001</c:v>
                </c:pt>
                <c:pt idx="40">
                  <c:v>35.870029000000002</c:v>
                </c:pt>
                <c:pt idx="41">
                  <c:v>36.394343999999997</c:v>
                </c:pt>
                <c:pt idx="42">
                  <c:v>36.921402</c:v>
                </c:pt>
                <c:pt idx="43">
                  <c:v>37.480536999999998</c:v>
                </c:pt>
                <c:pt idx="44">
                  <c:v>37.992992000000001</c:v>
                </c:pt>
                <c:pt idx="45">
                  <c:v>38.471938999999999</c:v>
                </c:pt>
                <c:pt idx="46">
                  <c:v>39.038722999999997</c:v>
                </c:pt>
                <c:pt idx="47">
                  <c:v>39.645947</c:v>
                </c:pt>
                <c:pt idx="48">
                  <c:v>40.247162000000003</c:v>
                </c:pt>
                <c:pt idx="49">
                  <c:v>40.882069000000001</c:v>
                </c:pt>
                <c:pt idx="50">
                  <c:v>41.511906000000003</c:v>
                </c:pt>
              </c:numCache>
            </c:numRef>
          </c:val>
          <c:smooth val="0"/>
        </c:ser>
        <c:ser>
          <c:idx val="7"/>
          <c:order val="2"/>
          <c:tx>
            <c:strRef>
              <c:f>Sheet1!$D$1</c:f>
              <c:strCache>
                <c:ptCount val="1"/>
                <c:pt idx="0">
                  <c:v>Low Price</c:v>
                </c:pt>
              </c:strCache>
            </c:strRef>
          </c:tx>
          <c:spPr>
            <a:ln w="22225" cap="rnd">
              <a:solidFill>
                <a:srgbClr val="E3A5AC"/>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26.379162000000001</c:v>
                </c:pt>
                <c:pt idx="1">
                  <c:v>25.126615999999999</c:v>
                </c:pt>
                <c:pt idx="2">
                  <c:v>25.105907999999999</c:v>
                </c:pt>
                <c:pt idx="3">
                  <c:v>24.923442000000001</c:v>
                </c:pt>
                <c:pt idx="4">
                  <c:v>25.812442999999998</c:v>
                </c:pt>
                <c:pt idx="5">
                  <c:v>24.820363</c:v>
                </c:pt>
                <c:pt idx="6">
                  <c:v>24.905605000000001</c:v>
                </c:pt>
                <c:pt idx="7">
                  <c:v>24.790929999999999</c:v>
                </c:pt>
                <c:pt idx="8">
                  <c:v>23.899332000000001</c:v>
                </c:pt>
                <c:pt idx="9">
                  <c:v>21.800438</c:v>
                </c:pt>
                <c:pt idx="10">
                  <c:v>23.640350999999999</c:v>
                </c:pt>
                <c:pt idx="11">
                  <c:v>23.887816999999998</c:v>
                </c:pt>
                <c:pt idx="12">
                  <c:v>24.144541</c:v>
                </c:pt>
                <c:pt idx="13">
                  <c:v>24.740359999999999</c:v>
                </c:pt>
                <c:pt idx="14">
                  <c:v>24.859027999999999</c:v>
                </c:pt>
                <c:pt idx="15">
                  <c:v>24.783443999999999</c:v>
                </c:pt>
                <c:pt idx="16">
                  <c:v>24.886195999999899</c:v>
                </c:pt>
                <c:pt idx="17">
                  <c:v>25.311163000000001</c:v>
                </c:pt>
                <c:pt idx="18">
                  <c:v>26.228660999999999</c:v>
                </c:pt>
                <c:pt idx="19">
                  <c:v>26.388766</c:v>
                </c:pt>
                <c:pt idx="20">
                  <c:v>25.465751999999998</c:v>
                </c:pt>
                <c:pt idx="21">
                  <c:v>25.655401000000001</c:v>
                </c:pt>
                <c:pt idx="22">
                  <c:v>25.822251999999999</c:v>
                </c:pt>
                <c:pt idx="23">
                  <c:v>26.088460999999999</c:v>
                </c:pt>
                <c:pt idx="24">
                  <c:v>26.475414000000001</c:v>
                </c:pt>
                <c:pt idx="25">
                  <c:v>27.079422000000001</c:v>
                </c:pt>
                <c:pt idx="26">
                  <c:v>27.542887</c:v>
                </c:pt>
                <c:pt idx="27">
                  <c:v>27.742887</c:v>
                </c:pt>
                <c:pt idx="28">
                  <c:v>27.875418</c:v>
                </c:pt>
                <c:pt idx="29">
                  <c:v>27.989509999999999</c:v>
                </c:pt>
                <c:pt idx="30">
                  <c:v>28.153600999999998</c:v>
                </c:pt>
                <c:pt idx="31">
                  <c:v>28.396418000000001</c:v>
                </c:pt>
                <c:pt idx="32">
                  <c:v>28.614844999999999</c:v>
                </c:pt>
                <c:pt idx="33">
                  <c:v>28.800599999999999</c:v>
                </c:pt>
                <c:pt idx="34">
                  <c:v>29.059429000000002</c:v>
                </c:pt>
                <c:pt idx="35">
                  <c:v>29.339787000000001</c:v>
                </c:pt>
                <c:pt idx="36">
                  <c:v>29.597291999999999</c:v>
                </c:pt>
                <c:pt idx="37">
                  <c:v>29.854600999999999</c:v>
                </c:pt>
                <c:pt idx="38">
                  <c:v>30.146273000000001</c:v>
                </c:pt>
                <c:pt idx="39">
                  <c:v>30.410381000000001</c:v>
                </c:pt>
                <c:pt idx="40">
                  <c:v>30.597860000000001</c:v>
                </c:pt>
                <c:pt idx="41">
                  <c:v>30.856096000000001</c:v>
                </c:pt>
                <c:pt idx="42">
                  <c:v>31.088436000000002</c:v>
                </c:pt>
                <c:pt idx="43">
                  <c:v>31.293925999999999</c:v>
                </c:pt>
                <c:pt idx="44">
                  <c:v>31.428062000000001</c:v>
                </c:pt>
                <c:pt idx="45">
                  <c:v>31.633400000000002</c:v>
                </c:pt>
                <c:pt idx="46">
                  <c:v>31.82291</c:v>
                </c:pt>
                <c:pt idx="47">
                  <c:v>32.035572000000002</c:v>
                </c:pt>
                <c:pt idx="48">
                  <c:v>32.271155999999998</c:v>
                </c:pt>
                <c:pt idx="49">
                  <c:v>32.548228999999999</c:v>
                </c:pt>
                <c:pt idx="50">
                  <c:v>32.909405</c:v>
                </c:pt>
              </c:numCache>
            </c:numRef>
          </c:val>
          <c:smooth val="0"/>
        </c:ser>
        <c:ser>
          <c:idx val="8"/>
          <c:order val="3"/>
          <c:tx>
            <c:strRef>
              <c:f>Sheet1!$E$1</c:f>
              <c:strCache>
                <c:ptCount val="1"/>
                <c:pt idx="0">
                  <c:v>High Price</c:v>
                </c:pt>
              </c:strCache>
            </c:strRef>
          </c:tx>
          <c:spPr>
            <a:ln w="22225" cap="rnd">
              <a:solidFill>
                <a:srgbClr val="A33340">
                  <a:lumMod val="75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26.379162000000001</c:v>
                </c:pt>
                <c:pt idx="1">
                  <c:v>25.126615999999999</c:v>
                </c:pt>
                <c:pt idx="2">
                  <c:v>25.105907999999999</c:v>
                </c:pt>
                <c:pt idx="3">
                  <c:v>24.923442000000001</c:v>
                </c:pt>
                <c:pt idx="4">
                  <c:v>25.812442999999998</c:v>
                </c:pt>
                <c:pt idx="5">
                  <c:v>24.820363</c:v>
                </c:pt>
                <c:pt idx="6">
                  <c:v>24.905605000000001</c:v>
                </c:pt>
                <c:pt idx="7">
                  <c:v>24.790929999999999</c:v>
                </c:pt>
                <c:pt idx="8">
                  <c:v>23.899332000000001</c:v>
                </c:pt>
                <c:pt idx="9">
                  <c:v>21.800438</c:v>
                </c:pt>
                <c:pt idx="10">
                  <c:v>23.640350999999999</c:v>
                </c:pt>
                <c:pt idx="11">
                  <c:v>23.887816999999998</c:v>
                </c:pt>
                <c:pt idx="12">
                  <c:v>24.144541</c:v>
                </c:pt>
                <c:pt idx="13">
                  <c:v>24.740359999999999</c:v>
                </c:pt>
                <c:pt idx="14">
                  <c:v>24.859027999999999</c:v>
                </c:pt>
                <c:pt idx="15">
                  <c:v>24.783443999999999</c:v>
                </c:pt>
                <c:pt idx="16">
                  <c:v>24.886195999999899</c:v>
                </c:pt>
                <c:pt idx="17">
                  <c:v>25.311163000000001</c:v>
                </c:pt>
                <c:pt idx="18">
                  <c:v>26.228660999999999</c:v>
                </c:pt>
                <c:pt idx="19">
                  <c:v>26.388766</c:v>
                </c:pt>
                <c:pt idx="20">
                  <c:v>25.464119</c:v>
                </c:pt>
                <c:pt idx="21">
                  <c:v>26.124141999999999</c:v>
                </c:pt>
                <c:pt idx="22">
                  <c:v>26.920500000000001</c:v>
                </c:pt>
                <c:pt idx="23">
                  <c:v>27.636391</c:v>
                </c:pt>
                <c:pt idx="24">
                  <c:v>28.179518000000002</c:v>
                </c:pt>
                <c:pt idx="25">
                  <c:v>28.739007999999998</c:v>
                </c:pt>
                <c:pt idx="26">
                  <c:v>29.229058999999999</c:v>
                </c:pt>
                <c:pt idx="27">
                  <c:v>29.540123000000001</c:v>
                </c:pt>
                <c:pt idx="28">
                  <c:v>29.952324000000001</c:v>
                </c:pt>
                <c:pt idx="29">
                  <c:v>30.285294</c:v>
                </c:pt>
                <c:pt idx="30">
                  <c:v>30.642696000000001</c:v>
                </c:pt>
                <c:pt idx="31">
                  <c:v>31.107275000000001</c:v>
                </c:pt>
                <c:pt idx="32">
                  <c:v>31.430368000000001</c:v>
                </c:pt>
                <c:pt idx="33">
                  <c:v>31.796457</c:v>
                </c:pt>
                <c:pt idx="34">
                  <c:v>32.205818000000001</c:v>
                </c:pt>
                <c:pt idx="35">
                  <c:v>32.586575000000003</c:v>
                </c:pt>
                <c:pt idx="36">
                  <c:v>32.878937000000001</c:v>
                </c:pt>
                <c:pt idx="37">
                  <c:v>33.12265</c:v>
                </c:pt>
                <c:pt idx="38">
                  <c:v>33.473640000000003</c:v>
                </c:pt>
                <c:pt idx="39">
                  <c:v>33.876632999999998</c:v>
                </c:pt>
                <c:pt idx="40">
                  <c:v>34.240036000000003</c:v>
                </c:pt>
                <c:pt idx="41">
                  <c:v>34.562973</c:v>
                </c:pt>
                <c:pt idx="42">
                  <c:v>34.989669999999997</c:v>
                </c:pt>
                <c:pt idx="43">
                  <c:v>35.263195000000003</c:v>
                </c:pt>
                <c:pt idx="44">
                  <c:v>35.645015999999998</c:v>
                </c:pt>
                <c:pt idx="45">
                  <c:v>35.985252000000003</c:v>
                </c:pt>
                <c:pt idx="46">
                  <c:v>36.275024000000002</c:v>
                </c:pt>
                <c:pt idx="47">
                  <c:v>36.507750999999999</c:v>
                </c:pt>
                <c:pt idx="48">
                  <c:v>36.685074</c:v>
                </c:pt>
                <c:pt idx="49">
                  <c:v>37.179485</c:v>
                </c:pt>
                <c:pt idx="50">
                  <c:v>37.714367000000003</c:v>
                </c:pt>
              </c:numCache>
            </c:numRef>
          </c:val>
          <c:smooth val="0"/>
        </c:ser>
        <c:ser>
          <c:idx val="9"/>
          <c:order val="4"/>
          <c:tx>
            <c:strRef>
              <c:f>Sheet1!$F$1</c:f>
              <c:strCache>
                <c:ptCount val="1"/>
                <c:pt idx="0">
                  <c:v>Low Oil and Gas Supply</c:v>
                </c:pt>
              </c:strCache>
            </c:strRef>
          </c:tx>
          <c:spPr>
            <a:ln w="22225" cap="rnd">
              <a:solidFill>
                <a:srgbClr val="EBC7A4"/>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26.379162000000001</c:v>
                </c:pt>
                <c:pt idx="1">
                  <c:v>25.126615999999999</c:v>
                </c:pt>
                <c:pt idx="2">
                  <c:v>25.105907999999999</c:v>
                </c:pt>
                <c:pt idx="3">
                  <c:v>24.923442000000001</c:v>
                </c:pt>
                <c:pt idx="4">
                  <c:v>25.812442999999998</c:v>
                </c:pt>
                <c:pt idx="5">
                  <c:v>24.820363</c:v>
                </c:pt>
                <c:pt idx="6">
                  <c:v>24.905605000000001</c:v>
                </c:pt>
                <c:pt idx="7">
                  <c:v>24.790929999999999</c:v>
                </c:pt>
                <c:pt idx="8">
                  <c:v>23.899332000000001</c:v>
                </c:pt>
                <c:pt idx="9">
                  <c:v>21.800438</c:v>
                </c:pt>
                <c:pt idx="10">
                  <c:v>23.640350999999999</c:v>
                </c:pt>
                <c:pt idx="11">
                  <c:v>23.887816999999998</c:v>
                </c:pt>
                <c:pt idx="12">
                  <c:v>24.144541</c:v>
                </c:pt>
                <c:pt idx="13">
                  <c:v>24.740359999999999</c:v>
                </c:pt>
                <c:pt idx="14">
                  <c:v>24.859027999999999</c:v>
                </c:pt>
                <c:pt idx="15">
                  <c:v>24.783443999999999</c:v>
                </c:pt>
                <c:pt idx="16">
                  <c:v>24.886195999999899</c:v>
                </c:pt>
                <c:pt idx="17">
                  <c:v>25.311163000000001</c:v>
                </c:pt>
                <c:pt idx="18">
                  <c:v>26.228660999999999</c:v>
                </c:pt>
                <c:pt idx="19">
                  <c:v>26.388766</c:v>
                </c:pt>
                <c:pt idx="20">
                  <c:v>25.465368000000002</c:v>
                </c:pt>
                <c:pt idx="21">
                  <c:v>25.775196000000001</c:v>
                </c:pt>
                <c:pt idx="22">
                  <c:v>26.183257999999999</c:v>
                </c:pt>
                <c:pt idx="23">
                  <c:v>26.673708000000001</c:v>
                </c:pt>
                <c:pt idx="24">
                  <c:v>27.064599999999999</c:v>
                </c:pt>
                <c:pt idx="25">
                  <c:v>27.428106</c:v>
                </c:pt>
                <c:pt idx="26">
                  <c:v>27.663830000000001</c:v>
                </c:pt>
                <c:pt idx="27">
                  <c:v>27.743165999999999</c:v>
                </c:pt>
                <c:pt idx="28">
                  <c:v>27.872931000000001</c:v>
                </c:pt>
                <c:pt idx="29">
                  <c:v>27.984743000000002</c:v>
                </c:pt>
                <c:pt idx="30">
                  <c:v>28.217216000000001</c:v>
                </c:pt>
                <c:pt idx="31">
                  <c:v>28.316668</c:v>
                </c:pt>
                <c:pt idx="32">
                  <c:v>28.439972000000001</c:v>
                </c:pt>
                <c:pt idx="33">
                  <c:v>28.559258</c:v>
                </c:pt>
                <c:pt idx="34">
                  <c:v>28.714344000000001</c:v>
                </c:pt>
                <c:pt idx="35">
                  <c:v>28.900181</c:v>
                </c:pt>
                <c:pt idx="36">
                  <c:v>29.050239999999999</c:v>
                </c:pt>
                <c:pt idx="37">
                  <c:v>29.216988000000001</c:v>
                </c:pt>
                <c:pt idx="38">
                  <c:v>29.367577000000001</c:v>
                </c:pt>
                <c:pt idx="39">
                  <c:v>29.488067999999998</c:v>
                </c:pt>
                <c:pt idx="40">
                  <c:v>29.512702999999998</c:v>
                </c:pt>
                <c:pt idx="41">
                  <c:v>29.600462</c:v>
                </c:pt>
                <c:pt idx="42">
                  <c:v>29.732288</c:v>
                </c:pt>
                <c:pt idx="43">
                  <c:v>29.885632999999999</c:v>
                </c:pt>
                <c:pt idx="44">
                  <c:v>30.097351</c:v>
                </c:pt>
                <c:pt idx="45">
                  <c:v>30.225619999999999</c:v>
                </c:pt>
                <c:pt idx="46">
                  <c:v>30.409344000000001</c:v>
                </c:pt>
                <c:pt idx="47">
                  <c:v>30.545169999999999</c:v>
                </c:pt>
                <c:pt idx="48">
                  <c:v>30.771688000000001</c:v>
                </c:pt>
                <c:pt idx="49">
                  <c:v>31.033698999999999</c:v>
                </c:pt>
                <c:pt idx="50">
                  <c:v>31.193228000000001</c:v>
                </c:pt>
              </c:numCache>
            </c:numRef>
          </c:val>
          <c:smooth val="0"/>
        </c:ser>
        <c:ser>
          <c:idx val="2"/>
          <c:order val="5"/>
          <c:tx>
            <c:strRef>
              <c:f>Sheet1!$G$1</c:f>
              <c:strCache>
                <c:ptCount val="1"/>
                <c:pt idx="0">
                  <c:v>High Oil and Gas Supply</c:v>
                </c:pt>
              </c:strCache>
            </c:strRef>
          </c:tx>
          <c:spPr>
            <a:ln w="22225" cap="rnd">
              <a:solidFill>
                <a:srgbClr val="8E561F"/>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26.379162000000001</c:v>
                </c:pt>
                <c:pt idx="1">
                  <c:v>25.126615999999999</c:v>
                </c:pt>
                <c:pt idx="2">
                  <c:v>25.105907999999999</c:v>
                </c:pt>
                <c:pt idx="3">
                  <c:v>24.923442000000001</c:v>
                </c:pt>
                <c:pt idx="4">
                  <c:v>25.812442999999998</c:v>
                </c:pt>
                <c:pt idx="5">
                  <c:v>24.820363</c:v>
                </c:pt>
                <c:pt idx="6">
                  <c:v>24.905605000000001</c:v>
                </c:pt>
                <c:pt idx="7">
                  <c:v>24.790929999999999</c:v>
                </c:pt>
                <c:pt idx="8">
                  <c:v>23.899332000000001</c:v>
                </c:pt>
                <c:pt idx="9">
                  <c:v>21.800438</c:v>
                </c:pt>
                <c:pt idx="10">
                  <c:v>23.640350999999999</c:v>
                </c:pt>
                <c:pt idx="11">
                  <c:v>23.887816999999998</c:v>
                </c:pt>
                <c:pt idx="12">
                  <c:v>24.144541</c:v>
                </c:pt>
                <c:pt idx="13">
                  <c:v>24.740359999999999</c:v>
                </c:pt>
                <c:pt idx="14">
                  <c:v>24.859027999999999</c:v>
                </c:pt>
                <c:pt idx="15">
                  <c:v>24.783443999999999</c:v>
                </c:pt>
                <c:pt idx="16">
                  <c:v>24.886195999999899</c:v>
                </c:pt>
                <c:pt idx="17">
                  <c:v>25.311163000000001</c:v>
                </c:pt>
                <c:pt idx="18">
                  <c:v>26.228660999999999</c:v>
                </c:pt>
                <c:pt idx="19">
                  <c:v>26.388766</c:v>
                </c:pt>
                <c:pt idx="20">
                  <c:v>25.465620000000001</c:v>
                </c:pt>
                <c:pt idx="21">
                  <c:v>25.826049999999999</c:v>
                </c:pt>
                <c:pt idx="22">
                  <c:v>26.409594999999999</c:v>
                </c:pt>
                <c:pt idx="23">
                  <c:v>27.202684000000001</c:v>
                </c:pt>
                <c:pt idx="24">
                  <c:v>28.011507000000002</c:v>
                </c:pt>
                <c:pt idx="25">
                  <c:v>28.661536999999999</c:v>
                </c:pt>
                <c:pt idx="26">
                  <c:v>29.158688000000001</c:v>
                </c:pt>
                <c:pt idx="27">
                  <c:v>29.391081</c:v>
                </c:pt>
                <c:pt idx="28">
                  <c:v>29.656047999999998</c:v>
                </c:pt>
                <c:pt idx="29">
                  <c:v>29.909084</c:v>
                </c:pt>
                <c:pt idx="30">
                  <c:v>30.166578000000001</c:v>
                </c:pt>
                <c:pt idx="31">
                  <c:v>30.395354999999999</c:v>
                </c:pt>
                <c:pt idx="32">
                  <c:v>30.689041</c:v>
                </c:pt>
                <c:pt idx="33">
                  <c:v>30.910276</c:v>
                </c:pt>
                <c:pt idx="34">
                  <c:v>31.274519000000002</c:v>
                </c:pt>
                <c:pt idx="35">
                  <c:v>31.664082000000001</c:v>
                </c:pt>
                <c:pt idx="36">
                  <c:v>32.049114000000003</c:v>
                </c:pt>
                <c:pt idx="37">
                  <c:v>32.428145999999998</c:v>
                </c:pt>
                <c:pt idx="38">
                  <c:v>32.792076000000002</c:v>
                </c:pt>
                <c:pt idx="39">
                  <c:v>33.208435000000001</c:v>
                </c:pt>
                <c:pt idx="40">
                  <c:v>33.4953</c:v>
                </c:pt>
                <c:pt idx="41">
                  <c:v>33.817233999999999</c:v>
                </c:pt>
                <c:pt idx="42">
                  <c:v>34.161059999999999</c:v>
                </c:pt>
                <c:pt idx="43">
                  <c:v>34.628520999999999</c:v>
                </c:pt>
                <c:pt idx="44">
                  <c:v>35.030642999999998</c:v>
                </c:pt>
                <c:pt idx="45">
                  <c:v>35.491478000000001</c:v>
                </c:pt>
                <c:pt idx="46">
                  <c:v>35.794746000000004</c:v>
                </c:pt>
                <c:pt idx="47">
                  <c:v>36.109501000000002</c:v>
                </c:pt>
                <c:pt idx="48">
                  <c:v>36.436889999999998</c:v>
                </c:pt>
                <c:pt idx="49">
                  <c:v>36.83699</c:v>
                </c:pt>
                <c:pt idx="50">
                  <c:v>37.274051999999998</c:v>
                </c:pt>
              </c:numCache>
            </c:numRef>
          </c:val>
          <c:smooth val="0"/>
        </c:ser>
        <c:ser>
          <c:idx val="6"/>
          <c:order val="6"/>
          <c:tx>
            <c:strRef>
              <c:f>Sheet1!$H$1</c:f>
              <c:strCache>
                <c:ptCount val="1"/>
                <c:pt idx="0">
                  <c:v>Reference</c:v>
                </c:pt>
              </c:strCache>
            </c:strRef>
          </c:tx>
          <c:spPr>
            <a:ln w="22225" cap="rnd">
              <a:solidFill>
                <a:srgbClr val="000000"/>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Sheet1!$H$2:$H$52</c:f>
              <c:numCache>
                <c:formatCode>General</c:formatCode>
                <c:ptCount val="51"/>
                <c:pt idx="0">
                  <c:v>26.379162000000001</c:v>
                </c:pt>
                <c:pt idx="1">
                  <c:v>25.126615999999999</c:v>
                </c:pt>
                <c:pt idx="2">
                  <c:v>25.105907999999999</c:v>
                </c:pt>
                <c:pt idx="3">
                  <c:v>24.923442000000001</c:v>
                </c:pt>
                <c:pt idx="4">
                  <c:v>25.812442999999998</c:v>
                </c:pt>
                <c:pt idx="5">
                  <c:v>24.820363</c:v>
                </c:pt>
                <c:pt idx="6">
                  <c:v>24.905605000000001</c:v>
                </c:pt>
                <c:pt idx="7">
                  <c:v>24.790929999999999</c:v>
                </c:pt>
                <c:pt idx="8">
                  <c:v>23.899332000000001</c:v>
                </c:pt>
                <c:pt idx="9">
                  <c:v>21.800438</c:v>
                </c:pt>
                <c:pt idx="10">
                  <c:v>23.640350999999999</c:v>
                </c:pt>
                <c:pt idx="11">
                  <c:v>23.887816999999998</c:v>
                </c:pt>
                <c:pt idx="12">
                  <c:v>24.144541</c:v>
                </c:pt>
                <c:pt idx="13">
                  <c:v>24.740359999999999</c:v>
                </c:pt>
                <c:pt idx="14">
                  <c:v>24.859027999999999</c:v>
                </c:pt>
                <c:pt idx="15">
                  <c:v>24.783443999999999</c:v>
                </c:pt>
                <c:pt idx="16">
                  <c:v>24.886195999999899</c:v>
                </c:pt>
                <c:pt idx="17">
                  <c:v>25.311163000000001</c:v>
                </c:pt>
                <c:pt idx="18">
                  <c:v>26.228660999999999</c:v>
                </c:pt>
                <c:pt idx="19">
                  <c:v>26.388766</c:v>
                </c:pt>
                <c:pt idx="20">
                  <c:v>25.46604</c:v>
                </c:pt>
                <c:pt idx="21">
                  <c:v>25.774887</c:v>
                </c:pt>
                <c:pt idx="22">
                  <c:v>26.363523000000001</c:v>
                </c:pt>
                <c:pt idx="23">
                  <c:v>26.991007</c:v>
                </c:pt>
                <c:pt idx="24">
                  <c:v>27.515024</c:v>
                </c:pt>
                <c:pt idx="25">
                  <c:v>28.046215</c:v>
                </c:pt>
                <c:pt idx="26">
                  <c:v>28.409594999999999</c:v>
                </c:pt>
                <c:pt idx="27">
                  <c:v>28.56485</c:v>
                </c:pt>
                <c:pt idx="28">
                  <c:v>28.760748</c:v>
                </c:pt>
                <c:pt idx="29">
                  <c:v>28.980982000000001</c:v>
                </c:pt>
                <c:pt idx="30">
                  <c:v>29.222712999999999</c:v>
                </c:pt>
                <c:pt idx="31">
                  <c:v>29.491064000000001</c:v>
                </c:pt>
                <c:pt idx="32">
                  <c:v>29.663893000000002</c:v>
                </c:pt>
                <c:pt idx="33">
                  <c:v>29.844511000000001</c:v>
                </c:pt>
                <c:pt idx="34">
                  <c:v>30.102398000000001</c:v>
                </c:pt>
                <c:pt idx="35">
                  <c:v>30.332654999999999</c:v>
                </c:pt>
                <c:pt idx="36">
                  <c:v>30.536942</c:v>
                </c:pt>
                <c:pt idx="37">
                  <c:v>30.764430999999998</c:v>
                </c:pt>
                <c:pt idx="38">
                  <c:v>30.997502999999998</c:v>
                </c:pt>
                <c:pt idx="39">
                  <c:v>31.220825000000001</c:v>
                </c:pt>
                <c:pt idx="40">
                  <c:v>31.379992999999999</c:v>
                </c:pt>
                <c:pt idx="41">
                  <c:v>31.584199999999999</c:v>
                </c:pt>
                <c:pt idx="42">
                  <c:v>31.906649000000002</c:v>
                </c:pt>
                <c:pt idx="43">
                  <c:v>32.229111000000003</c:v>
                </c:pt>
                <c:pt idx="44">
                  <c:v>32.469444000000003</c:v>
                </c:pt>
                <c:pt idx="45">
                  <c:v>32.704002000000003</c:v>
                </c:pt>
                <c:pt idx="46">
                  <c:v>32.963894000000003</c:v>
                </c:pt>
                <c:pt idx="47">
                  <c:v>33.230041999999997</c:v>
                </c:pt>
                <c:pt idx="48">
                  <c:v>33.503211999999998</c:v>
                </c:pt>
                <c:pt idx="49">
                  <c:v>33.812041999999998</c:v>
                </c:pt>
                <c:pt idx="50">
                  <c:v>34.155726999999999</c:v>
                </c:pt>
              </c:numCache>
            </c:numRef>
          </c:val>
          <c:smooth val="0"/>
        </c:ser>
        <c:dLbls>
          <c:showLegendKey val="0"/>
          <c:showVal val="0"/>
          <c:showCatName val="0"/>
          <c:showSerName val="0"/>
          <c:showPercent val="0"/>
          <c:showBubbleSize val="0"/>
        </c:dLbls>
        <c:smooth val="0"/>
        <c:axId val="-1224518176"/>
        <c:axId val="-1224517088"/>
        <c:extLst/>
      </c:lineChart>
      <c:catAx>
        <c:axId val="-1224518176"/>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4517088"/>
        <c:crossesAt val="0"/>
        <c:auto val="1"/>
        <c:lblAlgn val="ctr"/>
        <c:lblOffset val="100"/>
        <c:tickLblSkip val="10"/>
        <c:tickMarkSkip val="5"/>
        <c:noMultiLvlLbl val="0"/>
      </c:catAx>
      <c:valAx>
        <c:axId val="-1224517088"/>
        <c:scaling>
          <c:orientation val="minMax"/>
          <c:max val="45"/>
          <c:min val="1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24518176"/>
        <c:crossesAt val="21"/>
        <c:crossBetween val="midCat"/>
        <c:majorUnit val="5"/>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50253389999981668"/>
          <c:y val="0"/>
          <c:w val="0.4673086929122805"/>
          <c:h val="0.88711011859404643"/>
        </c:manualLayout>
      </c:layout>
      <c:barChart>
        <c:barDir val="bar"/>
        <c:grouping val="clustered"/>
        <c:varyColors val="0"/>
        <c:ser>
          <c:idx val="1"/>
          <c:order val="27"/>
          <c:tx>
            <c:strRef>
              <c:f>Sheet1!$A$32</c:f>
              <c:strCache>
                <c:ptCount val="1"/>
                <c:pt idx="0">
                  <c:v>2050</c:v>
                </c:pt>
              </c:strCache>
            </c:strRef>
          </c:tx>
          <c:spPr>
            <a:solidFill>
              <a:schemeClr val="accent5">
                <a:lumMod val="20000"/>
                <a:lumOff val="80000"/>
              </a:schemeClr>
            </a:solidFill>
            <a:ln>
              <a:noFill/>
            </a:ln>
            <a:effectLst/>
          </c:spPr>
          <c:invertIfNegative val="0"/>
          <c:cat>
            <c:strRef>
              <c:f>Sheet1!$B$1:$F$1</c:f>
              <c:strCache>
                <c:ptCount val="5"/>
                <c:pt idx="0">
                  <c:v>total non-manufacturing</c:v>
                </c:pt>
                <c:pt idx="1">
                  <c:v>non-energy intensive manufacturing</c:v>
                </c:pt>
                <c:pt idx="2">
                  <c:v>energy-intensive manufacturing</c:v>
                </c:pt>
                <c:pt idx="3">
                  <c:v>total manufacturing</c:v>
                </c:pt>
                <c:pt idx="4">
                  <c:v>total industrial sector</c:v>
                </c:pt>
              </c:strCache>
            </c:strRef>
          </c:cat>
          <c:val>
            <c:numRef>
              <c:f>Sheet1!$B$32:$F$32</c:f>
              <c:numCache>
                <c:formatCode>General</c:formatCode>
                <c:ptCount val="5"/>
                <c:pt idx="0">
                  <c:v>2.146622814971038</c:v>
                </c:pt>
                <c:pt idx="1">
                  <c:v>0.79336151253503029</c:v>
                </c:pt>
                <c:pt idx="2">
                  <c:v>5.5863586748570873</c:v>
                </c:pt>
                <c:pt idx="3">
                  <c:v>2.6671354795075972</c:v>
                </c:pt>
                <c:pt idx="4">
                  <c:v>2.5114543812252932</c:v>
                </c:pt>
              </c:numCache>
            </c:numRef>
          </c:val>
        </c:ser>
        <c:ser>
          <c:idx val="24"/>
          <c:order val="28"/>
          <c:tx>
            <c:strRef>
              <c:f>Sheet1!$A$22</c:f>
              <c:strCache>
                <c:ptCount val="1"/>
                <c:pt idx="0">
                  <c:v>2040</c:v>
                </c:pt>
              </c:strCache>
            </c:strRef>
          </c:tx>
          <c:spPr>
            <a:solidFill>
              <a:schemeClr val="accent5">
                <a:lumMod val="60000"/>
                <a:lumOff val="40000"/>
              </a:schemeClr>
            </a:solidFill>
            <a:ln>
              <a:noFill/>
            </a:ln>
            <a:effectLst/>
          </c:spPr>
          <c:invertIfNegative val="0"/>
          <c:cat>
            <c:strRef>
              <c:f>Sheet1!$B$1:$F$1</c:f>
              <c:strCache>
                <c:ptCount val="5"/>
                <c:pt idx="0">
                  <c:v>total non-manufacturing</c:v>
                </c:pt>
                <c:pt idx="1">
                  <c:v>non-energy intensive manufacturing</c:v>
                </c:pt>
                <c:pt idx="2">
                  <c:v>energy-intensive manufacturing</c:v>
                </c:pt>
                <c:pt idx="3">
                  <c:v>total manufacturing</c:v>
                </c:pt>
                <c:pt idx="4">
                  <c:v>total industrial sector</c:v>
                </c:pt>
              </c:strCache>
            </c:strRef>
          </c:cat>
          <c:val>
            <c:numRef>
              <c:f>Sheet1!$B$22:$F$22</c:f>
              <c:numCache>
                <c:formatCode>General</c:formatCode>
                <c:ptCount val="5"/>
                <c:pt idx="0">
                  <c:v>2.232232034296004</c:v>
                </c:pt>
                <c:pt idx="1">
                  <c:v>0.82646067734412987</c:v>
                </c:pt>
                <c:pt idx="2">
                  <c:v>5.8543238849157344</c:v>
                </c:pt>
                <c:pt idx="3">
                  <c:v>2.882259821109876</c:v>
                </c:pt>
                <c:pt idx="4">
                  <c:v>2.6869305376678052</c:v>
                </c:pt>
              </c:numCache>
            </c:numRef>
          </c:val>
        </c:ser>
        <c:ser>
          <c:idx val="13"/>
          <c:order val="29"/>
          <c:tx>
            <c:strRef>
              <c:f>Sheet1!$A$12</c:f>
              <c:strCache>
                <c:ptCount val="1"/>
                <c:pt idx="0">
                  <c:v>2030</c:v>
                </c:pt>
              </c:strCache>
            </c:strRef>
          </c:tx>
          <c:spPr>
            <a:solidFill>
              <a:schemeClr val="accent5">
                <a:shade val="91000"/>
              </a:schemeClr>
            </a:solidFill>
            <a:ln>
              <a:noFill/>
            </a:ln>
            <a:effectLst/>
          </c:spPr>
          <c:invertIfNegative val="0"/>
          <c:cat>
            <c:strRef>
              <c:f>Sheet1!$B$1:$F$1</c:f>
              <c:strCache>
                <c:ptCount val="5"/>
                <c:pt idx="0">
                  <c:v>total non-manufacturing</c:v>
                </c:pt>
                <c:pt idx="1">
                  <c:v>non-energy intensive manufacturing</c:v>
                </c:pt>
                <c:pt idx="2">
                  <c:v>energy-intensive manufacturing</c:v>
                </c:pt>
                <c:pt idx="3">
                  <c:v>total manufacturing</c:v>
                </c:pt>
                <c:pt idx="4">
                  <c:v>total industrial sector</c:v>
                </c:pt>
              </c:strCache>
            </c:strRef>
          </c:cat>
          <c:val>
            <c:numRef>
              <c:f>Sheet1!$B$12:$F$12</c:f>
              <c:numCache>
                <c:formatCode>General</c:formatCode>
                <c:ptCount val="5"/>
                <c:pt idx="0">
                  <c:v>2.2767502446496199</c:v>
                </c:pt>
                <c:pt idx="1">
                  <c:v>0.89038768502330745</c:v>
                </c:pt>
                <c:pt idx="2">
                  <c:v>6.1586815509524211</c:v>
                </c:pt>
                <c:pt idx="3">
                  <c:v>3.1312014346018628</c:v>
                </c:pt>
                <c:pt idx="4">
                  <c:v>2.8692444866512901</c:v>
                </c:pt>
              </c:numCache>
            </c:numRef>
          </c:val>
        </c:ser>
        <c:ser>
          <c:idx val="2"/>
          <c:order val="30"/>
          <c:tx>
            <c:strRef>
              <c:f>Sheet1!$A$2</c:f>
              <c:strCache>
                <c:ptCount val="1"/>
                <c:pt idx="0">
                  <c:v>2020</c:v>
                </c:pt>
              </c:strCache>
            </c:strRef>
          </c:tx>
          <c:spPr>
            <a:solidFill>
              <a:schemeClr val="accent5">
                <a:shade val="43000"/>
              </a:schemeClr>
            </a:solidFill>
            <a:ln>
              <a:noFill/>
            </a:ln>
            <a:effectLst/>
          </c:spPr>
          <c:invertIfNegative val="0"/>
          <c:cat>
            <c:strRef>
              <c:f>Sheet1!$B$1:$F$1</c:f>
              <c:strCache>
                <c:ptCount val="5"/>
                <c:pt idx="0">
                  <c:v>total non-manufacturing</c:v>
                </c:pt>
                <c:pt idx="1">
                  <c:v>non-energy intensive manufacturing</c:v>
                </c:pt>
                <c:pt idx="2">
                  <c:v>energy-intensive manufacturing</c:v>
                </c:pt>
                <c:pt idx="3">
                  <c:v>total manufacturing</c:v>
                </c:pt>
                <c:pt idx="4">
                  <c:v>total industrial sector</c:v>
                </c:pt>
              </c:strCache>
            </c:strRef>
          </c:cat>
          <c:val>
            <c:numRef>
              <c:f>Sheet1!$B$2:$F$2</c:f>
              <c:numCache>
                <c:formatCode>General</c:formatCode>
                <c:ptCount val="5"/>
                <c:pt idx="0">
                  <c:v>2.3021919518416341</c:v>
                </c:pt>
                <c:pt idx="1">
                  <c:v>0.95335593262910856</c:v>
                </c:pt>
                <c:pt idx="2">
                  <c:v>6.5532935142787494</c:v>
                </c:pt>
                <c:pt idx="3">
                  <c:v>3.3658765823293302</c:v>
                </c:pt>
                <c:pt idx="4">
                  <c:v>3.0331222728345701</c:v>
                </c:pt>
              </c:numCache>
            </c:numRef>
          </c:val>
        </c:ser>
        <c:dLbls>
          <c:showLegendKey val="0"/>
          <c:showVal val="0"/>
          <c:showCatName val="0"/>
          <c:showSerName val="0"/>
          <c:showPercent val="0"/>
          <c:showBubbleSize val="0"/>
        </c:dLbls>
        <c:gapWidth val="160"/>
        <c:axId val="-1219642864"/>
        <c:axId val="-1219642320"/>
        <c:extLst>
          <c:ext xmlns:c15="http://schemas.microsoft.com/office/drawing/2012/chart" uri="{02D57815-91ED-43cb-92C2-25804820EDAC}">
            <c15:filteredBarSeries>
              <c15:ser>
                <c:idx val="3"/>
                <c:order val="0"/>
                <c:tx>
                  <c:strRef>
                    <c:extLst>
                      <c:ext uri="{02D57815-91ED-43cb-92C2-25804820EDAC}">
                        <c15:formulaRef>
                          <c15:sqref>Sheet1!$A$3</c15:sqref>
                        </c15:formulaRef>
                      </c:ext>
                    </c:extLst>
                    <c:strCache>
                      <c:ptCount val="1"/>
                      <c:pt idx="0">
                        <c:v>2021</c:v>
                      </c:pt>
                    </c:strCache>
                  </c:strRef>
                </c:tx>
                <c:spPr>
                  <a:solidFill>
                    <a:schemeClr val="accent5">
                      <a:shade val="47000"/>
                    </a:schemeClr>
                  </a:solidFill>
                  <a:ln>
                    <a:noFill/>
                  </a:ln>
                  <a:effectLst/>
                </c:spPr>
                <c:invertIfNegative val="0"/>
                <c:cat>
                  <c:strRef>
                    <c:extLst>
                      <c:ex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c:ext uri="{02D57815-91ED-43cb-92C2-25804820EDAC}">
                        <c15:formulaRef>
                          <c15:sqref>Sheet1!$B$3:$F$3</c15:sqref>
                        </c15:formulaRef>
                      </c:ext>
                    </c:extLst>
                    <c:numCache>
                      <c:formatCode>General</c:formatCode>
                      <c:ptCount val="5"/>
                      <c:pt idx="0">
                        <c:v>2.3020425658910089</c:v>
                      </c:pt>
                      <c:pt idx="1">
                        <c:v>0.89473475991820095</c:v>
                      </c:pt>
                      <c:pt idx="2">
                        <c:v>6.3184360163730098</c:v>
                      </c:pt>
                      <c:pt idx="3">
                        <c:v>3.2660927942185549</c:v>
                      </c:pt>
                      <c:pt idx="4">
                        <c:v>2.9744118972850768</c:v>
                      </c:pt>
                    </c:numCache>
                  </c:numRef>
                </c:val>
              </c15:ser>
            </c15:filteredBarSeries>
            <c15:filteredBarSeries>
              <c15:ser>
                <c:idx val="4"/>
                <c:order val="1"/>
                <c:tx>
                  <c:strRef>
                    <c:extLst xmlns:c15="http://schemas.microsoft.com/office/drawing/2012/chart">
                      <c:ext xmlns:c15="http://schemas.microsoft.com/office/drawing/2012/chart" uri="{02D57815-91ED-43cb-92C2-25804820EDAC}">
                        <c15:formulaRef>
                          <c15:sqref>Sheet1!$A$4</c15:sqref>
                        </c15:formulaRef>
                      </c:ext>
                    </c:extLst>
                    <c:strCache>
                      <c:ptCount val="1"/>
                      <c:pt idx="0">
                        <c:v>2022</c:v>
                      </c:pt>
                    </c:strCache>
                  </c:strRef>
                </c:tx>
                <c:spPr>
                  <a:solidFill>
                    <a:schemeClr val="accent5">
                      <a:shade val="51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Sheet1!$B$4:$F$4</c15:sqref>
                        </c15:formulaRef>
                      </c:ext>
                    </c:extLst>
                    <c:numCache>
                      <c:formatCode>General</c:formatCode>
                      <c:ptCount val="5"/>
                      <c:pt idx="0">
                        <c:v>2.3431022568711568</c:v>
                      </c:pt>
                      <c:pt idx="1">
                        <c:v>0.90141955488007364</c:v>
                      </c:pt>
                      <c:pt idx="2">
                        <c:v>6.2735620246943613</c:v>
                      </c:pt>
                      <c:pt idx="3">
                        <c:v>3.2200189600384479</c:v>
                      </c:pt>
                      <c:pt idx="4">
                        <c:v>2.9574001566269108</c:v>
                      </c:pt>
                    </c:numCache>
                  </c:numRef>
                </c:val>
              </c15:ser>
            </c15:filteredBarSeries>
            <c15:filteredBarSeries>
              <c15:ser>
                <c:idx val="5"/>
                <c:order val="2"/>
                <c:tx>
                  <c:strRef>
                    <c:extLst xmlns:c15="http://schemas.microsoft.com/office/drawing/2012/chart">
                      <c:ext xmlns:c15="http://schemas.microsoft.com/office/drawing/2012/chart" uri="{02D57815-91ED-43cb-92C2-25804820EDAC}">
                        <c15:formulaRef>
                          <c15:sqref>Sheet1!$A$5</c15:sqref>
                        </c15:formulaRef>
                      </c:ext>
                    </c:extLst>
                    <c:strCache>
                      <c:ptCount val="1"/>
                      <c:pt idx="0">
                        <c:v>2023</c:v>
                      </c:pt>
                    </c:strCache>
                  </c:strRef>
                </c:tx>
                <c:spPr>
                  <a:solidFill>
                    <a:schemeClr val="accent5">
                      <a:shade val="56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Sheet1!$B$5:$F$5</c15:sqref>
                        </c15:formulaRef>
                      </c:ext>
                    </c:extLst>
                    <c:numCache>
                      <c:formatCode>General</c:formatCode>
                      <c:ptCount val="5"/>
                      <c:pt idx="0">
                        <c:v>2.335588843798265</c:v>
                      </c:pt>
                      <c:pt idx="1">
                        <c:v>0.91622500145889763</c:v>
                      </c:pt>
                      <c:pt idx="2">
                        <c:v>6.3139845501674792</c:v>
                      </c:pt>
                      <c:pt idx="3">
                        <c:v>3.244030909515407</c:v>
                      </c:pt>
                      <c:pt idx="4">
                        <c:v>2.9689486956936708</c:v>
                      </c:pt>
                    </c:numCache>
                  </c:numRef>
                </c:val>
              </c15:ser>
            </c15:filteredBarSeries>
            <c15:filteredBarSeries>
              <c15:ser>
                <c:idx val="6"/>
                <c:order val="3"/>
                <c:tx>
                  <c:strRef>
                    <c:extLst xmlns:c15="http://schemas.microsoft.com/office/drawing/2012/chart">
                      <c:ext xmlns:c15="http://schemas.microsoft.com/office/drawing/2012/chart" uri="{02D57815-91ED-43cb-92C2-25804820EDAC}">
                        <c15:formulaRef>
                          <c15:sqref>Sheet1!$A$6</c15:sqref>
                        </c15:formulaRef>
                      </c:ext>
                    </c:extLst>
                    <c:strCache>
                      <c:ptCount val="1"/>
                      <c:pt idx="0">
                        <c:v>2024</c:v>
                      </c:pt>
                    </c:strCache>
                  </c:strRef>
                </c:tx>
                <c:spPr>
                  <a:solidFill>
                    <a:schemeClr val="accent5">
                      <a:shade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Sheet1!$B$6:$F$6</c15:sqref>
                        </c15:formulaRef>
                      </c:ext>
                    </c:extLst>
                    <c:numCache>
                      <c:formatCode>General</c:formatCode>
                      <c:ptCount val="5"/>
                      <c:pt idx="0">
                        <c:v>2.3136524997996508</c:v>
                      </c:pt>
                      <c:pt idx="1">
                        <c:v>0.92540713714146638</c:v>
                      </c:pt>
                      <c:pt idx="2">
                        <c:v>6.3124428655650711</c:v>
                      </c:pt>
                      <c:pt idx="3">
                        <c:v>3.2532339654119542</c:v>
                      </c:pt>
                      <c:pt idx="4">
                        <c:v>2.9668365667643348</c:v>
                      </c:pt>
                    </c:numCache>
                  </c:numRef>
                </c:val>
              </c15:ser>
            </c15:filteredBarSeries>
            <c15:filteredBarSeries>
              <c15:ser>
                <c:idx val="7"/>
                <c:order val="4"/>
                <c:tx>
                  <c:strRef>
                    <c:extLst xmlns:c15="http://schemas.microsoft.com/office/drawing/2012/chart">
                      <c:ext xmlns:c15="http://schemas.microsoft.com/office/drawing/2012/chart" uri="{02D57815-91ED-43cb-92C2-25804820EDAC}">
                        <c15:formulaRef>
                          <c15:sqref>Sheet1!$A$7</c15:sqref>
                        </c15:formulaRef>
                      </c:ext>
                    </c:extLst>
                    <c:strCache>
                      <c:ptCount val="1"/>
                      <c:pt idx="0">
                        <c:v>2025</c:v>
                      </c:pt>
                    </c:strCache>
                  </c:strRef>
                </c:tx>
                <c:spPr>
                  <a:solidFill>
                    <a:schemeClr val="accent5">
                      <a:shade val="65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Sheet1!$B$7:$F$7</c15:sqref>
                        </c15:formulaRef>
                      </c:ext>
                    </c:extLst>
                    <c:numCache>
                      <c:formatCode>General</c:formatCode>
                      <c:ptCount val="5"/>
                      <c:pt idx="0">
                        <c:v>2.3005850332855311</c:v>
                      </c:pt>
                      <c:pt idx="1">
                        <c:v>0.92460368937444981</c:v>
                      </c:pt>
                      <c:pt idx="2">
                        <c:v>6.2932276909398999</c:v>
                      </c:pt>
                      <c:pt idx="3">
                        <c:v>3.24033806864013</c:v>
                      </c:pt>
                      <c:pt idx="4">
                        <c:v>2.9524249273971148</c:v>
                      </c:pt>
                    </c:numCache>
                  </c:numRef>
                </c:val>
              </c15:ser>
            </c15:filteredBarSeries>
            <c15:filteredBarSeries>
              <c15:ser>
                <c:idx val="8"/>
                <c:order val="5"/>
                <c:tx>
                  <c:strRef>
                    <c:extLst xmlns:c15="http://schemas.microsoft.com/office/drawing/2012/chart">
                      <c:ext xmlns:c15="http://schemas.microsoft.com/office/drawing/2012/chart" uri="{02D57815-91ED-43cb-92C2-25804820EDAC}">
                        <c15:formulaRef>
                          <c15:sqref>Sheet1!$A$8</c15:sqref>
                        </c15:formulaRef>
                      </c:ext>
                    </c:extLst>
                    <c:strCache>
                      <c:ptCount val="1"/>
                      <c:pt idx="0">
                        <c:v>2026</c:v>
                      </c:pt>
                    </c:strCache>
                  </c:strRef>
                </c:tx>
                <c:spPr>
                  <a:solidFill>
                    <a:schemeClr val="accent5">
                      <a:shade val="69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Sheet1!$B$8:$F$8</c15:sqref>
                        </c15:formulaRef>
                      </c:ext>
                    </c:extLst>
                    <c:numCache>
                      <c:formatCode>General</c:formatCode>
                      <c:ptCount val="5"/>
                      <c:pt idx="0">
                        <c:v>2.289945068231952</c:v>
                      </c:pt>
                      <c:pt idx="1">
                        <c:v>0.92122617798757123</c:v>
                      </c:pt>
                      <c:pt idx="2">
                        <c:v>6.2927689392088908</c:v>
                      </c:pt>
                      <c:pt idx="3">
                        <c:v>3.2280170709369651</c:v>
                      </c:pt>
                      <c:pt idx="4">
                        <c:v>2.9396437327272649</c:v>
                      </c:pt>
                    </c:numCache>
                  </c:numRef>
                </c:val>
              </c15:ser>
            </c15:filteredBarSeries>
            <c15:filteredBarSeries>
              <c15:ser>
                <c:idx val="9"/>
                <c:order val="6"/>
                <c:tx>
                  <c:strRef>
                    <c:extLst xmlns:c15="http://schemas.microsoft.com/office/drawing/2012/chart">
                      <c:ext xmlns:c15="http://schemas.microsoft.com/office/drawing/2012/chart" uri="{02D57815-91ED-43cb-92C2-25804820EDAC}">
                        <c15:formulaRef>
                          <c15:sqref>Sheet1!$A$9</c15:sqref>
                        </c15:formulaRef>
                      </c:ext>
                    </c:extLst>
                    <c:strCache>
                      <c:ptCount val="1"/>
                      <c:pt idx="0">
                        <c:v>2027</c:v>
                      </c:pt>
                    </c:strCache>
                  </c:strRef>
                </c:tx>
                <c:spPr>
                  <a:solidFill>
                    <a:schemeClr val="accent5">
                      <a:shade val="73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Sheet1!$B$9:$F$9</c15:sqref>
                        </c15:formulaRef>
                      </c:ext>
                    </c:extLst>
                    <c:numCache>
                      <c:formatCode>General</c:formatCode>
                      <c:ptCount val="5"/>
                      <c:pt idx="0">
                        <c:v>2.283237618604117</c:v>
                      </c:pt>
                      <c:pt idx="1">
                        <c:v>0.91406795442244604</c:v>
                      </c:pt>
                      <c:pt idx="2">
                        <c:v>6.2530102403370824</c:v>
                      </c:pt>
                      <c:pt idx="3">
                        <c:v>3.1968444145289969</c:v>
                      </c:pt>
                      <c:pt idx="4">
                        <c:v>2.9163104100383599</c:v>
                      </c:pt>
                    </c:numCache>
                  </c:numRef>
                </c:val>
              </c15:ser>
            </c15:filteredBarSeries>
            <c15:filteredBarSeries>
              <c15:ser>
                <c:idx val="10"/>
                <c:order val="7"/>
                <c:tx>
                  <c:strRef>
                    <c:extLst xmlns:c15="http://schemas.microsoft.com/office/drawing/2012/chart">
                      <c:ext xmlns:c15="http://schemas.microsoft.com/office/drawing/2012/chart" uri="{02D57815-91ED-43cb-92C2-25804820EDAC}">
                        <c15:formulaRef>
                          <c15:sqref>Sheet1!$A$10</c15:sqref>
                        </c15:formulaRef>
                      </c:ext>
                    </c:extLst>
                    <c:strCache>
                      <c:ptCount val="1"/>
                      <c:pt idx="0">
                        <c:v>2028</c:v>
                      </c:pt>
                    </c:strCache>
                  </c:strRef>
                </c:tx>
                <c:spPr>
                  <a:solidFill>
                    <a:schemeClr val="accent5">
                      <a:shade val="78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Sheet1!$B$10:$F$10</c15:sqref>
                        </c15:formulaRef>
                      </c:ext>
                    </c:extLst>
                    <c:numCache>
                      <c:formatCode>General</c:formatCode>
                      <c:ptCount val="5"/>
                      <c:pt idx="0">
                        <c:v>2.2790564174972792</c:v>
                      </c:pt>
                      <c:pt idx="1">
                        <c:v>0.90582917719536094</c:v>
                      </c:pt>
                      <c:pt idx="2">
                        <c:v>6.2233931476356803</c:v>
                      </c:pt>
                      <c:pt idx="3">
                        <c:v>3.1737487237829738</c:v>
                      </c:pt>
                      <c:pt idx="4">
                        <c:v>2.8992189124926608</c:v>
                      </c:pt>
                    </c:numCache>
                  </c:numRef>
                </c:val>
              </c15:ser>
            </c15:filteredBarSeries>
            <c15:filteredBarSeries>
              <c15:ser>
                <c:idx val="12"/>
                <c:order val="8"/>
                <c:tx>
                  <c:strRef>
                    <c:extLst xmlns:c15="http://schemas.microsoft.com/office/drawing/2012/chart">
                      <c:ext xmlns:c15="http://schemas.microsoft.com/office/drawing/2012/chart" uri="{02D57815-91ED-43cb-92C2-25804820EDAC}">
                        <c15:formulaRef>
                          <c15:sqref>Sheet1!$A$11</c15:sqref>
                        </c15:formulaRef>
                      </c:ext>
                    </c:extLst>
                    <c:strCache>
                      <c:ptCount val="1"/>
                      <c:pt idx="0">
                        <c:v>2029</c:v>
                      </c:pt>
                    </c:strCache>
                  </c:strRef>
                </c:tx>
                <c:spPr>
                  <a:solidFill>
                    <a:schemeClr val="accent5">
                      <a:shade val="86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Sheet1!$B$11:$F$11</c15:sqref>
                        </c15:formulaRef>
                      </c:ext>
                    </c:extLst>
                    <c:numCache>
                      <c:formatCode>General</c:formatCode>
                      <c:ptCount val="5"/>
                      <c:pt idx="0">
                        <c:v>2.275862649292824</c:v>
                      </c:pt>
                      <c:pt idx="1">
                        <c:v>0.89829928169371764</c:v>
                      </c:pt>
                      <c:pt idx="2">
                        <c:v>6.1953189407771081</c:v>
                      </c:pt>
                      <c:pt idx="3">
                        <c:v>3.154868728813923</c:v>
                      </c:pt>
                      <c:pt idx="4">
                        <c:v>2.885240124839914</c:v>
                      </c:pt>
                    </c:numCache>
                  </c:numRef>
                </c:val>
              </c15:ser>
            </c15:filteredBarSeries>
            <c15:filteredBarSeries>
              <c15:ser>
                <c:idx val="14"/>
                <c:order val="9"/>
                <c:tx>
                  <c:strRef>
                    <c:extLst xmlns:c15="http://schemas.microsoft.com/office/drawing/2012/chart">
                      <c:ext xmlns:c15="http://schemas.microsoft.com/office/drawing/2012/chart" uri="{02D57815-91ED-43cb-92C2-25804820EDAC}">
                        <c15:formulaRef>
                          <c15:sqref>Sheet1!$A$13</c15:sqref>
                        </c15:formulaRef>
                      </c:ext>
                    </c:extLst>
                    <c:strCache>
                      <c:ptCount val="1"/>
                      <c:pt idx="0">
                        <c:v>2031</c:v>
                      </c:pt>
                    </c:strCache>
                  </c:strRef>
                </c:tx>
                <c:spPr>
                  <a:solidFill>
                    <a:schemeClr val="accent5">
                      <a:shade val="95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Sheet1!$B$13:$F$13</c15:sqref>
                        </c15:formulaRef>
                      </c:ext>
                    </c:extLst>
                    <c:numCache>
                      <c:formatCode>General</c:formatCode>
                      <c:ptCount val="5"/>
                      <c:pt idx="0">
                        <c:v>2.2745224462126048</c:v>
                      </c:pt>
                      <c:pt idx="1">
                        <c:v>0.88493251518142868</c:v>
                      </c:pt>
                      <c:pt idx="2">
                        <c:v>6.1294461624574206</c:v>
                      </c:pt>
                      <c:pt idx="3">
                        <c:v>3.109039117754175</c:v>
                      </c:pt>
                      <c:pt idx="4">
                        <c:v>2.8534671416161541</c:v>
                      </c:pt>
                    </c:numCache>
                  </c:numRef>
                </c:val>
              </c15:ser>
            </c15:filteredBarSeries>
            <c15:filteredBarSeries>
              <c15:ser>
                <c:idx val="15"/>
                <c:order val="10"/>
                <c:tx>
                  <c:strRef>
                    <c:extLst xmlns:c15="http://schemas.microsoft.com/office/drawing/2012/chart">
                      <c:ext xmlns:c15="http://schemas.microsoft.com/office/drawing/2012/chart" uri="{02D57815-91ED-43cb-92C2-25804820EDAC}">
                        <c15:formulaRef>
                          <c15:sqref>Sheet1!$A$14</c15:sqref>
                        </c15:formulaRef>
                      </c:ext>
                    </c:extLst>
                    <c:strCache>
                      <c:ptCount val="1"/>
                      <c:pt idx="0">
                        <c:v>2032</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Sheet1!$B$14:$F$14</c15:sqref>
                        </c15:formulaRef>
                      </c:ext>
                    </c:extLst>
                    <c:numCache>
                      <c:formatCode>General</c:formatCode>
                      <c:ptCount val="5"/>
                      <c:pt idx="0">
                        <c:v>2.270792750142776</c:v>
                      </c:pt>
                      <c:pt idx="1">
                        <c:v>0.87846901300903635</c:v>
                      </c:pt>
                      <c:pt idx="2">
                        <c:v>6.0866244274162966</c:v>
                      </c:pt>
                      <c:pt idx="3">
                        <c:v>3.0799415670862911</c:v>
                      </c:pt>
                      <c:pt idx="4">
                        <c:v>2.832428634139518</c:v>
                      </c:pt>
                    </c:numCache>
                  </c:numRef>
                </c:val>
              </c15:ser>
            </c15:filteredBarSeries>
            <c15:filteredBarSeries>
              <c15:ser>
                <c:idx val="16"/>
                <c:order val="11"/>
                <c:tx>
                  <c:strRef>
                    <c:extLst xmlns:c15="http://schemas.microsoft.com/office/drawing/2012/chart">
                      <c:ext xmlns:c15="http://schemas.microsoft.com/office/drawing/2012/chart" uri="{02D57815-91ED-43cb-92C2-25804820EDAC}">
                        <c15:formulaRef>
                          <c15:sqref>Sheet1!$A$15</c15:sqref>
                        </c15:formulaRef>
                      </c:ext>
                    </c:extLst>
                    <c:strCache>
                      <c:ptCount val="1"/>
                      <c:pt idx="0">
                        <c:v>2033</c:v>
                      </c:pt>
                    </c:strCache>
                  </c:strRef>
                </c:tx>
                <c:spPr>
                  <a:solidFill>
                    <a:schemeClr val="accent5">
                      <a:tint val="96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Sheet1!$B$15:$F$15</c15:sqref>
                        </c15:formulaRef>
                      </c:ext>
                    </c:extLst>
                    <c:numCache>
                      <c:formatCode>General</c:formatCode>
                      <c:ptCount val="5"/>
                      <c:pt idx="0">
                        <c:v>2.270395969916831</c:v>
                      </c:pt>
                      <c:pt idx="1">
                        <c:v>0.86980174425198264</c:v>
                      </c:pt>
                      <c:pt idx="2">
                        <c:v>6.0401133043430226</c:v>
                      </c:pt>
                      <c:pt idx="3">
                        <c:v>3.049013121859983</c:v>
                      </c:pt>
                      <c:pt idx="4">
                        <c:v>2.8110661834978661</c:v>
                      </c:pt>
                    </c:numCache>
                  </c:numRef>
                </c:val>
              </c15:ser>
            </c15:filteredBarSeries>
            <c15:filteredBarSeries>
              <c15:ser>
                <c:idx val="17"/>
                <c:order val="12"/>
                <c:tx>
                  <c:strRef>
                    <c:extLst xmlns:c15="http://schemas.microsoft.com/office/drawing/2012/chart">
                      <c:ext xmlns:c15="http://schemas.microsoft.com/office/drawing/2012/chart" uri="{02D57815-91ED-43cb-92C2-25804820EDAC}">
                        <c15:formulaRef>
                          <c15:sqref>Sheet1!$A$16</c15:sqref>
                        </c15:formulaRef>
                      </c:ext>
                    </c:extLst>
                    <c:strCache>
                      <c:ptCount val="1"/>
                      <c:pt idx="0">
                        <c:v>2034</c:v>
                      </c:pt>
                    </c:strCache>
                  </c:strRef>
                </c:tx>
                <c:spPr>
                  <a:solidFill>
                    <a:schemeClr val="accent5">
                      <a:tint val="92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Sheet1!$B$16:$F$16</c15:sqref>
                        </c15:formulaRef>
                      </c:ext>
                    </c:extLst>
                    <c:numCache>
                      <c:formatCode>General</c:formatCode>
                      <c:ptCount val="5"/>
                      <c:pt idx="0">
                        <c:v>2.267308997487111</c:v>
                      </c:pt>
                      <c:pt idx="1">
                        <c:v>0.86089158044302816</c:v>
                      </c:pt>
                      <c:pt idx="2">
                        <c:v>6.0105992176349146</c:v>
                      </c:pt>
                      <c:pt idx="3">
                        <c:v>3.0236926396604389</c:v>
                      </c:pt>
                      <c:pt idx="4">
                        <c:v>2.7930227135997221</c:v>
                      </c:pt>
                    </c:numCache>
                  </c:numRef>
                </c:val>
              </c15:ser>
            </c15:filteredBarSeries>
            <c15:filteredBarSeries>
              <c15:ser>
                <c:idx val="18"/>
                <c:order val="13"/>
                <c:tx>
                  <c:strRef>
                    <c:extLst xmlns:c15="http://schemas.microsoft.com/office/drawing/2012/chart">
                      <c:ext xmlns:c15="http://schemas.microsoft.com/office/drawing/2012/chart" uri="{02D57815-91ED-43cb-92C2-25804820EDAC}">
                        <c15:formulaRef>
                          <c15:sqref>Sheet1!$A$17</c15:sqref>
                        </c15:formulaRef>
                      </c:ext>
                    </c:extLst>
                    <c:strCache>
                      <c:ptCount val="1"/>
                      <c:pt idx="0">
                        <c:v>2035</c:v>
                      </c:pt>
                    </c:strCache>
                  </c:strRef>
                </c:tx>
                <c:spPr>
                  <a:solidFill>
                    <a:schemeClr val="accent5">
                      <a:tint val="87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Sheet1!$B$17:$F$17</c15:sqref>
                        </c15:formulaRef>
                      </c:ext>
                    </c:extLst>
                    <c:numCache>
                      <c:formatCode>General</c:formatCode>
                      <c:ptCount val="5"/>
                      <c:pt idx="0">
                        <c:v>2.2579961776924931</c:v>
                      </c:pt>
                      <c:pt idx="1">
                        <c:v>0.85367254918646818</c:v>
                      </c:pt>
                      <c:pt idx="2">
                        <c:v>5.9809953693988538</c:v>
                      </c:pt>
                      <c:pt idx="3">
                        <c:v>2.998327219635148</c:v>
                      </c:pt>
                      <c:pt idx="4">
                        <c:v>2.7731953194733761</c:v>
                      </c:pt>
                    </c:numCache>
                  </c:numRef>
                </c:val>
              </c15:ser>
            </c15:filteredBarSeries>
            <c15:filteredBarSeries>
              <c15:ser>
                <c:idx val="19"/>
                <c:order val="14"/>
                <c:tx>
                  <c:strRef>
                    <c:extLst xmlns:c15="http://schemas.microsoft.com/office/drawing/2012/chart">
                      <c:ext xmlns:c15="http://schemas.microsoft.com/office/drawing/2012/chart" uri="{02D57815-91ED-43cb-92C2-25804820EDAC}">
                        <c15:formulaRef>
                          <c15:sqref>Sheet1!$A$18</c15:sqref>
                        </c15:formulaRef>
                      </c:ext>
                    </c:extLst>
                    <c:strCache>
                      <c:ptCount val="1"/>
                      <c:pt idx="0">
                        <c:v>2036</c:v>
                      </c:pt>
                    </c:strCache>
                  </c:strRef>
                </c:tx>
                <c:spPr>
                  <a:solidFill>
                    <a:schemeClr val="accent5">
                      <a:tint val="83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Sheet1!$B$18:$F$18</c15:sqref>
                        </c15:formulaRef>
                      </c:ext>
                    </c:extLst>
                    <c:numCache>
                      <c:formatCode>General</c:formatCode>
                      <c:ptCount val="5"/>
                      <c:pt idx="0">
                        <c:v>2.2517600185470878</c:v>
                      </c:pt>
                      <c:pt idx="1">
                        <c:v>0.84725827650665952</c:v>
                      </c:pt>
                      <c:pt idx="2">
                        <c:v>5.9565637440539936</c:v>
                      </c:pt>
                      <c:pt idx="3">
                        <c:v>2.9757285934300199</c:v>
                      </c:pt>
                      <c:pt idx="4">
                        <c:v>2.7563069342012758</c:v>
                      </c:pt>
                    </c:numCache>
                  </c:numRef>
                </c:val>
              </c15:ser>
            </c15:filteredBarSeries>
            <c15:filteredBarSeries>
              <c15:ser>
                <c:idx val="20"/>
                <c:order val="15"/>
                <c:tx>
                  <c:strRef>
                    <c:extLst xmlns:c15="http://schemas.microsoft.com/office/drawing/2012/chart">
                      <c:ext xmlns:c15="http://schemas.microsoft.com/office/drawing/2012/chart" uri="{02D57815-91ED-43cb-92C2-25804820EDAC}">
                        <c15:formulaRef>
                          <c15:sqref>Sheet1!$A$19</c15:sqref>
                        </c15:formulaRef>
                      </c:ext>
                    </c:extLst>
                    <c:strCache>
                      <c:ptCount val="1"/>
                      <c:pt idx="0">
                        <c:v>2037</c:v>
                      </c:pt>
                    </c:strCache>
                  </c:strRef>
                </c:tx>
                <c:spPr>
                  <a:solidFill>
                    <a:schemeClr val="accent5">
                      <a:tint val="79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Sheet1!$B$19:$F$19</c15:sqref>
                        </c15:formulaRef>
                      </c:ext>
                    </c:extLst>
                    <c:numCache>
                      <c:formatCode>General</c:formatCode>
                      <c:ptCount val="5"/>
                      <c:pt idx="0">
                        <c:v>2.248651541964116</c:v>
                      </c:pt>
                      <c:pt idx="1">
                        <c:v>0.84069589005206691</c:v>
                      </c:pt>
                      <c:pt idx="2">
                        <c:v>5.9369895527807239</c:v>
                      </c:pt>
                      <c:pt idx="3">
                        <c:v>2.956232456188217</c:v>
                      </c:pt>
                      <c:pt idx="4">
                        <c:v>2.742463965897155</c:v>
                      </c:pt>
                    </c:numCache>
                  </c:numRef>
                </c:val>
              </c15:ser>
            </c15:filteredBarSeries>
            <c15:filteredBarSeries>
              <c15:ser>
                <c:idx val="22"/>
                <c:order val="16"/>
                <c:tx>
                  <c:strRef>
                    <c:extLst xmlns:c15="http://schemas.microsoft.com/office/drawing/2012/chart">
                      <c:ext xmlns:c15="http://schemas.microsoft.com/office/drawing/2012/chart" uri="{02D57815-91ED-43cb-92C2-25804820EDAC}">
                        <c15:formulaRef>
                          <c15:sqref>Sheet1!$A$20</c15:sqref>
                        </c15:formulaRef>
                      </c:ext>
                    </c:extLst>
                    <c:strCache>
                      <c:ptCount val="1"/>
                      <c:pt idx="0">
                        <c:v>2038</c:v>
                      </c:pt>
                    </c:strCache>
                  </c:strRef>
                </c:tx>
                <c:spPr>
                  <a:solidFill>
                    <a:schemeClr val="accent5">
                      <a:tint val="7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Sheet1!$B$20:$F$20</c15:sqref>
                        </c15:formulaRef>
                      </c:ext>
                    </c:extLst>
                    <c:numCache>
                      <c:formatCode>General</c:formatCode>
                      <c:ptCount val="5"/>
                      <c:pt idx="0">
                        <c:v>2.24198107144379</c:v>
                      </c:pt>
                      <c:pt idx="1">
                        <c:v>0.83531427432511585</c:v>
                      </c:pt>
                      <c:pt idx="2">
                        <c:v>5.9107827068446586</c:v>
                      </c:pt>
                      <c:pt idx="3">
                        <c:v>2.93300347388411</c:v>
                      </c:pt>
                      <c:pt idx="4">
                        <c:v>2.7247772446105039</c:v>
                      </c:pt>
                    </c:numCache>
                  </c:numRef>
                </c:val>
              </c15:ser>
            </c15:filteredBarSeries>
            <c15:filteredBarSeries>
              <c15:ser>
                <c:idx val="23"/>
                <c:order val="17"/>
                <c:tx>
                  <c:strRef>
                    <c:extLst xmlns:c15="http://schemas.microsoft.com/office/drawing/2012/chart">
                      <c:ext xmlns:c15="http://schemas.microsoft.com/office/drawing/2012/chart" uri="{02D57815-91ED-43cb-92C2-25804820EDAC}">
                        <c15:formulaRef>
                          <c15:sqref>Sheet1!$A$21</c15:sqref>
                        </c15:formulaRef>
                      </c:ext>
                    </c:extLst>
                    <c:strCache>
                      <c:ptCount val="1"/>
                      <c:pt idx="0">
                        <c:v>2039</c:v>
                      </c:pt>
                    </c:strCache>
                  </c:strRef>
                </c:tx>
                <c:spPr>
                  <a:solidFill>
                    <a:schemeClr val="accent5">
                      <a:tint val="65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Sheet1!$B$21:$F$21</c15:sqref>
                        </c15:formulaRef>
                      </c:ext>
                    </c:extLst>
                    <c:numCache>
                      <c:formatCode>General</c:formatCode>
                      <c:ptCount val="5"/>
                      <c:pt idx="0">
                        <c:v>2.2370280519876959</c:v>
                      </c:pt>
                      <c:pt idx="1">
                        <c:v>0.829635510862618</c:v>
                      </c:pt>
                      <c:pt idx="2">
                        <c:v>5.8891716894053374</c:v>
                      </c:pt>
                      <c:pt idx="3">
                        <c:v>2.9099900307531268</c:v>
                      </c:pt>
                      <c:pt idx="4">
                        <c:v>2.7076538122614808</c:v>
                      </c:pt>
                    </c:numCache>
                  </c:numRef>
                </c:val>
              </c15:ser>
            </c15:filteredBarSeries>
            <c15:filteredBarSeries>
              <c15:ser>
                <c:idx val="25"/>
                <c:order val="18"/>
                <c:tx>
                  <c:strRef>
                    <c:extLst xmlns:c15="http://schemas.microsoft.com/office/drawing/2012/chart">
                      <c:ext xmlns:c15="http://schemas.microsoft.com/office/drawing/2012/chart" uri="{02D57815-91ED-43cb-92C2-25804820EDAC}">
                        <c15:formulaRef>
                          <c15:sqref>Sheet1!$A$23</c15:sqref>
                        </c15:formulaRef>
                      </c:ext>
                    </c:extLst>
                    <c:strCache>
                      <c:ptCount val="1"/>
                      <c:pt idx="0">
                        <c:v>2041</c:v>
                      </c:pt>
                    </c:strCache>
                  </c:strRef>
                </c:tx>
                <c:spPr>
                  <a:solidFill>
                    <a:schemeClr val="accent5">
                      <a:tint val="57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Sheet1!$B$23:$F$23</c15:sqref>
                        </c15:formulaRef>
                      </c:ext>
                    </c:extLst>
                    <c:numCache>
                      <c:formatCode>General</c:formatCode>
                      <c:ptCount val="5"/>
                      <c:pt idx="0">
                        <c:v>2.224269309204904</c:v>
                      </c:pt>
                      <c:pt idx="1">
                        <c:v>0.82272772145986728</c:v>
                      </c:pt>
                      <c:pt idx="2">
                        <c:v>5.8203377034829176</c:v>
                      </c:pt>
                      <c:pt idx="3">
                        <c:v>2.854555486168985</c:v>
                      </c:pt>
                      <c:pt idx="4">
                        <c:v>2.665432496426356</c:v>
                      </c:pt>
                    </c:numCache>
                  </c:numRef>
                </c:val>
              </c15:ser>
            </c15:filteredBarSeries>
            <c15:filteredBarSeries>
              <c15:ser>
                <c:idx val="26"/>
                <c:order val="19"/>
                <c:tx>
                  <c:strRef>
                    <c:extLst xmlns:c15="http://schemas.microsoft.com/office/drawing/2012/chart">
                      <c:ext xmlns:c15="http://schemas.microsoft.com/office/drawing/2012/chart" uri="{02D57815-91ED-43cb-92C2-25804820EDAC}">
                        <c15:formulaRef>
                          <c15:sqref>Sheet1!$A$24</c15:sqref>
                        </c15:formulaRef>
                      </c:ext>
                    </c:extLst>
                    <c:strCache>
                      <c:ptCount val="1"/>
                      <c:pt idx="0">
                        <c:v>2042</c:v>
                      </c:pt>
                    </c:strCache>
                  </c:strRef>
                </c:tx>
                <c:spPr>
                  <a:solidFill>
                    <a:schemeClr val="accent5">
                      <a:tint val="52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Sheet1!$B$24:$F$24</c15:sqref>
                        </c15:formulaRef>
                      </c:ext>
                    </c:extLst>
                    <c:numCache>
                      <c:formatCode>General</c:formatCode>
                      <c:ptCount val="5"/>
                      <c:pt idx="0">
                        <c:v>2.219334150261437</c:v>
                      </c:pt>
                      <c:pt idx="1">
                        <c:v>0.8187538496532295</c:v>
                      </c:pt>
                      <c:pt idx="2">
                        <c:v>5.7980873123324086</c:v>
                      </c:pt>
                      <c:pt idx="3">
                        <c:v>2.8324692387421919</c:v>
                      </c:pt>
                      <c:pt idx="4">
                        <c:v>2.648876257877705</c:v>
                      </c:pt>
                    </c:numCache>
                  </c:numRef>
                </c:val>
              </c15:ser>
            </c15:filteredBarSeries>
            <c15:filteredBarSeries>
              <c15:ser>
                <c:idx val="27"/>
                <c:order val="20"/>
                <c:tx>
                  <c:strRef>
                    <c:extLst xmlns:c15="http://schemas.microsoft.com/office/drawing/2012/chart">
                      <c:ext xmlns:c15="http://schemas.microsoft.com/office/drawing/2012/chart" uri="{02D57815-91ED-43cb-92C2-25804820EDAC}">
                        <c15:formulaRef>
                          <c15:sqref>Sheet1!$A$25</c15:sqref>
                        </c15:formulaRef>
                      </c:ext>
                    </c:extLst>
                    <c:strCache>
                      <c:ptCount val="1"/>
                      <c:pt idx="0">
                        <c:v>2043</c:v>
                      </c:pt>
                    </c:strCache>
                  </c:strRef>
                </c:tx>
                <c:spPr>
                  <a:solidFill>
                    <a:schemeClr val="accent5">
                      <a:tint val="48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Sheet1!$B$25:$F$25</c15:sqref>
                        </c15:formulaRef>
                      </c:ext>
                    </c:extLst>
                    <c:numCache>
                      <c:formatCode>General</c:formatCode>
                      <c:ptCount val="5"/>
                      <c:pt idx="0">
                        <c:v>2.2151507715501708</c:v>
                      </c:pt>
                      <c:pt idx="1">
                        <c:v>0.81566911022561728</c:v>
                      </c:pt>
                      <c:pt idx="2">
                        <c:v>5.7704081605814093</c:v>
                      </c:pt>
                      <c:pt idx="3">
                        <c:v>2.808607621897532</c:v>
                      </c:pt>
                      <c:pt idx="4">
                        <c:v>2.6309998018521381</c:v>
                      </c:pt>
                    </c:numCache>
                  </c:numRef>
                </c:val>
              </c15:ser>
            </c15:filteredBarSeries>
            <c15:filteredBarSeries>
              <c15:ser>
                <c:idx val="28"/>
                <c:order val="21"/>
                <c:tx>
                  <c:strRef>
                    <c:extLst xmlns:c15="http://schemas.microsoft.com/office/drawing/2012/chart">
                      <c:ext xmlns:c15="http://schemas.microsoft.com/office/drawing/2012/chart" uri="{02D57815-91ED-43cb-92C2-25804820EDAC}">
                        <c15:formulaRef>
                          <c15:sqref>Sheet1!$A$26</c15:sqref>
                        </c15:formulaRef>
                      </c:ext>
                    </c:extLst>
                    <c:strCache>
                      <c:ptCount val="1"/>
                      <c:pt idx="0">
                        <c:v>2044</c:v>
                      </c:pt>
                    </c:strCache>
                  </c:strRef>
                </c:tx>
                <c:spPr>
                  <a:solidFill>
                    <a:schemeClr val="accent5">
                      <a:tint val="44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Sheet1!$B$26:$F$26</c15:sqref>
                        </c15:formulaRef>
                      </c:ext>
                    </c:extLst>
                    <c:numCache>
                      <c:formatCode>General</c:formatCode>
                      <c:ptCount val="5"/>
                      <c:pt idx="0">
                        <c:v>2.205290324096008</c:v>
                      </c:pt>
                      <c:pt idx="1">
                        <c:v>0.81292668951425906</c:v>
                      </c:pt>
                      <c:pt idx="2">
                        <c:v>5.7368140601385864</c:v>
                      </c:pt>
                      <c:pt idx="3">
                        <c:v>2.781789422706304</c:v>
                      </c:pt>
                      <c:pt idx="4">
                        <c:v>2.609148786822975</c:v>
                      </c:pt>
                    </c:numCache>
                  </c:numRef>
                </c:val>
              </c15:ser>
            </c15:filteredBarSeries>
            <c15:filteredBarSeries>
              <c15:ser>
                <c:idx val="29"/>
                <c:order val="22"/>
                <c:tx>
                  <c:strRef>
                    <c:extLst xmlns:c15="http://schemas.microsoft.com/office/drawing/2012/chart">
                      <c:ext xmlns:c15="http://schemas.microsoft.com/office/drawing/2012/chart" uri="{02D57815-91ED-43cb-92C2-25804820EDAC}">
                        <c15:formulaRef>
                          <c15:sqref>Sheet1!$A$27</c15:sqref>
                        </c15:formulaRef>
                      </c:ext>
                    </c:extLst>
                    <c:strCache>
                      <c:ptCount val="1"/>
                      <c:pt idx="0">
                        <c:v>2045</c:v>
                      </c:pt>
                    </c:strCache>
                  </c:strRef>
                </c:tx>
                <c:spPr>
                  <a:solidFill>
                    <a:schemeClr val="accent5">
                      <a:tint val="39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Sheet1!$B$27:$F$27</c15:sqref>
                        </c15:formulaRef>
                      </c:ext>
                    </c:extLst>
                    <c:numCache>
                      <c:formatCode>General</c:formatCode>
                      <c:ptCount val="5"/>
                      <c:pt idx="0">
                        <c:v>2.1930094484232532</c:v>
                      </c:pt>
                      <c:pt idx="1">
                        <c:v>0.8101845581610041</c:v>
                      </c:pt>
                      <c:pt idx="2">
                        <c:v>5.7052977409916794</c:v>
                      </c:pt>
                      <c:pt idx="3">
                        <c:v>2.758933956176115</c:v>
                      </c:pt>
                      <c:pt idx="4">
                        <c:v>2.5895296278588709</c:v>
                      </c:pt>
                    </c:numCache>
                  </c:numRef>
                </c:val>
              </c15:ser>
            </c15:filteredBarSeries>
            <c15:filteredBarSeries>
              <c15:ser>
                <c:idx val="0"/>
                <c:order val="23"/>
                <c:tx>
                  <c:strRef>
                    <c:extLst xmlns:c15="http://schemas.microsoft.com/office/drawing/2012/chart">
                      <c:ext xmlns:c15="http://schemas.microsoft.com/office/drawing/2012/chart" uri="{02D57815-91ED-43cb-92C2-25804820EDAC}">
                        <c15:formulaRef>
                          <c15:sqref>Sheet1!$A$28</c15:sqref>
                        </c15:formulaRef>
                      </c:ext>
                    </c:extLst>
                    <c:strCache>
                      <c:ptCount val="1"/>
                      <c:pt idx="0">
                        <c:v>2046</c:v>
                      </c:pt>
                    </c:strCache>
                  </c:strRef>
                </c:tx>
                <c:spPr>
                  <a:solidFill>
                    <a:schemeClr val="accent5">
                      <a:shade val="34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Sheet1!$B$28:$F$28</c15:sqref>
                        </c15:formulaRef>
                      </c:ext>
                    </c:extLst>
                    <c:numCache>
                      <c:formatCode>General</c:formatCode>
                      <c:ptCount val="5"/>
                      <c:pt idx="0">
                        <c:v>2.185751843565916</c:v>
                      </c:pt>
                      <c:pt idx="1">
                        <c:v>0.80776667103752187</c:v>
                      </c:pt>
                      <c:pt idx="2">
                        <c:v>5.6767770207977666</c:v>
                      </c:pt>
                      <c:pt idx="3">
                        <c:v>2.7381993703051331</c:v>
                      </c:pt>
                      <c:pt idx="4">
                        <c:v>2.5727533214459211</c:v>
                      </c:pt>
                    </c:numCache>
                  </c:numRef>
                </c:val>
              </c15:ser>
            </c15:filteredBarSeries>
            <c15:filteredBarSeries>
              <c15:ser>
                <c:idx val="30"/>
                <c:order val="24"/>
                <c:tx>
                  <c:strRef>
                    <c:extLst xmlns:c15="http://schemas.microsoft.com/office/drawing/2012/chart">
                      <c:ext xmlns:c15="http://schemas.microsoft.com/office/drawing/2012/chart" uri="{02D57815-91ED-43cb-92C2-25804820EDAC}">
                        <c15:formulaRef>
                          <c15:sqref>Sheet1!$A$29</c15:sqref>
                        </c15:formulaRef>
                      </c:ext>
                    </c:extLst>
                    <c:strCache>
                      <c:ptCount val="1"/>
                      <c:pt idx="0">
                        <c:v>2047</c:v>
                      </c:pt>
                    </c:strCache>
                  </c:strRef>
                </c:tx>
                <c:spPr>
                  <a:solidFill>
                    <a:schemeClr val="accent5">
                      <a:lumMod val="20000"/>
                      <a:lumOff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Sheet1!$B$29:$F$29</c15:sqref>
                        </c15:formulaRef>
                      </c:ext>
                    </c:extLst>
                    <c:numCache>
                      <c:formatCode>General</c:formatCode>
                      <c:ptCount val="5"/>
                      <c:pt idx="0">
                        <c:v>2.1769809162785778</c:v>
                      </c:pt>
                      <c:pt idx="1">
                        <c:v>0.80438895611879235</c:v>
                      </c:pt>
                      <c:pt idx="2">
                        <c:v>5.6556154942938317</c:v>
                      </c:pt>
                      <c:pt idx="3">
                        <c:v>2.720793452467134</c:v>
                      </c:pt>
                      <c:pt idx="4">
                        <c:v>2.557919132221806</c:v>
                      </c:pt>
                    </c:numCache>
                  </c:numRef>
                </c:val>
              </c15:ser>
            </c15:filteredBarSeries>
            <c15:filteredBarSeries>
              <c15:ser>
                <c:idx val="21"/>
                <c:order val="25"/>
                <c:tx>
                  <c:strRef>
                    <c:extLst xmlns:c15="http://schemas.microsoft.com/office/drawing/2012/chart">
                      <c:ext xmlns:c15="http://schemas.microsoft.com/office/drawing/2012/chart" uri="{02D57815-91ED-43cb-92C2-25804820EDAC}">
                        <c15:formulaRef>
                          <c15:sqref>Sheet1!$A$30</c15:sqref>
                        </c15:formulaRef>
                      </c:ext>
                    </c:extLst>
                    <c:strCache>
                      <c:ptCount val="1"/>
                      <c:pt idx="0">
                        <c:v>2048</c:v>
                      </c:pt>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Sheet1!$B$30:$F$30</c15:sqref>
                        </c15:formulaRef>
                      </c:ext>
                    </c:extLst>
                    <c:numCache>
                      <c:formatCode>General</c:formatCode>
                      <c:ptCount val="5"/>
                      <c:pt idx="0">
                        <c:v>2.168449920210854</c:v>
                      </c:pt>
                      <c:pt idx="1">
                        <c:v>0.80048550670728813</c:v>
                      </c:pt>
                      <c:pt idx="2">
                        <c:v>5.6310007543183271</c:v>
                      </c:pt>
                      <c:pt idx="3">
                        <c:v>2.7007590379614852</c:v>
                      </c:pt>
                      <c:pt idx="4">
                        <c:v>2.5413512630088979</c:v>
                      </c:pt>
                    </c:numCache>
                  </c:numRef>
                </c:val>
              </c15:ser>
            </c15:filteredBarSeries>
            <c15:filteredBarSeries>
              <c15:ser>
                <c:idx val="11"/>
                <c:order val="26"/>
                <c:tx>
                  <c:strRef>
                    <c:extLst xmlns:c15="http://schemas.microsoft.com/office/drawing/2012/chart">
                      <c:ext xmlns:c15="http://schemas.microsoft.com/office/drawing/2012/chart" uri="{02D57815-91ED-43cb-92C2-25804820EDAC}">
                        <c15:formulaRef>
                          <c15:sqref>Sheet1!$A$31</c15:sqref>
                        </c15:formulaRef>
                      </c:ext>
                    </c:extLst>
                    <c:strCache>
                      <c:ptCount val="1"/>
                      <c:pt idx="0">
                        <c:v>2049</c:v>
                      </c:pt>
                    </c:strCache>
                  </c:strRef>
                </c:tx>
                <c:spPr>
                  <a:solidFill>
                    <a:schemeClr val="accent5">
                      <a:shade val="82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Sheet1!$B$1:$F$1</c15:sqref>
                        </c15:formulaRef>
                      </c:ext>
                    </c:extLst>
                    <c:strCache>
                      <c:ptCount val="5"/>
                      <c:pt idx="0">
                        <c:v>total non-manufacturing</c:v>
                      </c:pt>
                      <c:pt idx="1">
                        <c:v>non-energy intensive manufacturing</c:v>
                      </c:pt>
                      <c:pt idx="2">
                        <c:v>energy-intensive manufacturing</c:v>
                      </c:pt>
                      <c:pt idx="3">
                        <c:v>total manufacturing</c:v>
                      </c:pt>
                      <c:pt idx="4">
                        <c:v>total industrial sector</c:v>
                      </c:pt>
                    </c:strCache>
                  </c:strRef>
                </c:cat>
                <c:val>
                  <c:numRef>
                    <c:extLst xmlns:c15="http://schemas.microsoft.com/office/drawing/2012/chart">
                      <c:ext xmlns:c15="http://schemas.microsoft.com/office/drawing/2012/chart" uri="{02D57815-91ED-43cb-92C2-25804820EDAC}">
                        <c15:formulaRef>
                          <c15:sqref>Sheet1!$B$31:$F$31</c15:sqref>
                        </c15:formulaRef>
                      </c:ext>
                    </c:extLst>
                    <c:numCache>
                      <c:formatCode>General</c:formatCode>
                      <c:ptCount val="5"/>
                      <c:pt idx="0">
                        <c:v>2.156877135984085</c:v>
                      </c:pt>
                      <c:pt idx="1">
                        <c:v>0.79664607550152411</c:v>
                      </c:pt>
                      <c:pt idx="2">
                        <c:v>5.6061110881549094</c:v>
                      </c:pt>
                      <c:pt idx="3">
                        <c:v>2.681987286612256</c:v>
                      </c:pt>
                      <c:pt idx="4">
                        <c:v>2.5248177291043081</c:v>
                      </c:pt>
                    </c:numCache>
                  </c:numRef>
                </c:val>
              </c15:ser>
            </c15:filteredBarSeries>
          </c:ext>
        </c:extLst>
      </c:barChart>
      <c:catAx>
        <c:axId val="-1219642864"/>
        <c:scaling>
          <c:orientation val="minMax"/>
        </c:scaling>
        <c:delete val="1"/>
        <c:axPos val="l"/>
        <c:numFmt formatCode="General" sourceLinked="1"/>
        <c:majorTickMark val="none"/>
        <c:minorTickMark val="none"/>
        <c:tickLblPos val="low"/>
        <c:crossAx val="-1219642320"/>
        <c:crosses val="autoZero"/>
        <c:auto val="0"/>
        <c:lblAlgn val="ctr"/>
        <c:lblOffset val="100"/>
        <c:noMultiLvlLbl val="0"/>
      </c:catAx>
      <c:valAx>
        <c:axId val="-1219642320"/>
        <c:scaling>
          <c:orientation val="minMax"/>
          <c:max val="8"/>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19642864"/>
        <c:crosses val="autoZero"/>
        <c:crossBetween val="between"/>
        <c:majorUnit val="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281239706915088"/>
          <c:y val="0"/>
          <c:w val="0.55003585877732131"/>
          <c:h val="0.86518747656542927"/>
        </c:manualLayout>
      </c:layout>
      <c:barChart>
        <c:barDir val="bar"/>
        <c:grouping val="clustered"/>
        <c:varyColors val="0"/>
        <c:ser>
          <c:idx val="0"/>
          <c:order val="27"/>
          <c:tx>
            <c:strRef>
              <c:f>Sheet1!$A$32</c:f>
              <c:strCache>
                <c:ptCount val="1"/>
                <c:pt idx="0">
                  <c:v>2050</c:v>
                </c:pt>
              </c:strCache>
            </c:strRef>
          </c:tx>
          <c:spPr>
            <a:solidFill>
              <a:srgbClr val="003953">
                <a:lumMod val="25000"/>
                <a:lumOff val="75000"/>
              </a:srgbClr>
            </a:solidFill>
            <a:ln>
              <a:noFill/>
            </a:ln>
            <a:effectLst/>
          </c:spPr>
          <c:invertIfNegative val="0"/>
          <c:cat>
            <c:strRef>
              <c:f>Sheet1!$B$1:$J$1</c:f>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f>Sheet1!$B$32:$J$32</c:f>
              <c:numCache>
                <c:formatCode>General</c:formatCode>
                <c:ptCount val="9"/>
                <c:pt idx="0">
                  <c:v>1.068769409027313</c:v>
                </c:pt>
                <c:pt idx="1">
                  <c:v>4.1891018948282461</c:v>
                </c:pt>
                <c:pt idx="2">
                  <c:v>5.2760084663424882</c:v>
                </c:pt>
                <c:pt idx="3">
                  <c:v>7.8004141432264804</c:v>
                </c:pt>
                <c:pt idx="4">
                  <c:v>8.3499253269647689</c:v>
                </c:pt>
                <c:pt idx="5">
                  <c:v>8.5967296804184166</c:v>
                </c:pt>
                <c:pt idx="6">
                  <c:v>5.6843532976841384</c:v>
                </c:pt>
                <c:pt idx="7">
                  <c:v>7.2689463003256911</c:v>
                </c:pt>
                <c:pt idx="8">
                  <c:v>8.2556042672429495</c:v>
                </c:pt>
              </c:numCache>
            </c:numRef>
          </c:val>
        </c:ser>
        <c:ser>
          <c:idx val="29"/>
          <c:order val="28"/>
          <c:tx>
            <c:strRef>
              <c:f>Sheet1!$A$22</c:f>
              <c:strCache>
                <c:ptCount val="1"/>
                <c:pt idx="0">
                  <c:v>2040</c:v>
                </c:pt>
              </c:strCache>
            </c:strRef>
          </c:tx>
          <c:spPr>
            <a:solidFill>
              <a:srgbClr val="003953">
                <a:lumMod val="50000"/>
                <a:lumOff val="50000"/>
              </a:srgbClr>
            </a:solidFill>
            <a:ln>
              <a:noFill/>
            </a:ln>
            <a:effectLst/>
          </c:spPr>
          <c:invertIfNegative val="0"/>
          <c:cat>
            <c:strRef>
              <c:f>Sheet1!$B$1:$J$1</c:f>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f>Sheet1!$B$22:$J$22</c:f>
              <c:numCache>
                <c:formatCode>General</c:formatCode>
                <c:ptCount val="9"/>
                <c:pt idx="0">
                  <c:v>1.138480877816392</c:v>
                </c:pt>
                <c:pt idx="1">
                  <c:v>4.3405017413576248</c:v>
                </c:pt>
                <c:pt idx="2">
                  <c:v>5.6846121437578443</c:v>
                </c:pt>
                <c:pt idx="3">
                  <c:v>7.6290569525182601</c:v>
                </c:pt>
                <c:pt idx="4">
                  <c:v>8.6547224323404954</c:v>
                </c:pt>
                <c:pt idx="5">
                  <c:v>8.6661327578553049</c:v>
                </c:pt>
                <c:pt idx="6">
                  <c:v>5.6048064113252059</c:v>
                </c:pt>
                <c:pt idx="7">
                  <c:v>7.5116581062791736</c:v>
                </c:pt>
                <c:pt idx="8">
                  <c:v>9.7331230548274963</c:v>
                </c:pt>
              </c:numCache>
            </c:numRef>
          </c:val>
        </c:ser>
        <c:ser>
          <c:idx val="14"/>
          <c:order val="29"/>
          <c:tx>
            <c:strRef>
              <c:f>Sheet1!$A$12</c:f>
              <c:strCache>
                <c:ptCount val="1"/>
                <c:pt idx="0">
                  <c:v>2030</c:v>
                </c:pt>
              </c:strCache>
            </c:strRef>
          </c:tx>
          <c:spPr>
            <a:solidFill>
              <a:srgbClr val="003953">
                <a:lumMod val="75000"/>
                <a:lumOff val="25000"/>
              </a:srgbClr>
            </a:solidFill>
            <a:ln>
              <a:noFill/>
            </a:ln>
            <a:effectLst/>
          </c:spPr>
          <c:invertIfNegative val="0"/>
          <c:cat>
            <c:strRef>
              <c:f>Sheet1!$B$1:$J$1</c:f>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f>Sheet1!$B$12:$J$12</c:f>
              <c:numCache>
                <c:formatCode>General</c:formatCode>
                <c:ptCount val="9"/>
                <c:pt idx="0">
                  <c:v>1.239708932719563</c:v>
                </c:pt>
                <c:pt idx="1">
                  <c:v>4.6300344164681828</c:v>
                </c:pt>
                <c:pt idx="2">
                  <c:v>6.6727574896451571</c:v>
                </c:pt>
                <c:pt idx="3">
                  <c:v>7.6063993222637389</c:v>
                </c:pt>
                <c:pt idx="4">
                  <c:v>8.9625287368699986</c:v>
                </c:pt>
                <c:pt idx="5">
                  <c:v>9.0271471016905895</c:v>
                </c:pt>
                <c:pt idx="6">
                  <c:v>5.3719091809830131</c:v>
                </c:pt>
                <c:pt idx="7">
                  <c:v>8.8413762204332151</c:v>
                </c:pt>
                <c:pt idx="8">
                  <c:v>14.176524604472799</c:v>
                </c:pt>
              </c:numCache>
            </c:numRef>
          </c:val>
        </c:ser>
        <c:ser>
          <c:idx val="2"/>
          <c:order val="30"/>
          <c:tx>
            <c:strRef>
              <c:f>Sheet1!$A$2</c:f>
              <c:strCache>
                <c:ptCount val="1"/>
                <c:pt idx="0">
                  <c:v>2020</c:v>
                </c:pt>
              </c:strCache>
            </c:strRef>
          </c:tx>
          <c:spPr>
            <a:solidFill>
              <a:srgbClr val="003953"/>
            </a:solidFill>
            <a:ln>
              <a:noFill/>
            </a:ln>
            <a:effectLst/>
          </c:spPr>
          <c:invertIfNegative val="0"/>
          <c:cat>
            <c:strRef>
              <c:f>Sheet1!$B$1:$J$1</c:f>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f>Sheet1!$B$2:$J$2</c:f>
              <c:numCache>
                <c:formatCode>General</c:formatCode>
                <c:ptCount val="9"/>
                <c:pt idx="0">
                  <c:v>1.3285623860519591</c:v>
                </c:pt>
                <c:pt idx="1">
                  <c:v>5.3190737048818937</c:v>
                </c:pt>
                <c:pt idx="2">
                  <c:v>8.5939082628038612</c:v>
                </c:pt>
                <c:pt idx="3">
                  <c:v>7.5450462145511423</c:v>
                </c:pt>
                <c:pt idx="4">
                  <c:v>8.3355378670791023</c:v>
                </c:pt>
                <c:pt idx="5">
                  <c:v>9.7192562070919006</c:v>
                </c:pt>
                <c:pt idx="6">
                  <c:v>5.9723522175311574</c:v>
                </c:pt>
                <c:pt idx="7">
                  <c:v>9.9541724988293883</c:v>
                </c:pt>
                <c:pt idx="8">
                  <c:v>22.274254349356241</c:v>
                </c:pt>
              </c:numCache>
            </c:numRef>
          </c:val>
        </c:ser>
        <c:dLbls>
          <c:showLegendKey val="0"/>
          <c:showVal val="0"/>
          <c:showCatName val="0"/>
          <c:showSerName val="0"/>
          <c:showPercent val="0"/>
          <c:showBubbleSize val="0"/>
        </c:dLbls>
        <c:gapWidth val="80"/>
        <c:axId val="-1219643408"/>
        <c:axId val="-1219641776"/>
        <c:extLst>
          <c:ext xmlns:c15="http://schemas.microsoft.com/office/drawing/2012/chart" uri="{02D57815-91ED-43cb-92C2-25804820EDAC}">
            <c15:filteredBarSeries>
              <c15:ser>
                <c:idx val="3"/>
                <c:order val="0"/>
                <c:tx>
                  <c:strRef>
                    <c:extLst>
                      <c:ext uri="{02D57815-91ED-43cb-92C2-25804820EDAC}">
                        <c15:formulaRef>
                          <c15:sqref>Sheet1!$A$3</c15:sqref>
                        </c15:formulaRef>
                      </c:ext>
                    </c:extLst>
                    <c:strCache>
                      <c:ptCount val="1"/>
                      <c:pt idx="0">
                        <c:v>2021</c:v>
                      </c:pt>
                    </c:strCache>
                  </c:strRef>
                </c:tx>
                <c:spPr>
                  <a:solidFill>
                    <a:srgbClr val="003953"/>
                  </a:solidFill>
                  <a:ln>
                    <a:noFill/>
                  </a:ln>
                  <a:effectLst/>
                </c:spPr>
                <c:invertIfNegative val="0"/>
                <c:cat>
                  <c:strRef>
                    <c:extLst>
                      <c:ex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c:ext uri="{02D57815-91ED-43cb-92C2-25804820EDAC}">
                        <c15:formulaRef>
                          <c15:sqref>Sheet1!$B$3:$J$3</c15:sqref>
                        </c15:formulaRef>
                      </c:ext>
                    </c:extLst>
                    <c:numCache>
                      <c:formatCode>General</c:formatCode>
                      <c:ptCount val="9"/>
                      <c:pt idx="0">
                        <c:v>1.286353763467547</c:v>
                      </c:pt>
                      <c:pt idx="1">
                        <c:v>4.9996366971665536</c:v>
                      </c:pt>
                      <c:pt idx="2">
                        <c:v>8.4231323067935122</c:v>
                      </c:pt>
                      <c:pt idx="3">
                        <c:v>7.1845623066053683</c:v>
                      </c:pt>
                      <c:pt idx="4">
                        <c:v>8.9786238271260519</c:v>
                      </c:pt>
                      <c:pt idx="5">
                        <c:v>9.5400549498763247</c:v>
                      </c:pt>
                      <c:pt idx="6">
                        <c:v>5.6652420204866969</c:v>
                      </c:pt>
                      <c:pt idx="7">
                        <c:v>9.8275717648073133</c:v>
                      </c:pt>
                      <c:pt idx="8">
                        <c:v>21.673858064929849</c:v>
                      </c:pt>
                    </c:numCache>
                  </c:numRef>
                </c:val>
              </c15:ser>
            </c15:filteredBarSeries>
            <c15:filteredBarSeries>
              <c15:ser>
                <c:idx val="4"/>
                <c:order val="1"/>
                <c:tx>
                  <c:strRef>
                    <c:extLst xmlns:c15="http://schemas.microsoft.com/office/drawing/2012/chart">
                      <c:ext xmlns:c15="http://schemas.microsoft.com/office/drawing/2012/chart" uri="{02D57815-91ED-43cb-92C2-25804820EDAC}">
                        <c15:formulaRef>
                          <c15:sqref>Sheet1!$A$4</c15:sqref>
                        </c15:formulaRef>
                      </c:ext>
                    </c:extLst>
                    <c:strCache>
                      <c:ptCount val="1"/>
                      <c:pt idx="0">
                        <c:v>2022</c:v>
                      </c:pt>
                    </c:strCache>
                  </c:strRef>
                </c:tx>
                <c:spPr>
                  <a:solidFill>
                    <a:srgbClr val="003953"/>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Sheet1!$B$4:$J$4</c15:sqref>
                        </c15:formulaRef>
                      </c:ext>
                    </c:extLst>
                    <c:numCache>
                      <c:formatCode>General</c:formatCode>
                      <c:ptCount val="9"/>
                      <c:pt idx="0">
                        <c:v>1.2848820841641391</c:v>
                      </c:pt>
                      <c:pt idx="1">
                        <c:v>4.9567011697087882</c:v>
                      </c:pt>
                      <c:pt idx="2">
                        <c:v>8.0405148261490194</c:v>
                      </c:pt>
                      <c:pt idx="3">
                        <c:v>7.2643605580761621</c:v>
                      </c:pt>
                      <c:pt idx="4">
                        <c:v>9.3417159447382829</c:v>
                      </c:pt>
                      <c:pt idx="5">
                        <c:v>9.488720530527317</c:v>
                      </c:pt>
                      <c:pt idx="6">
                        <c:v>5.301761495512749</c:v>
                      </c:pt>
                      <c:pt idx="7">
                        <c:v>9.7595266423985318</c:v>
                      </c:pt>
                      <c:pt idx="8">
                        <c:v>20.588460179318059</c:v>
                      </c:pt>
                    </c:numCache>
                  </c:numRef>
                </c:val>
              </c15:ser>
            </c15:filteredBarSeries>
            <c15:filteredBarSeries>
              <c15:ser>
                <c:idx val="5"/>
                <c:order val="2"/>
                <c:tx>
                  <c:strRef>
                    <c:extLst xmlns:c15="http://schemas.microsoft.com/office/drawing/2012/chart">
                      <c:ext xmlns:c15="http://schemas.microsoft.com/office/drawing/2012/chart" uri="{02D57815-91ED-43cb-92C2-25804820EDAC}">
                        <c15:formulaRef>
                          <c15:sqref>Sheet1!$A$5</c15:sqref>
                        </c15:formulaRef>
                      </c:ext>
                    </c:extLst>
                    <c:strCache>
                      <c:ptCount val="1"/>
                      <c:pt idx="0">
                        <c:v>2023</c:v>
                      </c:pt>
                    </c:strCache>
                  </c:strRef>
                </c:tx>
                <c:spPr>
                  <a:solidFill>
                    <a:srgbClr val="003953"/>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Sheet1!$B$5:$J$5</c15:sqref>
                        </c15:formulaRef>
                      </c:ext>
                    </c:extLst>
                    <c:numCache>
                      <c:formatCode>General</c:formatCode>
                      <c:ptCount val="9"/>
                      <c:pt idx="0">
                        <c:v>1.292737630399643</c:v>
                      </c:pt>
                      <c:pt idx="1">
                        <c:v>4.9522741694086214</c:v>
                      </c:pt>
                      <c:pt idx="2">
                        <c:v>7.8411978831088618</c:v>
                      </c:pt>
                      <c:pt idx="3">
                        <c:v>7.4391593877439526</c:v>
                      </c:pt>
                      <c:pt idx="4">
                        <c:v>9.2933322479121347</c:v>
                      </c:pt>
                      <c:pt idx="5">
                        <c:v>9.458689996702546</c:v>
                      </c:pt>
                      <c:pt idx="6">
                        <c:v>5.3273753070553331</c:v>
                      </c:pt>
                      <c:pt idx="7">
                        <c:v>10.676427146595509</c:v>
                      </c:pt>
                      <c:pt idx="8">
                        <c:v>19.804853429230128</c:v>
                      </c:pt>
                    </c:numCache>
                  </c:numRef>
                </c:val>
              </c15:ser>
            </c15:filteredBarSeries>
            <c15:filteredBarSeries>
              <c15:ser>
                <c:idx val="6"/>
                <c:order val="3"/>
                <c:tx>
                  <c:strRef>
                    <c:extLst xmlns:c15="http://schemas.microsoft.com/office/drawing/2012/chart">
                      <c:ext xmlns:c15="http://schemas.microsoft.com/office/drawing/2012/chart" uri="{02D57815-91ED-43cb-92C2-25804820EDAC}">
                        <c15:formulaRef>
                          <c15:sqref>Sheet1!$A$6</c15:sqref>
                        </c15:formulaRef>
                      </c:ext>
                    </c:extLst>
                    <c:strCache>
                      <c:ptCount val="1"/>
                      <c:pt idx="0">
                        <c:v>2024</c:v>
                      </c:pt>
                    </c:strCache>
                  </c:strRef>
                </c:tx>
                <c:spPr>
                  <a:solidFill>
                    <a:srgbClr val="003953"/>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Sheet1!$B$6:$J$6</c15:sqref>
                        </c15:formulaRef>
                      </c:ext>
                    </c:extLst>
                    <c:numCache>
                      <c:formatCode>General</c:formatCode>
                      <c:ptCount val="9"/>
                      <c:pt idx="0">
                        <c:v>1.2927573047410841</c:v>
                      </c:pt>
                      <c:pt idx="1">
                        <c:v>4.9213725834100144</c:v>
                      </c:pt>
                      <c:pt idx="2">
                        <c:v>7.676428236954254</c:v>
                      </c:pt>
                      <c:pt idx="3">
                        <c:v>7.5522659853833272</c:v>
                      </c:pt>
                      <c:pt idx="4">
                        <c:v>9.2311356234683437</c:v>
                      </c:pt>
                      <c:pt idx="5">
                        <c:v>9.4020997584474859</c:v>
                      </c:pt>
                      <c:pt idx="6">
                        <c:v>5.2839375302680391</c:v>
                      </c:pt>
                      <c:pt idx="7">
                        <c:v>10.38287291904539</c:v>
                      </c:pt>
                      <c:pt idx="8">
                        <c:v>18.99397530001599</c:v>
                      </c:pt>
                    </c:numCache>
                  </c:numRef>
                </c:val>
              </c15:ser>
            </c15:filteredBarSeries>
            <c15:filteredBarSeries>
              <c15:ser>
                <c:idx val="7"/>
                <c:order val="4"/>
                <c:tx>
                  <c:strRef>
                    <c:extLst xmlns:c15="http://schemas.microsoft.com/office/drawing/2012/chart">
                      <c:ext xmlns:c15="http://schemas.microsoft.com/office/drawing/2012/chart" uri="{02D57815-91ED-43cb-92C2-25804820EDAC}">
                        <c15:formulaRef>
                          <c15:sqref>Sheet1!$A$7</c15:sqref>
                        </c15:formulaRef>
                      </c:ext>
                    </c:extLst>
                    <c:strCache>
                      <c:ptCount val="1"/>
                      <c:pt idx="0">
                        <c:v>2025</c:v>
                      </c:pt>
                    </c:strCache>
                  </c:strRef>
                </c:tx>
                <c:spPr>
                  <a:solidFill>
                    <a:srgbClr val="003953"/>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Sheet1!$B$7:$J$7</c15:sqref>
                        </c15:formulaRef>
                      </c:ext>
                    </c:extLst>
                    <c:numCache>
                      <c:formatCode>General</c:formatCode>
                      <c:ptCount val="9"/>
                      <c:pt idx="0">
                        <c:v>1.2863404683609929</c:v>
                      </c:pt>
                      <c:pt idx="1">
                        <c:v>4.879543271405212</c:v>
                      </c:pt>
                      <c:pt idx="2">
                        <c:v>7.4844685889161484</c:v>
                      </c:pt>
                      <c:pt idx="3">
                        <c:v>7.6058058561773594</c:v>
                      </c:pt>
                      <c:pt idx="4">
                        <c:v>9.1739477787384409</c:v>
                      </c:pt>
                      <c:pt idx="5">
                        <c:v>9.3363038631104693</c:v>
                      </c:pt>
                      <c:pt idx="6">
                        <c:v>5.290076578282731</c:v>
                      </c:pt>
                      <c:pt idx="7">
                        <c:v>9.770611906265259</c:v>
                      </c:pt>
                      <c:pt idx="8">
                        <c:v>18.182733247257438</c:v>
                      </c:pt>
                    </c:numCache>
                  </c:numRef>
                </c:val>
              </c15:ser>
            </c15:filteredBarSeries>
            <c15:filteredBarSeries>
              <c15:ser>
                <c:idx val="8"/>
                <c:order val="5"/>
                <c:tx>
                  <c:strRef>
                    <c:extLst xmlns:c15="http://schemas.microsoft.com/office/drawing/2012/chart">
                      <c:ext xmlns:c15="http://schemas.microsoft.com/office/drawing/2012/chart" uri="{02D57815-91ED-43cb-92C2-25804820EDAC}">
                        <c15:formulaRef>
                          <c15:sqref>Sheet1!$A$8</c15:sqref>
                        </c15:formulaRef>
                      </c:ext>
                    </c:extLst>
                    <c:strCache>
                      <c:ptCount val="1"/>
                      <c:pt idx="0">
                        <c:v>2026</c:v>
                      </c:pt>
                    </c:strCache>
                  </c:strRef>
                </c:tx>
                <c:spPr>
                  <a:solidFill>
                    <a:srgbClr val="003953"/>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Sheet1!$B$8:$J$8</c15:sqref>
                        </c15:formulaRef>
                      </c:ext>
                    </c:extLst>
                    <c:numCache>
                      <c:formatCode>General</c:formatCode>
                      <c:ptCount val="9"/>
                      <c:pt idx="0">
                        <c:v>1.278646311748634</c:v>
                      </c:pt>
                      <c:pt idx="1">
                        <c:v>4.8408608484220759</c:v>
                      </c:pt>
                      <c:pt idx="2">
                        <c:v>7.3019045819073529</c:v>
                      </c:pt>
                      <c:pt idx="3">
                        <c:v>7.6494733724638184</c:v>
                      </c:pt>
                      <c:pt idx="4">
                        <c:v>9.1256447178925644</c:v>
                      </c:pt>
                      <c:pt idx="5">
                        <c:v>9.2738150522026448</c:v>
                      </c:pt>
                      <c:pt idx="6">
                        <c:v>5.3521486228635489</c:v>
                      </c:pt>
                      <c:pt idx="7">
                        <c:v>9.6619329192857606</c:v>
                      </c:pt>
                      <c:pt idx="8">
                        <c:v>17.38273175774318</c:v>
                      </c:pt>
                    </c:numCache>
                  </c:numRef>
                </c:val>
              </c15:ser>
            </c15:filteredBarSeries>
            <c15:filteredBarSeries>
              <c15:ser>
                <c:idx val="9"/>
                <c:order val="6"/>
                <c:tx>
                  <c:strRef>
                    <c:extLst xmlns:c15="http://schemas.microsoft.com/office/drawing/2012/chart">
                      <c:ext xmlns:c15="http://schemas.microsoft.com/office/drawing/2012/chart" uri="{02D57815-91ED-43cb-92C2-25804820EDAC}">
                        <c15:formulaRef>
                          <c15:sqref>Sheet1!$A$9</c15:sqref>
                        </c15:formulaRef>
                      </c:ext>
                    </c:extLst>
                    <c:strCache>
                      <c:ptCount val="1"/>
                      <c:pt idx="0">
                        <c:v>2027</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Sheet1!$B$9:$J$9</c15:sqref>
                        </c15:formulaRef>
                      </c:ext>
                    </c:extLst>
                    <c:numCache>
                      <c:formatCode>General</c:formatCode>
                      <c:ptCount val="9"/>
                      <c:pt idx="0">
                        <c:v>1.271553560475414</c:v>
                      </c:pt>
                      <c:pt idx="1">
                        <c:v>4.7972062533336617</c:v>
                      </c:pt>
                      <c:pt idx="2">
                        <c:v>7.1349206757892034</c:v>
                      </c:pt>
                      <c:pt idx="3">
                        <c:v>7.6446751265679183</c:v>
                      </c:pt>
                      <c:pt idx="4">
                        <c:v>9.0841004490969173</c:v>
                      </c:pt>
                      <c:pt idx="5">
                        <c:v>9.2175992893058751</c:v>
                      </c:pt>
                      <c:pt idx="6">
                        <c:v>5.3446708976287054</c:v>
                      </c:pt>
                      <c:pt idx="7">
                        <c:v>9.4653766092781435</c:v>
                      </c:pt>
                      <c:pt idx="8">
                        <c:v>16.60043358124322</c:v>
                      </c:pt>
                    </c:numCache>
                  </c:numRef>
                </c:val>
              </c15:ser>
            </c15:filteredBarSeries>
            <c15:filteredBarSeries>
              <c15:ser>
                <c:idx val="11"/>
                <c:order val="7"/>
                <c:tx>
                  <c:strRef>
                    <c:extLst xmlns:c15="http://schemas.microsoft.com/office/drawing/2012/chart">
                      <c:ext xmlns:c15="http://schemas.microsoft.com/office/drawing/2012/chart" uri="{02D57815-91ED-43cb-92C2-25804820EDAC}">
                        <c15:formulaRef>
                          <c15:sqref>Sheet1!$A$10</c15:sqref>
                        </c15:formulaRef>
                      </c:ext>
                    </c:extLst>
                    <c:strCache>
                      <c:ptCount val="1"/>
                      <c:pt idx="0">
                        <c:v>2028</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Sheet1!$B$10:$J$10</c15:sqref>
                        </c15:formulaRef>
                      </c:ext>
                    </c:extLst>
                    <c:numCache>
                      <c:formatCode>General</c:formatCode>
                      <c:ptCount val="9"/>
                      <c:pt idx="0">
                        <c:v>1.263204137573666</c:v>
                      </c:pt>
                      <c:pt idx="1">
                        <c:v>4.7443600922640767</c:v>
                      </c:pt>
                      <c:pt idx="2">
                        <c:v>6.9846874150968103</c:v>
                      </c:pt>
                      <c:pt idx="3">
                        <c:v>7.6371513355653828</c:v>
                      </c:pt>
                      <c:pt idx="4">
                        <c:v>9.0416355605594916</c:v>
                      </c:pt>
                      <c:pt idx="5">
                        <c:v>9.1517388052815019</c:v>
                      </c:pt>
                      <c:pt idx="6">
                        <c:v>5.3714755058319694</c:v>
                      </c:pt>
                      <c:pt idx="7">
                        <c:v>9.2372638568772754</c:v>
                      </c:pt>
                      <c:pt idx="8">
                        <c:v>15.7810705111388</c:v>
                      </c:pt>
                    </c:numCache>
                  </c:numRef>
                </c:val>
              </c15:ser>
            </c15:filteredBarSeries>
            <c15:filteredBarSeries>
              <c15:ser>
                <c:idx val="13"/>
                <c:order val="8"/>
                <c:tx>
                  <c:strRef>
                    <c:extLst xmlns:c15="http://schemas.microsoft.com/office/drawing/2012/chart">
                      <c:ext xmlns:c15="http://schemas.microsoft.com/office/drawing/2012/chart" uri="{02D57815-91ED-43cb-92C2-25804820EDAC}">
                        <c15:formulaRef>
                          <c15:sqref>Sheet1!$A$11</c15:sqref>
                        </c15:formulaRef>
                      </c:ext>
                    </c:extLst>
                    <c:strCache>
                      <c:ptCount val="1"/>
                      <c:pt idx="0">
                        <c:v>2029</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Sheet1!$B$11:$J$11</c15:sqref>
                        </c15:formulaRef>
                      </c:ext>
                    </c:extLst>
                    <c:numCache>
                      <c:formatCode>General</c:formatCode>
                      <c:ptCount val="9"/>
                      <c:pt idx="0">
                        <c:v>1.2543789211049909</c:v>
                      </c:pt>
                      <c:pt idx="1">
                        <c:v>4.686179280075792</c:v>
                      </c:pt>
                      <c:pt idx="2">
                        <c:v>6.8344873300596944</c:v>
                      </c:pt>
                      <c:pt idx="3">
                        <c:v>7.615566831242135</c:v>
                      </c:pt>
                      <c:pt idx="4">
                        <c:v>9.0043780160334475</c:v>
                      </c:pt>
                      <c:pt idx="5">
                        <c:v>9.0869889927802703</c:v>
                      </c:pt>
                      <c:pt idx="6">
                        <c:v>5.4039944901497412</c:v>
                      </c:pt>
                      <c:pt idx="7">
                        <c:v>8.9855649478130335</c:v>
                      </c:pt>
                      <c:pt idx="8">
                        <c:v>14.97678660113843</c:v>
                      </c:pt>
                    </c:numCache>
                  </c:numRef>
                </c:val>
              </c15:ser>
            </c15:filteredBarSeries>
            <c15:filteredBarSeries>
              <c15:ser>
                <c:idx val="15"/>
                <c:order val="9"/>
                <c:tx>
                  <c:strRef>
                    <c:extLst xmlns:c15="http://schemas.microsoft.com/office/drawing/2012/chart">
                      <c:ext xmlns:c15="http://schemas.microsoft.com/office/drawing/2012/chart" uri="{02D57815-91ED-43cb-92C2-25804820EDAC}">
                        <c15:formulaRef>
                          <c15:sqref>Sheet1!$A$13</c15:sqref>
                        </c15:formulaRef>
                      </c:ext>
                    </c:extLst>
                    <c:strCache>
                      <c:ptCount val="1"/>
                      <c:pt idx="0">
                        <c:v>2031</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Sheet1!$B$13:$J$13</c15:sqref>
                        </c15:formulaRef>
                      </c:ext>
                    </c:extLst>
                    <c:numCache>
                      <c:formatCode>General</c:formatCode>
                      <c:ptCount val="9"/>
                      <c:pt idx="0">
                        <c:v>1.228724859000212</c:v>
                      </c:pt>
                      <c:pt idx="1">
                        <c:v>4.5829243018183901</c:v>
                      </c:pt>
                      <c:pt idx="2">
                        <c:v>6.5228813515971247</c:v>
                      </c:pt>
                      <c:pt idx="3">
                        <c:v>7.6005337062032989</c:v>
                      </c:pt>
                      <c:pt idx="4">
                        <c:v>8.9244155446886886</c:v>
                      </c:pt>
                      <c:pt idx="5">
                        <c:v>8.9793344046792161</c:v>
                      </c:pt>
                      <c:pt idx="6">
                        <c:v>5.3905820772533408</c:v>
                      </c:pt>
                      <c:pt idx="7">
                        <c:v>8.4956141734120401</c:v>
                      </c:pt>
                      <c:pt idx="8">
                        <c:v>13.394684960673191</c:v>
                      </c:pt>
                    </c:numCache>
                  </c:numRef>
                </c:val>
              </c15:ser>
            </c15:filteredBarSeries>
            <c15:filteredBarSeries>
              <c15:ser>
                <c:idx val="16"/>
                <c:order val="10"/>
                <c:tx>
                  <c:strRef>
                    <c:extLst xmlns:c15="http://schemas.microsoft.com/office/drawing/2012/chart">
                      <c:ext xmlns:c15="http://schemas.microsoft.com/office/drawing/2012/chart" uri="{02D57815-91ED-43cb-92C2-25804820EDAC}">
                        <c15:formulaRef>
                          <c15:sqref>Sheet1!$A$14</c15:sqref>
                        </c15:formulaRef>
                      </c:ext>
                    </c:extLst>
                    <c:strCache>
                      <c:ptCount val="1"/>
                      <c:pt idx="0">
                        <c:v>2032</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Sheet1!$B$14:$J$14</c15:sqref>
                        </c15:formulaRef>
                      </c:ext>
                    </c:extLst>
                    <c:numCache>
                      <c:formatCode>General</c:formatCode>
                      <c:ptCount val="9"/>
                      <c:pt idx="0">
                        <c:v>1.216381220100569</c:v>
                      </c:pt>
                      <c:pt idx="1">
                        <c:v>4.5431520935667837</c:v>
                      </c:pt>
                      <c:pt idx="2">
                        <c:v>6.3940998848128627</c:v>
                      </c:pt>
                      <c:pt idx="3">
                        <c:v>7.5973001907812217</c:v>
                      </c:pt>
                      <c:pt idx="4">
                        <c:v>8.9023211530400488</c:v>
                      </c:pt>
                      <c:pt idx="5">
                        <c:v>8.9241847236321892</c:v>
                      </c:pt>
                      <c:pt idx="6">
                        <c:v>5.3961319552643223</c:v>
                      </c:pt>
                      <c:pt idx="7">
                        <c:v>8.1660000816027889</c:v>
                      </c:pt>
                      <c:pt idx="8">
                        <c:v>12.63154780159277</c:v>
                      </c:pt>
                    </c:numCache>
                  </c:numRef>
                </c:val>
              </c15:ser>
            </c15:filteredBarSeries>
            <c15:filteredBarSeries>
              <c15:ser>
                <c:idx val="17"/>
                <c:order val="11"/>
                <c:tx>
                  <c:strRef>
                    <c:extLst xmlns:c15="http://schemas.microsoft.com/office/drawing/2012/chart">
                      <c:ext xmlns:c15="http://schemas.microsoft.com/office/drawing/2012/chart" uri="{02D57815-91ED-43cb-92C2-25804820EDAC}">
                        <c15:formulaRef>
                          <c15:sqref>Sheet1!$A$15</c15:sqref>
                        </c15:formulaRef>
                      </c:ext>
                    </c:extLst>
                    <c:strCache>
                      <c:ptCount val="1"/>
                      <c:pt idx="0">
                        <c:v>2033</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Sheet1!$B$15:$J$15</c15:sqref>
                        </c15:formulaRef>
                      </c:ext>
                    </c:extLst>
                    <c:numCache>
                      <c:formatCode>General</c:formatCode>
                      <c:ptCount val="9"/>
                      <c:pt idx="0">
                        <c:v>1.2041389396295801</c:v>
                      </c:pt>
                      <c:pt idx="1">
                        <c:v>4.5009148375511989</c:v>
                      </c:pt>
                      <c:pt idx="2">
                        <c:v>6.2659511853376264</c:v>
                      </c:pt>
                      <c:pt idx="3">
                        <c:v>7.5828069609379716</c:v>
                      </c:pt>
                      <c:pt idx="4">
                        <c:v>8.86488838297978</c:v>
                      </c:pt>
                      <c:pt idx="5">
                        <c:v>8.8746227223352214</c:v>
                      </c:pt>
                      <c:pt idx="6">
                        <c:v>5.3973935682808127</c:v>
                      </c:pt>
                      <c:pt idx="7">
                        <c:v>7.8905897168835661</c:v>
                      </c:pt>
                      <c:pt idx="8">
                        <c:v>11.91965833393065</c:v>
                      </c:pt>
                    </c:numCache>
                  </c:numRef>
                </c:val>
              </c15:ser>
            </c15:filteredBarSeries>
            <c15:filteredBarSeries>
              <c15:ser>
                <c:idx val="18"/>
                <c:order val="12"/>
                <c:tx>
                  <c:strRef>
                    <c:extLst xmlns:c15="http://schemas.microsoft.com/office/drawing/2012/chart">
                      <c:ext xmlns:c15="http://schemas.microsoft.com/office/drawing/2012/chart" uri="{02D57815-91ED-43cb-92C2-25804820EDAC}">
                        <c15:formulaRef>
                          <c15:sqref>Sheet1!$A$16</c15:sqref>
                        </c15:formulaRef>
                      </c:ext>
                    </c:extLst>
                    <c:strCache>
                      <c:ptCount val="1"/>
                      <c:pt idx="0">
                        <c:v>2034</c:v>
                      </c:pt>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Sheet1!$B$16:$J$16</c15:sqref>
                        </c15:formulaRef>
                      </c:ext>
                    </c:extLst>
                    <c:numCache>
                      <c:formatCode>General</c:formatCode>
                      <c:ptCount val="9"/>
                      <c:pt idx="0">
                        <c:v>1.192680205084526</c:v>
                      </c:pt>
                      <c:pt idx="1">
                        <c:v>4.4677134557252636</c:v>
                      </c:pt>
                      <c:pt idx="2">
                        <c:v>6.1499062570174701</c:v>
                      </c:pt>
                      <c:pt idx="3">
                        <c:v>7.571771187329837</c:v>
                      </c:pt>
                      <c:pt idx="4">
                        <c:v>8.8282602980649294</c:v>
                      </c:pt>
                      <c:pt idx="5">
                        <c:v>8.8320807415431375</c:v>
                      </c:pt>
                      <c:pt idx="6">
                        <c:v>5.434185765195255</c:v>
                      </c:pt>
                      <c:pt idx="7">
                        <c:v>7.7549020793794439</c:v>
                      </c:pt>
                      <c:pt idx="8">
                        <c:v>11.08291507033918</c:v>
                      </c:pt>
                    </c:numCache>
                  </c:numRef>
                </c:val>
              </c15:ser>
            </c15:filteredBarSeries>
            <c15:filteredBarSeries>
              <c15:ser>
                <c:idx val="19"/>
                <c:order val="13"/>
                <c:tx>
                  <c:strRef>
                    <c:extLst xmlns:c15="http://schemas.microsoft.com/office/drawing/2012/chart">
                      <c:ext xmlns:c15="http://schemas.microsoft.com/office/drawing/2012/chart" uri="{02D57815-91ED-43cb-92C2-25804820EDAC}">
                        <c15:formulaRef>
                          <c15:sqref>Sheet1!$A$17</c15:sqref>
                        </c15:formulaRef>
                      </c:ext>
                    </c:extLst>
                    <c:strCache>
                      <c:ptCount val="1"/>
                      <c:pt idx="0">
                        <c:v>2035</c:v>
                      </c:pt>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Sheet1!$B$17:$J$17</c15:sqref>
                        </c15:formulaRef>
                      </c:ext>
                    </c:extLst>
                    <c:numCache>
                      <c:formatCode>General</c:formatCode>
                      <c:ptCount val="9"/>
                      <c:pt idx="0">
                        <c:v>1.1819047716182891</c:v>
                      </c:pt>
                      <c:pt idx="1">
                        <c:v>4.4399864747367399</c:v>
                      </c:pt>
                      <c:pt idx="2">
                        <c:v>6.0468247765848746</c:v>
                      </c:pt>
                      <c:pt idx="3">
                        <c:v>7.5716158994787914</c:v>
                      </c:pt>
                      <c:pt idx="4">
                        <c:v>8.7908021910265628</c:v>
                      </c:pt>
                      <c:pt idx="5">
                        <c:v>8.7932718400977556</c:v>
                      </c:pt>
                      <c:pt idx="6">
                        <c:v>5.4415692976499512</c:v>
                      </c:pt>
                      <c:pt idx="7">
                        <c:v>7.6790855161956184</c:v>
                      </c:pt>
                      <c:pt idx="8">
                        <c:v>10.79162034482764</c:v>
                      </c:pt>
                    </c:numCache>
                  </c:numRef>
                </c:val>
              </c15:ser>
            </c15:filteredBarSeries>
            <c15:filteredBarSeries>
              <c15:ser>
                <c:idx val="21"/>
                <c:order val="14"/>
                <c:tx>
                  <c:strRef>
                    <c:extLst xmlns:c15="http://schemas.microsoft.com/office/drawing/2012/chart">
                      <c:ext xmlns:c15="http://schemas.microsoft.com/office/drawing/2012/chart" uri="{02D57815-91ED-43cb-92C2-25804820EDAC}">
                        <c15:formulaRef>
                          <c15:sqref>Sheet1!$A$18</c15:sqref>
                        </c15:formulaRef>
                      </c:ext>
                    </c:extLst>
                    <c:strCache>
                      <c:ptCount val="1"/>
                      <c:pt idx="0">
                        <c:v>2036</c:v>
                      </c:pt>
                    </c:strCache>
                  </c:strRef>
                </c:tx>
                <c:spPr>
                  <a:solidFill>
                    <a:schemeClr val="accent4">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Sheet1!$B$18:$J$18</c15:sqref>
                        </c15:formulaRef>
                      </c:ext>
                    </c:extLst>
                    <c:numCache>
                      <c:formatCode>General</c:formatCode>
                      <c:ptCount val="9"/>
                      <c:pt idx="0">
                        <c:v>1.172669914756981</c:v>
                      </c:pt>
                      <c:pt idx="1">
                        <c:v>4.4167451819358421</c:v>
                      </c:pt>
                      <c:pt idx="2">
                        <c:v>5.9593749094604522</c:v>
                      </c:pt>
                      <c:pt idx="3">
                        <c:v>7.5722083231164374</c:v>
                      </c:pt>
                      <c:pt idx="4">
                        <c:v>8.7610225073477714</c:v>
                      </c:pt>
                      <c:pt idx="5">
                        <c:v>8.7604806210224115</c:v>
                      </c:pt>
                      <c:pt idx="6">
                        <c:v>5.4897825838667833</c:v>
                      </c:pt>
                      <c:pt idx="7">
                        <c:v>7.6245540956032283</c:v>
                      </c:pt>
                      <c:pt idx="8">
                        <c:v>10.54677364497276</c:v>
                      </c:pt>
                    </c:numCache>
                  </c:numRef>
                </c:val>
              </c15:ser>
            </c15:filteredBarSeries>
            <c15:filteredBarSeries>
              <c15:ser>
                <c:idx val="22"/>
                <c:order val="15"/>
                <c:tx>
                  <c:strRef>
                    <c:extLst xmlns:c15="http://schemas.microsoft.com/office/drawing/2012/chart">
                      <c:ext xmlns:c15="http://schemas.microsoft.com/office/drawing/2012/chart" uri="{02D57815-91ED-43cb-92C2-25804820EDAC}">
                        <c15:formulaRef>
                          <c15:sqref>Sheet1!$A$19</c15:sqref>
                        </c15:formulaRef>
                      </c:ext>
                    </c:extLst>
                    <c:strCache>
                      <c:ptCount val="1"/>
                      <c:pt idx="0">
                        <c:v>2037</c:v>
                      </c:pt>
                    </c:strCache>
                  </c:strRef>
                </c:tx>
                <c:spPr>
                  <a:solidFill>
                    <a:schemeClr val="accent5">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Sheet1!$B$19:$J$19</c15:sqref>
                        </c15:formulaRef>
                      </c:ext>
                    </c:extLst>
                    <c:numCache>
                      <c:formatCode>General</c:formatCode>
                      <c:ptCount val="9"/>
                      <c:pt idx="0">
                        <c:v>1.163275503902566</c:v>
                      </c:pt>
                      <c:pt idx="1">
                        <c:v>4.3946935327913854</c:v>
                      </c:pt>
                      <c:pt idx="2">
                        <c:v>5.8783417250840726</c:v>
                      </c:pt>
                      <c:pt idx="3">
                        <c:v>7.5714104472475308</c:v>
                      </c:pt>
                      <c:pt idx="4">
                        <c:v>8.7330971604509617</c:v>
                      </c:pt>
                      <c:pt idx="5">
                        <c:v>8.7316092296450627</c:v>
                      </c:pt>
                      <c:pt idx="6">
                        <c:v>5.5319917766589723</c:v>
                      </c:pt>
                      <c:pt idx="7">
                        <c:v>7.5885726503092794</c:v>
                      </c:pt>
                      <c:pt idx="8">
                        <c:v>10.330511880945419</c:v>
                      </c:pt>
                    </c:numCache>
                  </c:numRef>
                </c:val>
              </c15:ser>
            </c15:filteredBarSeries>
            <c15:filteredBarSeries>
              <c15:ser>
                <c:idx val="10"/>
                <c:order val="16"/>
                <c:tx>
                  <c:strRef>
                    <c:extLst xmlns:c15="http://schemas.microsoft.com/office/drawing/2012/chart">
                      <c:ext xmlns:c15="http://schemas.microsoft.com/office/drawing/2012/chart" uri="{02D57815-91ED-43cb-92C2-25804820EDAC}">
                        <c15:formulaRef>
                          <c15:sqref>Sheet1!$A$20</c15:sqref>
                        </c15:formulaRef>
                      </c:ext>
                    </c:extLst>
                    <c:strCache>
                      <c:ptCount val="1"/>
                      <c:pt idx="0">
                        <c:v>2038</c:v>
                      </c:pt>
                    </c:strCache>
                  </c:strRef>
                </c:tx>
                <c:spPr>
                  <a:solidFill>
                    <a:schemeClr val="accent1">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Sheet1!$B$20:$J$20</c15:sqref>
                        </c15:formulaRef>
                      </c:ext>
                    </c:extLst>
                    <c:numCache>
                      <c:formatCode>General</c:formatCode>
                      <c:ptCount val="9"/>
                      <c:pt idx="0">
                        <c:v>1.1545136612270039</c:v>
                      </c:pt>
                      <c:pt idx="1">
                        <c:v>4.3742359189132456</c:v>
                      </c:pt>
                      <c:pt idx="2">
                        <c:v>5.8053448756367567</c:v>
                      </c:pt>
                      <c:pt idx="3">
                        <c:v>7.5773423555881472</c:v>
                      </c:pt>
                      <c:pt idx="4">
                        <c:v>8.7028333205830837</c:v>
                      </c:pt>
                      <c:pt idx="5">
                        <c:v>8.7061030595724862</c:v>
                      </c:pt>
                      <c:pt idx="6">
                        <c:v>5.5434335855141468</c:v>
                      </c:pt>
                      <c:pt idx="7">
                        <c:v>7.5498617675835824</c:v>
                      </c:pt>
                      <c:pt idx="8">
                        <c:v>10.11566821657834</c:v>
                      </c:pt>
                    </c:numCache>
                  </c:numRef>
                </c:val>
              </c15:ser>
            </c15:filteredBarSeries>
            <c15:filteredBarSeries>
              <c15:ser>
                <c:idx val="20"/>
                <c:order val="17"/>
                <c:tx>
                  <c:strRef>
                    <c:extLst xmlns:c15="http://schemas.microsoft.com/office/drawing/2012/chart">
                      <c:ext xmlns:c15="http://schemas.microsoft.com/office/drawing/2012/chart" uri="{02D57815-91ED-43cb-92C2-25804820EDAC}">
                        <c15:formulaRef>
                          <c15:sqref>Sheet1!$A$21</c15:sqref>
                        </c15:formulaRef>
                      </c:ext>
                    </c:extLst>
                    <c:strCache>
                      <c:ptCount val="1"/>
                      <c:pt idx="0">
                        <c:v>2039</c:v>
                      </c:pt>
                    </c:strCache>
                  </c:strRef>
                </c:tx>
                <c:spPr>
                  <a:solidFill>
                    <a:schemeClr val="accent2">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Sheet1!$B$21:$J$21</c15:sqref>
                        </c15:formulaRef>
                      </c:ext>
                    </c:extLst>
                    <c:numCache>
                      <c:formatCode>General</c:formatCode>
                      <c:ptCount val="9"/>
                      <c:pt idx="0">
                        <c:v>1.14622902510197</c:v>
                      </c:pt>
                      <c:pt idx="1">
                        <c:v>4.3559606939042066</c:v>
                      </c:pt>
                      <c:pt idx="2">
                        <c:v>5.7416416954222402</c:v>
                      </c:pt>
                      <c:pt idx="3">
                        <c:v>7.5827733157527399</c:v>
                      </c:pt>
                      <c:pt idx="4">
                        <c:v>8.6780716889472149</c:v>
                      </c:pt>
                      <c:pt idx="5">
                        <c:v>8.6840491331993732</c:v>
                      </c:pt>
                      <c:pt idx="6">
                        <c:v>5.5995672219493011</c:v>
                      </c:pt>
                      <c:pt idx="7">
                        <c:v>7.5260199670232533</c:v>
                      </c:pt>
                      <c:pt idx="8">
                        <c:v>9.9184237913782543</c:v>
                      </c:pt>
                    </c:numCache>
                  </c:numRef>
                </c:val>
              </c15:ser>
            </c15:filteredBarSeries>
            <c15:filteredBarSeries>
              <c15:ser>
                <c:idx val="30"/>
                <c:order val="18"/>
                <c:tx>
                  <c:strRef>
                    <c:extLst xmlns:c15="http://schemas.microsoft.com/office/drawing/2012/chart">
                      <c:ext xmlns:c15="http://schemas.microsoft.com/office/drawing/2012/chart" uri="{02D57815-91ED-43cb-92C2-25804820EDAC}">
                        <c15:formulaRef>
                          <c15:sqref>Sheet1!$A$23</c15:sqref>
                        </c15:formulaRef>
                      </c:ext>
                    </c:extLst>
                    <c:strCache>
                      <c:ptCount val="1"/>
                      <c:pt idx="0">
                        <c:v>2041</c:v>
                      </c:pt>
                    </c:strCache>
                  </c:strRef>
                </c:tx>
                <c:spPr>
                  <a:solidFill>
                    <a:schemeClr val="accent4">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Sheet1!$B$23:$J$23</c15:sqref>
                        </c15:formulaRef>
                      </c:ext>
                    </c:extLst>
                    <c:numCache>
                      <c:formatCode>General</c:formatCode>
                      <c:ptCount val="9"/>
                      <c:pt idx="0">
                        <c:v>1.1303183315874179</c:v>
                      </c:pt>
                      <c:pt idx="1">
                        <c:v>4.3251878106017134</c:v>
                      </c:pt>
                      <c:pt idx="2">
                        <c:v>5.6300644006011176</c:v>
                      </c:pt>
                      <c:pt idx="3">
                        <c:v>7.64831576224414</c:v>
                      </c:pt>
                      <c:pt idx="4">
                        <c:v>8.6259266452745909</c:v>
                      </c:pt>
                      <c:pt idx="5">
                        <c:v>8.6510312151942941</c:v>
                      </c:pt>
                      <c:pt idx="6">
                        <c:v>5.6073776880903994</c:v>
                      </c:pt>
                      <c:pt idx="7">
                        <c:v>7.4923031281021686</c:v>
                      </c:pt>
                      <c:pt idx="8">
                        <c:v>9.5482081584764593</c:v>
                      </c:pt>
                    </c:numCache>
                  </c:numRef>
                </c:val>
              </c15:ser>
            </c15:filteredBarSeries>
            <c15:filteredBarSeries>
              <c15:ser>
                <c:idx val="31"/>
                <c:order val="19"/>
                <c:tx>
                  <c:strRef>
                    <c:extLst xmlns:c15="http://schemas.microsoft.com/office/drawing/2012/chart">
                      <c:ext xmlns:c15="http://schemas.microsoft.com/office/drawing/2012/chart" uri="{02D57815-91ED-43cb-92C2-25804820EDAC}">
                        <c15:formulaRef>
                          <c15:sqref>Sheet1!$A$24</c15:sqref>
                        </c15:formulaRef>
                      </c:ext>
                    </c:extLst>
                    <c:strCache>
                      <c:ptCount val="1"/>
                      <c:pt idx="0">
                        <c:v>2042</c:v>
                      </c:pt>
                    </c:strCache>
                  </c:strRef>
                </c:tx>
                <c:spPr>
                  <a:solidFill>
                    <a:schemeClr val="accent5">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Sheet1!$B$24:$J$24</c15:sqref>
                        </c15:formulaRef>
                      </c:ext>
                    </c:extLst>
                    <c:numCache>
                      <c:formatCode>General</c:formatCode>
                      <c:ptCount val="9"/>
                      <c:pt idx="0">
                        <c:v>1.122373539554703</c:v>
                      </c:pt>
                      <c:pt idx="1">
                        <c:v>4.3118842110810096</c:v>
                      </c:pt>
                      <c:pt idx="2">
                        <c:v>5.5698575199407063</c:v>
                      </c:pt>
                      <c:pt idx="3">
                        <c:v>7.6634514039195238</c:v>
                      </c:pt>
                      <c:pt idx="4">
                        <c:v>8.590457900938274</c:v>
                      </c:pt>
                      <c:pt idx="5">
                        <c:v>8.6379866598639872</c:v>
                      </c:pt>
                      <c:pt idx="6">
                        <c:v>5.6172758837577383</c:v>
                      </c:pt>
                      <c:pt idx="7">
                        <c:v>7.4722877456710242</c:v>
                      </c:pt>
                      <c:pt idx="8">
                        <c:v>9.3805181697772451</c:v>
                      </c:pt>
                    </c:numCache>
                  </c:numRef>
                </c:val>
              </c15:ser>
            </c15:filteredBarSeries>
            <c15:filteredBarSeries>
              <c15:ser>
                <c:idx val="32"/>
                <c:order val="20"/>
                <c:tx>
                  <c:strRef>
                    <c:extLst xmlns:c15="http://schemas.microsoft.com/office/drawing/2012/chart">
                      <c:ext xmlns:c15="http://schemas.microsoft.com/office/drawing/2012/chart" uri="{02D57815-91ED-43cb-92C2-25804820EDAC}">
                        <c15:formulaRef>
                          <c15:sqref>Sheet1!$A$25</c15:sqref>
                        </c15:formulaRef>
                      </c:ext>
                    </c:extLst>
                    <c:strCache>
                      <c:ptCount val="1"/>
                      <c:pt idx="0">
                        <c:v>2043</c:v>
                      </c:pt>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Sheet1!$B$25:$J$25</c15:sqref>
                        </c15:formulaRef>
                      </c:ext>
                    </c:extLst>
                    <c:numCache>
                      <c:formatCode>General</c:formatCode>
                      <c:ptCount val="9"/>
                      <c:pt idx="0">
                        <c:v>1.1149296726790161</c:v>
                      </c:pt>
                      <c:pt idx="1">
                        <c:v>4.3019510237944942</c:v>
                      </c:pt>
                      <c:pt idx="2">
                        <c:v>5.5218177011946539</c:v>
                      </c:pt>
                      <c:pt idx="3">
                        <c:v>7.6821041439383588</c:v>
                      </c:pt>
                      <c:pt idx="4">
                        <c:v>8.5561872935981231</c:v>
                      </c:pt>
                      <c:pt idx="5">
                        <c:v>8.6284463577260517</c:v>
                      </c:pt>
                      <c:pt idx="6">
                        <c:v>5.6127304799831146</c:v>
                      </c:pt>
                      <c:pt idx="7">
                        <c:v>7.4427488343977686</c:v>
                      </c:pt>
                      <c:pt idx="8">
                        <c:v>9.2172754309647082</c:v>
                      </c:pt>
                    </c:numCache>
                  </c:numRef>
                </c:val>
              </c15:ser>
            </c15:filteredBarSeries>
            <c15:filteredBarSeries>
              <c15:ser>
                <c:idx val="33"/>
                <c:order val="21"/>
                <c:tx>
                  <c:strRef>
                    <c:extLst xmlns:c15="http://schemas.microsoft.com/office/drawing/2012/chart">
                      <c:ext xmlns:c15="http://schemas.microsoft.com/office/drawing/2012/chart" uri="{02D57815-91ED-43cb-92C2-25804820EDAC}">
                        <c15:formulaRef>
                          <c15:sqref>Sheet1!$A$26</c15:sqref>
                        </c15:formulaRef>
                      </c:ext>
                    </c:extLst>
                    <c:strCache>
                      <c:ptCount val="1"/>
                      <c:pt idx="0">
                        <c:v>2044</c:v>
                      </c:pt>
                    </c:strCache>
                  </c:strRef>
                </c:tx>
                <c:spPr>
                  <a:solidFill>
                    <a:schemeClr val="accent1">
                      <a:lumMod val="5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Sheet1!$B$26:$J$26</c15:sqref>
                        </c15:formulaRef>
                      </c:ext>
                    </c:extLst>
                    <c:numCache>
                      <c:formatCode>General</c:formatCode>
                      <c:ptCount val="9"/>
                      <c:pt idx="0">
                        <c:v>1.107766187448572</c:v>
                      </c:pt>
                      <c:pt idx="1">
                        <c:v>4.2944281465388228</c:v>
                      </c:pt>
                      <c:pt idx="2">
                        <c:v>5.4827234132031073</c:v>
                      </c:pt>
                      <c:pt idx="3">
                        <c:v>7.7018427787605424</c:v>
                      </c:pt>
                      <c:pt idx="4">
                        <c:v>8.5252818413943956</c:v>
                      </c:pt>
                      <c:pt idx="5">
                        <c:v>8.6203205205851994</c:v>
                      </c:pt>
                      <c:pt idx="6">
                        <c:v>5.6142197632507989</c:v>
                      </c:pt>
                      <c:pt idx="7">
                        <c:v>7.4331637235225312</c:v>
                      </c:pt>
                      <c:pt idx="8">
                        <c:v>9.0537553600145184</c:v>
                      </c:pt>
                    </c:numCache>
                  </c:numRef>
                </c:val>
              </c15:ser>
            </c15:filteredBarSeries>
            <c15:filteredBarSeries>
              <c15:ser>
                <c:idx val="34"/>
                <c:order val="22"/>
                <c:tx>
                  <c:strRef>
                    <c:extLst xmlns:c15="http://schemas.microsoft.com/office/drawing/2012/chart">
                      <c:ext xmlns:c15="http://schemas.microsoft.com/office/drawing/2012/chart" uri="{02D57815-91ED-43cb-92C2-25804820EDAC}">
                        <c15:formulaRef>
                          <c15:sqref>Sheet1!$A$27</c15:sqref>
                        </c15:formulaRef>
                      </c:ext>
                    </c:extLst>
                    <c:strCache>
                      <c:ptCount val="1"/>
                      <c:pt idx="0">
                        <c:v>2045</c:v>
                      </c:pt>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Sheet1!$B$27:$J$27</c15:sqref>
                        </c15:formulaRef>
                      </c:ext>
                    </c:extLst>
                    <c:numCache>
                      <c:formatCode>General</c:formatCode>
                      <c:ptCount val="9"/>
                      <c:pt idx="0">
                        <c:v>1.1005618870499809</c:v>
                      </c:pt>
                      <c:pt idx="1">
                        <c:v>4.282231408862887</c:v>
                      </c:pt>
                      <c:pt idx="2">
                        <c:v>5.4443847427750267</c:v>
                      </c:pt>
                      <c:pt idx="3">
                        <c:v>7.7145894605744996</c:v>
                      </c:pt>
                      <c:pt idx="4">
                        <c:v>8.49504051296379</c:v>
                      </c:pt>
                      <c:pt idx="5">
                        <c:v>8.6144190329260635</c:v>
                      </c:pt>
                      <c:pt idx="6">
                        <c:v>5.6129383190585376</c:v>
                      </c:pt>
                      <c:pt idx="7">
                        <c:v>7.4084289194350808</c:v>
                      </c:pt>
                      <c:pt idx="8">
                        <c:v>8.8955699477163286</c:v>
                      </c:pt>
                    </c:numCache>
                  </c:numRef>
                </c:val>
              </c15:ser>
            </c15:filteredBarSeries>
            <c15:filteredBarSeries>
              <c15:ser>
                <c:idx val="35"/>
                <c:order val="23"/>
                <c:tx>
                  <c:strRef>
                    <c:extLst xmlns:c15="http://schemas.microsoft.com/office/drawing/2012/chart">
                      <c:ext xmlns:c15="http://schemas.microsoft.com/office/drawing/2012/chart" uri="{02D57815-91ED-43cb-92C2-25804820EDAC}">
                        <c15:formulaRef>
                          <c15:sqref>Sheet1!$A$28</c15:sqref>
                        </c15:formulaRef>
                      </c:ext>
                    </c:extLst>
                    <c:strCache>
                      <c:ptCount val="1"/>
                      <c:pt idx="0">
                        <c:v>2046</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Sheet1!$B$28:$J$28</c15:sqref>
                        </c15:formulaRef>
                      </c:ext>
                    </c:extLst>
                    <c:numCache>
                      <c:formatCode>General</c:formatCode>
                      <c:ptCount val="9"/>
                      <c:pt idx="0">
                        <c:v>1.0940390768865049</c:v>
                      </c:pt>
                      <c:pt idx="1">
                        <c:v>4.2700596265975106</c:v>
                      </c:pt>
                      <c:pt idx="2">
                        <c:v>5.4091301881497689</c:v>
                      </c:pt>
                      <c:pt idx="3">
                        <c:v>7.7366556314772437</c:v>
                      </c:pt>
                      <c:pt idx="4">
                        <c:v>8.4669169140630096</c:v>
                      </c:pt>
                      <c:pt idx="5">
                        <c:v>8.6075609560591548</c:v>
                      </c:pt>
                      <c:pt idx="6">
                        <c:v>5.6224884410866869</c:v>
                      </c:pt>
                      <c:pt idx="7">
                        <c:v>7.3827267807476824</c:v>
                      </c:pt>
                      <c:pt idx="8">
                        <c:v>8.7496055831783419</c:v>
                      </c:pt>
                    </c:numCache>
                  </c:numRef>
                </c:val>
              </c15:ser>
            </c15:filteredBarSeries>
            <c15:filteredBarSeries>
              <c15:ser>
                <c:idx val="1"/>
                <c:order val="24"/>
                <c:tx>
                  <c:strRef>
                    <c:extLst xmlns:c15="http://schemas.microsoft.com/office/drawing/2012/chart">
                      <c:ext xmlns:c15="http://schemas.microsoft.com/office/drawing/2012/chart" uri="{02D57815-91ED-43cb-92C2-25804820EDAC}">
                        <c15:formulaRef>
                          <c15:sqref>Sheet1!$A$29</c15:sqref>
                        </c15:formulaRef>
                      </c:ext>
                    </c:extLst>
                    <c:strCache>
                      <c:ptCount val="1"/>
                      <c:pt idx="0">
                        <c:v>2047</c:v>
                      </c:pt>
                    </c:strCache>
                  </c:strRef>
                </c:tx>
                <c:spPr>
                  <a:solidFill>
                    <a:srgbClr val="003953">
                      <a:lumMod val="25000"/>
                      <a:lumOff val="75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Sheet1!$B$29:$J$29</c15:sqref>
                        </c15:formulaRef>
                      </c:ext>
                    </c:extLst>
                    <c:numCache>
                      <c:formatCode>General</c:formatCode>
                      <c:ptCount val="9"/>
                      <c:pt idx="0">
                        <c:v>1.0874425528990661</c:v>
                      </c:pt>
                      <c:pt idx="1">
                        <c:v>4.2549945104920379</c:v>
                      </c:pt>
                      <c:pt idx="2">
                        <c:v>5.3734317559818932</c:v>
                      </c:pt>
                      <c:pt idx="3">
                        <c:v>7.7532226803862159</c:v>
                      </c:pt>
                      <c:pt idx="4">
                        <c:v>8.4402026972426949</c:v>
                      </c:pt>
                      <c:pt idx="5">
                        <c:v>8.6030883912834639</c:v>
                      </c:pt>
                      <c:pt idx="6">
                        <c:v>5.6590461917103596</c:v>
                      </c:pt>
                      <c:pt idx="7">
                        <c:v>7.3590863374847446</c:v>
                      </c:pt>
                      <c:pt idx="8">
                        <c:v>8.6163871813235033</c:v>
                      </c:pt>
                    </c:numCache>
                  </c:numRef>
                </c:val>
              </c15:ser>
            </c15:filteredBarSeries>
            <c15:filteredBarSeries>
              <c15:ser>
                <c:idx val="23"/>
                <c:order val="25"/>
                <c:tx>
                  <c:strRef>
                    <c:extLst xmlns:c15="http://schemas.microsoft.com/office/drawing/2012/chart">
                      <c:ext xmlns:c15="http://schemas.microsoft.com/office/drawing/2012/chart" uri="{02D57815-91ED-43cb-92C2-25804820EDAC}">
                        <c15:formulaRef>
                          <c15:sqref>Sheet1!$A$30</c15:sqref>
                        </c15:formulaRef>
                      </c:ext>
                    </c:extLst>
                    <c:strCache>
                      <c:ptCount val="1"/>
                      <c:pt idx="0">
                        <c:v>2048</c:v>
                      </c:pt>
                    </c:strCache>
                  </c:strRef>
                </c:tx>
                <c:spPr>
                  <a:solidFill>
                    <a:srgbClr val="003953">
                      <a:lumMod val="50000"/>
                      <a:lumOff val="50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Sheet1!$B$30:$J$30</c15:sqref>
                        </c15:formulaRef>
                      </c:ext>
                    </c:extLst>
                    <c:numCache>
                      <c:formatCode>General</c:formatCode>
                      <c:ptCount val="9"/>
                      <c:pt idx="0">
                        <c:v>1.080938034204135</c:v>
                      </c:pt>
                      <c:pt idx="1">
                        <c:v>4.235840634277011</c:v>
                      </c:pt>
                      <c:pt idx="2">
                        <c:v>5.3387224242833664</c:v>
                      </c:pt>
                      <c:pt idx="3">
                        <c:v>7.7667828071448479</c:v>
                      </c:pt>
                      <c:pt idx="4">
                        <c:v>8.4131192962377401</c:v>
                      </c:pt>
                      <c:pt idx="5">
                        <c:v>8.5982637395606378</c:v>
                      </c:pt>
                      <c:pt idx="6">
                        <c:v>5.6845640683649554</c:v>
                      </c:pt>
                      <c:pt idx="7">
                        <c:v>7.3392636054008626</c:v>
                      </c:pt>
                      <c:pt idx="8">
                        <c:v>8.4898231243259676</c:v>
                      </c:pt>
                    </c:numCache>
                  </c:numRef>
                </c:val>
              </c15:ser>
            </c15:filteredBarSeries>
            <c15:filteredBarSeries>
              <c15:ser>
                <c:idx val="12"/>
                <c:order val="26"/>
                <c:tx>
                  <c:strRef>
                    <c:extLst xmlns:c15="http://schemas.microsoft.com/office/drawing/2012/chart">
                      <c:ext xmlns:c15="http://schemas.microsoft.com/office/drawing/2012/chart" uri="{02D57815-91ED-43cb-92C2-25804820EDAC}">
                        <c15:formulaRef>
                          <c15:sqref>Sheet1!$A$31</c15:sqref>
                        </c15:formulaRef>
                      </c:ext>
                    </c:extLst>
                    <c:strCache>
                      <c:ptCount val="1"/>
                      <c:pt idx="0">
                        <c:v>2049</c:v>
                      </c:pt>
                    </c:strCache>
                  </c:strRef>
                </c:tx>
                <c:spPr>
                  <a:solidFill>
                    <a:srgbClr val="003953">
                      <a:lumMod val="75000"/>
                      <a:lumOff val="25000"/>
                    </a:srgbClr>
                  </a:solidFill>
                  <a:ln>
                    <a:noFill/>
                  </a:ln>
                  <a:effectLst/>
                </c:spPr>
                <c:invertIfNegative val="0"/>
                <c:cat>
                  <c:strRef>
                    <c:extLst xmlns:c15="http://schemas.microsoft.com/office/drawing/2012/chart">
                      <c:ext xmlns:c15="http://schemas.microsoft.com/office/drawing/2012/chart" uri="{02D57815-91ED-43cb-92C2-25804820EDAC}">
                        <c15:formulaRef>
                          <c15:sqref>Sheet1!$B$1:$J$1</c15:sqref>
                        </c15:formulaRef>
                      </c:ext>
                    </c:extLst>
                    <c:strCache>
                      <c:ptCount val="9"/>
                      <c:pt idx="0">
                        <c:v>food</c:v>
                      </c:pt>
                      <c:pt idx="1">
                        <c:v>aluminum</c:v>
                      </c:pt>
                      <c:pt idx="2">
                        <c:v>glass</c:v>
                      </c:pt>
                      <c:pt idx="3">
                        <c:v>bulk chemical heat and power</c:v>
                      </c:pt>
                      <c:pt idx="4">
                        <c:v>bulk chemical feedstocks</c:v>
                      </c:pt>
                      <c:pt idx="5">
                        <c:v>paper</c:v>
                      </c:pt>
                      <c:pt idx="6">
                        <c:v>refining</c:v>
                      </c:pt>
                      <c:pt idx="7">
                        <c:v>iron and steel</c:v>
                      </c:pt>
                      <c:pt idx="8">
                        <c:v>cement and lime</c:v>
                      </c:pt>
                    </c:strCache>
                  </c:strRef>
                </c:cat>
                <c:val>
                  <c:numRef>
                    <c:extLst xmlns:c15="http://schemas.microsoft.com/office/drawing/2012/chart">
                      <c:ext xmlns:c15="http://schemas.microsoft.com/office/drawing/2012/chart" uri="{02D57815-91ED-43cb-92C2-25804820EDAC}">
                        <c15:formulaRef>
                          <c15:sqref>Sheet1!$B$31:$J$31</c15:sqref>
                        </c15:formulaRef>
                      </c:ext>
                    </c:extLst>
                    <c:numCache>
                      <c:formatCode>General</c:formatCode>
                      <c:ptCount val="9"/>
                      <c:pt idx="0">
                        <c:v>1.074800916248881</c:v>
                      </c:pt>
                      <c:pt idx="1">
                        <c:v>4.2142230158654526</c:v>
                      </c:pt>
                      <c:pt idx="2">
                        <c:v>5.3060507760343976</c:v>
                      </c:pt>
                      <c:pt idx="3">
                        <c:v>7.7802498704486602</c:v>
                      </c:pt>
                      <c:pt idx="4">
                        <c:v>8.3799534956105397</c:v>
                      </c:pt>
                      <c:pt idx="5">
                        <c:v>8.5962507474757626</c:v>
                      </c:pt>
                      <c:pt idx="6">
                        <c:v>5.6731457866429764</c:v>
                      </c:pt>
                      <c:pt idx="7">
                        <c:v>7.3034896948346963</c:v>
                      </c:pt>
                      <c:pt idx="8">
                        <c:v>8.3703710396289743</c:v>
                      </c:pt>
                    </c:numCache>
                  </c:numRef>
                </c:val>
              </c15:ser>
            </c15:filteredBarSeries>
          </c:ext>
        </c:extLst>
      </c:barChart>
      <c:catAx>
        <c:axId val="-121964340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0"/>
          <a:lstStyle/>
          <a:p>
            <a:pPr>
              <a:defRPr sz="1000" b="1" i="0" u="none" strike="noStrike" kern="1200" baseline="0">
                <a:solidFill>
                  <a:schemeClr val="tx1"/>
                </a:solidFill>
                <a:latin typeface="+mn-lt"/>
                <a:ea typeface="+mn-ea"/>
                <a:cs typeface="+mn-cs"/>
              </a:defRPr>
            </a:pPr>
            <a:endParaRPr lang="en-US"/>
          </a:p>
        </c:txPr>
        <c:crossAx val="-1219641776"/>
        <c:crosses val="autoZero"/>
        <c:auto val="1"/>
        <c:lblAlgn val="ctr"/>
        <c:lblOffset val="100"/>
        <c:noMultiLvlLbl val="0"/>
      </c:catAx>
      <c:valAx>
        <c:axId val="-1219641776"/>
        <c:scaling>
          <c:orientation val="minMax"/>
          <c:max val="25"/>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19643408"/>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8437695288089"/>
          <c:y val="3.6933391766452904E-2"/>
          <c:w val="0.9072117795105229"/>
          <c:h val="0.8244797302806901"/>
        </c:manualLayout>
      </c:layout>
      <c:barChart>
        <c:barDir val="col"/>
        <c:grouping val="stacked"/>
        <c:varyColors val="0"/>
        <c:ser>
          <c:idx val="0"/>
          <c:order val="0"/>
          <c:tx>
            <c:strRef>
              <c:f>Sheet1!$B$1</c:f>
              <c:strCache>
                <c:ptCount val="1"/>
                <c:pt idx="0">
                  <c:v>natural gas - bulk chem industry</c:v>
                </c:pt>
              </c:strCache>
            </c:strRef>
          </c:tx>
          <c:spPr>
            <a:solidFill>
              <a:srgbClr val="0096D7"/>
            </a:solidFill>
            <a:ln>
              <a:noFill/>
            </a:ln>
          </c:spPr>
          <c:invertIfNegative val="0"/>
          <c:cat>
            <c:numRef>
              <c:f>Sheet1!$A$2:$A$32</c:f>
              <c:numCache>
                <c:formatCode>General</c:formatCode>
                <c:ptCount val="7"/>
                <c:pt idx="0">
                  <c:v>2020</c:v>
                </c:pt>
                <c:pt idx="1">
                  <c:v>2025</c:v>
                </c:pt>
                <c:pt idx="2">
                  <c:v>2030</c:v>
                </c:pt>
                <c:pt idx="3">
                  <c:v>2035</c:v>
                </c:pt>
                <c:pt idx="4">
                  <c:v>2040</c:v>
                </c:pt>
                <c:pt idx="5">
                  <c:v>2045</c:v>
                </c:pt>
                <c:pt idx="6">
                  <c:v>2050</c:v>
                </c:pt>
              </c:numCache>
            </c:numRef>
          </c:cat>
          <c:val>
            <c:numRef>
              <c:f>Sheet1!$B$2:$B$32</c:f>
              <c:numCache>
                <c:formatCode>General</c:formatCode>
                <c:ptCount val="7"/>
                <c:pt idx="0">
                  <c:v>2991.8519900000001</c:v>
                </c:pt>
                <c:pt idx="1">
                  <c:v>3478.5180049999999</c:v>
                </c:pt>
                <c:pt idx="2">
                  <c:v>3734.0469969999999</c:v>
                </c:pt>
                <c:pt idx="3">
                  <c:v>3986.6565559999999</c:v>
                </c:pt>
                <c:pt idx="4">
                  <c:v>4188.4447630000004</c:v>
                </c:pt>
                <c:pt idx="5">
                  <c:v>4416.8829350000015</c:v>
                </c:pt>
                <c:pt idx="6">
                  <c:v>4673.245484</c:v>
                </c:pt>
              </c:numCache>
            </c:numRef>
          </c:val>
          <c:extLst/>
        </c:ser>
        <c:ser>
          <c:idx val="1"/>
          <c:order val="1"/>
          <c:tx>
            <c:strRef>
              <c:f>Sheet1!$C$1</c:f>
              <c:strCache>
                <c:ptCount val="1"/>
                <c:pt idx="0">
                  <c:v>residual fuel oil - bulk chem industry</c:v>
                </c:pt>
              </c:strCache>
            </c:strRef>
          </c:tx>
          <c:spPr>
            <a:solidFill>
              <a:srgbClr val="000000"/>
            </a:solidFill>
            <a:ln>
              <a:noFill/>
            </a:ln>
          </c:spPr>
          <c:invertIfNegative val="0"/>
          <c:dPt>
            <c:idx val="0"/>
            <c:invertIfNegative val="0"/>
            <c:bubble3D val="0"/>
          </c:dPt>
          <c:cat>
            <c:numRef>
              <c:f>Sheet1!$A$2:$A$32</c:f>
              <c:numCache>
                <c:formatCode>General</c:formatCode>
                <c:ptCount val="7"/>
                <c:pt idx="0">
                  <c:v>2020</c:v>
                </c:pt>
                <c:pt idx="1">
                  <c:v>2025</c:v>
                </c:pt>
                <c:pt idx="2">
                  <c:v>2030</c:v>
                </c:pt>
                <c:pt idx="3">
                  <c:v>2035</c:v>
                </c:pt>
                <c:pt idx="4">
                  <c:v>2040</c:v>
                </c:pt>
                <c:pt idx="5">
                  <c:v>2045</c:v>
                </c:pt>
                <c:pt idx="6">
                  <c:v>2050</c:v>
                </c:pt>
              </c:numCache>
            </c:numRef>
          </c:cat>
          <c:val>
            <c:numRef>
              <c:f>Sheet1!$C$2:$C$32</c:f>
              <c:numCache>
                <c:formatCode>General</c:formatCode>
                <c:ptCount val="7"/>
                <c:pt idx="0">
                  <c:v>2.5104679999999999</c:v>
                </c:pt>
                <c:pt idx="1">
                  <c:v>2.5831789999999999</c:v>
                </c:pt>
                <c:pt idx="2">
                  <c:v>2.7520009999999999</c:v>
                </c:pt>
                <c:pt idx="3">
                  <c:v>2.886117</c:v>
                </c:pt>
                <c:pt idx="4">
                  <c:v>2.7719909999999999</c:v>
                </c:pt>
                <c:pt idx="5">
                  <c:v>2.6837469999999999</c:v>
                </c:pt>
                <c:pt idx="6">
                  <c:v>2.7114150000000001</c:v>
                </c:pt>
              </c:numCache>
            </c:numRef>
          </c:val>
          <c:extLst/>
        </c:ser>
        <c:ser>
          <c:idx val="3"/>
          <c:order val="2"/>
          <c:tx>
            <c:strRef>
              <c:f>Sheet1!$D$1</c:f>
              <c:strCache>
                <c:ptCount val="1"/>
                <c:pt idx="0">
                  <c:v>distillate fuel oil - bulk chem industry</c:v>
                </c:pt>
              </c:strCache>
            </c:strRef>
          </c:tx>
          <c:spPr>
            <a:solidFill>
              <a:srgbClr val="000000"/>
            </a:solidFill>
            <a:ln>
              <a:noFill/>
            </a:ln>
          </c:spPr>
          <c:invertIfNegative val="0"/>
          <c:dPt>
            <c:idx val="0"/>
            <c:invertIfNegative val="0"/>
            <c:bubble3D val="0"/>
          </c:dPt>
          <c:cat>
            <c:numRef>
              <c:f>Sheet1!$A$2:$A$32</c:f>
              <c:numCache>
                <c:formatCode>General</c:formatCode>
                <c:ptCount val="7"/>
                <c:pt idx="0">
                  <c:v>2020</c:v>
                </c:pt>
                <c:pt idx="1">
                  <c:v>2025</c:v>
                </c:pt>
                <c:pt idx="2">
                  <c:v>2030</c:v>
                </c:pt>
                <c:pt idx="3">
                  <c:v>2035</c:v>
                </c:pt>
                <c:pt idx="4">
                  <c:v>2040</c:v>
                </c:pt>
                <c:pt idx="5">
                  <c:v>2045</c:v>
                </c:pt>
                <c:pt idx="6">
                  <c:v>2050</c:v>
                </c:pt>
              </c:numCache>
            </c:numRef>
          </c:cat>
          <c:val>
            <c:numRef>
              <c:f>Sheet1!$D$2:$D$32</c:f>
              <c:numCache>
                <c:formatCode>General</c:formatCode>
                <c:ptCount val="7"/>
                <c:pt idx="0">
                  <c:v>43.789634999999997</c:v>
                </c:pt>
                <c:pt idx="1">
                  <c:v>53.656857000000002</c:v>
                </c:pt>
                <c:pt idx="2">
                  <c:v>61.745475999999996</c:v>
                </c:pt>
                <c:pt idx="3">
                  <c:v>70.999542000000005</c:v>
                </c:pt>
                <c:pt idx="4">
                  <c:v>79.290801999999999</c:v>
                </c:pt>
                <c:pt idx="5">
                  <c:v>88.892159000000007</c:v>
                </c:pt>
                <c:pt idx="6">
                  <c:v>100.238922</c:v>
                </c:pt>
              </c:numCache>
            </c:numRef>
          </c:val>
          <c:extLst/>
        </c:ser>
        <c:ser>
          <c:idx val="2"/>
          <c:order val="3"/>
          <c:tx>
            <c:strRef>
              <c:f>Sheet1!$E$1</c:f>
              <c:strCache>
                <c:ptCount val="1"/>
                <c:pt idx="0">
                  <c:v>HGL - bulk chem industry</c:v>
                </c:pt>
              </c:strCache>
            </c:strRef>
          </c:tx>
          <c:spPr>
            <a:solidFill>
              <a:srgbClr val="675005"/>
            </a:solidFill>
            <a:ln>
              <a:noFill/>
            </a:ln>
          </c:spPr>
          <c:invertIfNegative val="0"/>
          <c:cat>
            <c:numRef>
              <c:f>Sheet1!$A$2:$A$32</c:f>
              <c:numCache>
                <c:formatCode>General</c:formatCode>
                <c:ptCount val="7"/>
                <c:pt idx="0">
                  <c:v>2020</c:v>
                </c:pt>
                <c:pt idx="1">
                  <c:v>2025</c:v>
                </c:pt>
                <c:pt idx="2">
                  <c:v>2030</c:v>
                </c:pt>
                <c:pt idx="3">
                  <c:v>2035</c:v>
                </c:pt>
                <c:pt idx="4">
                  <c:v>2040</c:v>
                </c:pt>
                <c:pt idx="5">
                  <c:v>2045</c:v>
                </c:pt>
                <c:pt idx="6">
                  <c:v>2050</c:v>
                </c:pt>
              </c:numCache>
            </c:numRef>
          </c:cat>
          <c:val>
            <c:numRef>
              <c:f>Sheet1!$E$2:$E$32</c:f>
              <c:numCache>
                <c:formatCode>General</c:formatCode>
                <c:ptCount val="7"/>
                <c:pt idx="0">
                  <c:v>2981.5480630000002</c:v>
                </c:pt>
                <c:pt idx="1">
                  <c:v>3699.3194440000002</c:v>
                </c:pt>
                <c:pt idx="2">
                  <c:v>3876.8800590000001</c:v>
                </c:pt>
                <c:pt idx="3">
                  <c:v>4056.4397389999999</c:v>
                </c:pt>
                <c:pt idx="4">
                  <c:v>4119.7257020000006</c:v>
                </c:pt>
                <c:pt idx="5">
                  <c:v>4175.0712140000014</c:v>
                </c:pt>
                <c:pt idx="6">
                  <c:v>4259.0304179999994</c:v>
                </c:pt>
              </c:numCache>
            </c:numRef>
          </c:val>
          <c:extLst/>
        </c:ser>
        <c:ser>
          <c:idx val="4"/>
          <c:order val="4"/>
          <c:tx>
            <c:strRef>
              <c:f>Sheet1!$F$1</c:f>
              <c:strCache>
                <c:ptCount val="1"/>
                <c:pt idx="0">
                  <c:v>petroleum products - bulk chem industry</c:v>
                </c:pt>
              </c:strCache>
            </c:strRef>
          </c:tx>
          <c:spPr>
            <a:solidFill>
              <a:srgbClr val="BD732A"/>
            </a:solidFill>
            <a:ln>
              <a:noFill/>
            </a:ln>
          </c:spPr>
          <c:invertIfNegative val="0"/>
          <c:cat>
            <c:numRef>
              <c:f>Sheet1!$A$2:$A$32</c:f>
              <c:numCache>
                <c:formatCode>General</c:formatCode>
                <c:ptCount val="7"/>
                <c:pt idx="0">
                  <c:v>2020</c:v>
                </c:pt>
                <c:pt idx="1">
                  <c:v>2025</c:v>
                </c:pt>
                <c:pt idx="2">
                  <c:v>2030</c:v>
                </c:pt>
                <c:pt idx="3">
                  <c:v>2035</c:v>
                </c:pt>
                <c:pt idx="4">
                  <c:v>2040</c:v>
                </c:pt>
                <c:pt idx="5">
                  <c:v>2045</c:v>
                </c:pt>
                <c:pt idx="6">
                  <c:v>2050</c:v>
                </c:pt>
              </c:numCache>
            </c:numRef>
          </c:cat>
          <c:val>
            <c:numRef>
              <c:f>Sheet1!$F$2:$F$32</c:f>
              <c:numCache>
                <c:formatCode>General</c:formatCode>
                <c:ptCount val="7"/>
                <c:pt idx="0">
                  <c:v>270.24745200000001</c:v>
                </c:pt>
                <c:pt idx="1">
                  <c:v>210.828722</c:v>
                </c:pt>
                <c:pt idx="2">
                  <c:v>233.04652300000001</c:v>
                </c:pt>
                <c:pt idx="3">
                  <c:v>245.76803799999999</c:v>
                </c:pt>
                <c:pt idx="4">
                  <c:v>235.14044200000001</c:v>
                </c:pt>
                <c:pt idx="5">
                  <c:v>227.31264200000001</c:v>
                </c:pt>
                <c:pt idx="6">
                  <c:v>230.266561</c:v>
                </c:pt>
              </c:numCache>
            </c:numRef>
          </c:val>
          <c:extLst/>
        </c:ser>
        <c:ser>
          <c:idx val="5"/>
          <c:order val="5"/>
          <c:tx>
            <c:strRef>
              <c:f>Sheet1!$G$1</c:f>
              <c:strCache>
                <c:ptCount val="1"/>
                <c:pt idx="0">
                  <c:v>coal - bulk chem industry</c:v>
                </c:pt>
              </c:strCache>
            </c:strRef>
          </c:tx>
          <c:spPr>
            <a:solidFill>
              <a:srgbClr val="A6A6A6"/>
            </a:solidFill>
            <a:ln>
              <a:noFill/>
            </a:ln>
          </c:spPr>
          <c:invertIfNegative val="0"/>
          <c:cat>
            <c:numRef>
              <c:f>Sheet1!$A$2:$A$32</c:f>
              <c:numCache>
                <c:formatCode>General</c:formatCode>
                <c:ptCount val="7"/>
                <c:pt idx="0">
                  <c:v>2020</c:v>
                </c:pt>
                <c:pt idx="1">
                  <c:v>2025</c:v>
                </c:pt>
                <c:pt idx="2">
                  <c:v>2030</c:v>
                </c:pt>
                <c:pt idx="3">
                  <c:v>2035</c:v>
                </c:pt>
                <c:pt idx="4">
                  <c:v>2040</c:v>
                </c:pt>
                <c:pt idx="5">
                  <c:v>2045</c:v>
                </c:pt>
                <c:pt idx="6">
                  <c:v>2050</c:v>
                </c:pt>
              </c:numCache>
            </c:numRef>
          </c:cat>
          <c:val>
            <c:numRef>
              <c:f>Sheet1!$G$2:$G$32</c:f>
              <c:numCache>
                <c:formatCode>General</c:formatCode>
                <c:ptCount val="7"/>
                <c:pt idx="0">
                  <c:v>48.054546000000002</c:v>
                </c:pt>
                <c:pt idx="1">
                  <c:v>51.357551999999998</c:v>
                </c:pt>
                <c:pt idx="2">
                  <c:v>53.064155999999997</c:v>
                </c:pt>
                <c:pt idx="3">
                  <c:v>53.734878999999999</c:v>
                </c:pt>
                <c:pt idx="4">
                  <c:v>53.897820000000003</c:v>
                </c:pt>
                <c:pt idx="5">
                  <c:v>54.037551999999998</c:v>
                </c:pt>
                <c:pt idx="6">
                  <c:v>54.159424000000001</c:v>
                </c:pt>
              </c:numCache>
            </c:numRef>
          </c:val>
          <c:extLst/>
        </c:ser>
        <c:ser>
          <c:idx val="6"/>
          <c:order val="6"/>
          <c:tx>
            <c:strRef>
              <c:f>Sheet1!$H$1</c:f>
              <c:strCache>
                <c:ptCount val="1"/>
                <c:pt idx="0">
                  <c:v>renewables - bulk chem industry</c:v>
                </c:pt>
              </c:strCache>
            </c:strRef>
          </c:tx>
          <c:spPr>
            <a:solidFill>
              <a:srgbClr val="5D9732"/>
            </a:solidFill>
            <a:ln>
              <a:noFill/>
            </a:ln>
          </c:spPr>
          <c:invertIfNegative val="0"/>
          <c:cat>
            <c:numRef>
              <c:f>Sheet1!$A$2:$A$32</c:f>
              <c:numCache>
                <c:formatCode>General</c:formatCode>
                <c:ptCount val="7"/>
                <c:pt idx="0">
                  <c:v>2020</c:v>
                </c:pt>
                <c:pt idx="1">
                  <c:v>2025</c:v>
                </c:pt>
                <c:pt idx="2">
                  <c:v>2030</c:v>
                </c:pt>
                <c:pt idx="3">
                  <c:v>2035</c:v>
                </c:pt>
                <c:pt idx="4">
                  <c:v>2040</c:v>
                </c:pt>
                <c:pt idx="5">
                  <c:v>2045</c:v>
                </c:pt>
                <c:pt idx="6">
                  <c:v>2050</c:v>
                </c:pt>
              </c:numCache>
            </c:numRef>
          </c:cat>
          <c:val>
            <c:numRef>
              <c:f>Sheet1!$H$2:$H$32</c:f>
              <c:numCache>
                <c:formatCode>General</c:formatCode>
                <c:ptCount val="7"/>
                <c:pt idx="0">
                  <c:v>2.9253000000000001E-2</c:v>
                </c:pt>
                <c:pt idx="1">
                  <c:v>2.8457E-2</c:v>
                </c:pt>
                <c:pt idx="2">
                  <c:v>2.8326E-2</c:v>
                </c:pt>
                <c:pt idx="3">
                  <c:v>2.8308E-2</c:v>
                </c:pt>
                <c:pt idx="4">
                  <c:v>2.8308E-2</c:v>
                </c:pt>
                <c:pt idx="5">
                  <c:v>2.8308E-2</c:v>
                </c:pt>
                <c:pt idx="6">
                  <c:v>2.8308E-2</c:v>
                </c:pt>
              </c:numCache>
            </c:numRef>
          </c:val>
          <c:extLst xmlns:c15="http://schemas.microsoft.com/office/drawing/2012/chart"/>
        </c:ser>
        <c:ser>
          <c:idx val="7"/>
          <c:order val="7"/>
          <c:tx>
            <c:strRef>
              <c:f>Sheet1!$I$1</c:f>
              <c:strCache>
                <c:ptCount val="1"/>
                <c:pt idx="0">
                  <c:v>purchased electricity - bulk chem industry</c:v>
                </c:pt>
              </c:strCache>
            </c:strRef>
          </c:tx>
          <c:spPr>
            <a:solidFill>
              <a:srgbClr val="FFC702"/>
            </a:solidFill>
            <a:ln>
              <a:noFill/>
            </a:ln>
          </c:spPr>
          <c:invertIfNegative val="0"/>
          <c:dPt>
            <c:idx val="0"/>
            <c:invertIfNegative val="0"/>
            <c:bubble3D val="0"/>
          </c:dPt>
          <c:cat>
            <c:numRef>
              <c:f>Sheet1!$A$2:$A$32</c:f>
              <c:numCache>
                <c:formatCode>General</c:formatCode>
                <c:ptCount val="7"/>
                <c:pt idx="0">
                  <c:v>2020</c:v>
                </c:pt>
                <c:pt idx="1">
                  <c:v>2025</c:v>
                </c:pt>
                <c:pt idx="2">
                  <c:v>2030</c:v>
                </c:pt>
                <c:pt idx="3">
                  <c:v>2035</c:v>
                </c:pt>
                <c:pt idx="4">
                  <c:v>2040</c:v>
                </c:pt>
                <c:pt idx="5">
                  <c:v>2045</c:v>
                </c:pt>
                <c:pt idx="6">
                  <c:v>2050</c:v>
                </c:pt>
              </c:numCache>
            </c:numRef>
          </c:cat>
          <c:val>
            <c:numRef>
              <c:f>Sheet1!$I$2:$I$32</c:f>
              <c:numCache>
                <c:formatCode>General</c:formatCode>
                <c:ptCount val="7"/>
                <c:pt idx="0">
                  <c:v>412.50750699999998</c:v>
                </c:pt>
                <c:pt idx="1">
                  <c:v>453.42938199999998</c:v>
                </c:pt>
                <c:pt idx="2">
                  <c:v>472.92669699999999</c:v>
                </c:pt>
                <c:pt idx="3">
                  <c:v>480.82135</c:v>
                </c:pt>
                <c:pt idx="4">
                  <c:v>465.95639</c:v>
                </c:pt>
                <c:pt idx="5">
                  <c:v>447.51825000000002</c:v>
                </c:pt>
                <c:pt idx="6">
                  <c:v>415.36413599999997</c:v>
                </c:pt>
              </c:numCache>
            </c:numRef>
          </c:val>
          <c:extLst/>
        </c:ser>
        <c:dLbls>
          <c:showLegendKey val="0"/>
          <c:showVal val="0"/>
          <c:showCatName val="0"/>
          <c:showSerName val="0"/>
          <c:showPercent val="0"/>
          <c:showBubbleSize val="0"/>
        </c:dLbls>
        <c:gapWidth val="120"/>
        <c:overlap val="100"/>
        <c:axId val="-1219645584"/>
        <c:axId val="-1219640688"/>
        <c:extLst/>
      </c:barChart>
      <c:catAx>
        <c:axId val="-1219645584"/>
        <c:scaling>
          <c:orientation val="minMax"/>
        </c:scaling>
        <c:delete val="0"/>
        <c:axPos val="b"/>
        <c:numFmt formatCode="General" sourceLinked="1"/>
        <c:majorTickMark val="none"/>
        <c:minorTickMark val="none"/>
        <c:tickLblPos val="nextTo"/>
        <c:txPr>
          <a:bodyPr/>
          <a:lstStyle/>
          <a:p>
            <a:pPr>
              <a:defRPr sz="1200">
                <a:solidFill>
                  <a:schemeClr val="tx1"/>
                </a:solidFill>
              </a:defRPr>
            </a:pPr>
            <a:endParaRPr lang="en-US"/>
          </a:p>
        </c:txPr>
        <c:crossAx val="-1219640688"/>
        <c:crosses val="autoZero"/>
        <c:auto val="1"/>
        <c:lblAlgn val="ctr"/>
        <c:lblOffset val="100"/>
        <c:noMultiLvlLbl val="0"/>
      </c:catAx>
      <c:valAx>
        <c:axId val="-1219640688"/>
        <c:scaling>
          <c:orientation val="minMax"/>
          <c:max val="12000"/>
        </c:scaling>
        <c:delete val="0"/>
        <c:axPos val="r"/>
        <c:majorGridlines/>
        <c:minorGridlines/>
        <c:numFmt formatCode="#,##0" sourceLinked="0"/>
        <c:majorTickMark val="none"/>
        <c:minorTickMark val="none"/>
        <c:tickLblPos val="low"/>
        <c:spPr>
          <a:noFill/>
          <a:ln>
            <a:noFill/>
          </a:ln>
        </c:spPr>
        <c:txPr>
          <a:bodyPr/>
          <a:lstStyle/>
          <a:p>
            <a:pPr>
              <a:defRPr sz="1200">
                <a:solidFill>
                  <a:schemeClr val="tx1"/>
                </a:solidFill>
              </a:defRPr>
            </a:pPr>
            <a:endParaRPr lang="en-US"/>
          </a:p>
        </c:txPr>
        <c:crossAx val="-1219645584"/>
        <c:crosses val="max"/>
        <c:crossBetween val="between"/>
        <c:majorUnit val="2000"/>
        <c:minorUnit val="2000"/>
        <c:dispUnits>
          <c:builtInUnit val="thousands"/>
        </c:dispUnits>
      </c:valAx>
      <c:spPr>
        <a:ln>
          <a:noFill/>
        </a:ln>
      </c:spPr>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8437695288089"/>
          <c:y val="3.6933391766452904E-2"/>
          <c:w val="0.9072117795105229"/>
          <c:h val="0.8244797302806901"/>
        </c:manualLayout>
      </c:layout>
      <c:barChart>
        <c:barDir val="col"/>
        <c:grouping val="stacked"/>
        <c:varyColors val="0"/>
        <c:ser>
          <c:idx val="0"/>
          <c:order val="0"/>
          <c:tx>
            <c:strRef>
              <c:f>Sheet1!$B$1</c:f>
              <c:strCache>
                <c:ptCount val="1"/>
                <c:pt idx="0">
                  <c:v>natural gas - iron &amp; steel industry</c:v>
                </c:pt>
              </c:strCache>
            </c:strRef>
          </c:tx>
          <c:spPr>
            <a:solidFill>
              <a:srgbClr val="0096D7"/>
            </a:solidFill>
            <a:ln>
              <a:noFill/>
            </a:ln>
          </c:spPr>
          <c:invertIfNegative val="0"/>
          <c:cat>
            <c:numRef>
              <c:f>Sheet1!$A$2:$A$32</c:f>
              <c:numCache>
                <c:formatCode>General</c:formatCode>
                <c:ptCount val="7"/>
                <c:pt idx="0">
                  <c:v>2020</c:v>
                </c:pt>
                <c:pt idx="1">
                  <c:v>2025</c:v>
                </c:pt>
                <c:pt idx="2">
                  <c:v>2030</c:v>
                </c:pt>
                <c:pt idx="3">
                  <c:v>2035</c:v>
                </c:pt>
                <c:pt idx="4">
                  <c:v>2040</c:v>
                </c:pt>
                <c:pt idx="5">
                  <c:v>2045</c:v>
                </c:pt>
                <c:pt idx="6">
                  <c:v>2050</c:v>
                </c:pt>
              </c:numCache>
            </c:numRef>
          </c:cat>
          <c:val>
            <c:numRef>
              <c:f>Sheet1!$B$2:$B$32</c:f>
              <c:numCache>
                <c:formatCode>General</c:formatCode>
                <c:ptCount val="7"/>
                <c:pt idx="0">
                  <c:v>410.34567299999998</c:v>
                </c:pt>
                <c:pt idx="1">
                  <c:v>391.445404</c:v>
                </c:pt>
                <c:pt idx="2">
                  <c:v>372.22967499999999</c:v>
                </c:pt>
                <c:pt idx="3">
                  <c:v>279.740723</c:v>
                </c:pt>
                <c:pt idx="4">
                  <c:v>266.80578600000001</c:v>
                </c:pt>
                <c:pt idx="5">
                  <c:v>270.29482999999999</c:v>
                </c:pt>
                <c:pt idx="6">
                  <c:v>272.82446299999998</c:v>
                </c:pt>
              </c:numCache>
            </c:numRef>
          </c:val>
          <c:extLst/>
        </c:ser>
        <c:ser>
          <c:idx val="4"/>
          <c:order val="4"/>
          <c:tx>
            <c:strRef>
              <c:f>Sheet1!$F$1</c:f>
              <c:strCache>
                <c:ptCount val="1"/>
                <c:pt idx="0">
                  <c:v>petroleum products - iron &amp; steel industry</c:v>
                </c:pt>
              </c:strCache>
            </c:strRef>
          </c:tx>
          <c:spPr>
            <a:solidFill>
              <a:srgbClr val="BD732A"/>
            </a:solidFill>
            <a:ln>
              <a:noFill/>
            </a:ln>
          </c:spPr>
          <c:invertIfNegative val="0"/>
          <c:cat>
            <c:numRef>
              <c:f>Sheet1!$A$2:$A$32</c:f>
              <c:numCache>
                <c:formatCode>General</c:formatCode>
                <c:ptCount val="7"/>
                <c:pt idx="0">
                  <c:v>2020</c:v>
                </c:pt>
                <c:pt idx="1">
                  <c:v>2025</c:v>
                </c:pt>
                <c:pt idx="2">
                  <c:v>2030</c:v>
                </c:pt>
                <c:pt idx="3">
                  <c:v>2035</c:v>
                </c:pt>
                <c:pt idx="4">
                  <c:v>2040</c:v>
                </c:pt>
                <c:pt idx="5">
                  <c:v>2045</c:v>
                </c:pt>
                <c:pt idx="6">
                  <c:v>2050</c:v>
                </c:pt>
              </c:numCache>
            </c:numRef>
          </c:cat>
          <c:val>
            <c:numRef>
              <c:f>Sheet1!$F$2:$F$32</c:f>
              <c:numCache>
                <c:formatCode>General</c:formatCode>
                <c:ptCount val="7"/>
                <c:pt idx="0">
                  <c:v>0</c:v>
                </c:pt>
                <c:pt idx="1">
                  <c:v>0</c:v>
                </c:pt>
                <c:pt idx="2">
                  <c:v>0</c:v>
                </c:pt>
                <c:pt idx="3">
                  <c:v>0</c:v>
                </c:pt>
                <c:pt idx="4">
                  <c:v>0</c:v>
                </c:pt>
                <c:pt idx="5">
                  <c:v>0</c:v>
                </c:pt>
                <c:pt idx="6">
                  <c:v>0</c:v>
                </c:pt>
              </c:numCache>
            </c:numRef>
          </c:val>
          <c:extLst/>
        </c:ser>
        <c:ser>
          <c:idx val="5"/>
          <c:order val="5"/>
          <c:tx>
            <c:strRef>
              <c:f>Sheet1!$G$1</c:f>
              <c:strCache>
                <c:ptCount val="1"/>
                <c:pt idx="0">
                  <c:v>coal - iron &amp; steel industry</c:v>
                </c:pt>
              </c:strCache>
            </c:strRef>
          </c:tx>
          <c:spPr>
            <a:solidFill>
              <a:srgbClr val="A6A6A6"/>
            </a:solidFill>
            <a:ln>
              <a:noFill/>
            </a:ln>
          </c:spPr>
          <c:invertIfNegative val="0"/>
          <c:cat>
            <c:numRef>
              <c:f>Sheet1!$A$2:$A$32</c:f>
              <c:numCache>
                <c:formatCode>General</c:formatCode>
                <c:ptCount val="7"/>
                <c:pt idx="0">
                  <c:v>2020</c:v>
                </c:pt>
                <c:pt idx="1">
                  <c:v>2025</c:v>
                </c:pt>
                <c:pt idx="2">
                  <c:v>2030</c:v>
                </c:pt>
                <c:pt idx="3">
                  <c:v>2035</c:v>
                </c:pt>
                <c:pt idx="4">
                  <c:v>2040</c:v>
                </c:pt>
                <c:pt idx="5">
                  <c:v>2045</c:v>
                </c:pt>
                <c:pt idx="6">
                  <c:v>2050</c:v>
                </c:pt>
              </c:numCache>
            </c:numRef>
          </c:cat>
          <c:val>
            <c:numRef>
              <c:f>Sheet1!$G$2:$G$32</c:f>
              <c:numCache>
                <c:formatCode>General</c:formatCode>
                <c:ptCount val="7"/>
                <c:pt idx="0">
                  <c:v>480.81454500000001</c:v>
                </c:pt>
                <c:pt idx="1">
                  <c:v>465.57183800000001</c:v>
                </c:pt>
                <c:pt idx="2">
                  <c:v>416.22241200000002</c:v>
                </c:pt>
                <c:pt idx="3">
                  <c:v>404.082672</c:v>
                </c:pt>
                <c:pt idx="4">
                  <c:v>397.38736</c:v>
                </c:pt>
                <c:pt idx="5">
                  <c:v>409.63696299999998</c:v>
                </c:pt>
                <c:pt idx="6">
                  <c:v>412.063965</c:v>
                </c:pt>
              </c:numCache>
            </c:numRef>
          </c:val>
          <c:extLst/>
        </c:ser>
        <c:ser>
          <c:idx val="7"/>
          <c:order val="7"/>
          <c:tx>
            <c:strRef>
              <c:f>Sheet1!$I$1</c:f>
              <c:strCache>
                <c:ptCount val="1"/>
                <c:pt idx="0">
                  <c:v>purchased electricity - iron &amp; steel industry</c:v>
                </c:pt>
              </c:strCache>
            </c:strRef>
          </c:tx>
          <c:spPr>
            <a:solidFill>
              <a:srgbClr val="FFC702"/>
            </a:solidFill>
            <a:ln>
              <a:noFill/>
            </a:ln>
          </c:spPr>
          <c:invertIfNegative val="0"/>
          <c:dPt>
            <c:idx val="0"/>
            <c:invertIfNegative val="0"/>
            <c:bubble3D val="0"/>
          </c:dPt>
          <c:cat>
            <c:numRef>
              <c:f>Sheet1!$A$2:$A$32</c:f>
              <c:numCache>
                <c:formatCode>General</c:formatCode>
                <c:ptCount val="7"/>
                <c:pt idx="0">
                  <c:v>2020</c:v>
                </c:pt>
                <c:pt idx="1">
                  <c:v>2025</c:v>
                </c:pt>
                <c:pt idx="2">
                  <c:v>2030</c:v>
                </c:pt>
                <c:pt idx="3">
                  <c:v>2035</c:v>
                </c:pt>
                <c:pt idx="4">
                  <c:v>2040</c:v>
                </c:pt>
                <c:pt idx="5">
                  <c:v>2045</c:v>
                </c:pt>
                <c:pt idx="6">
                  <c:v>2050</c:v>
                </c:pt>
              </c:numCache>
            </c:numRef>
          </c:cat>
          <c:val>
            <c:numRef>
              <c:f>Sheet1!$I$2:$I$32</c:f>
              <c:numCache>
                <c:formatCode>General</c:formatCode>
                <c:ptCount val="7"/>
                <c:pt idx="0">
                  <c:v>183.599625</c:v>
                </c:pt>
                <c:pt idx="1">
                  <c:v>186.967804</c:v>
                </c:pt>
                <c:pt idx="2">
                  <c:v>192.11570699999999</c:v>
                </c:pt>
                <c:pt idx="3">
                  <c:v>188.964798</c:v>
                </c:pt>
                <c:pt idx="4">
                  <c:v>185.65541099999999</c:v>
                </c:pt>
                <c:pt idx="5">
                  <c:v>190.15838600000001</c:v>
                </c:pt>
                <c:pt idx="6">
                  <c:v>191.37123099999999</c:v>
                </c:pt>
              </c:numCache>
            </c:numRef>
          </c:val>
          <c:extLst/>
        </c:ser>
        <c:ser>
          <c:idx val="8"/>
          <c:order val="8"/>
          <c:tx>
            <c:strRef>
              <c:f>Sheet1!$J$1</c:f>
              <c:strCache>
                <c:ptCount val="1"/>
                <c:pt idx="0">
                  <c:v>propane and residual fuel oil - iron &amp; steel industry</c:v>
                </c:pt>
              </c:strCache>
            </c:strRef>
          </c:tx>
          <c:spPr>
            <a:solidFill>
              <a:srgbClr val="675005"/>
            </a:solidFill>
          </c:spPr>
          <c:invertIfNegative val="0"/>
          <c:cat>
            <c:numRef>
              <c:f>Sheet1!$A$2:$A$32</c:f>
              <c:numCache>
                <c:formatCode>General</c:formatCode>
                <c:ptCount val="7"/>
                <c:pt idx="0">
                  <c:v>2020</c:v>
                </c:pt>
                <c:pt idx="1">
                  <c:v>2025</c:v>
                </c:pt>
                <c:pt idx="2">
                  <c:v>2030</c:v>
                </c:pt>
                <c:pt idx="3">
                  <c:v>2035</c:v>
                </c:pt>
                <c:pt idx="4">
                  <c:v>2040</c:v>
                </c:pt>
                <c:pt idx="5">
                  <c:v>2045</c:v>
                </c:pt>
                <c:pt idx="6">
                  <c:v>2050</c:v>
                </c:pt>
              </c:numCache>
            </c:numRef>
          </c:cat>
          <c:val>
            <c:numRef>
              <c:f>Sheet1!$J$2:$J$32</c:f>
              <c:numCache>
                <c:formatCode>General</c:formatCode>
                <c:ptCount val="7"/>
                <c:pt idx="0">
                  <c:v>4.659713</c:v>
                </c:pt>
                <c:pt idx="1">
                  <c:v>3.8426680000000002</c:v>
                </c:pt>
                <c:pt idx="2">
                  <c:v>3.4667249999999998</c:v>
                </c:pt>
                <c:pt idx="3">
                  <c:v>3.3148589999999998</c:v>
                </c:pt>
                <c:pt idx="4">
                  <c:v>3.0618789999999998</c:v>
                </c:pt>
                <c:pt idx="5">
                  <c:v>2.9598170000000001</c:v>
                </c:pt>
                <c:pt idx="6">
                  <c:v>2.8060549999999997</c:v>
                </c:pt>
              </c:numCache>
            </c:numRef>
          </c:val>
        </c:ser>
        <c:dLbls>
          <c:showLegendKey val="0"/>
          <c:showVal val="0"/>
          <c:showCatName val="0"/>
          <c:showSerName val="0"/>
          <c:showPercent val="0"/>
          <c:showBubbleSize val="0"/>
        </c:dLbls>
        <c:gapWidth val="120"/>
        <c:overlap val="100"/>
        <c:axId val="-1219640144"/>
        <c:axId val="-121963905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residual fuel oil - iron &amp; steel industry</c:v>
                      </c:pt>
                    </c:strCache>
                  </c:strRef>
                </c:tx>
                <c:spPr>
                  <a:solidFill>
                    <a:srgbClr val="000000"/>
                  </a:solidFill>
                  <a:ln>
                    <a:noFill/>
                  </a:ln>
                </c:spPr>
                <c:invertIfNegative val="0"/>
                <c:dPt>
                  <c:idx val="0"/>
                  <c:invertIfNegative val="0"/>
                  <c:bubble3D val="0"/>
                </c:dPt>
                <c:cat>
                  <c:numRef>
                    <c:extLst>
                      <c:ext uri="{02D57815-91ED-43cb-92C2-25804820EDAC}">
                        <c15:formulaRef>
                          <c15:sqref>Sheet1!$A$2:$A$32</c15:sqref>
                        </c15:formulaRef>
                      </c:ext>
                    </c:extLst>
                    <c:numCache>
                      <c:formatCode>General</c:formatCode>
                      <c:ptCount val="7"/>
                      <c:pt idx="0">
                        <c:v>2020</c:v>
                      </c:pt>
                      <c:pt idx="1">
                        <c:v>2025</c:v>
                      </c:pt>
                      <c:pt idx="2">
                        <c:v>2030</c:v>
                      </c:pt>
                      <c:pt idx="3">
                        <c:v>2035</c:v>
                      </c:pt>
                      <c:pt idx="4">
                        <c:v>2040</c:v>
                      </c:pt>
                      <c:pt idx="5">
                        <c:v>2045</c:v>
                      </c:pt>
                      <c:pt idx="6">
                        <c:v>2050</c:v>
                      </c:pt>
                    </c:numCache>
                  </c:numRef>
                </c:cat>
                <c:val>
                  <c:numRef>
                    <c:extLst>
                      <c:ext uri="{02D57815-91ED-43cb-92C2-25804820EDAC}">
                        <c15:formulaRef>
                          <c15:sqref>Sheet1!$C$2:$C$32</c15:sqref>
                        </c15:formulaRef>
                      </c:ext>
                    </c:extLst>
                    <c:numCache>
                      <c:formatCode>General</c:formatCode>
                      <c:ptCount val="7"/>
                      <c:pt idx="0">
                        <c:v>3.9104939999999999</c:v>
                      </c:pt>
                      <c:pt idx="1">
                        <c:v>3.3760970000000001</c:v>
                      </c:pt>
                      <c:pt idx="2">
                        <c:v>3.0665589999999998</c:v>
                      </c:pt>
                      <c:pt idx="3">
                        <c:v>2.9438469999999999</c:v>
                      </c:pt>
                      <c:pt idx="4">
                        <c:v>2.7283379999999999</c:v>
                      </c:pt>
                      <c:pt idx="5">
                        <c:v>2.643999</c:v>
                      </c:pt>
                      <c:pt idx="6">
                        <c:v>2.5145019999999998</c:v>
                      </c:pt>
                    </c:numCache>
                  </c:numRef>
                </c:val>
                <c:extLst/>
              </c15:ser>
            </c15:filteredBarSeries>
            <c15:filteredBarSeries>
              <c15:ser>
                <c:idx val="3"/>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distillate fuel oil - iron &amp; steel industry</c:v>
                      </c:pt>
                    </c:strCache>
                  </c:strRef>
                </c:tx>
                <c:spPr>
                  <a:solidFill>
                    <a:srgbClr val="000000"/>
                  </a:solidFill>
                  <a:ln>
                    <a:noFill/>
                  </a:ln>
                </c:spPr>
                <c:invertIfNegative val="0"/>
                <c:dPt>
                  <c:idx val="0"/>
                  <c:invertIfNegative val="0"/>
                  <c:bubble3D val="0"/>
                </c:dPt>
                <c:cat>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7"/>
                      <c:pt idx="0">
                        <c:v>2020</c:v>
                      </c:pt>
                      <c:pt idx="1">
                        <c:v>2025</c:v>
                      </c:pt>
                      <c:pt idx="2">
                        <c:v>2030</c:v>
                      </c:pt>
                      <c:pt idx="3">
                        <c:v>2035</c:v>
                      </c:pt>
                      <c:pt idx="4">
                        <c:v>2040</c:v>
                      </c:pt>
                      <c:pt idx="5">
                        <c:v>2045</c:v>
                      </c:pt>
                      <c:pt idx="6">
                        <c:v>2050</c:v>
                      </c:pt>
                    </c:numCache>
                  </c:numRef>
                </c:cat>
                <c:val>
                  <c:numRef>
                    <c:extLst xmlns:c15="http://schemas.microsoft.com/office/drawing/2012/chart">
                      <c:ext xmlns:c15="http://schemas.microsoft.com/office/drawing/2012/chart" uri="{02D57815-91ED-43cb-92C2-25804820EDAC}">
                        <c15:formulaRef>
                          <c15:sqref>Sheet1!$D$2:$D$32</c15:sqref>
                        </c15:formulaRef>
                      </c:ext>
                    </c:extLst>
                    <c:numCache>
                      <c:formatCode>General</c:formatCode>
                      <c:ptCount val="7"/>
                      <c:pt idx="0">
                        <c:v>0</c:v>
                      </c:pt>
                      <c:pt idx="1">
                        <c:v>0</c:v>
                      </c:pt>
                      <c:pt idx="2">
                        <c:v>0</c:v>
                      </c:pt>
                      <c:pt idx="3">
                        <c:v>0</c:v>
                      </c:pt>
                      <c:pt idx="4">
                        <c:v>0</c:v>
                      </c:pt>
                      <c:pt idx="5">
                        <c:v>0</c:v>
                      </c:pt>
                      <c:pt idx="6">
                        <c:v>0</c:v>
                      </c:pt>
                    </c:numCache>
                  </c:numRef>
                </c:val>
                <c:extLst xmlns:c15="http://schemas.microsoft.com/office/drawing/2012/chart"/>
              </c15:ser>
            </c15:filteredBarSeries>
            <c15:filteredBarSeries>
              <c15:ser>
                <c:idx val="2"/>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propane - iron &amp; steel industry</c:v>
                      </c:pt>
                    </c:strCache>
                  </c:strRef>
                </c:tx>
                <c:spPr>
                  <a:solidFill>
                    <a:srgbClr val="675005"/>
                  </a:solidFill>
                  <a:ln>
                    <a:noFill/>
                  </a:ln>
                </c:spPr>
                <c:invertIfNegative val="0"/>
                <c:cat>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7"/>
                      <c:pt idx="0">
                        <c:v>2020</c:v>
                      </c:pt>
                      <c:pt idx="1">
                        <c:v>2025</c:v>
                      </c:pt>
                      <c:pt idx="2">
                        <c:v>2030</c:v>
                      </c:pt>
                      <c:pt idx="3">
                        <c:v>2035</c:v>
                      </c:pt>
                      <c:pt idx="4">
                        <c:v>2040</c:v>
                      </c:pt>
                      <c:pt idx="5">
                        <c:v>2045</c:v>
                      </c:pt>
                      <c:pt idx="6">
                        <c:v>2050</c:v>
                      </c:pt>
                    </c:numCache>
                  </c:numRef>
                </c:cat>
                <c: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7"/>
                      <c:pt idx="0">
                        <c:v>0.74921899999999997</c:v>
                      </c:pt>
                      <c:pt idx="1">
                        <c:v>0.46657100000000001</c:v>
                      </c:pt>
                      <c:pt idx="2">
                        <c:v>0.40016600000000002</c:v>
                      </c:pt>
                      <c:pt idx="3">
                        <c:v>0.37101200000000001</c:v>
                      </c:pt>
                      <c:pt idx="4">
                        <c:v>0.33354099999999998</c:v>
                      </c:pt>
                      <c:pt idx="5">
                        <c:v>0.31581799999999999</c:v>
                      </c:pt>
                      <c:pt idx="6">
                        <c:v>0.29155300000000001</c:v>
                      </c:pt>
                    </c:numCache>
                  </c:numRef>
                </c:val>
                <c:extLst xmlns:c15="http://schemas.microsoft.com/office/drawing/2012/chart"/>
              </c15:ser>
            </c15:filteredBarSeries>
            <c15:filteredBa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renewables - iron &amp; steel industry</c:v>
                      </c:pt>
                    </c:strCache>
                  </c:strRef>
                </c:tx>
                <c:spPr>
                  <a:solidFill>
                    <a:srgbClr val="5D9732"/>
                  </a:solidFill>
                  <a:ln>
                    <a:noFill/>
                  </a:ln>
                </c:spPr>
                <c:invertIfNegative val="0"/>
                <c:cat>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7"/>
                      <c:pt idx="0">
                        <c:v>2020</c:v>
                      </c:pt>
                      <c:pt idx="1">
                        <c:v>2025</c:v>
                      </c:pt>
                      <c:pt idx="2">
                        <c:v>2030</c:v>
                      </c:pt>
                      <c:pt idx="3">
                        <c:v>2035</c:v>
                      </c:pt>
                      <c:pt idx="4">
                        <c:v>2040</c:v>
                      </c:pt>
                      <c:pt idx="5">
                        <c:v>2045</c:v>
                      </c:pt>
                      <c:pt idx="6">
                        <c:v>2050</c:v>
                      </c:pt>
                    </c:numCache>
                  </c:numRef>
                </c:cat>
                <c: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7"/>
                      <c:pt idx="0">
                        <c:v>0</c:v>
                      </c:pt>
                      <c:pt idx="1">
                        <c:v>0</c:v>
                      </c:pt>
                      <c:pt idx="2">
                        <c:v>0</c:v>
                      </c:pt>
                      <c:pt idx="3">
                        <c:v>0</c:v>
                      </c:pt>
                      <c:pt idx="4">
                        <c:v>0</c:v>
                      </c:pt>
                      <c:pt idx="5">
                        <c:v>0</c:v>
                      </c:pt>
                      <c:pt idx="6">
                        <c:v>0</c:v>
                      </c:pt>
                    </c:numCache>
                  </c:numRef>
                </c:val>
                <c:extLst xmlns:c15="http://schemas.microsoft.com/office/drawing/2012/chart"/>
              </c15:ser>
            </c15:filteredBarSeries>
          </c:ext>
        </c:extLst>
      </c:barChart>
      <c:catAx>
        <c:axId val="-1219640144"/>
        <c:scaling>
          <c:orientation val="minMax"/>
        </c:scaling>
        <c:delete val="0"/>
        <c:axPos val="b"/>
        <c:numFmt formatCode="General" sourceLinked="1"/>
        <c:majorTickMark val="none"/>
        <c:minorTickMark val="none"/>
        <c:tickLblPos val="nextTo"/>
        <c:txPr>
          <a:bodyPr/>
          <a:lstStyle/>
          <a:p>
            <a:pPr>
              <a:defRPr sz="1200">
                <a:solidFill>
                  <a:schemeClr val="tx1"/>
                </a:solidFill>
              </a:defRPr>
            </a:pPr>
            <a:endParaRPr lang="en-US"/>
          </a:p>
        </c:txPr>
        <c:crossAx val="-1219639056"/>
        <c:crosses val="autoZero"/>
        <c:auto val="1"/>
        <c:lblAlgn val="ctr"/>
        <c:lblOffset val="100"/>
        <c:noMultiLvlLbl val="0"/>
      </c:catAx>
      <c:valAx>
        <c:axId val="-1219639056"/>
        <c:scaling>
          <c:orientation val="minMax"/>
          <c:max val="1500"/>
          <c:min val="0"/>
        </c:scaling>
        <c:delete val="0"/>
        <c:axPos val="r"/>
        <c:majorGridlines/>
        <c:minorGridlines/>
        <c:numFmt formatCode="#,##0.0" sourceLinked="0"/>
        <c:majorTickMark val="none"/>
        <c:minorTickMark val="none"/>
        <c:tickLblPos val="low"/>
        <c:spPr>
          <a:noFill/>
          <a:ln>
            <a:noFill/>
          </a:ln>
        </c:spPr>
        <c:txPr>
          <a:bodyPr/>
          <a:lstStyle/>
          <a:p>
            <a:pPr>
              <a:defRPr sz="1200">
                <a:solidFill>
                  <a:schemeClr val="tx1"/>
                </a:solidFill>
              </a:defRPr>
            </a:pPr>
            <a:endParaRPr lang="en-US"/>
          </a:p>
        </c:txPr>
        <c:crossAx val="-1219640144"/>
        <c:crosses val="max"/>
        <c:crossBetween val="between"/>
        <c:majorUnit val="500"/>
        <c:minorUnit val="500"/>
        <c:dispUnits>
          <c:builtInUnit val="thousands"/>
        </c:dispUnits>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36951478440989E-2"/>
          <c:y val="0.13694085618263904"/>
          <c:w val="0.77744328823314035"/>
          <c:h val="0.76423901100763814"/>
        </c:manualLayout>
      </c:layout>
      <c:areaChart>
        <c:grouping val="stacked"/>
        <c:varyColors val="0"/>
        <c:ser>
          <c:idx val="0"/>
          <c:order val="0"/>
          <c:tx>
            <c:strRef>
              <c:f>Sheet1!$B$1</c:f>
              <c:strCache>
                <c:ptCount val="1"/>
                <c:pt idx="0">
                  <c:v>paper</c:v>
                </c:pt>
              </c:strCache>
            </c:strRef>
          </c:tx>
          <c:spPr>
            <a:solidFill>
              <a:schemeClr val="accent3">
                <a:lumMod val="75000"/>
              </a:schemeClr>
            </a:solidFill>
            <a:ln>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39.208419999999997</c:v>
                </c:pt>
                <c:pt idx="1">
                  <c:v>38.908740999999999</c:v>
                </c:pt>
                <c:pt idx="2">
                  <c:v>39.257378000000003</c:v>
                </c:pt>
                <c:pt idx="3">
                  <c:v>39.457127</c:v>
                </c:pt>
                <c:pt idx="4">
                  <c:v>38.220863000000001</c:v>
                </c:pt>
                <c:pt idx="5">
                  <c:v>37.51041</c:v>
                </c:pt>
                <c:pt idx="6">
                  <c:v>38.107635000000002</c:v>
                </c:pt>
                <c:pt idx="7">
                  <c:v>38.687278999999997</c:v>
                </c:pt>
                <c:pt idx="8">
                  <c:v>38.607188999999998</c:v>
                </c:pt>
                <c:pt idx="9">
                  <c:v>38.846603000000002</c:v>
                </c:pt>
                <c:pt idx="10">
                  <c:v>39.062545999999998</c:v>
                </c:pt>
                <c:pt idx="11">
                  <c:v>39.255589000000001</c:v>
                </c:pt>
                <c:pt idx="12">
                  <c:v>39.374961999999996</c:v>
                </c:pt>
                <c:pt idx="13">
                  <c:v>39.484614999999998</c:v>
                </c:pt>
                <c:pt idx="14">
                  <c:v>39.597572</c:v>
                </c:pt>
                <c:pt idx="15">
                  <c:v>39.788680999999997</c:v>
                </c:pt>
                <c:pt idx="16">
                  <c:v>39.970089000000002</c:v>
                </c:pt>
                <c:pt idx="17">
                  <c:v>40.074814000000003</c:v>
                </c:pt>
                <c:pt idx="18">
                  <c:v>40.147179000000001</c:v>
                </c:pt>
                <c:pt idx="19">
                  <c:v>40.229228999999997</c:v>
                </c:pt>
                <c:pt idx="20">
                  <c:v>40.279277999999998</c:v>
                </c:pt>
                <c:pt idx="21">
                  <c:v>40.286633000000002</c:v>
                </c:pt>
                <c:pt idx="22">
                  <c:v>40.341667000000001</c:v>
                </c:pt>
                <c:pt idx="23">
                  <c:v>40.437843000000001</c:v>
                </c:pt>
                <c:pt idx="24">
                  <c:v>40.499851</c:v>
                </c:pt>
                <c:pt idx="25">
                  <c:v>40.490367999999997</c:v>
                </c:pt>
                <c:pt idx="26">
                  <c:v>40.528522000000002</c:v>
                </c:pt>
                <c:pt idx="27">
                  <c:v>40.685271999999998</c:v>
                </c:pt>
                <c:pt idx="28">
                  <c:v>40.866554000000001</c:v>
                </c:pt>
                <c:pt idx="29">
                  <c:v>40.963932</c:v>
                </c:pt>
                <c:pt idx="30">
                  <c:v>41.065331</c:v>
                </c:pt>
                <c:pt idx="31">
                  <c:v>41.212555000000002</c:v>
                </c:pt>
                <c:pt idx="32">
                  <c:v>41.470481999999997</c:v>
                </c:pt>
                <c:pt idx="33">
                  <c:v>41.663657999999998</c:v>
                </c:pt>
                <c:pt idx="34">
                  <c:v>41.922718000000003</c:v>
                </c:pt>
                <c:pt idx="35">
                  <c:v>42.151572999999999</c:v>
                </c:pt>
              </c:numCache>
            </c:numRef>
          </c:val>
        </c:ser>
        <c:ser>
          <c:idx val="1"/>
          <c:order val="1"/>
          <c:tx>
            <c:strRef>
              <c:f>Sheet1!$C$1</c:f>
              <c:strCache>
                <c:ptCount val="1"/>
                <c:pt idx="0">
                  <c:v>refining</c:v>
                </c:pt>
              </c:strCache>
            </c:strRef>
          </c:tx>
          <c:spPr>
            <a:solidFill>
              <a:schemeClr val="accent4">
                <a:lumMod val="75000"/>
              </a:schemeClr>
            </a:solidFill>
            <a:ln>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28.494133000000001</c:v>
                </c:pt>
                <c:pt idx="1">
                  <c:v>29.048452000000001</c:v>
                </c:pt>
                <c:pt idx="2">
                  <c:v>29.081432</c:v>
                </c:pt>
                <c:pt idx="3">
                  <c:v>28.960152000000001</c:v>
                </c:pt>
                <c:pt idx="4">
                  <c:v>30.652640999999999</c:v>
                </c:pt>
                <c:pt idx="5">
                  <c:v>30.652640999999999</c:v>
                </c:pt>
                <c:pt idx="6">
                  <c:v>30.652640999999999</c:v>
                </c:pt>
                <c:pt idx="7">
                  <c:v>30.544647000000001</c:v>
                </c:pt>
                <c:pt idx="8">
                  <c:v>30.652702000000001</c:v>
                </c:pt>
                <c:pt idx="9">
                  <c:v>30.652702000000001</c:v>
                </c:pt>
                <c:pt idx="10">
                  <c:v>30.652702000000001</c:v>
                </c:pt>
                <c:pt idx="11">
                  <c:v>30.652702000000001</c:v>
                </c:pt>
                <c:pt idx="12">
                  <c:v>30.652702000000001</c:v>
                </c:pt>
                <c:pt idx="13">
                  <c:v>30.652702000000001</c:v>
                </c:pt>
                <c:pt idx="14">
                  <c:v>30.652702000000001</c:v>
                </c:pt>
                <c:pt idx="15">
                  <c:v>29.646967</c:v>
                </c:pt>
                <c:pt idx="16">
                  <c:v>29.641120999999998</c:v>
                </c:pt>
                <c:pt idx="17">
                  <c:v>29.635735</c:v>
                </c:pt>
                <c:pt idx="18">
                  <c:v>29.703731999999999</c:v>
                </c:pt>
                <c:pt idx="19">
                  <c:v>29.812491999999999</c:v>
                </c:pt>
                <c:pt idx="20">
                  <c:v>29.932075999999999</c:v>
                </c:pt>
                <c:pt idx="21">
                  <c:v>30.169546</c:v>
                </c:pt>
                <c:pt idx="22">
                  <c:v>30.588584999999998</c:v>
                </c:pt>
                <c:pt idx="23">
                  <c:v>30.652702000000001</c:v>
                </c:pt>
                <c:pt idx="24">
                  <c:v>30.652702000000001</c:v>
                </c:pt>
                <c:pt idx="25">
                  <c:v>30.652702000000001</c:v>
                </c:pt>
                <c:pt idx="26">
                  <c:v>30.652702000000001</c:v>
                </c:pt>
                <c:pt idx="27">
                  <c:v>30.652702000000001</c:v>
                </c:pt>
                <c:pt idx="28">
                  <c:v>30.652702000000001</c:v>
                </c:pt>
                <c:pt idx="29">
                  <c:v>30.652702000000001</c:v>
                </c:pt>
                <c:pt idx="30">
                  <c:v>30.652702000000001</c:v>
                </c:pt>
                <c:pt idx="31">
                  <c:v>30.652702000000001</c:v>
                </c:pt>
                <c:pt idx="32">
                  <c:v>30.652702000000001</c:v>
                </c:pt>
                <c:pt idx="33">
                  <c:v>30.652702000000001</c:v>
                </c:pt>
                <c:pt idx="34">
                  <c:v>30.652702000000001</c:v>
                </c:pt>
                <c:pt idx="35">
                  <c:v>30.652702000000001</c:v>
                </c:pt>
              </c:numCache>
            </c:numRef>
          </c:val>
        </c:ser>
        <c:ser>
          <c:idx val="3"/>
          <c:order val="2"/>
          <c:tx>
            <c:strRef>
              <c:f>Sheet1!$D$1</c:f>
              <c:strCache>
                <c:ptCount val="1"/>
                <c:pt idx="0">
                  <c:v>bulk chemical</c:v>
                </c:pt>
              </c:strCache>
            </c:strRef>
          </c:tx>
          <c:spPr>
            <a:solidFill>
              <a:schemeClr val="accent1">
                <a:lumMod val="75000"/>
              </a:schemeClr>
            </a:solidFill>
            <a:ln>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55.761935999999999</c:v>
                </c:pt>
                <c:pt idx="1">
                  <c:v>57.167892000000002</c:v>
                </c:pt>
                <c:pt idx="2">
                  <c:v>55.094326000000002</c:v>
                </c:pt>
                <c:pt idx="3">
                  <c:v>57.310558</c:v>
                </c:pt>
                <c:pt idx="4">
                  <c:v>58.879223000000003</c:v>
                </c:pt>
                <c:pt idx="5">
                  <c:v>62.035156000000001</c:v>
                </c:pt>
                <c:pt idx="6">
                  <c:v>64.746223000000001</c:v>
                </c:pt>
                <c:pt idx="7">
                  <c:v>66.118538000000001</c:v>
                </c:pt>
                <c:pt idx="8">
                  <c:v>67.187011999999996</c:v>
                </c:pt>
                <c:pt idx="9">
                  <c:v>68.339950999999999</c:v>
                </c:pt>
                <c:pt idx="10">
                  <c:v>69.568184000000002</c:v>
                </c:pt>
                <c:pt idx="11">
                  <c:v>70.839386000000005</c:v>
                </c:pt>
                <c:pt idx="12">
                  <c:v>72.121146999999993</c:v>
                </c:pt>
                <c:pt idx="13">
                  <c:v>73.412627999999998</c:v>
                </c:pt>
                <c:pt idx="14">
                  <c:v>74.710669999999993</c:v>
                </c:pt>
                <c:pt idx="15">
                  <c:v>76.020538000000002</c:v>
                </c:pt>
                <c:pt idx="16">
                  <c:v>77.352119000000002</c:v>
                </c:pt>
                <c:pt idx="17">
                  <c:v>78.707099999999997</c:v>
                </c:pt>
                <c:pt idx="18">
                  <c:v>80.096428000000003</c:v>
                </c:pt>
                <c:pt idx="19">
                  <c:v>81.531081999999998</c:v>
                </c:pt>
                <c:pt idx="20">
                  <c:v>83.017859999999999</c:v>
                </c:pt>
                <c:pt idx="21">
                  <c:v>84.542679000000007</c:v>
                </c:pt>
                <c:pt idx="22">
                  <c:v>86.111464999999995</c:v>
                </c:pt>
                <c:pt idx="23">
                  <c:v>87.732596999999998</c:v>
                </c:pt>
                <c:pt idx="24">
                  <c:v>89.389397000000002</c:v>
                </c:pt>
                <c:pt idx="25">
                  <c:v>91.089775000000003</c:v>
                </c:pt>
                <c:pt idx="26">
                  <c:v>92.881004000000004</c:v>
                </c:pt>
                <c:pt idx="27">
                  <c:v>94.791725</c:v>
                </c:pt>
                <c:pt idx="28">
                  <c:v>96.867774999999995</c:v>
                </c:pt>
                <c:pt idx="29">
                  <c:v>99.127159000000006</c:v>
                </c:pt>
                <c:pt idx="30">
                  <c:v>101.55938</c:v>
                </c:pt>
                <c:pt idx="31">
                  <c:v>104.236496</c:v>
                </c:pt>
                <c:pt idx="32">
                  <c:v>107.15612</c:v>
                </c:pt>
                <c:pt idx="33">
                  <c:v>110.339508</c:v>
                </c:pt>
                <c:pt idx="34">
                  <c:v>113.922974</c:v>
                </c:pt>
                <c:pt idx="35">
                  <c:v>117.980225</c:v>
                </c:pt>
              </c:numCache>
            </c:numRef>
          </c:val>
        </c:ser>
        <c:ser>
          <c:idx val="4"/>
          <c:order val="3"/>
          <c:tx>
            <c:strRef>
              <c:f>Sheet1!$E$1</c:f>
              <c:strCache>
                <c:ptCount val="1"/>
                <c:pt idx="0">
                  <c:v>other</c:v>
                </c:pt>
              </c:strCache>
            </c:strRef>
          </c:tx>
          <c:spPr>
            <a:solidFill>
              <a:schemeClr val="accent5"/>
            </a:solidFill>
            <a:ln>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Sheet1!$E$2:$E$37</c:f>
              <c:numCache>
                <c:formatCode>General</c:formatCode>
                <c:ptCount val="36"/>
                <c:pt idx="0">
                  <c:v>23.307926000000009</c:v>
                </c:pt>
                <c:pt idx="1">
                  <c:v>23.105764999999991</c:v>
                </c:pt>
                <c:pt idx="2">
                  <c:v>23.016861000000009</c:v>
                </c:pt>
                <c:pt idx="3">
                  <c:v>23.988394999999979</c:v>
                </c:pt>
                <c:pt idx="4">
                  <c:v>24.169484000000011</c:v>
                </c:pt>
                <c:pt idx="5">
                  <c:v>25.488423000000012</c:v>
                </c:pt>
                <c:pt idx="6">
                  <c:v>25.543198999999991</c:v>
                </c:pt>
                <c:pt idx="7">
                  <c:v>26.027602999999999</c:v>
                </c:pt>
                <c:pt idx="8">
                  <c:v>26.24793600000001</c:v>
                </c:pt>
                <c:pt idx="9">
                  <c:v>26.544915</c:v>
                </c:pt>
                <c:pt idx="10">
                  <c:v>26.833832000000001</c:v>
                </c:pt>
                <c:pt idx="11">
                  <c:v>27.157977999999989</c:v>
                </c:pt>
                <c:pt idx="12">
                  <c:v>27.45124100000001</c:v>
                </c:pt>
                <c:pt idx="13">
                  <c:v>27.724835000000009</c:v>
                </c:pt>
                <c:pt idx="14">
                  <c:v>28.00611200000003</c:v>
                </c:pt>
                <c:pt idx="15">
                  <c:v>28.273764</c:v>
                </c:pt>
                <c:pt idx="16">
                  <c:v>28.530933999999998</c:v>
                </c:pt>
                <c:pt idx="17">
                  <c:v>28.773635000000009</c:v>
                </c:pt>
                <c:pt idx="18">
                  <c:v>29.020755000000008</c:v>
                </c:pt>
                <c:pt idx="19">
                  <c:v>29.279461000000001</c:v>
                </c:pt>
                <c:pt idx="20">
                  <c:v>29.551394999999989</c:v>
                </c:pt>
                <c:pt idx="21">
                  <c:v>29.822995999999989</c:v>
                </c:pt>
                <c:pt idx="22">
                  <c:v>30.115524999999991</c:v>
                </c:pt>
                <c:pt idx="23">
                  <c:v>30.430138999999969</c:v>
                </c:pt>
                <c:pt idx="24">
                  <c:v>30.749035000000021</c:v>
                </c:pt>
                <c:pt idx="25">
                  <c:v>31.06264100000001</c:v>
                </c:pt>
                <c:pt idx="26">
                  <c:v>31.421796000000001</c:v>
                </c:pt>
                <c:pt idx="27">
                  <c:v>31.83181799999997</c:v>
                </c:pt>
                <c:pt idx="28">
                  <c:v>32.272469000000029</c:v>
                </c:pt>
                <c:pt idx="29">
                  <c:v>32.720241999999978</c:v>
                </c:pt>
                <c:pt idx="30">
                  <c:v>33.210120999999987</c:v>
                </c:pt>
                <c:pt idx="31">
                  <c:v>33.739540000000012</c:v>
                </c:pt>
                <c:pt idx="32">
                  <c:v>34.305413000000023</c:v>
                </c:pt>
                <c:pt idx="33">
                  <c:v>34.922302999999999</c:v>
                </c:pt>
                <c:pt idx="34">
                  <c:v>35.588260999999989</c:v>
                </c:pt>
                <c:pt idx="35">
                  <c:v>36.339767999999992</c:v>
                </c:pt>
              </c:numCache>
            </c:numRef>
          </c:val>
        </c:ser>
        <c:dLbls>
          <c:showLegendKey val="0"/>
          <c:showVal val="0"/>
          <c:showCatName val="0"/>
          <c:showSerName val="0"/>
          <c:showPercent val="0"/>
          <c:showBubbleSize val="0"/>
        </c:dLbls>
        <c:axId val="-1219644496"/>
        <c:axId val="-1219646128"/>
        <c:extLst/>
      </c:areaChart>
      <c:catAx>
        <c:axId val="-1219644496"/>
        <c:scaling>
          <c:orientation val="minMax"/>
        </c:scaling>
        <c:delete val="0"/>
        <c:axPos val="b"/>
        <c:numFmt formatCode="0" sourceLinked="0"/>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19646128"/>
        <c:crosses val="autoZero"/>
        <c:auto val="1"/>
        <c:lblAlgn val="ctr"/>
        <c:lblOffset val="100"/>
        <c:tickLblSkip val="10"/>
        <c:tickMarkSkip val="5"/>
        <c:noMultiLvlLbl val="0"/>
      </c:catAx>
      <c:valAx>
        <c:axId val="-1219646128"/>
        <c:scaling>
          <c:orientation val="minMax"/>
          <c:max val="3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19644496"/>
        <c:crossesAt val="6"/>
        <c:crossBetween val="midCat"/>
        <c:majorUnit val="5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900">
          <a:solidFill>
            <a:sysClr val="windowText" lastClr="000000"/>
          </a:solidFill>
        </a:defRPr>
      </a:pPr>
      <a:endParaRPr lang="en-US"/>
    </a:p>
  </c:txPr>
  <c:externalData r:id="rId3">
    <c:autoUpdate val="0"/>
  </c:externalData>
  <c:userShapes r:id="rId4"/>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44036162146397"/>
          <c:y val="0.14119306615334495"/>
          <c:w val="0.82840286411566977"/>
          <c:h val="0.76364008545747419"/>
        </c:manualLayout>
      </c:layout>
      <c:areaChart>
        <c:grouping val="stacked"/>
        <c:varyColors val="0"/>
        <c:ser>
          <c:idx val="4"/>
          <c:order val="0"/>
          <c:tx>
            <c:strRef>
              <c:f>Sheet1!$B$1</c:f>
              <c:strCache>
                <c:ptCount val="1"/>
                <c:pt idx="0">
                  <c:v>natural gas</c:v>
                </c:pt>
              </c:strCache>
            </c:strRef>
          </c:tx>
          <c:spPr>
            <a:solidFill>
              <a:schemeClr val="accent1"/>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Sheet1!$B$2:$B$37</c:f>
              <c:numCache>
                <c:formatCode>General</c:formatCode>
                <c:ptCount val="36"/>
                <c:pt idx="0">
                  <c:v>90.021773999999994</c:v>
                </c:pt>
                <c:pt idx="1">
                  <c:v>93.887405000000001</c:v>
                </c:pt>
                <c:pt idx="2">
                  <c:v>94.539856</c:v>
                </c:pt>
                <c:pt idx="3">
                  <c:v>97.710967999999994</c:v>
                </c:pt>
                <c:pt idx="4">
                  <c:v>102.670227</c:v>
                </c:pt>
                <c:pt idx="5">
                  <c:v>105.675995</c:v>
                </c:pt>
                <c:pt idx="6">
                  <c:v>108.598412</c:v>
                </c:pt>
                <c:pt idx="7">
                  <c:v>109.79557</c:v>
                </c:pt>
                <c:pt idx="8">
                  <c:v>111.17319500000001</c:v>
                </c:pt>
                <c:pt idx="9">
                  <c:v>112.69201700000001</c:v>
                </c:pt>
                <c:pt idx="10">
                  <c:v>114.283592</c:v>
                </c:pt>
                <c:pt idx="11">
                  <c:v>115.93409699999999</c:v>
                </c:pt>
                <c:pt idx="12">
                  <c:v>117.557098</c:v>
                </c:pt>
                <c:pt idx="13">
                  <c:v>119.175934</c:v>
                </c:pt>
                <c:pt idx="14">
                  <c:v>120.805862</c:v>
                </c:pt>
                <c:pt idx="15">
                  <c:v>121.641113</c:v>
                </c:pt>
                <c:pt idx="16">
                  <c:v>123.290237</c:v>
                </c:pt>
                <c:pt idx="17">
                  <c:v>124.93261</c:v>
                </c:pt>
                <c:pt idx="18">
                  <c:v>126.662964</c:v>
                </c:pt>
                <c:pt idx="19">
                  <c:v>128.48335299999999</c:v>
                </c:pt>
                <c:pt idx="20">
                  <c:v>130.36605800000001</c:v>
                </c:pt>
                <c:pt idx="21">
                  <c:v>132.37133800000001</c:v>
                </c:pt>
                <c:pt idx="22">
                  <c:v>134.595856</c:v>
                </c:pt>
                <c:pt idx="23">
                  <c:v>136.619125</c:v>
                </c:pt>
                <c:pt idx="24">
                  <c:v>138.62364199999999</c:v>
                </c:pt>
                <c:pt idx="25">
                  <c:v>140.65315200000001</c:v>
                </c:pt>
                <c:pt idx="26">
                  <c:v>142.82489000000001</c:v>
                </c:pt>
                <c:pt idx="27">
                  <c:v>145.19399999999999</c:v>
                </c:pt>
                <c:pt idx="28">
                  <c:v>147.76808199999999</c:v>
                </c:pt>
                <c:pt idx="29">
                  <c:v>150.51835600000001</c:v>
                </c:pt>
                <c:pt idx="30">
                  <c:v>153.48165900000001</c:v>
                </c:pt>
                <c:pt idx="31">
                  <c:v>156.74310299999999</c:v>
                </c:pt>
                <c:pt idx="32">
                  <c:v>160.31712300000001</c:v>
                </c:pt>
                <c:pt idx="33">
                  <c:v>164.18345600000001</c:v>
                </c:pt>
                <c:pt idx="34">
                  <c:v>168.52061499999999</c:v>
                </c:pt>
                <c:pt idx="35">
                  <c:v>173.401794</c:v>
                </c:pt>
              </c:numCache>
            </c:numRef>
          </c:val>
        </c:ser>
        <c:ser>
          <c:idx val="0"/>
          <c:order val="1"/>
          <c:tx>
            <c:strRef>
              <c:f>Sheet1!$C$1</c:f>
              <c:strCache>
                <c:ptCount val="1"/>
                <c:pt idx="0">
                  <c:v>other</c:v>
                </c:pt>
              </c:strCache>
            </c:strRef>
          </c:tx>
          <c:spPr>
            <a:solidFill>
              <a:schemeClr val="accent2">
                <a:lumMod val="50000"/>
              </a:schemeClr>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Sheet1!$C$2:$C$37</c:f>
              <c:numCache>
                <c:formatCode>General</c:formatCode>
                <c:ptCount val="36"/>
                <c:pt idx="0">
                  <c:v>45.546204000000003</c:v>
                </c:pt>
                <c:pt idx="1">
                  <c:v>44.835121999999998</c:v>
                </c:pt>
                <c:pt idx="2">
                  <c:v>43.743144000000001</c:v>
                </c:pt>
                <c:pt idx="3">
                  <c:v>44.220373000000002</c:v>
                </c:pt>
                <c:pt idx="4">
                  <c:v>42.364293000000004</c:v>
                </c:pt>
                <c:pt idx="5">
                  <c:v>43.306227999999997</c:v>
                </c:pt>
                <c:pt idx="6">
                  <c:v>43.857993</c:v>
                </c:pt>
                <c:pt idx="7">
                  <c:v>44.962464999999987</c:v>
                </c:pt>
                <c:pt idx="8">
                  <c:v>44.927787000000002</c:v>
                </c:pt>
                <c:pt idx="9">
                  <c:v>45.095548000000001</c:v>
                </c:pt>
                <c:pt idx="10">
                  <c:v>45.246684999999999</c:v>
                </c:pt>
                <c:pt idx="11">
                  <c:v>45.381990999999999</c:v>
                </c:pt>
                <c:pt idx="12">
                  <c:v>45.465510999999999</c:v>
                </c:pt>
                <c:pt idx="13">
                  <c:v>45.542085</c:v>
                </c:pt>
                <c:pt idx="14">
                  <c:v>45.621035999999997</c:v>
                </c:pt>
                <c:pt idx="15">
                  <c:v>45.553728</c:v>
                </c:pt>
                <c:pt idx="16">
                  <c:v>45.679510000000001</c:v>
                </c:pt>
                <c:pt idx="17">
                  <c:v>45.751610999999997</c:v>
                </c:pt>
                <c:pt idx="18">
                  <c:v>45.815724000000003</c:v>
                </c:pt>
                <c:pt idx="19">
                  <c:v>45.89481</c:v>
                </c:pt>
                <c:pt idx="20">
                  <c:v>45.953702</c:v>
                </c:pt>
                <c:pt idx="21">
                  <c:v>46.006225000000001</c:v>
                </c:pt>
                <c:pt idx="22">
                  <c:v>46.128526999999998</c:v>
                </c:pt>
                <c:pt idx="23">
                  <c:v>46.208702000000002</c:v>
                </c:pt>
                <c:pt idx="24">
                  <c:v>46.252094</c:v>
                </c:pt>
                <c:pt idx="25">
                  <c:v>46.245306999999997</c:v>
                </c:pt>
                <c:pt idx="26">
                  <c:v>46.272016000000001</c:v>
                </c:pt>
                <c:pt idx="27">
                  <c:v>46.381878999999998</c:v>
                </c:pt>
                <c:pt idx="28">
                  <c:v>46.508890000000001</c:v>
                </c:pt>
                <c:pt idx="29">
                  <c:v>46.576970000000003</c:v>
                </c:pt>
                <c:pt idx="30">
                  <c:v>46.647920999999997</c:v>
                </c:pt>
                <c:pt idx="31">
                  <c:v>46.750945999999999</c:v>
                </c:pt>
                <c:pt idx="32">
                  <c:v>46.931438</c:v>
                </c:pt>
                <c:pt idx="33">
                  <c:v>47.066673999999999</c:v>
                </c:pt>
                <c:pt idx="34">
                  <c:v>47.247978000000003</c:v>
                </c:pt>
                <c:pt idx="35">
                  <c:v>47.408285999999997</c:v>
                </c:pt>
              </c:numCache>
            </c:numRef>
          </c:val>
        </c:ser>
        <c:ser>
          <c:idx val="3"/>
          <c:order val="2"/>
          <c:tx>
            <c:strRef>
              <c:f>Sheet1!$D$1</c:f>
              <c:strCache>
                <c:ptCount val="1"/>
                <c:pt idx="0">
                  <c:v>coal</c:v>
                </c:pt>
              </c:strCache>
            </c:strRef>
          </c:tx>
          <c:spPr>
            <a:solidFill>
              <a:schemeClr val="bg1">
                <a:lumMod val="65000"/>
              </a:schemeClr>
            </a:solidFill>
            <a:ln w="25400">
              <a:noFill/>
            </a:ln>
            <a:effectLst/>
          </c:spPr>
          <c:cat>
            <c:numRef>
              <c:f>Sheet1!$A$2:$A$37</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Sheet1!$D$2:$D$37</c:f>
              <c:numCache>
                <c:formatCode>General</c:formatCode>
                <c:ptCount val="36"/>
                <c:pt idx="0">
                  <c:v>11.204444000000001</c:v>
                </c:pt>
                <c:pt idx="1">
                  <c:v>9.5083359999999999</c:v>
                </c:pt>
                <c:pt idx="2">
                  <c:v>8.1669999999999998</c:v>
                </c:pt>
                <c:pt idx="3">
                  <c:v>7.7848800000000002</c:v>
                </c:pt>
                <c:pt idx="4">
                  <c:v>6.8877040000000003</c:v>
                </c:pt>
                <c:pt idx="5">
                  <c:v>6.7044230000000002</c:v>
                </c:pt>
                <c:pt idx="6">
                  <c:v>6.5932870000000001</c:v>
                </c:pt>
                <c:pt idx="7">
                  <c:v>6.620025</c:v>
                </c:pt>
                <c:pt idx="8">
                  <c:v>6.5938650000000001</c:v>
                </c:pt>
                <c:pt idx="9">
                  <c:v>6.5966149999999999</c:v>
                </c:pt>
                <c:pt idx="10">
                  <c:v>6.5869619999999998</c:v>
                </c:pt>
                <c:pt idx="11">
                  <c:v>6.589588</c:v>
                </c:pt>
                <c:pt idx="12">
                  <c:v>6.5774600000000003</c:v>
                </c:pt>
                <c:pt idx="13">
                  <c:v>6.5567599999999997</c:v>
                </c:pt>
                <c:pt idx="14">
                  <c:v>6.5401439999999997</c:v>
                </c:pt>
                <c:pt idx="15">
                  <c:v>6.5350760000000001</c:v>
                </c:pt>
                <c:pt idx="16">
                  <c:v>6.5244920000000004</c:v>
                </c:pt>
                <c:pt idx="17">
                  <c:v>6.5070499999999996</c:v>
                </c:pt>
                <c:pt idx="18">
                  <c:v>6.4893489999999998</c:v>
                </c:pt>
                <c:pt idx="19">
                  <c:v>6.4740589999999996</c:v>
                </c:pt>
                <c:pt idx="20">
                  <c:v>6.4608359999999996</c:v>
                </c:pt>
                <c:pt idx="21">
                  <c:v>6.4442539999999999</c:v>
                </c:pt>
                <c:pt idx="22">
                  <c:v>6.4328419999999999</c:v>
                </c:pt>
                <c:pt idx="23">
                  <c:v>6.4254290000000003</c:v>
                </c:pt>
                <c:pt idx="24">
                  <c:v>6.415222</c:v>
                </c:pt>
                <c:pt idx="25">
                  <c:v>6.3970140000000004</c:v>
                </c:pt>
                <c:pt idx="26">
                  <c:v>6.387124</c:v>
                </c:pt>
                <c:pt idx="27">
                  <c:v>6.3855810000000002</c:v>
                </c:pt>
                <c:pt idx="28">
                  <c:v>6.3824870000000002</c:v>
                </c:pt>
                <c:pt idx="29">
                  <c:v>6.3686389999999999</c:v>
                </c:pt>
                <c:pt idx="30">
                  <c:v>6.3579439999999998</c:v>
                </c:pt>
                <c:pt idx="31">
                  <c:v>6.3472309999999998</c:v>
                </c:pt>
                <c:pt idx="32">
                  <c:v>6.3361429999999999</c:v>
                </c:pt>
                <c:pt idx="33">
                  <c:v>6.328036</c:v>
                </c:pt>
                <c:pt idx="34">
                  <c:v>6.3180509999999996</c:v>
                </c:pt>
                <c:pt idx="35">
                  <c:v>6.3141530000000001</c:v>
                </c:pt>
              </c:numCache>
            </c:numRef>
          </c:val>
        </c:ser>
        <c:dLbls>
          <c:showLegendKey val="0"/>
          <c:showVal val="0"/>
          <c:showCatName val="0"/>
          <c:showSerName val="0"/>
          <c:showPercent val="0"/>
          <c:showBubbleSize val="0"/>
        </c:dLbls>
        <c:axId val="-1219643952"/>
        <c:axId val="-1219645040"/>
        <c:extLst/>
      </c:areaChart>
      <c:catAx>
        <c:axId val="-1219643952"/>
        <c:scaling>
          <c:orientation val="minMax"/>
        </c:scaling>
        <c:delete val="0"/>
        <c:axPos val="b"/>
        <c:numFmt formatCode="0" sourceLinked="0"/>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19645040"/>
        <c:crosses val="autoZero"/>
        <c:auto val="1"/>
        <c:lblAlgn val="ctr"/>
        <c:lblOffset val="100"/>
        <c:tickLblSkip val="10"/>
        <c:tickMarkSkip val="5"/>
        <c:noMultiLvlLbl val="0"/>
      </c:catAx>
      <c:valAx>
        <c:axId val="-1219645040"/>
        <c:scaling>
          <c:orientation val="minMax"/>
          <c:max val="3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19643952"/>
        <c:crossesAt val="6"/>
        <c:crossBetween val="midCat"/>
        <c:majorUnit val="5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049002852543987E-2"/>
          <c:y val="0.12582279617191328"/>
          <c:w val="0.7382714453510989"/>
          <c:h val="0.76308184164279302"/>
        </c:manualLayout>
      </c:layout>
      <c:lineChart>
        <c:grouping val="standard"/>
        <c:varyColors val="0"/>
        <c:ser>
          <c:idx val="0"/>
          <c:order val="0"/>
          <c:tx>
            <c:strRef>
              <c:f>Sheet1!$B$1</c:f>
              <c:strCache>
                <c:ptCount val="1"/>
                <c:pt idx="0">
                  <c:v>Low Macro</c:v>
                </c:pt>
              </c:strCache>
            </c:strRef>
          </c:tx>
          <c:spPr>
            <a:ln w="22225" cap="rnd">
              <a:solidFill>
                <a:schemeClr val="accent1">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1.0712159999999999</c:v>
                </c:pt>
                <c:pt idx="1">
                  <c:v>1.0495650000000001</c:v>
                </c:pt>
                <c:pt idx="2">
                  <c:v>1.0367900000000001</c:v>
                </c:pt>
                <c:pt idx="3">
                  <c:v>1.0280039999999999</c:v>
                </c:pt>
                <c:pt idx="4">
                  <c:v>1.0666739999999999</c:v>
                </c:pt>
                <c:pt idx="5">
                  <c:v>1.0130110000000001</c:v>
                </c:pt>
                <c:pt idx="6">
                  <c:v>1.0172410000000001</c:v>
                </c:pt>
                <c:pt idx="7">
                  <c:v>1.0050699999999999</c:v>
                </c:pt>
                <c:pt idx="8">
                  <c:v>0.97219699999999987</c:v>
                </c:pt>
                <c:pt idx="9">
                  <c:v>0.85269399999999995</c:v>
                </c:pt>
                <c:pt idx="10">
                  <c:v>0.9200219999999999</c:v>
                </c:pt>
                <c:pt idx="11">
                  <c:v>0.92458899999999999</c:v>
                </c:pt>
                <c:pt idx="12">
                  <c:v>0.93850999999999996</c:v>
                </c:pt>
                <c:pt idx="13">
                  <c:v>0.95909800000000012</c:v>
                </c:pt>
                <c:pt idx="14">
                  <c:v>0.96973500000000001</c:v>
                </c:pt>
                <c:pt idx="15">
                  <c:v>0.95272599999999996</c:v>
                </c:pt>
                <c:pt idx="16">
                  <c:v>0.95094400000000012</c:v>
                </c:pt>
                <c:pt idx="17">
                  <c:v>0.96884800000000004</c:v>
                </c:pt>
                <c:pt idx="18">
                  <c:v>1.0044770000000001</c:v>
                </c:pt>
                <c:pt idx="19">
                  <c:v>1.0167390000000001</c:v>
                </c:pt>
                <c:pt idx="20">
                  <c:v>0.9851668400000001</c:v>
                </c:pt>
                <c:pt idx="21">
                  <c:v>0.97732428000000005</c:v>
                </c:pt>
                <c:pt idx="22">
                  <c:v>0.9748244020000002</c:v>
                </c:pt>
                <c:pt idx="23">
                  <c:v>1.0065678709999999</c:v>
                </c:pt>
                <c:pt idx="24">
                  <c:v>1.0188585809999999</c:v>
                </c:pt>
                <c:pt idx="25">
                  <c:v>1.029446869</c:v>
                </c:pt>
                <c:pt idx="26">
                  <c:v>1.037198547</c:v>
                </c:pt>
                <c:pt idx="27">
                  <c:v>1.0387353509999999</c:v>
                </c:pt>
                <c:pt idx="28">
                  <c:v>1.041655883</c:v>
                </c:pt>
                <c:pt idx="29">
                  <c:v>1.044248077</c:v>
                </c:pt>
                <c:pt idx="30">
                  <c:v>1.050447235</c:v>
                </c:pt>
                <c:pt idx="31">
                  <c:v>1.0492888789999999</c:v>
                </c:pt>
                <c:pt idx="32">
                  <c:v>1.05458374</c:v>
                </c:pt>
                <c:pt idx="33">
                  <c:v>1.058661957</c:v>
                </c:pt>
                <c:pt idx="34">
                  <c:v>1.0662901309999999</c:v>
                </c:pt>
                <c:pt idx="35">
                  <c:v>1.0713903810000001</c:v>
                </c:pt>
                <c:pt idx="36">
                  <c:v>1.075017884</c:v>
                </c:pt>
                <c:pt idx="37">
                  <c:v>1.079583618</c:v>
                </c:pt>
                <c:pt idx="38">
                  <c:v>1.0840529169999999</c:v>
                </c:pt>
                <c:pt idx="39">
                  <c:v>1.0911599430000001</c:v>
                </c:pt>
                <c:pt idx="40">
                  <c:v>1.0945667720000001</c:v>
                </c:pt>
                <c:pt idx="41">
                  <c:v>1.098783844</c:v>
                </c:pt>
                <c:pt idx="42">
                  <c:v>1.1038645330000001</c:v>
                </c:pt>
                <c:pt idx="43">
                  <c:v>1.111894867</c:v>
                </c:pt>
                <c:pt idx="44">
                  <c:v>1.118789032</c:v>
                </c:pt>
                <c:pt idx="45">
                  <c:v>1.125470124</c:v>
                </c:pt>
                <c:pt idx="46">
                  <c:v>1.128873596</c:v>
                </c:pt>
                <c:pt idx="47">
                  <c:v>1.136053405</c:v>
                </c:pt>
                <c:pt idx="48">
                  <c:v>1.143351593</c:v>
                </c:pt>
                <c:pt idx="49">
                  <c:v>1.149922028</c:v>
                </c:pt>
                <c:pt idx="50">
                  <c:v>1.1560408929999999</c:v>
                </c:pt>
              </c:numCache>
            </c:numRef>
          </c:val>
          <c:smooth val="0"/>
        </c:ser>
        <c:ser>
          <c:idx val="1"/>
          <c:order val="1"/>
          <c:tx>
            <c:strRef>
              <c:f>Sheet1!$C$1</c:f>
              <c:strCache>
                <c:ptCount val="1"/>
                <c:pt idx="0">
                  <c:v>High Macro</c:v>
                </c:pt>
              </c:strCache>
            </c:strRef>
          </c:tx>
          <c:spPr>
            <a:ln w="22225" cap="rnd">
              <a:solidFill>
                <a:schemeClr val="accent1">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1.0712159999999999</c:v>
                </c:pt>
                <c:pt idx="1">
                  <c:v>1.0495650000000001</c:v>
                </c:pt>
                <c:pt idx="2">
                  <c:v>1.0367900000000001</c:v>
                </c:pt>
                <c:pt idx="3">
                  <c:v>1.0280039999999999</c:v>
                </c:pt>
                <c:pt idx="4">
                  <c:v>1.0666739999999999</c:v>
                </c:pt>
                <c:pt idx="5">
                  <c:v>1.0130110000000001</c:v>
                </c:pt>
                <c:pt idx="6">
                  <c:v>1.0172410000000001</c:v>
                </c:pt>
                <c:pt idx="7">
                  <c:v>1.0050699999999999</c:v>
                </c:pt>
                <c:pt idx="8">
                  <c:v>0.97219699999999987</c:v>
                </c:pt>
                <c:pt idx="9">
                  <c:v>0.85269399999999995</c:v>
                </c:pt>
                <c:pt idx="10">
                  <c:v>0.9200219999999999</c:v>
                </c:pt>
                <c:pt idx="11">
                  <c:v>0.92458899999999999</c:v>
                </c:pt>
                <c:pt idx="12">
                  <c:v>0.93850999999999996</c:v>
                </c:pt>
                <c:pt idx="13">
                  <c:v>0.95909800000000012</c:v>
                </c:pt>
                <c:pt idx="14">
                  <c:v>0.96973500000000001</c:v>
                </c:pt>
                <c:pt idx="15">
                  <c:v>0.95272599999999996</c:v>
                </c:pt>
                <c:pt idx="16">
                  <c:v>0.95094400000000012</c:v>
                </c:pt>
                <c:pt idx="17">
                  <c:v>0.96884800000000004</c:v>
                </c:pt>
                <c:pt idx="18">
                  <c:v>1.0044770000000001</c:v>
                </c:pt>
                <c:pt idx="19">
                  <c:v>1.0167390000000001</c:v>
                </c:pt>
                <c:pt idx="20">
                  <c:v>0.98516024800000013</c:v>
                </c:pt>
                <c:pt idx="21">
                  <c:v>1.0041470640000001</c:v>
                </c:pt>
                <c:pt idx="22">
                  <c:v>1.0207061770000001</c:v>
                </c:pt>
                <c:pt idx="23">
                  <c:v>1.0647666629999999</c:v>
                </c:pt>
                <c:pt idx="24">
                  <c:v>1.0902483519999999</c:v>
                </c:pt>
                <c:pt idx="25">
                  <c:v>1.1129867550000001</c:v>
                </c:pt>
                <c:pt idx="26">
                  <c:v>1.1315613710000001</c:v>
                </c:pt>
                <c:pt idx="27">
                  <c:v>1.1415363160000001</c:v>
                </c:pt>
                <c:pt idx="28">
                  <c:v>1.153169342</c:v>
                </c:pt>
                <c:pt idx="29">
                  <c:v>1.1611064149999999</c:v>
                </c:pt>
                <c:pt idx="30">
                  <c:v>1.1754763180000001</c:v>
                </c:pt>
                <c:pt idx="31">
                  <c:v>1.187001556</c:v>
                </c:pt>
                <c:pt idx="32">
                  <c:v>1.199515289</c:v>
                </c:pt>
                <c:pt idx="33">
                  <c:v>1.212201232</c:v>
                </c:pt>
                <c:pt idx="34">
                  <c:v>1.22829068</c:v>
                </c:pt>
                <c:pt idx="35">
                  <c:v>1.2460743409999999</c:v>
                </c:pt>
                <c:pt idx="36">
                  <c:v>1.2631664739999999</c:v>
                </c:pt>
                <c:pt idx="37">
                  <c:v>1.281135956</c:v>
                </c:pt>
                <c:pt idx="38">
                  <c:v>1.3002967839999999</c:v>
                </c:pt>
                <c:pt idx="39">
                  <c:v>1.3197914120000001</c:v>
                </c:pt>
                <c:pt idx="40">
                  <c:v>1.337942688</c:v>
                </c:pt>
                <c:pt idx="41">
                  <c:v>1.3562798460000001</c:v>
                </c:pt>
                <c:pt idx="42">
                  <c:v>1.3749799190000001</c:v>
                </c:pt>
                <c:pt idx="43">
                  <c:v>1.394499725</c:v>
                </c:pt>
                <c:pt idx="44">
                  <c:v>1.413232574</c:v>
                </c:pt>
                <c:pt idx="45">
                  <c:v>1.430079804</c:v>
                </c:pt>
                <c:pt idx="46">
                  <c:v>1.4499346930000001</c:v>
                </c:pt>
                <c:pt idx="47">
                  <c:v>1.4707541500000001</c:v>
                </c:pt>
                <c:pt idx="48">
                  <c:v>1.4928913580000001</c:v>
                </c:pt>
                <c:pt idx="49">
                  <c:v>1.515529052</c:v>
                </c:pt>
                <c:pt idx="50">
                  <c:v>1.537555145</c:v>
                </c:pt>
              </c:numCache>
            </c:numRef>
          </c:val>
          <c:smooth val="0"/>
        </c:ser>
        <c:ser>
          <c:idx val="2"/>
          <c:order val="2"/>
          <c:tx>
            <c:strRef>
              <c:f>Sheet1!$D$1</c:f>
              <c:strCache>
                <c:ptCount val="1"/>
                <c:pt idx="0">
                  <c:v>Reference</c:v>
                </c:pt>
              </c:strCache>
            </c:strRef>
          </c:tx>
          <c:spPr>
            <a:ln w="2222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1.0712159999999999</c:v>
                </c:pt>
                <c:pt idx="1">
                  <c:v>1.0495650000000001</c:v>
                </c:pt>
                <c:pt idx="2">
                  <c:v>1.0367900000000001</c:v>
                </c:pt>
                <c:pt idx="3">
                  <c:v>1.0280039999999999</c:v>
                </c:pt>
                <c:pt idx="4">
                  <c:v>1.0666739999999999</c:v>
                </c:pt>
                <c:pt idx="5">
                  <c:v>1.0130110000000001</c:v>
                </c:pt>
                <c:pt idx="6">
                  <c:v>1.0172410000000001</c:v>
                </c:pt>
                <c:pt idx="7">
                  <c:v>1.0050699999999999</c:v>
                </c:pt>
                <c:pt idx="8">
                  <c:v>0.97219699999999987</c:v>
                </c:pt>
                <c:pt idx="9">
                  <c:v>0.85269399999999995</c:v>
                </c:pt>
                <c:pt idx="10">
                  <c:v>0.9200219999999999</c:v>
                </c:pt>
                <c:pt idx="11">
                  <c:v>0.92458899999999999</c:v>
                </c:pt>
                <c:pt idx="12">
                  <c:v>0.93850999999999996</c:v>
                </c:pt>
                <c:pt idx="13">
                  <c:v>0.95909800000000012</c:v>
                </c:pt>
                <c:pt idx="14">
                  <c:v>0.96973500000000001</c:v>
                </c:pt>
                <c:pt idx="15">
                  <c:v>0.95272599999999996</c:v>
                </c:pt>
                <c:pt idx="16">
                  <c:v>0.95094400000000012</c:v>
                </c:pt>
                <c:pt idx="17">
                  <c:v>0.96884800000000004</c:v>
                </c:pt>
                <c:pt idx="18">
                  <c:v>1.0044770000000001</c:v>
                </c:pt>
                <c:pt idx="19">
                  <c:v>1.0167390000000001</c:v>
                </c:pt>
                <c:pt idx="20">
                  <c:v>0.98517440800000011</c:v>
                </c:pt>
                <c:pt idx="21">
                  <c:v>0.98825253300000004</c:v>
                </c:pt>
                <c:pt idx="22">
                  <c:v>1.001239075</c:v>
                </c:pt>
                <c:pt idx="23">
                  <c:v>1.0323589179999999</c:v>
                </c:pt>
                <c:pt idx="24">
                  <c:v>1.050817017</c:v>
                </c:pt>
                <c:pt idx="25">
                  <c:v>1.0693458549999999</c:v>
                </c:pt>
                <c:pt idx="26">
                  <c:v>1.083442901</c:v>
                </c:pt>
                <c:pt idx="27">
                  <c:v>1.087443054</c:v>
                </c:pt>
                <c:pt idx="28">
                  <c:v>1.093546753</c:v>
                </c:pt>
                <c:pt idx="29">
                  <c:v>1.100806824</c:v>
                </c:pt>
                <c:pt idx="30">
                  <c:v>1.108135681</c:v>
                </c:pt>
                <c:pt idx="31">
                  <c:v>1.116669098</c:v>
                </c:pt>
                <c:pt idx="32">
                  <c:v>1.121898743</c:v>
                </c:pt>
                <c:pt idx="33">
                  <c:v>1.1273718880000001</c:v>
                </c:pt>
                <c:pt idx="34">
                  <c:v>1.1365723569999999</c:v>
                </c:pt>
                <c:pt idx="35">
                  <c:v>1.144209504</c:v>
                </c:pt>
                <c:pt idx="36">
                  <c:v>1.151679047</c:v>
                </c:pt>
                <c:pt idx="37">
                  <c:v>1.1600317689999999</c:v>
                </c:pt>
                <c:pt idx="38">
                  <c:v>1.1680747979999999</c:v>
                </c:pt>
                <c:pt idx="39">
                  <c:v>1.1769677119999999</c:v>
                </c:pt>
                <c:pt idx="40">
                  <c:v>1.1827581789999999</c:v>
                </c:pt>
                <c:pt idx="41">
                  <c:v>1.190233399</c:v>
                </c:pt>
                <c:pt idx="42">
                  <c:v>1.2025178219999999</c:v>
                </c:pt>
                <c:pt idx="43">
                  <c:v>1.214787292</c:v>
                </c:pt>
                <c:pt idx="44">
                  <c:v>1.223805633</c:v>
                </c:pt>
                <c:pt idx="45">
                  <c:v>1.2320724489999999</c:v>
                </c:pt>
                <c:pt idx="46">
                  <c:v>1.241809296</c:v>
                </c:pt>
                <c:pt idx="47">
                  <c:v>1.2511924750000001</c:v>
                </c:pt>
                <c:pt idx="48">
                  <c:v>1.261555328</c:v>
                </c:pt>
                <c:pt idx="49">
                  <c:v>1.2717847900000001</c:v>
                </c:pt>
                <c:pt idx="50">
                  <c:v>1.2847318729999999</c:v>
                </c:pt>
              </c:numCache>
            </c:numRef>
          </c:val>
          <c:smooth val="0"/>
        </c:ser>
        <c:dLbls>
          <c:showLegendKey val="0"/>
          <c:showVal val="0"/>
          <c:showCatName val="0"/>
          <c:showSerName val="0"/>
          <c:showPercent val="0"/>
          <c:showBubbleSize val="0"/>
        </c:dLbls>
        <c:smooth val="0"/>
        <c:axId val="-1209725072"/>
        <c:axId val="-1209723440"/>
      </c:lineChart>
      <c:catAx>
        <c:axId val="-12097250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09723440"/>
        <c:crosses val="autoZero"/>
        <c:auto val="1"/>
        <c:lblAlgn val="ctr"/>
        <c:lblOffset val="100"/>
        <c:tickLblSkip val="10"/>
        <c:tickMarkSkip val="10"/>
        <c:noMultiLvlLbl val="0"/>
      </c:catAx>
      <c:valAx>
        <c:axId val="-1209723440"/>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09725072"/>
        <c:crossesAt val="21"/>
        <c:crossBetween val="midCat"/>
        <c:majorUnit val="0.5"/>
      </c:valAx>
      <c:spPr>
        <a:noFill/>
        <a:ln>
          <a:solidFill>
            <a:schemeClr val="tx1">
              <a:alpha val="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44036162146397"/>
          <c:y val="0.14119306615334495"/>
          <c:w val="0.82840286411566977"/>
          <c:h val="0.76364008545747419"/>
        </c:manualLayout>
      </c:layout>
      <c:lineChart>
        <c:grouping val="standard"/>
        <c:varyColors val="0"/>
        <c:ser>
          <c:idx val="4"/>
          <c:order val="0"/>
          <c:tx>
            <c:strRef>
              <c:f>Sheet1!$B$1</c:f>
              <c:strCache>
                <c:ptCount val="1"/>
                <c:pt idx="0">
                  <c:v>Reference Industrial sector carbon intensity (includes power sector emissions)</c:v>
                </c:pt>
              </c:strCache>
            </c:strRef>
          </c:tx>
          <c:spPr>
            <a:ln w="22225" cap="rnd">
              <a:solidFill>
                <a:schemeClr val="bg1">
                  <a:lumMod val="5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51.747754413759409</c:v>
                </c:pt>
                <c:pt idx="1">
                  <c:v>52.578574254649439</c:v>
                </c:pt>
                <c:pt idx="2">
                  <c:v>51.874429926957617</c:v>
                </c:pt>
                <c:pt idx="3">
                  <c:v>52.327378447107662</c:v>
                </c:pt>
                <c:pt idx="4">
                  <c:v>52.059129425221563</c:v>
                </c:pt>
                <c:pt idx="5">
                  <c:v>52.062471122772557</c:v>
                </c:pt>
                <c:pt idx="6">
                  <c:v>51.586689591347472</c:v>
                </c:pt>
                <c:pt idx="7">
                  <c:v>51.604666138637313</c:v>
                </c:pt>
                <c:pt idx="8">
                  <c:v>51.621398824156763</c:v>
                </c:pt>
                <c:pt idx="9">
                  <c:v>49.439345233879521</c:v>
                </c:pt>
                <c:pt idx="10">
                  <c:v>49.298309226698741</c:v>
                </c:pt>
                <c:pt idx="11">
                  <c:v>48.495954481262203</c:v>
                </c:pt>
                <c:pt idx="12">
                  <c:v>47.853154903093312</c:v>
                </c:pt>
                <c:pt idx="13">
                  <c:v>47.624648627359619</c:v>
                </c:pt>
                <c:pt idx="14">
                  <c:v>47.739197464395602</c:v>
                </c:pt>
                <c:pt idx="15">
                  <c:v>46.384197440416663</c:v>
                </c:pt>
                <c:pt idx="16">
                  <c:v>45.418261290405013</c:v>
                </c:pt>
                <c:pt idx="17">
                  <c:v>44.958676427998228</c:v>
                </c:pt>
                <c:pt idx="18">
                  <c:v>44.690484846683887</c:v>
                </c:pt>
                <c:pt idx="19">
                  <c:v>43.858043278220762</c:v>
                </c:pt>
                <c:pt idx="20">
                  <c:v>43.615145334835837</c:v>
                </c:pt>
                <c:pt idx="21">
                  <c:v>43.453665840687293</c:v>
                </c:pt>
                <c:pt idx="22">
                  <c:v>43.348937948521069</c:v>
                </c:pt>
                <c:pt idx="23">
                  <c:v>42.700317660557808</c:v>
                </c:pt>
                <c:pt idx="24">
                  <c:v>41.841408577449627</c:v>
                </c:pt>
                <c:pt idx="25">
                  <c:v>41.253209196790543</c:v>
                </c:pt>
                <c:pt idx="26">
                  <c:v>41.639370734399641</c:v>
                </c:pt>
                <c:pt idx="27">
                  <c:v>41.42469614544823</c:v>
                </c:pt>
                <c:pt idx="28">
                  <c:v>41.354501709993947</c:v>
                </c:pt>
                <c:pt idx="29">
                  <c:v>41.277558379952872</c:v>
                </c:pt>
                <c:pt idx="30">
                  <c:v>41.052825121522027</c:v>
                </c:pt>
                <c:pt idx="31">
                  <c:v>40.904122907031073</c:v>
                </c:pt>
                <c:pt idx="32">
                  <c:v>40.741481133221157</c:v>
                </c:pt>
                <c:pt idx="33">
                  <c:v>40.652865493487013</c:v>
                </c:pt>
                <c:pt idx="34">
                  <c:v>40.59514850269575</c:v>
                </c:pt>
                <c:pt idx="35">
                  <c:v>40.378706858184763</c:v>
                </c:pt>
                <c:pt idx="36">
                  <c:v>40.339951583880918</c:v>
                </c:pt>
                <c:pt idx="37">
                  <c:v>40.264416552541618</c:v>
                </c:pt>
                <c:pt idx="38">
                  <c:v>40.132999815584938</c:v>
                </c:pt>
                <c:pt idx="39">
                  <c:v>40.127839629746703</c:v>
                </c:pt>
                <c:pt idx="40">
                  <c:v>40.130299915129157</c:v>
                </c:pt>
                <c:pt idx="41">
                  <c:v>40.085942568837147</c:v>
                </c:pt>
                <c:pt idx="42">
                  <c:v>40.084631033437049</c:v>
                </c:pt>
                <c:pt idx="43">
                  <c:v>40.052338606648092</c:v>
                </c:pt>
                <c:pt idx="44">
                  <c:v>40.032808751458198</c:v>
                </c:pt>
                <c:pt idx="45">
                  <c:v>39.921083434405332</c:v>
                </c:pt>
                <c:pt idx="46">
                  <c:v>39.848126820637937</c:v>
                </c:pt>
                <c:pt idx="47">
                  <c:v>39.802385212615413</c:v>
                </c:pt>
                <c:pt idx="48">
                  <c:v>39.798577288460237</c:v>
                </c:pt>
                <c:pt idx="49">
                  <c:v>39.735877680100252</c:v>
                </c:pt>
                <c:pt idx="50">
                  <c:v>39.709709198329321</c:v>
                </c:pt>
              </c:numCache>
            </c:numRef>
          </c:val>
          <c:smooth val="0"/>
        </c:ser>
        <c:ser>
          <c:idx val="0"/>
          <c:order val="1"/>
          <c:tx>
            <c:strRef>
              <c:f>Sheet1!$C$1</c:f>
              <c:strCache>
                <c:ptCount val="1"/>
                <c:pt idx="0">
                  <c:v>Reference Industrial sector carbon intensity (excludes power sector emissions)</c:v>
                </c:pt>
              </c:strCache>
            </c:strRef>
          </c:tx>
          <c:spPr>
            <a:ln w="22225" cap="rnd">
              <a:solidFill>
                <a:schemeClr val="accent4"/>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47.090605023910477</c:v>
                </c:pt>
                <c:pt idx="1">
                  <c:v>48.308755158406541</c:v>
                </c:pt>
                <c:pt idx="2">
                  <c:v>47.718488395523067</c:v>
                </c:pt>
                <c:pt idx="3">
                  <c:v>47.882678578290559</c:v>
                </c:pt>
                <c:pt idx="4">
                  <c:v>47.748250512398613</c:v>
                </c:pt>
                <c:pt idx="5">
                  <c:v>47.46337710771067</c:v>
                </c:pt>
                <c:pt idx="6">
                  <c:v>47.412642743729698</c:v>
                </c:pt>
                <c:pt idx="7">
                  <c:v>47.221930009570109</c:v>
                </c:pt>
                <c:pt idx="8">
                  <c:v>47.528893251448316</c:v>
                </c:pt>
                <c:pt idx="9">
                  <c:v>45.671358971641077</c:v>
                </c:pt>
                <c:pt idx="10">
                  <c:v>45.262094468095789</c:v>
                </c:pt>
                <c:pt idx="11">
                  <c:v>45.089919517973946</c:v>
                </c:pt>
                <c:pt idx="12">
                  <c:v>45.161307397497318</c:v>
                </c:pt>
                <c:pt idx="13">
                  <c:v>44.863073786976628</c:v>
                </c:pt>
                <c:pt idx="14">
                  <c:v>45.197927337108069</c:v>
                </c:pt>
                <c:pt idx="15">
                  <c:v>44.483571363204263</c:v>
                </c:pt>
                <c:pt idx="16">
                  <c:v>44.119871331270019</c:v>
                </c:pt>
                <c:pt idx="17">
                  <c:v>44.133353929092863</c:v>
                </c:pt>
                <c:pt idx="18">
                  <c:v>44.02826710152717</c:v>
                </c:pt>
                <c:pt idx="19">
                  <c:v>43.938524725654041</c:v>
                </c:pt>
                <c:pt idx="20">
                  <c:v>43.982745922371663</c:v>
                </c:pt>
                <c:pt idx="21">
                  <c:v>43.456595975399651</c:v>
                </c:pt>
                <c:pt idx="22">
                  <c:v>43.141788667518412</c:v>
                </c:pt>
                <c:pt idx="23">
                  <c:v>43.444338849870142</c:v>
                </c:pt>
                <c:pt idx="24">
                  <c:v>43.372194473676132</c:v>
                </c:pt>
                <c:pt idx="25">
                  <c:v>43.31104885805776</c:v>
                </c:pt>
                <c:pt idx="26">
                  <c:v>43.321648906853433</c:v>
                </c:pt>
                <c:pt idx="27">
                  <c:v>43.271402340621989</c:v>
                </c:pt>
                <c:pt idx="28">
                  <c:v>43.218359219832678</c:v>
                </c:pt>
                <c:pt idx="29">
                  <c:v>43.17080134597316</c:v>
                </c:pt>
                <c:pt idx="30">
                  <c:v>43.104480753405191</c:v>
                </c:pt>
                <c:pt idx="31">
                  <c:v>43.03953217389455</c:v>
                </c:pt>
                <c:pt idx="32">
                  <c:v>42.983858717311797</c:v>
                </c:pt>
                <c:pt idx="33">
                  <c:v>42.92400920699933</c:v>
                </c:pt>
                <c:pt idx="34">
                  <c:v>42.89431250078075</c:v>
                </c:pt>
                <c:pt idx="35">
                  <c:v>42.844971763817952</c:v>
                </c:pt>
                <c:pt idx="36">
                  <c:v>42.828208382789782</c:v>
                </c:pt>
                <c:pt idx="37">
                  <c:v>42.807151498995282</c:v>
                </c:pt>
                <c:pt idx="38">
                  <c:v>42.774717790997208</c:v>
                </c:pt>
                <c:pt idx="39">
                  <c:v>42.787100669431098</c:v>
                </c:pt>
                <c:pt idx="40">
                  <c:v>42.772435257391898</c:v>
                </c:pt>
                <c:pt idx="41">
                  <c:v>42.765003593532043</c:v>
                </c:pt>
                <c:pt idx="42">
                  <c:v>42.767411395416822</c:v>
                </c:pt>
                <c:pt idx="43">
                  <c:v>42.771560332913253</c:v>
                </c:pt>
                <c:pt idx="44">
                  <c:v>42.769014763769377</c:v>
                </c:pt>
                <c:pt idx="45">
                  <c:v>42.746496918929019</c:v>
                </c:pt>
                <c:pt idx="46">
                  <c:v>42.737736464253473</c:v>
                </c:pt>
                <c:pt idx="47">
                  <c:v>42.70460027765666</c:v>
                </c:pt>
                <c:pt idx="48">
                  <c:v>42.698039239046352</c:v>
                </c:pt>
                <c:pt idx="49">
                  <c:v>42.641910525284679</c:v>
                </c:pt>
                <c:pt idx="50">
                  <c:v>42.630277377618441</c:v>
                </c:pt>
              </c:numCache>
            </c:numRef>
          </c:val>
          <c:smooth val="0"/>
        </c:ser>
        <c:dLbls>
          <c:showLegendKey val="0"/>
          <c:showVal val="0"/>
          <c:showCatName val="0"/>
          <c:showSerName val="0"/>
          <c:showPercent val="0"/>
          <c:showBubbleSize val="0"/>
        </c:dLbls>
        <c:smooth val="0"/>
        <c:axId val="-1209727792"/>
        <c:axId val="-1209726160"/>
      </c:lineChart>
      <c:catAx>
        <c:axId val="-1209727792"/>
        <c:scaling>
          <c:orientation val="minMax"/>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9726160"/>
        <c:crosses val="autoZero"/>
        <c:auto val="1"/>
        <c:lblAlgn val="ctr"/>
        <c:lblOffset val="100"/>
        <c:tickLblSkip val="10"/>
        <c:tickMarkSkip val="10"/>
        <c:noMultiLvlLbl val="0"/>
      </c:catAx>
      <c:valAx>
        <c:axId val="-1209726160"/>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9727792"/>
        <c:crossesAt val="21"/>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51527645929543"/>
          <c:y val="5.3833574447770552E-2"/>
          <c:w val="0.66422958537166321"/>
          <c:h val="0.82134581034039944"/>
        </c:manualLayout>
      </c:layout>
      <c:lineChart>
        <c:grouping val="standard"/>
        <c:varyColors val="0"/>
        <c:ser>
          <c:idx val="0"/>
          <c:order val="0"/>
          <c:tx>
            <c:strRef>
              <c:f>Sheet1!$B$1</c:f>
              <c:strCache>
                <c:ptCount val="1"/>
                <c:pt idx="0">
                  <c:v>Natural Gas</c:v>
                </c:pt>
              </c:strCache>
            </c:strRef>
          </c:tx>
          <c:spPr>
            <a:ln w="22225" cap="rnd">
              <a:solidFill>
                <a:schemeClr val="accent1"/>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Sheet1!$B$2:$B$32</c:f>
              <c:numCache>
                <c:formatCode>General</c:formatCode>
                <c:ptCount val="31"/>
                <c:pt idx="1">
                  <c:v>957.05407700000001</c:v>
                </c:pt>
                <c:pt idx="2">
                  <c:v>960.074341</c:v>
                </c:pt>
                <c:pt idx="3">
                  <c:v>954.46551499999998</c:v>
                </c:pt>
                <c:pt idx="4">
                  <c:v>950.72979699999996</c:v>
                </c:pt>
                <c:pt idx="5">
                  <c:v>944.89758300000005</c:v>
                </c:pt>
                <c:pt idx="6">
                  <c:v>932.70794699999999</c:v>
                </c:pt>
                <c:pt idx="7">
                  <c:v>916.33630400000004</c:v>
                </c:pt>
                <c:pt idx="8">
                  <c:v>901.56414800000005</c:v>
                </c:pt>
                <c:pt idx="9">
                  <c:v>887.38195800000005</c:v>
                </c:pt>
                <c:pt idx="10">
                  <c:v>873.47155799999996</c:v>
                </c:pt>
                <c:pt idx="11">
                  <c:v>859.99761999999998</c:v>
                </c:pt>
                <c:pt idx="12">
                  <c:v>846.020081</c:v>
                </c:pt>
                <c:pt idx="13">
                  <c:v>832.90100099999995</c:v>
                </c:pt>
                <c:pt idx="14">
                  <c:v>821.158997</c:v>
                </c:pt>
                <c:pt idx="15">
                  <c:v>809.47522000000004</c:v>
                </c:pt>
                <c:pt idx="16">
                  <c:v>798.10168499999997</c:v>
                </c:pt>
                <c:pt idx="17">
                  <c:v>787.43066399999998</c:v>
                </c:pt>
                <c:pt idx="18">
                  <c:v>777.03253199999995</c:v>
                </c:pt>
                <c:pt idx="19">
                  <c:v>766.60730000000001</c:v>
                </c:pt>
                <c:pt idx="20">
                  <c:v>755.90667699999995</c:v>
                </c:pt>
                <c:pt idx="21">
                  <c:v>745.28222700000003</c:v>
                </c:pt>
                <c:pt idx="22">
                  <c:v>735.70611599999995</c:v>
                </c:pt>
                <c:pt idx="23">
                  <c:v>726.02789299999995</c:v>
                </c:pt>
                <c:pt idx="24">
                  <c:v>715.96044900000004</c:v>
                </c:pt>
                <c:pt idx="25">
                  <c:v>706.11651600000005</c:v>
                </c:pt>
                <c:pt idx="26">
                  <c:v>695.67401099999995</c:v>
                </c:pt>
                <c:pt idx="27">
                  <c:v>684.18133499999999</c:v>
                </c:pt>
                <c:pt idx="28">
                  <c:v>673.23394800000005</c:v>
                </c:pt>
                <c:pt idx="29">
                  <c:v>664.03949</c:v>
                </c:pt>
                <c:pt idx="30">
                  <c:v>655.89257799999996</c:v>
                </c:pt>
              </c:numCache>
            </c:numRef>
          </c:val>
          <c:smooth val="0"/>
        </c:ser>
        <c:ser>
          <c:idx val="1"/>
          <c:order val="1"/>
          <c:tx>
            <c:strRef>
              <c:f>Sheet1!$C$1</c:f>
              <c:strCache>
                <c:ptCount val="1"/>
                <c:pt idx="0">
                  <c:v>Wind</c:v>
                </c:pt>
              </c:strCache>
            </c:strRef>
          </c:tx>
          <c:spPr>
            <a:ln w="22225" cap="rnd">
              <a:solidFill>
                <a:srgbClr val="5D9732"/>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1">
                  <c:v>1271.817139</c:v>
                </c:pt>
                <c:pt idx="2">
                  <c:v>1271.817139</c:v>
                </c:pt>
                <c:pt idx="3">
                  <c:v>1271.817139</c:v>
                </c:pt>
                <c:pt idx="4">
                  <c:v>1271.817139</c:v>
                </c:pt>
                <c:pt idx="5">
                  <c:v>1271.817139</c:v>
                </c:pt>
                <c:pt idx="6">
                  <c:v>1271.817139</c:v>
                </c:pt>
                <c:pt idx="7">
                  <c:v>1271.817139</c:v>
                </c:pt>
                <c:pt idx="8">
                  <c:v>1271.817139</c:v>
                </c:pt>
                <c:pt idx="9">
                  <c:v>1271.817139</c:v>
                </c:pt>
                <c:pt idx="10">
                  <c:v>1271.817139</c:v>
                </c:pt>
                <c:pt idx="11">
                  <c:v>1271.817139</c:v>
                </c:pt>
                <c:pt idx="12">
                  <c:v>1271.817139</c:v>
                </c:pt>
                <c:pt idx="13">
                  <c:v>1271.817139</c:v>
                </c:pt>
                <c:pt idx="14">
                  <c:v>1271.817139</c:v>
                </c:pt>
                <c:pt idx="15">
                  <c:v>1271.817139</c:v>
                </c:pt>
                <c:pt idx="16">
                  <c:v>1271.817139</c:v>
                </c:pt>
                <c:pt idx="17">
                  <c:v>1271.817139</c:v>
                </c:pt>
                <c:pt idx="18">
                  <c:v>1271.817139</c:v>
                </c:pt>
                <c:pt idx="19">
                  <c:v>1271.817139</c:v>
                </c:pt>
                <c:pt idx="20">
                  <c:v>1271.817139</c:v>
                </c:pt>
                <c:pt idx="21">
                  <c:v>1271.817139</c:v>
                </c:pt>
                <c:pt idx="22">
                  <c:v>1271.817139</c:v>
                </c:pt>
                <c:pt idx="23">
                  <c:v>1271.817139</c:v>
                </c:pt>
                <c:pt idx="24">
                  <c:v>1271.817139</c:v>
                </c:pt>
                <c:pt idx="25">
                  <c:v>1271.817139</c:v>
                </c:pt>
                <c:pt idx="26">
                  <c:v>1271.817139</c:v>
                </c:pt>
                <c:pt idx="27">
                  <c:v>1271.817139</c:v>
                </c:pt>
                <c:pt idx="28">
                  <c:v>1271.817139</c:v>
                </c:pt>
                <c:pt idx="29">
                  <c:v>1271.817139</c:v>
                </c:pt>
                <c:pt idx="30">
                  <c:v>1271.817139</c:v>
                </c:pt>
              </c:numCache>
            </c:numRef>
          </c:val>
          <c:smooth val="0"/>
        </c:ser>
        <c:ser>
          <c:idx val="2"/>
          <c:order val="2"/>
          <c:tx>
            <c:strRef>
              <c:f>Sheet1!$D$1</c:f>
              <c:strCache>
                <c:ptCount val="1"/>
                <c:pt idx="0">
                  <c:v>Solar PV</c:v>
                </c:pt>
              </c:strCache>
            </c:strRef>
          </c:tx>
          <c:spPr>
            <a:ln w="22225" cap="rnd">
              <a:solidFill>
                <a:schemeClr val="accent4"/>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Sheet1!$D$2:$D$32</c:f>
              <c:numCache>
                <c:formatCode>General</c:formatCode>
                <c:ptCount val="31"/>
                <c:pt idx="1">
                  <c:v>1319.6539310000001</c:v>
                </c:pt>
                <c:pt idx="2">
                  <c:v>1319.6539310000001</c:v>
                </c:pt>
                <c:pt idx="3">
                  <c:v>1319.6539310000001</c:v>
                </c:pt>
                <c:pt idx="4">
                  <c:v>1319.654053</c:v>
                </c:pt>
                <c:pt idx="5">
                  <c:v>1319.6539310000001</c:v>
                </c:pt>
                <c:pt idx="6">
                  <c:v>1319.654053</c:v>
                </c:pt>
                <c:pt idx="7">
                  <c:v>1319.654053</c:v>
                </c:pt>
                <c:pt idx="8">
                  <c:v>1319.6539310000001</c:v>
                </c:pt>
                <c:pt idx="9">
                  <c:v>1319.654053</c:v>
                </c:pt>
                <c:pt idx="10">
                  <c:v>1319.654053</c:v>
                </c:pt>
                <c:pt idx="11">
                  <c:v>1319.654053</c:v>
                </c:pt>
                <c:pt idx="12">
                  <c:v>1319.6539310000001</c:v>
                </c:pt>
                <c:pt idx="13">
                  <c:v>1319.6539310000001</c:v>
                </c:pt>
                <c:pt idx="14">
                  <c:v>1319.6539310000001</c:v>
                </c:pt>
                <c:pt idx="15">
                  <c:v>1319.6539310000001</c:v>
                </c:pt>
                <c:pt idx="16">
                  <c:v>1319.654053</c:v>
                </c:pt>
                <c:pt idx="17">
                  <c:v>1319.6539310000001</c:v>
                </c:pt>
                <c:pt idx="18">
                  <c:v>1319.6539310000001</c:v>
                </c:pt>
                <c:pt idx="19">
                  <c:v>1319.6539310000001</c:v>
                </c:pt>
                <c:pt idx="20">
                  <c:v>1319.6539310000001</c:v>
                </c:pt>
                <c:pt idx="21">
                  <c:v>1319.654053</c:v>
                </c:pt>
                <c:pt idx="22">
                  <c:v>1319.654053</c:v>
                </c:pt>
                <c:pt idx="23">
                  <c:v>1319.6539310000001</c:v>
                </c:pt>
                <c:pt idx="24">
                  <c:v>1319.6539310000001</c:v>
                </c:pt>
                <c:pt idx="25">
                  <c:v>1319.6539310000001</c:v>
                </c:pt>
                <c:pt idx="26">
                  <c:v>1319.6539310000001</c:v>
                </c:pt>
                <c:pt idx="27">
                  <c:v>1319.6539310000001</c:v>
                </c:pt>
                <c:pt idx="28">
                  <c:v>1319.654053</c:v>
                </c:pt>
                <c:pt idx="29">
                  <c:v>1319.654053</c:v>
                </c:pt>
                <c:pt idx="30">
                  <c:v>1319.654053</c:v>
                </c:pt>
              </c:numCache>
            </c:numRef>
          </c:val>
          <c:smooth val="0"/>
        </c:ser>
        <c:dLbls>
          <c:showLegendKey val="0"/>
          <c:showVal val="0"/>
          <c:showCatName val="0"/>
          <c:showSerName val="0"/>
          <c:showPercent val="0"/>
          <c:showBubbleSize val="0"/>
        </c:dLbls>
        <c:smooth val="0"/>
        <c:axId val="-1237666016"/>
        <c:axId val="-1237671456"/>
      </c:lineChart>
      <c:catAx>
        <c:axId val="-12376660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7671456"/>
        <c:crosses val="autoZero"/>
        <c:auto val="1"/>
        <c:lblAlgn val="ctr"/>
        <c:lblOffset val="100"/>
        <c:tickLblSkip val="10"/>
        <c:tickMarkSkip val="10"/>
        <c:noMultiLvlLbl val="0"/>
      </c:catAx>
      <c:valAx>
        <c:axId val="-1237671456"/>
        <c:scaling>
          <c:orientation val="minMax"/>
          <c:max val="14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376660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7.3040316578426814E-2"/>
          <c:w val="0.72792903737201575"/>
          <c:h val="0.81932568223320212"/>
        </c:manualLayout>
      </c:layout>
      <c:lineChart>
        <c:grouping val="standard"/>
        <c:varyColors val="0"/>
        <c:ser>
          <c:idx val="0"/>
          <c:order val="0"/>
          <c:tx>
            <c:strRef>
              <c:f>Sheet1!$B$1</c:f>
              <c:strCache>
                <c:ptCount val="1"/>
                <c:pt idx="0">
                  <c:v>high oil and gas supply</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4.5660942379999998</c:v>
                </c:pt>
                <c:pt idx="11">
                  <c:v>4.7425405270000001</c:v>
                </c:pt>
                <c:pt idx="12">
                  <c:v>4.8193452150000002</c:v>
                </c:pt>
                <c:pt idx="13">
                  <c:v>4.7428515620000002</c:v>
                </c:pt>
                <c:pt idx="14">
                  <c:v>4.670128418</c:v>
                </c:pt>
                <c:pt idx="15">
                  <c:v>4.6036655270000004</c:v>
                </c:pt>
                <c:pt idx="16">
                  <c:v>4.6521440429999998</c:v>
                </c:pt>
                <c:pt idx="17">
                  <c:v>4.6515815429999998</c:v>
                </c:pt>
                <c:pt idx="18">
                  <c:v>4.659369141</c:v>
                </c:pt>
                <c:pt idx="19">
                  <c:v>4.6720771480000005</c:v>
                </c:pt>
                <c:pt idx="20">
                  <c:v>4.6631835940000004</c:v>
                </c:pt>
                <c:pt idx="21">
                  <c:v>4.6675893550000005</c:v>
                </c:pt>
                <c:pt idx="22">
                  <c:v>4.6660551759999995</c:v>
                </c:pt>
                <c:pt idx="23">
                  <c:v>4.6711660159999999</c:v>
                </c:pt>
                <c:pt idx="24">
                  <c:v>4.6791274409999994</c:v>
                </c:pt>
                <c:pt idx="25">
                  <c:v>4.6880332029999998</c:v>
                </c:pt>
                <c:pt idx="26">
                  <c:v>4.6998286129999993</c:v>
                </c:pt>
                <c:pt idx="27">
                  <c:v>4.7232119140000002</c:v>
                </c:pt>
                <c:pt idx="28">
                  <c:v>4.741510742</c:v>
                </c:pt>
                <c:pt idx="29">
                  <c:v>4.7646621089999996</c:v>
                </c:pt>
                <c:pt idx="30">
                  <c:v>4.7859487300000003</c:v>
                </c:pt>
                <c:pt idx="31">
                  <c:v>4.8153486329999993</c:v>
                </c:pt>
                <c:pt idx="32">
                  <c:v>4.8406049800000002</c:v>
                </c:pt>
                <c:pt idx="33">
                  <c:v>4.8844541019999994</c:v>
                </c:pt>
                <c:pt idx="34">
                  <c:v>4.9299506840000005</c:v>
                </c:pt>
                <c:pt idx="35">
                  <c:v>4.955867188</c:v>
                </c:pt>
                <c:pt idx="36">
                  <c:v>4.9734560549999998</c:v>
                </c:pt>
                <c:pt idx="37">
                  <c:v>4.9910512699999998</c:v>
                </c:pt>
                <c:pt idx="38">
                  <c:v>5.007605957</c:v>
                </c:pt>
                <c:pt idx="39">
                  <c:v>5.0204570310000003</c:v>
                </c:pt>
                <c:pt idx="40">
                  <c:v>5.0510473629999995</c:v>
                </c:pt>
              </c:numCache>
            </c:numRef>
          </c:val>
          <c:smooth val="0"/>
          <c:extLst xmlns:c16r2="http://schemas.microsoft.com/office/drawing/2015/06/chart">
            <c:ext xmlns:c16="http://schemas.microsoft.com/office/drawing/2014/chart" uri="{C3380CC4-5D6E-409C-BE32-E72D297353CC}">
              <c16:uniqueId val="{00000000-3455-45C3-B502-83C39185B576}"/>
            </c:ext>
          </c:extLst>
        </c:ser>
        <c:ser>
          <c:idx val="1"/>
          <c:order val="1"/>
          <c:tx>
            <c:strRef>
              <c:f>Sheet1!$C$1</c:f>
              <c:strCache>
                <c:ptCount val="1"/>
                <c:pt idx="0">
                  <c:v>high oil price</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4.5660585940000002</c:v>
                </c:pt>
                <c:pt idx="11">
                  <c:v>4.7483120120000004</c:v>
                </c:pt>
                <c:pt idx="12">
                  <c:v>4.8290605470000001</c:v>
                </c:pt>
                <c:pt idx="13">
                  <c:v>4.7798066410000004</c:v>
                </c:pt>
                <c:pt idx="14">
                  <c:v>4.6904995120000006</c:v>
                </c:pt>
                <c:pt idx="15">
                  <c:v>4.5859707030000001</c:v>
                </c:pt>
                <c:pt idx="16">
                  <c:v>4.5880849609999999</c:v>
                </c:pt>
                <c:pt idx="17">
                  <c:v>4.55763623</c:v>
                </c:pt>
                <c:pt idx="18">
                  <c:v>4.5428666990000002</c:v>
                </c:pt>
                <c:pt idx="19">
                  <c:v>4.5347656250000004</c:v>
                </c:pt>
                <c:pt idx="20">
                  <c:v>4.51228418</c:v>
                </c:pt>
                <c:pt idx="21">
                  <c:v>4.5108950199999995</c:v>
                </c:pt>
                <c:pt idx="22">
                  <c:v>4.5019487300000005</c:v>
                </c:pt>
                <c:pt idx="23">
                  <c:v>4.5137485349999995</c:v>
                </c:pt>
                <c:pt idx="24">
                  <c:v>4.524416016</c:v>
                </c:pt>
                <c:pt idx="25">
                  <c:v>4.5224760740000001</c:v>
                </c:pt>
                <c:pt idx="26">
                  <c:v>4.5233525390000002</c:v>
                </c:pt>
                <c:pt idx="27">
                  <c:v>4.5283745120000001</c:v>
                </c:pt>
                <c:pt idx="28">
                  <c:v>4.5361738279999999</c:v>
                </c:pt>
                <c:pt idx="29">
                  <c:v>4.5450688479999997</c:v>
                </c:pt>
                <c:pt idx="30">
                  <c:v>4.5682192379999993</c:v>
                </c:pt>
                <c:pt idx="31">
                  <c:v>4.5842700199999999</c:v>
                </c:pt>
                <c:pt idx="32">
                  <c:v>4.6015644529999999</c:v>
                </c:pt>
                <c:pt idx="33">
                  <c:v>4.6221738280000002</c:v>
                </c:pt>
                <c:pt idx="34">
                  <c:v>4.6431767579999992</c:v>
                </c:pt>
                <c:pt idx="35">
                  <c:v>4.6561088870000003</c:v>
                </c:pt>
                <c:pt idx="36">
                  <c:v>4.6731801759999998</c:v>
                </c:pt>
                <c:pt idx="37">
                  <c:v>4.684644531</c:v>
                </c:pt>
                <c:pt idx="38">
                  <c:v>4.6997255859999996</c:v>
                </c:pt>
                <c:pt idx="39">
                  <c:v>4.7311015620000001</c:v>
                </c:pt>
                <c:pt idx="40">
                  <c:v>4.7636533200000004</c:v>
                </c:pt>
              </c:numCache>
            </c:numRef>
          </c:val>
          <c:smooth val="0"/>
          <c:extLst xmlns:c16r2="http://schemas.microsoft.com/office/drawing/2015/06/chart">
            <c:ext xmlns:c16="http://schemas.microsoft.com/office/drawing/2014/chart" uri="{C3380CC4-5D6E-409C-BE32-E72D297353CC}">
              <c16:uniqueId val="{00000001-3455-45C3-B502-83C39185B576}"/>
            </c:ext>
          </c:extLst>
        </c:ser>
        <c:ser>
          <c:idx val="2"/>
          <c:order val="2"/>
          <c:tx>
            <c:strRef>
              <c:f>Sheet1!$D$1</c:f>
              <c:strCache>
                <c:ptCount val="1"/>
                <c:pt idx="0">
                  <c:v>high renewable cost</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4.5665952150000004</c:v>
                </c:pt>
                <c:pt idx="11">
                  <c:v>4.7301982420000002</c:v>
                </c:pt>
                <c:pt idx="12">
                  <c:v>4.8412651370000006</c:v>
                </c:pt>
                <c:pt idx="13">
                  <c:v>4.7661127930000005</c:v>
                </c:pt>
                <c:pt idx="14">
                  <c:v>4.6927587890000009</c:v>
                </c:pt>
                <c:pt idx="15">
                  <c:v>4.639120117</c:v>
                </c:pt>
                <c:pt idx="16">
                  <c:v>4.6734985349999993</c:v>
                </c:pt>
                <c:pt idx="17">
                  <c:v>4.6548374020000001</c:v>
                </c:pt>
                <c:pt idx="18">
                  <c:v>4.6417783200000002</c:v>
                </c:pt>
                <c:pt idx="19">
                  <c:v>4.6450112299999997</c:v>
                </c:pt>
                <c:pt idx="20">
                  <c:v>4.6301933589999997</c:v>
                </c:pt>
                <c:pt idx="21">
                  <c:v>4.6206733400000006</c:v>
                </c:pt>
                <c:pt idx="22">
                  <c:v>4.6237934569999997</c:v>
                </c:pt>
                <c:pt idx="23">
                  <c:v>4.6318574220000004</c:v>
                </c:pt>
                <c:pt idx="24">
                  <c:v>4.6459750980000001</c:v>
                </c:pt>
                <c:pt idx="25">
                  <c:v>4.6432373049999995</c:v>
                </c:pt>
                <c:pt idx="26">
                  <c:v>4.6569887699999999</c:v>
                </c:pt>
                <c:pt idx="27">
                  <c:v>4.6675209960000004</c:v>
                </c:pt>
                <c:pt idx="28">
                  <c:v>4.681117188</c:v>
                </c:pt>
                <c:pt idx="29">
                  <c:v>4.6968139650000005</c:v>
                </c:pt>
                <c:pt idx="30">
                  <c:v>4.7142470700000008</c:v>
                </c:pt>
                <c:pt idx="31">
                  <c:v>4.72973877</c:v>
                </c:pt>
                <c:pt idx="32">
                  <c:v>4.7576245120000005</c:v>
                </c:pt>
                <c:pt idx="33">
                  <c:v>4.792272949</c:v>
                </c:pt>
                <c:pt idx="34">
                  <c:v>4.8153471680000006</c:v>
                </c:pt>
                <c:pt idx="35">
                  <c:v>4.8379218750000001</c:v>
                </c:pt>
                <c:pt idx="36">
                  <c:v>4.8646865230000005</c:v>
                </c:pt>
                <c:pt idx="37">
                  <c:v>4.8875205079999997</c:v>
                </c:pt>
                <c:pt idx="38">
                  <c:v>4.9127695310000004</c:v>
                </c:pt>
                <c:pt idx="39">
                  <c:v>4.9424907229999997</c:v>
                </c:pt>
                <c:pt idx="40">
                  <c:v>4.979999512</c:v>
                </c:pt>
              </c:numCache>
            </c:numRef>
          </c:val>
          <c:smooth val="0"/>
          <c:extLst xmlns:c16r2="http://schemas.microsoft.com/office/drawing/2015/06/chart">
            <c:ext xmlns:c16="http://schemas.microsoft.com/office/drawing/2014/chart" uri="{C3380CC4-5D6E-409C-BE32-E72D297353CC}">
              <c16:uniqueId val="{00000002-3455-45C3-B502-83C39185B576}"/>
            </c:ext>
          </c:extLst>
        </c:ser>
        <c:ser>
          <c:idx val="4"/>
          <c:order val="3"/>
          <c:tx>
            <c:strRef>
              <c:f>Sheet1!$E$1</c:f>
              <c:strCache>
                <c:ptCount val="1"/>
                <c:pt idx="0">
                  <c:v>low renewable cost</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4.5656308589999997</c:v>
                </c:pt>
                <c:pt idx="11">
                  <c:v>4.7300156250000001</c:v>
                </c:pt>
                <c:pt idx="12">
                  <c:v>4.8443403319999998</c:v>
                </c:pt>
                <c:pt idx="13">
                  <c:v>4.7586933589999996</c:v>
                </c:pt>
                <c:pt idx="14">
                  <c:v>4.6572241210000005</c:v>
                </c:pt>
                <c:pt idx="15">
                  <c:v>4.585863281</c:v>
                </c:pt>
                <c:pt idx="16">
                  <c:v>4.5948139650000002</c:v>
                </c:pt>
                <c:pt idx="17">
                  <c:v>4.5476552730000002</c:v>
                </c:pt>
                <c:pt idx="18">
                  <c:v>4.5168276370000005</c:v>
                </c:pt>
                <c:pt idx="19">
                  <c:v>4.5157099609999998</c:v>
                </c:pt>
                <c:pt idx="20">
                  <c:v>4.4962011720000001</c:v>
                </c:pt>
                <c:pt idx="21">
                  <c:v>4.4825664060000001</c:v>
                </c:pt>
                <c:pt idx="22">
                  <c:v>4.4733007809999998</c:v>
                </c:pt>
                <c:pt idx="23">
                  <c:v>4.4669819340000005</c:v>
                </c:pt>
                <c:pt idx="24">
                  <c:v>4.477560059</c:v>
                </c:pt>
                <c:pt idx="25">
                  <c:v>4.4575869140000002</c:v>
                </c:pt>
                <c:pt idx="26">
                  <c:v>4.4597485350000001</c:v>
                </c:pt>
                <c:pt idx="27">
                  <c:v>4.4625488280000001</c:v>
                </c:pt>
                <c:pt idx="28">
                  <c:v>4.4745107420000005</c:v>
                </c:pt>
                <c:pt idx="29">
                  <c:v>4.4833706050000002</c:v>
                </c:pt>
                <c:pt idx="30">
                  <c:v>4.4829809569999997</c:v>
                </c:pt>
                <c:pt idx="31">
                  <c:v>4.4821503910000002</c:v>
                </c:pt>
                <c:pt idx="32">
                  <c:v>4.4986259769999997</c:v>
                </c:pt>
                <c:pt idx="33">
                  <c:v>4.5095273440000003</c:v>
                </c:pt>
                <c:pt idx="34">
                  <c:v>4.5137304690000004</c:v>
                </c:pt>
                <c:pt idx="35">
                  <c:v>4.5182290040000002</c:v>
                </c:pt>
                <c:pt idx="36">
                  <c:v>4.5116708980000002</c:v>
                </c:pt>
                <c:pt idx="37">
                  <c:v>4.5248686520000003</c:v>
                </c:pt>
                <c:pt idx="38">
                  <c:v>4.5394311519999997</c:v>
                </c:pt>
                <c:pt idx="39">
                  <c:v>4.537112305</c:v>
                </c:pt>
                <c:pt idx="40">
                  <c:v>4.5549804690000002</c:v>
                </c:pt>
              </c:numCache>
            </c:numRef>
          </c:val>
          <c:smooth val="0"/>
          <c:extLst xmlns:c16r2="http://schemas.microsoft.com/office/drawing/2015/06/chart">
            <c:ext xmlns:c16="http://schemas.microsoft.com/office/drawing/2014/chart" uri="{C3380CC4-5D6E-409C-BE32-E72D297353CC}">
              <c16:uniqueId val="{00000003-3455-45C3-B502-83C39185B576}"/>
            </c:ext>
          </c:extLst>
        </c:ser>
        <c:ser>
          <c:idx val="3"/>
          <c:order val="4"/>
          <c:tx>
            <c:strRef>
              <c:f>Sheet1!$F$1</c:f>
              <c:strCache>
                <c:ptCount val="1"/>
                <c:pt idx="0">
                  <c:v>low oil and gas supply</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4.5652680659999998</c:v>
                </c:pt>
                <c:pt idx="11">
                  <c:v>4.7394194340000002</c:v>
                </c:pt>
                <c:pt idx="12">
                  <c:v>4.8620673829999994</c:v>
                </c:pt>
                <c:pt idx="13">
                  <c:v>4.7952031249999996</c:v>
                </c:pt>
                <c:pt idx="14">
                  <c:v>4.7066757809999995</c:v>
                </c:pt>
                <c:pt idx="15">
                  <c:v>4.6318505859999997</c:v>
                </c:pt>
                <c:pt idx="16">
                  <c:v>4.5945551760000001</c:v>
                </c:pt>
                <c:pt idx="17">
                  <c:v>4.5393535160000003</c:v>
                </c:pt>
                <c:pt idx="18">
                  <c:v>4.4931357420000007</c:v>
                </c:pt>
                <c:pt idx="19">
                  <c:v>4.459302246</c:v>
                </c:pt>
                <c:pt idx="20">
                  <c:v>4.4345708009999996</c:v>
                </c:pt>
                <c:pt idx="21">
                  <c:v>4.4085957029999996</c:v>
                </c:pt>
                <c:pt idx="22">
                  <c:v>4.3934453119999999</c:v>
                </c:pt>
                <c:pt idx="23">
                  <c:v>4.3822822269999993</c:v>
                </c:pt>
                <c:pt idx="24">
                  <c:v>4.3737304689999998</c:v>
                </c:pt>
                <c:pt idx="25">
                  <c:v>4.3639492190000002</c:v>
                </c:pt>
                <c:pt idx="26">
                  <c:v>4.367844238</c:v>
                </c:pt>
                <c:pt idx="27">
                  <c:v>4.3762548829999997</c:v>
                </c:pt>
                <c:pt idx="28">
                  <c:v>4.3750048829999999</c:v>
                </c:pt>
                <c:pt idx="29">
                  <c:v>4.3798837890000009</c:v>
                </c:pt>
                <c:pt idx="30">
                  <c:v>4.3800610349999998</c:v>
                </c:pt>
                <c:pt idx="31">
                  <c:v>4.3857548829999997</c:v>
                </c:pt>
                <c:pt idx="32">
                  <c:v>4.3993403319999995</c:v>
                </c:pt>
                <c:pt idx="33">
                  <c:v>4.402157227</c:v>
                </c:pt>
                <c:pt idx="34">
                  <c:v>4.4029897460000003</c:v>
                </c:pt>
                <c:pt idx="35">
                  <c:v>4.3937475590000004</c:v>
                </c:pt>
                <c:pt idx="36">
                  <c:v>4.3974072269999995</c:v>
                </c:pt>
                <c:pt idx="37">
                  <c:v>4.4046381840000004</c:v>
                </c:pt>
                <c:pt idx="38">
                  <c:v>4.4098598629999994</c:v>
                </c:pt>
                <c:pt idx="39">
                  <c:v>4.4126401370000004</c:v>
                </c:pt>
                <c:pt idx="40">
                  <c:v>4.4130385739999998</c:v>
                </c:pt>
              </c:numCache>
            </c:numRef>
          </c:val>
          <c:smooth val="0"/>
          <c:extLst xmlns:c16r2="http://schemas.microsoft.com/office/drawing/2015/06/chart">
            <c:ext xmlns:c16="http://schemas.microsoft.com/office/drawing/2014/chart" uri="{C3380CC4-5D6E-409C-BE32-E72D297353CC}">
              <c16:uniqueId val="{00000004-3455-45C3-B502-83C39185B576}"/>
            </c:ext>
          </c:extLst>
        </c:ser>
        <c:ser>
          <c:idx val="5"/>
          <c:order val="5"/>
          <c:tx>
            <c:strRef>
              <c:f>Sheet1!$G$1</c:f>
              <c:strCache>
                <c:ptCount val="1"/>
                <c:pt idx="0">
                  <c:v>low oil price</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4.5671909180000005</c:v>
                </c:pt>
                <c:pt idx="11">
                  <c:v>4.7422573240000006</c:v>
                </c:pt>
                <c:pt idx="12">
                  <c:v>4.8105429690000001</c:v>
                </c:pt>
                <c:pt idx="13">
                  <c:v>4.761212402</c:v>
                </c:pt>
                <c:pt idx="14">
                  <c:v>4.6725048829999993</c:v>
                </c:pt>
                <c:pt idx="15">
                  <c:v>4.5834340820000001</c:v>
                </c:pt>
                <c:pt idx="16">
                  <c:v>4.6122944340000007</c:v>
                </c:pt>
                <c:pt idx="17">
                  <c:v>4.5903774409999993</c:v>
                </c:pt>
                <c:pt idx="18">
                  <c:v>4.5774565430000003</c:v>
                </c:pt>
                <c:pt idx="19">
                  <c:v>4.5545063480000003</c:v>
                </c:pt>
                <c:pt idx="20">
                  <c:v>4.5322060549999996</c:v>
                </c:pt>
                <c:pt idx="21">
                  <c:v>4.5290268549999997</c:v>
                </c:pt>
                <c:pt idx="22">
                  <c:v>4.529166504</c:v>
                </c:pt>
                <c:pt idx="23">
                  <c:v>4.5284428710000002</c:v>
                </c:pt>
                <c:pt idx="24">
                  <c:v>4.5386308589999995</c:v>
                </c:pt>
                <c:pt idx="25">
                  <c:v>4.5396352540000002</c:v>
                </c:pt>
                <c:pt idx="26">
                  <c:v>4.5543642579999997</c:v>
                </c:pt>
                <c:pt idx="27">
                  <c:v>4.5722988280000001</c:v>
                </c:pt>
                <c:pt idx="28">
                  <c:v>4.5863891599999995</c:v>
                </c:pt>
                <c:pt idx="29">
                  <c:v>4.6103349609999995</c:v>
                </c:pt>
                <c:pt idx="30">
                  <c:v>4.6287128910000002</c:v>
                </c:pt>
                <c:pt idx="31">
                  <c:v>4.6517275390000004</c:v>
                </c:pt>
                <c:pt idx="32">
                  <c:v>4.6793413090000007</c:v>
                </c:pt>
                <c:pt idx="33">
                  <c:v>4.7015371090000002</c:v>
                </c:pt>
                <c:pt idx="34">
                  <c:v>4.7267114259999996</c:v>
                </c:pt>
                <c:pt idx="35">
                  <c:v>4.7335449220000001</c:v>
                </c:pt>
                <c:pt idx="36">
                  <c:v>4.7518090819999994</c:v>
                </c:pt>
                <c:pt idx="37">
                  <c:v>4.7891552730000004</c:v>
                </c:pt>
                <c:pt idx="38">
                  <c:v>4.8027285160000002</c:v>
                </c:pt>
                <c:pt idx="39">
                  <c:v>4.8307578119999999</c:v>
                </c:pt>
                <c:pt idx="40">
                  <c:v>4.8647104490000004</c:v>
                </c:pt>
              </c:numCache>
            </c:numRef>
          </c:val>
          <c:smooth val="0"/>
          <c:extLst xmlns:c16r2="http://schemas.microsoft.com/office/drawing/2015/06/chart">
            <c:ext xmlns:c16="http://schemas.microsoft.com/office/drawing/2014/chart" uri="{C3380CC4-5D6E-409C-BE32-E72D297353CC}">
              <c16:uniqueId val="{00000005-3455-45C3-B502-83C39185B576}"/>
            </c:ext>
          </c:extLst>
        </c:ser>
        <c:ser>
          <c:idx val="6"/>
          <c:order val="6"/>
          <c:tx>
            <c:strRef>
              <c:f>Sheet1!$H$1</c:f>
              <c:strCache>
                <c:ptCount val="1"/>
                <c:pt idx="0">
                  <c:v>high macro</c:v>
                </c:pt>
              </c:strCache>
            </c:strRef>
          </c:tx>
          <c:spPr>
            <a:ln w="22225" cap="rnd">
              <a:solidFill>
                <a:srgbClr val="0071A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4.5660141599999999</c:v>
                </c:pt>
                <c:pt idx="11">
                  <c:v>4.7882026370000004</c:v>
                </c:pt>
                <c:pt idx="12">
                  <c:v>4.91853125</c:v>
                </c:pt>
                <c:pt idx="13">
                  <c:v>4.8744497070000001</c:v>
                </c:pt>
                <c:pt idx="14">
                  <c:v>4.8368569340000001</c:v>
                </c:pt>
                <c:pt idx="15">
                  <c:v>4.7793657229999997</c:v>
                </c:pt>
                <c:pt idx="16">
                  <c:v>4.8176757810000002</c:v>
                </c:pt>
                <c:pt idx="17">
                  <c:v>4.7985551759999998</c:v>
                </c:pt>
                <c:pt idx="18">
                  <c:v>4.8022778319999997</c:v>
                </c:pt>
                <c:pt idx="19">
                  <c:v>4.8035385740000001</c:v>
                </c:pt>
                <c:pt idx="20">
                  <c:v>4.8044340819999993</c:v>
                </c:pt>
                <c:pt idx="21">
                  <c:v>4.7999028319999999</c:v>
                </c:pt>
                <c:pt idx="22">
                  <c:v>4.8019321289999999</c:v>
                </c:pt>
                <c:pt idx="23">
                  <c:v>4.8174550780000001</c:v>
                </c:pt>
                <c:pt idx="24">
                  <c:v>4.8446567379999994</c:v>
                </c:pt>
                <c:pt idx="25">
                  <c:v>4.8545957030000002</c:v>
                </c:pt>
                <c:pt idx="26">
                  <c:v>4.8799223629999995</c:v>
                </c:pt>
                <c:pt idx="27">
                  <c:v>4.9088535159999998</c:v>
                </c:pt>
                <c:pt idx="28">
                  <c:v>4.9381464839999998</c:v>
                </c:pt>
                <c:pt idx="29">
                  <c:v>4.9758100590000005</c:v>
                </c:pt>
                <c:pt idx="30">
                  <c:v>5.0113388670000001</c:v>
                </c:pt>
                <c:pt idx="31">
                  <c:v>5.0582651370000002</c:v>
                </c:pt>
                <c:pt idx="32">
                  <c:v>5.1004433589999998</c:v>
                </c:pt>
                <c:pt idx="33">
                  <c:v>5.1372246089999996</c:v>
                </c:pt>
                <c:pt idx="34">
                  <c:v>5.1670971680000006</c:v>
                </c:pt>
                <c:pt idx="35">
                  <c:v>5.189564453</c:v>
                </c:pt>
                <c:pt idx="36">
                  <c:v>5.2288110349999997</c:v>
                </c:pt>
                <c:pt idx="37">
                  <c:v>5.2698256840000006</c:v>
                </c:pt>
                <c:pt idx="38">
                  <c:v>5.3134858400000002</c:v>
                </c:pt>
                <c:pt idx="39">
                  <c:v>5.3588310549999996</c:v>
                </c:pt>
                <c:pt idx="40">
                  <c:v>5.4057573240000005</c:v>
                </c:pt>
              </c:numCache>
            </c:numRef>
          </c:val>
          <c:smooth val="0"/>
          <c:extLst xmlns:c16r2="http://schemas.microsoft.com/office/drawing/2015/06/chart">
            <c:ext xmlns:c16="http://schemas.microsoft.com/office/drawing/2014/chart" uri="{C3380CC4-5D6E-409C-BE32-E72D297353CC}">
              <c16:uniqueId val="{00000006-3455-45C3-B502-83C39185B576}"/>
            </c:ext>
          </c:extLst>
        </c:ser>
        <c:ser>
          <c:idx val="7"/>
          <c:order val="7"/>
          <c:tx>
            <c:strRef>
              <c:f>Sheet1!$I$1</c:f>
              <c:strCache>
                <c:ptCount val="1"/>
                <c:pt idx="0">
                  <c:v>low macro</c:v>
                </c:pt>
              </c:strCache>
            </c:strRef>
          </c:tx>
          <c:spPr>
            <a:ln w="22225" cap="rnd">
              <a:solidFill>
                <a:srgbClr val="89DBFF"/>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Sheet1!$I$2:$I$42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4.5663637699999997</c:v>
                </c:pt>
                <c:pt idx="11">
                  <c:v>4.6664877929999999</c:v>
                </c:pt>
                <c:pt idx="12">
                  <c:v>4.7292563479999998</c:v>
                </c:pt>
                <c:pt idx="13">
                  <c:v>4.6626606449999999</c:v>
                </c:pt>
                <c:pt idx="14">
                  <c:v>4.5516870120000004</c:v>
                </c:pt>
                <c:pt idx="15">
                  <c:v>4.4655805659999999</c:v>
                </c:pt>
                <c:pt idx="16">
                  <c:v>4.4711479490000006</c:v>
                </c:pt>
                <c:pt idx="17">
                  <c:v>4.4286977539999999</c:v>
                </c:pt>
                <c:pt idx="18">
                  <c:v>4.4041782229999997</c:v>
                </c:pt>
                <c:pt idx="19">
                  <c:v>4.3886142579999996</c:v>
                </c:pt>
                <c:pt idx="20">
                  <c:v>4.3611337890000001</c:v>
                </c:pt>
                <c:pt idx="21">
                  <c:v>4.3329194340000008</c:v>
                </c:pt>
                <c:pt idx="22">
                  <c:v>4.3205498049999997</c:v>
                </c:pt>
                <c:pt idx="23">
                  <c:v>4.3164658200000003</c:v>
                </c:pt>
                <c:pt idx="24">
                  <c:v>4.3143359380000001</c:v>
                </c:pt>
                <c:pt idx="25">
                  <c:v>4.2949814450000003</c:v>
                </c:pt>
                <c:pt idx="26">
                  <c:v>4.2834619140000001</c:v>
                </c:pt>
                <c:pt idx="27">
                  <c:v>4.2789204099999996</c:v>
                </c:pt>
                <c:pt idx="28">
                  <c:v>4.2725375979999995</c:v>
                </c:pt>
                <c:pt idx="29">
                  <c:v>4.2763911129999999</c:v>
                </c:pt>
                <c:pt idx="30">
                  <c:v>4.269138184</c:v>
                </c:pt>
                <c:pt idx="31">
                  <c:v>4.2646518550000003</c:v>
                </c:pt>
                <c:pt idx="32">
                  <c:v>4.2610859379999999</c:v>
                </c:pt>
                <c:pt idx="33">
                  <c:v>4.2631411129999996</c:v>
                </c:pt>
                <c:pt idx="34">
                  <c:v>4.2763813480000001</c:v>
                </c:pt>
                <c:pt idx="35">
                  <c:v>4.2771093750000002</c:v>
                </c:pt>
                <c:pt idx="36">
                  <c:v>4.275258301</c:v>
                </c:pt>
                <c:pt idx="37">
                  <c:v>4.276407227</c:v>
                </c:pt>
                <c:pt idx="38">
                  <c:v>4.2841508790000002</c:v>
                </c:pt>
                <c:pt idx="39">
                  <c:v>4.2940512699999998</c:v>
                </c:pt>
                <c:pt idx="40">
                  <c:v>4.3097080079999994</c:v>
                </c:pt>
              </c:numCache>
            </c:numRef>
          </c:val>
          <c:smooth val="0"/>
          <c:extLst xmlns:c16r2="http://schemas.microsoft.com/office/drawing/2015/06/chart">
            <c:ext xmlns:c16="http://schemas.microsoft.com/office/drawing/2014/chart" uri="{C3380CC4-5D6E-409C-BE32-E72D297353CC}">
              <c16:uniqueId val="{00000007-3455-45C3-B502-83C39185B576}"/>
            </c:ext>
          </c:extLst>
        </c:ser>
        <c:ser>
          <c:idx val="8"/>
          <c:order val="8"/>
          <c:tx>
            <c:strRef>
              <c:f>Sheet1!$J$1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Sheet1!$J$2:$J$42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4.5625327150000006</c:v>
                </c:pt>
                <c:pt idx="11">
                  <c:v>4.7250307620000003</c:v>
                </c:pt>
                <c:pt idx="12">
                  <c:v>4.8447031249999997</c:v>
                </c:pt>
                <c:pt idx="13">
                  <c:v>4.7686396480000006</c:v>
                </c:pt>
                <c:pt idx="14">
                  <c:v>4.6877612300000004</c:v>
                </c:pt>
                <c:pt idx="15">
                  <c:v>4.6228789059999995</c:v>
                </c:pt>
                <c:pt idx="16">
                  <c:v>4.649904297</c:v>
                </c:pt>
                <c:pt idx="17">
                  <c:v>4.6150253910000005</c:v>
                </c:pt>
                <c:pt idx="18">
                  <c:v>4.606236816</c:v>
                </c:pt>
                <c:pt idx="19">
                  <c:v>4.6011010739999998</c:v>
                </c:pt>
                <c:pt idx="20">
                  <c:v>4.5835478519999997</c:v>
                </c:pt>
                <c:pt idx="21">
                  <c:v>4.5706992189999998</c:v>
                </c:pt>
                <c:pt idx="22">
                  <c:v>4.5582045899999999</c:v>
                </c:pt>
                <c:pt idx="23">
                  <c:v>4.5580371089999998</c:v>
                </c:pt>
                <c:pt idx="24">
                  <c:v>4.5652216799999996</c:v>
                </c:pt>
                <c:pt idx="25">
                  <c:v>4.5528793949999997</c:v>
                </c:pt>
                <c:pt idx="26">
                  <c:v>4.5592036129999993</c:v>
                </c:pt>
                <c:pt idx="27">
                  <c:v>4.5636484380000004</c:v>
                </c:pt>
                <c:pt idx="28">
                  <c:v>4.5645971680000006</c:v>
                </c:pt>
                <c:pt idx="29">
                  <c:v>4.5789243159999993</c:v>
                </c:pt>
                <c:pt idx="30">
                  <c:v>4.5957504879999993</c:v>
                </c:pt>
                <c:pt idx="31">
                  <c:v>4.6096733400000005</c:v>
                </c:pt>
                <c:pt idx="32">
                  <c:v>4.6350380859999998</c:v>
                </c:pt>
                <c:pt idx="33">
                  <c:v>4.6601601559999999</c:v>
                </c:pt>
                <c:pt idx="34">
                  <c:v>4.67969043</c:v>
                </c:pt>
                <c:pt idx="35">
                  <c:v>4.6910751950000007</c:v>
                </c:pt>
                <c:pt idx="36">
                  <c:v>4.7070844730000001</c:v>
                </c:pt>
                <c:pt idx="37">
                  <c:v>4.725867676</c:v>
                </c:pt>
                <c:pt idx="38">
                  <c:v>4.7534843750000002</c:v>
                </c:pt>
                <c:pt idx="39">
                  <c:v>4.7793999019999998</c:v>
                </c:pt>
                <c:pt idx="40">
                  <c:v>4.8069135740000002</c:v>
                </c:pt>
              </c:numCache>
            </c:numRef>
          </c:val>
          <c:smooth val="0"/>
          <c:extLst xmlns:c16r2="http://schemas.microsoft.com/office/drawing/2015/06/chart">
            <c:ext xmlns:c16="http://schemas.microsoft.com/office/drawing/2014/chart" uri="{C3380CC4-5D6E-409C-BE32-E72D297353CC}">
              <c16:uniqueId val="{00000008-3455-45C3-B502-83C39185B576}"/>
            </c:ext>
          </c:extLst>
        </c:ser>
        <c:dLbls>
          <c:showLegendKey val="0"/>
          <c:showVal val="0"/>
          <c:showCatName val="0"/>
          <c:showSerName val="0"/>
          <c:showPercent val="0"/>
          <c:showBubbleSize val="0"/>
        </c:dLbls>
        <c:smooth val="0"/>
        <c:axId val="-1209725616"/>
        <c:axId val="-1209727248"/>
      </c:lineChart>
      <c:catAx>
        <c:axId val="-12097256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9727248"/>
        <c:crosses val="autoZero"/>
        <c:auto val="1"/>
        <c:lblAlgn val="ctr"/>
        <c:lblOffset val="100"/>
        <c:tickLblSkip val="10"/>
        <c:tickMarkSkip val="10"/>
        <c:noMultiLvlLbl val="0"/>
      </c:catAx>
      <c:valAx>
        <c:axId val="-12097272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9725616"/>
        <c:crossesAt val="11"/>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7.9296774228960032E-2"/>
          <c:w val="0.81903714881957801"/>
          <c:h val="0.8277751643170812"/>
        </c:manualLayout>
      </c:layout>
      <c:lineChart>
        <c:grouping val="standard"/>
        <c:varyColors val="0"/>
        <c:ser>
          <c:idx val="5"/>
          <c:order val="0"/>
          <c:tx>
            <c:strRef>
              <c:f>Sheet1!$B$1</c:f>
              <c:strCache>
                <c:ptCount val="1"/>
                <c:pt idx="0">
                  <c:v>electric power</c:v>
                </c:pt>
              </c:strCache>
            </c:strRef>
          </c:tx>
          <c:spPr>
            <a:ln w="22225" cap="rnd">
              <a:solidFill>
                <a:srgbClr val="E1AB76"/>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1.8310489999999999</c:v>
                </c:pt>
                <c:pt idx="1">
                  <c:v>1.829607</c:v>
                </c:pt>
                <c:pt idx="2">
                  <c:v>1.84345</c:v>
                </c:pt>
                <c:pt idx="3">
                  <c:v>1.9191120000000002</c:v>
                </c:pt>
                <c:pt idx="4">
                  <c:v>1.9438789999999999</c:v>
                </c:pt>
                <c:pt idx="5">
                  <c:v>1.9600499999999998</c:v>
                </c:pt>
                <c:pt idx="6">
                  <c:v>2.033261</c:v>
                </c:pt>
                <c:pt idx="7">
                  <c:v>2.1014009999999996</c:v>
                </c:pt>
                <c:pt idx="8">
                  <c:v>2.1917900000000001</c:v>
                </c:pt>
                <c:pt idx="9">
                  <c:v>2.2044259999999998</c:v>
                </c:pt>
                <c:pt idx="10">
                  <c:v>2.3102</c:v>
                </c:pt>
                <c:pt idx="11">
                  <c:v>2.2726840000000004</c:v>
                </c:pt>
                <c:pt idx="12">
                  <c:v>2.2880729999999998</c:v>
                </c:pt>
                <c:pt idx="13">
                  <c:v>2.3192339999999998</c:v>
                </c:pt>
                <c:pt idx="14">
                  <c:v>2.3503859999999999</c:v>
                </c:pt>
                <c:pt idx="15">
                  <c:v>2.4156050000000002</c:v>
                </c:pt>
                <c:pt idx="16">
                  <c:v>2.3583569999999998</c:v>
                </c:pt>
                <c:pt idx="17">
                  <c:v>2.4249679999999998</c:v>
                </c:pt>
                <c:pt idx="18">
                  <c:v>2.3729</c:v>
                </c:pt>
                <c:pt idx="19">
                  <c:v>2.1579009999999998</c:v>
                </c:pt>
                <c:pt idx="20">
                  <c:v>2.2703270000000004</c:v>
                </c:pt>
                <c:pt idx="21">
                  <c:v>2.1697310000000001</c:v>
                </c:pt>
                <c:pt idx="22">
                  <c:v>2.034367</c:v>
                </c:pt>
                <c:pt idx="23">
                  <c:v>2.0498949999999998</c:v>
                </c:pt>
                <c:pt idx="24">
                  <c:v>2.0499019999999999</c:v>
                </c:pt>
                <c:pt idx="25">
                  <c:v>1.9125840000000001</c:v>
                </c:pt>
                <c:pt idx="26">
                  <c:v>1.8212760000000001</c:v>
                </c:pt>
                <c:pt idx="27">
                  <c:v>1.742847</c:v>
                </c:pt>
                <c:pt idx="28">
                  <c:v>1.763774</c:v>
                </c:pt>
                <c:pt idx="29">
                  <c:v>1.619003</c:v>
                </c:pt>
                <c:pt idx="30">
                  <c:v>1.4319581299999999</c:v>
                </c:pt>
                <c:pt idx="31">
                  <c:v>1.490218018</c:v>
                </c:pt>
                <c:pt idx="32">
                  <c:v>1.536953979</c:v>
                </c:pt>
                <c:pt idx="33">
                  <c:v>1.422829224</c:v>
                </c:pt>
                <c:pt idx="34">
                  <c:v>1.3238090819999999</c:v>
                </c:pt>
                <c:pt idx="35">
                  <c:v>1.2495290530000001</c:v>
                </c:pt>
                <c:pt idx="36">
                  <c:v>1.272813843</c:v>
                </c:pt>
                <c:pt idx="37">
                  <c:v>1.2483944090000001</c:v>
                </c:pt>
                <c:pt idx="38">
                  <c:v>1.2433907469999999</c:v>
                </c:pt>
                <c:pt idx="39">
                  <c:v>1.2425819090000001</c:v>
                </c:pt>
                <c:pt idx="40">
                  <c:v>1.224307617</c:v>
                </c:pt>
                <c:pt idx="41">
                  <c:v>1.214541138</c:v>
                </c:pt>
                <c:pt idx="42">
                  <c:v>1.2027795410000002</c:v>
                </c:pt>
                <c:pt idx="43">
                  <c:v>1.200963867</c:v>
                </c:pt>
                <c:pt idx="44">
                  <c:v>1.2006789550000001</c:v>
                </c:pt>
                <c:pt idx="45">
                  <c:v>1.1810220950000001</c:v>
                </c:pt>
                <c:pt idx="46">
                  <c:v>1.181526123</c:v>
                </c:pt>
                <c:pt idx="47">
                  <c:v>1.1791239009999999</c:v>
                </c:pt>
                <c:pt idx="48">
                  <c:v>1.1715863039999999</c:v>
                </c:pt>
                <c:pt idx="49">
                  <c:v>1.1754503170000001</c:v>
                </c:pt>
                <c:pt idx="50">
                  <c:v>1.1828657229999999</c:v>
                </c:pt>
                <c:pt idx="51">
                  <c:v>1.1837297360000001</c:v>
                </c:pt>
                <c:pt idx="52">
                  <c:v>1.1923320309999998</c:v>
                </c:pt>
                <c:pt idx="53">
                  <c:v>1.1968388669999999</c:v>
                </c:pt>
                <c:pt idx="54">
                  <c:v>1.2006573490000001</c:v>
                </c:pt>
                <c:pt idx="55">
                  <c:v>1.1958074949999999</c:v>
                </c:pt>
                <c:pt idx="56">
                  <c:v>1.195973755</c:v>
                </c:pt>
                <c:pt idx="57">
                  <c:v>1.199531006</c:v>
                </c:pt>
                <c:pt idx="58">
                  <c:v>1.2097113039999998</c:v>
                </c:pt>
                <c:pt idx="59">
                  <c:v>1.2184085689999999</c:v>
                </c:pt>
                <c:pt idx="60">
                  <c:v>1.2257514650000001</c:v>
                </c:pt>
              </c:numCache>
            </c:numRef>
          </c:val>
          <c:smooth val="0"/>
          <c:extLst xmlns:c16r2="http://schemas.microsoft.com/office/drawing/2015/06/chart">
            <c:ext xmlns:c16="http://schemas.microsoft.com/office/drawing/2014/chart" uri="{C3380CC4-5D6E-409C-BE32-E72D297353CC}">
              <c16:uniqueId val="{00000000-3A5F-40E0-8007-7A8F8C01A2BC}"/>
            </c:ext>
          </c:extLst>
        </c:ser>
        <c:ser>
          <c:idx val="1"/>
          <c:order val="1"/>
          <c:tx>
            <c:strRef>
              <c:f>Sheet1!$C$1</c:f>
              <c:strCache>
                <c:ptCount val="1"/>
                <c:pt idx="0">
                  <c:v>transportation</c:v>
                </c:pt>
              </c:strCache>
            </c:strRef>
          </c:tx>
          <c:spPr>
            <a:ln w="22225" cap="rnd">
              <a:solidFill>
                <a:srgbClr val="00395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1.5844119999999997</c:v>
                </c:pt>
                <c:pt idx="1">
                  <c:v>1.5647960000000001</c:v>
                </c:pt>
                <c:pt idx="2">
                  <c:v>1.588498</c:v>
                </c:pt>
                <c:pt idx="3">
                  <c:v>1.601048</c:v>
                </c:pt>
                <c:pt idx="4">
                  <c:v>1.6407960000000001</c:v>
                </c:pt>
                <c:pt idx="5">
                  <c:v>1.6753039999999999</c:v>
                </c:pt>
                <c:pt idx="6">
                  <c:v>1.7205760000000001</c:v>
                </c:pt>
                <c:pt idx="7">
                  <c:v>1.738904</c:v>
                </c:pt>
                <c:pt idx="8">
                  <c:v>1.776116</c:v>
                </c:pt>
                <c:pt idx="9">
                  <c:v>1.8222339999999999</c:v>
                </c:pt>
                <c:pt idx="10">
                  <c:v>1.8660680000000001</c:v>
                </c:pt>
                <c:pt idx="11">
                  <c:v>1.845307</c:v>
                </c:pt>
                <c:pt idx="12">
                  <c:v>1.8861320000000001</c:v>
                </c:pt>
                <c:pt idx="13">
                  <c:v>1.886193</c:v>
                </c:pt>
                <c:pt idx="14">
                  <c:v>1.952615</c:v>
                </c:pt>
                <c:pt idx="15">
                  <c:v>1.9792260000000002</c:v>
                </c:pt>
                <c:pt idx="16">
                  <c:v>2.0075970000000001</c:v>
                </c:pt>
                <c:pt idx="17">
                  <c:v>2.0125929999999999</c:v>
                </c:pt>
                <c:pt idx="18">
                  <c:v>1.88842</c:v>
                </c:pt>
                <c:pt idx="19">
                  <c:v>1.8201109999999998</c:v>
                </c:pt>
                <c:pt idx="20">
                  <c:v>1.838192</c:v>
                </c:pt>
                <c:pt idx="21">
                  <c:v>1.8045129999999998</c:v>
                </c:pt>
                <c:pt idx="22">
                  <c:v>1.769401</c:v>
                </c:pt>
                <c:pt idx="23">
                  <c:v>1.79216</c:v>
                </c:pt>
                <c:pt idx="24">
                  <c:v>1.810684</c:v>
                </c:pt>
                <c:pt idx="25">
                  <c:v>1.834956</c:v>
                </c:pt>
                <c:pt idx="26">
                  <c:v>1.8673410000000001</c:v>
                </c:pt>
                <c:pt idx="27">
                  <c:v>1.8839900000000001</c:v>
                </c:pt>
                <c:pt idx="28">
                  <c:v>1.9143300000000001</c:v>
                </c:pt>
                <c:pt idx="29">
                  <c:v>1.9082399999999999</c:v>
                </c:pt>
                <c:pt idx="30">
                  <c:v>1.5875710949999999</c:v>
                </c:pt>
                <c:pt idx="31">
                  <c:v>1.683812369</c:v>
                </c:pt>
                <c:pt idx="32">
                  <c:v>1.7374185260000001</c:v>
                </c:pt>
                <c:pt idx="33">
                  <c:v>1.7397867890000001</c:v>
                </c:pt>
                <c:pt idx="34">
                  <c:v>1.7367689420000001</c:v>
                </c:pt>
                <c:pt idx="35">
                  <c:v>1.7253719239999998</c:v>
                </c:pt>
                <c:pt idx="36">
                  <c:v>1.716227154</c:v>
                </c:pt>
                <c:pt idx="37">
                  <c:v>1.7031871670000001</c:v>
                </c:pt>
                <c:pt idx="38">
                  <c:v>1.6947706420000002</c:v>
                </c:pt>
                <c:pt idx="39">
                  <c:v>1.6846512760000001</c:v>
                </c:pt>
                <c:pt idx="40">
                  <c:v>1.6802296400000001</c:v>
                </c:pt>
                <c:pt idx="41">
                  <c:v>1.669885729</c:v>
                </c:pt>
                <c:pt idx="42">
                  <c:v>1.6648204209999999</c:v>
                </c:pt>
                <c:pt idx="43">
                  <c:v>1.6617831729999999</c:v>
                </c:pt>
                <c:pt idx="44">
                  <c:v>1.6608277120000001</c:v>
                </c:pt>
                <c:pt idx="45">
                  <c:v>1.6609639789999999</c:v>
                </c:pt>
                <c:pt idx="46">
                  <c:v>1.6596328699999998</c:v>
                </c:pt>
                <c:pt idx="47">
                  <c:v>1.658494498</c:v>
                </c:pt>
                <c:pt idx="48">
                  <c:v>1.6593584530000001</c:v>
                </c:pt>
                <c:pt idx="49">
                  <c:v>1.6612767019999999</c:v>
                </c:pt>
                <c:pt idx="50">
                  <c:v>1.6651766450000001</c:v>
                </c:pt>
                <c:pt idx="51">
                  <c:v>1.6709562659999999</c:v>
                </c:pt>
                <c:pt idx="52">
                  <c:v>1.6755552989999998</c:v>
                </c:pt>
                <c:pt idx="53">
                  <c:v>1.684043202</c:v>
                </c:pt>
                <c:pt idx="54">
                  <c:v>1.690721946</c:v>
                </c:pt>
                <c:pt idx="55">
                  <c:v>1.698766451</c:v>
                </c:pt>
                <c:pt idx="56">
                  <c:v>1.7050112609999999</c:v>
                </c:pt>
                <c:pt idx="57">
                  <c:v>1.7111248640000001</c:v>
                </c:pt>
                <c:pt idx="58">
                  <c:v>1.71851047</c:v>
                </c:pt>
                <c:pt idx="59">
                  <c:v>1.725951915</c:v>
                </c:pt>
                <c:pt idx="60">
                  <c:v>1.7336636459999999</c:v>
                </c:pt>
              </c:numCache>
            </c:numRef>
          </c:val>
          <c:smooth val="0"/>
          <c:extLst xmlns:c16r2="http://schemas.microsoft.com/office/drawing/2015/06/chart">
            <c:ext xmlns:c16="http://schemas.microsoft.com/office/drawing/2014/chart" uri="{C3380CC4-5D6E-409C-BE32-E72D297353CC}">
              <c16:uniqueId val="{00000001-3A5F-40E0-8007-7A8F8C01A2BC}"/>
            </c:ext>
          </c:extLst>
        </c:ser>
        <c:ser>
          <c:idx val="4"/>
          <c:order val="2"/>
          <c:tx>
            <c:strRef>
              <c:f>Sheet1!$D$1</c:f>
              <c:strCache>
                <c:ptCount val="1"/>
                <c:pt idx="0">
                  <c:v>industrial</c:v>
                </c:pt>
              </c:strCache>
            </c:strRef>
          </c:tx>
          <c:spPr>
            <a:ln w="22225" cap="rnd">
              <a:solidFill>
                <a:srgbClr val="5D9732"/>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1.0583379999999998</c:v>
                </c:pt>
                <c:pt idx="1">
                  <c:v>1.025207</c:v>
                </c:pt>
                <c:pt idx="2">
                  <c:v>1.0770790000000001</c:v>
                </c:pt>
                <c:pt idx="3">
                  <c:v>1.067547</c:v>
                </c:pt>
                <c:pt idx="4">
                  <c:v>1.0860729999999998</c:v>
                </c:pt>
                <c:pt idx="5">
                  <c:v>1.095542</c:v>
                </c:pt>
                <c:pt idx="6">
                  <c:v>1.1288849999999999</c:v>
                </c:pt>
                <c:pt idx="7">
                  <c:v>1.1312930000000001</c:v>
                </c:pt>
                <c:pt idx="8">
                  <c:v>1.1018910000000002</c:v>
                </c:pt>
                <c:pt idx="9">
                  <c:v>1.0810529999999998</c:v>
                </c:pt>
                <c:pt idx="10">
                  <c:v>1.0712159999999999</c:v>
                </c:pt>
                <c:pt idx="11">
                  <c:v>1.0495650000000001</c:v>
                </c:pt>
                <c:pt idx="12">
                  <c:v>1.0367899999999999</c:v>
                </c:pt>
                <c:pt idx="13">
                  <c:v>1.0280040000000001</c:v>
                </c:pt>
                <c:pt idx="14">
                  <c:v>1.0666739999999999</c:v>
                </c:pt>
                <c:pt idx="15">
                  <c:v>1.0130110000000001</c:v>
                </c:pt>
                <c:pt idx="16">
                  <c:v>1.0172409999999998</c:v>
                </c:pt>
                <c:pt idx="17">
                  <c:v>1.0050699999999999</c:v>
                </c:pt>
                <c:pt idx="18">
                  <c:v>0.97219699999999987</c:v>
                </c:pt>
                <c:pt idx="19">
                  <c:v>0.85269399999999995</c:v>
                </c:pt>
                <c:pt idx="20">
                  <c:v>0.9200219999999999</c:v>
                </c:pt>
                <c:pt idx="21">
                  <c:v>0.92458899999999999</c:v>
                </c:pt>
                <c:pt idx="22">
                  <c:v>0.93850999999999996</c:v>
                </c:pt>
                <c:pt idx="23">
                  <c:v>0.95909800000000012</c:v>
                </c:pt>
                <c:pt idx="24">
                  <c:v>0.96973500000000001</c:v>
                </c:pt>
                <c:pt idx="25">
                  <c:v>0.95272599999999996</c:v>
                </c:pt>
                <c:pt idx="26">
                  <c:v>0.95094400000000012</c:v>
                </c:pt>
                <c:pt idx="27">
                  <c:v>0.96884800000000004</c:v>
                </c:pt>
                <c:pt idx="28">
                  <c:v>1.0044770000000001</c:v>
                </c:pt>
                <c:pt idx="29">
                  <c:v>1.0167390000000001</c:v>
                </c:pt>
                <c:pt idx="30">
                  <c:v>0.98517440800000011</c:v>
                </c:pt>
                <c:pt idx="31">
                  <c:v>0.98825253300000004</c:v>
                </c:pt>
                <c:pt idx="32">
                  <c:v>1.001239075</c:v>
                </c:pt>
                <c:pt idx="33">
                  <c:v>1.0323589179999999</c:v>
                </c:pt>
                <c:pt idx="34">
                  <c:v>1.0508170170000002</c:v>
                </c:pt>
                <c:pt idx="35">
                  <c:v>1.0693458550000001</c:v>
                </c:pt>
                <c:pt idx="36">
                  <c:v>1.083442901</c:v>
                </c:pt>
                <c:pt idx="37">
                  <c:v>1.087443054</c:v>
                </c:pt>
                <c:pt idx="38">
                  <c:v>1.0935467529999998</c:v>
                </c:pt>
                <c:pt idx="39">
                  <c:v>1.100806824</c:v>
                </c:pt>
                <c:pt idx="40">
                  <c:v>1.108135681</c:v>
                </c:pt>
                <c:pt idx="41">
                  <c:v>1.116669098</c:v>
                </c:pt>
                <c:pt idx="42">
                  <c:v>1.1218987430000003</c:v>
                </c:pt>
                <c:pt idx="43">
                  <c:v>1.1273718880000001</c:v>
                </c:pt>
                <c:pt idx="44">
                  <c:v>1.1365723569999999</c:v>
                </c:pt>
                <c:pt idx="45">
                  <c:v>1.144209504</c:v>
                </c:pt>
                <c:pt idx="46">
                  <c:v>1.151679047</c:v>
                </c:pt>
                <c:pt idx="47">
                  <c:v>1.1600317690000002</c:v>
                </c:pt>
                <c:pt idx="48">
                  <c:v>1.1680747979999999</c:v>
                </c:pt>
                <c:pt idx="49">
                  <c:v>1.1769677119999999</c:v>
                </c:pt>
                <c:pt idx="50">
                  <c:v>1.1827581789999999</c:v>
                </c:pt>
                <c:pt idx="51">
                  <c:v>1.1902333990000002</c:v>
                </c:pt>
                <c:pt idx="52">
                  <c:v>1.2025178220000001</c:v>
                </c:pt>
                <c:pt idx="53">
                  <c:v>1.214787292</c:v>
                </c:pt>
                <c:pt idx="54">
                  <c:v>1.223805633</c:v>
                </c:pt>
                <c:pt idx="55">
                  <c:v>1.2320724489999997</c:v>
                </c:pt>
                <c:pt idx="56">
                  <c:v>1.241809296</c:v>
                </c:pt>
                <c:pt idx="57">
                  <c:v>1.2511924750000001</c:v>
                </c:pt>
                <c:pt idx="58">
                  <c:v>1.2615553280000003</c:v>
                </c:pt>
                <c:pt idx="59">
                  <c:v>1.2717847899999999</c:v>
                </c:pt>
                <c:pt idx="60">
                  <c:v>1.2847318730000001</c:v>
                </c:pt>
              </c:numCache>
            </c:numRef>
          </c:val>
          <c:smooth val="0"/>
          <c:extLst xmlns:c16r2="http://schemas.microsoft.com/office/drawing/2015/06/chart">
            <c:ext xmlns:c16="http://schemas.microsoft.com/office/drawing/2014/chart" uri="{C3380CC4-5D6E-409C-BE32-E72D297353CC}">
              <c16:uniqueId val="{00000002-3A5F-40E0-8007-7A8F8C01A2BC}"/>
            </c:ext>
          </c:extLst>
        </c:ser>
        <c:ser>
          <c:idx val="7"/>
          <c:order val="3"/>
          <c:tx>
            <c:strRef>
              <c:f>Sheet1!$E$1</c:f>
              <c:strCache>
                <c:ptCount val="1"/>
                <c:pt idx="0">
                  <c:v>residential</c:v>
                </c:pt>
              </c:strCache>
            </c:strRef>
          </c:tx>
          <c:spPr>
            <a:ln w="22225" cap="rnd">
              <a:solidFill>
                <a:srgbClr val="893F48"/>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0.33943999999999996</c:v>
                </c:pt>
                <c:pt idx="1">
                  <c:v>0.34723799999999994</c:v>
                </c:pt>
                <c:pt idx="2">
                  <c:v>0.35708299999999998</c:v>
                </c:pt>
                <c:pt idx="3">
                  <c:v>0.37215499999999996</c:v>
                </c:pt>
                <c:pt idx="4">
                  <c:v>0.36422100000000002</c:v>
                </c:pt>
                <c:pt idx="5">
                  <c:v>0.36095699999999986</c:v>
                </c:pt>
                <c:pt idx="6">
                  <c:v>0.38937100000000008</c:v>
                </c:pt>
                <c:pt idx="7">
                  <c:v>0.37108100000000011</c:v>
                </c:pt>
                <c:pt idx="8">
                  <c:v>0.33861900000000011</c:v>
                </c:pt>
                <c:pt idx="9">
                  <c:v>0.35959799999999997</c:v>
                </c:pt>
                <c:pt idx="10">
                  <c:v>0.37991600000000003</c:v>
                </c:pt>
                <c:pt idx="11">
                  <c:v>0.36698599999999987</c:v>
                </c:pt>
                <c:pt idx="12">
                  <c:v>0.36727299999999991</c:v>
                </c:pt>
                <c:pt idx="13">
                  <c:v>0.38514199999999993</c:v>
                </c:pt>
                <c:pt idx="14">
                  <c:v>0.37129299999999998</c:v>
                </c:pt>
                <c:pt idx="15">
                  <c:v>0.3641009999999999</c:v>
                </c:pt>
                <c:pt idx="16">
                  <c:v>0.32292200000000004</c:v>
                </c:pt>
                <c:pt idx="17">
                  <c:v>0.34375100000000008</c:v>
                </c:pt>
                <c:pt idx="18">
                  <c:v>0.35710900000000001</c:v>
                </c:pt>
                <c:pt idx="19">
                  <c:v>0.33822000000000002</c:v>
                </c:pt>
                <c:pt idx="20">
                  <c:v>0.33541200000000004</c:v>
                </c:pt>
                <c:pt idx="21">
                  <c:v>0.32555999999999996</c:v>
                </c:pt>
                <c:pt idx="22">
                  <c:v>0.28586199999999995</c:v>
                </c:pt>
                <c:pt idx="23">
                  <c:v>0.3322790000000001</c:v>
                </c:pt>
                <c:pt idx="24">
                  <c:v>0.34900500000000001</c:v>
                </c:pt>
                <c:pt idx="25">
                  <c:v>0.32262000000000002</c:v>
                </c:pt>
                <c:pt idx="26">
                  <c:v>0.29896699999999998</c:v>
                </c:pt>
                <c:pt idx="27">
                  <c:v>0.3015250000000001</c:v>
                </c:pt>
                <c:pt idx="28">
                  <c:v>0.34413499999999997</c:v>
                </c:pt>
                <c:pt idx="29">
                  <c:v>0.34368500000000007</c:v>
                </c:pt>
                <c:pt idx="30">
                  <c:v>0.32376525900000003</c:v>
                </c:pt>
                <c:pt idx="31">
                  <c:v>0.32004492200000006</c:v>
                </c:pt>
                <c:pt idx="32">
                  <c:v>0.32691967699999996</c:v>
                </c:pt>
                <c:pt idx="33">
                  <c:v>0.32526745600000007</c:v>
                </c:pt>
                <c:pt idx="34">
                  <c:v>0.32416400200000001</c:v>
                </c:pt>
                <c:pt idx="35">
                  <c:v>0.32286218300000002</c:v>
                </c:pt>
                <c:pt idx="36">
                  <c:v>0.32125830099999997</c:v>
                </c:pt>
                <c:pt idx="37">
                  <c:v>0.319709625</c:v>
                </c:pt>
                <c:pt idx="38">
                  <c:v>0.31831872500000002</c:v>
                </c:pt>
                <c:pt idx="39">
                  <c:v>0.31702893100000007</c:v>
                </c:pt>
                <c:pt idx="40">
                  <c:v>0.31549200399999999</c:v>
                </c:pt>
                <c:pt idx="41">
                  <c:v>0.31423983799999999</c:v>
                </c:pt>
                <c:pt idx="42">
                  <c:v>0.31316293299999998</c:v>
                </c:pt>
                <c:pt idx="43">
                  <c:v>0.312143067</c:v>
                </c:pt>
                <c:pt idx="44">
                  <c:v>0.31115658600000001</c:v>
                </c:pt>
                <c:pt idx="45">
                  <c:v>0.31035305700000004</c:v>
                </c:pt>
                <c:pt idx="46">
                  <c:v>0.30962783799999999</c:v>
                </c:pt>
                <c:pt idx="47">
                  <c:v>0.30891345199999998</c:v>
                </c:pt>
                <c:pt idx="48">
                  <c:v>0.30822515900000003</c:v>
                </c:pt>
                <c:pt idx="49">
                  <c:v>0.30758538800000007</c:v>
                </c:pt>
                <c:pt idx="50">
                  <c:v>0.30704422000000003</c:v>
                </c:pt>
                <c:pt idx="51">
                  <c:v>0.30650534100000004</c:v>
                </c:pt>
                <c:pt idx="52">
                  <c:v>0.30600170900000001</c:v>
                </c:pt>
                <c:pt idx="53">
                  <c:v>0.30551202399999999</c:v>
                </c:pt>
                <c:pt idx="54">
                  <c:v>0.30510504200000005</c:v>
                </c:pt>
                <c:pt idx="55">
                  <c:v>0.30468942199999999</c:v>
                </c:pt>
                <c:pt idx="56">
                  <c:v>0.30428039499999998</c:v>
                </c:pt>
                <c:pt idx="57">
                  <c:v>0.303813263</c:v>
                </c:pt>
                <c:pt idx="58">
                  <c:v>0.30334045400000004</c:v>
                </c:pt>
                <c:pt idx="59">
                  <c:v>0.302816009</c:v>
                </c:pt>
                <c:pt idx="60">
                  <c:v>0.30230300899999996</c:v>
                </c:pt>
              </c:numCache>
            </c:numRef>
          </c:val>
          <c:smooth val="0"/>
          <c:extLst xmlns:c16r2="http://schemas.microsoft.com/office/drawing/2015/06/chart">
            <c:ext xmlns:c16="http://schemas.microsoft.com/office/drawing/2014/chart" uri="{C3380CC4-5D6E-409C-BE32-E72D297353CC}">
              <c16:uniqueId val="{00000003-3A5F-40E0-8007-7A8F8C01A2BC}"/>
            </c:ext>
          </c:extLst>
        </c:ser>
        <c:ser>
          <c:idx val="0"/>
          <c:order val="4"/>
          <c:tx>
            <c:strRef>
              <c:f>Sheet1!$F$1</c:f>
              <c:strCache>
                <c:ptCount val="1"/>
                <c:pt idx="0">
                  <c:v>commercial</c:v>
                </c:pt>
              </c:strCache>
            </c:strRef>
          </c:tx>
          <c:spPr>
            <a:ln w="22225" cap="rnd">
              <a:solidFill>
                <a:srgbClr val="E9B8BD"/>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Sheet1!$F$2:$F$62</c:f>
              <c:numCache>
                <c:formatCode>General</c:formatCode>
                <c:ptCount val="61"/>
                <c:pt idx="0">
                  <c:v>0.22666499999999995</c:v>
                </c:pt>
                <c:pt idx="1">
                  <c:v>0.22775900000000002</c:v>
                </c:pt>
                <c:pt idx="2">
                  <c:v>0.22882899999999995</c:v>
                </c:pt>
                <c:pt idx="3">
                  <c:v>0.22588800000000003</c:v>
                </c:pt>
                <c:pt idx="4">
                  <c:v>0.22858399999999995</c:v>
                </c:pt>
                <c:pt idx="5">
                  <c:v>0.23135400000000003</c:v>
                </c:pt>
                <c:pt idx="6">
                  <c:v>0.24002600000000007</c:v>
                </c:pt>
                <c:pt idx="7">
                  <c:v>0.24019399999999996</c:v>
                </c:pt>
                <c:pt idx="8">
                  <c:v>0.22298599999999999</c:v>
                </c:pt>
                <c:pt idx="9">
                  <c:v>0.22566000000000008</c:v>
                </c:pt>
                <c:pt idx="10">
                  <c:v>0.23915499999999998</c:v>
                </c:pt>
                <c:pt idx="11">
                  <c:v>0.23014400000000002</c:v>
                </c:pt>
                <c:pt idx="12">
                  <c:v>0.23097300000000007</c:v>
                </c:pt>
                <c:pt idx="13">
                  <c:v>0.241313</c:v>
                </c:pt>
                <c:pt idx="14">
                  <c:v>0.23784099999999989</c:v>
                </c:pt>
                <c:pt idx="15">
                  <c:v>0.22720999999999991</c:v>
                </c:pt>
                <c:pt idx="16">
                  <c:v>0.20763300000000004</c:v>
                </c:pt>
                <c:pt idx="17">
                  <c:v>0.21671299999999996</c:v>
                </c:pt>
                <c:pt idx="18">
                  <c:v>0.22594199999999989</c:v>
                </c:pt>
                <c:pt idx="19">
                  <c:v>0.22309899999999994</c:v>
                </c:pt>
                <c:pt idx="20">
                  <c:v>0.22062199999999996</c:v>
                </c:pt>
                <c:pt idx="21">
                  <c:v>0.22149300000000005</c:v>
                </c:pt>
                <c:pt idx="22">
                  <c:v>0.20082299999999997</c:v>
                </c:pt>
                <c:pt idx="23">
                  <c:v>0.22260399999999994</c:v>
                </c:pt>
                <c:pt idx="24">
                  <c:v>0.23390999999999998</c:v>
                </c:pt>
                <c:pt idx="25">
                  <c:v>0.23995399999999995</c:v>
                </c:pt>
                <c:pt idx="26">
                  <c:v>0.23198200000000008</c:v>
                </c:pt>
                <c:pt idx="27">
                  <c:v>0.233375</c:v>
                </c:pt>
                <c:pt idx="28">
                  <c:v>0.25426900000000002</c:v>
                </c:pt>
                <c:pt idx="29">
                  <c:v>0.25401400000000002</c:v>
                </c:pt>
                <c:pt idx="30">
                  <c:v>0.23406423899999992</c:v>
                </c:pt>
                <c:pt idx="31">
                  <c:v>0.24270266700000007</c:v>
                </c:pt>
                <c:pt idx="32">
                  <c:v>0.24217175299999996</c:v>
                </c:pt>
                <c:pt idx="33">
                  <c:v>0.24839663600000006</c:v>
                </c:pt>
                <c:pt idx="34">
                  <c:v>0.25220230100000002</c:v>
                </c:pt>
                <c:pt idx="35">
                  <c:v>0.25576968299999991</c:v>
                </c:pt>
                <c:pt idx="36">
                  <c:v>0.25616229199999996</c:v>
                </c:pt>
                <c:pt idx="37">
                  <c:v>0.25629135099999995</c:v>
                </c:pt>
                <c:pt idx="38">
                  <c:v>0.25621014399999997</c:v>
                </c:pt>
                <c:pt idx="39">
                  <c:v>0.25603213499999999</c:v>
                </c:pt>
                <c:pt idx="40">
                  <c:v>0.25538302600000001</c:v>
                </c:pt>
                <c:pt idx="41">
                  <c:v>0.25536343299999992</c:v>
                </c:pt>
                <c:pt idx="42">
                  <c:v>0.25554284700000007</c:v>
                </c:pt>
                <c:pt idx="43">
                  <c:v>0.25577477999999998</c:v>
                </c:pt>
                <c:pt idx="44">
                  <c:v>0.25598642000000005</c:v>
                </c:pt>
                <c:pt idx="45">
                  <c:v>0.25633065799999999</c:v>
                </c:pt>
                <c:pt idx="46">
                  <c:v>0.25673767100000006</c:v>
                </c:pt>
                <c:pt idx="47">
                  <c:v>0.25708502199999994</c:v>
                </c:pt>
                <c:pt idx="48">
                  <c:v>0.25735238699999996</c:v>
                </c:pt>
                <c:pt idx="49">
                  <c:v>0.25764401200000003</c:v>
                </c:pt>
                <c:pt idx="50">
                  <c:v>0.25790615900000002</c:v>
                </c:pt>
                <c:pt idx="51">
                  <c:v>0.25824917600000002</c:v>
                </c:pt>
                <c:pt idx="52">
                  <c:v>0.25863165300000002</c:v>
                </c:pt>
                <c:pt idx="53">
                  <c:v>0.25897869899999998</c:v>
                </c:pt>
                <c:pt idx="54">
                  <c:v>0.25940023799999995</c:v>
                </c:pt>
                <c:pt idx="55">
                  <c:v>0.25973907500000004</c:v>
                </c:pt>
                <c:pt idx="56">
                  <c:v>0.26000982700000003</c:v>
                </c:pt>
                <c:pt idx="57">
                  <c:v>0.26020590199999999</c:v>
                </c:pt>
                <c:pt idx="58">
                  <c:v>0.26036706599999998</c:v>
                </c:pt>
                <c:pt idx="59">
                  <c:v>0.26043868999999997</c:v>
                </c:pt>
                <c:pt idx="60">
                  <c:v>0.260463104</c:v>
                </c:pt>
              </c:numCache>
            </c:numRef>
          </c:val>
          <c:smooth val="0"/>
          <c:extLst xmlns:c16r2="http://schemas.microsoft.com/office/drawing/2015/06/chart">
            <c:ext xmlns:c16="http://schemas.microsoft.com/office/drawing/2014/chart" uri="{C3380CC4-5D6E-409C-BE32-E72D297353CC}">
              <c16:uniqueId val="{00000004-3A5F-40E0-8007-7A8F8C01A2BC}"/>
            </c:ext>
          </c:extLst>
        </c:ser>
        <c:dLbls>
          <c:showLegendKey val="0"/>
          <c:showVal val="0"/>
          <c:showCatName val="0"/>
          <c:showSerName val="0"/>
          <c:showPercent val="0"/>
          <c:showBubbleSize val="0"/>
        </c:dLbls>
        <c:smooth val="0"/>
        <c:axId val="-1209728336"/>
        <c:axId val="-1209724528"/>
      </c:lineChart>
      <c:catAx>
        <c:axId val="-120972833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9724528"/>
        <c:crosses val="autoZero"/>
        <c:auto val="1"/>
        <c:lblAlgn val="ctr"/>
        <c:lblOffset val="100"/>
        <c:tickLblSkip val="10"/>
        <c:tickMarkSkip val="10"/>
        <c:noMultiLvlLbl val="0"/>
      </c:catAx>
      <c:valAx>
        <c:axId val="-12097245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9728336"/>
        <c:crossesAt val="3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19901932147985"/>
          <c:y val="7.2087389533751781E-2"/>
          <c:w val="0.80909274662968644"/>
          <c:h val="0.83707352384224143"/>
        </c:manualLayout>
      </c:layout>
      <c:lineChart>
        <c:grouping val="standard"/>
        <c:varyColors val="0"/>
        <c:ser>
          <c:idx val="5"/>
          <c:order val="0"/>
          <c:tx>
            <c:strRef>
              <c:f>Sheet1!$B$1</c:f>
              <c:strCache>
                <c:ptCount val="1"/>
                <c:pt idx="0">
                  <c:v>petroleum</c:v>
                </c:pt>
              </c:strCache>
            </c:strRef>
          </c:tx>
          <c:spPr>
            <a:ln w="22225" cap="rnd">
              <a:solidFill>
                <a:srgbClr val="BD732A"/>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2.185276</c:v>
                </c:pt>
                <c:pt idx="1">
                  <c:v>2.1309070000000001</c:v>
                </c:pt>
                <c:pt idx="2">
                  <c:v>2.1784560000000002</c:v>
                </c:pt>
                <c:pt idx="3">
                  <c:v>2.1827649999999998</c:v>
                </c:pt>
                <c:pt idx="4">
                  <c:v>2.2236560000000001</c:v>
                </c:pt>
                <c:pt idx="5">
                  <c:v>2.2139189999999997</c:v>
                </c:pt>
                <c:pt idx="6">
                  <c:v>2.2992060000000003</c:v>
                </c:pt>
                <c:pt idx="7">
                  <c:v>2.3180549999999998</c:v>
                </c:pt>
                <c:pt idx="8">
                  <c:v>2.3630300000000002</c:v>
                </c:pt>
                <c:pt idx="9">
                  <c:v>2.422031</c:v>
                </c:pt>
                <c:pt idx="10">
                  <c:v>2.4540680000000004</c:v>
                </c:pt>
                <c:pt idx="11">
                  <c:v>2.4724390000000001</c:v>
                </c:pt>
                <c:pt idx="12">
                  <c:v>2.4708319999999997</c:v>
                </c:pt>
                <c:pt idx="13">
                  <c:v>2.5167459999999999</c:v>
                </c:pt>
                <c:pt idx="14">
                  <c:v>2.6064059999999998</c:v>
                </c:pt>
                <c:pt idx="15">
                  <c:v>2.6228470000000002</c:v>
                </c:pt>
                <c:pt idx="16">
                  <c:v>2.5841419999999999</c:v>
                </c:pt>
                <c:pt idx="17">
                  <c:v>2.5731979999999997</c:v>
                </c:pt>
                <c:pt idx="18">
                  <c:v>2.4096060000000001</c:v>
                </c:pt>
                <c:pt idx="19">
                  <c:v>2.2711460000000003</c:v>
                </c:pt>
                <c:pt idx="20">
                  <c:v>2.2957620000000003</c:v>
                </c:pt>
                <c:pt idx="21">
                  <c:v>2.2472600000000003</c:v>
                </c:pt>
                <c:pt idx="22">
                  <c:v>2.1885859999999999</c:v>
                </c:pt>
                <c:pt idx="23">
                  <c:v>2.2176709999999997</c:v>
                </c:pt>
                <c:pt idx="24">
                  <c:v>2.2485490000000001</c:v>
                </c:pt>
                <c:pt idx="25">
                  <c:v>2.2879800000000001</c:v>
                </c:pt>
                <c:pt idx="26">
                  <c:v>2.3106629999999999</c:v>
                </c:pt>
                <c:pt idx="27">
                  <c:v>2.3284119999999997</c:v>
                </c:pt>
                <c:pt idx="28">
                  <c:v>2.3740039999999998</c:v>
                </c:pt>
                <c:pt idx="29">
                  <c:v>2.3654890000000002</c:v>
                </c:pt>
                <c:pt idx="30">
                  <c:v>2.015744019</c:v>
                </c:pt>
                <c:pt idx="31">
                  <c:v>2.1223283689999999</c:v>
                </c:pt>
                <c:pt idx="32">
                  <c:v>2.185958496</c:v>
                </c:pt>
                <c:pt idx="33">
                  <c:v>2.1959638670000001</c:v>
                </c:pt>
                <c:pt idx="34">
                  <c:v>2.1947539059999999</c:v>
                </c:pt>
                <c:pt idx="35">
                  <c:v>2.187734131</c:v>
                </c:pt>
                <c:pt idx="36">
                  <c:v>2.183594238</c:v>
                </c:pt>
                <c:pt idx="37">
                  <c:v>2.173197021</c:v>
                </c:pt>
                <c:pt idx="38">
                  <c:v>2.1670893549999999</c:v>
                </c:pt>
                <c:pt idx="39">
                  <c:v>2.1599252929999997</c:v>
                </c:pt>
                <c:pt idx="40">
                  <c:v>2.1582084960000003</c:v>
                </c:pt>
                <c:pt idx="41">
                  <c:v>2.1498720699999998</c:v>
                </c:pt>
                <c:pt idx="42">
                  <c:v>2.1463925779999999</c:v>
                </c:pt>
                <c:pt idx="43">
                  <c:v>2.1448706049999999</c:v>
                </c:pt>
                <c:pt idx="44">
                  <c:v>2.146858398</c:v>
                </c:pt>
                <c:pt idx="45">
                  <c:v>2.1486567380000001</c:v>
                </c:pt>
                <c:pt idx="46">
                  <c:v>2.14955249</c:v>
                </c:pt>
                <c:pt idx="47">
                  <c:v>2.1506145019999998</c:v>
                </c:pt>
                <c:pt idx="48">
                  <c:v>2.1520971679999996</c:v>
                </c:pt>
                <c:pt idx="49">
                  <c:v>2.1551916500000003</c:v>
                </c:pt>
                <c:pt idx="50">
                  <c:v>2.1577819819999999</c:v>
                </c:pt>
                <c:pt idx="51">
                  <c:v>2.1642116700000003</c:v>
                </c:pt>
                <c:pt idx="52">
                  <c:v>2.169441162</c:v>
                </c:pt>
                <c:pt idx="53">
                  <c:v>2.1778950199999998</c:v>
                </c:pt>
                <c:pt idx="54">
                  <c:v>2.1852419429999999</c:v>
                </c:pt>
                <c:pt idx="55">
                  <c:v>2.19533252</c:v>
                </c:pt>
                <c:pt idx="56">
                  <c:v>2.2017949219999999</c:v>
                </c:pt>
                <c:pt idx="57">
                  <c:v>2.2097636720000002</c:v>
                </c:pt>
                <c:pt idx="58">
                  <c:v>2.2198767090000002</c:v>
                </c:pt>
                <c:pt idx="59">
                  <c:v>2.2295856930000002</c:v>
                </c:pt>
                <c:pt idx="60">
                  <c:v>2.240569824</c:v>
                </c:pt>
              </c:numCache>
            </c:numRef>
          </c:val>
          <c:smooth val="0"/>
          <c:extLst xmlns:c16r2="http://schemas.microsoft.com/office/drawing/2015/06/chart">
            <c:ext xmlns:c16="http://schemas.microsoft.com/office/drawing/2014/chart" uri="{C3380CC4-5D6E-409C-BE32-E72D297353CC}">
              <c16:uniqueId val="{00000000-44BA-493C-B3C9-92A237D6EF9B}"/>
            </c:ext>
          </c:extLst>
        </c:ser>
        <c:ser>
          <c:idx val="7"/>
          <c:order val="1"/>
          <c:tx>
            <c:strRef>
              <c:f>Sheet1!$C$1</c:f>
              <c:strCache>
                <c:ptCount val="1"/>
                <c:pt idx="0">
                  <c:v>natural gas</c:v>
                </c:pt>
              </c:strCache>
            </c:strRef>
          </c:tx>
          <c:spPr>
            <a:ln w="22225" cap="rnd">
              <a:solidFill>
                <a:srgbClr val="0096D7"/>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1.0273079999999999</c:v>
                </c:pt>
                <c:pt idx="1">
                  <c:v>1.0490730000000001</c:v>
                </c:pt>
                <c:pt idx="2">
                  <c:v>1.0846230000000001</c:v>
                </c:pt>
                <c:pt idx="3">
                  <c:v>1.1113309999999998</c:v>
                </c:pt>
                <c:pt idx="4">
                  <c:v>1.136951</c:v>
                </c:pt>
                <c:pt idx="5">
                  <c:v>1.185835</c:v>
                </c:pt>
                <c:pt idx="6">
                  <c:v>1.207144</c:v>
                </c:pt>
                <c:pt idx="7">
                  <c:v>1.2141780000000002</c:v>
                </c:pt>
                <c:pt idx="8">
                  <c:v>1.1930889999999998</c:v>
                </c:pt>
                <c:pt idx="9">
                  <c:v>1.1976089999999999</c:v>
                </c:pt>
                <c:pt idx="10">
                  <c:v>1.246173</c:v>
                </c:pt>
                <c:pt idx="11">
                  <c:v>1.1927070000000002</c:v>
                </c:pt>
                <c:pt idx="12">
                  <c:v>1.231363</c:v>
                </c:pt>
                <c:pt idx="13">
                  <c:v>1.1963309999999998</c:v>
                </c:pt>
                <c:pt idx="14">
                  <c:v>1.2013289999999999</c:v>
                </c:pt>
                <c:pt idx="15">
                  <c:v>1.183406</c:v>
                </c:pt>
                <c:pt idx="16">
                  <c:v>1.1706259999999999</c:v>
                </c:pt>
                <c:pt idx="17">
                  <c:v>1.2458589999999998</c:v>
                </c:pt>
                <c:pt idx="18">
                  <c:v>1.2552290000000002</c:v>
                </c:pt>
                <c:pt idx="19">
                  <c:v>1.2335119999999999</c:v>
                </c:pt>
                <c:pt idx="20">
                  <c:v>1.2915460000000001</c:v>
                </c:pt>
                <c:pt idx="21">
                  <c:v>1.3114220000000001</c:v>
                </c:pt>
                <c:pt idx="22">
                  <c:v>1.371561</c:v>
                </c:pt>
                <c:pt idx="23">
                  <c:v>1.409354</c:v>
                </c:pt>
                <c:pt idx="24">
                  <c:v>1.4395260000000001</c:v>
                </c:pt>
                <c:pt idx="25">
                  <c:v>1.4829839999999999</c:v>
                </c:pt>
                <c:pt idx="26">
                  <c:v>1.493981</c:v>
                </c:pt>
                <c:pt idx="27">
                  <c:v>1.475042</c:v>
                </c:pt>
                <c:pt idx="28">
                  <c:v>1.6355930000000001</c:v>
                </c:pt>
                <c:pt idx="29">
                  <c:v>1.689155</c:v>
                </c:pt>
                <c:pt idx="30">
                  <c:v>1.6752073969999999</c:v>
                </c:pt>
                <c:pt idx="31">
                  <c:v>1.5758598629999998</c:v>
                </c:pt>
                <c:pt idx="32">
                  <c:v>1.5843111570000001</c:v>
                </c:pt>
                <c:pt idx="33">
                  <c:v>1.624368652</c:v>
                </c:pt>
                <c:pt idx="34">
                  <c:v>1.636765381</c:v>
                </c:pt>
                <c:pt idx="35">
                  <c:v>1.6759758300000001</c:v>
                </c:pt>
                <c:pt idx="36">
                  <c:v>1.692099609</c:v>
                </c:pt>
                <c:pt idx="37">
                  <c:v>1.692767578</c:v>
                </c:pt>
                <c:pt idx="38">
                  <c:v>1.687022217</c:v>
                </c:pt>
                <c:pt idx="39">
                  <c:v>1.6896293949999999</c:v>
                </c:pt>
                <c:pt idx="40">
                  <c:v>1.6833334959999999</c:v>
                </c:pt>
                <c:pt idx="41">
                  <c:v>1.6912504879999999</c:v>
                </c:pt>
                <c:pt idx="42">
                  <c:v>1.694447998</c:v>
                </c:pt>
                <c:pt idx="43">
                  <c:v>1.698314941</c:v>
                </c:pt>
                <c:pt idx="44">
                  <c:v>1.705332764</c:v>
                </c:pt>
                <c:pt idx="45">
                  <c:v>1.7050863039999999</c:v>
                </c:pt>
                <c:pt idx="46">
                  <c:v>1.7122370609999999</c:v>
                </c:pt>
                <c:pt idx="47">
                  <c:v>1.7243818360000001</c:v>
                </c:pt>
                <c:pt idx="48">
                  <c:v>1.7410368650000001</c:v>
                </c:pt>
                <c:pt idx="49">
                  <c:v>1.7574147949999999</c:v>
                </c:pt>
                <c:pt idx="50">
                  <c:v>1.774251343</c:v>
                </c:pt>
                <c:pt idx="51">
                  <c:v>1.784940918</c:v>
                </c:pt>
                <c:pt idx="52">
                  <c:v>1.8033046879999999</c:v>
                </c:pt>
                <c:pt idx="53">
                  <c:v>1.82504895</c:v>
                </c:pt>
                <c:pt idx="54">
                  <c:v>1.840999268</c:v>
                </c:pt>
                <c:pt idx="55">
                  <c:v>1.8541684569999999</c:v>
                </c:pt>
                <c:pt idx="56">
                  <c:v>1.8664145510000001</c:v>
                </c:pt>
                <c:pt idx="57">
                  <c:v>1.878144043</c:v>
                </c:pt>
                <c:pt idx="58">
                  <c:v>1.8922358400000001</c:v>
                </c:pt>
                <c:pt idx="59">
                  <c:v>1.9064162599999999</c:v>
                </c:pt>
                <c:pt idx="60">
                  <c:v>1.9235871580000001</c:v>
                </c:pt>
              </c:numCache>
            </c:numRef>
          </c:val>
          <c:smooth val="0"/>
          <c:extLst xmlns:c16r2="http://schemas.microsoft.com/office/drawing/2015/06/chart">
            <c:ext xmlns:c16="http://schemas.microsoft.com/office/drawing/2014/chart" uri="{C3380CC4-5D6E-409C-BE32-E72D297353CC}">
              <c16:uniqueId val="{00000001-44BA-493C-B3C9-92A237D6EF9B}"/>
            </c:ext>
          </c:extLst>
        </c:ser>
        <c:ser>
          <c:idx val="0"/>
          <c:order val="2"/>
          <c:tx>
            <c:strRef>
              <c:f>Sheet1!$D$1</c:f>
              <c:strCache>
                <c:ptCount val="1"/>
                <c:pt idx="0">
                  <c:v>coal</c:v>
                </c:pt>
              </c:strCache>
            </c:strRef>
          </c:tx>
          <c:spPr>
            <a:ln w="22225" cap="rnd">
              <a:solidFill>
                <a:srgbClr val="8B8B8B"/>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1.821142</c:v>
                </c:pt>
                <c:pt idx="1">
                  <c:v>1.8070219999999999</c:v>
                </c:pt>
                <c:pt idx="2">
                  <c:v>1.8229819999999999</c:v>
                </c:pt>
                <c:pt idx="3">
                  <c:v>1.882647</c:v>
                </c:pt>
                <c:pt idx="4">
                  <c:v>1.89324</c:v>
                </c:pt>
                <c:pt idx="5">
                  <c:v>1.9131149999999999</c:v>
                </c:pt>
                <c:pt idx="6">
                  <c:v>1.9954829999999999</c:v>
                </c:pt>
                <c:pt idx="7">
                  <c:v>2.0399340000000001</c:v>
                </c:pt>
                <c:pt idx="8">
                  <c:v>2.0647410000000002</c:v>
                </c:pt>
                <c:pt idx="9">
                  <c:v>2.0626819999999997</c:v>
                </c:pt>
                <c:pt idx="10">
                  <c:v>2.1558069999999998</c:v>
                </c:pt>
                <c:pt idx="11">
                  <c:v>2.088292</c:v>
                </c:pt>
                <c:pt idx="12">
                  <c:v>2.0939259999999997</c:v>
                </c:pt>
                <c:pt idx="13">
                  <c:v>2.134995</c:v>
                </c:pt>
                <c:pt idx="14">
                  <c:v>2.1595300000000002</c:v>
                </c:pt>
                <c:pt idx="15">
                  <c:v>2.1812750000000003</c:v>
                </c:pt>
                <c:pt idx="16">
                  <c:v>2.1470770000000003</c:v>
                </c:pt>
                <c:pt idx="17">
                  <c:v>2.1723699999999999</c:v>
                </c:pt>
                <c:pt idx="18">
                  <c:v>2.1397399999999998</c:v>
                </c:pt>
                <c:pt idx="19">
                  <c:v>1.8757349999999999</c:v>
                </c:pt>
                <c:pt idx="20">
                  <c:v>1.9858659999999999</c:v>
                </c:pt>
                <c:pt idx="21">
                  <c:v>1.875481</c:v>
                </c:pt>
                <c:pt idx="22">
                  <c:v>1.656979</c:v>
                </c:pt>
                <c:pt idx="23">
                  <c:v>1.71753</c:v>
                </c:pt>
                <c:pt idx="24">
                  <c:v>1.7136130000000001</c:v>
                </c:pt>
                <c:pt idx="25">
                  <c:v>1.4803900000000001</c:v>
                </c:pt>
                <c:pt idx="26">
                  <c:v>1.354217</c:v>
                </c:pt>
                <c:pt idx="27">
                  <c:v>1.3160340000000001</c:v>
                </c:pt>
                <c:pt idx="28">
                  <c:v>1.260292</c:v>
                </c:pt>
                <c:pt idx="29">
                  <c:v>1.0759400000000001</c:v>
                </c:pt>
                <c:pt idx="30">
                  <c:v>0.86115466299999999</c:v>
                </c:pt>
                <c:pt idx="31">
                  <c:v>1.016419556</c:v>
                </c:pt>
                <c:pt idx="32">
                  <c:v>1.0639949950000001</c:v>
                </c:pt>
                <c:pt idx="33">
                  <c:v>0.93786254899999999</c:v>
                </c:pt>
                <c:pt idx="34">
                  <c:v>0.84577069100000002</c:v>
                </c:pt>
                <c:pt idx="35">
                  <c:v>0.74866668700000005</c:v>
                </c:pt>
                <c:pt idx="36">
                  <c:v>0.76368133500000002</c:v>
                </c:pt>
                <c:pt idx="37">
                  <c:v>0.73850244099999995</c:v>
                </c:pt>
                <c:pt idx="38">
                  <c:v>0.74152239999999991</c:v>
                </c:pt>
                <c:pt idx="39">
                  <c:v>0.74090808100000005</c:v>
                </c:pt>
                <c:pt idx="40">
                  <c:v>0.73133105499999995</c:v>
                </c:pt>
                <c:pt idx="41">
                  <c:v>0.71886865200000005</c:v>
                </c:pt>
                <c:pt idx="42">
                  <c:v>0.70662860100000002</c:v>
                </c:pt>
                <c:pt idx="43">
                  <c:v>0.70408093299999996</c:v>
                </c:pt>
                <c:pt idx="44">
                  <c:v>0.70222735599999997</c:v>
                </c:pt>
                <c:pt idx="45">
                  <c:v>0.68829150400000005</c:v>
                </c:pt>
                <c:pt idx="46">
                  <c:v>0.68652758800000002</c:v>
                </c:pt>
                <c:pt idx="47">
                  <c:v>0.67772290000000002</c:v>
                </c:pt>
                <c:pt idx="48">
                  <c:v>0.66049499499999997</c:v>
                </c:pt>
                <c:pt idx="49">
                  <c:v>0.6553118899999999</c:v>
                </c:pt>
                <c:pt idx="50">
                  <c:v>0.65267688000000001</c:v>
                </c:pt>
                <c:pt idx="51">
                  <c:v>0.64945013400000007</c:v>
                </c:pt>
                <c:pt idx="52">
                  <c:v>0.65119384800000002</c:v>
                </c:pt>
                <c:pt idx="53">
                  <c:v>0.64609515399999995</c:v>
                </c:pt>
                <c:pt idx="54">
                  <c:v>0.642297852</c:v>
                </c:pt>
                <c:pt idx="55">
                  <c:v>0.63039385999999997</c:v>
                </c:pt>
                <c:pt idx="56">
                  <c:v>0.62766241499999997</c:v>
                </c:pt>
                <c:pt idx="57">
                  <c:v>0.62672052</c:v>
                </c:pt>
                <c:pt idx="58">
                  <c:v>0.63010632300000002</c:v>
                </c:pt>
                <c:pt idx="59">
                  <c:v>0.63211413599999999</c:v>
                </c:pt>
                <c:pt idx="60">
                  <c:v>0.631452087</c:v>
                </c:pt>
              </c:numCache>
            </c:numRef>
          </c:val>
          <c:smooth val="0"/>
          <c:extLst xmlns:c16r2="http://schemas.microsoft.com/office/drawing/2015/06/chart">
            <c:ext xmlns:c16="http://schemas.microsoft.com/office/drawing/2014/chart" uri="{C3380CC4-5D6E-409C-BE32-E72D297353CC}">
              <c16:uniqueId val="{00000002-44BA-493C-B3C9-92A237D6EF9B}"/>
            </c:ext>
          </c:extLst>
        </c:ser>
        <c:dLbls>
          <c:showLegendKey val="0"/>
          <c:showVal val="0"/>
          <c:showCatName val="0"/>
          <c:showSerName val="0"/>
          <c:showPercent val="0"/>
          <c:showBubbleSize val="0"/>
        </c:dLbls>
        <c:smooth val="0"/>
        <c:axId val="-1209723984"/>
        <c:axId val="-1209721808"/>
      </c:lineChart>
      <c:catAx>
        <c:axId val="-120972398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9721808"/>
        <c:crosses val="autoZero"/>
        <c:auto val="1"/>
        <c:lblAlgn val="ctr"/>
        <c:lblOffset val="100"/>
        <c:tickLblSkip val="10"/>
        <c:tickMarkSkip val="10"/>
        <c:noMultiLvlLbl val="0"/>
      </c:catAx>
      <c:valAx>
        <c:axId val="-12097218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9723984"/>
        <c:crossesAt val="3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8.4741023623496364E-2"/>
          <c:w val="0.77613002437732093"/>
          <c:h val="0.80762511328733289"/>
        </c:manualLayout>
      </c:layout>
      <c:lineChart>
        <c:grouping val="standard"/>
        <c:varyColors val="0"/>
        <c:ser>
          <c:idx val="0"/>
          <c:order val="0"/>
          <c:tx>
            <c:strRef>
              <c:f>Sheet1!$B$1</c:f>
              <c:strCache>
                <c:ptCount val="1"/>
                <c:pt idx="0">
                  <c:v>high oil and gas supply</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4.5660942379999998</c:v>
                </c:pt>
                <c:pt idx="11">
                  <c:v>4.7425405270000001</c:v>
                </c:pt>
                <c:pt idx="12">
                  <c:v>4.8193452150000002</c:v>
                </c:pt>
                <c:pt idx="13">
                  <c:v>4.7428515620000002</c:v>
                </c:pt>
                <c:pt idx="14">
                  <c:v>4.670128418</c:v>
                </c:pt>
                <c:pt idx="15">
                  <c:v>4.6036655270000004</c:v>
                </c:pt>
                <c:pt idx="16">
                  <c:v>4.6521440429999998</c:v>
                </c:pt>
                <c:pt idx="17">
                  <c:v>4.6515815429999998</c:v>
                </c:pt>
                <c:pt idx="18">
                  <c:v>4.659369141</c:v>
                </c:pt>
                <c:pt idx="19">
                  <c:v>4.6720771480000005</c:v>
                </c:pt>
                <c:pt idx="20">
                  <c:v>4.6631835940000004</c:v>
                </c:pt>
                <c:pt idx="21">
                  <c:v>4.6675893550000005</c:v>
                </c:pt>
                <c:pt idx="22">
                  <c:v>4.6660551759999995</c:v>
                </c:pt>
                <c:pt idx="23">
                  <c:v>4.6711660159999999</c:v>
                </c:pt>
                <c:pt idx="24">
                  <c:v>4.6791274409999994</c:v>
                </c:pt>
                <c:pt idx="25">
                  <c:v>4.6880332029999998</c:v>
                </c:pt>
                <c:pt idx="26">
                  <c:v>4.6998286129999993</c:v>
                </c:pt>
                <c:pt idx="27">
                  <c:v>4.7232119140000002</c:v>
                </c:pt>
                <c:pt idx="28">
                  <c:v>4.741510742</c:v>
                </c:pt>
                <c:pt idx="29">
                  <c:v>4.7646621089999996</c:v>
                </c:pt>
                <c:pt idx="30">
                  <c:v>4.7859487300000003</c:v>
                </c:pt>
                <c:pt idx="31">
                  <c:v>4.8153486329999993</c:v>
                </c:pt>
                <c:pt idx="32">
                  <c:v>4.8406049800000002</c:v>
                </c:pt>
                <c:pt idx="33">
                  <c:v>4.8844541019999994</c:v>
                </c:pt>
                <c:pt idx="34">
                  <c:v>4.9299506840000005</c:v>
                </c:pt>
                <c:pt idx="35">
                  <c:v>4.955867188</c:v>
                </c:pt>
                <c:pt idx="36">
                  <c:v>4.9734560549999998</c:v>
                </c:pt>
                <c:pt idx="37">
                  <c:v>4.9910512699999998</c:v>
                </c:pt>
                <c:pt idx="38">
                  <c:v>5.007605957</c:v>
                </c:pt>
                <c:pt idx="39">
                  <c:v>5.0204570310000003</c:v>
                </c:pt>
                <c:pt idx="40">
                  <c:v>5.0510473629999995</c:v>
                </c:pt>
              </c:numCache>
            </c:numRef>
          </c:val>
          <c:smooth val="0"/>
          <c:extLst xmlns:c16r2="http://schemas.microsoft.com/office/drawing/2015/06/chart">
            <c:ext xmlns:c16="http://schemas.microsoft.com/office/drawing/2014/chart" uri="{C3380CC4-5D6E-409C-BE32-E72D297353CC}">
              <c16:uniqueId val="{00000000-69ED-4A38-B5D9-0E3CDC6B0040}"/>
            </c:ext>
          </c:extLst>
        </c:ser>
        <c:ser>
          <c:idx val="2"/>
          <c:order val="1"/>
          <c:tx>
            <c:strRef>
              <c:f>Sheet1!$C$1</c:f>
              <c:strCache>
                <c:ptCount val="1"/>
                <c:pt idx="0">
                  <c:v>high macro</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4.5660141599999999</c:v>
                </c:pt>
                <c:pt idx="11">
                  <c:v>4.7882026370000004</c:v>
                </c:pt>
                <c:pt idx="12">
                  <c:v>4.91853125</c:v>
                </c:pt>
                <c:pt idx="13">
                  <c:v>4.8744497070000001</c:v>
                </c:pt>
                <c:pt idx="14">
                  <c:v>4.8368569340000001</c:v>
                </c:pt>
                <c:pt idx="15">
                  <c:v>4.7793657229999997</c:v>
                </c:pt>
                <c:pt idx="16">
                  <c:v>4.8176757810000002</c:v>
                </c:pt>
                <c:pt idx="17">
                  <c:v>4.7985551759999998</c:v>
                </c:pt>
                <c:pt idx="18">
                  <c:v>4.8022778319999997</c:v>
                </c:pt>
                <c:pt idx="19">
                  <c:v>4.8035385740000001</c:v>
                </c:pt>
                <c:pt idx="20">
                  <c:v>4.8044340819999993</c:v>
                </c:pt>
                <c:pt idx="21">
                  <c:v>4.7999028319999999</c:v>
                </c:pt>
                <c:pt idx="22">
                  <c:v>4.8019321289999999</c:v>
                </c:pt>
                <c:pt idx="23">
                  <c:v>4.8174550780000001</c:v>
                </c:pt>
                <c:pt idx="24">
                  <c:v>4.8446567379999994</c:v>
                </c:pt>
                <c:pt idx="25">
                  <c:v>4.8545957030000002</c:v>
                </c:pt>
                <c:pt idx="26">
                  <c:v>4.8799223629999995</c:v>
                </c:pt>
                <c:pt idx="27">
                  <c:v>4.9088535159999998</c:v>
                </c:pt>
                <c:pt idx="28">
                  <c:v>4.9381464839999998</c:v>
                </c:pt>
                <c:pt idx="29">
                  <c:v>4.9758100590000005</c:v>
                </c:pt>
                <c:pt idx="30">
                  <c:v>5.0113388670000001</c:v>
                </c:pt>
                <c:pt idx="31">
                  <c:v>5.0582651370000002</c:v>
                </c:pt>
                <c:pt idx="32">
                  <c:v>5.1004433589999998</c:v>
                </c:pt>
                <c:pt idx="33">
                  <c:v>5.1372246089999996</c:v>
                </c:pt>
                <c:pt idx="34">
                  <c:v>5.1670971680000006</c:v>
                </c:pt>
                <c:pt idx="35">
                  <c:v>5.189564453</c:v>
                </c:pt>
                <c:pt idx="36">
                  <c:v>5.2288110349999997</c:v>
                </c:pt>
                <c:pt idx="37">
                  <c:v>5.2698256840000006</c:v>
                </c:pt>
                <c:pt idx="38">
                  <c:v>5.3134858400000002</c:v>
                </c:pt>
                <c:pt idx="39">
                  <c:v>5.3588310549999996</c:v>
                </c:pt>
                <c:pt idx="40">
                  <c:v>5.4057573240000005</c:v>
                </c:pt>
              </c:numCache>
            </c:numRef>
          </c:val>
          <c:smooth val="0"/>
          <c:extLst xmlns:c16r2="http://schemas.microsoft.com/office/drawing/2015/06/chart">
            <c:ext xmlns:c16="http://schemas.microsoft.com/office/drawing/2014/chart" uri="{C3380CC4-5D6E-409C-BE32-E72D297353CC}">
              <c16:uniqueId val="{00000001-69ED-4A38-B5D9-0E3CDC6B0040}"/>
            </c:ext>
          </c:extLst>
        </c:ser>
        <c:ser>
          <c:idx val="4"/>
          <c:order val="2"/>
          <c:tx>
            <c:strRef>
              <c:f>Sheet1!$D$1</c:f>
              <c:strCache>
                <c:ptCount val="1"/>
                <c:pt idx="0">
                  <c:v>high renewable cost</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4.5665952150000004</c:v>
                </c:pt>
                <c:pt idx="11">
                  <c:v>4.7301982420000002</c:v>
                </c:pt>
                <c:pt idx="12">
                  <c:v>4.8412651370000006</c:v>
                </c:pt>
                <c:pt idx="13">
                  <c:v>4.7661127930000005</c:v>
                </c:pt>
                <c:pt idx="14">
                  <c:v>4.6927587890000009</c:v>
                </c:pt>
                <c:pt idx="15">
                  <c:v>4.639120117</c:v>
                </c:pt>
                <c:pt idx="16">
                  <c:v>4.6734985349999993</c:v>
                </c:pt>
                <c:pt idx="17">
                  <c:v>4.6548374020000001</c:v>
                </c:pt>
                <c:pt idx="18">
                  <c:v>4.6417783200000002</c:v>
                </c:pt>
                <c:pt idx="19">
                  <c:v>4.6450112299999997</c:v>
                </c:pt>
                <c:pt idx="20">
                  <c:v>4.6301933589999997</c:v>
                </c:pt>
                <c:pt idx="21">
                  <c:v>4.6206733400000006</c:v>
                </c:pt>
                <c:pt idx="22">
                  <c:v>4.6237934569999997</c:v>
                </c:pt>
                <c:pt idx="23">
                  <c:v>4.6318574220000004</c:v>
                </c:pt>
                <c:pt idx="24">
                  <c:v>4.6459750980000001</c:v>
                </c:pt>
                <c:pt idx="25">
                  <c:v>4.6432373049999995</c:v>
                </c:pt>
                <c:pt idx="26">
                  <c:v>4.6569887699999999</c:v>
                </c:pt>
                <c:pt idx="27">
                  <c:v>4.6675209960000004</c:v>
                </c:pt>
                <c:pt idx="28">
                  <c:v>4.681117188</c:v>
                </c:pt>
                <c:pt idx="29">
                  <c:v>4.6968139650000005</c:v>
                </c:pt>
                <c:pt idx="30">
                  <c:v>4.7142470700000008</c:v>
                </c:pt>
                <c:pt idx="31">
                  <c:v>4.72973877</c:v>
                </c:pt>
                <c:pt idx="32">
                  <c:v>4.7576245120000005</c:v>
                </c:pt>
                <c:pt idx="33">
                  <c:v>4.792272949</c:v>
                </c:pt>
                <c:pt idx="34">
                  <c:v>4.8153471680000006</c:v>
                </c:pt>
                <c:pt idx="35">
                  <c:v>4.8379218750000001</c:v>
                </c:pt>
                <c:pt idx="36">
                  <c:v>4.8646865230000005</c:v>
                </c:pt>
                <c:pt idx="37">
                  <c:v>4.8875205079999997</c:v>
                </c:pt>
                <c:pt idx="38">
                  <c:v>4.9127695310000004</c:v>
                </c:pt>
                <c:pt idx="39">
                  <c:v>4.9424907229999997</c:v>
                </c:pt>
                <c:pt idx="40">
                  <c:v>4.979999512</c:v>
                </c:pt>
              </c:numCache>
            </c:numRef>
          </c:val>
          <c:smooth val="0"/>
          <c:extLst xmlns:c16r2="http://schemas.microsoft.com/office/drawing/2015/06/chart">
            <c:ext xmlns:c16="http://schemas.microsoft.com/office/drawing/2014/chart" uri="{C3380CC4-5D6E-409C-BE32-E72D297353CC}">
              <c16:uniqueId val="{00000002-69ED-4A38-B5D9-0E3CDC6B0040}"/>
            </c:ext>
          </c:extLst>
        </c:ser>
        <c:ser>
          <c:idx val="3"/>
          <c:order val="3"/>
          <c:tx>
            <c:strRef>
              <c:f>Sheet1!$E$1</c:f>
              <c:strCache>
                <c:ptCount val="1"/>
                <c:pt idx="0">
                  <c:v>low renewable cost</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4.5656308589999997</c:v>
                </c:pt>
                <c:pt idx="11">
                  <c:v>4.7300156250000001</c:v>
                </c:pt>
                <c:pt idx="12">
                  <c:v>4.8443403319999998</c:v>
                </c:pt>
                <c:pt idx="13">
                  <c:v>4.7586933589999996</c:v>
                </c:pt>
                <c:pt idx="14">
                  <c:v>4.6572241210000005</c:v>
                </c:pt>
                <c:pt idx="15">
                  <c:v>4.585863281</c:v>
                </c:pt>
                <c:pt idx="16">
                  <c:v>4.5948139650000002</c:v>
                </c:pt>
                <c:pt idx="17">
                  <c:v>4.5476552730000002</c:v>
                </c:pt>
                <c:pt idx="18">
                  <c:v>4.5168276370000005</c:v>
                </c:pt>
                <c:pt idx="19">
                  <c:v>4.5157099609999998</c:v>
                </c:pt>
                <c:pt idx="20">
                  <c:v>4.4962011720000001</c:v>
                </c:pt>
                <c:pt idx="21">
                  <c:v>4.4825664060000001</c:v>
                </c:pt>
                <c:pt idx="22">
                  <c:v>4.4733007809999998</c:v>
                </c:pt>
                <c:pt idx="23">
                  <c:v>4.4669819340000005</c:v>
                </c:pt>
                <c:pt idx="24">
                  <c:v>4.477560059</c:v>
                </c:pt>
                <c:pt idx="25">
                  <c:v>4.4575869140000002</c:v>
                </c:pt>
                <c:pt idx="26">
                  <c:v>4.4597485350000001</c:v>
                </c:pt>
                <c:pt idx="27">
                  <c:v>4.4625488280000001</c:v>
                </c:pt>
                <c:pt idx="28">
                  <c:v>4.4745107420000005</c:v>
                </c:pt>
                <c:pt idx="29">
                  <c:v>4.4833706050000002</c:v>
                </c:pt>
                <c:pt idx="30">
                  <c:v>4.4829809569999997</c:v>
                </c:pt>
                <c:pt idx="31">
                  <c:v>4.4821503910000002</c:v>
                </c:pt>
                <c:pt idx="32">
                  <c:v>4.4986259769999997</c:v>
                </c:pt>
                <c:pt idx="33">
                  <c:v>4.5095273440000003</c:v>
                </c:pt>
                <c:pt idx="34">
                  <c:v>4.5137304690000004</c:v>
                </c:pt>
                <c:pt idx="35">
                  <c:v>4.5182290040000002</c:v>
                </c:pt>
                <c:pt idx="36">
                  <c:v>4.5116708980000002</c:v>
                </c:pt>
                <c:pt idx="37">
                  <c:v>4.5248686520000003</c:v>
                </c:pt>
                <c:pt idx="38">
                  <c:v>4.5394311519999997</c:v>
                </c:pt>
                <c:pt idx="39">
                  <c:v>4.537112305</c:v>
                </c:pt>
                <c:pt idx="40">
                  <c:v>4.5549804690000002</c:v>
                </c:pt>
              </c:numCache>
            </c:numRef>
          </c:val>
          <c:smooth val="0"/>
          <c:extLst xmlns:c16r2="http://schemas.microsoft.com/office/drawing/2015/06/chart">
            <c:ext xmlns:c16="http://schemas.microsoft.com/office/drawing/2014/chart" uri="{C3380CC4-5D6E-409C-BE32-E72D297353CC}">
              <c16:uniqueId val="{00000003-69ED-4A38-B5D9-0E3CDC6B0040}"/>
            </c:ext>
          </c:extLst>
        </c:ser>
        <c:ser>
          <c:idx val="6"/>
          <c:order val="4"/>
          <c:tx>
            <c:strRef>
              <c:f>Sheet1!$F$1</c:f>
              <c:strCache>
                <c:ptCount val="1"/>
                <c:pt idx="0">
                  <c:v>low oil and gas supply</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4.5652680659999998</c:v>
                </c:pt>
                <c:pt idx="11">
                  <c:v>4.7394194340000002</c:v>
                </c:pt>
                <c:pt idx="12">
                  <c:v>4.8620673829999994</c:v>
                </c:pt>
                <c:pt idx="13">
                  <c:v>4.7952031249999996</c:v>
                </c:pt>
                <c:pt idx="14">
                  <c:v>4.7066757809999995</c:v>
                </c:pt>
                <c:pt idx="15">
                  <c:v>4.6318505859999997</c:v>
                </c:pt>
                <c:pt idx="16">
                  <c:v>4.5945551760000001</c:v>
                </c:pt>
                <c:pt idx="17">
                  <c:v>4.5393535160000003</c:v>
                </c:pt>
                <c:pt idx="18">
                  <c:v>4.4931357420000007</c:v>
                </c:pt>
                <c:pt idx="19">
                  <c:v>4.459302246</c:v>
                </c:pt>
                <c:pt idx="20">
                  <c:v>4.4345708009999996</c:v>
                </c:pt>
                <c:pt idx="21">
                  <c:v>4.4085957029999996</c:v>
                </c:pt>
                <c:pt idx="22">
                  <c:v>4.3934453119999999</c:v>
                </c:pt>
                <c:pt idx="23">
                  <c:v>4.3822822269999993</c:v>
                </c:pt>
                <c:pt idx="24">
                  <c:v>4.3737304689999998</c:v>
                </c:pt>
                <c:pt idx="25">
                  <c:v>4.3639492190000002</c:v>
                </c:pt>
                <c:pt idx="26">
                  <c:v>4.367844238</c:v>
                </c:pt>
                <c:pt idx="27">
                  <c:v>4.3762548829999997</c:v>
                </c:pt>
                <c:pt idx="28">
                  <c:v>4.3750048829999999</c:v>
                </c:pt>
                <c:pt idx="29">
                  <c:v>4.3798837890000009</c:v>
                </c:pt>
                <c:pt idx="30">
                  <c:v>4.3800610349999998</c:v>
                </c:pt>
                <c:pt idx="31">
                  <c:v>4.3857548829999997</c:v>
                </c:pt>
                <c:pt idx="32">
                  <c:v>4.3993403319999995</c:v>
                </c:pt>
                <c:pt idx="33">
                  <c:v>4.402157227</c:v>
                </c:pt>
                <c:pt idx="34">
                  <c:v>4.4029897460000003</c:v>
                </c:pt>
                <c:pt idx="35">
                  <c:v>4.3937475590000004</c:v>
                </c:pt>
                <c:pt idx="36">
                  <c:v>4.3974072269999995</c:v>
                </c:pt>
                <c:pt idx="37">
                  <c:v>4.4046381840000004</c:v>
                </c:pt>
                <c:pt idx="38">
                  <c:v>4.4098598629999994</c:v>
                </c:pt>
                <c:pt idx="39">
                  <c:v>4.4126401370000004</c:v>
                </c:pt>
                <c:pt idx="40">
                  <c:v>4.4130385739999998</c:v>
                </c:pt>
              </c:numCache>
            </c:numRef>
          </c:val>
          <c:smooth val="0"/>
          <c:extLst xmlns:c16r2="http://schemas.microsoft.com/office/drawing/2015/06/chart">
            <c:ext xmlns:c16="http://schemas.microsoft.com/office/drawing/2014/chart" uri="{C3380CC4-5D6E-409C-BE32-E72D297353CC}">
              <c16:uniqueId val="{00000004-69ED-4A38-B5D9-0E3CDC6B0040}"/>
            </c:ext>
          </c:extLst>
        </c:ser>
        <c:ser>
          <c:idx val="7"/>
          <c:order val="5"/>
          <c:tx>
            <c:strRef>
              <c:f>Sheet1!$G$1</c:f>
              <c:strCache>
                <c:ptCount val="1"/>
                <c:pt idx="0">
                  <c:v>low macro</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4.5663637699999997</c:v>
                </c:pt>
                <c:pt idx="11">
                  <c:v>4.6664877929999999</c:v>
                </c:pt>
                <c:pt idx="12">
                  <c:v>4.7292563479999998</c:v>
                </c:pt>
                <c:pt idx="13">
                  <c:v>4.6626606449999999</c:v>
                </c:pt>
                <c:pt idx="14">
                  <c:v>4.5516870120000004</c:v>
                </c:pt>
                <c:pt idx="15">
                  <c:v>4.4655805659999999</c:v>
                </c:pt>
                <c:pt idx="16">
                  <c:v>4.4711479490000006</c:v>
                </c:pt>
                <c:pt idx="17">
                  <c:v>4.4286977539999999</c:v>
                </c:pt>
                <c:pt idx="18">
                  <c:v>4.4041782229999997</c:v>
                </c:pt>
                <c:pt idx="19">
                  <c:v>4.3886142579999996</c:v>
                </c:pt>
                <c:pt idx="20">
                  <c:v>4.3611337890000001</c:v>
                </c:pt>
                <c:pt idx="21">
                  <c:v>4.3329194340000008</c:v>
                </c:pt>
                <c:pt idx="22">
                  <c:v>4.3205498049999997</c:v>
                </c:pt>
                <c:pt idx="23">
                  <c:v>4.3164658200000003</c:v>
                </c:pt>
                <c:pt idx="24">
                  <c:v>4.3143359380000001</c:v>
                </c:pt>
                <c:pt idx="25">
                  <c:v>4.2949814450000003</c:v>
                </c:pt>
                <c:pt idx="26">
                  <c:v>4.2834619140000001</c:v>
                </c:pt>
                <c:pt idx="27">
                  <c:v>4.2789204099999996</c:v>
                </c:pt>
                <c:pt idx="28">
                  <c:v>4.2725375979999995</c:v>
                </c:pt>
                <c:pt idx="29">
                  <c:v>4.2763911129999999</c:v>
                </c:pt>
                <c:pt idx="30">
                  <c:v>4.269138184</c:v>
                </c:pt>
                <c:pt idx="31">
                  <c:v>4.2646518550000003</c:v>
                </c:pt>
                <c:pt idx="32">
                  <c:v>4.2610859379999999</c:v>
                </c:pt>
                <c:pt idx="33">
                  <c:v>4.2631411129999996</c:v>
                </c:pt>
                <c:pt idx="34">
                  <c:v>4.2763813480000001</c:v>
                </c:pt>
                <c:pt idx="35">
                  <c:v>4.2771093750000002</c:v>
                </c:pt>
                <c:pt idx="36">
                  <c:v>4.275258301</c:v>
                </c:pt>
                <c:pt idx="37">
                  <c:v>4.276407227</c:v>
                </c:pt>
                <c:pt idx="38">
                  <c:v>4.2841508790000002</c:v>
                </c:pt>
                <c:pt idx="39">
                  <c:v>4.2940512699999998</c:v>
                </c:pt>
                <c:pt idx="40">
                  <c:v>4.3097080079999994</c:v>
                </c:pt>
              </c:numCache>
            </c:numRef>
          </c:val>
          <c:smooth val="0"/>
          <c:extLst xmlns:c16r2="http://schemas.microsoft.com/office/drawing/2015/06/chart">
            <c:ext xmlns:c16="http://schemas.microsoft.com/office/drawing/2014/chart" uri="{C3380CC4-5D6E-409C-BE32-E72D297353CC}">
              <c16:uniqueId val="{00000005-69ED-4A38-B5D9-0E3CDC6B0040}"/>
            </c:ext>
          </c:extLst>
        </c:ser>
        <c:ser>
          <c:idx val="5"/>
          <c:order val="6"/>
          <c:tx>
            <c:strRef>
              <c:f>Sheet1!$H$1</c:f>
              <c:strCache>
                <c:ptCount val="1"/>
                <c:pt idx="0">
                  <c:v>low oil price</c:v>
                </c:pt>
              </c:strCache>
            </c:strRef>
          </c:tx>
          <c:spPr>
            <a:ln w="22225" cap="rnd">
              <a:solidFill>
                <a:srgbClr val="E3A5AC"/>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4.5671909180000005</c:v>
                </c:pt>
                <c:pt idx="11">
                  <c:v>4.7422573240000006</c:v>
                </c:pt>
                <c:pt idx="12">
                  <c:v>4.8105429690000001</c:v>
                </c:pt>
                <c:pt idx="13">
                  <c:v>4.761212402</c:v>
                </c:pt>
                <c:pt idx="14">
                  <c:v>4.6725048829999993</c:v>
                </c:pt>
                <c:pt idx="15">
                  <c:v>4.5834340820000001</c:v>
                </c:pt>
                <c:pt idx="16">
                  <c:v>4.6122944340000007</c:v>
                </c:pt>
                <c:pt idx="17">
                  <c:v>4.5903774409999993</c:v>
                </c:pt>
                <c:pt idx="18">
                  <c:v>4.5774565430000003</c:v>
                </c:pt>
                <c:pt idx="19">
                  <c:v>4.5545063480000003</c:v>
                </c:pt>
                <c:pt idx="20">
                  <c:v>4.5322060549999996</c:v>
                </c:pt>
                <c:pt idx="21">
                  <c:v>4.5290268549999997</c:v>
                </c:pt>
                <c:pt idx="22">
                  <c:v>4.529166504</c:v>
                </c:pt>
                <c:pt idx="23">
                  <c:v>4.5284428710000002</c:v>
                </c:pt>
                <c:pt idx="24">
                  <c:v>4.5386308589999995</c:v>
                </c:pt>
                <c:pt idx="25">
                  <c:v>4.5396352540000002</c:v>
                </c:pt>
                <c:pt idx="26">
                  <c:v>4.5543642579999997</c:v>
                </c:pt>
                <c:pt idx="27">
                  <c:v>4.5722988280000001</c:v>
                </c:pt>
                <c:pt idx="28">
                  <c:v>4.5863891599999995</c:v>
                </c:pt>
                <c:pt idx="29">
                  <c:v>4.6103349609999995</c:v>
                </c:pt>
                <c:pt idx="30">
                  <c:v>4.6287128910000002</c:v>
                </c:pt>
                <c:pt idx="31">
                  <c:v>4.6517275390000004</c:v>
                </c:pt>
                <c:pt idx="32">
                  <c:v>4.6793413090000007</c:v>
                </c:pt>
                <c:pt idx="33">
                  <c:v>4.7015371090000002</c:v>
                </c:pt>
                <c:pt idx="34">
                  <c:v>4.7267114259999996</c:v>
                </c:pt>
                <c:pt idx="35">
                  <c:v>4.7335449220000001</c:v>
                </c:pt>
                <c:pt idx="36">
                  <c:v>4.7518090819999994</c:v>
                </c:pt>
                <c:pt idx="37">
                  <c:v>4.7891552730000004</c:v>
                </c:pt>
                <c:pt idx="38">
                  <c:v>4.8027285160000002</c:v>
                </c:pt>
                <c:pt idx="39">
                  <c:v>4.8307578119999999</c:v>
                </c:pt>
                <c:pt idx="40">
                  <c:v>4.8647104490000004</c:v>
                </c:pt>
              </c:numCache>
            </c:numRef>
          </c:val>
          <c:smooth val="0"/>
          <c:extLst xmlns:c16r2="http://schemas.microsoft.com/office/drawing/2015/06/chart">
            <c:ext xmlns:c16="http://schemas.microsoft.com/office/drawing/2014/chart" uri="{C3380CC4-5D6E-409C-BE32-E72D297353CC}">
              <c16:uniqueId val="{00000006-69ED-4A38-B5D9-0E3CDC6B0040}"/>
            </c:ext>
          </c:extLst>
        </c:ser>
        <c:ser>
          <c:idx val="1"/>
          <c:order val="7"/>
          <c:tx>
            <c:strRef>
              <c:f>Sheet1!$I$1</c:f>
              <c:strCache>
                <c:ptCount val="1"/>
                <c:pt idx="0">
                  <c:v>high oil price</c:v>
                </c:pt>
              </c:strCache>
            </c:strRef>
          </c:tx>
          <c:spPr>
            <a:ln w="22225" cap="rnd">
              <a:solidFill>
                <a:srgbClr val="7A263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Sheet1!$I$2:$I$42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4.5660585940000002</c:v>
                </c:pt>
                <c:pt idx="11">
                  <c:v>4.7483120120000004</c:v>
                </c:pt>
                <c:pt idx="12">
                  <c:v>4.8290605470000001</c:v>
                </c:pt>
                <c:pt idx="13">
                  <c:v>4.7798066410000004</c:v>
                </c:pt>
                <c:pt idx="14">
                  <c:v>4.6904995120000006</c:v>
                </c:pt>
                <c:pt idx="15">
                  <c:v>4.5859707030000001</c:v>
                </c:pt>
                <c:pt idx="16">
                  <c:v>4.5880849609999999</c:v>
                </c:pt>
                <c:pt idx="17">
                  <c:v>4.55763623</c:v>
                </c:pt>
                <c:pt idx="18">
                  <c:v>4.5428666990000002</c:v>
                </c:pt>
                <c:pt idx="19">
                  <c:v>4.5347656250000004</c:v>
                </c:pt>
                <c:pt idx="20">
                  <c:v>4.51228418</c:v>
                </c:pt>
                <c:pt idx="21">
                  <c:v>4.5108950199999995</c:v>
                </c:pt>
                <c:pt idx="22">
                  <c:v>4.5019487300000005</c:v>
                </c:pt>
                <c:pt idx="23">
                  <c:v>4.5137485349999995</c:v>
                </c:pt>
                <c:pt idx="24">
                  <c:v>4.524416016</c:v>
                </c:pt>
                <c:pt idx="25">
                  <c:v>4.5224760740000001</c:v>
                </c:pt>
                <c:pt idx="26">
                  <c:v>4.5233525390000002</c:v>
                </c:pt>
                <c:pt idx="27">
                  <c:v>4.5283745120000001</c:v>
                </c:pt>
                <c:pt idx="28">
                  <c:v>4.5361738279999999</c:v>
                </c:pt>
                <c:pt idx="29">
                  <c:v>4.5450688479999997</c:v>
                </c:pt>
                <c:pt idx="30">
                  <c:v>4.5682192379999993</c:v>
                </c:pt>
                <c:pt idx="31">
                  <c:v>4.5842700199999999</c:v>
                </c:pt>
                <c:pt idx="32">
                  <c:v>4.6015644529999999</c:v>
                </c:pt>
                <c:pt idx="33">
                  <c:v>4.6221738280000002</c:v>
                </c:pt>
                <c:pt idx="34">
                  <c:v>4.6431767579999992</c:v>
                </c:pt>
                <c:pt idx="35">
                  <c:v>4.6561088870000003</c:v>
                </c:pt>
                <c:pt idx="36">
                  <c:v>4.6731801759999998</c:v>
                </c:pt>
                <c:pt idx="37">
                  <c:v>4.684644531</c:v>
                </c:pt>
                <c:pt idx="38">
                  <c:v>4.6997255859999996</c:v>
                </c:pt>
                <c:pt idx="39">
                  <c:v>4.7311015620000001</c:v>
                </c:pt>
                <c:pt idx="40">
                  <c:v>4.7636533200000004</c:v>
                </c:pt>
              </c:numCache>
            </c:numRef>
          </c:val>
          <c:smooth val="0"/>
          <c:extLst xmlns:c16r2="http://schemas.microsoft.com/office/drawing/2015/06/chart">
            <c:ext xmlns:c16="http://schemas.microsoft.com/office/drawing/2014/chart" uri="{C3380CC4-5D6E-409C-BE32-E72D297353CC}">
              <c16:uniqueId val="{00000007-69ED-4A38-B5D9-0E3CDC6B0040}"/>
            </c:ext>
          </c:extLst>
        </c:ser>
        <c:ser>
          <c:idx val="8"/>
          <c:order val="8"/>
          <c:tx>
            <c:strRef>
              <c:f>Sheet1!$J$1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Sheet1!$J$2:$J$42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4.5625327150000006</c:v>
                </c:pt>
                <c:pt idx="11">
                  <c:v>4.7250307620000003</c:v>
                </c:pt>
                <c:pt idx="12">
                  <c:v>4.8447031249999997</c:v>
                </c:pt>
                <c:pt idx="13">
                  <c:v>4.7686396480000006</c:v>
                </c:pt>
                <c:pt idx="14">
                  <c:v>4.6877612300000004</c:v>
                </c:pt>
                <c:pt idx="15">
                  <c:v>4.6228789059999995</c:v>
                </c:pt>
                <c:pt idx="16">
                  <c:v>4.649904297</c:v>
                </c:pt>
                <c:pt idx="17">
                  <c:v>4.6150253910000005</c:v>
                </c:pt>
                <c:pt idx="18">
                  <c:v>4.606236816</c:v>
                </c:pt>
                <c:pt idx="19">
                  <c:v>4.6011010739999998</c:v>
                </c:pt>
                <c:pt idx="20">
                  <c:v>4.5835478519999997</c:v>
                </c:pt>
                <c:pt idx="21">
                  <c:v>4.5706992189999998</c:v>
                </c:pt>
                <c:pt idx="22">
                  <c:v>4.5582045899999999</c:v>
                </c:pt>
                <c:pt idx="23">
                  <c:v>4.5580371089999998</c:v>
                </c:pt>
                <c:pt idx="24">
                  <c:v>4.5652216799999996</c:v>
                </c:pt>
                <c:pt idx="25">
                  <c:v>4.5528793949999997</c:v>
                </c:pt>
                <c:pt idx="26">
                  <c:v>4.5592036129999993</c:v>
                </c:pt>
                <c:pt idx="27">
                  <c:v>4.5636484380000004</c:v>
                </c:pt>
                <c:pt idx="28">
                  <c:v>4.5645971680000006</c:v>
                </c:pt>
                <c:pt idx="29">
                  <c:v>4.5789243159999993</c:v>
                </c:pt>
                <c:pt idx="30">
                  <c:v>4.5957504879999993</c:v>
                </c:pt>
                <c:pt idx="31">
                  <c:v>4.6096733400000005</c:v>
                </c:pt>
                <c:pt idx="32">
                  <c:v>4.6350380859999998</c:v>
                </c:pt>
                <c:pt idx="33">
                  <c:v>4.6601601559999999</c:v>
                </c:pt>
                <c:pt idx="34">
                  <c:v>4.67969043</c:v>
                </c:pt>
                <c:pt idx="35">
                  <c:v>4.6910751950000007</c:v>
                </c:pt>
                <c:pt idx="36">
                  <c:v>4.7070844730000001</c:v>
                </c:pt>
                <c:pt idx="37">
                  <c:v>4.725867676</c:v>
                </c:pt>
                <c:pt idx="38">
                  <c:v>4.7534843750000002</c:v>
                </c:pt>
                <c:pt idx="39">
                  <c:v>4.7793999019999998</c:v>
                </c:pt>
                <c:pt idx="40">
                  <c:v>4.8069135740000002</c:v>
                </c:pt>
              </c:numCache>
            </c:numRef>
          </c:val>
          <c:smooth val="0"/>
          <c:extLst xmlns:c16r2="http://schemas.microsoft.com/office/drawing/2015/06/chart">
            <c:ext xmlns:c16="http://schemas.microsoft.com/office/drawing/2014/chart" uri="{C3380CC4-5D6E-409C-BE32-E72D297353CC}">
              <c16:uniqueId val="{00000008-69ED-4A38-B5D9-0E3CDC6B0040}"/>
            </c:ext>
          </c:extLst>
        </c:ser>
        <c:dLbls>
          <c:showLegendKey val="0"/>
          <c:showVal val="0"/>
          <c:showCatName val="0"/>
          <c:showSerName val="0"/>
          <c:showPercent val="0"/>
          <c:showBubbleSize val="0"/>
        </c:dLbls>
        <c:smooth val="0"/>
        <c:axId val="-1209728880"/>
        <c:axId val="-1209722352"/>
      </c:lineChart>
      <c:catAx>
        <c:axId val="-12097288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9722352"/>
        <c:crosses val="autoZero"/>
        <c:auto val="1"/>
        <c:lblAlgn val="ctr"/>
        <c:lblOffset val="100"/>
        <c:tickLblSkip val="10"/>
        <c:tickMarkSkip val="10"/>
        <c:noMultiLvlLbl val="0"/>
      </c:catAx>
      <c:valAx>
        <c:axId val="-12097223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9728880"/>
        <c:crossesAt val="11"/>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8.4741023623496364E-2"/>
          <c:w val="0.77613002437732093"/>
          <c:h val="0.80762511328733289"/>
        </c:manualLayout>
      </c:layout>
      <c:lineChart>
        <c:grouping val="standard"/>
        <c:varyColors val="0"/>
        <c:ser>
          <c:idx val="6"/>
          <c:order val="0"/>
          <c:tx>
            <c:strRef>
              <c:f>Sheet1!$B$1</c:f>
              <c:strCache>
                <c:ptCount val="1"/>
                <c:pt idx="0">
                  <c:v>electric power</c:v>
                </c:pt>
              </c:strCache>
            </c:strRef>
          </c:tx>
          <c:spPr>
            <a:ln w="22225" cap="rnd">
              <a:solidFill>
                <a:srgbClr val="E1AB76"/>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2.2703270000000004</c:v>
                </c:pt>
                <c:pt idx="1">
                  <c:v>2.1697310000000001</c:v>
                </c:pt>
                <c:pt idx="2">
                  <c:v>2.034367</c:v>
                </c:pt>
                <c:pt idx="3">
                  <c:v>2.0498949999999998</c:v>
                </c:pt>
                <c:pt idx="4">
                  <c:v>2.0499019999999999</c:v>
                </c:pt>
                <c:pt idx="5">
                  <c:v>1.9125840000000001</c:v>
                </c:pt>
                <c:pt idx="6">
                  <c:v>1.8212760000000001</c:v>
                </c:pt>
                <c:pt idx="7">
                  <c:v>1.742847</c:v>
                </c:pt>
                <c:pt idx="8">
                  <c:v>1.763774</c:v>
                </c:pt>
                <c:pt idx="9">
                  <c:v>1.619003</c:v>
                </c:pt>
                <c:pt idx="10">
                  <c:v>1.4319581299999999</c:v>
                </c:pt>
                <c:pt idx="11">
                  <c:v>1.490218018</c:v>
                </c:pt>
                <c:pt idx="12">
                  <c:v>1.536953979</c:v>
                </c:pt>
                <c:pt idx="13">
                  <c:v>1.422829224</c:v>
                </c:pt>
                <c:pt idx="14">
                  <c:v>1.3238090819999999</c:v>
                </c:pt>
                <c:pt idx="15">
                  <c:v>1.2495290530000001</c:v>
                </c:pt>
                <c:pt idx="16">
                  <c:v>1.272813843</c:v>
                </c:pt>
                <c:pt idx="17">
                  <c:v>1.2483944090000001</c:v>
                </c:pt>
                <c:pt idx="18">
                  <c:v>1.2433907469999999</c:v>
                </c:pt>
                <c:pt idx="19">
                  <c:v>1.2425819090000001</c:v>
                </c:pt>
                <c:pt idx="20">
                  <c:v>1.224307617</c:v>
                </c:pt>
                <c:pt idx="21">
                  <c:v>1.214541138</c:v>
                </c:pt>
                <c:pt idx="22">
                  <c:v>1.2027795410000002</c:v>
                </c:pt>
                <c:pt idx="23">
                  <c:v>1.200963867</c:v>
                </c:pt>
                <c:pt idx="24">
                  <c:v>1.2006789550000001</c:v>
                </c:pt>
                <c:pt idx="25">
                  <c:v>1.1810220950000001</c:v>
                </c:pt>
                <c:pt idx="26">
                  <c:v>1.181526123</c:v>
                </c:pt>
                <c:pt idx="27">
                  <c:v>1.1791239009999999</c:v>
                </c:pt>
                <c:pt idx="28">
                  <c:v>1.1715863039999999</c:v>
                </c:pt>
                <c:pt idx="29">
                  <c:v>1.1754503170000001</c:v>
                </c:pt>
                <c:pt idx="30">
                  <c:v>1.1828657229999999</c:v>
                </c:pt>
                <c:pt idx="31">
                  <c:v>1.1837297360000001</c:v>
                </c:pt>
                <c:pt idx="32">
                  <c:v>1.1923320309999998</c:v>
                </c:pt>
                <c:pt idx="33">
                  <c:v>1.1968388669999999</c:v>
                </c:pt>
                <c:pt idx="34">
                  <c:v>1.2006573490000001</c:v>
                </c:pt>
                <c:pt idx="35">
                  <c:v>1.1958074949999999</c:v>
                </c:pt>
                <c:pt idx="36">
                  <c:v>1.195973755</c:v>
                </c:pt>
                <c:pt idx="37">
                  <c:v>1.199531006</c:v>
                </c:pt>
                <c:pt idx="38">
                  <c:v>1.2097113039999998</c:v>
                </c:pt>
                <c:pt idx="39">
                  <c:v>1.2184085689999999</c:v>
                </c:pt>
                <c:pt idx="40">
                  <c:v>1.2257514650000001</c:v>
                </c:pt>
              </c:numCache>
            </c:numRef>
          </c:val>
          <c:smooth val="0"/>
          <c:extLst xmlns:c16r2="http://schemas.microsoft.com/office/drawing/2015/06/chart">
            <c:ext xmlns:c16="http://schemas.microsoft.com/office/drawing/2014/chart" uri="{C3380CC4-5D6E-409C-BE32-E72D297353CC}">
              <c16:uniqueId val="{00000004-69ED-4A38-B5D9-0E3CDC6B0040}"/>
            </c:ext>
          </c:extLst>
        </c:ser>
        <c:ser>
          <c:idx val="7"/>
          <c:order val="1"/>
          <c:tx>
            <c:strRef>
              <c:f>Sheet1!$C$1</c:f>
              <c:strCache>
                <c:ptCount val="1"/>
                <c:pt idx="0">
                  <c:v>transportation</c:v>
                </c:pt>
              </c:strCache>
            </c:strRef>
          </c:tx>
          <c:spPr>
            <a:ln w="22225" cap="rnd">
              <a:solidFill>
                <a:srgbClr val="00206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1.838192</c:v>
                </c:pt>
                <c:pt idx="1">
                  <c:v>1.8045129999999998</c:v>
                </c:pt>
                <c:pt idx="2">
                  <c:v>1.769401</c:v>
                </c:pt>
                <c:pt idx="3">
                  <c:v>1.79216</c:v>
                </c:pt>
                <c:pt idx="4">
                  <c:v>1.810684</c:v>
                </c:pt>
                <c:pt idx="5">
                  <c:v>1.834956</c:v>
                </c:pt>
                <c:pt idx="6">
                  <c:v>1.8673410000000001</c:v>
                </c:pt>
                <c:pt idx="7">
                  <c:v>1.8839900000000001</c:v>
                </c:pt>
                <c:pt idx="8">
                  <c:v>1.9143300000000001</c:v>
                </c:pt>
                <c:pt idx="9">
                  <c:v>1.9082399999999999</c:v>
                </c:pt>
                <c:pt idx="10">
                  <c:v>1.5875710949999999</c:v>
                </c:pt>
                <c:pt idx="11">
                  <c:v>1.683812369</c:v>
                </c:pt>
                <c:pt idx="12">
                  <c:v>1.7374185260000001</c:v>
                </c:pt>
                <c:pt idx="13">
                  <c:v>1.7397867890000001</c:v>
                </c:pt>
                <c:pt idx="14">
                  <c:v>1.7367689420000001</c:v>
                </c:pt>
                <c:pt idx="15">
                  <c:v>1.7253719239999998</c:v>
                </c:pt>
                <c:pt idx="16">
                  <c:v>1.716227154</c:v>
                </c:pt>
                <c:pt idx="17">
                  <c:v>1.7031871670000001</c:v>
                </c:pt>
                <c:pt idx="18">
                  <c:v>1.6947706420000002</c:v>
                </c:pt>
                <c:pt idx="19">
                  <c:v>1.6846512760000001</c:v>
                </c:pt>
                <c:pt idx="20">
                  <c:v>1.6802296400000001</c:v>
                </c:pt>
                <c:pt idx="21">
                  <c:v>1.669885729</c:v>
                </c:pt>
                <c:pt idx="22">
                  <c:v>1.6648204209999999</c:v>
                </c:pt>
                <c:pt idx="23">
                  <c:v>1.6617831729999999</c:v>
                </c:pt>
                <c:pt idx="24">
                  <c:v>1.6608277120000001</c:v>
                </c:pt>
                <c:pt idx="25">
                  <c:v>1.6609639789999999</c:v>
                </c:pt>
                <c:pt idx="26">
                  <c:v>1.6596328699999998</c:v>
                </c:pt>
                <c:pt idx="27">
                  <c:v>1.658494498</c:v>
                </c:pt>
                <c:pt idx="28">
                  <c:v>1.6593584530000001</c:v>
                </c:pt>
                <c:pt idx="29">
                  <c:v>1.6612767019999999</c:v>
                </c:pt>
                <c:pt idx="30">
                  <c:v>1.6651766450000001</c:v>
                </c:pt>
                <c:pt idx="31">
                  <c:v>1.6709562659999999</c:v>
                </c:pt>
                <c:pt idx="32">
                  <c:v>1.6755552989999998</c:v>
                </c:pt>
                <c:pt idx="33">
                  <c:v>1.684043202</c:v>
                </c:pt>
                <c:pt idx="34">
                  <c:v>1.690721946</c:v>
                </c:pt>
                <c:pt idx="35">
                  <c:v>1.698766451</c:v>
                </c:pt>
                <c:pt idx="36">
                  <c:v>1.7050112609999999</c:v>
                </c:pt>
                <c:pt idx="37">
                  <c:v>1.7111248640000001</c:v>
                </c:pt>
                <c:pt idx="38">
                  <c:v>1.71851047</c:v>
                </c:pt>
                <c:pt idx="39">
                  <c:v>1.725951915</c:v>
                </c:pt>
                <c:pt idx="40">
                  <c:v>1.7336636459999999</c:v>
                </c:pt>
              </c:numCache>
            </c:numRef>
          </c:val>
          <c:smooth val="0"/>
          <c:extLst xmlns:c16r2="http://schemas.microsoft.com/office/drawing/2015/06/chart">
            <c:ext xmlns:c16="http://schemas.microsoft.com/office/drawing/2014/chart" uri="{C3380CC4-5D6E-409C-BE32-E72D297353CC}">
              <c16:uniqueId val="{00000005-69ED-4A38-B5D9-0E3CDC6B0040}"/>
            </c:ext>
          </c:extLst>
        </c:ser>
        <c:ser>
          <c:idx val="5"/>
          <c:order val="2"/>
          <c:tx>
            <c:strRef>
              <c:f>Sheet1!$D$1</c:f>
              <c:strCache>
                <c:ptCount val="1"/>
                <c:pt idx="0">
                  <c:v>industrial</c:v>
                </c:pt>
              </c:strCache>
            </c:strRef>
          </c:tx>
          <c:spPr>
            <a:ln w="22225" cap="rnd">
              <a:solidFill>
                <a:srgbClr val="5D973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0.9200219999999999</c:v>
                </c:pt>
                <c:pt idx="1">
                  <c:v>0.92458899999999999</c:v>
                </c:pt>
                <c:pt idx="2">
                  <c:v>0.93850999999999996</c:v>
                </c:pt>
                <c:pt idx="3">
                  <c:v>0.95909800000000012</c:v>
                </c:pt>
                <c:pt idx="4">
                  <c:v>0.96973500000000001</c:v>
                </c:pt>
                <c:pt idx="5">
                  <c:v>0.95272599999999996</c:v>
                </c:pt>
                <c:pt idx="6">
                  <c:v>0.95094400000000012</c:v>
                </c:pt>
                <c:pt idx="7">
                  <c:v>0.96884800000000004</c:v>
                </c:pt>
                <c:pt idx="8">
                  <c:v>1.0044770000000001</c:v>
                </c:pt>
                <c:pt idx="9">
                  <c:v>1.0167390000000001</c:v>
                </c:pt>
                <c:pt idx="10">
                  <c:v>0.98517440800000011</c:v>
                </c:pt>
                <c:pt idx="11">
                  <c:v>0.98825253300000004</c:v>
                </c:pt>
                <c:pt idx="12">
                  <c:v>1.001239075</c:v>
                </c:pt>
                <c:pt idx="13">
                  <c:v>1.0323589179999999</c:v>
                </c:pt>
                <c:pt idx="14">
                  <c:v>1.0508170170000002</c:v>
                </c:pt>
                <c:pt idx="15">
                  <c:v>1.0693458550000001</c:v>
                </c:pt>
                <c:pt idx="16">
                  <c:v>1.083442901</c:v>
                </c:pt>
                <c:pt idx="17">
                  <c:v>1.087443054</c:v>
                </c:pt>
                <c:pt idx="18">
                  <c:v>1.0935467529999998</c:v>
                </c:pt>
                <c:pt idx="19">
                  <c:v>1.100806824</c:v>
                </c:pt>
                <c:pt idx="20">
                  <c:v>1.108135681</c:v>
                </c:pt>
                <c:pt idx="21">
                  <c:v>1.116669098</c:v>
                </c:pt>
                <c:pt idx="22">
                  <c:v>1.1218987430000003</c:v>
                </c:pt>
                <c:pt idx="23">
                  <c:v>1.1273718880000001</c:v>
                </c:pt>
                <c:pt idx="24">
                  <c:v>1.1365723569999999</c:v>
                </c:pt>
                <c:pt idx="25">
                  <c:v>1.144209504</c:v>
                </c:pt>
                <c:pt idx="26">
                  <c:v>1.151679047</c:v>
                </c:pt>
                <c:pt idx="27">
                  <c:v>1.1600317690000002</c:v>
                </c:pt>
                <c:pt idx="28">
                  <c:v>1.1680747979999999</c:v>
                </c:pt>
                <c:pt idx="29">
                  <c:v>1.1769677119999999</c:v>
                </c:pt>
                <c:pt idx="30">
                  <c:v>1.1827581789999999</c:v>
                </c:pt>
                <c:pt idx="31">
                  <c:v>1.1902333990000002</c:v>
                </c:pt>
                <c:pt idx="32">
                  <c:v>1.2025178220000001</c:v>
                </c:pt>
                <c:pt idx="33">
                  <c:v>1.214787292</c:v>
                </c:pt>
                <c:pt idx="34">
                  <c:v>1.223805633</c:v>
                </c:pt>
                <c:pt idx="35">
                  <c:v>1.2320724489999997</c:v>
                </c:pt>
                <c:pt idx="36">
                  <c:v>1.241809296</c:v>
                </c:pt>
                <c:pt idx="37">
                  <c:v>1.2511924750000001</c:v>
                </c:pt>
                <c:pt idx="38">
                  <c:v>1.2615553280000003</c:v>
                </c:pt>
                <c:pt idx="39">
                  <c:v>1.2717847899999999</c:v>
                </c:pt>
                <c:pt idx="40">
                  <c:v>1.2847318730000001</c:v>
                </c:pt>
              </c:numCache>
            </c:numRef>
          </c:val>
          <c:smooth val="0"/>
          <c:extLst xmlns:c16r2="http://schemas.microsoft.com/office/drawing/2015/06/chart">
            <c:ext xmlns:c16="http://schemas.microsoft.com/office/drawing/2014/chart" uri="{C3380CC4-5D6E-409C-BE32-E72D297353CC}">
              <c16:uniqueId val="{00000006-69ED-4A38-B5D9-0E3CDC6B0040}"/>
            </c:ext>
          </c:extLst>
        </c:ser>
        <c:ser>
          <c:idx val="1"/>
          <c:order val="3"/>
          <c:tx>
            <c:strRef>
              <c:f>Sheet1!$E$1</c:f>
              <c:strCache>
                <c:ptCount val="1"/>
                <c:pt idx="0">
                  <c:v>residential</c:v>
                </c:pt>
              </c:strCache>
            </c:strRef>
          </c:tx>
          <c:spPr>
            <a:ln w="22225" cap="rnd">
              <a:solidFill>
                <a:srgbClr val="7A263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0.33541200000000004</c:v>
                </c:pt>
                <c:pt idx="1">
                  <c:v>0.32555999999999996</c:v>
                </c:pt>
                <c:pt idx="2">
                  <c:v>0.28586199999999995</c:v>
                </c:pt>
                <c:pt idx="3">
                  <c:v>0.3322790000000001</c:v>
                </c:pt>
                <c:pt idx="4">
                  <c:v>0.34900500000000001</c:v>
                </c:pt>
                <c:pt idx="5">
                  <c:v>0.32262000000000002</c:v>
                </c:pt>
                <c:pt idx="6">
                  <c:v>0.29896699999999998</c:v>
                </c:pt>
                <c:pt idx="7">
                  <c:v>0.3015250000000001</c:v>
                </c:pt>
                <c:pt idx="8">
                  <c:v>0.34413499999999997</c:v>
                </c:pt>
                <c:pt idx="9">
                  <c:v>0.34368500000000007</c:v>
                </c:pt>
                <c:pt idx="10">
                  <c:v>0.32376525900000003</c:v>
                </c:pt>
                <c:pt idx="11">
                  <c:v>0.32004492200000006</c:v>
                </c:pt>
                <c:pt idx="12">
                  <c:v>0.32691967699999996</c:v>
                </c:pt>
                <c:pt idx="13">
                  <c:v>0.32526745600000007</c:v>
                </c:pt>
                <c:pt idx="14">
                  <c:v>0.32416400200000001</c:v>
                </c:pt>
                <c:pt idx="15">
                  <c:v>0.32286218300000002</c:v>
                </c:pt>
                <c:pt idx="16">
                  <c:v>0.32125830099999997</c:v>
                </c:pt>
                <c:pt idx="17">
                  <c:v>0.319709625</c:v>
                </c:pt>
                <c:pt idx="18">
                  <c:v>0.31831872500000002</c:v>
                </c:pt>
                <c:pt idx="19">
                  <c:v>0.31702893100000007</c:v>
                </c:pt>
                <c:pt idx="20">
                  <c:v>0.31549200399999999</c:v>
                </c:pt>
                <c:pt idx="21">
                  <c:v>0.31423983799999999</c:v>
                </c:pt>
                <c:pt idx="22">
                  <c:v>0.31316293299999998</c:v>
                </c:pt>
                <c:pt idx="23">
                  <c:v>0.312143067</c:v>
                </c:pt>
                <c:pt idx="24">
                  <c:v>0.31115658600000001</c:v>
                </c:pt>
                <c:pt idx="25">
                  <c:v>0.31035305700000004</c:v>
                </c:pt>
                <c:pt idx="26">
                  <c:v>0.30962783799999999</c:v>
                </c:pt>
                <c:pt idx="27">
                  <c:v>0.30891345199999998</c:v>
                </c:pt>
                <c:pt idx="28">
                  <c:v>0.30822515900000003</c:v>
                </c:pt>
                <c:pt idx="29">
                  <c:v>0.30758538800000007</c:v>
                </c:pt>
                <c:pt idx="30">
                  <c:v>0.30704422000000003</c:v>
                </c:pt>
                <c:pt idx="31">
                  <c:v>0.30650534100000004</c:v>
                </c:pt>
                <c:pt idx="32">
                  <c:v>0.30600170900000001</c:v>
                </c:pt>
                <c:pt idx="33">
                  <c:v>0.30551202399999999</c:v>
                </c:pt>
                <c:pt idx="34">
                  <c:v>0.30510504200000005</c:v>
                </c:pt>
                <c:pt idx="35">
                  <c:v>0.30468942199999999</c:v>
                </c:pt>
                <c:pt idx="36">
                  <c:v>0.30428039499999998</c:v>
                </c:pt>
                <c:pt idx="37">
                  <c:v>0.303813263</c:v>
                </c:pt>
                <c:pt idx="38">
                  <c:v>0.30334045400000004</c:v>
                </c:pt>
                <c:pt idx="39">
                  <c:v>0.302816009</c:v>
                </c:pt>
                <c:pt idx="40">
                  <c:v>0.30230300899999996</c:v>
                </c:pt>
              </c:numCache>
            </c:numRef>
          </c:val>
          <c:smooth val="0"/>
          <c:extLst xmlns:c16r2="http://schemas.microsoft.com/office/drawing/2015/06/chart">
            <c:ext xmlns:c16="http://schemas.microsoft.com/office/drawing/2014/chart" uri="{C3380CC4-5D6E-409C-BE32-E72D297353CC}">
              <c16:uniqueId val="{00000007-69ED-4A38-B5D9-0E3CDC6B0040}"/>
            </c:ext>
          </c:extLst>
        </c:ser>
        <c:ser>
          <c:idx val="8"/>
          <c:order val="4"/>
          <c:tx>
            <c:strRef>
              <c:f>Sheet1!$F$1</c:f>
              <c:strCache>
                <c:ptCount val="1"/>
                <c:pt idx="0">
                  <c:v>commercial</c:v>
                </c:pt>
              </c:strCache>
            </c:strRef>
          </c:tx>
          <c:spPr>
            <a:ln w="22225" cap="rnd">
              <a:solidFill>
                <a:srgbClr val="E9B8BD"/>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0.22062199999999996</c:v>
                </c:pt>
                <c:pt idx="1">
                  <c:v>0.22149300000000005</c:v>
                </c:pt>
                <c:pt idx="2">
                  <c:v>0.20082299999999997</c:v>
                </c:pt>
                <c:pt idx="3">
                  <c:v>0.22260399999999994</c:v>
                </c:pt>
                <c:pt idx="4">
                  <c:v>0.23390999999999998</c:v>
                </c:pt>
                <c:pt idx="5">
                  <c:v>0.23995399999999995</c:v>
                </c:pt>
                <c:pt idx="6">
                  <c:v>0.23198200000000008</c:v>
                </c:pt>
                <c:pt idx="7">
                  <c:v>0.233375</c:v>
                </c:pt>
                <c:pt idx="8">
                  <c:v>0.25426900000000002</c:v>
                </c:pt>
                <c:pt idx="9">
                  <c:v>0.25401400000000002</c:v>
                </c:pt>
                <c:pt idx="10">
                  <c:v>0.23406423899999992</c:v>
                </c:pt>
                <c:pt idx="11">
                  <c:v>0.24270266700000007</c:v>
                </c:pt>
                <c:pt idx="12">
                  <c:v>0.24217175299999996</c:v>
                </c:pt>
                <c:pt idx="13">
                  <c:v>0.24839663600000006</c:v>
                </c:pt>
                <c:pt idx="14">
                  <c:v>0.25220230100000002</c:v>
                </c:pt>
                <c:pt idx="15">
                  <c:v>0.25576968299999991</c:v>
                </c:pt>
                <c:pt idx="16">
                  <c:v>0.25616229199999996</c:v>
                </c:pt>
                <c:pt idx="17">
                  <c:v>0.25629135099999995</c:v>
                </c:pt>
                <c:pt idx="18">
                  <c:v>0.25621014399999997</c:v>
                </c:pt>
                <c:pt idx="19">
                  <c:v>0.25603213499999999</c:v>
                </c:pt>
                <c:pt idx="20">
                  <c:v>0.25538302600000001</c:v>
                </c:pt>
                <c:pt idx="21">
                  <c:v>0.25536343299999992</c:v>
                </c:pt>
                <c:pt idx="22">
                  <c:v>0.25554284700000007</c:v>
                </c:pt>
                <c:pt idx="23">
                  <c:v>0.25577477999999998</c:v>
                </c:pt>
                <c:pt idx="24">
                  <c:v>0.25598642000000005</c:v>
                </c:pt>
                <c:pt idx="25">
                  <c:v>0.25633065799999999</c:v>
                </c:pt>
                <c:pt idx="26">
                  <c:v>0.25673767100000006</c:v>
                </c:pt>
                <c:pt idx="27">
                  <c:v>0.25708502199999994</c:v>
                </c:pt>
                <c:pt idx="28">
                  <c:v>0.25735238699999996</c:v>
                </c:pt>
                <c:pt idx="29">
                  <c:v>0.25764401200000003</c:v>
                </c:pt>
                <c:pt idx="30">
                  <c:v>0.25790615900000002</c:v>
                </c:pt>
                <c:pt idx="31">
                  <c:v>0.25824917600000002</c:v>
                </c:pt>
                <c:pt idx="32">
                  <c:v>0.25863165300000002</c:v>
                </c:pt>
                <c:pt idx="33">
                  <c:v>0.25897869899999998</c:v>
                </c:pt>
                <c:pt idx="34">
                  <c:v>0.25940023799999995</c:v>
                </c:pt>
                <c:pt idx="35">
                  <c:v>0.25973907500000004</c:v>
                </c:pt>
                <c:pt idx="36">
                  <c:v>0.26000982700000003</c:v>
                </c:pt>
                <c:pt idx="37">
                  <c:v>0.26020590199999999</c:v>
                </c:pt>
                <c:pt idx="38">
                  <c:v>0.26036706599999998</c:v>
                </c:pt>
                <c:pt idx="39">
                  <c:v>0.26043868999999997</c:v>
                </c:pt>
                <c:pt idx="40">
                  <c:v>0.260463104</c:v>
                </c:pt>
              </c:numCache>
            </c:numRef>
          </c:val>
          <c:smooth val="0"/>
          <c:extLst xmlns:c16r2="http://schemas.microsoft.com/office/drawing/2015/06/chart">
            <c:ext xmlns:c16="http://schemas.microsoft.com/office/drawing/2014/chart" uri="{C3380CC4-5D6E-409C-BE32-E72D297353CC}">
              <c16:uniqueId val="{00000008-69ED-4A38-B5D9-0E3CDC6B0040}"/>
            </c:ext>
          </c:extLst>
        </c:ser>
        <c:dLbls>
          <c:showLegendKey val="0"/>
          <c:showVal val="0"/>
          <c:showCatName val="0"/>
          <c:showSerName val="0"/>
          <c:showPercent val="0"/>
          <c:showBubbleSize val="0"/>
        </c:dLbls>
        <c:smooth val="0"/>
        <c:axId val="-1298726128"/>
        <c:axId val="-1298725040"/>
      </c:lineChart>
      <c:catAx>
        <c:axId val="-129872612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8725040"/>
        <c:crosses val="autoZero"/>
        <c:auto val="1"/>
        <c:lblAlgn val="ctr"/>
        <c:lblOffset val="100"/>
        <c:tickLblSkip val="10"/>
        <c:tickMarkSkip val="10"/>
        <c:noMultiLvlLbl val="0"/>
      </c:catAx>
      <c:valAx>
        <c:axId val="-1298725040"/>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8726128"/>
        <c:crossesAt val="11"/>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8.0640562983559733E-2"/>
          <c:w val="0.77613002437732093"/>
          <c:h val="0.81172557392726941"/>
        </c:manualLayout>
      </c:layout>
      <c:lineChart>
        <c:grouping val="standard"/>
        <c:varyColors val="0"/>
        <c:ser>
          <c:idx val="0"/>
          <c:order val="0"/>
          <c:tx>
            <c:strRef>
              <c:f>Sheet1!$B$1</c:f>
              <c:strCache>
                <c:ptCount val="1"/>
                <c:pt idx="0">
                  <c:v>electric power</c:v>
                </c:pt>
              </c:strCache>
            </c:strRef>
          </c:tx>
          <c:spPr>
            <a:ln w="22225" cap="rnd">
              <a:solidFill>
                <a:srgbClr val="E1AB76"/>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2.2703270000000004</c:v>
                </c:pt>
                <c:pt idx="1">
                  <c:v>2.1697310000000001</c:v>
                </c:pt>
                <c:pt idx="2">
                  <c:v>2.034367</c:v>
                </c:pt>
                <c:pt idx="3">
                  <c:v>2.0498949999999998</c:v>
                </c:pt>
                <c:pt idx="4">
                  <c:v>2.0499019999999999</c:v>
                </c:pt>
                <c:pt idx="5">
                  <c:v>1.9125840000000001</c:v>
                </c:pt>
                <c:pt idx="6">
                  <c:v>1.8212760000000001</c:v>
                </c:pt>
                <c:pt idx="7">
                  <c:v>1.742847</c:v>
                </c:pt>
                <c:pt idx="8">
                  <c:v>1.763774</c:v>
                </c:pt>
                <c:pt idx="9">
                  <c:v>1.619003</c:v>
                </c:pt>
                <c:pt idx="10">
                  <c:v>1.4365483400000001</c:v>
                </c:pt>
                <c:pt idx="11">
                  <c:v>1.5066367190000001</c:v>
                </c:pt>
                <c:pt idx="12">
                  <c:v>1.527144775</c:v>
                </c:pt>
                <c:pt idx="13">
                  <c:v>1.4593040770000001</c:v>
                </c:pt>
                <c:pt idx="14">
                  <c:v>1.356844116</c:v>
                </c:pt>
                <c:pt idx="15">
                  <c:v>1.2413945309999999</c:v>
                </c:pt>
                <c:pt idx="16">
                  <c:v>1.258679565</c:v>
                </c:pt>
                <c:pt idx="17">
                  <c:v>1.2380860600000001</c:v>
                </c:pt>
                <c:pt idx="18">
                  <c:v>1.2301972659999998</c:v>
                </c:pt>
                <c:pt idx="19">
                  <c:v>1.2137359619999999</c:v>
                </c:pt>
                <c:pt idx="20">
                  <c:v>1.1944962160000001</c:v>
                </c:pt>
                <c:pt idx="21">
                  <c:v>1.188260254</c:v>
                </c:pt>
                <c:pt idx="22">
                  <c:v>1.1840778809999999</c:v>
                </c:pt>
                <c:pt idx="23">
                  <c:v>1.1793483890000001</c:v>
                </c:pt>
                <c:pt idx="24">
                  <c:v>1.1784636230000001</c:v>
                </c:pt>
                <c:pt idx="25">
                  <c:v>1.165395996</c:v>
                </c:pt>
                <c:pt idx="26">
                  <c:v>1.164724487</c:v>
                </c:pt>
                <c:pt idx="27">
                  <c:v>1.169283936</c:v>
                </c:pt>
                <c:pt idx="28">
                  <c:v>1.1668319089999999</c:v>
                </c:pt>
                <c:pt idx="29">
                  <c:v>1.1756146240000001</c:v>
                </c:pt>
                <c:pt idx="30">
                  <c:v>1.1802480470000001</c:v>
                </c:pt>
                <c:pt idx="31">
                  <c:v>1.185378906</c:v>
                </c:pt>
                <c:pt idx="32">
                  <c:v>1.193954102</c:v>
                </c:pt>
                <c:pt idx="33">
                  <c:v>1.1990375979999999</c:v>
                </c:pt>
                <c:pt idx="34">
                  <c:v>1.2010953369999999</c:v>
                </c:pt>
                <c:pt idx="35">
                  <c:v>1.202797119</c:v>
                </c:pt>
                <c:pt idx="36">
                  <c:v>1.203897217</c:v>
                </c:pt>
                <c:pt idx="37">
                  <c:v>1.210246948</c:v>
                </c:pt>
                <c:pt idx="38">
                  <c:v>1.2153626710000001</c:v>
                </c:pt>
                <c:pt idx="39">
                  <c:v>1.2238715819999999</c:v>
                </c:pt>
                <c:pt idx="40">
                  <c:v>1.2350955809999999</c:v>
                </c:pt>
              </c:numCache>
            </c:numRef>
          </c:val>
          <c:smooth val="0"/>
          <c:extLst xmlns:c16r2="http://schemas.microsoft.com/office/drawing/2015/06/chart">
            <c:ext xmlns:c16="http://schemas.microsoft.com/office/drawing/2014/chart" uri="{C3380CC4-5D6E-409C-BE32-E72D297353CC}">
              <c16:uniqueId val="{00000000-9512-423D-87E0-96196018F710}"/>
            </c:ext>
          </c:extLst>
        </c:ser>
        <c:ser>
          <c:idx val="1"/>
          <c:order val="1"/>
          <c:tx>
            <c:strRef>
              <c:f>Sheet1!$C$1</c:f>
              <c:strCache>
                <c:ptCount val="1"/>
                <c:pt idx="0">
                  <c:v>transportation</c:v>
                </c:pt>
              </c:strCache>
            </c:strRef>
          </c:tx>
          <c:spPr>
            <a:ln w="22225" cap="rnd">
              <a:solidFill>
                <a:srgbClr val="00206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1.838192</c:v>
                </c:pt>
                <c:pt idx="1">
                  <c:v>1.8045129999999998</c:v>
                </c:pt>
                <c:pt idx="2">
                  <c:v>1.769401</c:v>
                </c:pt>
                <c:pt idx="3">
                  <c:v>1.79216</c:v>
                </c:pt>
                <c:pt idx="4">
                  <c:v>1.810684</c:v>
                </c:pt>
                <c:pt idx="5">
                  <c:v>1.834956</c:v>
                </c:pt>
                <c:pt idx="6">
                  <c:v>1.8673410000000001</c:v>
                </c:pt>
                <c:pt idx="7">
                  <c:v>1.8839900000000001</c:v>
                </c:pt>
                <c:pt idx="8">
                  <c:v>1.9143300000000001</c:v>
                </c:pt>
                <c:pt idx="9">
                  <c:v>1.9082399999999999</c:v>
                </c:pt>
                <c:pt idx="10">
                  <c:v>1.5876687949999999</c:v>
                </c:pt>
                <c:pt idx="11">
                  <c:v>1.689692908</c:v>
                </c:pt>
                <c:pt idx="12">
                  <c:v>1.7390195049999999</c:v>
                </c:pt>
                <c:pt idx="13">
                  <c:v>1.7364713030000001</c:v>
                </c:pt>
                <c:pt idx="14">
                  <c:v>1.7347945229999999</c:v>
                </c:pt>
                <c:pt idx="15">
                  <c:v>1.7372617479999999</c:v>
                </c:pt>
                <c:pt idx="16">
                  <c:v>1.7317675490000002</c:v>
                </c:pt>
                <c:pt idx="17">
                  <c:v>1.7248120999999998</c:v>
                </c:pt>
                <c:pt idx="18">
                  <c:v>1.7166495370000001</c:v>
                </c:pt>
                <c:pt idx="19">
                  <c:v>1.7081276489999999</c:v>
                </c:pt>
                <c:pt idx="20">
                  <c:v>1.7032914829999999</c:v>
                </c:pt>
                <c:pt idx="21">
                  <c:v>1.700058579</c:v>
                </c:pt>
                <c:pt idx="22">
                  <c:v>1.69869611</c:v>
                </c:pt>
                <c:pt idx="23">
                  <c:v>1.6987336959999999</c:v>
                </c:pt>
                <c:pt idx="24">
                  <c:v>1.702115536</c:v>
                </c:pt>
                <c:pt idx="25">
                  <c:v>1.7070923759999999</c:v>
                </c:pt>
                <c:pt idx="26">
                  <c:v>1.7140627359999998</c:v>
                </c:pt>
                <c:pt idx="27">
                  <c:v>1.7182851170000002</c:v>
                </c:pt>
                <c:pt idx="28">
                  <c:v>1.7247324899999998</c:v>
                </c:pt>
                <c:pt idx="29">
                  <c:v>1.7303842200000001</c:v>
                </c:pt>
                <c:pt idx="30">
                  <c:v>1.7374148030000001</c:v>
                </c:pt>
                <c:pt idx="31">
                  <c:v>1.745702045</c:v>
                </c:pt>
                <c:pt idx="32">
                  <c:v>1.7555294230000003</c:v>
                </c:pt>
                <c:pt idx="33">
                  <c:v>1.7642325739999998</c:v>
                </c:pt>
                <c:pt idx="34">
                  <c:v>1.782309052</c:v>
                </c:pt>
                <c:pt idx="35">
                  <c:v>1.7793621260000003</c:v>
                </c:pt>
                <c:pt idx="36">
                  <c:v>1.7893503880000001</c:v>
                </c:pt>
                <c:pt idx="37">
                  <c:v>1.8125689070000002</c:v>
                </c:pt>
                <c:pt idx="38">
                  <c:v>1.8125189310000001</c:v>
                </c:pt>
                <c:pt idx="39">
                  <c:v>1.8225208320000001</c:v>
                </c:pt>
                <c:pt idx="40">
                  <c:v>1.8326814389999999</c:v>
                </c:pt>
              </c:numCache>
            </c:numRef>
          </c:val>
          <c:smooth val="0"/>
          <c:extLst xmlns:c16r2="http://schemas.microsoft.com/office/drawing/2015/06/chart">
            <c:ext xmlns:c16="http://schemas.microsoft.com/office/drawing/2014/chart" uri="{C3380CC4-5D6E-409C-BE32-E72D297353CC}">
              <c16:uniqueId val="{00000001-9512-423D-87E0-96196018F710}"/>
            </c:ext>
          </c:extLst>
        </c:ser>
        <c:ser>
          <c:idx val="2"/>
          <c:order val="2"/>
          <c:tx>
            <c:strRef>
              <c:f>Sheet1!$D$1</c:f>
              <c:strCache>
                <c:ptCount val="1"/>
                <c:pt idx="0">
                  <c:v>industrial</c:v>
                </c:pt>
              </c:strCache>
            </c:strRef>
          </c:tx>
          <c:spPr>
            <a:ln w="22225" cap="rnd">
              <a:solidFill>
                <a:srgbClr val="82AB64"/>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0.9200219999999999</c:v>
                </c:pt>
                <c:pt idx="1">
                  <c:v>0.92458899999999999</c:v>
                </c:pt>
                <c:pt idx="2">
                  <c:v>0.93850999999999996</c:v>
                </c:pt>
                <c:pt idx="3">
                  <c:v>0.95909800000000012</c:v>
                </c:pt>
                <c:pt idx="4">
                  <c:v>0.96973500000000001</c:v>
                </c:pt>
                <c:pt idx="5">
                  <c:v>0.95272599999999996</c:v>
                </c:pt>
                <c:pt idx="6">
                  <c:v>0.95094400000000012</c:v>
                </c:pt>
                <c:pt idx="7">
                  <c:v>0.96884800000000004</c:v>
                </c:pt>
                <c:pt idx="8">
                  <c:v>1.0044770000000001</c:v>
                </c:pt>
                <c:pt idx="9">
                  <c:v>1.0167390000000001</c:v>
                </c:pt>
                <c:pt idx="10">
                  <c:v>0.98514477599999983</c:v>
                </c:pt>
                <c:pt idx="11">
                  <c:v>0.98317993200000009</c:v>
                </c:pt>
                <c:pt idx="12">
                  <c:v>0.972060547</c:v>
                </c:pt>
                <c:pt idx="13">
                  <c:v>0.98809362800000011</c:v>
                </c:pt>
                <c:pt idx="14">
                  <c:v>1.0019214780000001</c:v>
                </c:pt>
                <c:pt idx="15">
                  <c:v>1.023880371</c:v>
                </c:pt>
                <c:pt idx="16">
                  <c:v>1.0418243709999999</c:v>
                </c:pt>
                <c:pt idx="17">
                  <c:v>1.048197906</c:v>
                </c:pt>
                <c:pt idx="18">
                  <c:v>1.0518795780000001</c:v>
                </c:pt>
                <c:pt idx="19">
                  <c:v>1.0547160340000001</c:v>
                </c:pt>
                <c:pt idx="20">
                  <c:v>1.0581325369999999</c:v>
                </c:pt>
                <c:pt idx="21">
                  <c:v>1.0655407409999997</c:v>
                </c:pt>
                <c:pt idx="22">
                  <c:v>1.0721784970000001</c:v>
                </c:pt>
                <c:pt idx="23">
                  <c:v>1.076884094</c:v>
                </c:pt>
                <c:pt idx="24">
                  <c:v>1.0851696470000001</c:v>
                </c:pt>
                <c:pt idx="25">
                  <c:v>1.0945970459999999</c:v>
                </c:pt>
                <c:pt idx="26">
                  <c:v>1.1032209470000001</c:v>
                </c:pt>
                <c:pt idx="27">
                  <c:v>1.1126110229999999</c:v>
                </c:pt>
                <c:pt idx="28">
                  <c:v>1.1228848870000001</c:v>
                </c:pt>
                <c:pt idx="29">
                  <c:v>1.1325504149999999</c:v>
                </c:pt>
                <c:pt idx="30">
                  <c:v>1.1392533570000001</c:v>
                </c:pt>
                <c:pt idx="31">
                  <c:v>1.1488068540000003</c:v>
                </c:pt>
                <c:pt idx="32">
                  <c:v>1.1580676269999999</c:v>
                </c:pt>
                <c:pt idx="33">
                  <c:v>1.1665927429999998</c:v>
                </c:pt>
                <c:pt idx="34">
                  <c:v>1.1717467349999999</c:v>
                </c:pt>
                <c:pt idx="35">
                  <c:v>1.1799959709999999</c:v>
                </c:pt>
                <c:pt idx="36">
                  <c:v>1.1874472650000001</c:v>
                </c:pt>
                <c:pt idx="37">
                  <c:v>1.1955546869999998</c:v>
                </c:pt>
                <c:pt idx="38">
                  <c:v>1.2044067690000002</c:v>
                </c:pt>
                <c:pt idx="39">
                  <c:v>1.2143664249999999</c:v>
                </c:pt>
                <c:pt idx="40">
                  <c:v>1.2273929130000001</c:v>
                </c:pt>
              </c:numCache>
            </c:numRef>
          </c:val>
          <c:smooth val="0"/>
          <c:extLst xmlns:c16r2="http://schemas.microsoft.com/office/drawing/2015/06/chart">
            <c:ext xmlns:c16="http://schemas.microsoft.com/office/drawing/2014/chart" uri="{C3380CC4-5D6E-409C-BE32-E72D297353CC}">
              <c16:uniqueId val="{00000002-9512-423D-87E0-96196018F710}"/>
            </c:ext>
          </c:extLst>
        </c:ser>
        <c:ser>
          <c:idx val="3"/>
          <c:order val="3"/>
          <c:tx>
            <c:strRef>
              <c:f>Sheet1!$E$1</c:f>
              <c:strCache>
                <c:ptCount val="1"/>
                <c:pt idx="0">
                  <c:v>residential</c:v>
                </c:pt>
              </c:strCache>
            </c:strRef>
          </c:tx>
          <c:spPr>
            <a:ln w="28575" cap="rnd">
              <a:solidFill>
                <a:srgbClr val="7A263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0.33541200000000004</c:v>
                </c:pt>
                <c:pt idx="1">
                  <c:v>0.32555999999999996</c:v>
                </c:pt>
                <c:pt idx="2">
                  <c:v>0.28586199999999995</c:v>
                </c:pt>
                <c:pt idx="3">
                  <c:v>0.3322790000000001</c:v>
                </c:pt>
                <c:pt idx="4">
                  <c:v>0.34900500000000001</c:v>
                </c:pt>
                <c:pt idx="5">
                  <c:v>0.32262000000000002</c:v>
                </c:pt>
                <c:pt idx="6">
                  <c:v>0.29896699999999998</c:v>
                </c:pt>
                <c:pt idx="7">
                  <c:v>0.3015250000000001</c:v>
                </c:pt>
                <c:pt idx="8">
                  <c:v>0.34413499999999997</c:v>
                </c:pt>
                <c:pt idx="9">
                  <c:v>0.34368500000000007</c:v>
                </c:pt>
                <c:pt idx="10">
                  <c:v>0.323765258</c:v>
                </c:pt>
                <c:pt idx="11">
                  <c:v>0.32004492199999995</c:v>
                </c:pt>
                <c:pt idx="12">
                  <c:v>0.32899420099999999</c:v>
                </c:pt>
                <c:pt idx="13">
                  <c:v>0.32743536300000003</c:v>
                </c:pt>
                <c:pt idx="14">
                  <c:v>0.3257457270000001</c:v>
                </c:pt>
                <c:pt idx="15">
                  <c:v>0.32408120699999993</c:v>
                </c:pt>
                <c:pt idx="16">
                  <c:v>0.32259661800000006</c:v>
                </c:pt>
                <c:pt idx="17">
                  <c:v>0.32132959</c:v>
                </c:pt>
                <c:pt idx="18">
                  <c:v>0.32030096499999999</c:v>
                </c:pt>
                <c:pt idx="19">
                  <c:v>0.31927890000000003</c:v>
                </c:pt>
                <c:pt idx="20">
                  <c:v>0.317959777</c:v>
                </c:pt>
                <c:pt idx="21">
                  <c:v>0.31677969400000006</c:v>
                </c:pt>
                <c:pt idx="22">
                  <c:v>0.31569632000000003</c:v>
                </c:pt>
                <c:pt idx="23">
                  <c:v>0.31470373600000001</c:v>
                </c:pt>
                <c:pt idx="24">
                  <c:v>0.31378289799999998</c:v>
                </c:pt>
                <c:pt idx="25">
                  <c:v>0.31302563500000002</c:v>
                </c:pt>
                <c:pt idx="26">
                  <c:v>0.312341217</c:v>
                </c:pt>
                <c:pt idx="27">
                  <c:v>0.31168212899999997</c:v>
                </c:pt>
                <c:pt idx="28">
                  <c:v>0.31108016999999999</c:v>
                </c:pt>
                <c:pt idx="29">
                  <c:v>0.31052505499999994</c:v>
                </c:pt>
                <c:pt idx="30">
                  <c:v>0.310080841</c:v>
                </c:pt>
                <c:pt idx="31">
                  <c:v>0.30964742999999995</c:v>
                </c:pt>
                <c:pt idx="32">
                  <c:v>0.30918637100000002</c:v>
                </c:pt>
                <c:pt idx="33">
                  <c:v>0.30871377499999997</c:v>
                </c:pt>
                <c:pt idx="34">
                  <c:v>0.30826599099999996</c:v>
                </c:pt>
                <c:pt idx="35">
                  <c:v>0.30780859400000005</c:v>
                </c:pt>
                <c:pt idx="36">
                  <c:v>0.30733511400000002</c:v>
                </c:pt>
                <c:pt idx="37">
                  <c:v>0.30685226399999993</c:v>
                </c:pt>
                <c:pt idx="38">
                  <c:v>0.30636505199999997</c:v>
                </c:pt>
                <c:pt idx="39">
                  <c:v>0.30584445200000004</c:v>
                </c:pt>
                <c:pt idx="40">
                  <c:v>0.30534686299999997</c:v>
                </c:pt>
              </c:numCache>
            </c:numRef>
          </c:val>
          <c:smooth val="0"/>
        </c:ser>
        <c:ser>
          <c:idx val="4"/>
          <c:order val="4"/>
          <c:tx>
            <c:strRef>
              <c:f>Sheet1!$F$1</c:f>
              <c:strCache>
                <c:ptCount val="1"/>
                <c:pt idx="0">
                  <c:v>commercial</c:v>
                </c:pt>
              </c:strCache>
            </c:strRef>
          </c:tx>
          <c:spPr>
            <a:ln w="28575" cap="rnd">
              <a:solidFill>
                <a:srgbClr val="E9B8BD"/>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0.22062199999999996</c:v>
                </c:pt>
                <c:pt idx="1">
                  <c:v>0.22149300000000005</c:v>
                </c:pt>
                <c:pt idx="2">
                  <c:v>0.20082299999999997</c:v>
                </c:pt>
                <c:pt idx="3">
                  <c:v>0.22260399999999994</c:v>
                </c:pt>
                <c:pt idx="4">
                  <c:v>0.23390999999999998</c:v>
                </c:pt>
                <c:pt idx="5">
                  <c:v>0.23995399999999995</c:v>
                </c:pt>
                <c:pt idx="6">
                  <c:v>0.23198200000000008</c:v>
                </c:pt>
                <c:pt idx="7">
                  <c:v>0.233375</c:v>
                </c:pt>
                <c:pt idx="8">
                  <c:v>0.25426900000000002</c:v>
                </c:pt>
                <c:pt idx="9">
                  <c:v>0.25401400000000002</c:v>
                </c:pt>
                <c:pt idx="10">
                  <c:v>0.23406426999999996</c:v>
                </c:pt>
                <c:pt idx="11">
                  <c:v>0.24270269799999994</c:v>
                </c:pt>
                <c:pt idx="12">
                  <c:v>0.24332415800000001</c:v>
                </c:pt>
                <c:pt idx="13">
                  <c:v>0.249907715</c:v>
                </c:pt>
                <c:pt idx="14">
                  <c:v>0.253198914</c:v>
                </c:pt>
                <c:pt idx="15">
                  <c:v>0.25681634599999997</c:v>
                </c:pt>
                <c:pt idx="16">
                  <c:v>0.25742648299999998</c:v>
                </c:pt>
                <c:pt idx="17">
                  <c:v>0.25795172099999997</c:v>
                </c:pt>
                <c:pt idx="18">
                  <c:v>0.258429138</c:v>
                </c:pt>
                <c:pt idx="19">
                  <c:v>0.25864779699999996</c:v>
                </c:pt>
                <c:pt idx="20">
                  <c:v>0.258325745</c:v>
                </c:pt>
                <c:pt idx="21">
                  <c:v>0.25838784800000009</c:v>
                </c:pt>
                <c:pt idx="22">
                  <c:v>0.25851745600000003</c:v>
                </c:pt>
                <c:pt idx="23">
                  <c:v>0.25877349799999994</c:v>
                </c:pt>
                <c:pt idx="24">
                  <c:v>0.25909909000000003</c:v>
                </c:pt>
                <c:pt idx="25">
                  <c:v>0.25952426100000003</c:v>
                </c:pt>
                <c:pt idx="26">
                  <c:v>0.26001541100000003</c:v>
                </c:pt>
                <c:pt idx="27">
                  <c:v>0.26043649299999999</c:v>
                </c:pt>
                <c:pt idx="28">
                  <c:v>0.26085980299999995</c:v>
                </c:pt>
                <c:pt idx="29">
                  <c:v>0.26126031499999997</c:v>
                </c:pt>
                <c:pt idx="30">
                  <c:v>0.261715484</c:v>
                </c:pt>
                <c:pt idx="31">
                  <c:v>0.26219186400000005</c:v>
                </c:pt>
                <c:pt idx="32">
                  <c:v>0.26260403499999996</c:v>
                </c:pt>
                <c:pt idx="33">
                  <c:v>0.26296038799999999</c:v>
                </c:pt>
                <c:pt idx="34">
                  <c:v>0.263294739</c:v>
                </c:pt>
                <c:pt idx="35">
                  <c:v>0.26358154300000008</c:v>
                </c:pt>
                <c:pt idx="36">
                  <c:v>0.26377914400000002</c:v>
                </c:pt>
                <c:pt idx="37">
                  <c:v>0.26393258699999994</c:v>
                </c:pt>
                <c:pt idx="38">
                  <c:v>0.26407531800000006</c:v>
                </c:pt>
                <c:pt idx="39">
                  <c:v>0.26415512099999999</c:v>
                </c:pt>
                <c:pt idx="40">
                  <c:v>0.26419363400000001</c:v>
                </c:pt>
              </c:numCache>
            </c:numRef>
          </c:val>
          <c:smooth val="0"/>
        </c:ser>
        <c:dLbls>
          <c:showLegendKey val="0"/>
          <c:showVal val="0"/>
          <c:showCatName val="0"/>
          <c:showSerName val="0"/>
          <c:showPercent val="0"/>
          <c:showBubbleSize val="0"/>
        </c:dLbls>
        <c:smooth val="0"/>
        <c:axId val="-1944243232"/>
        <c:axId val="-1944246496"/>
      </c:lineChart>
      <c:catAx>
        <c:axId val="-19442432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4246496"/>
        <c:crosses val="autoZero"/>
        <c:auto val="1"/>
        <c:lblAlgn val="ctr"/>
        <c:lblOffset val="100"/>
        <c:tickLblSkip val="10"/>
        <c:tickMarkSkip val="10"/>
        <c:noMultiLvlLbl val="0"/>
      </c:catAx>
      <c:valAx>
        <c:axId val="-1944246496"/>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4243232"/>
        <c:crossesAt val="11"/>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6.8339181063749907E-2"/>
          <c:w val="0.77613002437732093"/>
          <c:h val="0.8240269558470793"/>
        </c:manualLayout>
      </c:layout>
      <c:lineChart>
        <c:grouping val="standard"/>
        <c:varyColors val="0"/>
        <c:ser>
          <c:idx val="0"/>
          <c:order val="0"/>
          <c:tx>
            <c:strRef>
              <c:f>Sheet1!$B$1</c:f>
              <c:strCache>
                <c:ptCount val="1"/>
                <c:pt idx="0">
                  <c:v>electric power</c:v>
                </c:pt>
              </c:strCache>
            </c:strRef>
          </c:tx>
          <c:spPr>
            <a:ln w="22225" cap="rnd">
              <a:solidFill>
                <a:srgbClr val="E1AB76"/>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2.2703270000000004</c:v>
                </c:pt>
                <c:pt idx="1">
                  <c:v>2.1697310000000001</c:v>
                </c:pt>
                <c:pt idx="2">
                  <c:v>2.034367</c:v>
                </c:pt>
                <c:pt idx="3">
                  <c:v>2.0498949999999998</c:v>
                </c:pt>
                <c:pt idx="4">
                  <c:v>2.0499019999999999</c:v>
                </c:pt>
                <c:pt idx="5">
                  <c:v>1.9125840000000001</c:v>
                </c:pt>
                <c:pt idx="6">
                  <c:v>1.8212760000000001</c:v>
                </c:pt>
                <c:pt idx="7">
                  <c:v>1.742847</c:v>
                </c:pt>
                <c:pt idx="8">
                  <c:v>1.763774</c:v>
                </c:pt>
                <c:pt idx="9">
                  <c:v>1.619003</c:v>
                </c:pt>
                <c:pt idx="10">
                  <c:v>1.4353945309999998</c:v>
                </c:pt>
                <c:pt idx="11">
                  <c:v>1.501616211</c:v>
                </c:pt>
                <c:pt idx="12">
                  <c:v>1.5280053709999999</c:v>
                </c:pt>
                <c:pt idx="13">
                  <c:v>1.430599121</c:v>
                </c:pt>
                <c:pt idx="14">
                  <c:v>1.3226826169999999</c:v>
                </c:pt>
                <c:pt idx="15">
                  <c:v>1.2002919919999999</c:v>
                </c:pt>
                <c:pt idx="16">
                  <c:v>1.1918442379999998</c:v>
                </c:pt>
                <c:pt idx="17">
                  <c:v>1.158971558</c:v>
                </c:pt>
                <c:pt idx="18">
                  <c:v>1.1382595209999999</c:v>
                </c:pt>
                <c:pt idx="19">
                  <c:v>1.1303386230000001</c:v>
                </c:pt>
                <c:pt idx="20">
                  <c:v>1.1099967039999998</c:v>
                </c:pt>
                <c:pt idx="21">
                  <c:v>1.101128906</c:v>
                </c:pt>
                <c:pt idx="22">
                  <c:v>1.0915664059999999</c:v>
                </c:pt>
                <c:pt idx="23">
                  <c:v>1.0996297609999999</c:v>
                </c:pt>
                <c:pt idx="24">
                  <c:v>1.1004168700000001</c:v>
                </c:pt>
                <c:pt idx="25">
                  <c:v>1.0895150149999999</c:v>
                </c:pt>
                <c:pt idx="26">
                  <c:v>1.08696875</c:v>
                </c:pt>
                <c:pt idx="27">
                  <c:v>1.0921623540000001</c:v>
                </c:pt>
                <c:pt idx="28">
                  <c:v>1.0923166499999999</c:v>
                </c:pt>
                <c:pt idx="29">
                  <c:v>1.091667114</c:v>
                </c:pt>
                <c:pt idx="30">
                  <c:v>1.101159424</c:v>
                </c:pt>
                <c:pt idx="31">
                  <c:v>1.107806885</c:v>
                </c:pt>
                <c:pt idx="32">
                  <c:v>1.1151751710000002</c:v>
                </c:pt>
                <c:pt idx="33">
                  <c:v>1.1263670649999999</c:v>
                </c:pt>
                <c:pt idx="34">
                  <c:v>1.1350640869999999</c:v>
                </c:pt>
                <c:pt idx="35">
                  <c:v>1.1353016359999999</c:v>
                </c:pt>
                <c:pt idx="36">
                  <c:v>1.1456107179999999</c:v>
                </c:pt>
                <c:pt idx="37">
                  <c:v>1.149464966</c:v>
                </c:pt>
                <c:pt idx="38">
                  <c:v>1.1581706540000001</c:v>
                </c:pt>
                <c:pt idx="39">
                  <c:v>1.1687158199999998</c:v>
                </c:pt>
                <c:pt idx="40">
                  <c:v>1.178172974</c:v>
                </c:pt>
              </c:numCache>
            </c:numRef>
          </c:val>
          <c:smooth val="0"/>
          <c:extLst xmlns:c16r2="http://schemas.microsoft.com/office/drawing/2015/06/chart">
            <c:ext xmlns:c16="http://schemas.microsoft.com/office/drawing/2014/chart" uri="{C3380CC4-5D6E-409C-BE32-E72D297353CC}">
              <c16:uniqueId val="{00000000-BE66-4216-AA3F-03911FD27DD2}"/>
            </c:ext>
          </c:extLst>
        </c:ser>
        <c:ser>
          <c:idx val="1"/>
          <c:order val="1"/>
          <c:tx>
            <c:strRef>
              <c:f>Sheet1!$C$1</c:f>
              <c:strCache>
                <c:ptCount val="1"/>
                <c:pt idx="0">
                  <c:v>transportation</c:v>
                </c:pt>
              </c:strCache>
            </c:strRef>
          </c:tx>
          <c:spPr>
            <a:ln w="22225" cap="rnd">
              <a:solidFill>
                <a:srgbClr val="00206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1.838192</c:v>
                </c:pt>
                <c:pt idx="1">
                  <c:v>1.8045129999999998</c:v>
                </c:pt>
                <c:pt idx="2">
                  <c:v>1.769401</c:v>
                </c:pt>
                <c:pt idx="3">
                  <c:v>1.79216</c:v>
                </c:pt>
                <c:pt idx="4">
                  <c:v>1.810684</c:v>
                </c:pt>
                <c:pt idx="5">
                  <c:v>1.834956</c:v>
                </c:pt>
                <c:pt idx="6">
                  <c:v>1.8673410000000001</c:v>
                </c:pt>
                <c:pt idx="7">
                  <c:v>1.8839900000000001</c:v>
                </c:pt>
                <c:pt idx="8">
                  <c:v>1.9143300000000001</c:v>
                </c:pt>
                <c:pt idx="9">
                  <c:v>1.9082399999999999</c:v>
                </c:pt>
                <c:pt idx="10">
                  <c:v>1.5877144029999999</c:v>
                </c:pt>
                <c:pt idx="11">
                  <c:v>1.6798185620000001</c:v>
                </c:pt>
                <c:pt idx="12">
                  <c:v>1.7111924710000002</c:v>
                </c:pt>
                <c:pt idx="13">
                  <c:v>1.7212932589999999</c:v>
                </c:pt>
                <c:pt idx="14">
                  <c:v>1.7187530309999999</c:v>
                </c:pt>
                <c:pt idx="15">
                  <c:v>1.71499647</c:v>
                </c:pt>
                <c:pt idx="16">
                  <c:v>1.706548765</c:v>
                </c:pt>
                <c:pt idx="17">
                  <c:v>1.6986141939999999</c:v>
                </c:pt>
                <c:pt idx="18">
                  <c:v>1.6901205539999999</c:v>
                </c:pt>
                <c:pt idx="19">
                  <c:v>1.6796665120000001</c:v>
                </c:pt>
                <c:pt idx="20">
                  <c:v>1.6672420470000002</c:v>
                </c:pt>
                <c:pt idx="21">
                  <c:v>1.6586880030000002</c:v>
                </c:pt>
                <c:pt idx="22">
                  <c:v>1.6485879010000002</c:v>
                </c:pt>
                <c:pt idx="23">
                  <c:v>1.6395718479999999</c:v>
                </c:pt>
                <c:pt idx="24">
                  <c:v>1.6349287380000002</c:v>
                </c:pt>
                <c:pt idx="25">
                  <c:v>1.630213398</c:v>
                </c:pt>
                <c:pt idx="26">
                  <c:v>1.6234361479999999</c:v>
                </c:pt>
                <c:pt idx="27">
                  <c:v>1.6157227930000002</c:v>
                </c:pt>
                <c:pt idx="28">
                  <c:v>1.612808682</c:v>
                </c:pt>
                <c:pt idx="29">
                  <c:v>1.6091339739999999</c:v>
                </c:pt>
                <c:pt idx="30">
                  <c:v>1.610220368</c:v>
                </c:pt>
                <c:pt idx="31">
                  <c:v>1.6091801219999999</c:v>
                </c:pt>
                <c:pt idx="32">
                  <c:v>1.6047563169999999</c:v>
                </c:pt>
                <c:pt idx="33">
                  <c:v>1.6052201319999999</c:v>
                </c:pt>
                <c:pt idx="34">
                  <c:v>1.6045379450000001</c:v>
                </c:pt>
                <c:pt idx="35">
                  <c:v>1.606073431</c:v>
                </c:pt>
                <c:pt idx="36">
                  <c:v>1.6037980860000001</c:v>
                </c:pt>
                <c:pt idx="37">
                  <c:v>1.6038824250000001</c:v>
                </c:pt>
                <c:pt idx="38">
                  <c:v>1.6049109250000002</c:v>
                </c:pt>
                <c:pt idx="39">
                  <c:v>1.6099950220000001</c:v>
                </c:pt>
                <c:pt idx="40">
                  <c:v>1.6158246460000001</c:v>
                </c:pt>
              </c:numCache>
            </c:numRef>
          </c:val>
          <c:smooth val="0"/>
          <c:extLst xmlns:c16r2="http://schemas.microsoft.com/office/drawing/2015/06/chart">
            <c:ext xmlns:c16="http://schemas.microsoft.com/office/drawing/2014/chart" uri="{C3380CC4-5D6E-409C-BE32-E72D297353CC}">
              <c16:uniqueId val="{00000001-BE66-4216-AA3F-03911FD27DD2}"/>
            </c:ext>
          </c:extLst>
        </c:ser>
        <c:ser>
          <c:idx val="2"/>
          <c:order val="2"/>
          <c:tx>
            <c:strRef>
              <c:f>Sheet1!$D$1</c:f>
              <c:strCache>
                <c:ptCount val="1"/>
                <c:pt idx="0">
                  <c:v>industrial</c:v>
                </c:pt>
              </c:strCache>
            </c:strRef>
          </c:tx>
          <c:spPr>
            <a:ln w="22225" cap="rnd">
              <a:solidFill>
                <a:srgbClr val="5D973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0.9200219999999999</c:v>
                </c:pt>
                <c:pt idx="1">
                  <c:v>0.92458899999999999</c:v>
                </c:pt>
                <c:pt idx="2">
                  <c:v>0.93850999999999996</c:v>
                </c:pt>
                <c:pt idx="3">
                  <c:v>0.95909800000000012</c:v>
                </c:pt>
                <c:pt idx="4">
                  <c:v>0.96973500000000001</c:v>
                </c:pt>
                <c:pt idx="5">
                  <c:v>0.95272599999999996</c:v>
                </c:pt>
                <c:pt idx="6">
                  <c:v>0.95094400000000012</c:v>
                </c:pt>
                <c:pt idx="7">
                  <c:v>0.96884800000000004</c:v>
                </c:pt>
                <c:pt idx="8">
                  <c:v>1.0044770000000001</c:v>
                </c:pt>
                <c:pt idx="9">
                  <c:v>1.0167390000000001</c:v>
                </c:pt>
                <c:pt idx="10">
                  <c:v>0.98512054400000015</c:v>
                </c:pt>
                <c:pt idx="11">
                  <c:v>1.0041296390000001</c:v>
                </c:pt>
                <c:pt idx="12">
                  <c:v>1.0251050099999999</c:v>
                </c:pt>
                <c:pt idx="13">
                  <c:v>1.061236786</c:v>
                </c:pt>
                <c:pt idx="14">
                  <c:v>1.080735199</c:v>
                </c:pt>
                <c:pt idx="15">
                  <c:v>1.1007987669999999</c:v>
                </c:pt>
                <c:pt idx="16">
                  <c:v>1.1206114200000001</c:v>
                </c:pt>
                <c:pt idx="17">
                  <c:v>1.1320826420000001</c:v>
                </c:pt>
                <c:pt idx="18">
                  <c:v>1.1475550539999999</c:v>
                </c:pt>
                <c:pt idx="19">
                  <c:v>1.1591811219999999</c:v>
                </c:pt>
                <c:pt idx="20">
                  <c:v>1.1716348569999999</c:v>
                </c:pt>
                <c:pt idx="21">
                  <c:v>1.189056305</c:v>
                </c:pt>
                <c:pt idx="22">
                  <c:v>1.2005951530000003</c:v>
                </c:pt>
                <c:pt idx="23">
                  <c:v>1.213904053</c:v>
                </c:pt>
                <c:pt idx="24">
                  <c:v>1.2289902350000002</c:v>
                </c:pt>
                <c:pt idx="25">
                  <c:v>1.2429144889999999</c:v>
                </c:pt>
                <c:pt idx="26">
                  <c:v>1.2533362120000002</c:v>
                </c:pt>
                <c:pt idx="27">
                  <c:v>1.2613274839999999</c:v>
                </c:pt>
                <c:pt idx="28">
                  <c:v>1.272487701</c:v>
                </c:pt>
                <c:pt idx="29">
                  <c:v>1.2861484380000001</c:v>
                </c:pt>
                <c:pt idx="30">
                  <c:v>1.2990575559999999</c:v>
                </c:pt>
                <c:pt idx="31">
                  <c:v>1.3098601680000002</c:v>
                </c:pt>
                <c:pt idx="32">
                  <c:v>1.3246267389999999</c:v>
                </c:pt>
                <c:pt idx="33">
                  <c:v>1.3339717099999999</c:v>
                </c:pt>
                <c:pt idx="34">
                  <c:v>1.347224151</c:v>
                </c:pt>
                <c:pt idx="35">
                  <c:v>1.3587261659999998</c:v>
                </c:pt>
                <c:pt idx="36">
                  <c:v>1.3681218869999998</c:v>
                </c:pt>
                <c:pt idx="37">
                  <c:v>1.3761027830000001</c:v>
                </c:pt>
                <c:pt idx="38">
                  <c:v>1.3819278559999999</c:v>
                </c:pt>
                <c:pt idx="39">
                  <c:v>1.398220032</c:v>
                </c:pt>
                <c:pt idx="40">
                  <c:v>1.4160842280000001</c:v>
                </c:pt>
              </c:numCache>
            </c:numRef>
          </c:val>
          <c:smooth val="0"/>
          <c:extLst xmlns:c16r2="http://schemas.microsoft.com/office/drawing/2015/06/chart">
            <c:ext xmlns:c16="http://schemas.microsoft.com/office/drawing/2014/chart" uri="{C3380CC4-5D6E-409C-BE32-E72D297353CC}">
              <c16:uniqueId val="{00000002-BE66-4216-AA3F-03911FD27DD2}"/>
            </c:ext>
          </c:extLst>
        </c:ser>
        <c:ser>
          <c:idx val="3"/>
          <c:order val="3"/>
          <c:tx>
            <c:strRef>
              <c:f>Sheet1!$E$1</c:f>
              <c:strCache>
                <c:ptCount val="1"/>
                <c:pt idx="0">
                  <c:v>residential</c:v>
                </c:pt>
              </c:strCache>
            </c:strRef>
          </c:tx>
          <c:spPr>
            <a:ln w="28575" cap="rnd">
              <a:solidFill>
                <a:srgbClr val="7A263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0.33541200000000004</c:v>
                </c:pt>
                <c:pt idx="1">
                  <c:v>0.32555999999999996</c:v>
                </c:pt>
                <c:pt idx="2">
                  <c:v>0.28586199999999995</c:v>
                </c:pt>
                <c:pt idx="3">
                  <c:v>0.3322790000000001</c:v>
                </c:pt>
                <c:pt idx="4">
                  <c:v>0.34900500000000001</c:v>
                </c:pt>
                <c:pt idx="5">
                  <c:v>0.32262000000000002</c:v>
                </c:pt>
                <c:pt idx="6">
                  <c:v>0.29896699999999998</c:v>
                </c:pt>
                <c:pt idx="7">
                  <c:v>0.3015250000000001</c:v>
                </c:pt>
                <c:pt idx="8">
                  <c:v>0.34413499999999997</c:v>
                </c:pt>
                <c:pt idx="9">
                  <c:v>0.34368500000000007</c:v>
                </c:pt>
                <c:pt idx="10">
                  <c:v>0.323765258</c:v>
                </c:pt>
                <c:pt idx="11">
                  <c:v>0.32004492199999995</c:v>
                </c:pt>
                <c:pt idx="12">
                  <c:v>0.3238953859999999</c:v>
                </c:pt>
                <c:pt idx="13">
                  <c:v>0.32135833699999999</c:v>
                </c:pt>
                <c:pt idx="14">
                  <c:v>0.31994824199999994</c:v>
                </c:pt>
                <c:pt idx="15">
                  <c:v>0.31854901199999996</c:v>
                </c:pt>
                <c:pt idx="16">
                  <c:v>0.317065033</c:v>
                </c:pt>
                <c:pt idx="17">
                  <c:v>0.31561013799999993</c:v>
                </c:pt>
                <c:pt idx="18">
                  <c:v>0.31432882699999998</c:v>
                </c:pt>
                <c:pt idx="19">
                  <c:v>0.31302798399999998</c:v>
                </c:pt>
                <c:pt idx="20">
                  <c:v>0.31142455999999996</c:v>
                </c:pt>
                <c:pt idx="21">
                  <c:v>0.31006228599999996</c:v>
                </c:pt>
                <c:pt idx="22">
                  <c:v>0.30894500799999997</c:v>
                </c:pt>
                <c:pt idx="23">
                  <c:v>0.30795135500000004</c:v>
                </c:pt>
                <c:pt idx="24">
                  <c:v>0.30695755000000002</c:v>
                </c:pt>
                <c:pt idx="25">
                  <c:v>0.30614990200000003</c:v>
                </c:pt>
                <c:pt idx="26">
                  <c:v>0.30536166400000003</c:v>
                </c:pt>
                <c:pt idx="27">
                  <c:v>0.30451702900000005</c:v>
                </c:pt>
                <c:pt idx="28">
                  <c:v>0.30366836599999997</c:v>
                </c:pt>
                <c:pt idx="29">
                  <c:v>0.30291174400000004</c:v>
                </c:pt>
                <c:pt idx="30">
                  <c:v>0.302262207</c:v>
                </c:pt>
                <c:pt idx="31">
                  <c:v>0.30158093299999994</c:v>
                </c:pt>
                <c:pt idx="32">
                  <c:v>0.30088278200000002</c:v>
                </c:pt>
                <c:pt idx="33">
                  <c:v>0.30020837400000006</c:v>
                </c:pt>
                <c:pt idx="34">
                  <c:v>0.29961663799999999</c:v>
                </c:pt>
                <c:pt idx="35">
                  <c:v>0.29902181999999994</c:v>
                </c:pt>
                <c:pt idx="36">
                  <c:v>0.29845501699999993</c:v>
                </c:pt>
                <c:pt idx="37">
                  <c:v>0.29785842899999998</c:v>
                </c:pt>
                <c:pt idx="38">
                  <c:v>0.29727023399999997</c:v>
                </c:pt>
                <c:pt idx="39">
                  <c:v>0.296663177</c:v>
                </c:pt>
                <c:pt idx="40">
                  <c:v>0.29607299800000003</c:v>
                </c:pt>
              </c:numCache>
            </c:numRef>
          </c:val>
          <c:smooth val="0"/>
        </c:ser>
        <c:ser>
          <c:idx val="4"/>
          <c:order val="4"/>
          <c:tx>
            <c:strRef>
              <c:f>Sheet1!$F$1</c:f>
              <c:strCache>
                <c:ptCount val="1"/>
                <c:pt idx="0">
                  <c:v>commercial</c:v>
                </c:pt>
              </c:strCache>
            </c:strRef>
          </c:tx>
          <c:spPr>
            <a:ln w="28575" cap="rnd">
              <a:solidFill>
                <a:srgbClr val="E9B8BD"/>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0.22062199999999996</c:v>
                </c:pt>
                <c:pt idx="1">
                  <c:v>0.22149300000000005</c:v>
                </c:pt>
                <c:pt idx="2">
                  <c:v>0.20082299999999997</c:v>
                </c:pt>
                <c:pt idx="3">
                  <c:v>0.22260399999999994</c:v>
                </c:pt>
                <c:pt idx="4">
                  <c:v>0.23390999999999998</c:v>
                </c:pt>
                <c:pt idx="5">
                  <c:v>0.23995399999999995</c:v>
                </c:pt>
                <c:pt idx="6">
                  <c:v>0.23198200000000008</c:v>
                </c:pt>
                <c:pt idx="7">
                  <c:v>0.233375</c:v>
                </c:pt>
                <c:pt idx="8">
                  <c:v>0.25426900000000002</c:v>
                </c:pt>
                <c:pt idx="9">
                  <c:v>0.25401400000000002</c:v>
                </c:pt>
                <c:pt idx="10">
                  <c:v>0.23406423899999998</c:v>
                </c:pt>
                <c:pt idx="11">
                  <c:v>0.24270266699999996</c:v>
                </c:pt>
                <c:pt idx="12">
                  <c:v>0.24086236600000008</c:v>
                </c:pt>
                <c:pt idx="13">
                  <c:v>0.24531915300000004</c:v>
                </c:pt>
                <c:pt idx="14">
                  <c:v>0.24838009699999997</c:v>
                </c:pt>
                <c:pt idx="15">
                  <c:v>0.251334167</c:v>
                </c:pt>
                <c:pt idx="16">
                  <c:v>0.25201574700000001</c:v>
                </c:pt>
                <c:pt idx="17">
                  <c:v>0.25235800200000003</c:v>
                </c:pt>
                <c:pt idx="18">
                  <c:v>0.25260220299999997</c:v>
                </c:pt>
                <c:pt idx="19">
                  <c:v>0.25255059799999996</c:v>
                </c:pt>
                <c:pt idx="20">
                  <c:v>0.25198562600000002</c:v>
                </c:pt>
                <c:pt idx="21">
                  <c:v>0.25195959499999998</c:v>
                </c:pt>
                <c:pt idx="22">
                  <c:v>0.25225433399999997</c:v>
                </c:pt>
                <c:pt idx="23">
                  <c:v>0.25269143700000002</c:v>
                </c:pt>
                <c:pt idx="24">
                  <c:v>0.25312298599999999</c:v>
                </c:pt>
                <c:pt idx="25">
                  <c:v>0.25368292200000003</c:v>
                </c:pt>
                <c:pt idx="26">
                  <c:v>0.25424951200000001</c:v>
                </c:pt>
                <c:pt idx="27">
                  <c:v>0.25464462300000001</c:v>
                </c:pt>
                <c:pt idx="28">
                  <c:v>0.25489196799999997</c:v>
                </c:pt>
                <c:pt idx="29">
                  <c:v>0.25520739800000009</c:v>
                </c:pt>
                <c:pt idx="30">
                  <c:v>0.25551931700000002</c:v>
                </c:pt>
                <c:pt idx="31">
                  <c:v>0.25584179699999998</c:v>
                </c:pt>
                <c:pt idx="32">
                  <c:v>0.25612313799999997</c:v>
                </c:pt>
                <c:pt idx="33">
                  <c:v>0.25640670799999998</c:v>
                </c:pt>
                <c:pt idx="34">
                  <c:v>0.25673376499999995</c:v>
                </c:pt>
                <c:pt idx="35">
                  <c:v>0.256985352</c:v>
                </c:pt>
                <c:pt idx="36">
                  <c:v>0.25719424400000002</c:v>
                </c:pt>
                <c:pt idx="37">
                  <c:v>0.25733609000000002</c:v>
                </c:pt>
                <c:pt idx="38">
                  <c:v>0.25744589200000001</c:v>
                </c:pt>
                <c:pt idx="39">
                  <c:v>0.25750811799999995</c:v>
                </c:pt>
                <c:pt idx="40">
                  <c:v>0.25749939000000005</c:v>
                </c:pt>
              </c:numCache>
            </c:numRef>
          </c:val>
          <c:smooth val="0"/>
        </c:ser>
        <c:dLbls>
          <c:showLegendKey val="0"/>
          <c:showVal val="0"/>
          <c:showCatName val="0"/>
          <c:showSerName val="0"/>
          <c:showPercent val="0"/>
          <c:showBubbleSize val="0"/>
        </c:dLbls>
        <c:smooth val="0"/>
        <c:axId val="-1944245952"/>
        <c:axId val="-1944244864"/>
      </c:lineChart>
      <c:catAx>
        <c:axId val="-19442459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4244864"/>
        <c:crosses val="autoZero"/>
        <c:auto val="1"/>
        <c:lblAlgn val="ctr"/>
        <c:lblOffset val="100"/>
        <c:tickLblSkip val="10"/>
        <c:tickMarkSkip val="10"/>
        <c:noMultiLvlLbl val="0"/>
      </c:catAx>
      <c:valAx>
        <c:axId val="-1944244864"/>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4245952"/>
        <c:crossesAt val="11"/>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8.0640562983559747E-2"/>
          <c:w val="0.77613002437732093"/>
          <c:h val="0.81172557392726941"/>
        </c:manualLayout>
      </c:layout>
      <c:lineChart>
        <c:grouping val="standard"/>
        <c:varyColors val="0"/>
        <c:ser>
          <c:idx val="1"/>
          <c:order val="0"/>
          <c:tx>
            <c:strRef>
              <c:f>Sheet1!$B$1</c:f>
              <c:strCache>
                <c:ptCount val="1"/>
                <c:pt idx="0">
                  <c:v>high macro</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4.5660141599999999</c:v>
                </c:pt>
                <c:pt idx="11">
                  <c:v>4.7882026370000004</c:v>
                </c:pt>
                <c:pt idx="12">
                  <c:v>4.91853125</c:v>
                </c:pt>
                <c:pt idx="13">
                  <c:v>4.8744497070000001</c:v>
                </c:pt>
                <c:pt idx="14">
                  <c:v>4.8368569340000001</c:v>
                </c:pt>
                <c:pt idx="15">
                  <c:v>4.7793657229999997</c:v>
                </c:pt>
                <c:pt idx="16">
                  <c:v>4.8176757810000002</c:v>
                </c:pt>
                <c:pt idx="17">
                  <c:v>4.7985551759999998</c:v>
                </c:pt>
                <c:pt idx="18">
                  <c:v>4.8022778319999997</c:v>
                </c:pt>
                <c:pt idx="19">
                  <c:v>4.8035385740000001</c:v>
                </c:pt>
                <c:pt idx="20">
                  <c:v>4.8044340819999993</c:v>
                </c:pt>
                <c:pt idx="21">
                  <c:v>4.7999028319999999</c:v>
                </c:pt>
                <c:pt idx="22">
                  <c:v>4.8019321289999999</c:v>
                </c:pt>
                <c:pt idx="23">
                  <c:v>4.8174550780000001</c:v>
                </c:pt>
                <c:pt idx="24">
                  <c:v>4.8446567379999994</c:v>
                </c:pt>
                <c:pt idx="25">
                  <c:v>4.8545957030000002</c:v>
                </c:pt>
                <c:pt idx="26">
                  <c:v>4.8799223629999995</c:v>
                </c:pt>
                <c:pt idx="27">
                  <c:v>4.9088535159999998</c:v>
                </c:pt>
                <c:pt idx="28">
                  <c:v>4.9381464839999998</c:v>
                </c:pt>
                <c:pt idx="29">
                  <c:v>4.9758100590000005</c:v>
                </c:pt>
                <c:pt idx="30">
                  <c:v>5.0113388670000001</c:v>
                </c:pt>
                <c:pt idx="31">
                  <c:v>5.0582651370000002</c:v>
                </c:pt>
                <c:pt idx="32">
                  <c:v>5.1004433589999998</c:v>
                </c:pt>
                <c:pt idx="33">
                  <c:v>5.1372246089999996</c:v>
                </c:pt>
                <c:pt idx="34">
                  <c:v>5.1670971680000006</c:v>
                </c:pt>
                <c:pt idx="35">
                  <c:v>5.189564453</c:v>
                </c:pt>
                <c:pt idx="36">
                  <c:v>5.2288110349999997</c:v>
                </c:pt>
                <c:pt idx="37">
                  <c:v>5.2698256840000006</c:v>
                </c:pt>
                <c:pt idx="38">
                  <c:v>5.3134858400000002</c:v>
                </c:pt>
                <c:pt idx="39">
                  <c:v>5.3588310549999996</c:v>
                </c:pt>
                <c:pt idx="40">
                  <c:v>5.4057573240000005</c:v>
                </c:pt>
              </c:numCache>
            </c:numRef>
          </c:val>
          <c:smooth val="0"/>
          <c:extLst xmlns:c16r2="http://schemas.microsoft.com/office/drawing/2015/06/chart">
            <c:ext xmlns:c16="http://schemas.microsoft.com/office/drawing/2014/chart" uri="{C3380CC4-5D6E-409C-BE32-E72D297353CC}">
              <c16:uniqueId val="{00000000-D869-48B1-B68D-61DBEFAB27F9}"/>
            </c:ext>
          </c:extLst>
        </c:ser>
        <c:ser>
          <c:idx val="2"/>
          <c:order val="1"/>
          <c:tx>
            <c:strRef>
              <c:f>Sheet1!$C$1</c:f>
              <c:strCache>
                <c:ptCount val="1"/>
                <c:pt idx="0">
                  <c:v>high oil price</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4.5660585940000002</c:v>
                </c:pt>
                <c:pt idx="11">
                  <c:v>4.7483120120000004</c:v>
                </c:pt>
                <c:pt idx="12">
                  <c:v>4.8290605470000001</c:v>
                </c:pt>
                <c:pt idx="13">
                  <c:v>4.7798066410000004</c:v>
                </c:pt>
                <c:pt idx="14">
                  <c:v>4.6904995120000006</c:v>
                </c:pt>
                <c:pt idx="15">
                  <c:v>4.5859707030000001</c:v>
                </c:pt>
                <c:pt idx="16">
                  <c:v>4.5880849609999999</c:v>
                </c:pt>
                <c:pt idx="17">
                  <c:v>4.55763623</c:v>
                </c:pt>
                <c:pt idx="18">
                  <c:v>4.5428666990000002</c:v>
                </c:pt>
                <c:pt idx="19">
                  <c:v>4.5347656250000004</c:v>
                </c:pt>
                <c:pt idx="20">
                  <c:v>4.51228418</c:v>
                </c:pt>
                <c:pt idx="21">
                  <c:v>4.5108950199999995</c:v>
                </c:pt>
                <c:pt idx="22">
                  <c:v>4.5019487300000005</c:v>
                </c:pt>
                <c:pt idx="23">
                  <c:v>4.5137485349999995</c:v>
                </c:pt>
                <c:pt idx="24">
                  <c:v>4.524416016</c:v>
                </c:pt>
                <c:pt idx="25">
                  <c:v>4.5224760740000001</c:v>
                </c:pt>
                <c:pt idx="26">
                  <c:v>4.5233525390000002</c:v>
                </c:pt>
                <c:pt idx="27">
                  <c:v>4.5283745120000001</c:v>
                </c:pt>
                <c:pt idx="28">
                  <c:v>4.5361738279999999</c:v>
                </c:pt>
                <c:pt idx="29">
                  <c:v>4.5450688479999997</c:v>
                </c:pt>
                <c:pt idx="30">
                  <c:v>4.5682192379999993</c:v>
                </c:pt>
                <c:pt idx="31">
                  <c:v>4.5842700199999999</c:v>
                </c:pt>
                <c:pt idx="32">
                  <c:v>4.6015644529999999</c:v>
                </c:pt>
                <c:pt idx="33">
                  <c:v>4.6221738280000002</c:v>
                </c:pt>
                <c:pt idx="34">
                  <c:v>4.6431767579999992</c:v>
                </c:pt>
                <c:pt idx="35">
                  <c:v>4.6561088870000003</c:v>
                </c:pt>
                <c:pt idx="36">
                  <c:v>4.6731801759999998</c:v>
                </c:pt>
                <c:pt idx="37">
                  <c:v>4.684644531</c:v>
                </c:pt>
                <c:pt idx="38">
                  <c:v>4.6997255859999996</c:v>
                </c:pt>
                <c:pt idx="39">
                  <c:v>4.7311015620000001</c:v>
                </c:pt>
                <c:pt idx="40">
                  <c:v>4.7636533200000004</c:v>
                </c:pt>
              </c:numCache>
            </c:numRef>
          </c:val>
          <c:smooth val="0"/>
          <c:extLst xmlns:c16r2="http://schemas.microsoft.com/office/drawing/2015/06/chart">
            <c:ext xmlns:c16="http://schemas.microsoft.com/office/drawing/2014/chart" uri="{C3380CC4-5D6E-409C-BE32-E72D297353CC}">
              <c16:uniqueId val="{00000001-D869-48B1-B68D-61DBEFAB27F9}"/>
            </c:ext>
          </c:extLst>
        </c:ser>
        <c:ser>
          <c:idx val="4"/>
          <c:order val="2"/>
          <c:tx>
            <c:strRef>
              <c:f>Sheet1!$D$1</c:f>
              <c:strCache>
                <c:ptCount val="1"/>
                <c:pt idx="0">
                  <c:v>high renewable cost</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4.5665952150000004</c:v>
                </c:pt>
                <c:pt idx="11">
                  <c:v>4.7301982420000002</c:v>
                </c:pt>
                <c:pt idx="12">
                  <c:v>4.8412651370000006</c:v>
                </c:pt>
                <c:pt idx="13">
                  <c:v>4.7661127930000005</c:v>
                </c:pt>
                <c:pt idx="14">
                  <c:v>4.6927587890000009</c:v>
                </c:pt>
                <c:pt idx="15">
                  <c:v>4.639120117</c:v>
                </c:pt>
                <c:pt idx="16">
                  <c:v>4.6734985349999993</c:v>
                </c:pt>
                <c:pt idx="17">
                  <c:v>4.6548374020000001</c:v>
                </c:pt>
                <c:pt idx="18">
                  <c:v>4.6417783200000002</c:v>
                </c:pt>
                <c:pt idx="19">
                  <c:v>4.6450112299999997</c:v>
                </c:pt>
                <c:pt idx="20">
                  <c:v>4.6301933589999997</c:v>
                </c:pt>
                <c:pt idx="21">
                  <c:v>4.6206733400000006</c:v>
                </c:pt>
                <c:pt idx="22">
                  <c:v>4.6237934569999997</c:v>
                </c:pt>
                <c:pt idx="23">
                  <c:v>4.6318574220000004</c:v>
                </c:pt>
                <c:pt idx="24">
                  <c:v>4.6459750980000001</c:v>
                </c:pt>
                <c:pt idx="25">
                  <c:v>4.6432373049999995</c:v>
                </c:pt>
                <c:pt idx="26">
                  <c:v>4.6569887699999999</c:v>
                </c:pt>
                <c:pt idx="27">
                  <c:v>4.6675209960000004</c:v>
                </c:pt>
                <c:pt idx="28">
                  <c:v>4.681117188</c:v>
                </c:pt>
                <c:pt idx="29">
                  <c:v>4.6968139650000005</c:v>
                </c:pt>
                <c:pt idx="30">
                  <c:v>4.7142470700000008</c:v>
                </c:pt>
                <c:pt idx="31">
                  <c:v>4.72973877</c:v>
                </c:pt>
                <c:pt idx="32">
                  <c:v>4.7576245120000005</c:v>
                </c:pt>
                <c:pt idx="33">
                  <c:v>4.792272949</c:v>
                </c:pt>
                <c:pt idx="34">
                  <c:v>4.8153471680000006</c:v>
                </c:pt>
                <c:pt idx="35">
                  <c:v>4.8379218750000001</c:v>
                </c:pt>
                <c:pt idx="36">
                  <c:v>4.8646865230000005</c:v>
                </c:pt>
                <c:pt idx="37">
                  <c:v>4.8875205079999997</c:v>
                </c:pt>
                <c:pt idx="38">
                  <c:v>4.9127695310000004</c:v>
                </c:pt>
                <c:pt idx="39">
                  <c:v>4.9424907229999997</c:v>
                </c:pt>
                <c:pt idx="40">
                  <c:v>4.979999512</c:v>
                </c:pt>
              </c:numCache>
            </c:numRef>
          </c:val>
          <c:smooth val="0"/>
          <c:extLst xmlns:c16r2="http://schemas.microsoft.com/office/drawing/2015/06/chart">
            <c:ext xmlns:c16="http://schemas.microsoft.com/office/drawing/2014/chart" uri="{C3380CC4-5D6E-409C-BE32-E72D297353CC}">
              <c16:uniqueId val="{00000002-D869-48B1-B68D-61DBEFAB27F9}"/>
            </c:ext>
          </c:extLst>
        </c:ser>
        <c:ser>
          <c:idx val="5"/>
          <c:order val="3"/>
          <c:tx>
            <c:strRef>
              <c:f>Sheet1!$E$1</c:f>
              <c:strCache>
                <c:ptCount val="1"/>
                <c:pt idx="0">
                  <c:v>low renewable cost</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4.5656308589999997</c:v>
                </c:pt>
                <c:pt idx="11">
                  <c:v>4.7300156250000001</c:v>
                </c:pt>
                <c:pt idx="12">
                  <c:v>4.8443403319999998</c:v>
                </c:pt>
                <c:pt idx="13">
                  <c:v>4.7586933589999996</c:v>
                </c:pt>
                <c:pt idx="14">
                  <c:v>4.6572241210000005</c:v>
                </c:pt>
                <c:pt idx="15">
                  <c:v>4.585863281</c:v>
                </c:pt>
                <c:pt idx="16">
                  <c:v>4.5948139650000002</c:v>
                </c:pt>
                <c:pt idx="17">
                  <c:v>4.5476552730000002</c:v>
                </c:pt>
                <c:pt idx="18">
                  <c:v>4.5168276370000005</c:v>
                </c:pt>
                <c:pt idx="19">
                  <c:v>4.5157099609999998</c:v>
                </c:pt>
                <c:pt idx="20">
                  <c:v>4.4962011720000001</c:v>
                </c:pt>
                <c:pt idx="21">
                  <c:v>4.4825664060000001</c:v>
                </c:pt>
                <c:pt idx="22">
                  <c:v>4.4733007809999998</c:v>
                </c:pt>
                <c:pt idx="23">
                  <c:v>4.4669819340000005</c:v>
                </c:pt>
                <c:pt idx="24">
                  <c:v>4.477560059</c:v>
                </c:pt>
                <c:pt idx="25">
                  <c:v>4.4575869140000002</c:v>
                </c:pt>
                <c:pt idx="26">
                  <c:v>4.4597485350000001</c:v>
                </c:pt>
                <c:pt idx="27">
                  <c:v>4.4625488280000001</c:v>
                </c:pt>
                <c:pt idx="28">
                  <c:v>4.4745107420000005</c:v>
                </c:pt>
                <c:pt idx="29">
                  <c:v>4.4833706050000002</c:v>
                </c:pt>
                <c:pt idx="30">
                  <c:v>4.4829809569999997</c:v>
                </c:pt>
                <c:pt idx="31">
                  <c:v>4.4821503910000002</c:v>
                </c:pt>
                <c:pt idx="32">
                  <c:v>4.4986259769999997</c:v>
                </c:pt>
                <c:pt idx="33">
                  <c:v>4.5095273440000003</c:v>
                </c:pt>
                <c:pt idx="34">
                  <c:v>4.5137304690000004</c:v>
                </c:pt>
                <c:pt idx="35">
                  <c:v>4.5182290040000002</c:v>
                </c:pt>
                <c:pt idx="36">
                  <c:v>4.5116708980000002</c:v>
                </c:pt>
                <c:pt idx="37">
                  <c:v>4.5248686520000003</c:v>
                </c:pt>
                <c:pt idx="38">
                  <c:v>4.5394311519999997</c:v>
                </c:pt>
                <c:pt idx="39">
                  <c:v>4.537112305</c:v>
                </c:pt>
                <c:pt idx="40">
                  <c:v>4.5549804690000002</c:v>
                </c:pt>
              </c:numCache>
            </c:numRef>
          </c:val>
          <c:smooth val="0"/>
          <c:extLst xmlns:c16r2="http://schemas.microsoft.com/office/drawing/2015/06/chart">
            <c:ext xmlns:c16="http://schemas.microsoft.com/office/drawing/2014/chart" uri="{C3380CC4-5D6E-409C-BE32-E72D297353CC}">
              <c16:uniqueId val="{00000003-D869-48B1-B68D-61DBEFAB27F9}"/>
            </c:ext>
          </c:extLst>
        </c:ser>
        <c:ser>
          <c:idx val="6"/>
          <c:order val="4"/>
          <c:tx>
            <c:strRef>
              <c:f>Sheet1!$F$1</c:f>
              <c:strCache>
                <c:ptCount val="1"/>
                <c:pt idx="0">
                  <c:v>low macro</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4.5663637699999997</c:v>
                </c:pt>
                <c:pt idx="11">
                  <c:v>4.6664877929999999</c:v>
                </c:pt>
                <c:pt idx="12">
                  <c:v>4.7292563479999998</c:v>
                </c:pt>
                <c:pt idx="13">
                  <c:v>4.6626606449999999</c:v>
                </c:pt>
                <c:pt idx="14">
                  <c:v>4.5516870120000004</c:v>
                </c:pt>
                <c:pt idx="15">
                  <c:v>4.4655805659999999</c:v>
                </c:pt>
                <c:pt idx="16">
                  <c:v>4.4711479490000006</c:v>
                </c:pt>
                <c:pt idx="17">
                  <c:v>4.4286977539999999</c:v>
                </c:pt>
                <c:pt idx="18">
                  <c:v>4.4041782229999997</c:v>
                </c:pt>
                <c:pt idx="19">
                  <c:v>4.3886142579999996</c:v>
                </c:pt>
                <c:pt idx="20">
                  <c:v>4.3611337890000001</c:v>
                </c:pt>
                <c:pt idx="21">
                  <c:v>4.3329194340000008</c:v>
                </c:pt>
                <c:pt idx="22">
                  <c:v>4.3205498049999997</c:v>
                </c:pt>
                <c:pt idx="23">
                  <c:v>4.3164658200000003</c:v>
                </c:pt>
                <c:pt idx="24">
                  <c:v>4.3143359380000001</c:v>
                </c:pt>
                <c:pt idx="25">
                  <c:v>4.2949814450000003</c:v>
                </c:pt>
                <c:pt idx="26">
                  <c:v>4.2834619140000001</c:v>
                </c:pt>
                <c:pt idx="27">
                  <c:v>4.2789204099999996</c:v>
                </c:pt>
                <c:pt idx="28">
                  <c:v>4.2725375979999995</c:v>
                </c:pt>
                <c:pt idx="29">
                  <c:v>4.2763911129999999</c:v>
                </c:pt>
                <c:pt idx="30">
                  <c:v>4.269138184</c:v>
                </c:pt>
                <c:pt idx="31">
                  <c:v>4.2646518550000003</c:v>
                </c:pt>
                <c:pt idx="32">
                  <c:v>4.2610859379999999</c:v>
                </c:pt>
                <c:pt idx="33">
                  <c:v>4.2631411129999996</c:v>
                </c:pt>
                <c:pt idx="34">
                  <c:v>4.2763813480000001</c:v>
                </c:pt>
                <c:pt idx="35">
                  <c:v>4.2771093750000002</c:v>
                </c:pt>
                <c:pt idx="36">
                  <c:v>4.275258301</c:v>
                </c:pt>
                <c:pt idx="37">
                  <c:v>4.276407227</c:v>
                </c:pt>
                <c:pt idx="38">
                  <c:v>4.2841508790000002</c:v>
                </c:pt>
                <c:pt idx="39">
                  <c:v>4.2940512699999998</c:v>
                </c:pt>
                <c:pt idx="40">
                  <c:v>4.3097080079999994</c:v>
                </c:pt>
              </c:numCache>
            </c:numRef>
          </c:val>
          <c:smooth val="0"/>
          <c:extLst xmlns:c16r2="http://schemas.microsoft.com/office/drawing/2015/06/chart">
            <c:ext xmlns:c16="http://schemas.microsoft.com/office/drawing/2014/chart" uri="{C3380CC4-5D6E-409C-BE32-E72D297353CC}">
              <c16:uniqueId val="{00000004-D869-48B1-B68D-61DBEFAB27F9}"/>
            </c:ext>
          </c:extLst>
        </c:ser>
        <c:ser>
          <c:idx val="7"/>
          <c:order val="5"/>
          <c:tx>
            <c:strRef>
              <c:f>Sheet1!$G$1</c:f>
              <c:strCache>
                <c:ptCount val="1"/>
                <c:pt idx="0">
                  <c:v>low oil price</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4.5671909180000005</c:v>
                </c:pt>
                <c:pt idx="11">
                  <c:v>4.7422573240000006</c:v>
                </c:pt>
                <c:pt idx="12">
                  <c:v>4.8105429690000001</c:v>
                </c:pt>
                <c:pt idx="13">
                  <c:v>4.761212402</c:v>
                </c:pt>
                <c:pt idx="14">
                  <c:v>4.6725048829999993</c:v>
                </c:pt>
                <c:pt idx="15">
                  <c:v>4.5834340820000001</c:v>
                </c:pt>
                <c:pt idx="16">
                  <c:v>4.6122944340000007</c:v>
                </c:pt>
                <c:pt idx="17">
                  <c:v>4.5903774409999993</c:v>
                </c:pt>
                <c:pt idx="18">
                  <c:v>4.5774565430000003</c:v>
                </c:pt>
                <c:pt idx="19">
                  <c:v>4.5545063480000003</c:v>
                </c:pt>
                <c:pt idx="20">
                  <c:v>4.5322060549999996</c:v>
                </c:pt>
                <c:pt idx="21">
                  <c:v>4.5290268549999997</c:v>
                </c:pt>
                <c:pt idx="22">
                  <c:v>4.529166504</c:v>
                </c:pt>
                <c:pt idx="23">
                  <c:v>4.5284428710000002</c:v>
                </c:pt>
                <c:pt idx="24">
                  <c:v>4.5386308589999995</c:v>
                </c:pt>
                <c:pt idx="25">
                  <c:v>4.5396352540000002</c:v>
                </c:pt>
                <c:pt idx="26">
                  <c:v>4.5543642579999997</c:v>
                </c:pt>
                <c:pt idx="27">
                  <c:v>4.5722988280000001</c:v>
                </c:pt>
                <c:pt idx="28">
                  <c:v>4.5863891599999995</c:v>
                </c:pt>
                <c:pt idx="29">
                  <c:v>4.6103349609999995</c:v>
                </c:pt>
                <c:pt idx="30">
                  <c:v>4.6287128910000002</c:v>
                </c:pt>
                <c:pt idx="31">
                  <c:v>4.6517275390000004</c:v>
                </c:pt>
                <c:pt idx="32">
                  <c:v>4.6793413090000007</c:v>
                </c:pt>
                <c:pt idx="33">
                  <c:v>4.7015371090000002</c:v>
                </c:pt>
                <c:pt idx="34">
                  <c:v>4.7267114259999996</c:v>
                </c:pt>
                <c:pt idx="35">
                  <c:v>4.7335449220000001</c:v>
                </c:pt>
                <c:pt idx="36">
                  <c:v>4.7518090819999994</c:v>
                </c:pt>
                <c:pt idx="37">
                  <c:v>4.7891552730000004</c:v>
                </c:pt>
                <c:pt idx="38">
                  <c:v>4.8027285160000002</c:v>
                </c:pt>
                <c:pt idx="39">
                  <c:v>4.8307578119999999</c:v>
                </c:pt>
                <c:pt idx="40">
                  <c:v>4.8647104490000004</c:v>
                </c:pt>
              </c:numCache>
            </c:numRef>
          </c:val>
          <c:smooth val="0"/>
          <c:extLst xmlns:c16r2="http://schemas.microsoft.com/office/drawing/2015/06/chart">
            <c:ext xmlns:c16="http://schemas.microsoft.com/office/drawing/2014/chart" uri="{C3380CC4-5D6E-409C-BE32-E72D297353CC}">
              <c16:uniqueId val="{00000005-D869-48B1-B68D-61DBEFAB27F9}"/>
            </c:ext>
          </c:extLst>
        </c:ser>
        <c:ser>
          <c:idx val="0"/>
          <c:order val="6"/>
          <c:tx>
            <c:strRef>
              <c:f>Sheet1!$H$1</c:f>
              <c:strCache>
                <c:ptCount val="1"/>
                <c:pt idx="0">
                  <c:v>high oil and gas supply</c:v>
                </c:pt>
              </c:strCache>
            </c:strRef>
          </c:tx>
          <c:spPr>
            <a:ln w="22225" cap="rnd">
              <a:solidFill>
                <a:srgbClr val="8E561F"/>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4.5660942379999998</c:v>
                </c:pt>
                <c:pt idx="11">
                  <c:v>4.7425405270000001</c:v>
                </c:pt>
                <c:pt idx="12">
                  <c:v>4.8193452150000002</c:v>
                </c:pt>
                <c:pt idx="13">
                  <c:v>4.7428515620000002</c:v>
                </c:pt>
                <c:pt idx="14">
                  <c:v>4.670128418</c:v>
                </c:pt>
                <c:pt idx="15">
                  <c:v>4.6036655270000004</c:v>
                </c:pt>
                <c:pt idx="16">
                  <c:v>4.6521440429999998</c:v>
                </c:pt>
                <c:pt idx="17">
                  <c:v>4.6515815429999998</c:v>
                </c:pt>
                <c:pt idx="18">
                  <c:v>4.659369141</c:v>
                </c:pt>
                <c:pt idx="19">
                  <c:v>4.6720771480000005</c:v>
                </c:pt>
                <c:pt idx="20">
                  <c:v>4.6631835940000004</c:v>
                </c:pt>
                <c:pt idx="21">
                  <c:v>4.6675893550000005</c:v>
                </c:pt>
                <c:pt idx="22">
                  <c:v>4.6660551759999995</c:v>
                </c:pt>
                <c:pt idx="23">
                  <c:v>4.6711660159999999</c:v>
                </c:pt>
                <c:pt idx="24">
                  <c:v>4.6791274409999994</c:v>
                </c:pt>
                <c:pt idx="25">
                  <c:v>4.6880332029999998</c:v>
                </c:pt>
                <c:pt idx="26">
                  <c:v>4.6998286129999993</c:v>
                </c:pt>
                <c:pt idx="27">
                  <c:v>4.7232119140000002</c:v>
                </c:pt>
                <c:pt idx="28">
                  <c:v>4.741510742</c:v>
                </c:pt>
                <c:pt idx="29">
                  <c:v>4.7646621089999996</c:v>
                </c:pt>
                <c:pt idx="30">
                  <c:v>4.7859487300000003</c:v>
                </c:pt>
                <c:pt idx="31">
                  <c:v>4.8153486329999993</c:v>
                </c:pt>
                <c:pt idx="32">
                  <c:v>4.8406049800000002</c:v>
                </c:pt>
                <c:pt idx="33">
                  <c:v>4.8844541019999994</c:v>
                </c:pt>
                <c:pt idx="34">
                  <c:v>4.9299506840000005</c:v>
                </c:pt>
                <c:pt idx="35">
                  <c:v>4.955867188</c:v>
                </c:pt>
                <c:pt idx="36">
                  <c:v>4.9734560549999998</c:v>
                </c:pt>
                <c:pt idx="37">
                  <c:v>4.9910512699999998</c:v>
                </c:pt>
                <c:pt idx="38">
                  <c:v>5.007605957</c:v>
                </c:pt>
                <c:pt idx="39">
                  <c:v>5.0204570310000003</c:v>
                </c:pt>
                <c:pt idx="40">
                  <c:v>5.0510473629999995</c:v>
                </c:pt>
              </c:numCache>
            </c:numRef>
          </c:val>
          <c:smooth val="0"/>
          <c:extLst xmlns:c16r2="http://schemas.microsoft.com/office/drawing/2015/06/chart">
            <c:ext xmlns:c16="http://schemas.microsoft.com/office/drawing/2014/chart" uri="{C3380CC4-5D6E-409C-BE32-E72D297353CC}">
              <c16:uniqueId val="{00000006-D869-48B1-B68D-61DBEFAB27F9}"/>
            </c:ext>
          </c:extLst>
        </c:ser>
        <c:ser>
          <c:idx val="3"/>
          <c:order val="7"/>
          <c:tx>
            <c:strRef>
              <c:f>Sheet1!$I$1</c:f>
              <c:strCache>
                <c:ptCount val="1"/>
                <c:pt idx="0">
                  <c:v>low oil and gas supply</c:v>
                </c:pt>
              </c:strCache>
            </c:strRef>
          </c:tx>
          <c:spPr>
            <a:ln w="22225" cap="rnd">
              <a:solidFill>
                <a:srgbClr val="EBC7A4"/>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Sheet1!$I$2:$I$42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4.5652680659999998</c:v>
                </c:pt>
                <c:pt idx="11">
                  <c:v>4.7394194340000002</c:v>
                </c:pt>
                <c:pt idx="12">
                  <c:v>4.8620673829999994</c:v>
                </c:pt>
                <c:pt idx="13">
                  <c:v>4.7952031249999996</c:v>
                </c:pt>
                <c:pt idx="14">
                  <c:v>4.7066757809999995</c:v>
                </c:pt>
                <c:pt idx="15">
                  <c:v>4.6318505859999997</c:v>
                </c:pt>
                <c:pt idx="16">
                  <c:v>4.5945551760000001</c:v>
                </c:pt>
                <c:pt idx="17">
                  <c:v>4.5393535160000003</c:v>
                </c:pt>
                <c:pt idx="18">
                  <c:v>4.4931357420000007</c:v>
                </c:pt>
                <c:pt idx="19">
                  <c:v>4.459302246</c:v>
                </c:pt>
                <c:pt idx="20">
                  <c:v>4.4345708009999996</c:v>
                </c:pt>
                <c:pt idx="21">
                  <c:v>4.4085957029999996</c:v>
                </c:pt>
                <c:pt idx="22">
                  <c:v>4.3934453119999999</c:v>
                </c:pt>
                <c:pt idx="23">
                  <c:v>4.3822822269999993</c:v>
                </c:pt>
                <c:pt idx="24">
                  <c:v>4.3737304689999998</c:v>
                </c:pt>
                <c:pt idx="25">
                  <c:v>4.3639492190000002</c:v>
                </c:pt>
                <c:pt idx="26">
                  <c:v>4.367844238</c:v>
                </c:pt>
                <c:pt idx="27">
                  <c:v>4.3762548829999997</c:v>
                </c:pt>
                <c:pt idx="28">
                  <c:v>4.3750048829999999</c:v>
                </c:pt>
                <c:pt idx="29">
                  <c:v>4.3798837890000009</c:v>
                </c:pt>
                <c:pt idx="30">
                  <c:v>4.3800610349999998</c:v>
                </c:pt>
                <c:pt idx="31">
                  <c:v>4.3857548829999997</c:v>
                </c:pt>
                <c:pt idx="32">
                  <c:v>4.3993403319999995</c:v>
                </c:pt>
                <c:pt idx="33">
                  <c:v>4.402157227</c:v>
                </c:pt>
                <c:pt idx="34">
                  <c:v>4.4029897460000003</c:v>
                </c:pt>
                <c:pt idx="35">
                  <c:v>4.3937475590000004</c:v>
                </c:pt>
                <c:pt idx="36">
                  <c:v>4.3974072269999995</c:v>
                </c:pt>
                <c:pt idx="37">
                  <c:v>4.4046381840000004</c:v>
                </c:pt>
                <c:pt idx="38">
                  <c:v>4.4098598629999994</c:v>
                </c:pt>
                <c:pt idx="39">
                  <c:v>4.4126401370000004</c:v>
                </c:pt>
                <c:pt idx="40">
                  <c:v>4.4130385739999998</c:v>
                </c:pt>
              </c:numCache>
            </c:numRef>
          </c:val>
          <c:smooth val="0"/>
          <c:extLst xmlns:c16r2="http://schemas.microsoft.com/office/drawing/2015/06/chart">
            <c:ext xmlns:c16="http://schemas.microsoft.com/office/drawing/2014/chart" uri="{C3380CC4-5D6E-409C-BE32-E72D297353CC}">
              <c16:uniqueId val="{00000007-D869-48B1-B68D-61DBEFAB27F9}"/>
            </c:ext>
          </c:extLst>
        </c:ser>
        <c:ser>
          <c:idx val="8"/>
          <c:order val="8"/>
          <c:tx>
            <c:strRef>
              <c:f>Sheet1!$J$1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Sheet1!$J$2:$J$42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4.5625327150000006</c:v>
                </c:pt>
                <c:pt idx="11">
                  <c:v>4.7250307620000003</c:v>
                </c:pt>
                <c:pt idx="12">
                  <c:v>4.8447031249999997</c:v>
                </c:pt>
                <c:pt idx="13">
                  <c:v>4.7686396480000006</c:v>
                </c:pt>
                <c:pt idx="14">
                  <c:v>4.6877612300000004</c:v>
                </c:pt>
                <c:pt idx="15">
                  <c:v>4.6228789059999995</c:v>
                </c:pt>
                <c:pt idx="16">
                  <c:v>4.649904297</c:v>
                </c:pt>
                <c:pt idx="17">
                  <c:v>4.6150253910000005</c:v>
                </c:pt>
                <c:pt idx="18">
                  <c:v>4.606236816</c:v>
                </c:pt>
                <c:pt idx="19">
                  <c:v>4.6011010739999998</c:v>
                </c:pt>
                <c:pt idx="20">
                  <c:v>4.5835478519999997</c:v>
                </c:pt>
                <c:pt idx="21">
                  <c:v>4.5706992189999998</c:v>
                </c:pt>
                <c:pt idx="22">
                  <c:v>4.5582045899999999</c:v>
                </c:pt>
                <c:pt idx="23">
                  <c:v>4.5580371089999998</c:v>
                </c:pt>
                <c:pt idx="24">
                  <c:v>4.5652216799999996</c:v>
                </c:pt>
                <c:pt idx="25">
                  <c:v>4.5528793949999997</c:v>
                </c:pt>
                <c:pt idx="26">
                  <c:v>4.5592036129999993</c:v>
                </c:pt>
                <c:pt idx="27">
                  <c:v>4.5636484380000004</c:v>
                </c:pt>
                <c:pt idx="28">
                  <c:v>4.5645971680000006</c:v>
                </c:pt>
                <c:pt idx="29">
                  <c:v>4.5789243159999993</c:v>
                </c:pt>
                <c:pt idx="30">
                  <c:v>4.5957504879999993</c:v>
                </c:pt>
                <c:pt idx="31">
                  <c:v>4.6096733400000005</c:v>
                </c:pt>
                <c:pt idx="32">
                  <c:v>4.6350380859999998</c:v>
                </c:pt>
                <c:pt idx="33">
                  <c:v>4.6601601559999999</c:v>
                </c:pt>
                <c:pt idx="34">
                  <c:v>4.67969043</c:v>
                </c:pt>
                <c:pt idx="35">
                  <c:v>4.6910751950000007</c:v>
                </c:pt>
                <c:pt idx="36">
                  <c:v>4.7070844730000001</c:v>
                </c:pt>
                <c:pt idx="37">
                  <c:v>4.725867676</c:v>
                </c:pt>
                <c:pt idx="38">
                  <c:v>4.7534843750000002</c:v>
                </c:pt>
                <c:pt idx="39">
                  <c:v>4.7793999019999998</c:v>
                </c:pt>
                <c:pt idx="40">
                  <c:v>4.8069135740000002</c:v>
                </c:pt>
              </c:numCache>
            </c:numRef>
          </c:val>
          <c:smooth val="0"/>
          <c:extLst xmlns:c16r2="http://schemas.microsoft.com/office/drawing/2015/06/chart">
            <c:ext xmlns:c16="http://schemas.microsoft.com/office/drawing/2014/chart" uri="{C3380CC4-5D6E-409C-BE32-E72D297353CC}">
              <c16:uniqueId val="{00000008-D869-48B1-B68D-61DBEFAB27F9}"/>
            </c:ext>
          </c:extLst>
        </c:ser>
        <c:dLbls>
          <c:showLegendKey val="0"/>
          <c:showVal val="0"/>
          <c:showCatName val="0"/>
          <c:showSerName val="0"/>
          <c:showPercent val="0"/>
          <c:showBubbleSize val="0"/>
        </c:dLbls>
        <c:smooth val="0"/>
        <c:axId val="-1204977568"/>
        <c:axId val="-1204967232"/>
      </c:lineChart>
      <c:catAx>
        <c:axId val="-120497756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4967232"/>
        <c:crosses val="autoZero"/>
        <c:auto val="1"/>
        <c:lblAlgn val="ctr"/>
        <c:lblOffset val="100"/>
        <c:tickLblSkip val="10"/>
        <c:tickMarkSkip val="10"/>
        <c:noMultiLvlLbl val="0"/>
      </c:catAx>
      <c:valAx>
        <c:axId val="-12049672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4977568"/>
        <c:crossesAt val="11"/>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7.6540102343623115E-2"/>
          <c:w val="0.77613002437732093"/>
          <c:h val="0.81582603456720604"/>
        </c:manualLayout>
      </c:layout>
      <c:lineChart>
        <c:grouping val="standard"/>
        <c:varyColors val="0"/>
        <c:ser>
          <c:idx val="0"/>
          <c:order val="0"/>
          <c:tx>
            <c:strRef>
              <c:f>Sheet1!$B$1</c:f>
              <c:strCache>
                <c:ptCount val="1"/>
                <c:pt idx="0">
                  <c:v>high oil and gas supply</c:v>
                </c:pt>
              </c:strCache>
            </c:strRef>
          </c:tx>
          <c:spPr>
            <a:ln w="22225" cap="rnd">
              <a:solidFill>
                <a:srgbClr val="8E561F"/>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2.7638056860000004</c:v>
                </c:pt>
                <c:pt idx="1">
                  <c:v>2.6723832680000004</c:v>
                </c:pt>
                <c:pt idx="2">
                  <c:v>2.6534196940000001</c:v>
                </c:pt>
                <c:pt idx="3">
                  <c:v>2.6211809330000002</c:v>
                </c:pt>
                <c:pt idx="4">
                  <c:v>2.629989573</c:v>
                </c:pt>
                <c:pt idx="5">
                  <c:v>2.605154658</c:v>
                </c:pt>
                <c:pt idx="6">
                  <c:v>2.5317530019999999</c:v>
                </c:pt>
                <c:pt idx="7">
                  <c:v>2.4146308160000003</c:v>
                </c:pt>
                <c:pt idx="8">
                  <c:v>2.5319235789999999</c:v>
                </c:pt>
                <c:pt idx="9">
                  <c:v>2.4515882460000005</c:v>
                </c:pt>
                <c:pt idx="10">
                  <c:v>2.1603343329999998</c:v>
                </c:pt>
                <c:pt idx="11">
                  <c:v>2.1329953919999998</c:v>
                </c:pt>
                <c:pt idx="12">
                  <c:v>2.1611156190000003</c:v>
                </c:pt>
                <c:pt idx="13">
                  <c:v>2.113694679</c:v>
                </c:pt>
                <c:pt idx="14">
                  <c:v>2.0498326759999999</c:v>
                </c:pt>
                <c:pt idx="15">
                  <c:v>2.0506713419999998</c:v>
                </c:pt>
                <c:pt idx="16">
                  <c:v>2.149505816</c:v>
                </c:pt>
                <c:pt idx="17">
                  <c:v>2.2196699579999999</c:v>
                </c:pt>
                <c:pt idx="18">
                  <c:v>2.2466022779999997</c:v>
                </c:pt>
                <c:pt idx="19">
                  <c:v>2.2946468869999999</c:v>
                </c:pt>
                <c:pt idx="20">
                  <c:v>2.279549775</c:v>
                </c:pt>
                <c:pt idx="21">
                  <c:v>2.3052711880000003</c:v>
                </c:pt>
                <c:pt idx="22">
                  <c:v>2.3253507079999998</c:v>
                </c:pt>
                <c:pt idx="23">
                  <c:v>2.340218498</c:v>
                </c:pt>
                <c:pt idx="24">
                  <c:v>2.3539239680000001</c:v>
                </c:pt>
                <c:pt idx="25">
                  <c:v>2.348040058</c:v>
                </c:pt>
                <c:pt idx="26">
                  <c:v>2.358894507</c:v>
                </c:pt>
                <c:pt idx="27">
                  <c:v>2.3929371490000002</c:v>
                </c:pt>
                <c:pt idx="28">
                  <c:v>2.4131606489999999</c:v>
                </c:pt>
                <c:pt idx="29">
                  <c:v>2.4353664800000003</c:v>
                </c:pt>
                <c:pt idx="30">
                  <c:v>2.4550751900000001</c:v>
                </c:pt>
                <c:pt idx="31">
                  <c:v>2.4798881030000004</c:v>
                </c:pt>
                <c:pt idx="32">
                  <c:v>2.5093923620000003</c:v>
                </c:pt>
                <c:pt idx="33">
                  <c:v>2.5577135600000003</c:v>
                </c:pt>
                <c:pt idx="34">
                  <c:v>2.6258851130000003</c:v>
                </c:pt>
                <c:pt idx="35">
                  <c:v>2.6475889380000002</c:v>
                </c:pt>
                <c:pt idx="36">
                  <c:v>2.6600043079999995</c:v>
                </c:pt>
                <c:pt idx="37">
                  <c:v>2.6722782540000001</c:v>
                </c:pt>
                <c:pt idx="38">
                  <c:v>2.6824455650000001</c:v>
                </c:pt>
                <c:pt idx="39">
                  <c:v>2.6754370909999996</c:v>
                </c:pt>
                <c:pt idx="40">
                  <c:v>2.695985232</c:v>
                </c:pt>
              </c:numCache>
            </c:numRef>
          </c:val>
          <c:smooth val="0"/>
          <c:extLst xmlns:c16r2="http://schemas.microsoft.com/office/drawing/2015/06/chart">
            <c:ext xmlns:c16="http://schemas.microsoft.com/office/drawing/2014/chart" uri="{C3380CC4-5D6E-409C-BE32-E72D297353CC}">
              <c16:uniqueId val="{00000000-6FB2-40BD-8755-25D8472E1A3C}"/>
            </c:ext>
          </c:extLst>
        </c:ser>
        <c:ser>
          <c:idx val="1"/>
          <c:order val="1"/>
          <c:tx>
            <c:strRef>
              <c:f>Sheet1!$C$1</c:f>
              <c:strCache>
                <c:ptCount val="1"/>
                <c:pt idx="0">
                  <c:v>low oil and gas supply</c:v>
                </c:pt>
              </c:strCache>
            </c:strRef>
          </c:tx>
          <c:spPr>
            <a:ln w="22225" cap="rnd">
              <a:solidFill>
                <a:srgbClr val="EBC7A4"/>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2.7638056860000004</c:v>
                </c:pt>
                <c:pt idx="1">
                  <c:v>2.6723832680000004</c:v>
                </c:pt>
                <c:pt idx="2">
                  <c:v>2.6534196940000001</c:v>
                </c:pt>
                <c:pt idx="3">
                  <c:v>2.6211809330000002</c:v>
                </c:pt>
                <c:pt idx="4">
                  <c:v>2.629989573</c:v>
                </c:pt>
                <c:pt idx="5">
                  <c:v>2.605154658</c:v>
                </c:pt>
                <c:pt idx="6">
                  <c:v>2.5317530019999999</c:v>
                </c:pt>
                <c:pt idx="7">
                  <c:v>2.4146308160000003</c:v>
                </c:pt>
                <c:pt idx="8">
                  <c:v>2.5319235789999999</c:v>
                </c:pt>
                <c:pt idx="9">
                  <c:v>2.4515882460000005</c:v>
                </c:pt>
                <c:pt idx="10">
                  <c:v>2.16035902</c:v>
                </c:pt>
                <c:pt idx="11">
                  <c:v>2.1325958159999998</c:v>
                </c:pt>
                <c:pt idx="12">
                  <c:v>2.1527103880000005</c:v>
                </c:pt>
                <c:pt idx="13">
                  <c:v>2.0774848179999998</c:v>
                </c:pt>
                <c:pt idx="14">
                  <c:v>1.9489615679999999</c:v>
                </c:pt>
                <c:pt idx="15">
                  <c:v>1.9005509110000001</c:v>
                </c:pt>
                <c:pt idx="16">
                  <c:v>1.845049596</c:v>
                </c:pt>
                <c:pt idx="17">
                  <c:v>1.7689188100000002</c:v>
                </c:pt>
                <c:pt idx="18">
                  <c:v>1.6814290919999999</c:v>
                </c:pt>
                <c:pt idx="19">
                  <c:v>1.6344244619999999</c:v>
                </c:pt>
                <c:pt idx="20">
                  <c:v>1.5856856290000001</c:v>
                </c:pt>
                <c:pt idx="21">
                  <c:v>1.5678399509999998</c:v>
                </c:pt>
                <c:pt idx="22">
                  <c:v>1.5590134089999999</c:v>
                </c:pt>
                <c:pt idx="23">
                  <c:v>1.550780314</c:v>
                </c:pt>
                <c:pt idx="24">
                  <c:v>1.5293603140000001</c:v>
                </c:pt>
                <c:pt idx="25">
                  <c:v>1.5011353079999998</c:v>
                </c:pt>
                <c:pt idx="26">
                  <c:v>1.4971347829999999</c:v>
                </c:pt>
                <c:pt idx="27">
                  <c:v>1.5080027309999999</c:v>
                </c:pt>
                <c:pt idx="28">
                  <c:v>1.5149579499999999</c:v>
                </c:pt>
                <c:pt idx="29">
                  <c:v>1.5181176330000001</c:v>
                </c:pt>
                <c:pt idx="30">
                  <c:v>1.5087772930000001</c:v>
                </c:pt>
                <c:pt idx="31">
                  <c:v>1.5112219180000002</c:v>
                </c:pt>
                <c:pt idx="32">
                  <c:v>1.5168119919999998</c:v>
                </c:pt>
                <c:pt idx="33">
                  <c:v>1.509446214</c:v>
                </c:pt>
                <c:pt idx="34">
                  <c:v>1.4903702720000001</c:v>
                </c:pt>
                <c:pt idx="35">
                  <c:v>1.4744356250000001</c:v>
                </c:pt>
                <c:pt idx="36">
                  <c:v>1.470877019</c:v>
                </c:pt>
                <c:pt idx="37">
                  <c:v>1.4719070299999999</c:v>
                </c:pt>
                <c:pt idx="38">
                  <c:v>1.463662467</c:v>
                </c:pt>
                <c:pt idx="39">
                  <c:v>1.4481736259999998</c:v>
                </c:pt>
                <c:pt idx="40">
                  <c:v>1.4335377970000001</c:v>
                </c:pt>
              </c:numCache>
            </c:numRef>
          </c:val>
          <c:smooth val="0"/>
          <c:extLst xmlns:c16r2="http://schemas.microsoft.com/office/drawing/2015/06/chart">
            <c:ext xmlns:c16="http://schemas.microsoft.com/office/drawing/2014/chart" uri="{C3380CC4-5D6E-409C-BE32-E72D297353CC}">
              <c16:uniqueId val="{00000001-6FB2-40BD-8755-25D8472E1A3C}"/>
            </c:ext>
          </c:extLst>
        </c:ser>
        <c:ser>
          <c:idx val="2"/>
          <c:order val="2"/>
          <c:tx>
            <c:strRef>
              <c:f>Sheet1!$D$1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2.7638056860000004</c:v>
                </c:pt>
                <c:pt idx="1">
                  <c:v>2.6723832680000004</c:v>
                </c:pt>
                <c:pt idx="2">
                  <c:v>2.6534196940000001</c:v>
                </c:pt>
                <c:pt idx="3">
                  <c:v>2.6211809330000002</c:v>
                </c:pt>
                <c:pt idx="4">
                  <c:v>2.629989573</c:v>
                </c:pt>
                <c:pt idx="5">
                  <c:v>2.605154658</c:v>
                </c:pt>
                <c:pt idx="6">
                  <c:v>2.5317530019999999</c:v>
                </c:pt>
                <c:pt idx="7">
                  <c:v>2.4146308160000003</c:v>
                </c:pt>
                <c:pt idx="8">
                  <c:v>2.5319235789999999</c:v>
                </c:pt>
                <c:pt idx="9">
                  <c:v>2.4515882460000005</c:v>
                </c:pt>
                <c:pt idx="10">
                  <c:v>2.1600529480000001</c:v>
                </c:pt>
                <c:pt idx="11">
                  <c:v>2.1176406260000005</c:v>
                </c:pt>
                <c:pt idx="12">
                  <c:v>2.170224358</c:v>
                </c:pt>
                <c:pt idx="13">
                  <c:v>2.1104144410000001</c:v>
                </c:pt>
                <c:pt idx="14">
                  <c:v>2.0090007829999998</c:v>
                </c:pt>
                <c:pt idx="15">
                  <c:v>1.9990900579999999</c:v>
                </c:pt>
                <c:pt idx="16">
                  <c:v>2.0520450499999998</c:v>
                </c:pt>
                <c:pt idx="17">
                  <c:v>2.0371192090000001</c:v>
                </c:pt>
                <c:pt idx="18">
                  <c:v>2.0227088640000002</c:v>
                </c:pt>
                <c:pt idx="19">
                  <c:v>2.0223296839999998</c:v>
                </c:pt>
                <c:pt idx="20">
                  <c:v>1.990718319</c:v>
                </c:pt>
                <c:pt idx="21">
                  <c:v>1.9885679549999999</c:v>
                </c:pt>
                <c:pt idx="22">
                  <c:v>1.9797993110000001</c:v>
                </c:pt>
                <c:pt idx="23">
                  <c:v>1.9811515340000001</c:v>
                </c:pt>
                <c:pt idx="24">
                  <c:v>1.9854277299999998</c:v>
                </c:pt>
                <c:pt idx="25">
                  <c:v>1.960212504</c:v>
                </c:pt>
                <c:pt idx="26">
                  <c:v>1.9668658919999997</c:v>
                </c:pt>
                <c:pt idx="27">
                  <c:v>1.9770303079999998</c:v>
                </c:pt>
                <c:pt idx="28">
                  <c:v>1.98942471</c:v>
                </c:pt>
                <c:pt idx="29">
                  <c:v>2.0096431799999999</c:v>
                </c:pt>
                <c:pt idx="30">
                  <c:v>2.0336225350000001</c:v>
                </c:pt>
                <c:pt idx="31">
                  <c:v>2.043664224</c:v>
                </c:pt>
                <c:pt idx="32">
                  <c:v>2.0679861810000002</c:v>
                </c:pt>
                <c:pt idx="33">
                  <c:v>2.0927140120000001</c:v>
                </c:pt>
                <c:pt idx="34">
                  <c:v>2.1117063759999999</c:v>
                </c:pt>
                <c:pt idx="35">
                  <c:v>2.1217878479999999</c:v>
                </c:pt>
                <c:pt idx="36">
                  <c:v>2.1284528859999998</c:v>
                </c:pt>
                <c:pt idx="37">
                  <c:v>2.1400401329999998</c:v>
                </c:pt>
                <c:pt idx="38">
                  <c:v>2.1625922750000002</c:v>
                </c:pt>
                <c:pt idx="39">
                  <c:v>2.1872785950000004</c:v>
                </c:pt>
                <c:pt idx="40">
                  <c:v>2.2109664629999997</c:v>
                </c:pt>
              </c:numCache>
            </c:numRef>
          </c:val>
          <c:smooth val="0"/>
          <c:extLst xmlns:c16r2="http://schemas.microsoft.com/office/drawing/2015/06/chart">
            <c:ext xmlns:c16="http://schemas.microsoft.com/office/drawing/2014/chart" uri="{C3380CC4-5D6E-409C-BE32-E72D297353CC}">
              <c16:uniqueId val="{00000002-6FB2-40BD-8755-25D8472E1A3C}"/>
            </c:ext>
          </c:extLst>
        </c:ser>
        <c:dLbls>
          <c:showLegendKey val="0"/>
          <c:showVal val="0"/>
          <c:showCatName val="0"/>
          <c:showSerName val="0"/>
          <c:showPercent val="0"/>
          <c:showBubbleSize val="0"/>
        </c:dLbls>
        <c:smooth val="0"/>
        <c:axId val="-1204964512"/>
        <c:axId val="-1204969952"/>
      </c:lineChart>
      <c:catAx>
        <c:axId val="-12049645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4969952"/>
        <c:crosses val="autoZero"/>
        <c:auto val="1"/>
        <c:lblAlgn val="ctr"/>
        <c:lblOffset val="100"/>
        <c:tickLblSkip val="10"/>
        <c:tickMarkSkip val="10"/>
        <c:noMultiLvlLbl val="0"/>
      </c:catAx>
      <c:valAx>
        <c:axId val="-1204969952"/>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4964512"/>
        <c:crossesAt val="11"/>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7.2439641703686511E-2"/>
          <c:w val="0.77613002437732093"/>
          <c:h val="0.81992649520714267"/>
        </c:manualLayout>
      </c:layout>
      <c:lineChart>
        <c:grouping val="standard"/>
        <c:varyColors val="0"/>
        <c:ser>
          <c:idx val="0"/>
          <c:order val="0"/>
          <c:tx>
            <c:strRef>
              <c:f>Sheet1!$B$1</c:f>
              <c:strCache>
                <c:ptCount val="1"/>
                <c:pt idx="0">
                  <c:v>high oil and gas supply - renewables</c:v>
                </c:pt>
              </c:strCache>
            </c:strRef>
          </c:tx>
          <c:spPr>
            <a:ln w="22225" cap="rnd">
              <a:solidFill>
                <a:srgbClr val="8E561F"/>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0.40161205099999997</c:v>
                </c:pt>
                <c:pt idx="1">
                  <c:v>0.48559857399999967</c:v>
                </c:pt>
                <c:pt idx="2">
                  <c:v>0.46760695199999991</c:v>
                </c:pt>
                <c:pt idx="3">
                  <c:v>0.49351791899999997</c:v>
                </c:pt>
                <c:pt idx="4">
                  <c:v>0.50984771700000009</c:v>
                </c:pt>
                <c:pt idx="5">
                  <c:v>0.51696118000000002</c:v>
                </c:pt>
                <c:pt idx="6">
                  <c:v>0.58063145000000005</c:v>
                </c:pt>
                <c:pt idx="7">
                  <c:v>0.65787227899999989</c:v>
                </c:pt>
                <c:pt idx="8">
                  <c:v>0.67915852100000018</c:v>
                </c:pt>
                <c:pt idx="9">
                  <c:v>0.69478354199999959</c:v>
                </c:pt>
                <c:pt idx="10">
                  <c:v>0.75100531000000004</c:v>
                </c:pt>
                <c:pt idx="11">
                  <c:v>0.83741259800000001</c:v>
                </c:pt>
                <c:pt idx="12">
                  <c:v>0.88815741000000004</c:v>
                </c:pt>
                <c:pt idx="13">
                  <c:v>0.98140521199999997</c:v>
                </c:pt>
                <c:pt idx="14">
                  <c:v>1.106130737</c:v>
                </c:pt>
                <c:pt idx="15">
                  <c:v>1.1758393550000001</c:v>
                </c:pt>
                <c:pt idx="16">
                  <c:v>1.215529297</c:v>
                </c:pt>
                <c:pt idx="17">
                  <c:v>1.2368103029999999</c:v>
                </c:pt>
                <c:pt idx="18">
                  <c:v>1.2577938229999999</c:v>
                </c:pt>
                <c:pt idx="19">
                  <c:v>1.2849255370000001</c:v>
                </c:pt>
                <c:pt idx="20">
                  <c:v>1.3192524410000002</c:v>
                </c:pt>
                <c:pt idx="21">
                  <c:v>1.33467041</c:v>
                </c:pt>
                <c:pt idx="22">
                  <c:v>1.3499350589999999</c:v>
                </c:pt>
                <c:pt idx="23">
                  <c:v>1.3681900629999999</c:v>
                </c:pt>
                <c:pt idx="24">
                  <c:v>1.4011225589999998</c:v>
                </c:pt>
                <c:pt idx="25">
                  <c:v>1.4421300049999999</c:v>
                </c:pt>
                <c:pt idx="26">
                  <c:v>1.477730225</c:v>
                </c:pt>
                <c:pt idx="27">
                  <c:v>1.4985219729999999</c:v>
                </c:pt>
                <c:pt idx="28">
                  <c:v>1.52435144</c:v>
                </c:pt>
                <c:pt idx="29">
                  <c:v>1.5425936280000001</c:v>
                </c:pt>
                <c:pt idx="30">
                  <c:v>1.560621094</c:v>
                </c:pt>
                <c:pt idx="31">
                  <c:v>1.5767159420000001</c:v>
                </c:pt>
                <c:pt idx="32">
                  <c:v>1.5908385009999999</c:v>
                </c:pt>
                <c:pt idx="33">
                  <c:v>1.6093605959999999</c:v>
                </c:pt>
                <c:pt idx="34">
                  <c:v>1.6333565670000001</c:v>
                </c:pt>
                <c:pt idx="35">
                  <c:v>1.660005615</c:v>
                </c:pt>
                <c:pt idx="36">
                  <c:v>1.692422485</c:v>
                </c:pt>
                <c:pt idx="37">
                  <c:v>1.7335289310000002</c:v>
                </c:pt>
                <c:pt idx="38">
                  <c:v>1.7875527340000001</c:v>
                </c:pt>
                <c:pt idx="39">
                  <c:v>1.847548462</c:v>
                </c:pt>
                <c:pt idx="40">
                  <c:v>1.8823315430000001</c:v>
                </c:pt>
              </c:numCache>
            </c:numRef>
          </c:val>
          <c:smooth val="0"/>
          <c:extLst xmlns:c16r2="http://schemas.microsoft.com/office/drawing/2015/06/chart">
            <c:ext xmlns:c16="http://schemas.microsoft.com/office/drawing/2014/chart" uri="{C3380CC4-5D6E-409C-BE32-E72D297353CC}">
              <c16:uniqueId val="{00000000-2B86-4682-8D84-EE468FB7CEC5}"/>
            </c:ext>
          </c:extLst>
        </c:ser>
        <c:ser>
          <c:idx val="1"/>
          <c:order val="1"/>
          <c:tx>
            <c:strRef>
              <c:f>Sheet1!$C$1</c:f>
              <c:strCache>
                <c:ptCount val="1"/>
                <c:pt idx="0">
                  <c:v>low oil and gas supply - renewables</c:v>
                </c:pt>
              </c:strCache>
            </c:strRef>
          </c:tx>
          <c:spPr>
            <a:ln w="22225" cap="rnd">
              <a:solidFill>
                <a:srgbClr val="EBC7A4"/>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0.40161205099999997</c:v>
                </c:pt>
                <c:pt idx="1">
                  <c:v>0.48559857399999967</c:v>
                </c:pt>
                <c:pt idx="2">
                  <c:v>0.46760695199999991</c:v>
                </c:pt>
                <c:pt idx="3">
                  <c:v>0.49351791899999997</c:v>
                </c:pt>
                <c:pt idx="4">
                  <c:v>0.50984771700000009</c:v>
                </c:pt>
                <c:pt idx="5">
                  <c:v>0.51696118000000002</c:v>
                </c:pt>
                <c:pt idx="6">
                  <c:v>0.58063145000000005</c:v>
                </c:pt>
                <c:pt idx="7">
                  <c:v>0.65787227899999989</c:v>
                </c:pt>
                <c:pt idx="8">
                  <c:v>0.67915852100000018</c:v>
                </c:pt>
                <c:pt idx="9">
                  <c:v>0.69478354199999959</c:v>
                </c:pt>
                <c:pt idx="10">
                  <c:v>0.75101373299999996</c:v>
                </c:pt>
                <c:pt idx="11">
                  <c:v>0.83759301800000008</c:v>
                </c:pt>
                <c:pt idx="12">
                  <c:v>0.88752331500000003</c:v>
                </c:pt>
                <c:pt idx="13">
                  <c:v>0.98933184800000007</c:v>
                </c:pt>
                <c:pt idx="14">
                  <c:v>1.1560471190000001</c:v>
                </c:pt>
                <c:pt idx="15">
                  <c:v>1.2554241939999999</c:v>
                </c:pt>
                <c:pt idx="16">
                  <c:v>1.341318115</c:v>
                </c:pt>
                <c:pt idx="17">
                  <c:v>1.4487839360000001</c:v>
                </c:pt>
                <c:pt idx="18">
                  <c:v>1.5532027589999999</c:v>
                </c:pt>
                <c:pt idx="19">
                  <c:v>1.6300261230000002</c:v>
                </c:pt>
                <c:pt idx="20">
                  <c:v>1.6971239009999999</c:v>
                </c:pt>
                <c:pt idx="21">
                  <c:v>1.7365766599999999</c:v>
                </c:pt>
                <c:pt idx="22">
                  <c:v>1.7689278559999999</c:v>
                </c:pt>
                <c:pt idx="23">
                  <c:v>1.798475464</c:v>
                </c:pt>
                <c:pt idx="24">
                  <c:v>1.8459177250000001</c:v>
                </c:pt>
                <c:pt idx="25">
                  <c:v>1.908457764</c:v>
                </c:pt>
                <c:pt idx="26">
                  <c:v>1.9500096439999999</c:v>
                </c:pt>
                <c:pt idx="27">
                  <c:v>1.9736605219999999</c:v>
                </c:pt>
                <c:pt idx="28">
                  <c:v>2.0003284909999999</c:v>
                </c:pt>
                <c:pt idx="29">
                  <c:v>2.0306239009999998</c:v>
                </c:pt>
                <c:pt idx="30">
                  <c:v>2.0704650879999997</c:v>
                </c:pt>
                <c:pt idx="31">
                  <c:v>2.1049108890000001</c:v>
                </c:pt>
                <c:pt idx="32">
                  <c:v>2.1378679200000001</c:v>
                </c:pt>
                <c:pt idx="33">
                  <c:v>2.1865751950000001</c:v>
                </c:pt>
                <c:pt idx="34">
                  <c:v>2.2463876949999997</c:v>
                </c:pt>
                <c:pt idx="35">
                  <c:v>2.3055053710000002</c:v>
                </c:pt>
                <c:pt idx="36">
                  <c:v>2.3578864749999999</c:v>
                </c:pt>
                <c:pt idx="37">
                  <c:v>2.401237793</c:v>
                </c:pt>
                <c:pt idx="38">
                  <c:v>2.4586320799999997</c:v>
                </c:pt>
                <c:pt idx="39">
                  <c:v>2.5339604490000003</c:v>
                </c:pt>
                <c:pt idx="40">
                  <c:v>2.5804814449999998</c:v>
                </c:pt>
              </c:numCache>
            </c:numRef>
          </c:val>
          <c:smooth val="0"/>
          <c:extLst xmlns:c16r2="http://schemas.microsoft.com/office/drawing/2015/06/chart">
            <c:ext xmlns:c16="http://schemas.microsoft.com/office/drawing/2014/chart" uri="{C3380CC4-5D6E-409C-BE32-E72D297353CC}">
              <c16:uniqueId val="{00000001-2B86-4682-8D84-EE468FB7CEC5}"/>
            </c:ext>
          </c:extLst>
        </c:ser>
        <c:ser>
          <c:idx val="2"/>
          <c:order val="2"/>
          <c:tx>
            <c:strRef>
              <c:f>Sheet1!$D$1</c:f>
              <c:strCache>
                <c:ptCount val="1"/>
                <c:pt idx="0">
                  <c:v>Reference - renewables</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0.40161205099999997</c:v>
                </c:pt>
                <c:pt idx="1">
                  <c:v>0.48559857399999967</c:v>
                </c:pt>
                <c:pt idx="2">
                  <c:v>0.46760695199999991</c:v>
                </c:pt>
                <c:pt idx="3">
                  <c:v>0.49351791899999997</c:v>
                </c:pt>
                <c:pt idx="4">
                  <c:v>0.50984771700000009</c:v>
                </c:pt>
                <c:pt idx="5">
                  <c:v>0.51696118000000002</c:v>
                </c:pt>
                <c:pt idx="6">
                  <c:v>0.58063145000000005</c:v>
                </c:pt>
                <c:pt idx="7">
                  <c:v>0.65787227899999989</c:v>
                </c:pt>
                <c:pt idx="8">
                  <c:v>0.67915852100000018</c:v>
                </c:pt>
                <c:pt idx="9">
                  <c:v>0.69478354199999959</c:v>
                </c:pt>
                <c:pt idx="10">
                  <c:v>0.75105548099999997</c:v>
                </c:pt>
                <c:pt idx="11">
                  <c:v>0.83764678999999997</c:v>
                </c:pt>
                <c:pt idx="12">
                  <c:v>0.887962158</c:v>
                </c:pt>
                <c:pt idx="13">
                  <c:v>0.98297955300000006</c:v>
                </c:pt>
                <c:pt idx="14">
                  <c:v>1.1258182370000001</c:v>
                </c:pt>
                <c:pt idx="15">
                  <c:v>1.1942340090000001</c:v>
                </c:pt>
                <c:pt idx="16">
                  <c:v>1.250977295</c:v>
                </c:pt>
                <c:pt idx="17">
                  <c:v>1.2981817630000001</c:v>
                </c:pt>
                <c:pt idx="18">
                  <c:v>1.3311987300000001</c:v>
                </c:pt>
                <c:pt idx="19">
                  <c:v>1.3697681880000001</c:v>
                </c:pt>
                <c:pt idx="20">
                  <c:v>1.4214462889999999</c:v>
                </c:pt>
                <c:pt idx="21">
                  <c:v>1.4515</c:v>
                </c:pt>
                <c:pt idx="22">
                  <c:v>1.4819532469999999</c:v>
                </c:pt>
                <c:pt idx="23">
                  <c:v>1.51371875</c:v>
                </c:pt>
                <c:pt idx="24">
                  <c:v>1.5541424560000001</c:v>
                </c:pt>
                <c:pt idx="25">
                  <c:v>1.60944519</c:v>
                </c:pt>
                <c:pt idx="26">
                  <c:v>1.6426070560000001</c:v>
                </c:pt>
                <c:pt idx="27">
                  <c:v>1.6670444339999999</c:v>
                </c:pt>
                <c:pt idx="28">
                  <c:v>1.691849121</c:v>
                </c:pt>
                <c:pt idx="29">
                  <c:v>1.7090280760000001</c:v>
                </c:pt>
                <c:pt idx="30">
                  <c:v>1.7254038089999999</c:v>
                </c:pt>
                <c:pt idx="31">
                  <c:v>1.752649414</c:v>
                </c:pt>
                <c:pt idx="32">
                  <c:v>1.7705179439999998</c:v>
                </c:pt>
                <c:pt idx="33">
                  <c:v>1.7928096920000001</c:v>
                </c:pt>
                <c:pt idx="34">
                  <c:v>1.818243286</c:v>
                </c:pt>
                <c:pt idx="35">
                  <c:v>1.8523840330000001</c:v>
                </c:pt>
                <c:pt idx="36">
                  <c:v>1.89206958</c:v>
                </c:pt>
                <c:pt idx="37">
                  <c:v>1.934449463</c:v>
                </c:pt>
                <c:pt idx="38">
                  <c:v>1.9608647459999999</c:v>
                </c:pt>
                <c:pt idx="39">
                  <c:v>1.991025635</c:v>
                </c:pt>
                <c:pt idx="40">
                  <c:v>2.02312439</c:v>
                </c:pt>
              </c:numCache>
            </c:numRef>
          </c:val>
          <c:smooth val="0"/>
          <c:extLst xmlns:c16r2="http://schemas.microsoft.com/office/drawing/2015/06/chart">
            <c:ext xmlns:c16="http://schemas.microsoft.com/office/drawing/2014/chart" uri="{C3380CC4-5D6E-409C-BE32-E72D297353CC}">
              <c16:uniqueId val="{00000002-2B86-4682-8D84-EE468FB7CEC5}"/>
            </c:ext>
          </c:extLst>
        </c:ser>
        <c:dLbls>
          <c:showLegendKey val="0"/>
          <c:showVal val="0"/>
          <c:showCatName val="0"/>
          <c:showSerName val="0"/>
          <c:showPercent val="0"/>
          <c:showBubbleSize val="0"/>
        </c:dLbls>
        <c:smooth val="0"/>
        <c:axId val="-1204973216"/>
        <c:axId val="-1204977024"/>
      </c:lineChart>
      <c:catAx>
        <c:axId val="-12049732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4977024"/>
        <c:crosses val="autoZero"/>
        <c:auto val="1"/>
        <c:lblAlgn val="ctr"/>
        <c:lblOffset val="100"/>
        <c:tickLblSkip val="10"/>
        <c:tickMarkSkip val="10"/>
        <c:noMultiLvlLbl val="0"/>
      </c:catAx>
      <c:valAx>
        <c:axId val="-1204977024"/>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4973216"/>
        <c:crossesAt val="11"/>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98219639808173E-2"/>
          <c:y val="7.4766249528204889E-2"/>
          <c:w val="0.78538506570558542"/>
          <c:h val="0.82527775777771828"/>
        </c:manualLayout>
      </c:layout>
      <c:lineChart>
        <c:grouping val="standard"/>
        <c:varyColors val="0"/>
        <c:ser>
          <c:idx val="0"/>
          <c:order val="0"/>
          <c:tx>
            <c:strRef>
              <c:f>Sheet1!$B$1</c:f>
              <c:strCache>
                <c:ptCount val="1"/>
                <c:pt idx="0">
                  <c:v>High Economic Growth</c:v>
                </c:pt>
              </c:strCache>
            </c:strRef>
          </c:tx>
          <c:spPr>
            <a:ln w="22225" cap="rnd">
              <a:solidFill>
                <a:srgbClr val="0096D7">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70.731514000000004</c:v>
                </c:pt>
                <c:pt idx="1">
                  <c:v>70.366539000000003</c:v>
                </c:pt>
                <c:pt idx="2">
                  <c:v>68.808243000000004</c:v>
                </c:pt>
                <c:pt idx="3">
                  <c:v>71.164856</c:v>
                </c:pt>
                <c:pt idx="4">
                  <c:v>72.325751999999994</c:v>
                </c:pt>
                <c:pt idx="5">
                  <c:v>72.146439000000001</c:v>
                </c:pt>
                <c:pt idx="6">
                  <c:v>72.131775000000005</c:v>
                </c:pt>
                <c:pt idx="7">
                  <c:v>72.708648999999994</c:v>
                </c:pt>
                <c:pt idx="8">
                  <c:v>75.692688000000004</c:v>
                </c:pt>
                <c:pt idx="9">
                  <c:v>75.759788999999998</c:v>
                </c:pt>
                <c:pt idx="10">
                  <c:v>69.642539999999997</c:v>
                </c:pt>
                <c:pt idx="11">
                  <c:v>72.552345000000003</c:v>
                </c:pt>
                <c:pt idx="12">
                  <c:v>74.250336000000004</c:v>
                </c:pt>
                <c:pt idx="13">
                  <c:v>75.615250000000003</c:v>
                </c:pt>
                <c:pt idx="14">
                  <c:v>76.710350000000005</c:v>
                </c:pt>
                <c:pt idx="15">
                  <c:v>77.583236999999997</c:v>
                </c:pt>
                <c:pt idx="16">
                  <c:v>78.080596999999997</c:v>
                </c:pt>
                <c:pt idx="17">
                  <c:v>78.399483000000004</c:v>
                </c:pt>
                <c:pt idx="18">
                  <c:v>78.809853000000004</c:v>
                </c:pt>
                <c:pt idx="19">
                  <c:v>79.104979999999998</c:v>
                </c:pt>
                <c:pt idx="20">
                  <c:v>79.558525000000003</c:v>
                </c:pt>
                <c:pt idx="21">
                  <c:v>79.934036000000006</c:v>
                </c:pt>
                <c:pt idx="22">
                  <c:v>80.346549999999993</c:v>
                </c:pt>
                <c:pt idx="23">
                  <c:v>80.823150999999996</c:v>
                </c:pt>
                <c:pt idx="24">
                  <c:v>81.417603</c:v>
                </c:pt>
                <c:pt idx="25">
                  <c:v>82.101203999999996</c:v>
                </c:pt>
                <c:pt idx="26">
                  <c:v>82.756989000000004</c:v>
                </c:pt>
                <c:pt idx="27">
                  <c:v>83.452438000000001</c:v>
                </c:pt>
                <c:pt idx="28">
                  <c:v>84.234840000000005</c:v>
                </c:pt>
                <c:pt idx="29">
                  <c:v>85.026427999999996</c:v>
                </c:pt>
                <c:pt idx="30">
                  <c:v>85.800269999999998</c:v>
                </c:pt>
                <c:pt idx="31">
                  <c:v>86.626082999999994</c:v>
                </c:pt>
                <c:pt idx="32">
                  <c:v>87.461310999999995</c:v>
                </c:pt>
                <c:pt idx="33">
                  <c:v>88.309173999999999</c:v>
                </c:pt>
                <c:pt idx="34">
                  <c:v>89.120650999999995</c:v>
                </c:pt>
                <c:pt idx="35">
                  <c:v>89.924873000000005</c:v>
                </c:pt>
                <c:pt idx="36">
                  <c:v>90.841232000000005</c:v>
                </c:pt>
                <c:pt idx="37">
                  <c:v>91.819298000000003</c:v>
                </c:pt>
                <c:pt idx="38">
                  <c:v>92.808471999999995</c:v>
                </c:pt>
                <c:pt idx="39">
                  <c:v>93.843131999999997</c:v>
                </c:pt>
                <c:pt idx="40">
                  <c:v>94.927238000000003</c:v>
                </c:pt>
              </c:numCache>
            </c:numRef>
          </c:val>
          <c:smooth val="0"/>
        </c:ser>
        <c:ser>
          <c:idx val="2"/>
          <c:order val="1"/>
          <c:tx>
            <c:strRef>
              <c:f>Sheet1!$C$1</c:f>
              <c:strCache>
                <c:ptCount val="1"/>
                <c:pt idx="0">
                  <c:v>Low Economic Growth</c:v>
                </c:pt>
              </c:strCache>
            </c:strRef>
          </c:tx>
          <c:spPr>
            <a:ln w="22225" cap="rnd">
              <a:solidFill>
                <a:srgbClr val="0096D7">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70.731514000000004</c:v>
                </c:pt>
                <c:pt idx="1">
                  <c:v>70.366539000000003</c:v>
                </c:pt>
                <c:pt idx="2">
                  <c:v>68.808243000000004</c:v>
                </c:pt>
                <c:pt idx="3">
                  <c:v>71.164856</c:v>
                </c:pt>
                <c:pt idx="4">
                  <c:v>72.325751999999994</c:v>
                </c:pt>
                <c:pt idx="5">
                  <c:v>72.146439000000001</c:v>
                </c:pt>
                <c:pt idx="6">
                  <c:v>72.131766999999996</c:v>
                </c:pt>
                <c:pt idx="7">
                  <c:v>72.708663999999999</c:v>
                </c:pt>
                <c:pt idx="8">
                  <c:v>75.692734000000002</c:v>
                </c:pt>
                <c:pt idx="9">
                  <c:v>75.759765999999999</c:v>
                </c:pt>
                <c:pt idx="10">
                  <c:v>69.640045000000001</c:v>
                </c:pt>
                <c:pt idx="11">
                  <c:v>70.619843000000003</c:v>
                </c:pt>
                <c:pt idx="12">
                  <c:v>71.689766000000006</c:v>
                </c:pt>
                <c:pt idx="13">
                  <c:v>72.607697000000002</c:v>
                </c:pt>
                <c:pt idx="14">
                  <c:v>72.982490999999996</c:v>
                </c:pt>
                <c:pt idx="15">
                  <c:v>73.214591999999996</c:v>
                </c:pt>
                <c:pt idx="16">
                  <c:v>73.061454999999995</c:v>
                </c:pt>
                <c:pt idx="17">
                  <c:v>72.848540999999997</c:v>
                </c:pt>
                <c:pt idx="18">
                  <c:v>72.725364999999996</c:v>
                </c:pt>
                <c:pt idx="19">
                  <c:v>72.586960000000005</c:v>
                </c:pt>
                <c:pt idx="20">
                  <c:v>72.517593000000005</c:v>
                </c:pt>
                <c:pt idx="21">
                  <c:v>72.348106000000001</c:v>
                </c:pt>
                <c:pt idx="22">
                  <c:v>72.373656999999994</c:v>
                </c:pt>
                <c:pt idx="23">
                  <c:v>72.389999000000003</c:v>
                </c:pt>
                <c:pt idx="24">
                  <c:v>72.485764000000003</c:v>
                </c:pt>
                <c:pt idx="25">
                  <c:v>72.576774999999998</c:v>
                </c:pt>
                <c:pt idx="26">
                  <c:v>72.621643000000006</c:v>
                </c:pt>
                <c:pt idx="27">
                  <c:v>72.709305000000001</c:v>
                </c:pt>
                <c:pt idx="28">
                  <c:v>72.828536999999997</c:v>
                </c:pt>
                <c:pt idx="29">
                  <c:v>73.045647000000002</c:v>
                </c:pt>
                <c:pt idx="30">
                  <c:v>73.207352</c:v>
                </c:pt>
                <c:pt idx="31">
                  <c:v>73.380973999999995</c:v>
                </c:pt>
                <c:pt idx="32">
                  <c:v>73.588318000000001</c:v>
                </c:pt>
                <c:pt idx="33">
                  <c:v>73.865982000000002</c:v>
                </c:pt>
                <c:pt idx="34">
                  <c:v>74.176490999999999</c:v>
                </c:pt>
                <c:pt idx="35">
                  <c:v>74.500015000000005</c:v>
                </c:pt>
                <c:pt idx="36">
                  <c:v>74.715491999999998</c:v>
                </c:pt>
                <c:pt idx="37">
                  <c:v>75.031959999999998</c:v>
                </c:pt>
                <c:pt idx="38">
                  <c:v>75.387923999999998</c:v>
                </c:pt>
                <c:pt idx="39">
                  <c:v>75.742821000000006</c:v>
                </c:pt>
                <c:pt idx="40">
                  <c:v>76.078911000000005</c:v>
                </c:pt>
              </c:numCache>
            </c:numRef>
          </c:val>
          <c:smooth val="0"/>
        </c:ser>
        <c:ser>
          <c:idx val="1"/>
          <c:order val="2"/>
          <c:tx>
            <c:strRef>
              <c:f>Sheet1!$D$1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70.731514000000004</c:v>
                </c:pt>
                <c:pt idx="1">
                  <c:v>70.366539000000003</c:v>
                </c:pt>
                <c:pt idx="2">
                  <c:v>68.808243000000004</c:v>
                </c:pt>
                <c:pt idx="3">
                  <c:v>71.164856</c:v>
                </c:pt>
                <c:pt idx="4">
                  <c:v>72.325751999999994</c:v>
                </c:pt>
                <c:pt idx="5">
                  <c:v>72.146439000000001</c:v>
                </c:pt>
                <c:pt idx="6">
                  <c:v>72.131766999999996</c:v>
                </c:pt>
                <c:pt idx="7">
                  <c:v>72.708663999999999</c:v>
                </c:pt>
                <c:pt idx="8">
                  <c:v>75.692818000000003</c:v>
                </c:pt>
                <c:pt idx="9">
                  <c:v>75.759917999999999</c:v>
                </c:pt>
                <c:pt idx="10">
                  <c:v>69.642639000000003</c:v>
                </c:pt>
                <c:pt idx="11">
                  <c:v>71.719673</c:v>
                </c:pt>
                <c:pt idx="12">
                  <c:v>73.092110000000005</c:v>
                </c:pt>
                <c:pt idx="13">
                  <c:v>74.005936000000005</c:v>
                </c:pt>
                <c:pt idx="14">
                  <c:v>74.672591999999995</c:v>
                </c:pt>
                <c:pt idx="15">
                  <c:v>75.296599999999998</c:v>
                </c:pt>
                <c:pt idx="16">
                  <c:v>75.540526999999997</c:v>
                </c:pt>
                <c:pt idx="17">
                  <c:v>75.564460999999994</c:v>
                </c:pt>
                <c:pt idx="18">
                  <c:v>75.669899000000001</c:v>
                </c:pt>
                <c:pt idx="19">
                  <c:v>75.779151999999996</c:v>
                </c:pt>
                <c:pt idx="20">
                  <c:v>75.935905000000005</c:v>
                </c:pt>
                <c:pt idx="21">
                  <c:v>76.131409000000005</c:v>
                </c:pt>
                <c:pt idx="22">
                  <c:v>76.286429999999996</c:v>
                </c:pt>
                <c:pt idx="23">
                  <c:v>76.473365999999999</c:v>
                </c:pt>
                <c:pt idx="24">
                  <c:v>76.777184000000005</c:v>
                </c:pt>
                <c:pt idx="25">
                  <c:v>77.075432000000006</c:v>
                </c:pt>
                <c:pt idx="26">
                  <c:v>77.341431</c:v>
                </c:pt>
                <c:pt idx="27">
                  <c:v>77.645325</c:v>
                </c:pt>
                <c:pt idx="28">
                  <c:v>77.976973999999998</c:v>
                </c:pt>
                <c:pt idx="29">
                  <c:v>78.320694000000003</c:v>
                </c:pt>
                <c:pt idx="30">
                  <c:v>78.603950999999995</c:v>
                </c:pt>
                <c:pt idx="31">
                  <c:v>78.970551</c:v>
                </c:pt>
                <c:pt idx="32">
                  <c:v>79.480568000000005</c:v>
                </c:pt>
                <c:pt idx="33">
                  <c:v>80.03904</c:v>
                </c:pt>
                <c:pt idx="34">
                  <c:v>80.511878999999993</c:v>
                </c:pt>
                <c:pt idx="35">
                  <c:v>80.981239000000002</c:v>
                </c:pt>
                <c:pt idx="36">
                  <c:v>81.477080999999998</c:v>
                </c:pt>
                <c:pt idx="37">
                  <c:v>81.972458000000003</c:v>
                </c:pt>
                <c:pt idx="38">
                  <c:v>82.492958000000002</c:v>
                </c:pt>
                <c:pt idx="39">
                  <c:v>83.066078000000005</c:v>
                </c:pt>
                <c:pt idx="40">
                  <c:v>83.685554999999994</c:v>
                </c:pt>
              </c:numCache>
            </c:numRef>
          </c:val>
          <c:smooth val="0"/>
        </c:ser>
        <c:dLbls>
          <c:showLegendKey val="0"/>
          <c:showVal val="0"/>
          <c:showCatName val="0"/>
          <c:showSerName val="0"/>
          <c:showPercent val="0"/>
          <c:showBubbleSize val="0"/>
        </c:dLbls>
        <c:smooth val="0"/>
        <c:axId val="-1237669280"/>
        <c:axId val="-1237670912"/>
      </c:lineChart>
      <c:catAx>
        <c:axId val="-12376692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37670912"/>
        <c:crosses val="autoZero"/>
        <c:auto val="1"/>
        <c:lblAlgn val="ctr"/>
        <c:lblOffset val="100"/>
        <c:tickLblSkip val="10"/>
        <c:tickMarkSkip val="10"/>
        <c:noMultiLvlLbl val="0"/>
      </c:catAx>
      <c:valAx>
        <c:axId val="-123767091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cap="flat" cmpd="sng" algn="ctr">
            <a:solidFill>
              <a:srgbClr val="FFFFFF">
                <a:lumMod val="65000"/>
              </a:srgbClr>
            </a:solidFill>
            <a:prstDash val="lgDash"/>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37669280"/>
        <c:crossesAt val="11"/>
        <c:crossBetween val="midCat"/>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1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6.0138259783876685E-2"/>
          <c:w val="0.77613002437732093"/>
          <c:h val="0.83222787712695256"/>
        </c:manualLayout>
      </c:layout>
      <c:lineChart>
        <c:grouping val="standard"/>
        <c:varyColors val="0"/>
        <c:ser>
          <c:idx val="0"/>
          <c:order val="0"/>
          <c:tx>
            <c:strRef>
              <c:f>Sheet1!$B$1</c:f>
              <c:strCache>
                <c:ptCount val="1"/>
                <c:pt idx="0">
                  <c:v>high oil and gas supply</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4.5660942379999998</c:v>
                </c:pt>
                <c:pt idx="11">
                  <c:v>4.7425405270000001</c:v>
                </c:pt>
                <c:pt idx="12">
                  <c:v>4.8193452150000002</c:v>
                </c:pt>
                <c:pt idx="13">
                  <c:v>4.7428515620000002</c:v>
                </c:pt>
                <c:pt idx="14">
                  <c:v>4.670128418</c:v>
                </c:pt>
                <c:pt idx="15">
                  <c:v>4.6036655270000004</c:v>
                </c:pt>
                <c:pt idx="16">
                  <c:v>4.6521440429999998</c:v>
                </c:pt>
                <c:pt idx="17">
                  <c:v>4.6515815429999998</c:v>
                </c:pt>
                <c:pt idx="18">
                  <c:v>4.659369141</c:v>
                </c:pt>
                <c:pt idx="19">
                  <c:v>4.6720771480000005</c:v>
                </c:pt>
                <c:pt idx="20">
                  <c:v>4.6631835940000004</c:v>
                </c:pt>
                <c:pt idx="21">
                  <c:v>4.6675893550000005</c:v>
                </c:pt>
                <c:pt idx="22">
                  <c:v>4.6660551759999995</c:v>
                </c:pt>
                <c:pt idx="23">
                  <c:v>4.6711660159999999</c:v>
                </c:pt>
                <c:pt idx="24">
                  <c:v>4.6791274409999994</c:v>
                </c:pt>
                <c:pt idx="25">
                  <c:v>4.6880332029999998</c:v>
                </c:pt>
                <c:pt idx="26">
                  <c:v>4.6998286129999993</c:v>
                </c:pt>
                <c:pt idx="27">
                  <c:v>4.7232119140000002</c:v>
                </c:pt>
                <c:pt idx="28">
                  <c:v>4.741510742</c:v>
                </c:pt>
                <c:pt idx="29">
                  <c:v>4.7646621089999996</c:v>
                </c:pt>
                <c:pt idx="30">
                  <c:v>4.7859487300000003</c:v>
                </c:pt>
                <c:pt idx="31">
                  <c:v>4.8153486329999993</c:v>
                </c:pt>
                <c:pt idx="32">
                  <c:v>4.8406049800000002</c:v>
                </c:pt>
                <c:pt idx="33">
                  <c:v>4.8844541019999994</c:v>
                </c:pt>
                <c:pt idx="34">
                  <c:v>4.9299506840000005</c:v>
                </c:pt>
                <c:pt idx="35">
                  <c:v>4.955867188</c:v>
                </c:pt>
                <c:pt idx="36">
                  <c:v>4.9734560549999998</c:v>
                </c:pt>
                <c:pt idx="37">
                  <c:v>4.9910512699999998</c:v>
                </c:pt>
                <c:pt idx="38">
                  <c:v>5.007605957</c:v>
                </c:pt>
                <c:pt idx="39">
                  <c:v>5.0204570310000003</c:v>
                </c:pt>
                <c:pt idx="40">
                  <c:v>5.0510473629999995</c:v>
                </c:pt>
              </c:numCache>
            </c:numRef>
          </c:val>
          <c:smooth val="0"/>
          <c:extLst xmlns:c16r2="http://schemas.microsoft.com/office/drawing/2015/06/chart">
            <c:ext xmlns:c16="http://schemas.microsoft.com/office/drawing/2014/chart" uri="{C3380CC4-5D6E-409C-BE32-E72D297353CC}">
              <c16:uniqueId val="{00000000-13A6-421C-800F-1999B29E6AD3}"/>
            </c:ext>
          </c:extLst>
        </c:ser>
        <c:ser>
          <c:idx val="1"/>
          <c:order val="1"/>
          <c:tx>
            <c:strRef>
              <c:f>Sheet1!$C$1</c:f>
              <c:strCache>
                <c:ptCount val="1"/>
                <c:pt idx="0">
                  <c:v>high oil price</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4.5660585940000002</c:v>
                </c:pt>
                <c:pt idx="11">
                  <c:v>4.7483120120000004</c:v>
                </c:pt>
                <c:pt idx="12">
                  <c:v>4.8290605470000001</c:v>
                </c:pt>
                <c:pt idx="13">
                  <c:v>4.7798066410000004</c:v>
                </c:pt>
                <c:pt idx="14">
                  <c:v>4.6904995120000006</c:v>
                </c:pt>
                <c:pt idx="15">
                  <c:v>4.5859707030000001</c:v>
                </c:pt>
                <c:pt idx="16">
                  <c:v>4.5880849609999999</c:v>
                </c:pt>
                <c:pt idx="17">
                  <c:v>4.55763623</c:v>
                </c:pt>
                <c:pt idx="18">
                  <c:v>4.5428666990000002</c:v>
                </c:pt>
                <c:pt idx="19">
                  <c:v>4.5347656250000004</c:v>
                </c:pt>
                <c:pt idx="20">
                  <c:v>4.51228418</c:v>
                </c:pt>
                <c:pt idx="21">
                  <c:v>4.5108950199999995</c:v>
                </c:pt>
                <c:pt idx="22">
                  <c:v>4.5019487300000005</c:v>
                </c:pt>
                <c:pt idx="23">
                  <c:v>4.5137485349999995</c:v>
                </c:pt>
                <c:pt idx="24">
                  <c:v>4.524416016</c:v>
                </c:pt>
                <c:pt idx="25">
                  <c:v>4.5224760740000001</c:v>
                </c:pt>
                <c:pt idx="26">
                  <c:v>4.5233525390000002</c:v>
                </c:pt>
                <c:pt idx="27">
                  <c:v>4.5283745120000001</c:v>
                </c:pt>
                <c:pt idx="28">
                  <c:v>4.5361738279999999</c:v>
                </c:pt>
                <c:pt idx="29">
                  <c:v>4.5450688479999997</c:v>
                </c:pt>
                <c:pt idx="30">
                  <c:v>4.5682192379999993</c:v>
                </c:pt>
                <c:pt idx="31">
                  <c:v>4.5842700199999999</c:v>
                </c:pt>
                <c:pt idx="32">
                  <c:v>4.6015644529999999</c:v>
                </c:pt>
                <c:pt idx="33">
                  <c:v>4.6221738280000002</c:v>
                </c:pt>
                <c:pt idx="34">
                  <c:v>4.6431767579999992</c:v>
                </c:pt>
                <c:pt idx="35">
                  <c:v>4.6561088870000003</c:v>
                </c:pt>
                <c:pt idx="36">
                  <c:v>4.6731801759999998</c:v>
                </c:pt>
                <c:pt idx="37">
                  <c:v>4.684644531</c:v>
                </c:pt>
                <c:pt idx="38">
                  <c:v>4.6997255859999996</c:v>
                </c:pt>
                <c:pt idx="39">
                  <c:v>4.7311015620000001</c:v>
                </c:pt>
                <c:pt idx="40">
                  <c:v>4.7636533200000004</c:v>
                </c:pt>
              </c:numCache>
            </c:numRef>
          </c:val>
          <c:smooth val="0"/>
          <c:extLst xmlns:c16r2="http://schemas.microsoft.com/office/drawing/2015/06/chart">
            <c:ext xmlns:c16="http://schemas.microsoft.com/office/drawing/2014/chart" uri="{C3380CC4-5D6E-409C-BE32-E72D297353CC}">
              <c16:uniqueId val="{00000001-13A6-421C-800F-1999B29E6AD3}"/>
            </c:ext>
          </c:extLst>
        </c:ser>
        <c:ser>
          <c:idx val="3"/>
          <c:order val="2"/>
          <c:tx>
            <c:strRef>
              <c:f>Sheet1!$D$1</c:f>
              <c:strCache>
                <c:ptCount val="1"/>
                <c:pt idx="0">
                  <c:v>high macro</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4.5660141599999999</c:v>
                </c:pt>
                <c:pt idx="11">
                  <c:v>4.7882026370000004</c:v>
                </c:pt>
                <c:pt idx="12">
                  <c:v>4.91853125</c:v>
                </c:pt>
                <c:pt idx="13">
                  <c:v>4.8744497070000001</c:v>
                </c:pt>
                <c:pt idx="14">
                  <c:v>4.8368569340000001</c:v>
                </c:pt>
                <c:pt idx="15">
                  <c:v>4.7793657229999997</c:v>
                </c:pt>
                <c:pt idx="16">
                  <c:v>4.8176757810000002</c:v>
                </c:pt>
                <c:pt idx="17">
                  <c:v>4.7985551759999998</c:v>
                </c:pt>
                <c:pt idx="18">
                  <c:v>4.8022778319999997</c:v>
                </c:pt>
                <c:pt idx="19">
                  <c:v>4.8035385740000001</c:v>
                </c:pt>
                <c:pt idx="20">
                  <c:v>4.8044340819999993</c:v>
                </c:pt>
                <c:pt idx="21">
                  <c:v>4.7999028319999999</c:v>
                </c:pt>
                <c:pt idx="22">
                  <c:v>4.8019321289999999</c:v>
                </c:pt>
                <c:pt idx="23">
                  <c:v>4.8174550780000001</c:v>
                </c:pt>
                <c:pt idx="24">
                  <c:v>4.8446567379999994</c:v>
                </c:pt>
                <c:pt idx="25">
                  <c:v>4.8545957030000002</c:v>
                </c:pt>
                <c:pt idx="26">
                  <c:v>4.8799223629999995</c:v>
                </c:pt>
                <c:pt idx="27">
                  <c:v>4.9088535159999998</c:v>
                </c:pt>
                <c:pt idx="28">
                  <c:v>4.9381464839999998</c:v>
                </c:pt>
                <c:pt idx="29">
                  <c:v>4.9758100590000005</c:v>
                </c:pt>
                <c:pt idx="30">
                  <c:v>5.0113388670000001</c:v>
                </c:pt>
                <c:pt idx="31">
                  <c:v>5.0582651370000002</c:v>
                </c:pt>
                <c:pt idx="32">
                  <c:v>5.1004433589999998</c:v>
                </c:pt>
                <c:pt idx="33">
                  <c:v>5.1372246089999996</c:v>
                </c:pt>
                <c:pt idx="34">
                  <c:v>5.1670971680000006</c:v>
                </c:pt>
                <c:pt idx="35">
                  <c:v>5.189564453</c:v>
                </c:pt>
                <c:pt idx="36">
                  <c:v>5.2288110349999997</c:v>
                </c:pt>
                <c:pt idx="37">
                  <c:v>5.2698256840000006</c:v>
                </c:pt>
                <c:pt idx="38">
                  <c:v>5.3134858400000002</c:v>
                </c:pt>
                <c:pt idx="39">
                  <c:v>5.3588310549999996</c:v>
                </c:pt>
                <c:pt idx="40">
                  <c:v>5.4057573240000005</c:v>
                </c:pt>
              </c:numCache>
            </c:numRef>
          </c:val>
          <c:smooth val="0"/>
          <c:extLst xmlns:c16r2="http://schemas.microsoft.com/office/drawing/2015/06/chart">
            <c:ext xmlns:c16="http://schemas.microsoft.com/office/drawing/2014/chart" uri="{C3380CC4-5D6E-409C-BE32-E72D297353CC}">
              <c16:uniqueId val="{00000002-13A6-421C-800F-1999B29E6AD3}"/>
            </c:ext>
          </c:extLst>
        </c:ser>
        <c:ser>
          <c:idx val="5"/>
          <c:order val="3"/>
          <c:tx>
            <c:strRef>
              <c:f>Sheet1!$E$1</c:f>
              <c:strCache>
                <c:ptCount val="1"/>
                <c:pt idx="0">
                  <c:v>low macro</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4.5663637699999997</c:v>
                </c:pt>
                <c:pt idx="11">
                  <c:v>4.6664877929999999</c:v>
                </c:pt>
                <c:pt idx="12">
                  <c:v>4.7292563479999998</c:v>
                </c:pt>
                <c:pt idx="13">
                  <c:v>4.6626606449999999</c:v>
                </c:pt>
                <c:pt idx="14">
                  <c:v>4.5516870120000004</c:v>
                </c:pt>
                <c:pt idx="15">
                  <c:v>4.4655805659999999</c:v>
                </c:pt>
                <c:pt idx="16">
                  <c:v>4.4711479490000006</c:v>
                </c:pt>
                <c:pt idx="17">
                  <c:v>4.4286977539999999</c:v>
                </c:pt>
                <c:pt idx="18">
                  <c:v>4.4041782229999997</c:v>
                </c:pt>
                <c:pt idx="19">
                  <c:v>4.3886142579999996</c:v>
                </c:pt>
                <c:pt idx="20">
                  <c:v>4.3611337890000001</c:v>
                </c:pt>
                <c:pt idx="21">
                  <c:v>4.3329194340000008</c:v>
                </c:pt>
                <c:pt idx="22">
                  <c:v>4.3205498049999997</c:v>
                </c:pt>
                <c:pt idx="23">
                  <c:v>4.3164658200000003</c:v>
                </c:pt>
                <c:pt idx="24">
                  <c:v>4.3143359380000001</c:v>
                </c:pt>
                <c:pt idx="25">
                  <c:v>4.2949814450000003</c:v>
                </c:pt>
                <c:pt idx="26">
                  <c:v>4.2834619140000001</c:v>
                </c:pt>
                <c:pt idx="27">
                  <c:v>4.2789204099999996</c:v>
                </c:pt>
                <c:pt idx="28">
                  <c:v>4.2725375979999995</c:v>
                </c:pt>
                <c:pt idx="29">
                  <c:v>4.2763911129999999</c:v>
                </c:pt>
                <c:pt idx="30">
                  <c:v>4.269138184</c:v>
                </c:pt>
                <c:pt idx="31">
                  <c:v>4.2646518550000003</c:v>
                </c:pt>
                <c:pt idx="32">
                  <c:v>4.2610859379999999</c:v>
                </c:pt>
                <c:pt idx="33">
                  <c:v>4.2631411129999996</c:v>
                </c:pt>
                <c:pt idx="34">
                  <c:v>4.2763813480000001</c:v>
                </c:pt>
                <c:pt idx="35">
                  <c:v>4.2771093750000002</c:v>
                </c:pt>
                <c:pt idx="36">
                  <c:v>4.275258301</c:v>
                </c:pt>
                <c:pt idx="37">
                  <c:v>4.276407227</c:v>
                </c:pt>
                <c:pt idx="38">
                  <c:v>4.2841508790000002</c:v>
                </c:pt>
                <c:pt idx="39">
                  <c:v>4.2940512699999998</c:v>
                </c:pt>
                <c:pt idx="40">
                  <c:v>4.3097080079999994</c:v>
                </c:pt>
              </c:numCache>
            </c:numRef>
          </c:val>
          <c:smooth val="0"/>
          <c:extLst xmlns:c16r2="http://schemas.microsoft.com/office/drawing/2015/06/chart">
            <c:ext xmlns:c16="http://schemas.microsoft.com/office/drawing/2014/chart" uri="{C3380CC4-5D6E-409C-BE32-E72D297353CC}">
              <c16:uniqueId val="{00000003-13A6-421C-800F-1999B29E6AD3}"/>
            </c:ext>
          </c:extLst>
        </c:ser>
        <c:ser>
          <c:idx val="6"/>
          <c:order val="4"/>
          <c:tx>
            <c:strRef>
              <c:f>Sheet1!$F$1</c:f>
              <c:strCache>
                <c:ptCount val="1"/>
                <c:pt idx="0">
                  <c:v>low oil and gas supply</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4.5652680659999998</c:v>
                </c:pt>
                <c:pt idx="11">
                  <c:v>4.7394194340000002</c:v>
                </c:pt>
                <c:pt idx="12">
                  <c:v>4.8620673829999994</c:v>
                </c:pt>
                <c:pt idx="13">
                  <c:v>4.7952031249999996</c:v>
                </c:pt>
                <c:pt idx="14">
                  <c:v>4.7066757809999995</c:v>
                </c:pt>
                <c:pt idx="15">
                  <c:v>4.6318505859999997</c:v>
                </c:pt>
                <c:pt idx="16">
                  <c:v>4.5945551760000001</c:v>
                </c:pt>
                <c:pt idx="17">
                  <c:v>4.5393535160000003</c:v>
                </c:pt>
                <c:pt idx="18">
                  <c:v>4.4931357420000007</c:v>
                </c:pt>
                <c:pt idx="19">
                  <c:v>4.459302246</c:v>
                </c:pt>
                <c:pt idx="20">
                  <c:v>4.4345708009999996</c:v>
                </c:pt>
                <c:pt idx="21">
                  <c:v>4.4085957029999996</c:v>
                </c:pt>
                <c:pt idx="22">
                  <c:v>4.3934453119999999</c:v>
                </c:pt>
                <c:pt idx="23">
                  <c:v>4.3822822269999993</c:v>
                </c:pt>
                <c:pt idx="24">
                  <c:v>4.3737304689999998</c:v>
                </c:pt>
                <c:pt idx="25">
                  <c:v>4.3639492190000002</c:v>
                </c:pt>
                <c:pt idx="26">
                  <c:v>4.367844238</c:v>
                </c:pt>
                <c:pt idx="27">
                  <c:v>4.3762548829999997</c:v>
                </c:pt>
                <c:pt idx="28">
                  <c:v>4.3750048829999999</c:v>
                </c:pt>
                <c:pt idx="29">
                  <c:v>4.3798837890000009</c:v>
                </c:pt>
                <c:pt idx="30">
                  <c:v>4.3800610349999998</c:v>
                </c:pt>
                <c:pt idx="31">
                  <c:v>4.3857548829999997</c:v>
                </c:pt>
                <c:pt idx="32">
                  <c:v>4.3993403319999995</c:v>
                </c:pt>
                <c:pt idx="33">
                  <c:v>4.402157227</c:v>
                </c:pt>
                <c:pt idx="34">
                  <c:v>4.4029897460000003</c:v>
                </c:pt>
                <c:pt idx="35">
                  <c:v>4.3937475590000004</c:v>
                </c:pt>
                <c:pt idx="36">
                  <c:v>4.3974072269999995</c:v>
                </c:pt>
                <c:pt idx="37">
                  <c:v>4.4046381840000004</c:v>
                </c:pt>
                <c:pt idx="38">
                  <c:v>4.4098598629999994</c:v>
                </c:pt>
                <c:pt idx="39">
                  <c:v>4.4126401370000004</c:v>
                </c:pt>
                <c:pt idx="40">
                  <c:v>4.4130385739999998</c:v>
                </c:pt>
              </c:numCache>
            </c:numRef>
          </c:val>
          <c:smooth val="0"/>
          <c:extLst xmlns:c16r2="http://schemas.microsoft.com/office/drawing/2015/06/chart">
            <c:ext xmlns:c16="http://schemas.microsoft.com/office/drawing/2014/chart" uri="{C3380CC4-5D6E-409C-BE32-E72D297353CC}">
              <c16:uniqueId val="{00000004-13A6-421C-800F-1999B29E6AD3}"/>
            </c:ext>
          </c:extLst>
        </c:ser>
        <c:ser>
          <c:idx val="7"/>
          <c:order val="5"/>
          <c:tx>
            <c:strRef>
              <c:f>Sheet1!$G$1</c:f>
              <c:strCache>
                <c:ptCount val="1"/>
                <c:pt idx="0">
                  <c:v>low oil price</c:v>
                </c:pt>
              </c:strCache>
            </c:strRef>
          </c:tx>
          <c:spPr>
            <a:ln w="22225" cap="rnd">
              <a:solidFill>
                <a:srgbClr val="D9D9D9"/>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4.5671909180000005</c:v>
                </c:pt>
                <c:pt idx="11">
                  <c:v>4.7422573240000006</c:v>
                </c:pt>
                <c:pt idx="12">
                  <c:v>4.8105429690000001</c:v>
                </c:pt>
                <c:pt idx="13">
                  <c:v>4.761212402</c:v>
                </c:pt>
                <c:pt idx="14">
                  <c:v>4.6725048829999993</c:v>
                </c:pt>
                <c:pt idx="15">
                  <c:v>4.5834340820000001</c:v>
                </c:pt>
                <c:pt idx="16">
                  <c:v>4.6122944340000007</c:v>
                </c:pt>
                <c:pt idx="17">
                  <c:v>4.5903774409999993</c:v>
                </c:pt>
                <c:pt idx="18">
                  <c:v>4.5774565430000003</c:v>
                </c:pt>
                <c:pt idx="19">
                  <c:v>4.5545063480000003</c:v>
                </c:pt>
                <c:pt idx="20">
                  <c:v>4.5322060549999996</c:v>
                </c:pt>
                <c:pt idx="21">
                  <c:v>4.5290268549999997</c:v>
                </c:pt>
                <c:pt idx="22">
                  <c:v>4.529166504</c:v>
                </c:pt>
                <c:pt idx="23">
                  <c:v>4.5284428710000002</c:v>
                </c:pt>
                <c:pt idx="24">
                  <c:v>4.5386308589999995</c:v>
                </c:pt>
                <c:pt idx="25">
                  <c:v>4.5396352540000002</c:v>
                </c:pt>
                <c:pt idx="26">
                  <c:v>4.5543642579999997</c:v>
                </c:pt>
                <c:pt idx="27">
                  <c:v>4.5722988280000001</c:v>
                </c:pt>
                <c:pt idx="28">
                  <c:v>4.5863891599999995</c:v>
                </c:pt>
                <c:pt idx="29">
                  <c:v>4.6103349609999995</c:v>
                </c:pt>
                <c:pt idx="30">
                  <c:v>4.6287128910000002</c:v>
                </c:pt>
                <c:pt idx="31">
                  <c:v>4.6517275390000004</c:v>
                </c:pt>
                <c:pt idx="32">
                  <c:v>4.6793413090000007</c:v>
                </c:pt>
                <c:pt idx="33">
                  <c:v>4.7015371090000002</c:v>
                </c:pt>
                <c:pt idx="34">
                  <c:v>4.7267114259999996</c:v>
                </c:pt>
                <c:pt idx="35">
                  <c:v>4.7335449220000001</c:v>
                </c:pt>
                <c:pt idx="36">
                  <c:v>4.7518090819999994</c:v>
                </c:pt>
                <c:pt idx="37">
                  <c:v>4.7891552730000004</c:v>
                </c:pt>
                <c:pt idx="38">
                  <c:v>4.8027285160000002</c:v>
                </c:pt>
                <c:pt idx="39">
                  <c:v>4.8307578119999999</c:v>
                </c:pt>
                <c:pt idx="40">
                  <c:v>4.8647104490000004</c:v>
                </c:pt>
              </c:numCache>
            </c:numRef>
          </c:val>
          <c:smooth val="0"/>
          <c:extLst xmlns:c16r2="http://schemas.microsoft.com/office/drawing/2015/06/chart">
            <c:ext xmlns:c16="http://schemas.microsoft.com/office/drawing/2014/chart" uri="{C3380CC4-5D6E-409C-BE32-E72D297353CC}">
              <c16:uniqueId val="{00000005-13A6-421C-800F-1999B29E6AD3}"/>
            </c:ext>
          </c:extLst>
        </c:ser>
        <c:ser>
          <c:idx val="2"/>
          <c:order val="6"/>
          <c:tx>
            <c:strRef>
              <c:f>Sheet1!$H$1</c:f>
              <c:strCache>
                <c:ptCount val="1"/>
                <c:pt idx="0">
                  <c:v>high renewable cost</c:v>
                </c:pt>
              </c:strCache>
            </c:strRef>
          </c:tx>
          <c:spPr>
            <a:ln w="22225" cap="rnd">
              <a:solidFill>
                <a:srgbClr val="467126"/>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4.5665952150000004</c:v>
                </c:pt>
                <c:pt idx="11">
                  <c:v>4.7301982420000002</c:v>
                </c:pt>
                <c:pt idx="12">
                  <c:v>4.8412651370000006</c:v>
                </c:pt>
                <c:pt idx="13">
                  <c:v>4.7661127930000005</c:v>
                </c:pt>
                <c:pt idx="14">
                  <c:v>4.6927587890000009</c:v>
                </c:pt>
                <c:pt idx="15">
                  <c:v>4.639120117</c:v>
                </c:pt>
                <c:pt idx="16">
                  <c:v>4.6734985349999993</c:v>
                </c:pt>
                <c:pt idx="17">
                  <c:v>4.6548374020000001</c:v>
                </c:pt>
                <c:pt idx="18">
                  <c:v>4.6417783200000002</c:v>
                </c:pt>
                <c:pt idx="19">
                  <c:v>4.6450112299999997</c:v>
                </c:pt>
                <c:pt idx="20">
                  <c:v>4.6301933589999997</c:v>
                </c:pt>
                <c:pt idx="21">
                  <c:v>4.6206733400000006</c:v>
                </c:pt>
                <c:pt idx="22">
                  <c:v>4.6237934569999997</c:v>
                </c:pt>
                <c:pt idx="23">
                  <c:v>4.6318574220000004</c:v>
                </c:pt>
                <c:pt idx="24">
                  <c:v>4.6459750980000001</c:v>
                </c:pt>
                <c:pt idx="25">
                  <c:v>4.6432373049999995</c:v>
                </c:pt>
                <c:pt idx="26">
                  <c:v>4.6569887699999999</c:v>
                </c:pt>
                <c:pt idx="27">
                  <c:v>4.6675209960000004</c:v>
                </c:pt>
                <c:pt idx="28">
                  <c:v>4.681117188</c:v>
                </c:pt>
                <c:pt idx="29">
                  <c:v>4.6968139650000005</c:v>
                </c:pt>
                <c:pt idx="30">
                  <c:v>4.7142470700000008</c:v>
                </c:pt>
                <c:pt idx="31">
                  <c:v>4.72973877</c:v>
                </c:pt>
                <c:pt idx="32">
                  <c:v>4.7576245120000005</c:v>
                </c:pt>
                <c:pt idx="33">
                  <c:v>4.792272949</c:v>
                </c:pt>
                <c:pt idx="34">
                  <c:v>4.8153471680000006</c:v>
                </c:pt>
                <c:pt idx="35">
                  <c:v>4.8379218750000001</c:v>
                </c:pt>
                <c:pt idx="36">
                  <c:v>4.8646865230000005</c:v>
                </c:pt>
                <c:pt idx="37">
                  <c:v>4.8875205079999997</c:v>
                </c:pt>
                <c:pt idx="38">
                  <c:v>4.9127695310000004</c:v>
                </c:pt>
                <c:pt idx="39">
                  <c:v>4.9424907229999997</c:v>
                </c:pt>
                <c:pt idx="40">
                  <c:v>4.979999512</c:v>
                </c:pt>
              </c:numCache>
            </c:numRef>
          </c:val>
          <c:smooth val="0"/>
          <c:extLst xmlns:c16r2="http://schemas.microsoft.com/office/drawing/2015/06/chart">
            <c:ext xmlns:c16="http://schemas.microsoft.com/office/drawing/2014/chart" uri="{C3380CC4-5D6E-409C-BE32-E72D297353CC}">
              <c16:uniqueId val="{00000006-13A6-421C-800F-1999B29E6AD3}"/>
            </c:ext>
          </c:extLst>
        </c:ser>
        <c:ser>
          <c:idx val="4"/>
          <c:order val="7"/>
          <c:tx>
            <c:strRef>
              <c:f>Sheet1!$I$1</c:f>
              <c:strCache>
                <c:ptCount val="1"/>
                <c:pt idx="0">
                  <c:v>low renewable cost</c:v>
                </c:pt>
              </c:strCache>
            </c:strRef>
          </c:tx>
          <c:spPr>
            <a:ln w="22225" cap="rnd">
              <a:solidFill>
                <a:srgbClr val="BDE0A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Sheet1!$I$2:$I$42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4.5656308589999997</c:v>
                </c:pt>
                <c:pt idx="11">
                  <c:v>4.7300156250000001</c:v>
                </c:pt>
                <c:pt idx="12">
                  <c:v>4.8443403319999998</c:v>
                </c:pt>
                <c:pt idx="13">
                  <c:v>4.7586933589999996</c:v>
                </c:pt>
                <c:pt idx="14">
                  <c:v>4.6572241210000005</c:v>
                </c:pt>
                <c:pt idx="15">
                  <c:v>4.585863281</c:v>
                </c:pt>
                <c:pt idx="16">
                  <c:v>4.5948139650000002</c:v>
                </c:pt>
                <c:pt idx="17">
                  <c:v>4.5476552730000002</c:v>
                </c:pt>
                <c:pt idx="18">
                  <c:v>4.5168276370000005</c:v>
                </c:pt>
                <c:pt idx="19">
                  <c:v>4.5157099609999998</c:v>
                </c:pt>
                <c:pt idx="20">
                  <c:v>4.4962011720000001</c:v>
                </c:pt>
                <c:pt idx="21">
                  <c:v>4.4825664060000001</c:v>
                </c:pt>
                <c:pt idx="22">
                  <c:v>4.4733007809999998</c:v>
                </c:pt>
                <c:pt idx="23">
                  <c:v>4.4669819340000005</c:v>
                </c:pt>
                <c:pt idx="24">
                  <c:v>4.477560059</c:v>
                </c:pt>
                <c:pt idx="25">
                  <c:v>4.4575869140000002</c:v>
                </c:pt>
                <c:pt idx="26">
                  <c:v>4.4597485350000001</c:v>
                </c:pt>
                <c:pt idx="27">
                  <c:v>4.4625488280000001</c:v>
                </c:pt>
                <c:pt idx="28">
                  <c:v>4.4745107420000005</c:v>
                </c:pt>
                <c:pt idx="29">
                  <c:v>4.4833706050000002</c:v>
                </c:pt>
                <c:pt idx="30">
                  <c:v>4.4829809569999997</c:v>
                </c:pt>
                <c:pt idx="31">
                  <c:v>4.4821503910000002</c:v>
                </c:pt>
                <c:pt idx="32">
                  <c:v>4.4986259769999997</c:v>
                </c:pt>
                <c:pt idx="33">
                  <c:v>4.5095273440000003</c:v>
                </c:pt>
                <c:pt idx="34">
                  <c:v>4.5137304690000004</c:v>
                </c:pt>
                <c:pt idx="35">
                  <c:v>4.5182290040000002</c:v>
                </c:pt>
                <c:pt idx="36">
                  <c:v>4.5116708980000002</c:v>
                </c:pt>
                <c:pt idx="37">
                  <c:v>4.5248686520000003</c:v>
                </c:pt>
                <c:pt idx="38">
                  <c:v>4.5394311519999997</c:v>
                </c:pt>
                <c:pt idx="39">
                  <c:v>4.537112305</c:v>
                </c:pt>
                <c:pt idx="40">
                  <c:v>4.5549804690000002</c:v>
                </c:pt>
              </c:numCache>
            </c:numRef>
          </c:val>
          <c:smooth val="0"/>
          <c:extLst xmlns:c16r2="http://schemas.microsoft.com/office/drawing/2015/06/chart">
            <c:ext xmlns:c16="http://schemas.microsoft.com/office/drawing/2014/chart" uri="{C3380CC4-5D6E-409C-BE32-E72D297353CC}">
              <c16:uniqueId val="{00000007-13A6-421C-800F-1999B29E6AD3}"/>
            </c:ext>
          </c:extLst>
        </c:ser>
        <c:ser>
          <c:idx val="8"/>
          <c:order val="8"/>
          <c:tx>
            <c:strRef>
              <c:f>Sheet1!$J$1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Sheet1!$J$2:$J$42</c:f>
              <c:numCache>
                <c:formatCode>General</c:formatCode>
                <c:ptCount val="41"/>
                <c:pt idx="0">
                  <c:v>5.5845750000000001</c:v>
                </c:pt>
                <c:pt idx="1">
                  <c:v>5.4458860000000007</c:v>
                </c:pt>
                <c:pt idx="2">
                  <c:v>5.2289629999999994</c:v>
                </c:pt>
                <c:pt idx="3">
                  <c:v>5.3560349999999994</c:v>
                </c:pt>
                <c:pt idx="4">
                  <c:v>5.4132370000000005</c:v>
                </c:pt>
                <c:pt idx="5">
                  <c:v>5.262842</c:v>
                </c:pt>
                <c:pt idx="6">
                  <c:v>5.1705110000000003</c:v>
                </c:pt>
                <c:pt idx="7">
                  <c:v>5.1305839999999998</c:v>
                </c:pt>
                <c:pt idx="8">
                  <c:v>5.2809849999999994</c:v>
                </c:pt>
                <c:pt idx="9">
                  <c:v>5.1416809999999993</c:v>
                </c:pt>
                <c:pt idx="10">
                  <c:v>4.5625327150000006</c:v>
                </c:pt>
                <c:pt idx="11">
                  <c:v>4.7250307620000003</c:v>
                </c:pt>
                <c:pt idx="12">
                  <c:v>4.8447031249999997</c:v>
                </c:pt>
                <c:pt idx="13">
                  <c:v>4.7686396480000006</c:v>
                </c:pt>
                <c:pt idx="14">
                  <c:v>4.6877612300000004</c:v>
                </c:pt>
                <c:pt idx="15">
                  <c:v>4.6228789059999995</c:v>
                </c:pt>
                <c:pt idx="16">
                  <c:v>4.649904297</c:v>
                </c:pt>
                <c:pt idx="17">
                  <c:v>4.6150253910000005</c:v>
                </c:pt>
                <c:pt idx="18">
                  <c:v>4.606236816</c:v>
                </c:pt>
                <c:pt idx="19">
                  <c:v>4.6011010739999998</c:v>
                </c:pt>
                <c:pt idx="20">
                  <c:v>4.5835478519999997</c:v>
                </c:pt>
                <c:pt idx="21">
                  <c:v>4.5706992189999998</c:v>
                </c:pt>
                <c:pt idx="22">
                  <c:v>4.5582045899999999</c:v>
                </c:pt>
                <c:pt idx="23">
                  <c:v>4.5580371089999998</c:v>
                </c:pt>
                <c:pt idx="24">
                  <c:v>4.5652216799999996</c:v>
                </c:pt>
                <c:pt idx="25">
                  <c:v>4.5528793949999997</c:v>
                </c:pt>
                <c:pt idx="26">
                  <c:v>4.5592036129999993</c:v>
                </c:pt>
                <c:pt idx="27">
                  <c:v>4.5636484380000004</c:v>
                </c:pt>
                <c:pt idx="28">
                  <c:v>4.5645971680000006</c:v>
                </c:pt>
                <c:pt idx="29">
                  <c:v>4.5789243159999993</c:v>
                </c:pt>
                <c:pt idx="30">
                  <c:v>4.5957504879999993</c:v>
                </c:pt>
                <c:pt idx="31">
                  <c:v>4.6096733400000005</c:v>
                </c:pt>
                <c:pt idx="32">
                  <c:v>4.6350380859999998</c:v>
                </c:pt>
                <c:pt idx="33">
                  <c:v>4.6601601559999999</c:v>
                </c:pt>
                <c:pt idx="34">
                  <c:v>4.67969043</c:v>
                </c:pt>
                <c:pt idx="35">
                  <c:v>4.6910751950000007</c:v>
                </c:pt>
                <c:pt idx="36">
                  <c:v>4.7070844730000001</c:v>
                </c:pt>
                <c:pt idx="37">
                  <c:v>4.725867676</c:v>
                </c:pt>
                <c:pt idx="38">
                  <c:v>4.7534843750000002</c:v>
                </c:pt>
                <c:pt idx="39">
                  <c:v>4.7793999019999998</c:v>
                </c:pt>
                <c:pt idx="40">
                  <c:v>4.8069135740000002</c:v>
                </c:pt>
              </c:numCache>
            </c:numRef>
          </c:val>
          <c:smooth val="0"/>
          <c:extLst xmlns:c16r2="http://schemas.microsoft.com/office/drawing/2015/06/chart">
            <c:ext xmlns:c16="http://schemas.microsoft.com/office/drawing/2014/chart" uri="{C3380CC4-5D6E-409C-BE32-E72D297353CC}">
              <c16:uniqueId val="{00000008-13A6-421C-800F-1999B29E6AD3}"/>
            </c:ext>
          </c:extLst>
        </c:ser>
        <c:dLbls>
          <c:showLegendKey val="0"/>
          <c:showVal val="0"/>
          <c:showCatName val="0"/>
          <c:showSerName val="0"/>
          <c:showPercent val="0"/>
          <c:showBubbleSize val="0"/>
        </c:dLbls>
        <c:smooth val="0"/>
        <c:axId val="-1204966144"/>
        <c:axId val="-1204965600"/>
      </c:lineChart>
      <c:catAx>
        <c:axId val="-12049661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4965600"/>
        <c:crosses val="autoZero"/>
        <c:auto val="1"/>
        <c:lblAlgn val="ctr"/>
        <c:lblOffset val="100"/>
        <c:tickLblSkip val="10"/>
        <c:tickMarkSkip val="10"/>
        <c:noMultiLvlLbl val="0"/>
      </c:catAx>
      <c:valAx>
        <c:axId val="-12049656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4966144"/>
        <c:crossesAt val="11"/>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5.653876170372802E-2"/>
          <c:w val="0.77613002437732093"/>
          <c:h val="0.83582751996544946"/>
        </c:manualLayout>
      </c:layout>
      <c:lineChart>
        <c:grouping val="standard"/>
        <c:varyColors val="0"/>
        <c:ser>
          <c:idx val="0"/>
          <c:order val="0"/>
          <c:tx>
            <c:strRef>
              <c:f>Sheet1!$B$1</c:f>
              <c:strCache>
                <c:ptCount val="1"/>
                <c:pt idx="0">
                  <c:v>high renewable cost</c:v>
                </c:pt>
              </c:strCache>
            </c:strRef>
          </c:tx>
          <c:spPr>
            <a:ln w="22225" cap="rnd">
              <a:solidFill>
                <a:srgbClr val="467126"/>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2.7638056860000004</c:v>
                </c:pt>
                <c:pt idx="1">
                  <c:v>2.6723832680000004</c:v>
                </c:pt>
                <c:pt idx="2">
                  <c:v>2.6534196940000001</c:v>
                </c:pt>
                <c:pt idx="3">
                  <c:v>2.6211809330000002</c:v>
                </c:pt>
                <c:pt idx="4">
                  <c:v>2.629989573</c:v>
                </c:pt>
                <c:pt idx="5">
                  <c:v>2.605154658</c:v>
                </c:pt>
                <c:pt idx="6">
                  <c:v>2.5317530019999999</c:v>
                </c:pt>
                <c:pt idx="7">
                  <c:v>2.4146308160000003</c:v>
                </c:pt>
                <c:pt idx="8">
                  <c:v>2.5319235789999999</c:v>
                </c:pt>
                <c:pt idx="9">
                  <c:v>2.4515882460000005</c:v>
                </c:pt>
                <c:pt idx="10">
                  <c:v>2.1601363980000001</c:v>
                </c:pt>
                <c:pt idx="11">
                  <c:v>2.1181106789999999</c:v>
                </c:pt>
                <c:pt idx="12">
                  <c:v>2.170080757</c:v>
                </c:pt>
                <c:pt idx="13">
                  <c:v>2.1110733439999998</c:v>
                </c:pt>
                <c:pt idx="14">
                  <c:v>2.0307777060000003</c:v>
                </c:pt>
                <c:pt idx="15">
                  <c:v>2.023603719</c:v>
                </c:pt>
                <c:pt idx="16">
                  <c:v>2.1031835540000001</c:v>
                </c:pt>
                <c:pt idx="17">
                  <c:v>2.110424766</c:v>
                </c:pt>
                <c:pt idx="18">
                  <c:v>2.101377265</c:v>
                </c:pt>
                <c:pt idx="19">
                  <c:v>2.1263083740000002</c:v>
                </c:pt>
                <c:pt idx="20">
                  <c:v>2.1168331010000001</c:v>
                </c:pt>
                <c:pt idx="21">
                  <c:v>2.1309075080000004</c:v>
                </c:pt>
                <c:pt idx="22">
                  <c:v>2.1432777789999999</c:v>
                </c:pt>
                <c:pt idx="23">
                  <c:v>2.1690645729999996</c:v>
                </c:pt>
                <c:pt idx="24">
                  <c:v>2.1941152539999997</c:v>
                </c:pt>
                <c:pt idx="25">
                  <c:v>2.190994501</c:v>
                </c:pt>
                <c:pt idx="26">
                  <c:v>2.2086485469999997</c:v>
                </c:pt>
                <c:pt idx="27">
                  <c:v>2.2377178050000004</c:v>
                </c:pt>
                <c:pt idx="28">
                  <c:v>2.2691080980000002</c:v>
                </c:pt>
                <c:pt idx="29">
                  <c:v>2.2998341330000005</c:v>
                </c:pt>
                <c:pt idx="30">
                  <c:v>2.323766719</c:v>
                </c:pt>
                <c:pt idx="31">
                  <c:v>2.3522004179999998</c:v>
                </c:pt>
                <c:pt idx="32">
                  <c:v>2.3847485660000003</c:v>
                </c:pt>
                <c:pt idx="33">
                  <c:v>2.4221101159999998</c:v>
                </c:pt>
                <c:pt idx="34">
                  <c:v>2.4528879090000002</c:v>
                </c:pt>
                <c:pt idx="35">
                  <c:v>2.4862813360000002</c:v>
                </c:pt>
                <c:pt idx="36">
                  <c:v>2.523168342</c:v>
                </c:pt>
                <c:pt idx="37">
                  <c:v>2.5585542960000001</c:v>
                </c:pt>
                <c:pt idx="38">
                  <c:v>2.594352937</c:v>
                </c:pt>
                <c:pt idx="39">
                  <c:v>2.6328579899999998</c:v>
                </c:pt>
                <c:pt idx="40">
                  <c:v>2.6771435590000001</c:v>
                </c:pt>
              </c:numCache>
            </c:numRef>
          </c:val>
          <c:smooth val="0"/>
          <c:extLst xmlns:c16r2="http://schemas.microsoft.com/office/drawing/2015/06/chart">
            <c:ext xmlns:c16="http://schemas.microsoft.com/office/drawing/2014/chart" uri="{C3380CC4-5D6E-409C-BE32-E72D297353CC}">
              <c16:uniqueId val="{00000000-9A7B-4C5D-BFF3-69A81ACCFEC2}"/>
            </c:ext>
          </c:extLst>
        </c:ser>
        <c:ser>
          <c:idx val="1"/>
          <c:order val="1"/>
          <c:tx>
            <c:strRef>
              <c:f>Sheet1!$C$1</c:f>
              <c:strCache>
                <c:ptCount val="1"/>
                <c:pt idx="0">
                  <c:v>low renewable cost</c:v>
                </c:pt>
              </c:strCache>
            </c:strRef>
          </c:tx>
          <c:spPr>
            <a:ln w="22225" cap="rnd">
              <a:solidFill>
                <a:srgbClr val="BDE0A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2.7638056860000004</c:v>
                </c:pt>
                <c:pt idx="1">
                  <c:v>2.6723832680000004</c:v>
                </c:pt>
                <c:pt idx="2">
                  <c:v>2.6534196940000001</c:v>
                </c:pt>
                <c:pt idx="3">
                  <c:v>2.6211809330000002</c:v>
                </c:pt>
                <c:pt idx="4">
                  <c:v>2.629989573</c:v>
                </c:pt>
                <c:pt idx="5">
                  <c:v>2.605154658</c:v>
                </c:pt>
                <c:pt idx="6">
                  <c:v>2.5317530019999999</c:v>
                </c:pt>
                <c:pt idx="7">
                  <c:v>2.4146308160000003</c:v>
                </c:pt>
                <c:pt idx="8">
                  <c:v>2.5319235789999999</c:v>
                </c:pt>
                <c:pt idx="9">
                  <c:v>2.4515882460000005</c:v>
                </c:pt>
                <c:pt idx="10">
                  <c:v>2.1603077990000004</c:v>
                </c:pt>
                <c:pt idx="11">
                  <c:v>2.1178936830000001</c:v>
                </c:pt>
                <c:pt idx="12">
                  <c:v>2.170687026</c:v>
                </c:pt>
                <c:pt idx="13">
                  <c:v>2.0942295629999998</c:v>
                </c:pt>
                <c:pt idx="14">
                  <c:v>1.9734562280000001</c:v>
                </c:pt>
                <c:pt idx="15">
                  <c:v>1.941104597</c:v>
                </c:pt>
                <c:pt idx="16">
                  <c:v>1.9669661200000002</c:v>
                </c:pt>
                <c:pt idx="17">
                  <c:v>1.9088270350000003</c:v>
                </c:pt>
                <c:pt idx="18">
                  <c:v>1.8583044399999999</c:v>
                </c:pt>
                <c:pt idx="19">
                  <c:v>1.8623659090000002</c:v>
                </c:pt>
                <c:pt idx="20">
                  <c:v>1.8281549490000002</c:v>
                </c:pt>
                <c:pt idx="21">
                  <c:v>1.819908144</c:v>
                </c:pt>
                <c:pt idx="22">
                  <c:v>1.8077287360000001</c:v>
                </c:pt>
                <c:pt idx="23">
                  <c:v>1.7934381510000001</c:v>
                </c:pt>
                <c:pt idx="24">
                  <c:v>1.7987424359999999</c:v>
                </c:pt>
                <c:pt idx="25">
                  <c:v>1.7608034020000001</c:v>
                </c:pt>
                <c:pt idx="26">
                  <c:v>1.7543780700000002</c:v>
                </c:pt>
                <c:pt idx="27">
                  <c:v>1.7534678950000002</c:v>
                </c:pt>
                <c:pt idx="28">
                  <c:v>1.777894506</c:v>
                </c:pt>
                <c:pt idx="29">
                  <c:v>1.7828059899999997</c:v>
                </c:pt>
                <c:pt idx="30">
                  <c:v>1.7687418689999999</c:v>
                </c:pt>
                <c:pt idx="31">
                  <c:v>1.7560829259999999</c:v>
                </c:pt>
                <c:pt idx="32">
                  <c:v>1.7564767059999999</c:v>
                </c:pt>
                <c:pt idx="33">
                  <c:v>1.7487303419999998</c:v>
                </c:pt>
                <c:pt idx="34">
                  <c:v>1.737754579</c:v>
                </c:pt>
                <c:pt idx="35">
                  <c:v>1.7305099500000001</c:v>
                </c:pt>
                <c:pt idx="36">
                  <c:v>1.6943726080000001</c:v>
                </c:pt>
                <c:pt idx="37">
                  <c:v>1.700597194</c:v>
                </c:pt>
                <c:pt idx="38">
                  <c:v>1.7161723819999999</c:v>
                </c:pt>
                <c:pt idx="39">
                  <c:v>1.6755925629999999</c:v>
                </c:pt>
                <c:pt idx="40">
                  <c:v>1.6813279159999999</c:v>
                </c:pt>
              </c:numCache>
            </c:numRef>
          </c:val>
          <c:smooth val="0"/>
          <c:extLst xmlns:c16r2="http://schemas.microsoft.com/office/drawing/2015/06/chart">
            <c:ext xmlns:c16="http://schemas.microsoft.com/office/drawing/2014/chart" uri="{C3380CC4-5D6E-409C-BE32-E72D297353CC}">
              <c16:uniqueId val="{00000001-9A7B-4C5D-BFF3-69A81ACCFEC2}"/>
            </c:ext>
          </c:extLst>
        </c:ser>
        <c:ser>
          <c:idx val="2"/>
          <c:order val="2"/>
          <c:tx>
            <c:strRef>
              <c:f>Sheet1!$D$1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2.7638056860000004</c:v>
                </c:pt>
                <c:pt idx="1">
                  <c:v>2.6723832680000004</c:v>
                </c:pt>
                <c:pt idx="2">
                  <c:v>2.6534196940000001</c:v>
                </c:pt>
                <c:pt idx="3">
                  <c:v>2.6211809330000002</c:v>
                </c:pt>
                <c:pt idx="4">
                  <c:v>2.629989573</c:v>
                </c:pt>
                <c:pt idx="5">
                  <c:v>2.605154658</c:v>
                </c:pt>
                <c:pt idx="6">
                  <c:v>2.5317530019999999</c:v>
                </c:pt>
                <c:pt idx="7">
                  <c:v>2.4146308160000003</c:v>
                </c:pt>
                <c:pt idx="8">
                  <c:v>2.5319235789999999</c:v>
                </c:pt>
                <c:pt idx="9">
                  <c:v>2.4515882460000005</c:v>
                </c:pt>
                <c:pt idx="10">
                  <c:v>2.1600529480000001</c:v>
                </c:pt>
                <c:pt idx="11">
                  <c:v>2.1176406260000005</c:v>
                </c:pt>
                <c:pt idx="12">
                  <c:v>2.170224358</c:v>
                </c:pt>
                <c:pt idx="13">
                  <c:v>2.1104144410000001</c:v>
                </c:pt>
                <c:pt idx="14">
                  <c:v>2.0090007829999998</c:v>
                </c:pt>
                <c:pt idx="15">
                  <c:v>1.9990900579999999</c:v>
                </c:pt>
                <c:pt idx="16">
                  <c:v>2.0520450499999998</c:v>
                </c:pt>
                <c:pt idx="17">
                  <c:v>2.0371192090000001</c:v>
                </c:pt>
                <c:pt idx="18">
                  <c:v>2.0227088640000002</c:v>
                </c:pt>
                <c:pt idx="19">
                  <c:v>2.0223296839999998</c:v>
                </c:pt>
                <c:pt idx="20">
                  <c:v>1.990718319</c:v>
                </c:pt>
                <c:pt idx="21">
                  <c:v>1.9885679549999999</c:v>
                </c:pt>
                <c:pt idx="22">
                  <c:v>1.9797993110000001</c:v>
                </c:pt>
                <c:pt idx="23">
                  <c:v>1.9811515340000001</c:v>
                </c:pt>
                <c:pt idx="24">
                  <c:v>1.9854277299999998</c:v>
                </c:pt>
                <c:pt idx="25">
                  <c:v>1.960212504</c:v>
                </c:pt>
                <c:pt idx="26">
                  <c:v>1.9668658919999997</c:v>
                </c:pt>
                <c:pt idx="27">
                  <c:v>1.9770303079999998</c:v>
                </c:pt>
                <c:pt idx="28">
                  <c:v>1.98942471</c:v>
                </c:pt>
                <c:pt idx="29">
                  <c:v>2.0096431799999999</c:v>
                </c:pt>
                <c:pt idx="30">
                  <c:v>2.0336225350000001</c:v>
                </c:pt>
                <c:pt idx="31">
                  <c:v>2.043664224</c:v>
                </c:pt>
                <c:pt idx="32">
                  <c:v>2.0679861810000002</c:v>
                </c:pt>
                <c:pt idx="33">
                  <c:v>2.0927140120000001</c:v>
                </c:pt>
                <c:pt idx="34">
                  <c:v>2.1117063759999999</c:v>
                </c:pt>
                <c:pt idx="35">
                  <c:v>2.1217878479999999</c:v>
                </c:pt>
                <c:pt idx="36">
                  <c:v>2.1284528859999998</c:v>
                </c:pt>
                <c:pt idx="37">
                  <c:v>2.1400401329999998</c:v>
                </c:pt>
                <c:pt idx="38">
                  <c:v>2.1625922750000002</c:v>
                </c:pt>
                <c:pt idx="39">
                  <c:v>2.1872785950000004</c:v>
                </c:pt>
                <c:pt idx="40">
                  <c:v>2.2109664629999997</c:v>
                </c:pt>
              </c:numCache>
            </c:numRef>
          </c:val>
          <c:smooth val="0"/>
          <c:extLst xmlns:c16r2="http://schemas.microsoft.com/office/drawing/2015/06/chart">
            <c:ext xmlns:c16="http://schemas.microsoft.com/office/drawing/2014/chart" uri="{C3380CC4-5D6E-409C-BE32-E72D297353CC}">
              <c16:uniqueId val="{00000002-9A7B-4C5D-BFF3-69A81ACCFEC2}"/>
            </c:ext>
          </c:extLst>
        </c:ser>
        <c:dLbls>
          <c:showLegendKey val="0"/>
          <c:showVal val="0"/>
          <c:showCatName val="0"/>
          <c:showSerName val="0"/>
          <c:showPercent val="0"/>
          <c:showBubbleSize val="0"/>
        </c:dLbls>
        <c:smooth val="0"/>
        <c:axId val="-1204975936"/>
        <c:axId val="-1204965056"/>
      </c:lineChart>
      <c:catAx>
        <c:axId val="-120497593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4965056"/>
        <c:crosses val="autoZero"/>
        <c:auto val="1"/>
        <c:lblAlgn val="ctr"/>
        <c:lblOffset val="100"/>
        <c:tickLblSkip val="10"/>
        <c:tickMarkSkip val="10"/>
        <c:noMultiLvlLbl val="0"/>
      </c:catAx>
      <c:valAx>
        <c:axId val="-1204965056"/>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4975936"/>
        <c:crossesAt val="11"/>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33691635590673"/>
          <c:y val="5.653876170372802E-2"/>
          <c:w val="0.77613002437732093"/>
          <c:h val="0.83582751996544946"/>
        </c:manualLayout>
      </c:layout>
      <c:lineChart>
        <c:grouping val="standard"/>
        <c:varyColors val="0"/>
        <c:ser>
          <c:idx val="0"/>
          <c:order val="0"/>
          <c:tx>
            <c:strRef>
              <c:f>Sheet1!$B$1</c:f>
              <c:strCache>
                <c:ptCount val="1"/>
                <c:pt idx="0">
                  <c:v>high renewable cost - renewables</c:v>
                </c:pt>
              </c:strCache>
            </c:strRef>
          </c:tx>
          <c:spPr>
            <a:ln w="22225" cap="rnd">
              <a:solidFill>
                <a:srgbClr val="467126"/>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0.40161205099999997</c:v>
                </c:pt>
                <c:pt idx="1">
                  <c:v>0.48559857399999967</c:v>
                </c:pt>
                <c:pt idx="2">
                  <c:v>0.46760695199999991</c:v>
                </c:pt>
                <c:pt idx="3">
                  <c:v>0.49351791899999997</c:v>
                </c:pt>
                <c:pt idx="4">
                  <c:v>0.50984771700000009</c:v>
                </c:pt>
                <c:pt idx="5">
                  <c:v>0.51696118000000002</c:v>
                </c:pt>
                <c:pt idx="6">
                  <c:v>0.58063145000000005</c:v>
                </c:pt>
                <c:pt idx="7">
                  <c:v>0.65787227899999989</c:v>
                </c:pt>
                <c:pt idx="8">
                  <c:v>0.67915852100000018</c:v>
                </c:pt>
                <c:pt idx="9">
                  <c:v>0.69478354199999959</c:v>
                </c:pt>
                <c:pt idx="10">
                  <c:v>0.75100738499999997</c:v>
                </c:pt>
                <c:pt idx="11">
                  <c:v>0.83730548100000002</c:v>
                </c:pt>
                <c:pt idx="12">
                  <c:v>0.88796105999999997</c:v>
                </c:pt>
                <c:pt idx="13">
                  <c:v>0.98080407700000005</c:v>
                </c:pt>
                <c:pt idx="14">
                  <c:v>1.1050836179999999</c:v>
                </c:pt>
                <c:pt idx="15">
                  <c:v>1.169634399</c:v>
                </c:pt>
                <c:pt idx="16">
                  <c:v>1.1976717530000001</c:v>
                </c:pt>
                <c:pt idx="17">
                  <c:v>1.2214451899999998</c:v>
                </c:pt>
                <c:pt idx="18">
                  <c:v>1.2475620120000002</c:v>
                </c:pt>
                <c:pt idx="19">
                  <c:v>1.2613443600000001</c:v>
                </c:pt>
                <c:pt idx="20">
                  <c:v>1.291693237</c:v>
                </c:pt>
                <c:pt idx="21">
                  <c:v>1.303696655</c:v>
                </c:pt>
                <c:pt idx="22">
                  <c:v>1.3105510250000001</c:v>
                </c:pt>
                <c:pt idx="23">
                  <c:v>1.3163692630000001</c:v>
                </c:pt>
                <c:pt idx="24">
                  <c:v>1.337073975</c:v>
                </c:pt>
                <c:pt idx="25">
                  <c:v>1.370386353</c:v>
                </c:pt>
                <c:pt idx="26">
                  <c:v>1.3847773440000002</c:v>
                </c:pt>
                <c:pt idx="27">
                  <c:v>1.390503418</c:v>
                </c:pt>
                <c:pt idx="28">
                  <c:v>1.397097534</c:v>
                </c:pt>
                <c:pt idx="29">
                  <c:v>1.4041379389999999</c:v>
                </c:pt>
                <c:pt idx="30">
                  <c:v>1.41144519</c:v>
                </c:pt>
                <c:pt idx="31">
                  <c:v>1.4189576420000001</c:v>
                </c:pt>
                <c:pt idx="32">
                  <c:v>1.4270363769999999</c:v>
                </c:pt>
                <c:pt idx="33">
                  <c:v>1.434173218</c:v>
                </c:pt>
                <c:pt idx="34">
                  <c:v>1.4441302490000001</c:v>
                </c:pt>
                <c:pt idx="35">
                  <c:v>1.4552117920000001</c:v>
                </c:pt>
                <c:pt idx="36">
                  <c:v>1.4630753169999999</c:v>
                </c:pt>
                <c:pt idx="37">
                  <c:v>1.4697021480000001</c:v>
                </c:pt>
                <c:pt idx="38">
                  <c:v>1.4789345699999998</c:v>
                </c:pt>
                <c:pt idx="39">
                  <c:v>1.48941626</c:v>
                </c:pt>
                <c:pt idx="40">
                  <c:v>1.501419678</c:v>
                </c:pt>
              </c:numCache>
            </c:numRef>
          </c:val>
          <c:smooth val="0"/>
          <c:extLst xmlns:c16r2="http://schemas.microsoft.com/office/drawing/2015/06/chart">
            <c:ext xmlns:c16="http://schemas.microsoft.com/office/drawing/2014/chart" uri="{C3380CC4-5D6E-409C-BE32-E72D297353CC}">
              <c16:uniqueId val="{00000000-4954-4291-890E-31F48C1A5AC9}"/>
            </c:ext>
          </c:extLst>
        </c:ser>
        <c:ser>
          <c:idx val="1"/>
          <c:order val="1"/>
          <c:tx>
            <c:strRef>
              <c:f>Sheet1!$C$1</c:f>
              <c:strCache>
                <c:ptCount val="1"/>
                <c:pt idx="0">
                  <c:v>low renewable cost - renewables</c:v>
                </c:pt>
              </c:strCache>
            </c:strRef>
          </c:tx>
          <c:spPr>
            <a:ln w="22225" cap="rnd">
              <a:solidFill>
                <a:srgbClr val="BDE0A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0.40161205099999997</c:v>
                </c:pt>
                <c:pt idx="1">
                  <c:v>0.48559857399999967</c:v>
                </c:pt>
                <c:pt idx="2">
                  <c:v>0.46760695199999991</c:v>
                </c:pt>
                <c:pt idx="3">
                  <c:v>0.49351791899999997</c:v>
                </c:pt>
                <c:pt idx="4">
                  <c:v>0.50984771700000009</c:v>
                </c:pt>
                <c:pt idx="5">
                  <c:v>0.51696118000000002</c:v>
                </c:pt>
                <c:pt idx="6">
                  <c:v>0.58063145000000005</c:v>
                </c:pt>
                <c:pt idx="7">
                  <c:v>0.65787227899999989</c:v>
                </c:pt>
                <c:pt idx="8">
                  <c:v>0.67915852100000018</c:v>
                </c:pt>
                <c:pt idx="9">
                  <c:v>0.69478354199999959</c:v>
                </c:pt>
                <c:pt idx="10">
                  <c:v>0.75100756800000001</c:v>
                </c:pt>
                <c:pt idx="11">
                  <c:v>0.83752545199999995</c:v>
                </c:pt>
                <c:pt idx="12">
                  <c:v>0.88794152799999992</c:v>
                </c:pt>
                <c:pt idx="13">
                  <c:v>0.99914111299999997</c:v>
                </c:pt>
                <c:pt idx="14">
                  <c:v>1.164255249</c:v>
                </c:pt>
                <c:pt idx="15">
                  <c:v>1.2561966549999999</c:v>
                </c:pt>
                <c:pt idx="16">
                  <c:v>1.3448911129999999</c:v>
                </c:pt>
                <c:pt idx="17">
                  <c:v>1.4417324220000001</c:v>
                </c:pt>
                <c:pt idx="18">
                  <c:v>1.510388184</c:v>
                </c:pt>
                <c:pt idx="19">
                  <c:v>1.5574885249999999</c:v>
                </c:pt>
                <c:pt idx="20">
                  <c:v>1.6090946039999998</c:v>
                </c:pt>
                <c:pt idx="21">
                  <c:v>1.6417994380000001</c:v>
                </c:pt>
                <c:pt idx="22">
                  <c:v>1.6809339600000002</c:v>
                </c:pt>
                <c:pt idx="23">
                  <c:v>1.7259119869999999</c:v>
                </c:pt>
                <c:pt idx="24">
                  <c:v>1.770655884</c:v>
                </c:pt>
                <c:pt idx="25">
                  <c:v>1.8381883539999999</c:v>
                </c:pt>
                <c:pt idx="26">
                  <c:v>1.8805101320000002</c:v>
                </c:pt>
                <c:pt idx="27">
                  <c:v>1.9139565430000001</c:v>
                </c:pt>
                <c:pt idx="28">
                  <c:v>1.9497778320000001</c:v>
                </c:pt>
                <c:pt idx="29">
                  <c:v>1.988727417</c:v>
                </c:pt>
                <c:pt idx="30">
                  <c:v>2.032713379</c:v>
                </c:pt>
                <c:pt idx="31">
                  <c:v>2.083034912</c:v>
                </c:pt>
                <c:pt idx="32">
                  <c:v>2.132278076</c:v>
                </c:pt>
                <c:pt idx="33">
                  <c:v>2.194671875</c:v>
                </c:pt>
                <c:pt idx="34">
                  <c:v>2.2564406739999998</c:v>
                </c:pt>
                <c:pt idx="35">
                  <c:v>2.3258215329999996</c:v>
                </c:pt>
                <c:pt idx="36">
                  <c:v>2.415356445</c:v>
                </c:pt>
                <c:pt idx="37">
                  <c:v>2.493857422</c:v>
                </c:pt>
                <c:pt idx="38">
                  <c:v>2.5831855470000002</c:v>
                </c:pt>
                <c:pt idx="39">
                  <c:v>2.6859550780000001</c:v>
                </c:pt>
                <c:pt idx="40">
                  <c:v>2.7645622560000001</c:v>
                </c:pt>
              </c:numCache>
            </c:numRef>
          </c:val>
          <c:smooth val="0"/>
          <c:extLst xmlns:c16r2="http://schemas.microsoft.com/office/drawing/2015/06/chart">
            <c:ext xmlns:c16="http://schemas.microsoft.com/office/drawing/2014/chart" uri="{C3380CC4-5D6E-409C-BE32-E72D297353CC}">
              <c16:uniqueId val="{00000001-4954-4291-890E-31F48C1A5AC9}"/>
            </c:ext>
          </c:extLst>
        </c:ser>
        <c:ser>
          <c:idx val="2"/>
          <c:order val="2"/>
          <c:tx>
            <c:strRef>
              <c:f>Sheet1!$D$1</c:f>
              <c:strCache>
                <c:ptCount val="1"/>
                <c:pt idx="0">
                  <c:v>Reference - renewables</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0.40161205099999997</c:v>
                </c:pt>
                <c:pt idx="1">
                  <c:v>0.48559857399999967</c:v>
                </c:pt>
                <c:pt idx="2">
                  <c:v>0.46760695199999991</c:v>
                </c:pt>
                <c:pt idx="3">
                  <c:v>0.49351791899999997</c:v>
                </c:pt>
                <c:pt idx="4">
                  <c:v>0.50984771700000009</c:v>
                </c:pt>
                <c:pt idx="5">
                  <c:v>0.51696118000000002</c:v>
                </c:pt>
                <c:pt idx="6">
                  <c:v>0.58063145000000005</c:v>
                </c:pt>
                <c:pt idx="7">
                  <c:v>0.65787227899999989</c:v>
                </c:pt>
                <c:pt idx="8">
                  <c:v>0.67915852100000018</c:v>
                </c:pt>
                <c:pt idx="9">
                  <c:v>0.69478354199999959</c:v>
                </c:pt>
                <c:pt idx="10">
                  <c:v>0.75105548099999997</c:v>
                </c:pt>
                <c:pt idx="11">
                  <c:v>0.83764678999999997</c:v>
                </c:pt>
                <c:pt idx="12">
                  <c:v>0.887962158</c:v>
                </c:pt>
                <c:pt idx="13">
                  <c:v>0.98297955300000006</c:v>
                </c:pt>
                <c:pt idx="14">
                  <c:v>1.1258182370000001</c:v>
                </c:pt>
                <c:pt idx="15">
                  <c:v>1.1942340090000001</c:v>
                </c:pt>
                <c:pt idx="16">
                  <c:v>1.250977295</c:v>
                </c:pt>
                <c:pt idx="17">
                  <c:v>1.2981817630000001</c:v>
                </c:pt>
                <c:pt idx="18">
                  <c:v>1.3311987300000001</c:v>
                </c:pt>
                <c:pt idx="19">
                  <c:v>1.3697681880000001</c:v>
                </c:pt>
                <c:pt idx="20">
                  <c:v>1.4214462889999999</c:v>
                </c:pt>
                <c:pt idx="21">
                  <c:v>1.4515</c:v>
                </c:pt>
                <c:pt idx="22">
                  <c:v>1.4819532469999999</c:v>
                </c:pt>
                <c:pt idx="23">
                  <c:v>1.51371875</c:v>
                </c:pt>
                <c:pt idx="24">
                  <c:v>1.5541424560000001</c:v>
                </c:pt>
                <c:pt idx="25">
                  <c:v>1.60944519</c:v>
                </c:pt>
                <c:pt idx="26">
                  <c:v>1.6426070560000001</c:v>
                </c:pt>
                <c:pt idx="27">
                  <c:v>1.6670444339999999</c:v>
                </c:pt>
                <c:pt idx="28">
                  <c:v>1.691849121</c:v>
                </c:pt>
                <c:pt idx="29">
                  <c:v>1.7090280760000001</c:v>
                </c:pt>
                <c:pt idx="30">
                  <c:v>1.7254038089999999</c:v>
                </c:pt>
                <c:pt idx="31">
                  <c:v>1.752649414</c:v>
                </c:pt>
                <c:pt idx="32">
                  <c:v>1.7705179439999998</c:v>
                </c:pt>
                <c:pt idx="33">
                  <c:v>1.7928096920000001</c:v>
                </c:pt>
                <c:pt idx="34">
                  <c:v>1.818243286</c:v>
                </c:pt>
                <c:pt idx="35">
                  <c:v>1.8523840330000001</c:v>
                </c:pt>
                <c:pt idx="36">
                  <c:v>1.89206958</c:v>
                </c:pt>
                <c:pt idx="37">
                  <c:v>1.934449463</c:v>
                </c:pt>
                <c:pt idx="38">
                  <c:v>1.9608647459999999</c:v>
                </c:pt>
                <c:pt idx="39">
                  <c:v>1.991025635</c:v>
                </c:pt>
                <c:pt idx="40">
                  <c:v>2.02312439</c:v>
                </c:pt>
              </c:numCache>
            </c:numRef>
          </c:val>
          <c:smooth val="0"/>
          <c:extLst xmlns:c16r2="http://schemas.microsoft.com/office/drawing/2015/06/chart">
            <c:ext xmlns:c16="http://schemas.microsoft.com/office/drawing/2014/chart" uri="{C3380CC4-5D6E-409C-BE32-E72D297353CC}">
              <c16:uniqueId val="{00000002-4954-4291-890E-31F48C1A5AC9}"/>
            </c:ext>
          </c:extLst>
        </c:ser>
        <c:dLbls>
          <c:showLegendKey val="0"/>
          <c:showVal val="0"/>
          <c:showCatName val="0"/>
          <c:showSerName val="0"/>
          <c:showPercent val="0"/>
          <c:showBubbleSize val="0"/>
        </c:dLbls>
        <c:smooth val="0"/>
        <c:axId val="-1204974304"/>
        <c:axId val="-1204969408"/>
      </c:lineChart>
      <c:catAx>
        <c:axId val="-12049743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4969408"/>
        <c:crosses val="autoZero"/>
        <c:auto val="1"/>
        <c:lblAlgn val="ctr"/>
        <c:lblOffset val="100"/>
        <c:tickLblSkip val="10"/>
        <c:tickMarkSkip val="10"/>
        <c:noMultiLvlLbl val="0"/>
      </c:catAx>
      <c:valAx>
        <c:axId val="-1204969408"/>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4974304"/>
        <c:crossesAt val="11"/>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6.5676509008782191E-2"/>
          <c:w val="0.81925934258217736"/>
          <c:h val="0.82668981467193248"/>
        </c:manualLayout>
      </c:layout>
      <c:lineChart>
        <c:grouping val="standard"/>
        <c:varyColors val="0"/>
        <c:ser>
          <c:idx val="0"/>
          <c:order val="0"/>
          <c:tx>
            <c:strRef>
              <c:f>Sheet1!$B$1</c:f>
              <c:strCache>
                <c:ptCount val="1"/>
                <c:pt idx="0">
                  <c:v>transportation</c:v>
                </c:pt>
              </c:strCache>
            </c:strRef>
          </c:tx>
          <c:spPr>
            <a:ln w="22225" cap="rnd">
              <a:solidFill>
                <a:srgbClr val="00395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70.815800209411719</c:v>
                </c:pt>
                <c:pt idx="1">
                  <c:v>70.89008986069004</c:v>
                </c:pt>
                <c:pt idx="2">
                  <c:v>71.007362983646104</c:v>
                </c:pt>
                <c:pt idx="3">
                  <c:v>70.762846268059661</c:v>
                </c:pt>
                <c:pt idx="4">
                  <c:v>70.505850478987057</c:v>
                </c:pt>
                <c:pt idx="5">
                  <c:v>70.491636052775789</c:v>
                </c:pt>
                <c:pt idx="6">
                  <c:v>70.591888143526518</c:v>
                </c:pt>
                <c:pt idx="7">
                  <c:v>70.469337431723275</c:v>
                </c:pt>
                <c:pt idx="8">
                  <c:v>70.544382975553575</c:v>
                </c:pt>
                <c:pt idx="9">
                  <c:v>70.444730968372625</c:v>
                </c:pt>
                <c:pt idx="10">
                  <c:v>70.513596547104072</c:v>
                </c:pt>
                <c:pt idx="11">
                  <c:v>70.464621645252919</c:v>
                </c:pt>
                <c:pt idx="12">
                  <c:v>70.493525741649421</c:v>
                </c:pt>
                <c:pt idx="13">
                  <c:v>70.336387683080929</c:v>
                </c:pt>
                <c:pt idx="14">
                  <c:v>70.343178150889599</c:v>
                </c:pt>
                <c:pt idx="15">
                  <c:v>70.209846934402961</c:v>
                </c:pt>
                <c:pt idx="16">
                  <c:v>70.123711423551853</c:v>
                </c:pt>
                <c:pt idx="17">
                  <c:v>70.027848280057668</c:v>
                </c:pt>
                <c:pt idx="18">
                  <c:v>69.044001089367683</c:v>
                </c:pt>
                <c:pt idx="19">
                  <c:v>68.620661788510446</c:v>
                </c:pt>
                <c:pt idx="20">
                  <c:v>68.308507865789437</c:v>
                </c:pt>
                <c:pt idx="21">
                  <c:v>68.009209345457705</c:v>
                </c:pt>
                <c:pt idx="22">
                  <c:v>67.880462572470009</c:v>
                </c:pt>
                <c:pt idx="23">
                  <c:v>67.502317020049176</c:v>
                </c:pt>
                <c:pt idx="24">
                  <c:v>67.546774418475607</c:v>
                </c:pt>
                <c:pt idx="25">
                  <c:v>67.50990193592007</c:v>
                </c:pt>
                <c:pt idx="26">
                  <c:v>67.335873374857186</c:v>
                </c:pt>
                <c:pt idx="27">
                  <c:v>67.376862852312456</c:v>
                </c:pt>
                <c:pt idx="28">
                  <c:v>67.408347243812969</c:v>
                </c:pt>
                <c:pt idx="29">
                  <c:v>67.365309239044123</c:v>
                </c:pt>
                <c:pt idx="30">
                  <c:v>64.425765890379509</c:v>
                </c:pt>
                <c:pt idx="31">
                  <c:v>64.10694741500447</c:v>
                </c:pt>
                <c:pt idx="32">
                  <c:v>64.713860922480578</c:v>
                </c:pt>
                <c:pt idx="33">
                  <c:v>64.512988658918857</c:v>
                </c:pt>
                <c:pt idx="34">
                  <c:v>64.400204802789972</c:v>
                </c:pt>
                <c:pt idx="35">
                  <c:v>64.069905295387315</c:v>
                </c:pt>
                <c:pt idx="36">
                  <c:v>64.050495448135109</c:v>
                </c:pt>
                <c:pt idx="37">
                  <c:v>63.887908858205435</c:v>
                </c:pt>
                <c:pt idx="38">
                  <c:v>63.819031549466992</c:v>
                </c:pt>
                <c:pt idx="39">
                  <c:v>63.737223981454413</c:v>
                </c:pt>
                <c:pt idx="40">
                  <c:v>63.761486087741154</c:v>
                </c:pt>
                <c:pt idx="41">
                  <c:v>63.584618059760466</c:v>
                </c:pt>
                <c:pt idx="42">
                  <c:v>63.529483643458519</c:v>
                </c:pt>
                <c:pt idx="43">
                  <c:v>63.479516355308611</c:v>
                </c:pt>
                <c:pt idx="44">
                  <c:v>63.439628363924498</c:v>
                </c:pt>
                <c:pt idx="45">
                  <c:v>63.388820487433939</c:v>
                </c:pt>
                <c:pt idx="46">
                  <c:v>63.328975185729043</c:v>
                </c:pt>
                <c:pt idx="47">
                  <c:v>63.257418929651664</c:v>
                </c:pt>
                <c:pt idx="48">
                  <c:v>63.213807459649772</c:v>
                </c:pt>
                <c:pt idx="49">
                  <c:v>63.165592473583217</c:v>
                </c:pt>
                <c:pt idx="50">
                  <c:v>63.177440286988116</c:v>
                </c:pt>
                <c:pt idx="51">
                  <c:v>63.176525320330398</c:v>
                </c:pt>
                <c:pt idx="52">
                  <c:v>63.079101694737929</c:v>
                </c:pt>
                <c:pt idx="53">
                  <c:v>63.0520197129499</c:v>
                </c:pt>
                <c:pt idx="54">
                  <c:v>62.96611742021225</c:v>
                </c:pt>
                <c:pt idx="55">
                  <c:v>62.929582111973126</c:v>
                </c:pt>
                <c:pt idx="56">
                  <c:v>62.835809898647938</c:v>
                </c:pt>
                <c:pt idx="57">
                  <c:v>62.753610624001816</c:v>
                </c:pt>
                <c:pt idx="58">
                  <c:v>62.689453901643148</c:v>
                </c:pt>
                <c:pt idx="59">
                  <c:v>62.606141365490018</c:v>
                </c:pt>
                <c:pt idx="60">
                  <c:v>62.524637929356231</c:v>
                </c:pt>
              </c:numCache>
            </c:numRef>
          </c:val>
          <c:smooth val="0"/>
          <c:extLst xmlns:c16r2="http://schemas.microsoft.com/office/drawing/2015/06/chart">
            <c:ext xmlns:c16="http://schemas.microsoft.com/office/drawing/2014/chart" uri="{C3380CC4-5D6E-409C-BE32-E72D297353CC}">
              <c16:uniqueId val="{00000000-13A6-421C-800F-1999B29E6AD3}"/>
            </c:ext>
          </c:extLst>
        </c:ser>
        <c:ser>
          <c:idx val="1"/>
          <c:order val="1"/>
          <c:tx>
            <c:strRef>
              <c:f>Sheet1!$C$1</c:f>
              <c:strCache>
                <c:ptCount val="1"/>
                <c:pt idx="0">
                  <c:v>commercial</c:v>
                </c:pt>
              </c:strCache>
            </c:strRef>
          </c:tx>
          <c:spPr>
            <a:ln w="22225" cap="rnd">
              <a:solidFill>
                <a:srgbClr val="E3A5AC"/>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59.509461212591361</c:v>
                </c:pt>
                <c:pt idx="1">
                  <c:v>58.835768953478272</c:v>
                </c:pt>
                <c:pt idx="2">
                  <c:v>59.211151356255577</c:v>
                </c:pt>
                <c:pt idx="3">
                  <c:v>59.293899842368326</c:v>
                </c:pt>
                <c:pt idx="4">
                  <c:v>59.119608120757547</c:v>
                </c:pt>
                <c:pt idx="5">
                  <c:v>57.952706699714021</c:v>
                </c:pt>
                <c:pt idx="6">
                  <c:v>58.173114853418227</c:v>
                </c:pt>
                <c:pt idx="7">
                  <c:v>59.052742042370966</c:v>
                </c:pt>
                <c:pt idx="8">
                  <c:v>59.294254659795165</c:v>
                </c:pt>
                <c:pt idx="9">
                  <c:v>58.64101808325519</c:v>
                </c:pt>
                <c:pt idx="10">
                  <c:v>59.501475649311892</c:v>
                </c:pt>
                <c:pt idx="11">
                  <c:v>59.942486714349329</c:v>
                </c:pt>
                <c:pt idx="12">
                  <c:v>59.164783606201269</c:v>
                </c:pt>
                <c:pt idx="13">
                  <c:v>59.785684468721925</c:v>
                </c:pt>
                <c:pt idx="14">
                  <c:v>59.644329353872919</c:v>
                </c:pt>
                <c:pt idx="15">
                  <c:v>59.850116637436351</c:v>
                </c:pt>
                <c:pt idx="16">
                  <c:v>58.894716021187762</c:v>
                </c:pt>
                <c:pt idx="17">
                  <c:v>59.031694164862955</c:v>
                </c:pt>
                <c:pt idx="18">
                  <c:v>58.418474628023688</c:v>
                </c:pt>
                <c:pt idx="19">
                  <c:v>56.303665211816444</c:v>
                </c:pt>
                <c:pt idx="20">
                  <c:v>56.754222245479568</c:v>
                </c:pt>
                <c:pt idx="21">
                  <c:v>55.052608327062103</c:v>
                </c:pt>
                <c:pt idx="22">
                  <c:v>53.471658743136658</c:v>
                </c:pt>
                <c:pt idx="23">
                  <c:v>53.455275155227568</c:v>
                </c:pt>
                <c:pt idx="24">
                  <c:v>53.11718128667394</c:v>
                </c:pt>
                <c:pt idx="25">
                  <c:v>51.347252102930888</c:v>
                </c:pt>
                <c:pt idx="26">
                  <c:v>49.571285590827678</c:v>
                </c:pt>
                <c:pt idx="27">
                  <c:v>48.416079702080332</c:v>
                </c:pt>
                <c:pt idx="28">
                  <c:v>48.033045548414989</c:v>
                </c:pt>
                <c:pt idx="29">
                  <c:v>46.146463943015938</c:v>
                </c:pt>
                <c:pt idx="30">
                  <c:v>43.009613736292849</c:v>
                </c:pt>
                <c:pt idx="31">
                  <c:v>44.318969606732153</c:v>
                </c:pt>
                <c:pt idx="32">
                  <c:v>44.474453188741791</c:v>
                </c:pt>
                <c:pt idx="33">
                  <c:v>42.241472451917936</c:v>
                </c:pt>
                <c:pt idx="34">
                  <c:v>40.369799627022189</c:v>
                </c:pt>
                <c:pt idx="35">
                  <c:v>39.197712810439526</c:v>
                </c:pt>
                <c:pt idx="36">
                  <c:v>39.946149438639736</c:v>
                </c:pt>
                <c:pt idx="37">
                  <c:v>39.533371802847107</c:v>
                </c:pt>
                <c:pt idx="38">
                  <c:v>39.371512020279582</c:v>
                </c:pt>
                <c:pt idx="39">
                  <c:v>39.271241183647248</c:v>
                </c:pt>
                <c:pt idx="40">
                  <c:v>38.7753477224432</c:v>
                </c:pt>
                <c:pt idx="41">
                  <c:v>38.443083581221543</c:v>
                </c:pt>
                <c:pt idx="42">
                  <c:v>38.15741243997558</c:v>
                </c:pt>
                <c:pt idx="43">
                  <c:v>38.049450710453314</c:v>
                </c:pt>
                <c:pt idx="44">
                  <c:v>37.94720444286412</c:v>
                </c:pt>
                <c:pt idx="45">
                  <c:v>37.419873394721144</c:v>
                </c:pt>
                <c:pt idx="46">
                  <c:v>37.29919183689745</c:v>
                </c:pt>
                <c:pt idx="47">
                  <c:v>37.110359788904717</c:v>
                </c:pt>
                <c:pt idx="48">
                  <c:v>36.858755047707895</c:v>
                </c:pt>
                <c:pt idx="49">
                  <c:v>36.808141513790382</c:v>
                </c:pt>
                <c:pt idx="50">
                  <c:v>36.840607292603082</c:v>
                </c:pt>
                <c:pt idx="51">
                  <c:v>36.68893569294066</c:v>
                </c:pt>
                <c:pt idx="52">
                  <c:v>36.665057978153563</c:v>
                </c:pt>
                <c:pt idx="53">
                  <c:v>36.539009499318311</c:v>
                </c:pt>
                <c:pt idx="54">
                  <c:v>36.414219075307237</c:v>
                </c:pt>
                <c:pt idx="55">
                  <c:v>36.155295322149016</c:v>
                </c:pt>
                <c:pt idx="56">
                  <c:v>35.958881053462314</c:v>
                </c:pt>
                <c:pt idx="57">
                  <c:v>35.797147343114695</c:v>
                </c:pt>
                <c:pt idx="58">
                  <c:v>35.722229316745022</c:v>
                </c:pt>
                <c:pt idx="59">
                  <c:v>35.621380953070187</c:v>
                </c:pt>
                <c:pt idx="60">
                  <c:v>35.497043601284794</c:v>
                </c:pt>
              </c:numCache>
            </c:numRef>
          </c:val>
          <c:smooth val="0"/>
          <c:extLst xmlns:c16r2="http://schemas.microsoft.com/office/drawing/2015/06/chart">
            <c:ext xmlns:c16="http://schemas.microsoft.com/office/drawing/2014/chart" uri="{C3380CC4-5D6E-409C-BE32-E72D297353CC}">
              <c16:uniqueId val="{00000001-13A6-421C-800F-1999B29E6AD3}"/>
            </c:ext>
          </c:extLst>
        </c:ser>
        <c:ser>
          <c:idx val="3"/>
          <c:order val="2"/>
          <c:tx>
            <c:strRef>
              <c:f>Sheet1!$D$1</c:f>
              <c:strCache>
                <c:ptCount val="1"/>
                <c:pt idx="0">
                  <c:v>residential</c:v>
                </c:pt>
              </c:strCache>
            </c:strRef>
          </c:tx>
          <c:spPr>
            <a:ln w="22225" cap="rnd">
              <a:solidFill>
                <a:srgbClr val="7A2630"/>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56.856463488515317</c:v>
                </c:pt>
                <c:pt idx="1">
                  <c:v>56.264990108967829</c:v>
                </c:pt>
                <c:pt idx="2">
                  <c:v>56.550662589053729</c:v>
                </c:pt>
                <c:pt idx="3">
                  <c:v>57.068103074329706</c:v>
                </c:pt>
                <c:pt idx="4">
                  <c:v>56.996390157210961</c:v>
                </c:pt>
                <c:pt idx="5">
                  <c:v>56.113971189227556</c:v>
                </c:pt>
                <c:pt idx="6">
                  <c:v>56.358158542874136</c:v>
                </c:pt>
                <c:pt idx="7">
                  <c:v>57.471008574239477</c:v>
                </c:pt>
                <c:pt idx="8">
                  <c:v>57.904744980219206</c:v>
                </c:pt>
                <c:pt idx="9">
                  <c:v>57.359808740803828</c:v>
                </c:pt>
                <c:pt idx="10">
                  <c:v>58.03009681092697</c:v>
                </c:pt>
                <c:pt idx="11">
                  <c:v>58.462860853755039</c:v>
                </c:pt>
                <c:pt idx="12">
                  <c:v>57.855259285187778</c:v>
                </c:pt>
                <c:pt idx="13">
                  <c:v>58.336470165998819</c:v>
                </c:pt>
                <c:pt idx="14">
                  <c:v>58.215245145693814</c:v>
                </c:pt>
                <c:pt idx="15">
                  <c:v>58.34158249208879</c:v>
                </c:pt>
                <c:pt idx="16">
                  <c:v>57.638171764347781</c:v>
                </c:pt>
                <c:pt idx="17">
                  <c:v>57.648454157398582</c:v>
                </c:pt>
                <c:pt idx="18">
                  <c:v>56.97282769193238</c:v>
                </c:pt>
                <c:pt idx="19">
                  <c:v>54.881109696903266</c:v>
                </c:pt>
                <c:pt idx="20">
                  <c:v>55.243358837505575</c:v>
                </c:pt>
                <c:pt idx="21">
                  <c:v>53.72860432156412</c:v>
                </c:pt>
                <c:pt idx="22">
                  <c:v>52.476018621944874</c:v>
                </c:pt>
                <c:pt idx="23">
                  <c:v>52.246488516794869</c:v>
                </c:pt>
                <c:pt idx="24">
                  <c:v>52.002904450895677</c:v>
                </c:pt>
                <c:pt idx="25">
                  <c:v>50.298055220244251</c:v>
                </c:pt>
                <c:pt idx="26">
                  <c:v>48.671293526740904</c:v>
                </c:pt>
                <c:pt idx="27">
                  <c:v>47.62201024896553</c:v>
                </c:pt>
                <c:pt idx="28">
                  <c:v>47.232903333467895</c:v>
                </c:pt>
                <c:pt idx="29">
                  <c:v>45.42297610095774</c:v>
                </c:pt>
                <c:pt idx="30">
                  <c:v>43.029986802527134</c:v>
                </c:pt>
                <c:pt idx="31">
                  <c:v>44.195178506624089</c:v>
                </c:pt>
                <c:pt idx="32">
                  <c:v>44.59653271817956</c:v>
                </c:pt>
                <c:pt idx="33">
                  <c:v>42.45908691496949</c:v>
                </c:pt>
                <c:pt idx="34">
                  <c:v>40.696036879971693</c:v>
                </c:pt>
                <c:pt idx="35">
                  <c:v>39.459997132985769</c:v>
                </c:pt>
                <c:pt idx="36">
                  <c:v>40.141590630738314</c:v>
                </c:pt>
                <c:pt idx="37">
                  <c:v>39.719715926896484</c:v>
                </c:pt>
                <c:pt idx="38">
                  <c:v>39.548130472576759</c:v>
                </c:pt>
                <c:pt idx="39">
                  <c:v>39.458451970136331</c:v>
                </c:pt>
                <c:pt idx="40">
                  <c:v>38.975442613211534</c:v>
                </c:pt>
                <c:pt idx="41">
                  <c:v>38.642052314610908</c:v>
                </c:pt>
                <c:pt idx="42">
                  <c:v>38.354606389047348</c:v>
                </c:pt>
                <c:pt idx="43">
                  <c:v>38.221912076953039</c:v>
                </c:pt>
                <c:pt idx="44">
                  <c:v>38.105028977428731</c:v>
                </c:pt>
                <c:pt idx="45">
                  <c:v>37.590755420190746</c:v>
                </c:pt>
                <c:pt idx="46">
                  <c:v>37.443482076310623</c:v>
                </c:pt>
                <c:pt idx="47">
                  <c:v>37.229557731364821</c:v>
                </c:pt>
                <c:pt idx="48">
                  <c:v>36.960257840329319</c:v>
                </c:pt>
                <c:pt idx="49">
                  <c:v>36.891327548684437</c:v>
                </c:pt>
                <c:pt idx="50">
                  <c:v>36.90671443347054</c:v>
                </c:pt>
                <c:pt idx="51">
                  <c:v>36.741130990955675</c:v>
                </c:pt>
                <c:pt idx="52">
                  <c:v>36.712047211744178</c:v>
                </c:pt>
                <c:pt idx="53">
                  <c:v>36.588663114808227</c:v>
                </c:pt>
                <c:pt idx="54">
                  <c:v>36.468180574411939</c:v>
                </c:pt>
                <c:pt idx="55">
                  <c:v>36.199165029142947</c:v>
                </c:pt>
                <c:pt idx="56">
                  <c:v>36.014680230207119</c:v>
                </c:pt>
                <c:pt idx="57">
                  <c:v>35.860037098932779</c:v>
                </c:pt>
                <c:pt idx="58">
                  <c:v>35.807926147350742</c:v>
                </c:pt>
                <c:pt idx="59">
                  <c:v>35.738109218614426</c:v>
                </c:pt>
                <c:pt idx="60">
                  <c:v>35.642347048347055</c:v>
                </c:pt>
              </c:numCache>
            </c:numRef>
          </c:val>
          <c:smooth val="0"/>
          <c:extLst xmlns:c16r2="http://schemas.microsoft.com/office/drawing/2015/06/chart">
            <c:ext xmlns:c16="http://schemas.microsoft.com/office/drawing/2014/chart" uri="{C3380CC4-5D6E-409C-BE32-E72D297353CC}">
              <c16:uniqueId val="{00000002-13A6-421C-800F-1999B29E6AD3}"/>
            </c:ext>
          </c:extLst>
        </c:ser>
        <c:ser>
          <c:idx val="5"/>
          <c:order val="3"/>
          <c:tx>
            <c:strRef>
              <c:f>Sheet1!$E$1</c:f>
              <c:strCache>
                <c:ptCount val="1"/>
                <c:pt idx="0">
                  <c:v>industrial</c:v>
                </c:pt>
              </c:strCache>
            </c:strRef>
          </c:tx>
          <c:spPr>
            <a:ln w="22225" cap="rnd">
              <a:solidFill>
                <a:srgbClr val="5D9732"/>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53.437157226424851</c:v>
                </c:pt>
                <c:pt idx="1">
                  <c:v>52.716998891255272</c:v>
                </c:pt>
                <c:pt idx="2">
                  <c:v>53.085934020616527</c:v>
                </c:pt>
                <c:pt idx="3">
                  <c:v>52.9161765590245</c:v>
                </c:pt>
                <c:pt idx="4">
                  <c:v>52.410612395321053</c:v>
                </c:pt>
                <c:pt idx="5">
                  <c:v>51.735418304102517</c:v>
                </c:pt>
                <c:pt idx="6">
                  <c:v>51.859225580977316</c:v>
                </c:pt>
                <c:pt idx="7">
                  <c:v>51.939554646379925</c:v>
                </c:pt>
                <c:pt idx="8">
                  <c:v>51.977592101805605</c:v>
                </c:pt>
                <c:pt idx="9">
                  <c:v>51.464013499513712</c:v>
                </c:pt>
                <c:pt idx="10">
                  <c:v>51.747754413759409</c:v>
                </c:pt>
                <c:pt idx="11">
                  <c:v>52.578574254649439</c:v>
                </c:pt>
                <c:pt idx="12">
                  <c:v>51.874429926957625</c:v>
                </c:pt>
                <c:pt idx="13">
                  <c:v>52.327378447107655</c:v>
                </c:pt>
                <c:pt idx="14">
                  <c:v>52.059129425221556</c:v>
                </c:pt>
                <c:pt idx="15">
                  <c:v>52.062471122772557</c:v>
                </c:pt>
                <c:pt idx="16">
                  <c:v>51.586689591347472</c:v>
                </c:pt>
                <c:pt idx="17">
                  <c:v>51.604666138637306</c:v>
                </c:pt>
                <c:pt idx="18">
                  <c:v>51.621398824156763</c:v>
                </c:pt>
                <c:pt idx="19">
                  <c:v>49.439345233879521</c:v>
                </c:pt>
                <c:pt idx="20">
                  <c:v>49.298309226698741</c:v>
                </c:pt>
                <c:pt idx="21">
                  <c:v>48.495954481262196</c:v>
                </c:pt>
                <c:pt idx="22">
                  <c:v>47.853154903093312</c:v>
                </c:pt>
                <c:pt idx="23">
                  <c:v>47.624648627359619</c:v>
                </c:pt>
                <c:pt idx="24">
                  <c:v>47.739197464395602</c:v>
                </c:pt>
                <c:pt idx="25">
                  <c:v>46.384197440416656</c:v>
                </c:pt>
                <c:pt idx="26">
                  <c:v>45.418261290405013</c:v>
                </c:pt>
                <c:pt idx="27">
                  <c:v>44.958676427998228</c:v>
                </c:pt>
                <c:pt idx="28">
                  <c:v>44.690484846683887</c:v>
                </c:pt>
                <c:pt idx="29">
                  <c:v>43.858043278220755</c:v>
                </c:pt>
                <c:pt idx="30">
                  <c:v>43.615145334835837</c:v>
                </c:pt>
                <c:pt idx="31">
                  <c:v>43.453665840687286</c:v>
                </c:pt>
                <c:pt idx="32">
                  <c:v>43.348937948521069</c:v>
                </c:pt>
                <c:pt idx="33">
                  <c:v>42.700317660557808</c:v>
                </c:pt>
                <c:pt idx="34">
                  <c:v>41.841408577449627</c:v>
                </c:pt>
                <c:pt idx="35">
                  <c:v>41.253209196790536</c:v>
                </c:pt>
                <c:pt idx="36">
                  <c:v>41.639370734399641</c:v>
                </c:pt>
                <c:pt idx="37">
                  <c:v>41.42469614544823</c:v>
                </c:pt>
                <c:pt idx="38">
                  <c:v>41.354501709993947</c:v>
                </c:pt>
                <c:pt idx="39">
                  <c:v>41.277558379952872</c:v>
                </c:pt>
                <c:pt idx="40">
                  <c:v>41.052825121522034</c:v>
                </c:pt>
                <c:pt idx="41">
                  <c:v>40.904122907031066</c:v>
                </c:pt>
                <c:pt idx="42">
                  <c:v>40.741481133221164</c:v>
                </c:pt>
                <c:pt idx="43">
                  <c:v>40.652865493487013</c:v>
                </c:pt>
                <c:pt idx="44">
                  <c:v>40.59514850269575</c:v>
                </c:pt>
                <c:pt idx="45">
                  <c:v>40.378706858184763</c:v>
                </c:pt>
                <c:pt idx="46">
                  <c:v>40.339951583880918</c:v>
                </c:pt>
                <c:pt idx="47">
                  <c:v>40.264416552541618</c:v>
                </c:pt>
                <c:pt idx="48">
                  <c:v>40.132999815584938</c:v>
                </c:pt>
                <c:pt idx="49">
                  <c:v>40.127839629746695</c:v>
                </c:pt>
                <c:pt idx="50">
                  <c:v>40.130299915129157</c:v>
                </c:pt>
                <c:pt idx="51">
                  <c:v>40.085942568837147</c:v>
                </c:pt>
                <c:pt idx="52">
                  <c:v>40.084631033437049</c:v>
                </c:pt>
                <c:pt idx="53">
                  <c:v>40.052338606648085</c:v>
                </c:pt>
                <c:pt idx="54">
                  <c:v>40.032808751458198</c:v>
                </c:pt>
                <c:pt idx="55">
                  <c:v>39.921083434405325</c:v>
                </c:pt>
                <c:pt idx="56">
                  <c:v>39.848126820637937</c:v>
                </c:pt>
                <c:pt idx="57">
                  <c:v>39.802385212615413</c:v>
                </c:pt>
                <c:pt idx="58">
                  <c:v>39.798577288460244</c:v>
                </c:pt>
                <c:pt idx="59">
                  <c:v>39.735877680100252</c:v>
                </c:pt>
                <c:pt idx="60">
                  <c:v>39.709709198329321</c:v>
                </c:pt>
              </c:numCache>
            </c:numRef>
          </c:val>
          <c:smooth val="0"/>
          <c:extLst xmlns:c16r2="http://schemas.microsoft.com/office/drawing/2015/06/chart">
            <c:ext xmlns:c16="http://schemas.microsoft.com/office/drawing/2014/chart" uri="{C3380CC4-5D6E-409C-BE32-E72D297353CC}">
              <c16:uniqueId val="{00000003-13A6-421C-800F-1999B29E6AD3}"/>
            </c:ext>
          </c:extLst>
        </c:ser>
        <c:dLbls>
          <c:showLegendKey val="0"/>
          <c:showVal val="0"/>
          <c:showCatName val="0"/>
          <c:showSerName val="0"/>
          <c:showPercent val="0"/>
          <c:showBubbleSize val="0"/>
        </c:dLbls>
        <c:smooth val="0"/>
        <c:axId val="-1204976480"/>
        <c:axId val="-1204968864"/>
      </c:lineChart>
      <c:catAx>
        <c:axId val="-12049764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04968864"/>
        <c:crosses val="autoZero"/>
        <c:auto val="1"/>
        <c:lblAlgn val="ctr"/>
        <c:lblOffset val="100"/>
        <c:tickLblSkip val="10"/>
        <c:tickMarkSkip val="10"/>
        <c:noMultiLvlLbl val="0"/>
      </c:catAx>
      <c:valAx>
        <c:axId val="-120496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04976480"/>
        <c:crossesAt val="31"/>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51680763661448"/>
          <c:y val="7.8866710168141493E-2"/>
          <c:w val="0.75580905977912982"/>
          <c:h val="0.82117729713778165"/>
        </c:manualLayout>
      </c:layout>
      <c:lineChart>
        <c:grouping val="standard"/>
        <c:varyColors val="0"/>
        <c:ser>
          <c:idx val="0"/>
          <c:order val="0"/>
          <c:tx>
            <c:strRef>
              <c:f>Sheet1!$B$1</c:f>
              <c:strCache>
                <c:ptCount val="1"/>
                <c:pt idx="0">
                  <c:v>High Economic Growth</c:v>
                </c:pt>
              </c:strCache>
            </c:strRef>
          </c:tx>
          <c:spPr>
            <a:ln w="22225" cap="rnd">
              <a:solidFill>
                <a:srgbClr val="0096D7">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0.93362870899999995</c:v>
                </c:pt>
                <c:pt idx="1">
                  <c:v>0.92881117999999996</c:v>
                </c:pt>
                <c:pt idx="2">
                  <c:v>0.90824227300000004</c:v>
                </c:pt>
                <c:pt idx="3">
                  <c:v>0.93934865599999995</c:v>
                </c:pt>
                <c:pt idx="4">
                  <c:v>0.95467203599999995</c:v>
                </c:pt>
                <c:pt idx="5">
                  <c:v>0.95230517299999995</c:v>
                </c:pt>
                <c:pt idx="6">
                  <c:v>0.95211161399999999</c:v>
                </c:pt>
                <c:pt idx="7">
                  <c:v>0.95972612899999998</c:v>
                </c:pt>
                <c:pt idx="8">
                  <c:v>0.99911429299999999</c:v>
                </c:pt>
                <c:pt idx="9">
                  <c:v>1</c:v>
                </c:pt>
                <c:pt idx="10">
                  <c:v>0.91925467199999999</c:v>
                </c:pt>
                <c:pt idx="11">
                  <c:v>0.95766297600000005</c:v>
                </c:pt>
                <c:pt idx="12">
                  <c:v>0.980075802</c:v>
                </c:pt>
                <c:pt idx="13">
                  <c:v>0.99809214099999999</c:v>
                </c:pt>
                <c:pt idx="14">
                  <c:v>1.012547039</c:v>
                </c:pt>
                <c:pt idx="15">
                  <c:v>1.0240688099999999</c:v>
                </c:pt>
                <c:pt idx="16">
                  <c:v>1.030633771</c:v>
                </c:pt>
                <c:pt idx="17">
                  <c:v>1.0348429429999999</c:v>
                </c:pt>
                <c:pt idx="18">
                  <c:v>1.0402596690000001</c:v>
                </c:pt>
                <c:pt idx="19">
                  <c:v>1.044155231</c:v>
                </c:pt>
                <c:pt idx="20">
                  <c:v>1.0501418499999999</c:v>
                </c:pt>
                <c:pt idx="21">
                  <c:v>1.0550984510000001</c:v>
                </c:pt>
                <c:pt idx="22">
                  <c:v>1.0605434760000001</c:v>
                </c:pt>
                <c:pt idx="23">
                  <c:v>1.066834426</c:v>
                </c:pt>
                <c:pt idx="24">
                  <c:v>1.074680963</c:v>
                </c:pt>
                <c:pt idx="25">
                  <c:v>1.083704233</c:v>
                </c:pt>
                <c:pt idx="26">
                  <c:v>1.0923603420000001</c:v>
                </c:pt>
                <c:pt idx="27">
                  <c:v>1.10154</c:v>
                </c:pt>
                <c:pt idx="28">
                  <c:v>1.1118674049999999</c:v>
                </c:pt>
                <c:pt idx="29">
                  <c:v>1.122316061</c:v>
                </c:pt>
                <c:pt idx="30">
                  <c:v>1.132530477</c:v>
                </c:pt>
                <c:pt idx="31">
                  <c:v>1.1434308900000001</c:v>
                </c:pt>
                <c:pt idx="32">
                  <c:v>1.1544555780000001</c:v>
                </c:pt>
                <c:pt idx="33">
                  <c:v>1.1656470430000001</c:v>
                </c:pt>
                <c:pt idx="34">
                  <c:v>1.1763582260000001</c:v>
                </c:pt>
                <c:pt idx="35">
                  <c:v>1.186973646</c:v>
                </c:pt>
                <c:pt idx="36">
                  <c:v>1.199069232</c:v>
                </c:pt>
                <c:pt idx="37">
                  <c:v>1.211979326</c:v>
                </c:pt>
                <c:pt idx="38">
                  <c:v>1.2250360410000001</c:v>
                </c:pt>
                <c:pt idx="39">
                  <c:v>1.2386931539999999</c:v>
                </c:pt>
                <c:pt idx="40">
                  <c:v>1.253002935</c:v>
                </c:pt>
              </c:numCache>
            </c:numRef>
          </c:val>
          <c:smooth val="0"/>
        </c:ser>
        <c:ser>
          <c:idx val="2"/>
          <c:order val="1"/>
          <c:tx>
            <c:strRef>
              <c:f>Sheet1!$C$1</c:f>
              <c:strCache>
                <c:ptCount val="1"/>
                <c:pt idx="0">
                  <c:v>Low Economic Growth</c:v>
                </c:pt>
              </c:strCache>
            </c:strRef>
          </c:tx>
          <c:spPr>
            <a:ln w="22225" cap="rnd">
              <a:solidFill>
                <a:srgbClr val="0096D7">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0.93362899200000005</c:v>
                </c:pt>
                <c:pt idx="1">
                  <c:v>0.92881146199999998</c:v>
                </c:pt>
                <c:pt idx="2">
                  <c:v>0.90824254900000001</c:v>
                </c:pt>
                <c:pt idx="3">
                  <c:v>0.93934894099999999</c:v>
                </c:pt>
                <c:pt idx="4">
                  <c:v>0.95467232599999996</c:v>
                </c:pt>
                <c:pt idx="5">
                  <c:v>0.95230546299999996</c:v>
                </c:pt>
                <c:pt idx="6">
                  <c:v>0.95211179800000001</c:v>
                </c:pt>
                <c:pt idx="7">
                  <c:v>0.95972661800000003</c:v>
                </c:pt>
                <c:pt idx="8">
                  <c:v>0.99911520300000001</c:v>
                </c:pt>
                <c:pt idx="9">
                  <c:v>1</c:v>
                </c:pt>
                <c:pt idx="10">
                  <c:v>0.91922201800000003</c:v>
                </c:pt>
                <c:pt idx="11">
                  <c:v>0.93215497800000002</c:v>
                </c:pt>
                <c:pt idx="12">
                  <c:v>0.94627755300000005</c:v>
                </c:pt>
                <c:pt idx="13">
                  <c:v>0.95839389200000002</c:v>
                </c:pt>
                <c:pt idx="14">
                  <c:v>0.96334103000000004</c:v>
                </c:pt>
                <c:pt idx="15">
                  <c:v>0.96640467399999996</c:v>
                </c:pt>
                <c:pt idx="16">
                  <c:v>0.96438332500000001</c:v>
                </c:pt>
                <c:pt idx="17">
                  <c:v>0.96157294100000001</c:v>
                </c:pt>
                <c:pt idx="18">
                  <c:v>0.95994706500000004</c:v>
                </c:pt>
                <c:pt idx="19">
                  <c:v>0.95812017199999999</c:v>
                </c:pt>
                <c:pt idx="20">
                  <c:v>0.95720455400000004</c:v>
                </c:pt>
                <c:pt idx="21">
                  <c:v>0.95496738999999997</c:v>
                </c:pt>
                <c:pt idx="22">
                  <c:v>0.955304653</c:v>
                </c:pt>
                <c:pt idx="23">
                  <c:v>0.95552036200000001</c:v>
                </c:pt>
                <c:pt idx="24">
                  <c:v>0.95678442299999999</c:v>
                </c:pt>
                <c:pt idx="25">
                  <c:v>0.95798573300000001</c:v>
                </c:pt>
                <c:pt idx="26">
                  <c:v>0.958577974</c:v>
                </c:pt>
                <c:pt idx="27">
                  <c:v>0.95973507899999999</c:v>
                </c:pt>
                <c:pt idx="28">
                  <c:v>0.96130889600000002</c:v>
                </c:pt>
                <c:pt idx="29">
                  <c:v>0.96417466500000004</c:v>
                </c:pt>
                <c:pt idx="30">
                  <c:v>0.966309109</c:v>
                </c:pt>
                <c:pt idx="31">
                  <c:v>0.96860085299999998</c:v>
                </c:pt>
                <c:pt idx="32">
                  <c:v>0.97133771499999999</c:v>
                </c:pt>
                <c:pt idx="33">
                  <c:v>0.97500277400000002</c:v>
                </c:pt>
                <c:pt idx="34">
                  <c:v>0.97910137399999997</c:v>
                </c:pt>
                <c:pt idx="35">
                  <c:v>0.98337176800000003</c:v>
                </c:pt>
                <c:pt idx="36">
                  <c:v>0.98621598200000005</c:v>
                </c:pt>
                <c:pt idx="37">
                  <c:v>0.99039323899999998</c:v>
                </c:pt>
                <c:pt idx="38">
                  <c:v>0.99509182799999996</c:v>
                </c:pt>
                <c:pt idx="39">
                  <c:v>0.99977633200000005</c:v>
                </c:pt>
                <c:pt idx="40">
                  <c:v>1.004212592</c:v>
                </c:pt>
              </c:numCache>
            </c:numRef>
          </c:val>
          <c:smooth val="0"/>
        </c:ser>
        <c:ser>
          <c:idx val="1"/>
          <c:order val="2"/>
          <c:tx>
            <c:strRef>
              <c:f>Sheet1!$D$1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0.93362711899999995</c:v>
                </c:pt>
                <c:pt idx="1">
                  <c:v>0.92880959799999996</c:v>
                </c:pt>
                <c:pt idx="2">
                  <c:v>0.90824072700000003</c:v>
                </c:pt>
                <c:pt idx="3">
                  <c:v>0.93934705699999999</c:v>
                </c:pt>
                <c:pt idx="4">
                  <c:v>0.95467040999999997</c:v>
                </c:pt>
                <c:pt idx="5">
                  <c:v>0.95230355200000005</c:v>
                </c:pt>
                <c:pt idx="6">
                  <c:v>0.95210988699999999</c:v>
                </c:pt>
                <c:pt idx="7">
                  <c:v>0.95972469199999999</c:v>
                </c:pt>
                <c:pt idx="8">
                  <c:v>0.99911430700000003</c:v>
                </c:pt>
                <c:pt idx="9">
                  <c:v>1</c:v>
                </c:pt>
                <c:pt idx="10">
                  <c:v>0.91925441399999996</c:v>
                </c:pt>
                <c:pt idx="11">
                  <c:v>0.94667041500000004</c:v>
                </c:pt>
                <c:pt idx="12">
                  <c:v>0.96478602300000005</c:v>
                </c:pt>
                <c:pt idx="13">
                  <c:v>0.97684815300000005</c:v>
                </c:pt>
                <c:pt idx="14">
                  <c:v>0.98564774099999997</c:v>
                </c:pt>
                <c:pt idx="15">
                  <c:v>0.99388439100000003</c:v>
                </c:pt>
                <c:pt idx="16">
                  <c:v>0.99710412800000003</c:v>
                </c:pt>
                <c:pt idx="17">
                  <c:v>0.99742004699999998</c:v>
                </c:pt>
                <c:pt idx="18">
                  <c:v>0.99881178599999998</c:v>
                </c:pt>
                <c:pt idx="19">
                  <c:v>1.0002538809999999</c:v>
                </c:pt>
                <c:pt idx="20">
                  <c:v>1.0023229570000001</c:v>
                </c:pt>
                <c:pt idx="21">
                  <c:v>1.00490353</c:v>
                </c:pt>
                <c:pt idx="22">
                  <c:v>1.0069497439999999</c:v>
                </c:pt>
                <c:pt idx="23">
                  <c:v>1.0094172219999999</c:v>
                </c:pt>
                <c:pt idx="24">
                  <c:v>1.013427496</c:v>
                </c:pt>
                <c:pt idx="25">
                  <c:v>1.017364248</c:v>
                </c:pt>
                <c:pt idx="26">
                  <c:v>1.0208753260000001</c:v>
                </c:pt>
                <c:pt idx="27">
                  <c:v>1.0248866029999999</c:v>
                </c:pt>
                <c:pt idx="28">
                  <c:v>1.029264234</c:v>
                </c:pt>
                <c:pt idx="29">
                  <c:v>1.0338011979999999</c:v>
                </c:pt>
                <c:pt idx="30">
                  <c:v>1.0375400749999999</c:v>
                </c:pt>
                <c:pt idx="31">
                  <c:v>1.0423790449999999</c:v>
                </c:pt>
                <c:pt idx="32">
                  <c:v>1.0491110619999999</c:v>
                </c:pt>
                <c:pt idx="33">
                  <c:v>1.056482664</c:v>
                </c:pt>
                <c:pt idx="34">
                  <c:v>1.062723946</c:v>
                </c:pt>
                <c:pt idx="35">
                  <c:v>1.068919306</c:v>
                </c:pt>
                <c:pt idx="36">
                  <c:v>1.075464218</c:v>
                </c:pt>
                <c:pt idx="37">
                  <c:v>1.0820029929999999</c:v>
                </c:pt>
                <c:pt idx="38">
                  <c:v>1.0888733799999999</c:v>
                </c:pt>
                <c:pt idx="39">
                  <c:v>1.09643833</c:v>
                </c:pt>
                <c:pt idx="40">
                  <c:v>1.1046151740000001</c:v>
                </c:pt>
              </c:numCache>
            </c:numRef>
          </c:val>
          <c:smooth val="0"/>
        </c:ser>
        <c:dLbls>
          <c:showLegendKey val="0"/>
          <c:showVal val="0"/>
          <c:showCatName val="0"/>
          <c:showSerName val="0"/>
          <c:showPercent val="0"/>
          <c:showBubbleSize val="0"/>
        </c:dLbls>
        <c:smooth val="0"/>
        <c:axId val="-1237668192"/>
        <c:axId val="-1237669824"/>
      </c:lineChart>
      <c:catAx>
        <c:axId val="-12376681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37669824"/>
        <c:crosses val="autoZero"/>
        <c:auto val="1"/>
        <c:lblAlgn val="ctr"/>
        <c:lblOffset val="100"/>
        <c:tickLblSkip val="10"/>
        <c:tickMarkSkip val="10"/>
        <c:noMultiLvlLbl val="0"/>
      </c:catAx>
      <c:valAx>
        <c:axId val="-1237669824"/>
        <c:scaling>
          <c:orientation val="minMax"/>
          <c:max val="1.4"/>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cap="flat" cmpd="sng" algn="ctr">
            <a:solidFill>
              <a:srgbClr val="FFFFFF">
                <a:lumMod val="65000"/>
              </a:srgbClr>
            </a:solidFill>
            <a:prstDash val="lgDash"/>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37668192"/>
        <c:crossesAt val="11"/>
        <c:crossBetween val="midCat"/>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7.0489178496926111E-2"/>
          <c:w val="0.65340958507597968"/>
          <c:h val="0.8365830829200317"/>
        </c:manualLayout>
      </c:layout>
      <c:lineChart>
        <c:grouping val="standard"/>
        <c:varyColors val="0"/>
        <c:ser>
          <c:idx val="5"/>
          <c:order val="0"/>
          <c:tx>
            <c:strRef>
              <c:f>Sheet1!$B$1</c:f>
              <c:strCache>
                <c:ptCount val="1"/>
                <c:pt idx="0">
                  <c:v>petroleum and other liquids</c:v>
                </c:pt>
              </c:strCache>
            </c:strRef>
          </c:tx>
          <c:spPr>
            <a:ln w="22225" cap="rnd">
              <a:solidFill>
                <a:srgbClr val="BD732A"/>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33.499918000000001</c:v>
                </c:pt>
                <c:pt idx="1">
                  <c:v>32.789101000000002</c:v>
                </c:pt>
                <c:pt idx="2">
                  <c:v>33.467661</c:v>
                </c:pt>
                <c:pt idx="3">
                  <c:v>33.587586999999999</c:v>
                </c:pt>
                <c:pt idx="4">
                  <c:v>34.453420000000001</c:v>
                </c:pt>
                <c:pt idx="5">
                  <c:v>34.341116999999997</c:v>
                </c:pt>
                <c:pt idx="6">
                  <c:v>35.588927000000005</c:v>
                </c:pt>
                <c:pt idx="7">
                  <c:v>36.065114999999999</c:v>
                </c:pt>
                <c:pt idx="8">
                  <c:v>36.719796000000002</c:v>
                </c:pt>
                <c:pt idx="9">
                  <c:v>37.732135</c:v>
                </c:pt>
                <c:pt idx="10">
                  <c:v>38.151574000000004</c:v>
                </c:pt>
                <c:pt idx="11">
                  <c:v>38.083673000000005</c:v>
                </c:pt>
                <c:pt idx="12">
                  <c:v>38.117421999999998</c:v>
                </c:pt>
                <c:pt idx="13">
                  <c:v>38.707000999999998</c:v>
                </c:pt>
                <c:pt idx="14">
                  <c:v>40.139252999999997</c:v>
                </c:pt>
                <c:pt idx="15">
                  <c:v>40.216568000000002</c:v>
                </c:pt>
                <c:pt idx="16">
                  <c:v>39.730512000000004</c:v>
                </c:pt>
                <c:pt idx="17">
                  <c:v>39.367615000000001</c:v>
                </c:pt>
                <c:pt idx="18">
                  <c:v>36.769383000000005</c:v>
                </c:pt>
                <c:pt idx="19">
                  <c:v>34.779150000000001</c:v>
                </c:pt>
                <c:pt idx="20">
                  <c:v>35.320510999999996</c:v>
                </c:pt>
                <c:pt idx="21">
                  <c:v>34.639173999999997</c:v>
                </c:pt>
                <c:pt idx="22">
                  <c:v>33.833083000000002</c:v>
                </c:pt>
                <c:pt idx="23">
                  <c:v>34.397925000000001</c:v>
                </c:pt>
                <c:pt idx="24">
                  <c:v>34.657826999999997</c:v>
                </c:pt>
                <c:pt idx="25">
                  <c:v>35.368127000000001</c:v>
                </c:pt>
                <c:pt idx="26">
                  <c:v>35.711903</c:v>
                </c:pt>
                <c:pt idx="27">
                  <c:v>36.043156000000003</c:v>
                </c:pt>
                <c:pt idx="28">
                  <c:v>36.891820000000003</c:v>
                </c:pt>
                <c:pt idx="29">
                  <c:v>36.866381000000004</c:v>
                </c:pt>
                <c:pt idx="30">
                  <c:v>33.549446000000003</c:v>
                </c:pt>
                <c:pt idx="31">
                  <c:v>35.556072</c:v>
                </c:pt>
                <c:pt idx="32">
                  <c:v>36.490887000000001</c:v>
                </c:pt>
                <c:pt idx="33">
                  <c:v>36.766998000000001</c:v>
                </c:pt>
                <c:pt idx="34">
                  <c:v>36.894145999999999</c:v>
                </c:pt>
                <c:pt idx="35">
                  <c:v>37.000061000000002</c:v>
                </c:pt>
                <c:pt idx="36">
                  <c:v>36.995776999999997</c:v>
                </c:pt>
                <c:pt idx="37">
                  <c:v>36.931938000000002</c:v>
                </c:pt>
                <c:pt idx="38">
                  <c:v>36.903244000000001</c:v>
                </c:pt>
                <c:pt idx="39">
                  <c:v>36.865226999999997</c:v>
                </c:pt>
                <c:pt idx="40">
                  <c:v>36.883015</c:v>
                </c:pt>
                <c:pt idx="41">
                  <c:v>36.874088</c:v>
                </c:pt>
                <c:pt idx="42">
                  <c:v>36.873806000000002</c:v>
                </c:pt>
                <c:pt idx="43">
                  <c:v>36.908507999999998</c:v>
                </c:pt>
                <c:pt idx="44">
                  <c:v>37.00029</c:v>
                </c:pt>
                <c:pt idx="45">
                  <c:v>37.087257000000001</c:v>
                </c:pt>
                <c:pt idx="46">
                  <c:v>37.147323999999998</c:v>
                </c:pt>
                <c:pt idx="47">
                  <c:v>37.220711000000001</c:v>
                </c:pt>
                <c:pt idx="48">
                  <c:v>37.286738999999997</c:v>
                </c:pt>
                <c:pt idx="49">
                  <c:v>37.356689000000003</c:v>
                </c:pt>
                <c:pt idx="50">
                  <c:v>37.385254000000003</c:v>
                </c:pt>
                <c:pt idx="51">
                  <c:v>37.487338999999999</c:v>
                </c:pt>
                <c:pt idx="52">
                  <c:v>37.630794999999999</c:v>
                </c:pt>
                <c:pt idx="53">
                  <c:v>37.787616999999997</c:v>
                </c:pt>
                <c:pt idx="54">
                  <c:v>37.936050000000002</c:v>
                </c:pt>
                <c:pt idx="55">
                  <c:v>38.120131999999998</c:v>
                </c:pt>
                <c:pt idx="56">
                  <c:v>38.264538000000002</c:v>
                </c:pt>
                <c:pt idx="57">
                  <c:v>38.431533999999999</c:v>
                </c:pt>
                <c:pt idx="58">
                  <c:v>38.625594999999997</c:v>
                </c:pt>
                <c:pt idx="59">
                  <c:v>38.846153000000001</c:v>
                </c:pt>
                <c:pt idx="60">
                  <c:v>39.076946</c:v>
                </c:pt>
              </c:numCache>
            </c:numRef>
          </c:val>
          <c:smooth val="0"/>
          <c:extLst xmlns:c16r2="http://schemas.microsoft.com/office/drawing/2015/06/chart">
            <c:ext xmlns:c16="http://schemas.microsoft.com/office/drawing/2014/chart" uri="{C3380CC4-5D6E-409C-BE32-E72D297353CC}">
              <c16:uniqueId val="{00000000-72B2-4ED5-B729-B7C5DE82A477}"/>
            </c:ext>
          </c:extLst>
        </c:ser>
        <c:ser>
          <c:idx val="1"/>
          <c:order val="1"/>
          <c:tx>
            <c:strRef>
              <c:f>Sheet1!$C$1</c:f>
              <c:strCache>
                <c:ptCount val="1"/>
                <c:pt idx="0">
                  <c:v>natural gas</c:v>
                </c:pt>
              </c:strCache>
            </c:strRef>
          </c:tx>
          <c:spPr>
            <a:ln w="22225" cap="rnd">
              <a:solidFill>
                <a:srgbClr val="2EA9DE"/>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19.603266999999999</c:v>
                </c:pt>
                <c:pt idx="1">
                  <c:v>20.032957999999997</c:v>
                </c:pt>
                <c:pt idx="2">
                  <c:v>20.713632</c:v>
                </c:pt>
                <c:pt idx="3">
                  <c:v>21.228999999999999</c:v>
                </c:pt>
                <c:pt idx="4">
                  <c:v>21.728066999999999</c:v>
                </c:pt>
                <c:pt idx="5">
                  <c:v>22.671139</c:v>
                </c:pt>
                <c:pt idx="6">
                  <c:v>23.084647</c:v>
                </c:pt>
                <c:pt idx="7">
                  <c:v>23.222716000000002</c:v>
                </c:pt>
                <c:pt idx="8">
                  <c:v>22.830226</c:v>
                </c:pt>
                <c:pt idx="9">
                  <c:v>22.909226999999998</c:v>
                </c:pt>
                <c:pt idx="10">
                  <c:v>23.823976999999999</c:v>
                </c:pt>
                <c:pt idx="11">
                  <c:v>22.772558</c:v>
                </c:pt>
                <c:pt idx="12">
                  <c:v>23.510081</c:v>
                </c:pt>
                <c:pt idx="13">
                  <c:v>22.830642000000001</c:v>
                </c:pt>
                <c:pt idx="14">
                  <c:v>22.923061000000001</c:v>
                </c:pt>
                <c:pt idx="15">
                  <c:v>22.565364000000002</c:v>
                </c:pt>
                <c:pt idx="16">
                  <c:v>22.238738000000001</c:v>
                </c:pt>
                <c:pt idx="17">
                  <c:v>23.662758999999998</c:v>
                </c:pt>
                <c:pt idx="18">
                  <c:v>23.842953000000001</c:v>
                </c:pt>
                <c:pt idx="19">
                  <c:v>23.415939999999999</c:v>
                </c:pt>
                <c:pt idx="20">
                  <c:v>24.574754000000002</c:v>
                </c:pt>
                <c:pt idx="21">
                  <c:v>24.954539</c:v>
                </c:pt>
                <c:pt idx="22">
                  <c:v>26.088581999999999</c:v>
                </c:pt>
                <c:pt idx="23">
                  <c:v>26.805133999999999</c:v>
                </c:pt>
                <c:pt idx="24">
                  <c:v>27.382832999999998</c:v>
                </c:pt>
                <c:pt idx="25">
                  <c:v>28.191095000000001</c:v>
                </c:pt>
                <c:pt idx="26">
                  <c:v>28.400351999999998</c:v>
                </c:pt>
                <c:pt idx="27">
                  <c:v>28.055092999999999</c:v>
                </c:pt>
                <c:pt idx="28">
                  <c:v>31.087536</c:v>
                </c:pt>
                <c:pt idx="29">
                  <c:v>32.098117999999999</c:v>
                </c:pt>
                <c:pt idx="30">
                  <c:v>31.894480000000001</c:v>
                </c:pt>
                <c:pt idx="31">
                  <c:v>30.043800000000001</c:v>
                </c:pt>
                <c:pt idx="32">
                  <c:v>30.213411000000001</c:v>
                </c:pt>
                <c:pt idx="33">
                  <c:v>30.970762000000001</c:v>
                </c:pt>
                <c:pt idx="34">
                  <c:v>31.211485</c:v>
                </c:pt>
                <c:pt idx="35">
                  <c:v>31.956126999999999</c:v>
                </c:pt>
                <c:pt idx="36">
                  <c:v>32.264912000000002</c:v>
                </c:pt>
                <c:pt idx="37">
                  <c:v>32.282093000000003</c:v>
                </c:pt>
                <c:pt idx="38">
                  <c:v>32.177483000000002</c:v>
                </c:pt>
                <c:pt idx="39">
                  <c:v>32.231200999999999</c:v>
                </c:pt>
                <c:pt idx="40">
                  <c:v>32.117640999999999</c:v>
                </c:pt>
                <c:pt idx="41">
                  <c:v>32.271861999999999</c:v>
                </c:pt>
                <c:pt idx="42">
                  <c:v>32.338593000000003</c:v>
                </c:pt>
                <c:pt idx="43">
                  <c:v>32.414223</c:v>
                </c:pt>
                <c:pt idx="44">
                  <c:v>32.550209000000002</c:v>
                </c:pt>
                <c:pt idx="45">
                  <c:v>32.548499999999997</c:v>
                </c:pt>
                <c:pt idx="46">
                  <c:v>32.685020000000002</c:v>
                </c:pt>
                <c:pt idx="47">
                  <c:v>32.916870000000003</c:v>
                </c:pt>
                <c:pt idx="48">
                  <c:v>33.235233000000001</c:v>
                </c:pt>
                <c:pt idx="49">
                  <c:v>33.544769000000002</c:v>
                </c:pt>
                <c:pt idx="50">
                  <c:v>33.862040999999998</c:v>
                </c:pt>
                <c:pt idx="51">
                  <c:v>34.064017999999997</c:v>
                </c:pt>
                <c:pt idx="52">
                  <c:v>34.412781000000003</c:v>
                </c:pt>
                <c:pt idx="53">
                  <c:v>34.825248999999999</c:v>
                </c:pt>
                <c:pt idx="54">
                  <c:v>35.127544</c:v>
                </c:pt>
                <c:pt idx="55">
                  <c:v>35.376922999999998</c:v>
                </c:pt>
                <c:pt idx="56">
                  <c:v>35.608372000000003</c:v>
                </c:pt>
                <c:pt idx="57">
                  <c:v>35.830390999999999</c:v>
                </c:pt>
                <c:pt idx="58">
                  <c:v>36.098427000000001</c:v>
                </c:pt>
                <c:pt idx="59">
                  <c:v>36.369923</c:v>
                </c:pt>
                <c:pt idx="60">
                  <c:v>36.697468000000001</c:v>
                </c:pt>
              </c:numCache>
            </c:numRef>
          </c:val>
          <c:smooth val="0"/>
          <c:extLst xmlns:c16r2="http://schemas.microsoft.com/office/drawing/2015/06/chart">
            <c:ext xmlns:c16="http://schemas.microsoft.com/office/drawing/2014/chart" uri="{C3380CC4-5D6E-409C-BE32-E72D297353CC}">
              <c16:uniqueId val="{00000001-72B2-4ED5-B729-B7C5DE82A477}"/>
            </c:ext>
          </c:extLst>
        </c:ser>
        <c:ser>
          <c:idx val="4"/>
          <c:order val="2"/>
          <c:tx>
            <c:strRef>
              <c:f>Sheet1!$D$1</c:f>
              <c:strCache>
                <c:ptCount val="1"/>
                <c:pt idx="0">
                  <c:v>coal</c:v>
                </c:pt>
              </c:strCache>
            </c:strRef>
          </c:tx>
          <c:spPr>
            <a:ln w="22225" cap="rnd">
              <a:solidFill>
                <a:srgbClr val="7F7F7F"/>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19.172635</c:v>
                </c:pt>
                <c:pt idx="1">
                  <c:v>18.991669999999999</c:v>
                </c:pt>
                <c:pt idx="2">
                  <c:v>19.122471000000001</c:v>
                </c:pt>
                <c:pt idx="3">
                  <c:v>19.835148</c:v>
                </c:pt>
                <c:pt idx="4">
                  <c:v>19.909462999999999</c:v>
                </c:pt>
                <c:pt idx="5">
                  <c:v>20.088726999999999</c:v>
                </c:pt>
                <c:pt idx="6">
                  <c:v>21.001913999999999</c:v>
                </c:pt>
                <c:pt idx="7">
                  <c:v>21.445411</c:v>
                </c:pt>
                <c:pt idx="8">
                  <c:v>21.655743999999999</c:v>
                </c:pt>
                <c:pt idx="9">
                  <c:v>21.622544000000001</c:v>
                </c:pt>
                <c:pt idx="10">
                  <c:v>22.579528</c:v>
                </c:pt>
                <c:pt idx="11">
                  <c:v>21.914268</c:v>
                </c:pt>
                <c:pt idx="12">
                  <c:v>21.903989000000003</c:v>
                </c:pt>
                <c:pt idx="13">
                  <c:v>22.320927999999999</c:v>
                </c:pt>
                <c:pt idx="14">
                  <c:v>22.466194999999999</c:v>
                </c:pt>
                <c:pt idx="15">
                  <c:v>22.796543</c:v>
                </c:pt>
                <c:pt idx="16">
                  <c:v>22.44716</c:v>
                </c:pt>
                <c:pt idx="17">
                  <c:v>22.749466000000002</c:v>
                </c:pt>
                <c:pt idx="18">
                  <c:v>22.387437000000002</c:v>
                </c:pt>
                <c:pt idx="19">
                  <c:v>19.691205</c:v>
                </c:pt>
                <c:pt idx="20">
                  <c:v>20.833968000000002</c:v>
                </c:pt>
                <c:pt idx="21">
                  <c:v>19.657783999999999</c:v>
                </c:pt>
                <c:pt idx="22">
                  <c:v>17.378233999999999</c:v>
                </c:pt>
                <c:pt idx="23">
                  <c:v>18.038633000000001</c:v>
                </c:pt>
                <c:pt idx="24">
                  <c:v>17.997632000000003</c:v>
                </c:pt>
                <c:pt idx="25">
                  <c:v>15.548870000000001</c:v>
                </c:pt>
                <c:pt idx="26">
                  <c:v>14.225905000000001</c:v>
                </c:pt>
                <c:pt idx="27">
                  <c:v>13.837465</c:v>
                </c:pt>
                <c:pt idx="28">
                  <c:v>13.251531999999999</c:v>
                </c:pt>
                <c:pt idx="29">
                  <c:v>11.314584999999999</c:v>
                </c:pt>
                <c:pt idx="30">
                  <c:v>8.9876520000000006</c:v>
                </c:pt>
                <c:pt idx="31">
                  <c:v>10.624501</c:v>
                </c:pt>
                <c:pt idx="32">
                  <c:v>11.152017000000001</c:v>
                </c:pt>
                <c:pt idx="33">
                  <c:v>9.8249449999999996</c:v>
                </c:pt>
                <c:pt idx="34">
                  <c:v>8.8436199999999996</c:v>
                </c:pt>
                <c:pt idx="35">
                  <c:v>7.8150639999999996</c:v>
                </c:pt>
                <c:pt idx="36">
                  <c:v>7.9708589999999999</c:v>
                </c:pt>
                <c:pt idx="37">
                  <c:v>7.7052120000000004</c:v>
                </c:pt>
                <c:pt idx="38">
                  <c:v>7.7320409999999997</c:v>
                </c:pt>
                <c:pt idx="39">
                  <c:v>7.719214</c:v>
                </c:pt>
                <c:pt idx="40">
                  <c:v>7.6135979999999996</c:v>
                </c:pt>
                <c:pt idx="41">
                  <c:v>7.4842890000000004</c:v>
                </c:pt>
                <c:pt idx="42">
                  <c:v>7.3547409999999998</c:v>
                </c:pt>
                <c:pt idx="43">
                  <c:v>7.3276139999999996</c:v>
                </c:pt>
                <c:pt idx="44">
                  <c:v>7.3069639999999998</c:v>
                </c:pt>
                <c:pt idx="45">
                  <c:v>7.1619409999999997</c:v>
                </c:pt>
                <c:pt idx="46">
                  <c:v>7.1475609999999996</c:v>
                </c:pt>
                <c:pt idx="47">
                  <c:v>7.0599059999999998</c:v>
                </c:pt>
                <c:pt idx="48">
                  <c:v>6.8873290000000003</c:v>
                </c:pt>
                <c:pt idx="49">
                  <c:v>6.8358860000000004</c:v>
                </c:pt>
                <c:pt idx="50">
                  <c:v>6.8118869999999996</c:v>
                </c:pt>
                <c:pt idx="51">
                  <c:v>6.7781650000000004</c:v>
                </c:pt>
                <c:pt idx="52">
                  <c:v>6.797472</c:v>
                </c:pt>
                <c:pt idx="53">
                  <c:v>6.7461359999999999</c:v>
                </c:pt>
                <c:pt idx="54">
                  <c:v>6.7068250000000003</c:v>
                </c:pt>
                <c:pt idx="55">
                  <c:v>6.5868370000000001</c:v>
                </c:pt>
                <c:pt idx="56">
                  <c:v>6.5609149999999996</c:v>
                </c:pt>
                <c:pt idx="57">
                  <c:v>6.5514799999999997</c:v>
                </c:pt>
                <c:pt idx="58">
                  <c:v>6.5866699999999998</c:v>
                </c:pt>
                <c:pt idx="59">
                  <c:v>6.6096029999999999</c:v>
                </c:pt>
                <c:pt idx="60">
                  <c:v>6.6021679999999998</c:v>
                </c:pt>
              </c:numCache>
            </c:numRef>
          </c:val>
          <c:smooth val="0"/>
          <c:extLst xmlns:c16r2="http://schemas.microsoft.com/office/drawing/2015/06/chart">
            <c:ext xmlns:c16="http://schemas.microsoft.com/office/drawing/2014/chart" uri="{C3380CC4-5D6E-409C-BE32-E72D297353CC}">
              <c16:uniqueId val="{00000002-72B2-4ED5-B729-B7C5DE82A477}"/>
            </c:ext>
          </c:extLst>
        </c:ser>
        <c:ser>
          <c:idx val="7"/>
          <c:order val="3"/>
          <c:tx>
            <c:strRef>
              <c:f>Sheet1!$E$1</c:f>
              <c:strCache>
                <c:ptCount val="1"/>
                <c:pt idx="0">
                  <c:v>nuclear</c:v>
                </c:pt>
              </c:strCache>
            </c:strRef>
          </c:tx>
          <c:spPr>
            <a:ln w="22225" cap="rnd">
              <a:solidFill>
                <a:srgbClr val="A33340"/>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6.1043500000000002</c:v>
                </c:pt>
                <c:pt idx="1">
                  <c:v>6.4221319999999995</c:v>
                </c:pt>
                <c:pt idx="2">
                  <c:v>6.4792060000000005</c:v>
                </c:pt>
                <c:pt idx="3">
                  <c:v>6.4104989999999997</c:v>
                </c:pt>
                <c:pt idx="4">
                  <c:v>6.6938770000000005</c:v>
                </c:pt>
                <c:pt idx="5">
                  <c:v>7.0754359999999998</c:v>
                </c:pt>
                <c:pt idx="6">
                  <c:v>7.0866740000000004</c:v>
                </c:pt>
                <c:pt idx="7">
                  <c:v>6.5969920000000002</c:v>
                </c:pt>
                <c:pt idx="8">
                  <c:v>7.0678090000000005</c:v>
                </c:pt>
                <c:pt idx="9">
                  <c:v>7.6102560000000006</c:v>
                </c:pt>
                <c:pt idx="10">
                  <c:v>7.862349</c:v>
                </c:pt>
                <c:pt idx="11">
                  <c:v>8.0288529999999998</c:v>
                </c:pt>
                <c:pt idx="12">
                  <c:v>8.145429</c:v>
                </c:pt>
                <c:pt idx="13">
                  <c:v>7.9596220000000004</c:v>
                </c:pt>
                <c:pt idx="14">
                  <c:v>8.2227739999999994</c:v>
                </c:pt>
                <c:pt idx="15">
                  <c:v>8.1608099999999997</c:v>
                </c:pt>
                <c:pt idx="16">
                  <c:v>8.2146260000000009</c:v>
                </c:pt>
                <c:pt idx="17">
                  <c:v>8.4585889999999999</c:v>
                </c:pt>
                <c:pt idx="18">
                  <c:v>8.4264910000000004</c:v>
                </c:pt>
                <c:pt idx="19">
                  <c:v>8.3552199999999992</c:v>
                </c:pt>
                <c:pt idx="20">
                  <c:v>8.4344330000000003</c:v>
                </c:pt>
                <c:pt idx="21">
                  <c:v>8.2686980000000005</c:v>
                </c:pt>
                <c:pt idx="22">
                  <c:v>8.0618219999999994</c:v>
                </c:pt>
                <c:pt idx="23">
                  <c:v>8.2444330000000008</c:v>
                </c:pt>
                <c:pt idx="24">
                  <c:v>8.3375589999999988</c:v>
                </c:pt>
                <c:pt idx="25">
                  <c:v>8.3368859999999998</c:v>
                </c:pt>
                <c:pt idx="26">
                  <c:v>8.4267530000000015</c:v>
                </c:pt>
                <c:pt idx="27">
                  <c:v>8.4189680000000013</c:v>
                </c:pt>
                <c:pt idx="28">
                  <c:v>8.4380679999999995</c:v>
                </c:pt>
                <c:pt idx="29">
                  <c:v>8.4623740000000005</c:v>
                </c:pt>
                <c:pt idx="30">
                  <c:v>8.2053379999999994</c:v>
                </c:pt>
                <c:pt idx="31">
                  <c:v>7.9521930000000003</c:v>
                </c:pt>
                <c:pt idx="32">
                  <c:v>7.7023359999999998</c:v>
                </c:pt>
                <c:pt idx="33">
                  <c:v>7.8394539999999999</c:v>
                </c:pt>
                <c:pt idx="34">
                  <c:v>7.8721709999999998</c:v>
                </c:pt>
                <c:pt idx="35">
                  <c:v>7.7886559999999996</c:v>
                </c:pt>
                <c:pt idx="36">
                  <c:v>6.8895980000000003</c:v>
                </c:pt>
                <c:pt idx="37">
                  <c:v>6.742038</c:v>
                </c:pt>
                <c:pt idx="38">
                  <c:v>6.7456670000000001</c:v>
                </c:pt>
                <c:pt idx="39">
                  <c:v>6.5818890000000003</c:v>
                </c:pt>
                <c:pt idx="40">
                  <c:v>6.5897199999999998</c:v>
                </c:pt>
                <c:pt idx="41">
                  <c:v>6.6018720000000002</c:v>
                </c:pt>
                <c:pt idx="42">
                  <c:v>6.6107250000000004</c:v>
                </c:pt>
                <c:pt idx="43">
                  <c:v>6.5300070000000003</c:v>
                </c:pt>
                <c:pt idx="44">
                  <c:v>6.3550139999999997</c:v>
                </c:pt>
                <c:pt idx="45">
                  <c:v>6.3697049999999997</c:v>
                </c:pt>
                <c:pt idx="46">
                  <c:v>6.301876</c:v>
                </c:pt>
                <c:pt idx="47">
                  <c:v>6.3040830000000003</c:v>
                </c:pt>
                <c:pt idx="48">
                  <c:v>6.3062860000000001</c:v>
                </c:pt>
                <c:pt idx="49">
                  <c:v>6.3062860000000001</c:v>
                </c:pt>
                <c:pt idx="50">
                  <c:v>6.2189899999999998</c:v>
                </c:pt>
                <c:pt idx="51">
                  <c:v>6.232081</c:v>
                </c:pt>
                <c:pt idx="52">
                  <c:v>6.241549</c:v>
                </c:pt>
                <c:pt idx="53">
                  <c:v>6.2506820000000003</c:v>
                </c:pt>
                <c:pt idx="54">
                  <c:v>6.2585800000000003</c:v>
                </c:pt>
                <c:pt idx="55">
                  <c:v>6.2671380000000001</c:v>
                </c:pt>
                <c:pt idx="56">
                  <c:v>6.2715930000000002</c:v>
                </c:pt>
                <c:pt idx="57">
                  <c:v>6.1951790000000004</c:v>
                </c:pt>
                <c:pt idx="58">
                  <c:v>6.197953</c:v>
                </c:pt>
                <c:pt idx="59">
                  <c:v>6.2013059999999998</c:v>
                </c:pt>
                <c:pt idx="60">
                  <c:v>6.2061510000000002</c:v>
                </c:pt>
              </c:numCache>
            </c:numRef>
          </c:val>
          <c:smooth val="0"/>
          <c:extLst xmlns:c16r2="http://schemas.microsoft.com/office/drawing/2015/06/chart">
            <c:ext xmlns:c16="http://schemas.microsoft.com/office/drawing/2014/chart" uri="{C3380CC4-5D6E-409C-BE32-E72D297353CC}">
              <c16:uniqueId val="{00000003-72B2-4ED5-B729-B7C5DE82A477}"/>
            </c:ext>
          </c:extLst>
        </c:ser>
        <c:ser>
          <c:idx val="3"/>
          <c:order val="4"/>
          <c:tx>
            <c:strRef>
              <c:f>Sheet1!$F$1</c:f>
              <c:strCache>
                <c:ptCount val="1"/>
                <c:pt idx="0">
                  <c:v>liquid biofuels</c:v>
                </c:pt>
              </c:strCache>
            </c:strRef>
          </c:tx>
          <c:spPr>
            <a:ln w="22225" cap="rnd">
              <a:solidFill>
                <a:srgbClr val="FFC000"/>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Sheet1!$F$2:$F$62</c:f>
              <c:numCache>
                <c:formatCode>General</c:formatCode>
                <c:ptCount val="61"/>
                <c:pt idx="0">
                  <c:v>6.0421000000000002E-2</c:v>
                </c:pt>
                <c:pt idx="1">
                  <c:v>7.0095000000000005E-2</c:v>
                </c:pt>
                <c:pt idx="2">
                  <c:v>7.9745999999999997E-2</c:v>
                </c:pt>
                <c:pt idx="3">
                  <c:v>9.3659999999999993E-2</c:v>
                </c:pt>
                <c:pt idx="4">
                  <c:v>0.10484</c:v>
                </c:pt>
                <c:pt idx="5">
                  <c:v>0.11248999999999999</c:v>
                </c:pt>
                <c:pt idx="6">
                  <c:v>8.0660999999999997E-2</c:v>
                </c:pt>
                <c:pt idx="7">
                  <c:v>0.10196599999999999</c:v>
                </c:pt>
                <c:pt idx="8">
                  <c:v>0.112843</c:v>
                </c:pt>
                <c:pt idx="9">
                  <c:v>0.117795</c:v>
                </c:pt>
                <c:pt idx="10">
                  <c:v>0.13488700000000001</c:v>
                </c:pt>
                <c:pt idx="11">
                  <c:v>0.14213200000000001</c:v>
                </c:pt>
                <c:pt idx="12">
                  <c:v>0.16967500000000002</c:v>
                </c:pt>
                <c:pt idx="13">
                  <c:v>0.22981000000000001</c:v>
                </c:pt>
                <c:pt idx="14">
                  <c:v>0.289715</c:v>
                </c:pt>
                <c:pt idx="15">
                  <c:v>0.33901600000000004</c:v>
                </c:pt>
                <c:pt idx="16">
                  <c:v>0.474995</c:v>
                </c:pt>
                <c:pt idx="17">
                  <c:v>0.60192200000000007</c:v>
                </c:pt>
                <c:pt idx="18">
                  <c:v>0.82457599999999998</c:v>
                </c:pt>
                <c:pt idx="19">
                  <c:v>0.93496400000000002</c:v>
                </c:pt>
                <c:pt idx="20">
                  <c:v>1.0747880000000001</c:v>
                </c:pt>
                <c:pt idx="21">
                  <c:v>1.1585860000000001</c:v>
                </c:pt>
                <c:pt idx="22">
                  <c:v>1.1598740000000001</c:v>
                </c:pt>
                <c:pt idx="23">
                  <c:v>1.2841579999999999</c:v>
                </c:pt>
                <c:pt idx="24">
                  <c:v>1.302341</c:v>
                </c:pt>
                <c:pt idx="25">
                  <c:v>1.3340370000000001</c:v>
                </c:pt>
                <c:pt idx="26">
                  <c:v>1.4426869999999998</c:v>
                </c:pt>
                <c:pt idx="27">
                  <c:v>1.4385109999999999</c:v>
                </c:pt>
                <c:pt idx="28">
                  <c:v>1.4147400000000001</c:v>
                </c:pt>
                <c:pt idx="29">
                  <c:v>1.4106540000000001</c:v>
                </c:pt>
                <c:pt idx="30">
                  <c:v>1.331656</c:v>
                </c:pt>
                <c:pt idx="31">
                  <c:v>1.516716</c:v>
                </c:pt>
                <c:pt idx="32">
                  <c:v>1.5437369999999999</c:v>
                </c:pt>
                <c:pt idx="33">
                  <c:v>1.5753509999999999</c:v>
                </c:pt>
                <c:pt idx="34">
                  <c:v>1.5821099999999999</c:v>
                </c:pt>
                <c:pt idx="35">
                  <c:v>1.5888739999999999</c:v>
                </c:pt>
                <c:pt idx="36">
                  <c:v>1.595691</c:v>
                </c:pt>
                <c:pt idx="37">
                  <c:v>1.602471</c:v>
                </c:pt>
                <c:pt idx="38">
                  <c:v>1.6092489999999999</c:v>
                </c:pt>
                <c:pt idx="39">
                  <c:v>1.6160159999999999</c:v>
                </c:pt>
                <c:pt idx="40">
                  <c:v>1.6228020000000001</c:v>
                </c:pt>
                <c:pt idx="41">
                  <c:v>1.6218090000000001</c:v>
                </c:pt>
                <c:pt idx="42">
                  <c:v>1.620954</c:v>
                </c:pt>
                <c:pt idx="43">
                  <c:v>1.620123</c:v>
                </c:pt>
                <c:pt idx="44">
                  <c:v>1.619237</c:v>
                </c:pt>
                <c:pt idx="45">
                  <c:v>1.6184080000000001</c:v>
                </c:pt>
                <c:pt idx="46">
                  <c:v>1.617488</c:v>
                </c:pt>
                <c:pt idx="47">
                  <c:v>1.616493</c:v>
                </c:pt>
                <c:pt idx="48">
                  <c:v>1.6154999999999999</c:v>
                </c:pt>
                <c:pt idx="49">
                  <c:v>1.614554</c:v>
                </c:pt>
                <c:pt idx="50">
                  <c:v>1.613723</c:v>
                </c:pt>
                <c:pt idx="51">
                  <c:v>1.622198</c:v>
                </c:pt>
                <c:pt idx="52">
                  <c:v>1.624452</c:v>
                </c:pt>
                <c:pt idx="53">
                  <c:v>1.6236330000000001</c:v>
                </c:pt>
                <c:pt idx="54">
                  <c:v>1.630333</c:v>
                </c:pt>
                <c:pt idx="55">
                  <c:v>1.638765</c:v>
                </c:pt>
                <c:pt idx="56">
                  <c:v>1.6472739999999999</c:v>
                </c:pt>
                <c:pt idx="57">
                  <c:v>1.6571130000000001</c:v>
                </c:pt>
                <c:pt idx="58">
                  <c:v>1.6668270000000001</c:v>
                </c:pt>
                <c:pt idx="59">
                  <c:v>1.682777</c:v>
                </c:pt>
                <c:pt idx="60">
                  <c:v>1.698785</c:v>
                </c:pt>
              </c:numCache>
            </c:numRef>
          </c:val>
          <c:smooth val="0"/>
          <c:extLst xmlns:c16r2="http://schemas.microsoft.com/office/drawing/2015/06/chart">
            <c:ext xmlns:c16="http://schemas.microsoft.com/office/drawing/2014/chart" uri="{C3380CC4-5D6E-409C-BE32-E72D297353CC}">
              <c16:uniqueId val="{00000004-72B2-4ED5-B729-B7C5DE82A477}"/>
            </c:ext>
          </c:extLst>
        </c:ser>
        <c:ser>
          <c:idx val="0"/>
          <c:order val="5"/>
          <c:tx>
            <c:strRef>
              <c:f>Sheet1!$G$1</c:f>
              <c:strCache>
                <c:ptCount val="1"/>
                <c:pt idx="0">
                  <c:v>hydro</c:v>
                </c:pt>
              </c:strCache>
            </c:strRef>
          </c:tx>
          <c:spPr>
            <a:ln w="22225" cap="rnd">
              <a:solidFill>
                <a:srgbClr val="00395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Sheet1!$G$2:$G$62</c:f>
              <c:numCache>
                <c:formatCode>General</c:formatCode>
                <c:ptCount val="61"/>
                <c:pt idx="0">
                  <c:v>3.0463910000000003</c:v>
                </c:pt>
                <c:pt idx="1">
                  <c:v>3.015943</c:v>
                </c:pt>
                <c:pt idx="2">
                  <c:v>2.6174360000000001</c:v>
                </c:pt>
                <c:pt idx="3">
                  <c:v>2.891613</c:v>
                </c:pt>
                <c:pt idx="4">
                  <c:v>2.6834569999999998</c:v>
                </c:pt>
                <c:pt idx="5">
                  <c:v>3.2053069999999999</c:v>
                </c:pt>
                <c:pt idx="6">
                  <c:v>3.5896559999999997</c:v>
                </c:pt>
                <c:pt idx="7">
                  <c:v>3.6404580000000002</c:v>
                </c:pt>
                <c:pt idx="8">
                  <c:v>3.2970540000000002</c:v>
                </c:pt>
                <c:pt idx="9">
                  <c:v>3.2675749999999999</c:v>
                </c:pt>
                <c:pt idx="10">
                  <c:v>2.8111160000000002</c:v>
                </c:pt>
                <c:pt idx="11">
                  <c:v>2.2418580000000001</c:v>
                </c:pt>
                <c:pt idx="12">
                  <c:v>2.6890169999999998</c:v>
                </c:pt>
                <c:pt idx="13">
                  <c:v>2.7925390000000001</c:v>
                </c:pt>
                <c:pt idx="14">
                  <c:v>2.6884679999999999</c:v>
                </c:pt>
                <c:pt idx="15">
                  <c:v>2.7029420000000002</c:v>
                </c:pt>
                <c:pt idx="16">
                  <c:v>2.8690349999999998</c:v>
                </c:pt>
                <c:pt idx="17">
                  <c:v>2.4463889999999999</c:v>
                </c:pt>
                <c:pt idx="18">
                  <c:v>2.5111080000000001</c:v>
                </c:pt>
                <c:pt idx="19">
                  <c:v>2.6688239999999999</c:v>
                </c:pt>
                <c:pt idx="20">
                  <c:v>2.5385410000000004</c:v>
                </c:pt>
                <c:pt idx="21">
                  <c:v>3.1028519999999999</c:v>
                </c:pt>
                <c:pt idx="22">
                  <c:v>2.6287020000000001</c:v>
                </c:pt>
                <c:pt idx="23">
                  <c:v>2.5623819999999999</c:v>
                </c:pt>
                <c:pt idx="24">
                  <c:v>2.466577</c:v>
                </c:pt>
                <c:pt idx="25">
                  <c:v>2.321177</c:v>
                </c:pt>
                <c:pt idx="26">
                  <c:v>2.472442</c:v>
                </c:pt>
                <c:pt idx="27">
                  <c:v>2.7669670000000002</c:v>
                </c:pt>
                <c:pt idx="28">
                  <c:v>2.663138</c:v>
                </c:pt>
                <c:pt idx="29">
                  <c:v>2.491832</c:v>
                </c:pt>
                <c:pt idx="30">
                  <c:v>2.534411</c:v>
                </c:pt>
                <c:pt idx="31">
                  <c:v>2.4826380000000001</c:v>
                </c:pt>
                <c:pt idx="32">
                  <c:v>2.5643180000000001</c:v>
                </c:pt>
                <c:pt idx="33">
                  <c:v>2.6349200000000002</c:v>
                </c:pt>
                <c:pt idx="34">
                  <c:v>2.5740500000000002</c:v>
                </c:pt>
                <c:pt idx="35">
                  <c:v>2.5420980000000002</c:v>
                </c:pt>
                <c:pt idx="36">
                  <c:v>2.470024</c:v>
                </c:pt>
                <c:pt idx="37">
                  <c:v>2.453376</c:v>
                </c:pt>
                <c:pt idx="38">
                  <c:v>2.4351470000000002</c:v>
                </c:pt>
                <c:pt idx="39">
                  <c:v>2.4319229999999998</c:v>
                </c:pt>
                <c:pt idx="40">
                  <c:v>2.4272170000000002</c:v>
                </c:pt>
                <c:pt idx="41">
                  <c:v>2.4245009999999998</c:v>
                </c:pt>
                <c:pt idx="42">
                  <c:v>2.4136000000000002</c:v>
                </c:pt>
                <c:pt idx="43">
                  <c:v>2.4049689999999999</c:v>
                </c:pt>
                <c:pt idx="44">
                  <c:v>2.3993850000000001</c:v>
                </c:pt>
                <c:pt idx="45">
                  <c:v>2.3948390000000002</c:v>
                </c:pt>
                <c:pt idx="46">
                  <c:v>2.3885049999999999</c:v>
                </c:pt>
                <c:pt idx="47">
                  <c:v>2.3842129999999999</c:v>
                </c:pt>
                <c:pt idx="48">
                  <c:v>2.3756080000000002</c:v>
                </c:pt>
                <c:pt idx="49">
                  <c:v>2.3628269999999998</c:v>
                </c:pt>
                <c:pt idx="50">
                  <c:v>2.3550469999999999</c:v>
                </c:pt>
                <c:pt idx="51">
                  <c:v>2.3482159999999999</c:v>
                </c:pt>
                <c:pt idx="52">
                  <c:v>2.3421569999999998</c:v>
                </c:pt>
                <c:pt idx="53">
                  <c:v>2.3377150000000002</c:v>
                </c:pt>
                <c:pt idx="54">
                  <c:v>2.3251590000000002</c:v>
                </c:pt>
                <c:pt idx="55">
                  <c:v>2.3202970000000001</c:v>
                </c:pt>
                <c:pt idx="56">
                  <c:v>2.311928</c:v>
                </c:pt>
                <c:pt idx="57">
                  <c:v>2.3078069999999999</c:v>
                </c:pt>
                <c:pt idx="58">
                  <c:v>2.3054860000000001</c:v>
                </c:pt>
                <c:pt idx="59">
                  <c:v>2.301498</c:v>
                </c:pt>
                <c:pt idx="60">
                  <c:v>2.2946719999999998</c:v>
                </c:pt>
              </c:numCache>
            </c:numRef>
          </c:val>
          <c:smooth val="0"/>
          <c:extLst xmlns:c16r2="http://schemas.microsoft.com/office/drawing/2015/06/chart">
            <c:ext xmlns:c16="http://schemas.microsoft.com/office/drawing/2014/chart" uri="{C3380CC4-5D6E-409C-BE32-E72D297353CC}">
              <c16:uniqueId val="{00000005-72B2-4ED5-B729-B7C5DE82A477}"/>
            </c:ext>
          </c:extLst>
        </c:ser>
        <c:ser>
          <c:idx val="2"/>
          <c:order val="6"/>
          <c:tx>
            <c:strRef>
              <c:f>Sheet1!$H$1</c:f>
              <c:strCache>
                <c:ptCount val="1"/>
                <c:pt idx="0">
                  <c:v>other renewable energy</c:v>
                </c:pt>
              </c:strCache>
            </c:strRef>
          </c:tx>
          <c:spPr>
            <a:ln w="22225" cap="rnd">
              <a:solidFill>
                <a:srgbClr val="5D9732"/>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Sheet1!$H$2:$H$62</c:f>
              <c:numCache>
                <c:formatCode>General</c:formatCode>
                <c:ptCount val="61"/>
                <c:pt idx="0">
                  <c:v>2.9332120000000006</c:v>
                </c:pt>
                <c:pt idx="1">
                  <c:v>2.9817469999999999</c:v>
                </c:pt>
                <c:pt idx="2">
                  <c:v>3.1233739999999992</c:v>
                </c:pt>
                <c:pt idx="3">
                  <c:v>3.0963620000000005</c:v>
                </c:pt>
                <c:pt idx="4">
                  <c:v>3.1988449999999999</c:v>
                </c:pt>
                <c:pt idx="5">
                  <c:v>3.2415720000000001</c:v>
                </c:pt>
                <c:pt idx="6">
                  <c:v>3.3420770000000002</c:v>
                </c:pt>
                <c:pt idx="7">
                  <c:v>3.2716980000000002</c:v>
                </c:pt>
                <c:pt idx="8">
                  <c:v>3.0813990000000002</c:v>
                </c:pt>
                <c:pt idx="9">
                  <c:v>3.1283770000000004</c:v>
                </c:pt>
                <c:pt idx="10">
                  <c:v>3.1582310000000002</c:v>
                </c:pt>
                <c:pt idx="11">
                  <c:v>2.775976</c:v>
                </c:pt>
                <c:pt idx="12">
                  <c:v>2.8674240000000002</c:v>
                </c:pt>
                <c:pt idx="13">
                  <c:v>2.9218109999999995</c:v>
                </c:pt>
                <c:pt idx="14">
                  <c:v>3.0965429999999996</c:v>
                </c:pt>
                <c:pt idx="15">
                  <c:v>3.1915979999999995</c:v>
                </c:pt>
                <c:pt idx="16">
                  <c:v>3.2928380000000006</c:v>
                </c:pt>
                <c:pt idx="17">
                  <c:v>3.4747989999999995</c:v>
                </c:pt>
                <c:pt idx="18">
                  <c:v>3.8390050000000002</c:v>
                </c:pt>
                <c:pt idx="19">
                  <c:v>4.0045359999999999</c:v>
                </c:pt>
                <c:pt idx="20">
                  <c:v>4.6537829999999998</c:v>
                </c:pt>
                <c:pt idx="21">
                  <c:v>4.9427219999999998</c:v>
                </c:pt>
                <c:pt idx="22">
                  <c:v>5.0585430000000002</c:v>
                </c:pt>
                <c:pt idx="23">
                  <c:v>5.6040850000000013</c:v>
                </c:pt>
                <c:pt idx="24">
                  <c:v>5.9714420000000006</c:v>
                </c:pt>
                <c:pt idx="25">
                  <c:v>6.0653300000000003</c:v>
                </c:pt>
                <c:pt idx="26">
                  <c:v>6.447401000000001</c:v>
                </c:pt>
                <c:pt idx="27">
                  <c:v>6.8710369999999985</c:v>
                </c:pt>
                <c:pt idx="28">
                  <c:v>7.2231020000000008</c:v>
                </c:pt>
                <c:pt idx="29">
                  <c:v>7.5583329999999984</c:v>
                </c:pt>
                <c:pt idx="30">
                  <c:v>7.4785470000000007</c:v>
                </c:pt>
                <c:pt idx="31">
                  <c:v>8.1610709999999997</c:v>
                </c:pt>
                <c:pt idx="32">
                  <c:v>8.6152420000000003</c:v>
                </c:pt>
                <c:pt idx="33">
                  <c:v>9.4315789999999993</c:v>
                </c:pt>
                <c:pt idx="34">
                  <c:v>10.535491</c:v>
                </c:pt>
                <c:pt idx="35">
                  <c:v>11.083803</c:v>
                </c:pt>
                <c:pt idx="36">
                  <c:v>11.341981000000001</c:v>
                </c:pt>
                <c:pt idx="37">
                  <c:v>11.690609</c:v>
                </c:pt>
                <c:pt idx="38">
                  <c:v>11.899435</c:v>
                </c:pt>
                <c:pt idx="39">
                  <c:v>12.211582</c:v>
                </c:pt>
                <c:pt idx="40">
                  <c:v>12.638283999999999</c:v>
                </c:pt>
                <c:pt idx="41">
                  <c:v>12.905159000000001</c:v>
                </c:pt>
                <c:pt idx="42">
                  <c:v>13.126747</c:v>
                </c:pt>
                <c:pt idx="43">
                  <c:v>13.366330999999999</c:v>
                </c:pt>
                <c:pt idx="44">
                  <c:v>13.684936</c:v>
                </c:pt>
                <c:pt idx="45">
                  <c:v>14.13226</c:v>
                </c:pt>
                <c:pt idx="46">
                  <c:v>14.385670999999999</c:v>
                </c:pt>
                <c:pt idx="47">
                  <c:v>14.585836</c:v>
                </c:pt>
                <c:pt idx="48">
                  <c:v>14.784645999999999</c:v>
                </c:pt>
                <c:pt idx="49">
                  <c:v>14.890995</c:v>
                </c:pt>
                <c:pt idx="50">
                  <c:v>15.019307</c:v>
                </c:pt>
                <c:pt idx="51">
                  <c:v>15.237916</c:v>
                </c:pt>
                <c:pt idx="52">
                  <c:v>15.386316000000001</c:v>
                </c:pt>
                <c:pt idx="53">
                  <c:v>15.582048</c:v>
                </c:pt>
                <c:pt idx="54">
                  <c:v>15.782603</c:v>
                </c:pt>
                <c:pt idx="55">
                  <c:v>16.068975000000002</c:v>
                </c:pt>
                <c:pt idx="56">
                  <c:v>16.377452999999999</c:v>
                </c:pt>
                <c:pt idx="57">
                  <c:v>16.743752000000001</c:v>
                </c:pt>
                <c:pt idx="58">
                  <c:v>16.980668000000001</c:v>
                </c:pt>
                <c:pt idx="59">
                  <c:v>17.253056000000001</c:v>
                </c:pt>
                <c:pt idx="60">
                  <c:v>17.515529000000001</c:v>
                </c:pt>
              </c:numCache>
            </c:numRef>
          </c:val>
          <c:smooth val="0"/>
          <c:extLst xmlns:c16r2="http://schemas.microsoft.com/office/drawing/2015/06/chart">
            <c:ext xmlns:c16="http://schemas.microsoft.com/office/drawing/2014/chart" uri="{C3380CC4-5D6E-409C-BE32-E72D297353CC}">
              <c16:uniqueId val="{00000006-72B2-4ED5-B729-B7C5DE82A477}"/>
            </c:ext>
          </c:extLst>
        </c:ser>
        <c:dLbls>
          <c:showLegendKey val="0"/>
          <c:showVal val="0"/>
          <c:showCatName val="0"/>
          <c:showSerName val="0"/>
          <c:showPercent val="0"/>
          <c:showBubbleSize val="0"/>
        </c:dLbls>
        <c:smooth val="0"/>
        <c:axId val="-1866475824"/>
        <c:axId val="-1866476912"/>
      </c:lineChart>
      <c:catAx>
        <c:axId val="-18664758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76912"/>
        <c:crosses val="autoZero"/>
        <c:auto val="1"/>
        <c:lblAlgn val="ctr"/>
        <c:lblOffset val="100"/>
        <c:tickLblSkip val="10"/>
        <c:tickMarkSkip val="10"/>
        <c:noMultiLvlLbl val="0"/>
      </c:catAx>
      <c:valAx>
        <c:axId val="-18664769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75824"/>
        <c:crossesAt val="3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6.5676509008782191E-2"/>
          <c:w val="0.81925934258217736"/>
          <c:h val="0.82668981467193248"/>
        </c:manualLayout>
      </c:layout>
      <c:lineChart>
        <c:grouping val="standard"/>
        <c:varyColors val="0"/>
        <c:ser>
          <c:idx val="0"/>
          <c:order val="0"/>
          <c:tx>
            <c:strRef>
              <c:f>Sheet1!$B$1</c:f>
              <c:strCache>
                <c:ptCount val="1"/>
                <c:pt idx="0">
                  <c:v>transportation</c:v>
                </c:pt>
              </c:strCache>
            </c:strRef>
          </c:tx>
          <c:spPr>
            <a:ln w="22225" cap="rnd">
              <a:solidFill>
                <a:srgbClr val="003953"/>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0.94676392499999995</c:v>
                </c:pt>
                <c:pt idx="1">
                  <c:v>0.93437194300000004</c:v>
                </c:pt>
                <c:pt idx="2">
                  <c:v>0.91632679399999994</c:v>
                </c:pt>
                <c:pt idx="3">
                  <c:v>0.92541679600000004</c:v>
                </c:pt>
                <c:pt idx="4">
                  <c:v>0.94055978299999998</c:v>
                </c:pt>
                <c:pt idx="5">
                  <c:v>0.95325428999999995</c:v>
                </c:pt>
                <c:pt idx="6">
                  <c:v>0.97051132399999995</c:v>
                </c:pt>
                <c:pt idx="7">
                  <c:v>0.97311459099999997</c:v>
                </c:pt>
                <c:pt idx="8">
                  <c:v>0.98654062600000003</c:v>
                </c:pt>
                <c:pt idx="9">
                  <c:v>1</c:v>
                </c:pt>
                <c:pt idx="10">
                  <c:v>0.85961831099999997</c:v>
                </c:pt>
                <c:pt idx="11">
                  <c:v>0.91638065899999999</c:v>
                </c:pt>
                <c:pt idx="12">
                  <c:v>0.93662255500000002</c:v>
                </c:pt>
                <c:pt idx="13">
                  <c:v>0.94062834500000003</c:v>
                </c:pt>
                <c:pt idx="14">
                  <c:v>0.94041934199999999</c:v>
                </c:pt>
                <c:pt idx="15">
                  <c:v>0.93897800099999995</c:v>
                </c:pt>
                <c:pt idx="16">
                  <c:v>0.93431120099999998</c:v>
                </c:pt>
                <c:pt idx="17">
                  <c:v>0.92947383299999997</c:v>
                </c:pt>
                <c:pt idx="18">
                  <c:v>0.92578226299999999</c:v>
                </c:pt>
                <c:pt idx="19">
                  <c:v>0.92134223500000001</c:v>
                </c:pt>
                <c:pt idx="20">
                  <c:v>0.91838673100000001</c:v>
                </c:pt>
                <c:pt idx="21">
                  <c:v>0.91509979699999999</c:v>
                </c:pt>
                <c:pt idx="22">
                  <c:v>0.91294958400000004</c:v>
                </c:pt>
                <c:pt idx="23">
                  <c:v>0.91186058400000003</c:v>
                </c:pt>
                <c:pt idx="24">
                  <c:v>0.91175805499999996</c:v>
                </c:pt>
                <c:pt idx="25">
                  <c:v>0.91224409900000003</c:v>
                </c:pt>
                <c:pt idx="26">
                  <c:v>0.91217539700000005</c:v>
                </c:pt>
                <c:pt idx="27">
                  <c:v>0.91235137600000005</c:v>
                </c:pt>
                <c:pt idx="28">
                  <c:v>0.91320711099999996</c:v>
                </c:pt>
                <c:pt idx="29">
                  <c:v>0.91476159400000001</c:v>
                </c:pt>
                <c:pt idx="30">
                  <c:v>0.91655740600000002</c:v>
                </c:pt>
                <c:pt idx="31">
                  <c:v>0.91948110699999996</c:v>
                </c:pt>
                <c:pt idx="32">
                  <c:v>0.92322776399999995</c:v>
                </c:pt>
                <c:pt idx="33">
                  <c:v>0.92806045400000003</c:v>
                </c:pt>
                <c:pt idx="34">
                  <c:v>0.93275039900000001</c:v>
                </c:pt>
                <c:pt idx="35">
                  <c:v>0.93742711300000003</c:v>
                </c:pt>
                <c:pt idx="36">
                  <c:v>0.94197976000000005</c:v>
                </c:pt>
                <c:pt idx="37">
                  <c:v>0.94632211099999997</c:v>
                </c:pt>
                <c:pt idx="38">
                  <c:v>0.95112792099999999</c:v>
                </c:pt>
                <c:pt idx="39">
                  <c:v>0.95625381499999995</c:v>
                </c:pt>
                <c:pt idx="40">
                  <c:v>0.96152168599999999</c:v>
                </c:pt>
              </c:numCache>
            </c:numRef>
          </c:val>
          <c:smooth val="0"/>
          <c:extLst xmlns:c16r2="http://schemas.microsoft.com/office/drawing/2015/06/chart">
            <c:ext xmlns:c16="http://schemas.microsoft.com/office/drawing/2014/chart" uri="{C3380CC4-5D6E-409C-BE32-E72D297353CC}">
              <c16:uniqueId val="{00000000-13A6-421C-800F-1999B29E6AD3}"/>
            </c:ext>
          </c:extLst>
        </c:ser>
        <c:ser>
          <c:idx val="1"/>
          <c:order val="1"/>
          <c:tx>
            <c:strRef>
              <c:f>Sheet1!$C$1</c:f>
              <c:strCache>
                <c:ptCount val="1"/>
                <c:pt idx="0">
                  <c:v>commercial</c:v>
                </c:pt>
              </c:strCache>
            </c:strRef>
          </c:tx>
          <c:spPr>
            <a:ln w="22225" cap="rnd">
              <a:solidFill>
                <a:srgbClr val="E3A5AC"/>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0.92002657300000001</c:v>
                </c:pt>
                <c:pt idx="1">
                  <c:v>0.92300246399999997</c:v>
                </c:pt>
                <c:pt idx="2">
                  <c:v>0.88444486099999997</c:v>
                </c:pt>
                <c:pt idx="3">
                  <c:v>0.93443998500000003</c:v>
                </c:pt>
                <c:pt idx="4">
                  <c:v>0.96351766599999999</c:v>
                </c:pt>
                <c:pt idx="5">
                  <c:v>0.97154406999999998</c:v>
                </c:pt>
                <c:pt idx="6">
                  <c:v>0.96036311500000004</c:v>
                </c:pt>
                <c:pt idx="7">
                  <c:v>0.95933447900000002</c:v>
                </c:pt>
                <c:pt idx="8">
                  <c:v>1.0118281360000001</c:v>
                </c:pt>
                <c:pt idx="9">
                  <c:v>1</c:v>
                </c:pt>
                <c:pt idx="10">
                  <c:v>0.92698791899999999</c:v>
                </c:pt>
                <c:pt idx="11">
                  <c:v>0.94957600799999997</c:v>
                </c:pt>
                <c:pt idx="12">
                  <c:v>0.95825487399999998</c:v>
                </c:pt>
                <c:pt idx="13">
                  <c:v>0.97793269500000002</c:v>
                </c:pt>
                <c:pt idx="14">
                  <c:v>0.99357021300000004</c:v>
                </c:pt>
                <c:pt idx="15">
                  <c:v>1.008435014</c:v>
                </c:pt>
                <c:pt idx="16">
                  <c:v>1.0102557640000001</c:v>
                </c:pt>
                <c:pt idx="17">
                  <c:v>1.01154948</c:v>
                </c:pt>
                <c:pt idx="18">
                  <c:v>1.012901815</c:v>
                </c:pt>
                <c:pt idx="19">
                  <c:v>1.0140785080000001</c:v>
                </c:pt>
                <c:pt idx="20">
                  <c:v>1.0138095490000001</c:v>
                </c:pt>
                <c:pt idx="21">
                  <c:v>1.0152465799999999</c:v>
                </c:pt>
                <c:pt idx="22">
                  <c:v>1.0182416519999999</c:v>
                </c:pt>
                <c:pt idx="23">
                  <c:v>1.0207947100000001</c:v>
                </c:pt>
                <c:pt idx="24">
                  <c:v>1.024085463</c:v>
                </c:pt>
                <c:pt idx="25">
                  <c:v>1.027462745</c:v>
                </c:pt>
                <c:pt idx="26">
                  <c:v>1.0313589780000001</c:v>
                </c:pt>
                <c:pt idx="27">
                  <c:v>1.035708109</c:v>
                </c:pt>
                <c:pt idx="28">
                  <c:v>1.0401979690000001</c:v>
                </c:pt>
                <c:pt idx="29">
                  <c:v>1.0449033400000001</c:v>
                </c:pt>
                <c:pt idx="30">
                  <c:v>1.0493576410000001</c:v>
                </c:pt>
                <c:pt idx="31">
                  <c:v>1.054462679</c:v>
                </c:pt>
                <c:pt idx="32">
                  <c:v>1.059740449</c:v>
                </c:pt>
                <c:pt idx="33">
                  <c:v>1.066292754</c:v>
                </c:pt>
                <c:pt idx="34">
                  <c:v>1.072777173</c:v>
                </c:pt>
                <c:pt idx="35">
                  <c:v>1.0795413270000001</c:v>
                </c:pt>
                <c:pt idx="36">
                  <c:v>1.0865119400000001</c:v>
                </c:pt>
                <c:pt idx="37">
                  <c:v>1.0936190800000001</c:v>
                </c:pt>
                <c:pt idx="38">
                  <c:v>1.101185906</c:v>
                </c:pt>
                <c:pt idx="39">
                  <c:v>1.1094540070000001</c:v>
                </c:pt>
                <c:pt idx="40">
                  <c:v>1.1181660609999999</c:v>
                </c:pt>
              </c:numCache>
            </c:numRef>
          </c:val>
          <c:smooth val="0"/>
          <c:extLst xmlns:c16r2="http://schemas.microsoft.com/office/drawing/2015/06/chart">
            <c:ext xmlns:c16="http://schemas.microsoft.com/office/drawing/2014/chart" uri="{C3380CC4-5D6E-409C-BE32-E72D297353CC}">
              <c16:uniqueId val="{00000001-13A6-421C-800F-1999B29E6AD3}"/>
            </c:ext>
          </c:extLst>
        </c:ser>
        <c:ser>
          <c:idx val="3"/>
          <c:order val="2"/>
          <c:tx>
            <c:strRef>
              <c:f>Sheet1!$D$1</c:f>
              <c:strCache>
                <c:ptCount val="1"/>
                <c:pt idx="0">
                  <c:v>residential</c:v>
                </c:pt>
              </c:strCache>
            </c:strRef>
          </c:tx>
          <c:spPr>
            <a:ln w="22225" cap="rnd">
              <a:solidFill>
                <a:srgbClr val="7A263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0.98465977400000004</c:v>
                </c:pt>
                <c:pt idx="1">
                  <c:v>0.96312475600000003</c:v>
                </c:pt>
                <c:pt idx="2">
                  <c:v>0.88047387700000002</c:v>
                </c:pt>
                <c:pt idx="3">
                  <c:v>0.97176595200000004</c:v>
                </c:pt>
                <c:pt idx="4">
                  <c:v>1.001184906</c:v>
                </c:pt>
                <c:pt idx="5">
                  <c:v>0.95239275599999995</c:v>
                </c:pt>
                <c:pt idx="6">
                  <c:v>0.91441348600000005</c:v>
                </c:pt>
                <c:pt idx="7">
                  <c:v>0.90875844299999997</c:v>
                </c:pt>
                <c:pt idx="8">
                  <c:v>1.0085134849999999</c:v>
                </c:pt>
                <c:pt idx="9">
                  <c:v>1</c:v>
                </c:pt>
                <c:pt idx="10">
                  <c:v>0.97468957899999997</c:v>
                </c:pt>
                <c:pt idx="11">
                  <c:v>0.97007732099999999</c:v>
                </c:pt>
                <c:pt idx="12">
                  <c:v>0.980929999</c:v>
                </c:pt>
                <c:pt idx="13">
                  <c:v>0.98008714200000002</c:v>
                </c:pt>
                <c:pt idx="14">
                  <c:v>0.98045252000000005</c:v>
                </c:pt>
                <c:pt idx="15">
                  <c:v>0.98029496100000002</c:v>
                </c:pt>
                <c:pt idx="16">
                  <c:v>0.97991723200000003</c:v>
                </c:pt>
                <c:pt idx="17">
                  <c:v>0.97933374200000001</c:v>
                </c:pt>
                <c:pt idx="18">
                  <c:v>0.979342834</c:v>
                </c:pt>
                <c:pt idx="19">
                  <c:v>0.97954482099999995</c:v>
                </c:pt>
                <c:pt idx="20">
                  <c:v>0.97942637300000002</c:v>
                </c:pt>
                <c:pt idx="21">
                  <c:v>0.97995497099999995</c:v>
                </c:pt>
                <c:pt idx="22">
                  <c:v>0.98109922199999999</c:v>
                </c:pt>
                <c:pt idx="23">
                  <c:v>0.98210941600000001</c:v>
                </c:pt>
                <c:pt idx="24">
                  <c:v>0.98355711999999995</c:v>
                </c:pt>
                <c:pt idx="25">
                  <c:v>0.98540965700000005</c:v>
                </c:pt>
                <c:pt idx="26">
                  <c:v>0.98766067899999999</c:v>
                </c:pt>
                <c:pt idx="27">
                  <c:v>0.99021463799999998</c:v>
                </c:pt>
                <c:pt idx="28">
                  <c:v>0.99294365399999995</c:v>
                </c:pt>
                <c:pt idx="29">
                  <c:v>0.99567395599999997</c:v>
                </c:pt>
                <c:pt idx="30">
                  <c:v>0.99833538499999996</c:v>
                </c:pt>
                <c:pt idx="31">
                  <c:v>1.0010031610000001</c:v>
                </c:pt>
                <c:pt idx="32">
                  <c:v>1.0038149439999999</c:v>
                </c:pt>
                <c:pt idx="33">
                  <c:v>1.00708182</c:v>
                </c:pt>
                <c:pt idx="34">
                  <c:v>1.0104670579999999</c:v>
                </c:pt>
                <c:pt idx="35">
                  <c:v>1.0138083819999999</c:v>
                </c:pt>
                <c:pt idx="36">
                  <c:v>1.0174243409999999</c:v>
                </c:pt>
                <c:pt idx="37">
                  <c:v>1.0208569240000001</c:v>
                </c:pt>
                <c:pt idx="38">
                  <c:v>1.0243570930000001</c:v>
                </c:pt>
                <c:pt idx="39">
                  <c:v>1.0279768250000001</c:v>
                </c:pt>
                <c:pt idx="40">
                  <c:v>1.031891004</c:v>
                </c:pt>
              </c:numCache>
            </c:numRef>
          </c:val>
          <c:smooth val="0"/>
          <c:extLst xmlns:c16r2="http://schemas.microsoft.com/office/drawing/2015/06/chart">
            <c:ext xmlns:c16="http://schemas.microsoft.com/office/drawing/2014/chart" uri="{C3380CC4-5D6E-409C-BE32-E72D297353CC}">
              <c16:uniqueId val="{00000002-13A6-421C-800F-1999B29E6AD3}"/>
            </c:ext>
          </c:extLst>
        </c:ser>
        <c:ser>
          <c:idx val="5"/>
          <c:order val="3"/>
          <c:tx>
            <c:strRef>
              <c:f>Sheet1!$E$1</c:f>
              <c:strCache>
                <c:ptCount val="1"/>
                <c:pt idx="0">
                  <c:v>industrial</c:v>
                </c:pt>
              </c:strCache>
            </c:strRef>
          </c:tx>
          <c:spPr>
            <a:ln w="22225" cap="rnd">
              <a:solidFill>
                <a:srgbClr val="5D973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0.89287913900000004</c:v>
                </c:pt>
                <c:pt idx="1">
                  <c:v>0.90214752399999998</c:v>
                </c:pt>
                <c:pt idx="2">
                  <c:v>0.91271499499999997</c:v>
                </c:pt>
                <c:pt idx="3">
                  <c:v>0.93112666399999999</c:v>
                </c:pt>
                <c:pt idx="4">
                  <c:v>0.93379979700000004</c:v>
                </c:pt>
                <c:pt idx="5">
                  <c:v>0.93125751099999998</c:v>
                </c:pt>
                <c:pt idx="6">
                  <c:v>0.93118611600000001</c:v>
                </c:pt>
                <c:pt idx="7">
                  <c:v>0.950021687</c:v>
                </c:pt>
                <c:pt idx="8">
                  <c:v>0.98555082199999999</c:v>
                </c:pt>
                <c:pt idx="9">
                  <c:v>1</c:v>
                </c:pt>
                <c:pt idx="10">
                  <c:v>0.956419503</c:v>
                </c:pt>
                <c:pt idx="11">
                  <c:v>0.96801891799999995</c:v>
                </c:pt>
                <c:pt idx="12">
                  <c:v>0.99012620100000004</c:v>
                </c:pt>
                <c:pt idx="13">
                  <c:v>1.0136924110000001</c:v>
                </c:pt>
                <c:pt idx="14">
                  <c:v>1.033372669</c:v>
                </c:pt>
                <c:pt idx="15">
                  <c:v>1.053322359</c:v>
                </c:pt>
                <c:pt idx="16">
                  <c:v>1.066969777</c:v>
                </c:pt>
                <c:pt idx="17">
                  <c:v>1.0728006370000001</c:v>
                </c:pt>
                <c:pt idx="18">
                  <c:v>1.0801579139999999</c:v>
                </c:pt>
                <c:pt idx="19">
                  <c:v>1.0884291690000001</c:v>
                </c:pt>
                <c:pt idx="20">
                  <c:v>1.097507668</c:v>
                </c:pt>
                <c:pt idx="21">
                  <c:v>1.107586226</c:v>
                </c:pt>
                <c:pt idx="22">
                  <c:v>1.114077032</c:v>
                </c:pt>
                <c:pt idx="23">
                  <c:v>1.120860518</c:v>
                </c:pt>
                <c:pt idx="24">
                  <c:v>1.130545895</c:v>
                </c:pt>
                <c:pt idx="25">
                  <c:v>1.139193731</c:v>
                </c:pt>
                <c:pt idx="26">
                  <c:v>1.14686577</c:v>
                </c:pt>
                <c:pt idx="27">
                  <c:v>1.15540965</c:v>
                </c:pt>
                <c:pt idx="28">
                  <c:v>1.1641632079999999</c:v>
                </c:pt>
                <c:pt idx="29">
                  <c:v>1.1725501380000001</c:v>
                </c:pt>
                <c:pt idx="30">
                  <c:v>1.1785280330000001</c:v>
                </c:pt>
                <c:pt idx="31">
                  <c:v>1.186197368</c:v>
                </c:pt>
                <c:pt idx="32">
                  <c:v>1.1983075910000001</c:v>
                </c:pt>
                <c:pt idx="33">
                  <c:v>1.2104180769999999</c:v>
                </c:pt>
                <c:pt idx="34">
                  <c:v>1.219444185</c:v>
                </c:pt>
                <c:pt idx="35">
                  <c:v>1.228253402</c:v>
                </c:pt>
                <c:pt idx="36">
                  <c:v>1.2380140799999999</c:v>
                </c:pt>
                <c:pt idx="37">
                  <c:v>1.248009712</c:v>
                </c:pt>
                <c:pt idx="38">
                  <c:v>1.2582690679999999</c:v>
                </c:pt>
                <c:pt idx="39">
                  <c:v>1.269867694</c:v>
                </c:pt>
                <c:pt idx="40">
                  <c:v>1.2827753580000001</c:v>
                </c:pt>
              </c:numCache>
            </c:numRef>
          </c:val>
          <c:smooth val="0"/>
          <c:extLst xmlns:c16r2="http://schemas.microsoft.com/office/drawing/2015/06/chart">
            <c:ext xmlns:c16="http://schemas.microsoft.com/office/drawing/2014/chart" uri="{C3380CC4-5D6E-409C-BE32-E72D297353CC}">
              <c16:uniqueId val="{00000003-13A6-421C-800F-1999B29E6AD3}"/>
            </c:ext>
          </c:extLst>
        </c:ser>
        <c:dLbls>
          <c:showLegendKey val="0"/>
          <c:showVal val="0"/>
          <c:showCatName val="0"/>
          <c:showSerName val="0"/>
          <c:showPercent val="0"/>
          <c:showBubbleSize val="0"/>
        </c:dLbls>
        <c:smooth val="0"/>
        <c:axId val="-1290913232"/>
        <c:axId val="-1290914320"/>
      </c:lineChart>
      <c:catAx>
        <c:axId val="-12909132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0914320"/>
        <c:crosses val="autoZero"/>
        <c:auto val="1"/>
        <c:lblAlgn val="ctr"/>
        <c:lblOffset val="100"/>
        <c:tickLblSkip val="10"/>
        <c:tickMarkSkip val="10"/>
        <c:noMultiLvlLbl val="0"/>
      </c:catAx>
      <c:valAx>
        <c:axId val="-1290914320"/>
        <c:scaling>
          <c:orientation val="minMax"/>
          <c:max val="1.4"/>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0913232"/>
        <c:crossesAt val="11"/>
        <c:crossBetween val="midCat"/>
      </c:valAx>
      <c:spPr>
        <a:noFill/>
        <a:ln>
          <a:noFill/>
        </a:ln>
        <a:effectLst/>
      </c:spPr>
    </c:plotArea>
    <c:plotVisOnly val="1"/>
    <c:dispBlanksAs val="gap"/>
    <c:showDLblsOverMax val="0"/>
  </c:chart>
  <c:spPr>
    <a:solidFill>
      <a:schemeClr val="bg1"/>
    </a:solid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64057260197077"/>
          <c:y val="0.18285616173756275"/>
          <c:w val="0.700420439940317"/>
          <c:h val="0.77779121066499479"/>
        </c:manualLayout>
      </c:layout>
      <c:lineChart>
        <c:grouping val="standard"/>
        <c:varyColors val="0"/>
        <c:ser>
          <c:idx val="0"/>
          <c:order val="0"/>
          <c:tx>
            <c:strRef>
              <c:f>Sheet1!$B$1</c:f>
              <c:strCache>
                <c:ptCount val="1"/>
                <c:pt idx="0">
                  <c:v>residential sector delivered energy intensity - consumption per household</c:v>
                </c:pt>
              </c:strCache>
            </c:strRef>
          </c:tx>
          <c:spPr>
            <a:ln w="28575" cap="rnd">
              <a:solidFill>
                <a:schemeClr val="accent5"/>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15">
                  <c:v>0.98555757600000005</c:v>
                </c:pt>
                <c:pt idx="16">
                  <c:v>0.93859091100000003</c:v>
                </c:pt>
                <c:pt idx="17">
                  <c:v>0.92496958799999995</c:v>
                </c:pt>
                <c:pt idx="18">
                  <c:v>1.017612607</c:v>
                </c:pt>
                <c:pt idx="19">
                  <c:v>1</c:v>
                </c:pt>
                <c:pt idx="20">
                  <c:v>0.96633581499999999</c:v>
                </c:pt>
                <c:pt idx="21">
                  <c:v>0.95336222900000001</c:v>
                </c:pt>
                <c:pt idx="22">
                  <c:v>0.95570603300000001</c:v>
                </c:pt>
                <c:pt idx="23">
                  <c:v>0.94694515800000001</c:v>
                </c:pt>
                <c:pt idx="24">
                  <c:v>0.93953519500000005</c:v>
                </c:pt>
                <c:pt idx="25">
                  <c:v>0.93152354400000004</c:v>
                </c:pt>
                <c:pt idx="26">
                  <c:v>0.92345305499999997</c:v>
                </c:pt>
                <c:pt idx="27">
                  <c:v>0.91557475300000002</c:v>
                </c:pt>
                <c:pt idx="28">
                  <c:v>0.90854389700000004</c:v>
                </c:pt>
                <c:pt idx="29">
                  <c:v>0.90193886700000003</c:v>
                </c:pt>
                <c:pt idx="30">
                  <c:v>0.89522491299999996</c:v>
                </c:pt>
                <c:pt idx="31">
                  <c:v>0.88929555000000005</c:v>
                </c:pt>
                <c:pt idx="32">
                  <c:v>0.88405434699999996</c:v>
                </c:pt>
                <c:pt idx="33">
                  <c:v>0.87892055800000002</c:v>
                </c:pt>
                <c:pt idx="34">
                  <c:v>0.87439375699999999</c:v>
                </c:pt>
                <c:pt idx="35">
                  <c:v>0.87027678200000003</c:v>
                </c:pt>
                <c:pt idx="36">
                  <c:v>0.86669067700000002</c:v>
                </c:pt>
                <c:pt idx="37">
                  <c:v>0.863499668</c:v>
                </c:pt>
                <c:pt idx="38">
                  <c:v>0.86053358999999996</c:v>
                </c:pt>
                <c:pt idx="39">
                  <c:v>0.85764563400000005</c:v>
                </c:pt>
                <c:pt idx="40">
                  <c:v>0.85472486000000003</c:v>
                </c:pt>
                <c:pt idx="41">
                  <c:v>0.85187932200000005</c:v>
                </c:pt>
                <c:pt idx="42">
                  <c:v>0.84918387799999995</c:v>
                </c:pt>
                <c:pt idx="43">
                  <c:v>0.84684199400000004</c:v>
                </c:pt>
                <c:pt idx="44">
                  <c:v>0.844574308</c:v>
                </c:pt>
                <c:pt idx="45">
                  <c:v>0.842279573</c:v>
                </c:pt>
                <c:pt idx="46">
                  <c:v>0.84026899600000005</c:v>
                </c:pt>
                <c:pt idx="47">
                  <c:v>0.83816732000000005</c:v>
                </c:pt>
                <c:pt idx="48">
                  <c:v>0.836158348</c:v>
                </c:pt>
                <c:pt idx="49">
                  <c:v>0.83426047299999995</c:v>
                </c:pt>
                <c:pt idx="50">
                  <c:v>0.83260841799999996</c:v>
                </c:pt>
              </c:numCache>
            </c:numRef>
          </c:val>
          <c:smooth val="0"/>
        </c:ser>
        <c:dLbls>
          <c:showLegendKey val="0"/>
          <c:showVal val="0"/>
          <c:showCatName val="0"/>
          <c:showSerName val="0"/>
          <c:showPercent val="0"/>
          <c:showBubbleSize val="0"/>
        </c:dLbls>
        <c:smooth val="0"/>
        <c:axId val="-1290914864"/>
        <c:axId val="-1290915408"/>
      </c:lineChart>
      <c:catAx>
        <c:axId val="-1290914864"/>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90915408"/>
        <c:crossesAt val="0"/>
        <c:auto val="1"/>
        <c:lblAlgn val="ctr"/>
        <c:lblOffset val="100"/>
        <c:tickMarkSkip val="10"/>
        <c:noMultiLvlLbl val="0"/>
      </c:catAx>
      <c:valAx>
        <c:axId val="-1290915408"/>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75000"/>
              </a:schemeClr>
            </a:solidFill>
            <a:prstDash val="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90914864"/>
        <c:crossesAt val="21"/>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64057260197077"/>
          <c:y val="0.18285616173756275"/>
          <c:w val="0.700420439940317"/>
          <c:h val="0.77779121066499479"/>
        </c:manualLayout>
      </c:layout>
      <c:lineChart>
        <c:grouping val="standard"/>
        <c:varyColors val="0"/>
        <c:ser>
          <c:idx val="2"/>
          <c:order val="0"/>
          <c:tx>
            <c:strRef>
              <c:f>Sheet1!$B$1</c:f>
              <c:strCache>
                <c:ptCount val="1"/>
                <c:pt idx="0">
                  <c:v>commercial sector delivered energy intensity - consumption per square foot of floorspace</c:v>
                </c:pt>
              </c:strCache>
            </c:strRef>
          </c:tx>
          <c:spPr>
            <a:ln w="28575" cap="rnd">
              <a:solidFill>
                <a:schemeClr val="accent5">
                  <a:lumMod val="60000"/>
                  <a:lumOff val="4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15">
                  <c:v>1.0148932509999999</c:v>
                </c:pt>
                <c:pt idx="16">
                  <c:v>0.993325236</c:v>
                </c:pt>
                <c:pt idx="17">
                  <c:v>0.98186563999999998</c:v>
                </c:pt>
                <c:pt idx="18">
                  <c:v>1.0239258979999999</c:v>
                </c:pt>
                <c:pt idx="19">
                  <c:v>1</c:v>
                </c:pt>
                <c:pt idx="20">
                  <c:v>0.919477667</c:v>
                </c:pt>
                <c:pt idx="21">
                  <c:v>0.93264664399999997</c:v>
                </c:pt>
                <c:pt idx="22">
                  <c:v>0.93308955800000004</c:v>
                </c:pt>
                <c:pt idx="23">
                  <c:v>0.94307213700000003</c:v>
                </c:pt>
                <c:pt idx="24">
                  <c:v>0.94852698599999996</c:v>
                </c:pt>
                <c:pt idx="25">
                  <c:v>0.95304037399999997</c:v>
                </c:pt>
                <c:pt idx="26">
                  <c:v>0.94528579599999996</c:v>
                </c:pt>
                <c:pt idx="27">
                  <c:v>0.93721139399999998</c:v>
                </c:pt>
                <c:pt idx="28">
                  <c:v>0.92937882800000005</c:v>
                </c:pt>
                <c:pt idx="29">
                  <c:v>0.92158357099999999</c:v>
                </c:pt>
                <c:pt idx="30">
                  <c:v>0.91254535199999998</c:v>
                </c:pt>
                <c:pt idx="31">
                  <c:v>0.90497757899999998</c:v>
                </c:pt>
                <c:pt idx="32">
                  <c:v>0.89872642300000005</c:v>
                </c:pt>
                <c:pt idx="33">
                  <c:v>0.89205515999999996</c:v>
                </c:pt>
                <c:pt idx="34">
                  <c:v>0.88607422800000002</c:v>
                </c:pt>
                <c:pt idx="35">
                  <c:v>0.88034274499999998</c:v>
                </c:pt>
                <c:pt idx="36">
                  <c:v>0.87528159900000002</c:v>
                </c:pt>
                <c:pt idx="37">
                  <c:v>0.87085199999999996</c:v>
                </c:pt>
                <c:pt idx="38">
                  <c:v>0.86667019000000001</c:v>
                </c:pt>
                <c:pt idx="39">
                  <c:v>0.86271288300000004</c:v>
                </c:pt>
                <c:pt idx="40">
                  <c:v>0.85852191</c:v>
                </c:pt>
                <c:pt idx="41">
                  <c:v>0.85486879400000004</c:v>
                </c:pt>
                <c:pt idx="42">
                  <c:v>0.85132380299999999</c:v>
                </c:pt>
                <c:pt idx="43">
                  <c:v>0.84877063500000005</c:v>
                </c:pt>
                <c:pt idx="44">
                  <c:v>0.84612337400000004</c:v>
                </c:pt>
                <c:pt idx="45">
                  <c:v>0.84366186700000001</c:v>
                </c:pt>
                <c:pt idx="46">
                  <c:v>0.84134313400000005</c:v>
                </c:pt>
                <c:pt idx="47">
                  <c:v>0.83912932500000004</c:v>
                </c:pt>
                <c:pt idx="48">
                  <c:v>0.83723534099999997</c:v>
                </c:pt>
                <c:pt idx="49">
                  <c:v>0.83582387999999996</c:v>
                </c:pt>
                <c:pt idx="50">
                  <c:v>0.834722242</c:v>
                </c:pt>
              </c:numCache>
            </c:numRef>
          </c:val>
          <c:smooth val="0"/>
        </c:ser>
        <c:dLbls>
          <c:showLegendKey val="0"/>
          <c:showVal val="0"/>
          <c:showCatName val="0"/>
          <c:showSerName val="0"/>
          <c:showPercent val="0"/>
          <c:showBubbleSize val="0"/>
        </c:dLbls>
        <c:smooth val="0"/>
        <c:axId val="-1290913776"/>
        <c:axId val="-1290912688"/>
      </c:lineChart>
      <c:catAx>
        <c:axId val="-1290913776"/>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90912688"/>
        <c:crosses val="autoZero"/>
        <c:auto val="1"/>
        <c:lblAlgn val="ctr"/>
        <c:lblOffset val="100"/>
        <c:tickMarkSkip val="10"/>
        <c:noMultiLvlLbl val="0"/>
      </c:catAx>
      <c:valAx>
        <c:axId val="-1290912688"/>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75000"/>
              </a:schemeClr>
            </a:solidFill>
            <a:prstDash val="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90913776"/>
        <c:crossesAt val="21"/>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64057260197077"/>
          <c:y val="0.18285616173756275"/>
          <c:w val="0.700420439940317"/>
          <c:h val="0.77779121066499479"/>
        </c:manualLayout>
      </c:layout>
      <c:lineChart>
        <c:grouping val="standard"/>
        <c:varyColors val="0"/>
        <c:ser>
          <c:idx val="1"/>
          <c:order val="0"/>
          <c:tx>
            <c:strRef>
              <c:f>Sheet1!$B$1</c:f>
              <c:strCache>
                <c:ptCount val="1"/>
                <c:pt idx="0">
                  <c:v>industrial sector delivered energy intensity - consumption per 2012 dollar value of shipments</c:v>
                </c:pt>
              </c:strCache>
            </c:strRef>
          </c:tx>
          <c:spPr>
            <a:ln w="28575" cap="rnd">
              <a:solidFill>
                <a:schemeClr val="accent3"/>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15">
                  <c:v>0.99735490999999998</c:v>
                </c:pt>
                <c:pt idx="16">
                  <c:v>0.98928770399999999</c:v>
                </c:pt>
                <c:pt idx="17">
                  <c:v>0.99187052899999995</c:v>
                </c:pt>
                <c:pt idx="18">
                  <c:v>1.0004062380000001</c:v>
                </c:pt>
                <c:pt idx="19">
                  <c:v>1</c:v>
                </c:pt>
                <c:pt idx="20">
                  <c:v>1.049390727</c:v>
                </c:pt>
                <c:pt idx="21">
                  <c:v>1.035926648</c:v>
                </c:pt>
                <c:pt idx="22">
                  <c:v>1.0265071109999999</c:v>
                </c:pt>
                <c:pt idx="23">
                  <c:v>1.0340822540000001</c:v>
                </c:pt>
                <c:pt idx="24">
                  <c:v>1.036256149</c:v>
                </c:pt>
                <c:pt idx="25">
                  <c:v>1.0349687750000001</c:v>
                </c:pt>
                <c:pt idx="26">
                  <c:v>1.03281844</c:v>
                </c:pt>
                <c:pt idx="27">
                  <c:v>1.0252402679999999</c:v>
                </c:pt>
                <c:pt idx="28">
                  <c:v>1.020493308</c:v>
                </c:pt>
                <c:pt idx="29">
                  <c:v>1.0171696960000001</c:v>
                </c:pt>
                <c:pt idx="30">
                  <c:v>1.0132611279999999</c:v>
                </c:pt>
                <c:pt idx="31">
                  <c:v>1.00869053</c:v>
                </c:pt>
                <c:pt idx="32">
                  <c:v>1.001814776</c:v>
                </c:pt>
                <c:pt idx="33">
                  <c:v>0.99478689300000001</c:v>
                </c:pt>
                <c:pt idx="34">
                  <c:v>0.98887237800000005</c:v>
                </c:pt>
                <c:pt idx="35">
                  <c:v>0.98239814999999997</c:v>
                </c:pt>
                <c:pt idx="36">
                  <c:v>0.97690064300000001</c:v>
                </c:pt>
                <c:pt idx="37">
                  <c:v>0.972337114</c:v>
                </c:pt>
                <c:pt idx="38">
                  <c:v>0.96646635199999997</c:v>
                </c:pt>
                <c:pt idx="39">
                  <c:v>0.96058583099999995</c:v>
                </c:pt>
                <c:pt idx="40">
                  <c:v>0.95354111900000005</c:v>
                </c:pt>
                <c:pt idx="41">
                  <c:v>0.94606593699999997</c:v>
                </c:pt>
                <c:pt idx="42">
                  <c:v>0.94038365400000001</c:v>
                </c:pt>
                <c:pt idx="43">
                  <c:v>0.93413358099999999</c:v>
                </c:pt>
                <c:pt idx="44">
                  <c:v>0.92657728500000003</c:v>
                </c:pt>
                <c:pt idx="45">
                  <c:v>0.91979543399999997</c:v>
                </c:pt>
                <c:pt idx="46">
                  <c:v>0.91399131300000003</c:v>
                </c:pt>
                <c:pt idx="47">
                  <c:v>0.90888523499999996</c:v>
                </c:pt>
                <c:pt idx="48">
                  <c:v>0.90318309500000005</c:v>
                </c:pt>
                <c:pt idx="49">
                  <c:v>0.89756543300000002</c:v>
                </c:pt>
                <c:pt idx="50">
                  <c:v>0.89297161199999997</c:v>
                </c:pt>
              </c:numCache>
            </c:numRef>
          </c:val>
          <c:smooth val="0"/>
        </c:ser>
        <c:dLbls>
          <c:showLegendKey val="0"/>
          <c:showVal val="0"/>
          <c:showCatName val="0"/>
          <c:showSerName val="0"/>
          <c:showPercent val="0"/>
          <c:showBubbleSize val="0"/>
        </c:dLbls>
        <c:smooth val="0"/>
        <c:axId val="-1290915952"/>
        <c:axId val="-1296839104"/>
      </c:lineChart>
      <c:catAx>
        <c:axId val="-1290915952"/>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96839104"/>
        <c:crossesAt val="0"/>
        <c:auto val="1"/>
        <c:lblAlgn val="ctr"/>
        <c:lblOffset val="100"/>
        <c:tickMarkSkip val="10"/>
        <c:noMultiLvlLbl val="0"/>
      </c:catAx>
      <c:valAx>
        <c:axId val="-1296839104"/>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solidFill>
            <a:schemeClr val="bg1"/>
          </a:solidFill>
          <a:ln w="22225">
            <a:solidFill>
              <a:schemeClr val="bg1">
                <a:lumMod val="75000"/>
              </a:schemeClr>
            </a:solidFill>
            <a:prstDash val="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90915952"/>
        <c:crossesAt val="21"/>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66881738928911"/>
          <c:y val="0.18545511059470141"/>
          <c:w val="0.700420439940317"/>
          <c:h val="0.77779121066499479"/>
        </c:manualLayout>
      </c:layout>
      <c:lineChart>
        <c:grouping val="standard"/>
        <c:varyColors val="0"/>
        <c:ser>
          <c:idx val="1"/>
          <c:order val="0"/>
          <c:tx>
            <c:strRef>
              <c:f>Sheet1!$B$1</c:f>
              <c:strCache>
                <c:ptCount val="1"/>
                <c:pt idx="0">
                  <c:v>transportation sector LDV and HDV energy intensity - consumption per vehicle mile traveled</c:v>
                </c:pt>
              </c:strCache>
            </c:strRef>
          </c:tx>
          <c:spPr>
            <a:ln w="28575" cap="rnd">
              <a:solidFill>
                <a:schemeClr val="accent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15">
                  <c:v>1.0480803779417764</c:v>
                </c:pt>
                <c:pt idx="16">
                  <c:v>1.0317629975609139</c:v>
                </c:pt>
                <c:pt idx="17">
                  <c:v>1.0227140531469543</c:v>
                </c:pt>
                <c:pt idx="18">
                  <c:v>1.0167705262194471</c:v>
                </c:pt>
                <c:pt idx="19">
                  <c:v>1</c:v>
                </c:pt>
                <c:pt idx="20">
                  <c:v>0.98946827094558709</c:v>
                </c:pt>
                <c:pt idx="21">
                  <c:v>0.96670532372740259</c:v>
                </c:pt>
                <c:pt idx="22">
                  <c:v>0.95292427829350512</c:v>
                </c:pt>
                <c:pt idx="23">
                  <c:v>0.93524608315616109</c:v>
                </c:pt>
                <c:pt idx="24">
                  <c:v>0.91887103662043634</c:v>
                </c:pt>
                <c:pt idx="25">
                  <c:v>0.90410685393056289</c:v>
                </c:pt>
                <c:pt idx="26">
                  <c:v>0.88913812923654034</c:v>
                </c:pt>
                <c:pt idx="27">
                  <c:v>0.8752233436877922</c:v>
                </c:pt>
                <c:pt idx="28">
                  <c:v>0.86234873980352278</c:v>
                </c:pt>
                <c:pt idx="29">
                  <c:v>0.85047751017460271</c:v>
                </c:pt>
                <c:pt idx="30">
                  <c:v>0.83957065114124896</c:v>
                </c:pt>
                <c:pt idx="31">
                  <c:v>0.8295927729699405</c:v>
                </c:pt>
                <c:pt idx="32">
                  <c:v>0.82021180041806407</c:v>
                </c:pt>
                <c:pt idx="33">
                  <c:v>0.81164917963763616</c:v>
                </c:pt>
                <c:pt idx="34">
                  <c:v>0.80406879996424729</c:v>
                </c:pt>
                <c:pt idx="35">
                  <c:v>0.79734057524511526</c:v>
                </c:pt>
                <c:pt idx="36">
                  <c:v>0.79120104983566386</c:v>
                </c:pt>
                <c:pt idx="37">
                  <c:v>0.78579415829166599</c:v>
                </c:pt>
                <c:pt idx="38">
                  <c:v>0.78117890482704022</c:v>
                </c:pt>
                <c:pt idx="39">
                  <c:v>0.77694333170849583</c:v>
                </c:pt>
                <c:pt idx="40">
                  <c:v>0.77301985582654087</c:v>
                </c:pt>
                <c:pt idx="41">
                  <c:v>0.7698833183898387</c:v>
                </c:pt>
                <c:pt idx="42">
                  <c:v>0.76739545477181581</c:v>
                </c:pt>
                <c:pt idx="43">
                  <c:v>0.76531304792151933</c:v>
                </c:pt>
                <c:pt idx="44">
                  <c:v>0.76335096503927458</c:v>
                </c:pt>
                <c:pt idx="45">
                  <c:v>0.76164919688392485</c:v>
                </c:pt>
                <c:pt idx="46">
                  <c:v>0.76013101450745779</c:v>
                </c:pt>
                <c:pt idx="47">
                  <c:v>0.75863731221464048</c:v>
                </c:pt>
                <c:pt idx="48">
                  <c:v>0.75734160511155912</c:v>
                </c:pt>
                <c:pt idx="49">
                  <c:v>0.75623763578003944</c:v>
                </c:pt>
                <c:pt idx="50">
                  <c:v>0.75529678970106817</c:v>
                </c:pt>
              </c:numCache>
            </c:numRef>
          </c:val>
          <c:smooth val="0"/>
        </c:ser>
        <c:dLbls>
          <c:showLegendKey val="0"/>
          <c:showVal val="0"/>
          <c:showCatName val="0"/>
          <c:showSerName val="0"/>
          <c:showPercent val="0"/>
          <c:showBubbleSize val="0"/>
        </c:dLbls>
        <c:smooth val="0"/>
        <c:axId val="-1296838560"/>
        <c:axId val="-1296839648"/>
        <c:extLst/>
      </c:lineChart>
      <c:catAx>
        <c:axId val="-1296838560"/>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96839648"/>
        <c:crosses val="autoZero"/>
        <c:auto val="1"/>
        <c:lblAlgn val="ctr"/>
        <c:lblOffset val="100"/>
        <c:tickMarkSkip val="10"/>
        <c:noMultiLvlLbl val="0"/>
      </c:catAx>
      <c:valAx>
        <c:axId val="-1296839648"/>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75000"/>
              </a:schemeClr>
            </a:solidFill>
            <a:prstDash val="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96838560"/>
        <c:crossesAt val="21"/>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64057260197077"/>
          <c:y val="0.18285616173756275"/>
          <c:w val="0.700420439940317"/>
          <c:h val="0.77779121066499479"/>
        </c:manualLayout>
      </c:layout>
      <c:lineChart>
        <c:grouping val="standard"/>
        <c:varyColors val="0"/>
        <c:ser>
          <c:idx val="0"/>
          <c:order val="0"/>
          <c:tx>
            <c:strRef>
              <c:f>Sheet1!$B$1</c:f>
              <c:strCache>
                <c:ptCount val="1"/>
                <c:pt idx="0">
                  <c:v>transportation sector passenger travel energy intensity - consumption per passenger mile traveled</c:v>
                </c:pt>
              </c:strCache>
            </c:strRef>
          </c:tx>
          <c:spPr>
            <a:ln w="28575" cap="rnd">
              <a:solidFill>
                <a:schemeClr val="accent1">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15">
                  <c:v>1.0496474237536597</c:v>
                </c:pt>
                <c:pt idx="16">
                  <c:v>1.0438914915324018</c:v>
                </c:pt>
                <c:pt idx="17">
                  <c:v>1.0296467662397801</c:v>
                </c:pt>
                <c:pt idx="18">
                  <c:v>1.0121854923313442</c:v>
                </c:pt>
                <c:pt idx="19">
                  <c:v>1</c:v>
                </c:pt>
                <c:pt idx="20">
                  <c:v>1.4296923962423171</c:v>
                </c:pt>
                <c:pt idx="21">
                  <c:v>1.1588446402546189</c:v>
                </c:pt>
                <c:pt idx="22">
                  <c:v>1.068774373944094</c:v>
                </c:pt>
                <c:pt idx="23">
                  <c:v>1.020098423182344</c:v>
                </c:pt>
                <c:pt idx="24">
                  <c:v>0.99150067025648547</c:v>
                </c:pt>
                <c:pt idx="25">
                  <c:v>0.97419512536311625</c:v>
                </c:pt>
                <c:pt idx="26">
                  <c:v>0.95840890956432856</c:v>
                </c:pt>
                <c:pt idx="27">
                  <c:v>0.94547620599952442</c:v>
                </c:pt>
                <c:pt idx="28">
                  <c:v>0.93765287848626244</c:v>
                </c:pt>
                <c:pt idx="29">
                  <c:v>0.93064732262664329</c:v>
                </c:pt>
                <c:pt idx="30">
                  <c:v>0.92389251195074851</c:v>
                </c:pt>
                <c:pt idx="31">
                  <c:v>0.91729185538779423</c:v>
                </c:pt>
                <c:pt idx="32">
                  <c:v>0.91117959727937525</c:v>
                </c:pt>
                <c:pt idx="33">
                  <c:v>0.90487480706333723</c:v>
                </c:pt>
                <c:pt idx="34">
                  <c:v>0.89827914809235265</c:v>
                </c:pt>
                <c:pt idx="35">
                  <c:v>0.89231678996764863</c:v>
                </c:pt>
                <c:pt idx="36">
                  <c:v>0.88613382193418277</c:v>
                </c:pt>
                <c:pt idx="37">
                  <c:v>0.88021339056114667</c:v>
                </c:pt>
                <c:pt idx="38">
                  <c:v>0.87442029788554998</c:v>
                </c:pt>
                <c:pt idx="39">
                  <c:v>0.86820497350878478</c:v>
                </c:pt>
                <c:pt idx="40">
                  <c:v>0.86268499056962022</c:v>
                </c:pt>
                <c:pt idx="41">
                  <c:v>0.85663491172744233</c:v>
                </c:pt>
                <c:pt idx="42">
                  <c:v>0.85097215323389019</c:v>
                </c:pt>
                <c:pt idx="43">
                  <c:v>0.84506964760730197</c:v>
                </c:pt>
                <c:pt idx="44">
                  <c:v>0.84010726335575414</c:v>
                </c:pt>
                <c:pt idx="45">
                  <c:v>0.83524384673161323</c:v>
                </c:pt>
                <c:pt idx="46">
                  <c:v>0.8304713181449469</c:v>
                </c:pt>
                <c:pt idx="47">
                  <c:v>0.82470741969114369</c:v>
                </c:pt>
                <c:pt idx="48">
                  <c:v>0.81797758566302592</c:v>
                </c:pt>
                <c:pt idx="49">
                  <c:v>0.81070573674465762</c:v>
                </c:pt>
                <c:pt idx="50">
                  <c:v>0.8035332975138938</c:v>
                </c:pt>
              </c:numCache>
            </c:numRef>
          </c:val>
          <c:smooth val="0"/>
        </c:ser>
        <c:dLbls>
          <c:showLegendKey val="0"/>
          <c:showVal val="0"/>
          <c:showCatName val="0"/>
          <c:showSerName val="0"/>
          <c:showPercent val="0"/>
          <c:showBubbleSize val="0"/>
        </c:dLbls>
        <c:smooth val="0"/>
        <c:axId val="-1296834752"/>
        <c:axId val="-1296835296"/>
        <c:extLst/>
      </c:lineChart>
      <c:catAx>
        <c:axId val="-1296834752"/>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96835296"/>
        <c:crosses val="autoZero"/>
        <c:auto val="1"/>
        <c:lblAlgn val="ctr"/>
        <c:lblOffset val="100"/>
        <c:tickMarkSkip val="10"/>
        <c:noMultiLvlLbl val="0"/>
      </c:catAx>
      <c:valAx>
        <c:axId val="-1296835296"/>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solidFill>
            <a:schemeClr val="bg1"/>
          </a:solidFill>
          <a:ln w="22225">
            <a:solidFill>
              <a:schemeClr val="bg1">
                <a:lumMod val="75000"/>
              </a:schemeClr>
            </a:solidFill>
            <a:prstDash val="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96834752"/>
        <c:crossesAt val="21"/>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9631296087989E-2"/>
          <c:y val="6.2042875320489743E-2"/>
          <c:w val="0.69157523817810063"/>
          <c:h val="0.84711803805550345"/>
        </c:manualLayout>
      </c:layout>
      <c:lineChart>
        <c:grouping val="standard"/>
        <c:varyColors val="0"/>
        <c:ser>
          <c:idx val="2"/>
          <c:order val="0"/>
          <c:tx>
            <c:strRef>
              <c:f>Sheet1!$B$1</c:f>
              <c:strCache>
                <c:ptCount val="1"/>
                <c:pt idx="0">
                  <c:v>Low Oil Price</c:v>
                </c:pt>
              </c:strCache>
            </c:strRef>
          </c:tx>
          <c:spPr>
            <a:ln w="22225" cap="rnd">
              <a:solidFill>
                <a:srgbClr val="A33340">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5.4843990000000007</c:v>
                </c:pt>
                <c:pt idx="1">
                  <c:v>5.6672320000000003</c:v>
                </c:pt>
                <c:pt idx="2">
                  <c:v>6.5205860000000007</c:v>
                </c:pt>
                <c:pt idx="3">
                  <c:v>7.4941209999999998</c:v>
                </c:pt>
                <c:pt idx="4">
                  <c:v>8.7893889999999999</c:v>
                </c:pt>
                <c:pt idx="5">
                  <c:v>9.4464930000000003</c:v>
                </c:pt>
                <c:pt idx="6">
                  <c:v>8.851521</c:v>
                </c:pt>
                <c:pt idx="7">
                  <c:v>9.3713560000000005</c:v>
                </c:pt>
                <c:pt idx="8">
                  <c:v>10.964088</c:v>
                </c:pt>
                <c:pt idx="9">
                  <c:v>12.248023</c:v>
                </c:pt>
                <c:pt idx="10">
                  <c:v>11.470048</c:v>
                </c:pt>
                <c:pt idx="11">
                  <c:v>10.966141</c:v>
                </c:pt>
                <c:pt idx="12">
                  <c:v>10.499541000000001</c:v>
                </c:pt>
                <c:pt idx="13">
                  <c:v>10.914921</c:v>
                </c:pt>
                <c:pt idx="14">
                  <c:v>11.331443999999999</c:v>
                </c:pt>
                <c:pt idx="15">
                  <c:v>11.670527999999999</c:v>
                </c:pt>
                <c:pt idx="16">
                  <c:v>11.834462</c:v>
                </c:pt>
                <c:pt idx="17">
                  <c:v>11.860718</c:v>
                </c:pt>
                <c:pt idx="18">
                  <c:v>11.811869</c:v>
                </c:pt>
                <c:pt idx="19">
                  <c:v>11.749787</c:v>
                </c:pt>
                <c:pt idx="20">
                  <c:v>11.676268</c:v>
                </c:pt>
                <c:pt idx="21">
                  <c:v>11.466646000000001</c:v>
                </c:pt>
                <c:pt idx="22">
                  <c:v>11.297852000000001</c:v>
                </c:pt>
                <c:pt idx="23">
                  <c:v>11.133796999999999</c:v>
                </c:pt>
                <c:pt idx="24">
                  <c:v>10.943906999999999</c:v>
                </c:pt>
                <c:pt idx="25">
                  <c:v>10.752890000000001</c:v>
                </c:pt>
                <c:pt idx="26">
                  <c:v>10.570223</c:v>
                </c:pt>
                <c:pt idx="27">
                  <c:v>10.430491</c:v>
                </c:pt>
                <c:pt idx="28">
                  <c:v>10.389424</c:v>
                </c:pt>
                <c:pt idx="29">
                  <c:v>10.240026</c:v>
                </c:pt>
                <c:pt idx="30">
                  <c:v>10.037944</c:v>
                </c:pt>
                <c:pt idx="31">
                  <c:v>9.9800620000000002</c:v>
                </c:pt>
                <c:pt idx="32">
                  <c:v>9.8733830000000005</c:v>
                </c:pt>
                <c:pt idx="33">
                  <c:v>9.7000720000000005</c:v>
                </c:pt>
                <c:pt idx="34">
                  <c:v>9.5990599999999997</c:v>
                </c:pt>
                <c:pt idx="35">
                  <c:v>9.4881609999999998</c:v>
                </c:pt>
                <c:pt idx="36">
                  <c:v>9.3310370000000002</c:v>
                </c:pt>
                <c:pt idx="37">
                  <c:v>9.2749729999999992</c:v>
                </c:pt>
                <c:pt idx="38">
                  <c:v>9.1545369999999995</c:v>
                </c:pt>
                <c:pt idx="39">
                  <c:v>9.0571179999999991</c:v>
                </c:pt>
                <c:pt idx="40">
                  <c:v>8.8383610000000008</c:v>
                </c:pt>
              </c:numCache>
            </c:numRef>
          </c:val>
          <c:smooth val="0"/>
        </c:ser>
        <c:ser>
          <c:idx val="3"/>
          <c:order val="1"/>
          <c:tx>
            <c:strRef>
              <c:f>Sheet1!$C$1</c:f>
              <c:strCache>
                <c:ptCount val="1"/>
                <c:pt idx="0">
                  <c:v>High Oil Price</c:v>
                </c:pt>
              </c:strCache>
            </c:strRef>
          </c:tx>
          <c:spPr>
            <a:ln w="22225" cap="rnd">
              <a:solidFill>
                <a:srgbClr val="A33340">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5.4843990000000007</c:v>
                </c:pt>
                <c:pt idx="1">
                  <c:v>5.6672320000000003</c:v>
                </c:pt>
                <c:pt idx="2">
                  <c:v>6.5205860000000007</c:v>
                </c:pt>
                <c:pt idx="3">
                  <c:v>7.4941209999999998</c:v>
                </c:pt>
                <c:pt idx="4">
                  <c:v>8.7893889999999999</c:v>
                </c:pt>
                <c:pt idx="5">
                  <c:v>9.4464930000000003</c:v>
                </c:pt>
                <c:pt idx="6">
                  <c:v>8.851521</c:v>
                </c:pt>
                <c:pt idx="7">
                  <c:v>9.3713560000000005</c:v>
                </c:pt>
                <c:pt idx="8">
                  <c:v>10.964088</c:v>
                </c:pt>
                <c:pt idx="9">
                  <c:v>12.248023</c:v>
                </c:pt>
                <c:pt idx="10">
                  <c:v>11.470048</c:v>
                </c:pt>
                <c:pt idx="11">
                  <c:v>12.693241</c:v>
                </c:pt>
                <c:pt idx="12">
                  <c:v>13.950590999999999</c:v>
                </c:pt>
                <c:pt idx="13">
                  <c:v>14.869344999999999</c:v>
                </c:pt>
                <c:pt idx="14">
                  <c:v>15.567302</c:v>
                </c:pt>
                <c:pt idx="15">
                  <c:v>16.102340999999999</c:v>
                </c:pt>
                <c:pt idx="16">
                  <c:v>16.674399999999999</c:v>
                </c:pt>
                <c:pt idx="17">
                  <c:v>17.047350000000002</c:v>
                </c:pt>
                <c:pt idx="18">
                  <c:v>17.441020999999999</c:v>
                </c:pt>
                <c:pt idx="19">
                  <c:v>17.720735999999999</c:v>
                </c:pt>
                <c:pt idx="20">
                  <c:v>18.082335</c:v>
                </c:pt>
                <c:pt idx="21">
                  <c:v>18.398499000000001</c:v>
                </c:pt>
                <c:pt idx="22">
                  <c:v>18.607092000000002</c:v>
                </c:pt>
                <c:pt idx="23">
                  <c:v>18.970963999999999</c:v>
                </c:pt>
                <c:pt idx="24">
                  <c:v>19.275414999999999</c:v>
                </c:pt>
                <c:pt idx="25">
                  <c:v>19.489159000000001</c:v>
                </c:pt>
                <c:pt idx="26">
                  <c:v>19.484179999999999</c:v>
                </c:pt>
                <c:pt idx="27">
                  <c:v>19.475939</c:v>
                </c:pt>
                <c:pt idx="28">
                  <c:v>19.678906999999999</c:v>
                </c:pt>
                <c:pt idx="29">
                  <c:v>19.855855999999999</c:v>
                </c:pt>
                <c:pt idx="30">
                  <c:v>19.956505</c:v>
                </c:pt>
                <c:pt idx="31">
                  <c:v>19.749153</c:v>
                </c:pt>
                <c:pt idx="32">
                  <c:v>19.685113999999999</c:v>
                </c:pt>
                <c:pt idx="33">
                  <c:v>19.511268999999999</c:v>
                </c:pt>
                <c:pt idx="34">
                  <c:v>19.234217000000001</c:v>
                </c:pt>
                <c:pt idx="35">
                  <c:v>18.995543999999999</c:v>
                </c:pt>
                <c:pt idx="36">
                  <c:v>18.662136</c:v>
                </c:pt>
                <c:pt idx="37">
                  <c:v>18.292846999999998</c:v>
                </c:pt>
                <c:pt idx="38">
                  <c:v>17.896937999999999</c:v>
                </c:pt>
                <c:pt idx="39">
                  <c:v>17.745522000000001</c:v>
                </c:pt>
                <c:pt idx="40">
                  <c:v>17.489172</c:v>
                </c:pt>
              </c:numCache>
            </c:numRef>
          </c:val>
          <c:smooth val="0"/>
        </c:ser>
        <c:ser>
          <c:idx val="0"/>
          <c:order val="2"/>
          <c:tx>
            <c:strRef>
              <c:f>Sheet1!$F$1</c:f>
              <c:strCache>
                <c:ptCount val="1"/>
                <c:pt idx="0">
                  <c:v>High Oil 
and Gas 
Resource 
and 
Technology
</c:v>
                </c:pt>
              </c:strCache>
            </c:strRef>
          </c:tx>
          <c:spPr>
            <a:ln w="22225" cap="rnd">
              <a:solidFill>
                <a:srgbClr val="BD732A">
                  <a:lumMod val="75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5.4843990000000007</c:v>
                </c:pt>
                <c:pt idx="1">
                  <c:v>5.6672320000000003</c:v>
                </c:pt>
                <c:pt idx="2">
                  <c:v>6.5205860000000007</c:v>
                </c:pt>
                <c:pt idx="3">
                  <c:v>7.4941209999999998</c:v>
                </c:pt>
                <c:pt idx="4">
                  <c:v>8.7893889999999999</c:v>
                </c:pt>
                <c:pt idx="5">
                  <c:v>9.4464930000000003</c:v>
                </c:pt>
                <c:pt idx="6">
                  <c:v>8.851521</c:v>
                </c:pt>
                <c:pt idx="7">
                  <c:v>9.3713560000000005</c:v>
                </c:pt>
                <c:pt idx="8">
                  <c:v>10.964088</c:v>
                </c:pt>
                <c:pt idx="9">
                  <c:v>12.248023</c:v>
                </c:pt>
                <c:pt idx="10">
                  <c:v>11.470048</c:v>
                </c:pt>
                <c:pt idx="11">
                  <c:v>11.393803</c:v>
                </c:pt>
                <c:pt idx="12">
                  <c:v>11.802375</c:v>
                </c:pt>
                <c:pt idx="13">
                  <c:v>13.463839</c:v>
                </c:pt>
                <c:pt idx="14">
                  <c:v>14.764208999999999</c:v>
                </c:pt>
                <c:pt idx="15">
                  <c:v>15.909644</c:v>
                </c:pt>
                <c:pt idx="16">
                  <c:v>16.658766</c:v>
                </c:pt>
                <c:pt idx="17">
                  <c:v>17.065017999999998</c:v>
                </c:pt>
                <c:pt idx="18">
                  <c:v>17.395396999999999</c:v>
                </c:pt>
                <c:pt idx="19">
                  <c:v>17.593847</c:v>
                </c:pt>
                <c:pt idx="20">
                  <c:v>17.711957999999999</c:v>
                </c:pt>
                <c:pt idx="21">
                  <c:v>17.862158000000001</c:v>
                </c:pt>
                <c:pt idx="22">
                  <c:v>18.046313999999999</c:v>
                </c:pt>
                <c:pt idx="23">
                  <c:v>18.076929</c:v>
                </c:pt>
                <c:pt idx="24">
                  <c:v>18.215654000000001</c:v>
                </c:pt>
                <c:pt idx="25">
                  <c:v>18.377293000000002</c:v>
                </c:pt>
                <c:pt idx="26">
                  <c:v>18.469908</c:v>
                </c:pt>
                <c:pt idx="27">
                  <c:v>18.521104999999999</c:v>
                </c:pt>
                <c:pt idx="28">
                  <c:v>18.442879000000001</c:v>
                </c:pt>
                <c:pt idx="29">
                  <c:v>18.536311999999999</c:v>
                </c:pt>
                <c:pt idx="30">
                  <c:v>18.643000000000001</c:v>
                </c:pt>
                <c:pt idx="31">
                  <c:v>18.699743000000002</c:v>
                </c:pt>
                <c:pt idx="32">
                  <c:v>18.727302999999999</c:v>
                </c:pt>
                <c:pt idx="33">
                  <c:v>18.785596999999999</c:v>
                </c:pt>
                <c:pt idx="34">
                  <c:v>18.724299999999999</c:v>
                </c:pt>
                <c:pt idx="35">
                  <c:v>18.783881999999998</c:v>
                </c:pt>
                <c:pt idx="36">
                  <c:v>18.666398999999998</c:v>
                </c:pt>
                <c:pt idx="37">
                  <c:v>18.600128000000002</c:v>
                </c:pt>
                <c:pt idx="38">
                  <c:v>18.491758000000001</c:v>
                </c:pt>
                <c:pt idx="39">
                  <c:v>18.308938999999999</c:v>
                </c:pt>
                <c:pt idx="40">
                  <c:v>18.083735000000001</c:v>
                </c:pt>
              </c:numCache>
            </c:numRef>
          </c:val>
          <c:smooth val="0"/>
        </c:ser>
        <c:ser>
          <c:idx val="6"/>
          <c:order val="3"/>
          <c:tx>
            <c:strRef>
              <c:f>Sheet1!$G$1</c:f>
              <c:strCache>
                <c:ptCount val="1"/>
                <c:pt idx="0">
                  <c:v>Low Oil and Gas Supply</c:v>
                </c:pt>
              </c:strCache>
            </c:strRef>
          </c:tx>
          <c:spPr>
            <a:ln w="22225" cap="rnd">
              <a:solidFill>
                <a:srgbClr val="BD732A">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5.4843990000000007</c:v>
                </c:pt>
                <c:pt idx="1">
                  <c:v>5.6672320000000003</c:v>
                </c:pt>
                <c:pt idx="2">
                  <c:v>6.5205860000000007</c:v>
                </c:pt>
                <c:pt idx="3">
                  <c:v>7.4941209999999998</c:v>
                </c:pt>
                <c:pt idx="4">
                  <c:v>8.7893889999999999</c:v>
                </c:pt>
                <c:pt idx="5">
                  <c:v>9.4464930000000003</c:v>
                </c:pt>
                <c:pt idx="6">
                  <c:v>8.851521</c:v>
                </c:pt>
                <c:pt idx="7">
                  <c:v>9.3713560000000005</c:v>
                </c:pt>
                <c:pt idx="8">
                  <c:v>10.964088</c:v>
                </c:pt>
                <c:pt idx="9">
                  <c:v>12.248023</c:v>
                </c:pt>
                <c:pt idx="10">
                  <c:v>11.470048</c:v>
                </c:pt>
                <c:pt idx="11">
                  <c:v>10.901429</c:v>
                </c:pt>
                <c:pt idx="12">
                  <c:v>10.929163000000001</c:v>
                </c:pt>
                <c:pt idx="13">
                  <c:v>11.008663</c:v>
                </c:pt>
                <c:pt idx="14">
                  <c:v>10.968062</c:v>
                </c:pt>
                <c:pt idx="15">
                  <c:v>11.117753</c:v>
                </c:pt>
                <c:pt idx="16">
                  <c:v>11.219884</c:v>
                </c:pt>
                <c:pt idx="17">
                  <c:v>11.061356999999999</c:v>
                </c:pt>
                <c:pt idx="18">
                  <c:v>10.905416000000001</c:v>
                </c:pt>
                <c:pt idx="19">
                  <c:v>10.693432</c:v>
                </c:pt>
                <c:pt idx="20">
                  <c:v>10.505184</c:v>
                </c:pt>
                <c:pt idx="21">
                  <c:v>10.317064999999999</c:v>
                </c:pt>
                <c:pt idx="22">
                  <c:v>10.013864</c:v>
                </c:pt>
                <c:pt idx="23">
                  <c:v>9.7287199999999991</c:v>
                </c:pt>
                <c:pt idx="24">
                  <c:v>9.4742759999999997</c:v>
                </c:pt>
                <c:pt idx="25">
                  <c:v>9.4247069999999997</c:v>
                </c:pt>
                <c:pt idx="26">
                  <c:v>9.3401530000000008</c:v>
                </c:pt>
                <c:pt idx="27">
                  <c:v>9.2556379999999994</c:v>
                </c:pt>
                <c:pt idx="28">
                  <c:v>9.1152429999999995</c:v>
                </c:pt>
                <c:pt idx="29">
                  <c:v>9.0351049999999997</c:v>
                </c:pt>
                <c:pt idx="30">
                  <c:v>9.0219850000000008</c:v>
                </c:pt>
                <c:pt idx="31">
                  <c:v>9.1107279999999999</c:v>
                </c:pt>
                <c:pt idx="32">
                  <c:v>9.147043</c:v>
                </c:pt>
                <c:pt idx="33">
                  <c:v>8.9881609999999998</c:v>
                </c:pt>
                <c:pt idx="34">
                  <c:v>8.9637510000000002</c:v>
                </c:pt>
                <c:pt idx="35">
                  <c:v>8.8195110000000003</c:v>
                </c:pt>
                <c:pt idx="36">
                  <c:v>8.8143440000000002</c:v>
                </c:pt>
                <c:pt idx="37">
                  <c:v>8.7556220000000007</c:v>
                </c:pt>
                <c:pt idx="38">
                  <c:v>8.7311040000000002</c:v>
                </c:pt>
                <c:pt idx="39">
                  <c:v>8.6585029999999996</c:v>
                </c:pt>
                <c:pt idx="40">
                  <c:v>8.6035179999999993</c:v>
                </c:pt>
              </c:numCache>
            </c:numRef>
          </c:val>
          <c:smooth val="0"/>
        </c:ser>
        <c:ser>
          <c:idx val="1"/>
          <c:order val="4"/>
          <c:tx>
            <c:strRef>
              <c:f>Sheet1!$H$1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5.4843990000000007</c:v>
                </c:pt>
                <c:pt idx="1">
                  <c:v>5.6672320000000003</c:v>
                </c:pt>
                <c:pt idx="2">
                  <c:v>6.5205860000000007</c:v>
                </c:pt>
                <c:pt idx="3">
                  <c:v>7.4941209999999998</c:v>
                </c:pt>
                <c:pt idx="4">
                  <c:v>8.7893889999999999</c:v>
                </c:pt>
                <c:pt idx="5">
                  <c:v>9.4464930000000003</c:v>
                </c:pt>
                <c:pt idx="6">
                  <c:v>8.851521</c:v>
                </c:pt>
                <c:pt idx="7">
                  <c:v>9.3713560000000005</c:v>
                </c:pt>
                <c:pt idx="8">
                  <c:v>10.964088</c:v>
                </c:pt>
                <c:pt idx="9">
                  <c:v>12.248023</c:v>
                </c:pt>
                <c:pt idx="10">
                  <c:v>11.470048</c:v>
                </c:pt>
                <c:pt idx="11">
                  <c:v>11.166155</c:v>
                </c:pt>
                <c:pt idx="12">
                  <c:v>11.626638</c:v>
                </c:pt>
                <c:pt idx="13">
                  <c:v>12.329649</c:v>
                </c:pt>
                <c:pt idx="14">
                  <c:v>12.74404</c:v>
                </c:pt>
                <c:pt idx="15">
                  <c:v>13.231529</c:v>
                </c:pt>
                <c:pt idx="16">
                  <c:v>13.497977000000001</c:v>
                </c:pt>
                <c:pt idx="17">
                  <c:v>13.594147</c:v>
                </c:pt>
                <c:pt idx="18">
                  <c:v>13.710074000000001</c:v>
                </c:pt>
                <c:pt idx="19">
                  <c:v>13.718638</c:v>
                </c:pt>
                <c:pt idx="20">
                  <c:v>13.76896</c:v>
                </c:pt>
                <c:pt idx="21">
                  <c:v>13.795833999999999</c:v>
                </c:pt>
                <c:pt idx="22">
                  <c:v>13.768938</c:v>
                </c:pt>
                <c:pt idx="23">
                  <c:v>13.861969</c:v>
                </c:pt>
                <c:pt idx="24">
                  <c:v>13.883383</c:v>
                </c:pt>
                <c:pt idx="25">
                  <c:v>13.763157</c:v>
                </c:pt>
                <c:pt idx="26">
                  <c:v>13.566243</c:v>
                </c:pt>
                <c:pt idx="27">
                  <c:v>13.451651</c:v>
                </c:pt>
                <c:pt idx="28">
                  <c:v>13.348973000000001</c:v>
                </c:pt>
                <c:pt idx="29">
                  <c:v>13.283369</c:v>
                </c:pt>
                <c:pt idx="30">
                  <c:v>13.173889000000001</c:v>
                </c:pt>
                <c:pt idx="31">
                  <c:v>13.118857</c:v>
                </c:pt>
                <c:pt idx="32">
                  <c:v>13.146461</c:v>
                </c:pt>
                <c:pt idx="33">
                  <c:v>13.310509</c:v>
                </c:pt>
                <c:pt idx="34">
                  <c:v>13.351305</c:v>
                </c:pt>
                <c:pt idx="35">
                  <c:v>13.223972</c:v>
                </c:pt>
                <c:pt idx="36">
                  <c:v>13.249136</c:v>
                </c:pt>
                <c:pt idx="37">
                  <c:v>13.294786</c:v>
                </c:pt>
                <c:pt idx="38">
                  <c:v>13.227971</c:v>
                </c:pt>
                <c:pt idx="39">
                  <c:v>13.159329</c:v>
                </c:pt>
                <c:pt idx="40">
                  <c:v>12.872949999999999</c:v>
                </c:pt>
              </c:numCache>
            </c:numRef>
          </c:val>
          <c:smooth val="0"/>
        </c:ser>
        <c:dLbls>
          <c:showLegendKey val="0"/>
          <c:showVal val="0"/>
          <c:showCatName val="0"/>
          <c:showSerName val="0"/>
          <c:showPercent val="0"/>
          <c:showBubbleSize val="0"/>
        </c:dLbls>
        <c:smooth val="0"/>
        <c:axId val="-1861711632"/>
        <c:axId val="-1861710544"/>
        <c:extLst/>
      </c:lineChart>
      <c:catAx>
        <c:axId val="-18617116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1710544"/>
        <c:crosses val="autoZero"/>
        <c:auto val="1"/>
        <c:lblAlgn val="ctr"/>
        <c:lblOffset val="100"/>
        <c:tickLblSkip val="10"/>
        <c:tickMarkSkip val="10"/>
        <c:noMultiLvlLbl val="0"/>
      </c:catAx>
      <c:valAx>
        <c:axId val="-1861710544"/>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1711632"/>
        <c:crossesAt val="11"/>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90800455109787"/>
          <c:y val="6.0735248108541452E-2"/>
          <c:w val="0.65330760752528216"/>
          <c:h val="0.84842566526745178"/>
        </c:manualLayout>
      </c:layout>
      <c:lineChart>
        <c:grouping val="standard"/>
        <c:varyColors val="0"/>
        <c:ser>
          <c:idx val="3"/>
          <c:order val="0"/>
          <c:tx>
            <c:strRef>
              <c:f>Sheet1!$B$1</c:f>
              <c:strCache>
                <c:ptCount val="1"/>
                <c:pt idx="0">
                  <c:v>Low Oil Price</c:v>
                </c:pt>
              </c:strCache>
            </c:strRef>
          </c:tx>
          <c:spPr>
            <a:ln w="22225" cap="rnd">
              <a:solidFill>
                <a:srgbClr val="A33340">
                  <a:lumMod val="40000"/>
                  <a:lumOff val="60000"/>
                </a:srgb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2.0740250000000002</c:v>
                </c:pt>
                <c:pt idx="1">
                  <c:v>2.2160680000000004</c:v>
                </c:pt>
                <c:pt idx="2">
                  <c:v>2.40794</c:v>
                </c:pt>
                <c:pt idx="3">
                  <c:v>2.6056360000000001</c:v>
                </c:pt>
                <c:pt idx="4">
                  <c:v>3.0145149999999998</c:v>
                </c:pt>
                <c:pt idx="5">
                  <c:v>3.3423259999999999</c:v>
                </c:pt>
                <c:pt idx="6">
                  <c:v>3.509172</c:v>
                </c:pt>
                <c:pt idx="7">
                  <c:v>3.7827449999999998</c:v>
                </c:pt>
                <c:pt idx="8">
                  <c:v>4.369351</c:v>
                </c:pt>
                <c:pt idx="9">
                  <c:v>4.8245069999999997</c:v>
                </c:pt>
                <c:pt idx="10">
                  <c:v>5.0260300000000004</c:v>
                </c:pt>
                <c:pt idx="11">
                  <c:v>5.0829849999999999</c:v>
                </c:pt>
                <c:pt idx="12">
                  <c:v>5.0818640000000004</c:v>
                </c:pt>
                <c:pt idx="13">
                  <c:v>4.9313370000000001</c:v>
                </c:pt>
                <c:pt idx="14">
                  <c:v>5.134004</c:v>
                </c:pt>
                <c:pt idx="15">
                  <c:v>5.3570440000000001</c:v>
                </c:pt>
                <c:pt idx="16">
                  <c:v>5.4069419999999999</c:v>
                </c:pt>
                <c:pt idx="17">
                  <c:v>5.4011529999999999</c:v>
                </c:pt>
                <c:pt idx="18">
                  <c:v>5.3651629999999999</c:v>
                </c:pt>
                <c:pt idx="19">
                  <c:v>5.3523810000000003</c:v>
                </c:pt>
                <c:pt idx="20">
                  <c:v>5.3350489999999997</c:v>
                </c:pt>
                <c:pt idx="21">
                  <c:v>5.2783490000000004</c:v>
                </c:pt>
                <c:pt idx="22">
                  <c:v>5.2627329999999999</c:v>
                </c:pt>
                <c:pt idx="23">
                  <c:v>5.2536240000000003</c:v>
                </c:pt>
                <c:pt idx="24">
                  <c:v>5.2364870000000003</c:v>
                </c:pt>
                <c:pt idx="25">
                  <c:v>5.2006940000000004</c:v>
                </c:pt>
                <c:pt idx="26">
                  <c:v>5.1915760000000004</c:v>
                </c:pt>
                <c:pt idx="27">
                  <c:v>5.1808339999999999</c:v>
                </c:pt>
                <c:pt idx="28">
                  <c:v>5.1962919999999997</c:v>
                </c:pt>
                <c:pt idx="29">
                  <c:v>5.2218530000000003</c:v>
                </c:pt>
                <c:pt idx="30">
                  <c:v>5.1950599999999998</c:v>
                </c:pt>
                <c:pt idx="31">
                  <c:v>5.1918850000000001</c:v>
                </c:pt>
                <c:pt idx="32">
                  <c:v>5.1935520000000004</c:v>
                </c:pt>
                <c:pt idx="33">
                  <c:v>5.1920659999999996</c:v>
                </c:pt>
                <c:pt idx="34">
                  <c:v>5.1736009999999997</c:v>
                </c:pt>
                <c:pt idx="35">
                  <c:v>5.1684340000000004</c:v>
                </c:pt>
                <c:pt idx="36">
                  <c:v>5.1408269999999998</c:v>
                </c:pt>
                <c:pt idx="37">
                  <c:v>5.1501260000000002</c:v>
                </c:pt>
                <c:pt idx="38">
                  <c:v>5.1502379999999999</c:v>
                </c:pt>
                <c:pt idx="39">
                  <c:v>5.1570910000000003</c:v>
                </c:pt>
                <c:pt idx="40">
                  <c:v>5.1382620000000001</c:v>
                </c:pt>
              </c:numCache>
            </c:numRef>
          </c:val>
          <c:smooth val="0"/>
        </c:ser>
        <c:ser>
          <c:idx val="0"/>
          <c:order val="1"/>
          <c:tx>
            <c:strRef>
              <c:f>Sheet1!$C$1</c:f>
              <c:strCache>
                <c:ptCount val="1"/>
                <c:pt idx="0">
                  <c:v>High Oil Price</c:v>
                </c:pt>
              </c:strCache>
            </c:strRef>
          </c:tx>
          <c:spPr>
            <a:ln w="22225" cap="rnd">
              <a:solidFill>
                <a:srgbClr val="A3334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2.0740250000000002</c:v>
                </c:pt>
                <c:pt idx="1">
                  <c:v>2.2160680000000004</c:v>
                </c:pt>
                <c:pt idx="2">
                  <c:v>2.40794</c:v>
                </c:pt>
                <c:pt idx="3">
                  <c:v>2.6056360000000001</c:v>
                </c:pt>
                <c:pt idx="4">
                  <c:v>3.0145149999999998</c:v>
                </c:pt>
                <c:pt idx="5">
                  <c:v>3.3423259999999999</c:v>
                </c:pt>
                <c:pt idx="6">
                  <c:v>3.509172</c:v>
                </c:pt>
                <c:pt idx="7">
                  <c:v>3.7827449999999998</c:v>
                </c:pt>
                <c:pt idx="8">
                  <c:v>4.369351</c:v>
                </c:pt>
                <c:pt idx="9">
                  <c:v>4.8245069999999997</c:v>
                </c:pt>
                <c:pt idx="10">
                  <c:v>5.0260300000000004</c:v>
                </c:pt>
                <c:pt idx="11">
                  <c:v>5.4834269999999998</c:v>
                </c:pt>
                <c:pt idx="12">
                  <c:v>6.1885599999999998</c:v>
                </c:pt>
                <c:pt idx="13">
                  <c:v>6.417306</c:v>
                </c:pt>
                <c:pt idx="14">
                  <c:v>6.6670340000000001</c:v>
                </c:pt>
                <c:pt idx="15">
                  <c:v>6.8064039999999997</c:v>
                </c:pt>
                <c:pt idx="16">
                  <c:v>6.9359080000000004</c:v>
                </c:pt>
                <c:pt idx="17">
                  <c:v>6.9979500000000003</c:v>
                </c:pt>
                <c:pt idx="18">
                  <c:v>7.0295940000000003</c:v>
                </c:pt>
                <c:pt idx="19">
                  <c:v>7.066586</c:v>
                </c:pt>
                <c:pt idx="20">
                  <c:v>7.1597039999999996</c:v>
                </c:pt>
                <c:pt idx="21">
                  <c:v>7.2466650000000001</c:v>
                </c:pt>
                <c:pt idx="22">
                  <c:v>7.3212039999999998</c:v>
                </c:pt>
                <c:pt idx="23">
                  <c:v>7.4132210000000001</c:v>
                </c:pt>
                <c:pt idx="24">
                  <c:v>7.4716050000000003</c:v>
                </c:pt>
                <c:pt idx="25">
                  <c:v>7.5596509999999997</c:v>
                </c:pt>
                <c:pt idx="26">
                  <c:v>7.5759189999999998</c:v>
                </c:pt>
                <c:pt idx="27">
                  <c:v>7.5939249999999996</c:v>
                </c:pt>
                <c:pt idx="28">
                  <c:v>7.6617170000000003</c:v>
                </c:pt>
                <c:pt idx="29">
                  <c:v>7.7491960000000004</c:v>
                </c:pt>
                <c:pt idx="30">
                  <c:v>7.8208700000000002</c:v>
                </c:pt>
                <c:pt idx="31">
                  <c:v>7.8325969999999998</c:v>
                </c:pt>
                <c:pt idx="32">
                  <c:v>7.8968439999999998</c:v>
                </c:pt>
                <c:pt idx="33">
                  <c:v>7.9328419999999999</c:v>
                </c:pt>
                <c:pt idx="34">
                  <c:v>7.8993549999999999</c:v>
                </c:pt>
                <c:pt idx="35">
                  <c:v>7.9001650000000003</c:v>
                </c:pt>
                <c:pt idx="36">
                  <c:v>7.8660560000000004</c:v>
                </c:pt>
                <c:pt idx="37">
                  <c:v>7.8672050000000002</c:v>
                </c:pt>
                <c:pt idx="38">
                  <c:v>7.8490450000000003</c:v>
                </c:pt>
                <c:pt idx="39">
                  <c:v>7.8659509999999999</c:v>
                </c:pt>
                <c:pt idx="40">
                  <c:v>7.8788629999999999</c:v>
                </c:pt>
              </c:numCache>
            </c:numRef>
          </c:val>
          <c:smooth val="0"/>
        </c:ser>
        <c:ser>
          <c:idx val="1"/>
          <c:order val="2"/>
          <c:tx>
            <c:strRef>
              <c:f>Sheet1!$D$1</c:f>
              <c:strCache>
                <c:ptCount val="1"/>
                <c:pt idx="0">
                  <c:v>High Oil 
and Gas 
Resource 
and 
Technology
</c:v>
                </c:pt>
              </c:strCache>
            </c:strRef>
          </c:tx>
          <c:spPr>
            <a:ln w="22225" cap="rnd">
              <a:solidFill>
                <a:srgbClr val="FFC702">
                  <a:lumMod val="50000"/>
                </a:srgbClr>
              </a:solidFill>
              <a:round/>
            </a:ln>
            <a:effectLst/>
          </c:spPr>
          <c:marker>
            <c:symbol val="none"/>
          </c:marker>
          <c:dPt>
            <c:idx val="85"/>
            <c:marker>
              <c:symbol val="none"/>
            </c:marker>
            <c:bubble3D val="0"/>
          </c:dPt>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2.0740250000000002</c:v>
                </c:pt>
                <c:pt idx="1">
                  <c:v>2.2160680000000004</c:v>
                </c:pt>
                <c:pt idx="2">
                  <c:v>2.40794</c:v>
                </c:pt>
                <c:pt idx="3">
                  <c:v>2.6056360000000001</c:v>
                </c:pt>
                <c:pt idx="4">
                  <c:v>3.0145149999999998</c:v>
                </c:pt>
                <c:pt idx="5">
                  <c:v>3.3423259999999999</c:v>
                </c:pt>
                <c:pt idx="6">
                  <c:v>3.509172</c:v>
                </c:pt>
                <c:pt idx="7">
                  <c:v>3.7827449999999998</c:v>
                </c:pt>
                <c:pt idx="8">
                  <c:v>4.369351</c:v>
                </c:pt>
                <c:pt idx="9">
                  <c:v>4.8245069999999997</c:v>
                </c:pt>
                <c:pt idx="10">
                  <c:v>5.0260300000000004</c:v>
                </c:pt>
                <c:pt idx="11">
                  <c:v>5.2856959999999997</c:v>
                </c:pt>
                <c:pt idx="12">
                  <c:v>5.7695020000000001</c:v>
                </c:pt>
                <c:pt idx="13">
                  <c:v>6.4245679999999998</c:v>
                </c:pt>
                <c:pt idx="14">
                  <c:v>6.7782119999999999</c:v>
                </c:pt>
                <c:pt idx="15">
                  <c:v>6.8808389999999999</c:v>
                </c:pt>
                <c:pt idx="16">
                  <c:v>7.0102250000000002</c:v>
                </c:pt>
                <c:pt idx="17">
                  <c:v>7.113416</c:v>
                </c:pt>
                <c:pt idx="18">
                  <c:v>7.2045139999999996</c:v>
                </c:pt>
                <c:pt idx="19">
                  <c:v>7.2520540000000002</c:v>
                </c:pt>
                <c:pt idx="20">
                  <c:v>7.3396129999999999</c:v>
                </c:pt>
                <c:pt idx="21">
                  <c:v>7.4209680000000002</c:v>
                </c:pt>
                <c:pt idx="22">
                  <c:v>7.5066920000000001</c:v>
                </c:pt>
                <c:pt idx="23">
                  <c:v>7.5578110000000001</c:v>
                </c:pt>
                <c:pt idx="24">
                  <c:v>7.6494869999999997</c:v>
                </c:pt>
                <c:pt idx="25">
                  <c:v>7.7080310000000001</c:v>
                </c:pt>
                <c:pt idx="26">
                  <c:v>7.7265560000000004</c:v>
                </c:pt>
                <c:pt idx="27">
                  <c:v>7.7857849999999997</c:v>
                </c:pt>
                <c:pt idx="28">
                  <c:v>7.7892919999999997</c:v>
                </c:pt>
                <c:pt idx="29">
                  <c:v>7.7927879999999998</c:v>
                </c:pt>
                <c:pt idx="30">
                  <c:v>7.7999830000000001</c:v>
                </c:pt>
                <c:pt idx="31">
                  <c:v>7.8192680000000001</c:v>
                </c:pt>
                <c:pt idx="32">
                  <c:v>7.8608979999999997</c:v>
                </c:pt>
                <c:pt idx="33">
                  <c:v>7.9474859999999996</c:v>
                </c:pt>
                <c:pt idx="34">
                  <c:v>8.0128409999999999</c:v>
                </c:pt>
                <c:pt idx="35">
                  <c:v>8.1029219999999995</c:v>
                </c:pt>
                <c:pt idx="36">
                  <c:v>8.0995050000000006</c:v>
                </c:pt>
                <c:pt idx="37">
                  <c:v>8.1039510000000003</c:v>
                </c:pt>
                <c:pt idx="38">
                  <c:v>8.1315550000000005</c:v>
                </c:pt>
                <c:pt idx="39">
                  <c:v>8.1053160000000002</c:v>
                </c:pt>
                <c:pt idx="40">
                  <c:v>8.0733890000000006</c:v>
                </c:pt>
              </c:numCache>
            </c:numRef>
          </c:val>
          <c:smooth val="0"/>
        </c:ser>
        <c:ser>
          <c:idx val="2"/>
          <c:order val="3"/>
          <c:tx>
            <c:strRef>
              <c:f>Sheet1!$E$1</c:f>
              <c:strCache>
                <c:ptCount val="1"/>
                <c:pt idx="0">
                  <c:v>Low Oil and Gas Supply</c:v>
                </c:pt>
              </c:strCache>
            </c:strRef>
          </c:tx>
          <c:spPr>
            <a:ln w="22225" cap="rnd">
              <a:solidFill>
                <a:srgbClr val="BD732A">
                  <a:lumMod val="60000"/>
                  <a:lumOff val="40000"/>
                </a:srgbClr>
              </a:solidFill>
              <a:prstDash val="solid"/>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2.0740250000000002</c:v>
                </c:pt>
                <c:pt idx="1">
                  <c:v>2.2160680000000004</c:v>
                </c:pt>
                <c:pt idx="2">
                  <c:v>2.40794</c:v>
                </c:pt>
                <c:pt idx="3">
                  <c:v>2.6056360000000001</c:v>
                </c:pt>
                <c:pt idx="4">
                  <c:v>3.0145149999999998</c:v>
                </c:pt>
                <c:pt idx="5">
                  <c:v>3.3423259999999999</c:v>
                </c:pt>
                <c:pt idx="6">
                  <c:v>3.509172</c:v>
                </c:pt>
                <c:pt idx="7">
                  <c:v>3.7827449999999998</c:v>
                </c:pt>
                <c:pt idx="8">
                  <c:v>4.369351</c:v>
                </c:pt>
                <c:pt idx="9">
                  <c:v>4.8245069999999997</c:v>
                </c:pt>
                <c:pt idx="10">
                  <c:v>5.0260300000000004</c:v>
                </c:pt>
                <c:pt idx="11">
                  <c:v>5.0852560000000002</c:v>
                </c:pt>
                <c:pt idx="12">
                  <c:v>5.1280429999999999</c:v>
                </c:pt>
                <c:pt idx="13">
                  <c:v>5.2262700000000004</c:v>
                </c:pt>
                <c:pt idx="14">
                  <c:v>5.2338659999999999</c:v>
                </c:pt>
                <c:pt idx="15">
                  <c:v>5.2074259999999999</c:v>
                </c:pt>
                <c:pt idx="16">
                  <c:v>5.1653820000000001</c:v>
                </c:pt>
                <c:pt idx="17">
                  <c:v>5.11578</c:v>
                </c:pt>
                <c:pt idx="18">
                  <c:v>5.0544469999999997</c:v>
                </c:pt>
                <c:pt idx="19">
                  <c:v>4.9668619999999999</c:v>
                </c:pt>
                <c:pt idx="20">
                  <c:v>4.8813079999999998</c:v>
                </c:pt>
                <c:pt idx="21">
                  <c:v>4.7878970000000001</c:v>
                </c:pt>
                <c:pt idx="22">
                  <c:v>4.6949300000000003</c:v>
                </c:pt>
                <c:pt idx="23">
                  <c:v>4.6285559999999997</c:v>
                </c:pt>
                <c:pt idx="24">
                  <c:v>4.5672439999999996</c:v>
                </c:pt>
                <c:pt idx="25">
                  <c:v>4.5445289999999998</c:v>
                </c:pt>
                <c:pt idx="26">
                  <c:v>4.4978239999999996</c:v>
                </c:pt>
                <c:pt idx="27">
                  <c:v>4.454993</c:v>
                </c:pt>
                <c:pt idx="28">
                  <c:v>4.3994280000000003</c:v>
                </c:pt>
                <c:pt idx="29">
                  <c:v>4.3671740000000003</c:v>
                </c:pt>
                <c:pt idx="30">
                  <c:v>4.3630300000000002</c:v>
                </c:pt>
                <c:pt idx="31">
                  <c:v>4.4096469999999997</c:v>
                </c:pt>
                <c:pt idx="32">
                  <c:v>4.4193160000000002</c:v>
                </c:pt>
                <c:pt idx="33">
                  <c:v>4.4271710000000004</c:v>
                </c:pt>
                <c:pt idx="34">
                  <c:v>4.4303559999999997</c:v>
                </c:pt>
                <c:pt idx="35">
                  <c:v>4.4121430000000004</c:v>
                </c:pt>
                <c:pt idx="36">
                  <c:v>4.3874199999999997</c:v>
                </c:pt>
                <c:pt idx="37">
                  <c:v>4.379041</c:v>
                </c:pt>
                <c:pt idx="38">
                  <c:v>4.3669130000000003</c:v>
                </c:pt>
                <c:pt idx="39">
                  <c:v>4.3825219999999998</c:v>
                </c:pt>
                <c:pt idx="40">
                  <c:v>4.3401399999999999</c:v>
                </c:pt>
              </c:numCache>
            </c:numRef>
          </c:val>
          <c:smooth val="0"/>
        </c:ser>
        <c:ser>
          <c:idx val="6"/>
          <c:order val="4"/>
          <c:tx>
            <c:strRef>
              <c:f>Sheet1!$H$1</c:f>
              <c:strCache>
                <c:ptCount val="1"/>
                <c:pt idx="0">
                  <c:v>Reference</c:v>
                </c:pt>
              </c:strCache>
            </c:strRef>
          </c:tx>
          <c:spPr>
            <a:ln w="22225" cap="rnd">
              <a:solidFill>
                <a:srgbClr val="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2.0740250000000002</c:v>
                </c:pt>
                <c:pt idx="1">
                  <c:v>2.2160680000000004</c:v>
                </c:pt>
                <c:pt idx="2">
                  <c:v>2.40794</c:v>
                </c:pt>
                <c:pt idx="3">
                  <c:v>2.6056360000000001</c:v>
                </c:pt>
                <c:pt idx="4">
                  <c:v>3.0145149999999998</c:v>
                </c:pt>
                <c:pt idx="5">
                  <c:v>3.3423259999999999</c:v>
                </c:pt>
                <c:pt idx="6">
                  <c:v>3.509172</c:v>
                </c:pt>
                <c:pt idx="7">
                  <c:v>3.7827449999999998</c:v>
                </c:pt>
                <c:pt idx="8">
                  <c:v>4.369351</c:v>
                </c:pt>
                <c:pt idx="9">
                  <c:v>4.8245069999999997</c:v>
                </c:pt>
                <c:pt idx="10">
                  <c:v>5.0260300000000004</c:v>
                </c:pt>
                <c:pt idx="11">
                  <c:v>5.2005179999999998</c:v>
                </c:pt>
                <c:pt idx="12">
                  <c:v>5.4813840000000003</c:v>
                </c:pt>
                <c:pt idx="13">
                  <c:v>5.7570370000000004</c:v>
                </c:pt>
                <c:pt idx="14">
                  <c:v>5.8604779999999996</c:v>
                </c:pt>
                <c:pt idx="15">
                  <c:v>5.8875120000000001</c:v>
                </c:pt>
                <c:pt idx="16">
                  <c:v>5.9641979999999997</c:v>
                </c:pt>
                <c:pt idx="17">
                  <c:v>6.0029190000000003</c:v>
                </c:pt>
                <c:pt idx="18">
                  <c:v>5.9901119999999999</c:v>
                </c:pt>
                <c:pt idx="19">
                  <c:v>6.0428949999999997</c:v>
                </c:pt>
                <c:pt idx="20">
                  <c:v>6.1252909999999998</c:v>
                </c:pt>
                <c:pt idx="21">
                  <c:v>6.1554270000000004</c:v>
                </c:pt>
                <c:pt idx="22">
                  <c:v>6.1284890000000001</c:v>
                </c:pt>
                <c:pt idx="23">
                  <c:v>6.1340389999999996</c:v>
                </c:pt>
                <c:pt idx="24">
                  <c:v>6.1614560000000003</c:v>
                </c:pt>
                <c:pt idx="25">
                  <c:v>6.1558719999999996</c:v>
                </c:pt>
                <c:pt idx="26">
                  <c:v>6.1286820000000004</c:v>
                </c:pt>
                <c:pt idx="27">
                  <c:v>6.1262569999999998</c:v>
                </c:pt>
                <c:pt idx="28">
                  <c:v>6.1241659999999998</c:v>
                </c:pt>
                <c:pt idx="29">
                  <c:v>6.1444850000000004</c:v>
                </c:pt>
                <c:pt idx="30">
                  <c:v>6.151815</c:v>
                </c:pt>
                <c:pt idx="31">
                  <c:v>6.1384119999999998</c:v>
                </c:pt>
                <c:pt idx="32">
                  <c:v>6.1740060000000003</c:v>
                </c:pt>
                <c:pt idx="33">
                  <c:v>6.2269759999999996</c:v>
                </c:pt>
                <c:pt idx="34">
                  <c:v>6.2660210000000003</c:v>
                </c:pt>
                <c:pt idx="35">
                  <c:v>6.2698219999999996</c:v>
                </c:pt>
                <c:pt idx="36">
                  <c:v>6.2498880000000003</c:v>
                </c:pt>
                <c:pt idx="37">
                  <c:v>6.2207819999999998</c:v>
                </c:pt>
                <c:pt idx="38">
                  <c:v>6.219004</c:v>
                </c:pt>
                <c:pt idx="39">
                  <c:v>6.2404950000000001</c:v>
                </c:pt>
                <c:pt idx="40">
                  <c:v>6.2617960000000004</c:v>
                </c:pt>
              </c:numCache>
            </c:numRef>
          </c:val>
          <c:smooth val="0"/>
        </c:ser>
        <c:dLbls>
          <c:showLegendKey val="0"/>
          <c:showVal val="0"/>
          <c:showCatName val="0"/>
          <c:showSerName val="0"/>
          <c:showPercent val="0"/>
          <c:showBubbleSize val="0"/>
        </c:dLbls>
        <c:smooth val="0"/>
        <c:axId val="-1861712176"/>
        <c:axId val="-1943047536"/>
        <c:extLst/>
      </c:lineChart>
      <c:catAx>
        <c:axId val="-186171217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43047536"/>
        <c:crossesAt val="0"/>
        <c:auto val="1"/>
        <c:lblAlgn val="ctr"/>
        <c:lblOffset val="100"/>
        <c:tickLblSkip val="10"/>
        <c:tickMarkSkip val="10"/>
        <c:noMultiLvlLbl val="0"/>
      </c:catAx>
      <c:valAx>
        <c:axId val="-1943047536"/>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1712176"/>
        <c:crossesAt val="11"/>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4786897817386538"/>
          <c:w val="0.60568968612784868"/>
          <c:h val="0.66245509390034096"/>
        </c:manualLayout>
      </c:layout>
      <c:lineChart>
        <c:grouping val="standard"/>
        <c:varyColors val="0"/>
        <c:ser>
          <c:idx val="0"/>
          <c:order val="1"/>
          <c:tx>
            <c:strRef>
              <c:f>Sheet1!$B$1</c:f>
              <c:strCache>
                <c:ptCount val="1"/>
                <c:pt idx="0">
                  <c:v>High Economic Growth</c:v>
                </c:pt>
              </c:strCache>
            </c:strRef>
          </c:tx>
          <c:spPr>
            <a:ln w="22225" cap="rnd">
              <a:solidFill>
                <a:srgbClr val="0096D7">
                  <a:lumMod val="75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19.680824755031558</c:v>
                </c:pt>
                <c:pt idx="1">
                  <c:v>19.57209344156562</c:v>
                </c:pt>
                <c:pt idx="2">
                  <c:v>19.670614645071559</c:v>
                </c:pt>
                <c:pt idx="3">
                  <c:v>19.911111168267329</c:v>
                </c:pt>
                <c:pt idx="4">
                  <c:v>20.63237451489373</c:v>
                </c:pt>
                <c:pt idx="5">
                  <c:v>20.625679161773078</c:v>
                </c:pt>
                <c:pt idx="6">
                  <c:v>20.449129777985942</c:v>
                </c:pt>
                <c:pt idx="7">
                  <c:v>20.377192414897941</c:v>
                </c:pt>
                <c:pt idx="8">
                  <c:v>19.122633943894911</c:v>
                </c:pt>
                <c:pt idx="9">
                  <c:v>18.260893535023651</c:v>
                </c:pt>
                <c:pt idx="10">
                  <c:v>18.595027534141281</c:v>
                </c:pt>
                <c:pt idx="11">
                  <c:v>18.27495601296793</c:v>
                </c:pt>
                <c:pt idx="12">
                  <c:v>17.90830333890877</c:v>
                </c:pt>
                <c:pt idx="13">
                  <c:v>18.274363081434728</c:v>
                </c:pt>
                <c:pt idx="14">
                  <c:v>18.398169092216921</c:v>
                </c:pt>
                <c:pt idx="15">
                  <c:v>18.800733038842019</c:v>
                </c:pt>
                <c:pt idx="16">
                  <c:v>18.95772721119673</c:v>
                </c:pt>
                <c:pt idx="17">
                  <c:v>19.163278207401461</c:v>
                </c:pt>
                <c:pt idx="18">
                  <c:v>19.73320567201382</c:v>
                </c:pt>
                <c:pt idx="19">
                  <c:v>19.76203943683112</c:v>
                </c:pt>
                <c:pt idx="20">
                  <c:v>16.877153</c:v>
                </c:pt>
                <c:pt idx="21">
                  <c:v>18.578057999999999</c:v>
                </c:pt>
                <c:pt idx="22">
                  <c:v>18.847602999999999</c:v>
                </c:pt>
                <c:pt idx="23">
                  <c:v>19.138981000000001</c:v>
                </c:pt>
                <c:pt idx="24">
                  <c:v>19.392074000000001</c:v>
                </c:pt>
                <c:pt idx="25">
                  <c:v>19.552664</c:v>
                </c:pt>
                <c:pt idx="26">
                  <c:v>19.647798000000002</c:v>
                </c:pt>
                <c:pt idx="27">
                  <c:v>19.715676999999999</c:v>
                </c:pt>
                <c:pt idx="28">
                  <c:v>19.811530999999999</c:v>
                </c:pt>
                <c:pt idx="29">
                  <c:v>19.897948</c:v>
                </c:pt>
                <c:pt idx="30">
                  <c:v>19.995249000000001</c:v>
                </c:pt>
                <c:pt idx="31">
                  <c:v>20.060448000000001</c:v>
                </c:pt>
                <c:pt idx="32">
                  <c:v>20.12518</c:v>
                </c:pt>
                <c:pt idx="33">
                  <c:v>20.225809999999999</c:v>
                </c:pt>
                <c:pt idx="34">
                  <c:v>20.355080000000001</c:v>
                </c:pt>
                <c:pt idx="35">
                  <c:v>20.489335000000001</c:v>
                </c:pt>
                <c:pt idx="36">
                  <c:v>20.607555999999999</c:v>
                </c:pt>
                <c:pt idx="37">
                  <c:v>20.728031999999999</c:v>
                </c:pt>
                <c:pt idx="38">
                  <c:v>20.861332999999998</c:v>
                </c:pt>
                <c:pt idx="39">
                  <c:v>20.998996999999999</c:v>
                </c:pt>
                <c:pt idx="40">
                  <c:v>21.114169</c:v>
                </c:pt>
                <c:pt idx="41">
                  <c:v>21.268371999999999</c:v>
                </c:pt>
                <c:pt idx="42">
                  <c:v>21.421827</c:v>
                </c:pt>
                <c:pt idx="43">
                  <c:v>21.559595999999999</c:v>
                </c:pt>
                <c:pt idx="44">
                  <c:v>21.678619999999999</c:v>
                </c:pt>
                <c:pt idx="45">
                  <c:v>21.824746000000001</c:v>
                </c:pt>
                <c:pt idx="46">
                  <c:v>21.975549000000001</c:v>
                </c:pt>
                <c:pt idx="47">
                  <c:v>22.148064999999999</c:v>
                </c:pt>
                <c:pt idx="48">
                  <c:v>22.327878999999999</c:v>
                </c:pt>
                <c:pt idx="49">
                  <c:v>22.520046000000001</c:v>
                </c:pt>
                <c:pt idx="50">
                  <c:v>22.740490999999999</c:v>
                </c:pt>
              </c:numCache>
            </c:numRef>
          </c:val>
          <c:smooth val="0"/>
        </c:ser>
        <c:ser>
          <c:idx val="1"/>
          <c:order val="5"/>
          <c:tx>
            <c:strRef>
              <c:f>Sheet1!$D$1</c:f>
              <c:strCache>
                <c:ptCount val="1"/>
                <c:pt idx="0">
                  <c:v>Low Economic Growth</c:v>
                </c:pt>
              </c:strCache>
            </c:strRef>
          </c:tx>
          <c:spPr>
            <a:ln w="22225" cap="rnd">
              <a:solidFill>
                <a:srgbClr val="0096D7">
                  <a:lumMod val="40000"/>
                  <a:lumOff val="60000"/>
                </a:srgbClr>
              </a:solidFill>
              <a:round/>
            </a:ln>
            <a:effectLst/>
          </c:spPr>
          <c:marker>
            <c:symbol val="none"/>
          </c:marker>
          <c:dPt>
            <c:idx val="85"/>
            <c:marker>
              <c:symbol val="none"/>
            </c:marker>
            <c:bubble3D val="0"/>
          </c:dPt>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19.680824755031558</c:v>
                </c:pt>
                <c:pt idx="1">
                  <c:v>19.57209344156562</c:v>
                </c:pt>
                <c:pt idx="2">
                  <c:v>19.670614645071559</c:v>
                </c:pt>
                <c:pt idx="3">
                  <c:v>19.911111168267329</c:v>
                </c:pt>
                <c:pt idx="4">
                  <c:v>20.63237451489373</c:v>
                </c:pt>
                <c:pt idx="5">
                  <c:v>20.625679161773078</c:v>
                </c:pt>
                <c:pt idx="6">
                  <c:v>20.449129777985942</c:v>
                </c:pt>
                <c:pt idx="7">
                  <c:v>20.377192414897941</c:v>
                </c:pt>
                <c:pt idx="8">
                  <c:v>19.122633943894911</c:v>
                </c:pt>
                <c:pt idx="9">
                  <c:v>18.260893535023651</c:v>
                </c:pt>
                <c:pt idx="10">
                  <c:v>18.595027534141281</c:v>
                </c:pt>
                <c:pt idx="11">
                  <c:v>18.27495601296793</c:v>
                </c:pt>
                <c:pt idx="12">
                  <c:v>17.90830333890877</c:v>
                </c:pt>
                <c:pt idx="13">
                  <c:v>18.274363081434728</c:v>
                </c:pt>
                <c:pt idx="14">
                  <c:v>18.398169092216921</c:v>
                </c:pt>
                <c:pt idx="15">
                  <c:v>18.800733038842019</c:v>
                </c:pt>
                <c:pt idx="16">
                  <c:v>18.95772721119673</c:v>
                </c:pt>
                <c:pt idx="17">
                  <c:v>19.163278207401461</c:v>
                </c:pt>
                <c:pt idx="18">
                  <c:v>19.73320567201382</c:v>
                </c:pt>
                <c:pt idx="19">
                  <c:v>19.76203943683112</c:v>
                </c:pt>
                <c:pt idx="20">
                  <c:v>16.877155999999999</c:v>
                </c:pt>
                <c:pt idx="21">
                  <c:v>18.576308999999998</c:v>
                </c:pt>
                <c:pt idx="22">
                  <c:v>18.028184</c:v>
                </c:pt>
                <c:pt idx="23">
                  <c:v>18.207984</c:v>
                </c:pt>
                <c:pt idx="24">
                  <c:v>18.202776</c:v>
                </c:pt>
                <c:pt idx="25">
                  <c:v>18.171475999999998</c:v>
                </c:pt>
                <c:pt idx="26">
                  <c:v>18.050021999999998</c:v>
                </c:pt>
                <c:pt idx="27">
                  <c:v>17.959447000000001</c:v>
                </c:pt>
                <c:pt idx="28">
                  <c:v>17.888301999999999</c:v>
                </c:pt>
                <c:pt idx="29">
                  <c:v>17.816998000000002</c:v>
                </c:pt>
                <c:pt idx="30">
                  <c:v>17.760389</c:v>
                </c:pt>
                <c:pt idx="31">
                  <c:v>17.717462999999999</c:v>
                </c:pt>
                <c:pt idx="32">
                  <c:v>17.690149999999999</c:v>
                </c:pt>
                <c:pt idx="33">
                  <c:v>17.669495000000001</c:v>
                </c:pt>
                <c:pt idx="34">
                  <c:v>17.663874</c:v>
                </c:pt>
                <c:pt idx="35">
                  <c:v>17.666864</c:v>
                </c:pt>
                <c:pt idx="36">
                  <c:v>17.650414000000001</c:v>
                </c:pt>
                <c:pt idx="37">
                  <c:v>17.637578000000001</c:v>
                </c:pt>
                <c:pt idx="38">
                  <c:v>17.619181000000001</c:v>
                </c:pt>
                <c:pt idx="39">
                  <c:v>17.643073999999999</c:v>
                </c:pt>
                <c:pt idx="40">
                  <c:v>17.649463000000001</c:v>
                </c:pt>
                <c:pt idx="41">
                  <c:v>17.649044</c:v>
                </c:pt>
                <c:pt idx="42">
                  <c:v>17.657699000000001</c:v>
                </c:pt>
                <c:pt idx="43">
                  <c:v>17.681764000000001</c:v>
                </c:pt>
                <c:pt idx="44">
                  <c:v>17.714997</c:v>
                </c:pt>
                <c:pt idx="45">
                  <c:v>17.767973000000001</c:v>
                </c:pt>
                <c:pt idx="46">
                  <c:v>17.783148000000001</c:v>
                </c:pt>
                <c:pt idx="47">
                  <c:v>17.810264</c:v>
                </c:pt>
                <c:pt idx="48">
                  <c:v>17.852170000000001</c:v>
                </c:pt>
                <c:pt idx="49">
                  <c:v>17.906998000000002</c:v>
                </c:pt>
                <c:pt idx="50">
                  <c:v>17.946034999999998</c:v>
                </c:pt>
              </c:numCache>
            </c:numRef>
          </c:val>
          <c:smooth val="0"/>
        </c:ser>
        <c:ser>
          <c:idx val="6"/>
          <c:order val="6"/>
          <c:tx>
            <c:strRef>
              <c:f>Sheet1!$C$1</c:f>
              <c:strCache>
                <c:ptCount val="1"/>
                <c:pt idx="0">
                  <c:v>Reference</c:v>
                </c:pt>
              </c:strCache>
            </c:strRef>
          </c:tx>
          <c:spPr>
            <a:ln w="22225" cap="rnd">
              <a:solidFill>
                <a:srgbClr val="000000"/>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19.680824755031558</c:v>
                </c:pt>
                <c:pt idx="1">
                  <c:v>19.57209344156562</c:v>
                </c:pt>
                <c:pt idx="2">
                  <c:v>19.670614645071559</c:v>
                </c:pt>
                <c:pt idx="3">
                  <c:v>19.911111168267329</c:v>
                </c:pt>
                <c:pt idx="4">
                  <c:v>20.63237451489373</c:v>
                </c:pt>
                <c:pt idx="5">
                  <c:v>20.625679161773078</c:v>
                </c:pt>
                <c:pt idx="6">
                  <c:v>20.449129777985942</c:v>
                </c:pt>
                <c:pt idx="7">
                  <c:v>20.377192414897941</c:v>
                </c:pt>
                <c:pt idx="8">
                  <c:v>19.122633943894911</c:v>
                </c:pt>
                <c:pt idx="9">
                  <c:v>18.260893535023651</c:v>
                </c:pt>
                <c:pt idx="10">
                  <c:v>18.595027534141281</c:v>
                </c:pt>
                <c:pt idx="11">
                  <c:v>18.27495601296793</c:v>
                </c:pt>
                <c:pt idx="12">
                  <c:v>17.90830333890877</c:v>
                </c:pt>
                <c:pt idx="13">
                  <c:v>18.274363081434728</c:v>
                </c:pt>
                <c:pt idx="14">
                  <c:v>18.398169092216921</c:v>
                </c:pt>
                <c:pt idx="15">
                  <c:v>18.800733038842019</c:v>
                </c:pt>
                <c:pt idx="16">
                  <c:v>18.95772721119673</c:v>
                </c:pt>
                <c:pt idx="17">
                  <c:v>19.163278207401461</c:v>
                </c:pt>
                <c:pt idx="18">
                  <c:v>19.73320567201382</c:v>
                </c:pt>
                <c:pt idx="19">
                  <c:v>19.76203943683112</c:v>
                </c:pt>
                <c:pt idx="20">
                  <c:v>16.877157</c:v>
                </c:pt>
                <c:pt idx="21">
                  <c:v>18.577749000000001</c:v>
                </c:pt>
                <c:pt idx="22">
                  <c:v>18.503637000000001</c:v>
                </c:pt>
                <c:pt idx="23">
                  <c:v>18.655930000000001</c:v>
                </c:pt>
                <c:pt idx="24">
                  <c:v>18.759077000000001</c:v>
                </c:pt>
                <c:pt idx="25">
                  <c:v>18.846982000000001</c:v>
                </c:pt>
                <c:pt idx="26">
                  <c:v>18.864138000000001</c:v>
                </c:pt>
                <c:pt idx="27">
                  <c:v>18.847792999999999</c:v>
                </c:pt>
                <c:pt idx="28">
                  <c:v>18.846805</c:v>
                </c:pt>
                <c:pt idx="29">
                  <c:v>18.845078999999998</c:v>
                </c:pt>
                <c:pt idx="30">
                  <c:v>18.883638999999999</c:v>
                </c:pt>
                <c:pt idx="31">
                  <c:v>18.904886999999999</c:v>
                </c:pt>
                <c:pt idx="32">
                  <c:v>18.921388</c:v>
                </c:pt>
                <c:pt idx="33">
                  <c:v>18.959043999999999</c:v>
                </c:pt>
                <c:pt idx="34">
                  <c:v>19.023807999999999</c:v>
                </c:pt>
                <c:pt idx="35">
                  <c:v>19.079972000000001</c:v>
                </c:pt>
                <c:pt idx="36">
                  <c:v>19.109459999999999</c:v>
                </c:pt>
                <c:pt idx="37">
                  <c:v>19.149968000000001</c:v>
                </c:pt>
                <c:pt idx="38">
                  <c:v>19.190279</c:v>
                </c:pt>
                <c:pt idx="39">
                  <c:v>19.226144000000001</c:v>
                </c:pt>
                <c:pt idx="40">
                  <c:v>19.245708</c:v>
                </c:pt>
                <c:pt idx="41">
                  <c:v>19.296021</c:v>
                </c:pt>
                <c:pt idx="42">
                  <c:v>19.381055</c:v>
                </c:pt>
                <c:pt idx="43">
                  <c:v>19.472826000000001</c:v>
                </c:pt>
                <c:pt idx="44">
                  <c:v>19.551076999999999</c:v>
                </c:pt>
                <c:pt idx="45">
                  <c:v>19.645845000000001</c:v>
                </c:pt>
                <c:pt idx="46">
                  <c:v>19.711935</c:v>
                </c:pt>
                <c:pt idx="47">
                  <c:v>19.788912</c:v>
                </c:pt>
                <c:pt idx="48">
                  <c:v>19.884405000000001</c:v>
                </c:pt>
                <c:pt idx="49">
                  <c:v>19.999566999999999</c:v>
                </c:pt>
                <c:pt idx="50">
                  <c:v>20.115449999999999</c:v>
                </c:pt>
              </c:numCache>
            </c:numRef>
          </c:val>
          <c:smooth val="0"/>
        </c:ser>
        <c:dLbls>
          <c:showLegendKey val="0"/>
          <c:showVal val="0"/>
          <c:showCatName val="0"/>
          <c:showSerName val="0"/>
          <c:showPercent val="0"/>
          <c:showBubbleSize val="0"/>
        </c:dLbls>
        <c:smooth val="0"/>
        <c:axId val="-1943043728"/>
        <c:axId val="-1943046992"/>
        <c:extLst>
          <c:ext xmlns:c15="http://schemas.microsoft.com/office/drawing/2012/chart" uri="{02D57815-91ED-43cb-92C2-25804820EDAC}">
            <c15:filteredLineSeries>
              <c15:ser>
                <c:idx val="3"/>
                <c:order val="0"/>
                <c:tx>
                  <c:strRef>
                    <c:extLst>
                      <c:ext uri="{02D57815-91ED-43cb-92C2-25804820EDAC}">
                        <c15:formulaRef>
                          <c15:sqref>Sheet1!$B$1</c15:sqref>
                        </c15:formulaRef>
                      </c:ext>
                    </c:extLst>
                    <c:strCache>
                      <c:ptCount val="1"/>
                      <c:pt idx="0">
                        <c:v>High Economic Growth</c:v>
                      </c:pt>
                    </c:strCache>
                  </c:strRef>
                </c:tx>
                <c:spPr>
                  <a:ln w="22225" cap="rnd">
                    <a:solidFill>
                      <a:srgbClr val="BD732A">
                        <a:lumMod val="75000"/>
                      </a:srgbClr>
                    </a:solidFill>
                    <a:round/>
                  </a:ln>
                  <a:effectLst/>
                </c:spPr>
                <c:marker>
                  <c:symbol val="none"/>
                </c:marker>
                <c:cat>
                  <c:numRef>
                    <c:extLst>
                      <c:ex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c:ext uri="{02D57815-91ED-43cb-92C2-25804820EDAC}">
                        <c15:formulaRef>
                          <c15:sqref>Sheet1!$B$2:$B$52</c15:sqref>
                        </c15:formulaRef>
                      </c:ext>
                    </c:extLst>
                    <c:numCache>
                      <c:formatCode>General</c:formatCode>
                      <c:ptCount val="51"/>
                      <c:pt idx="0">
                        <c:v>19.680824755031558</c:v>
                      </c:pt>
                      <c:pt idx="1">
                        <c:v>19.57209344156562</c:v>
                      </c:pt>
                      <c:pt idx="2">
                        <c:v>19.670614645071559</c:v>
                      </c:pt>
                      <c:pt idx="3">
                        <c:v>19.911111168267329</c:v>
                      </c:pt>
                      <c:pt idx="4">
                        <c:v>20.63237451489373</c:v>
                      </c:pt>
                      <c:pt idx="5">
                        <c:v>20.625679161773078</c:v>
                      </c:pt>
                      <c:pt idx="6">
                        <c:v>20.449129777985942</c:v>
                      </c:pt>
                      <c:pt idx="7">
                        <c:v>20.377192414897941</c:v>
                      </c:pt>
                      <c:pt idx="8">
                        <c:v>19.122633943894911</c:v>
                      </c:pt>
                      <c:pt idx="9">
                        <c:v>18.260893535023651</c:v>
                      </c:pt>
                      <c:pt idx="10">
                        <c:v>18.595027534141281</c:v>
                      </c:pt>
                      <c:pt idx="11">
                        <c:v>18.27495601296793</c:v>
                      </c:pt>
                      <c:pt idx="12">
                        <c:v>17.90830333890877</c:v>
                      </c:pt>
                      <c:pt idx="13">
                        <c:v>18.274363081434728</c:v>
                      </c:pt>
                      <c:pt idx="14">
                        <c:v>18.398169092216921</c:v>
                      </c:pt>
                      <c:pt idx="15">
                        <c:v>18.800733038842019</c:v>
                      </c:pt>
                      <c:pt idx="16">
                        <c:v>18.95772721119673</c:v>
                      </c:pt>
                      <c:pt idx="17">
                        <c:v>19.163278207401461</c:v>
                      </c:pt>
                      <c:pt idx="18">
                        <c:v>19.73320567201382</c:v>
                      </c:pt>
                      <c:pt idx="19">
                        <c:v>19.76203943683112</c:v>
                      </c:pt>
                      <c:pt idx="20">
                        <c:v>16.877153</c:v>
                      </c:pt>
                      <c:pt idx="21">
                        <c:v>18.578057999999999</c:v>
                      </c:pt>
                      <c:pt idx="22">
                        <c:v>18.847602999999999</c:v>
                      </c:pt>
                      <c:pt idx="23">
                        <c:v>19.138981000000001</c:v>
                      </c:pt>
                      <c:pt idx="24">
                        <c:v>19.392074000000001</c:v>
                      </c:pt>
                      <c:pt idx="25">
                        <c:v>19.552664</c:v>
                      </c:pt>
                      <c:pt idx="26">
                        <c:v>19.647798000000002</c:v>
                      </c:pt>
                      <c:pt idx="27">
                        <c:v>19.715676999999999</c:v>
                      </c:pt>
                      <c:pt idx="28">
                        <c:v>19.811530999999999</c:v>
                      </c:pt>
                      <c:pt idx="29">
                        <c:v>19.897948</c:v>
                      </c:pt>
                      <c:pt idx="30">
                        <c:v>19.995249000000001</c:v>
                      </c:pt>
                      <c:pt idx="31">
                        <c:v>20.060448000000001</c:v>
                      </c:pt>
                      <c:pt idx="32">
                        <c:v>20.12518</c:v>
                      </c:pt>
                      <c:pt idx="33">
                        <c:v>20.225809999999999</c:v>
                      </c:pt>
                      <c:pt idx="34">
                        <c:v>20.355080000000001</c:v>
                      </c:pt>
                      <c:pt idx="35">
                        <c:v>20.489335000000001</c:v>
                      </c:pt>
                      <c:pt idx="36">
                        <c:v>20.607555999999999</c:v>
                      </c:pt>
                      <c:pt idx="37">
                        <c:v>20.728031999999999</c:v>
                      </c:pt>
                      <c:pt idx="38">
                        <c:v>20.861332999999998</c:v>
                      </c:pt>
                      <c:pt idx="39">
                        <c:v>20.998996999999999</c:v>
                      </c:pt>
                      <c:pt idx="40">
                        <c:v>21.114169</c:v>
                      </c:pt>
                      <c:pt idx="41">
                        <c:v>21.268371999999999</c:v>
                      </c:pt>
                      <c:pt idx="42">
                        <c:v>21.421827</c:v>
                      </c:pt>
                      <c:pt idx="43">
                        <c:v>21.559595999999999</c:v>
                      </c:pt>
                      <c:pt idx="44">
                        <c:v>21.678619999999999</c:v>
                      </c:pt>
                      <c:pt idx="45">
                        <c:v>21.824746000000001</c:v>
                      </c:pt>
                      <c:pt idx="46">
                        <c:v>21.975549000000001</c:v>
                      </c:pt>
                      <c:pt idx="47">
                        <c:v>22.148064999999999</c:v>
                      </c:pt>
                      <c:pt idx="48">
                        <c:v>22.327878999999999</c:v>
                      </c:pt>
                      <c:pt idx="49">
                        <c:v>22.520046000000001</c:v>
                      </c:pt>
                      <c:pt idx="50">
                        <c:v>22.740490999999999</c:v>
                      </c:pt>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Sheet1!$E$1</c15:sqref>
                        </c15:formulaRef>
                      </c:ext>
                    </c:extLst>
                    <c:strCache>
                      <c:ptCount val="1"/>
                    </c:strCache>
                  </c:strRef>
                </c:tx>
                <c:spPr>
                  <a:ln w="22225" cap="rnd">
                    <a:solidFill>
                      <a:srgbClr val="A33340">
                        <a:lumMod val="40000"/>
                        <a:lumOff val="60000"/>
                      </a:srgbClr>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xmlns:c15="http://schemas.microsoft.com/office/drawing/2012/chart">
                      <c:ext xmlns:c15="http://schemas.microsoft.com/office/drawing/2012/chart" uri="{02D57815-91ED-43cb-92C2-25804820EDAC}">
                        <c15:formulaRef>
                          <c15:sqref>Sheet1!$E$2:$E$52</c15:sqref>
                        </c15:formulaRef>
                      </c:ext>
                    </c:extLst>
                    <c:numCache>
                      <c:formatCode>General</c:formatCode>
                      <c:ptCount val="51"/>
                    </c:numCache>
                  </c:numRef>
                </c:val>
                <c:smooth val="0"/>
              </c15:ser>
            </c15:filteredLineSeries>
            <c15:filteredLineSeries>
              <c15:ser>
                <c:idx val="4"/>
                <c:order val="3"/>
                <c:tx>
                  <c:strRef>
                    <c:extLst xmlns:c15="http://schemas.microsoft.com/office/drawing/2012/chart">
                      <c:ext xmlns:c15="http://schemas.microsoft.com/office/drawing/2012/chart" uri="{02D57815-91ED-43cb-92C2-25804820EDAC}">
                        <c15:formulaRef>
                          <c15:sqref>Sheet1!$F$1</c15:sqref>
                        </c15:formulaRef>
                      </c:ext>
                    </c:extLst>
                    <c:strCache>
                      <c:ptCount val="1"/>
                    </c:strCache>
                  </c:strRef>
                </c:tx>
                <c:spPr>
                  <a:ln w="22225" cap="rnd">
                    <a:solidFill>
                      <a:srgbClr val="A33340">
                        <a:lumMod val="75000"/>
                      </a:srgbClr>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xmlns:c15="http://schemas.microsoft.com/office/drawing/2012/chart">
                      <c:ext xmlns:c15="http://schemas.microsoft.com/office/drawing/2012/chart" uri="{02D57815-91ED-43cb-92C2-25804820EDAC}">
                        <c15:formulaRef>
                          <c15:sqref>Sheet1!$F$2:$F$52</c15:sqref>
                        </c15:formulaRef>
                      </c:ext>
                    </c:extLst>
                    <c:numCache>
                      <c:formatCode>General</c:formatCode>
                      <c:ptCount val="51"/>
                    </c:numCache>
                  </c:numRef>
                </c:val>
                <c:smooth val="0"/>
              </c15:ser>
            </c15:filteredLineSeries>
            <c15:filteredLineSeries>
              <c15:ser>
                <c:idx val="5"/>
                <c:order val="4"/>
                <c:tx>
                  <c:strRef>
                    <c:extLst xmlns:c15="http://schemas.microsoft.com/office/drawing/2012/chart">
                      <c:ext xmlns:c15="http://schemas.microsoft.com/office/drawing/2012/chart" uri="{02D57815-91ED-43cb-92C2-25804820EDAC}">
                        <c15:formulaRef>
                          <c15:sqref>Sheet1!$G$1</c15:sqref>
                        </c15:formulaRef>
                      </c:ext>
                    </c:extLst>
                    <c:strCache>
                      <c:ptCount val="1"/>
                    </c:strCache>
                  </c:strRef>
                </c:tx>
                <c:spPr>
                  <a:ln w="22225" cap="rnd">
                    <a:solidFill>
                      <a:srgbClr val="BD732A">
                        <a:lumMod val="40000"/>
                        <a:lumOff val="60000"/>
                      </a:srgbClr>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xmlns:c15="http://schemas.microsoft.com/office/drawing/2012/chart">
                      <c:ext xmlns:c15="http://schemas.microsoft.com/office/drawing/2012/chart" uri="{02D57815-91ED-43cb-92C2-25804820EDAC}">
                        <c15:formulaRef>
                          <c15:sqref>Sheet1!$G$2:$G$52</c15:sqref>
                        </c15:formulaRef>
                      </c:ext>
                    </c:extLst>
                    <c:numCache>
                      <c:formatCode>General</c:formatCode>
                      <c:ptCount val="51"/>
                    </c:numCache>
                  </c:numRef>
                </c:val>
                <c:smooth val="0"/>
              </c15:ser>
            </c15:filteredLineSeries>
          </c:ext>
        </c:extLst>
      </c:lineChart>
      <c:catAx>
        <c:axId val="-194304372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3046992"/>
        <c:crosses val="autoZero"/>
        <c:auto val="1"/>
        <c:lblAlgn val="ctr"/>
        <c:lblOffset val="100"/>
        <c:tickLblSkip val="10"/>
        <c:tickMarkSkip val="10"/>
        <c:noMultiLvlLbl val="0"/>
      </c:catAx>
      <c:valAx>
        <c:axId val="-1943046992"/>
        <c:scaling>
          <c:orientation val="minMax"/>
          <c:max val="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3043728"/>
        <c:crossesAt val="21"/>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4703658136482939"/>
          <c:w val="0.58820998203953789"/>
          <c:h val="0.66328712817147861"/>
        </c:manualLayout>
      </c:layout>
      <c:lineChart>
        <c:grouping val="standard"/>
        <c:varyColors val="0"/>
        <c:ser>
          <c:idx val="5"/>
          <c:order val="4"/>
          <c:tx>
            <c:strRef>
              <c:f>Sheet1!$B$1</c:f>
              <c:strCache>
                <c:ptCount val="1"/>
                <c:pt idx="0">
                  <c:v>High Oil 
and Gas 
Resource 
and 
Technology
</c:v>
                </c:pt>
              </c:strCache>
            </c:strRef>
          </c:tx>
          <c:spPr>
            <a:ln w="22225" cap="rnd">
              <a:solidFill>
                <a:srgbClr val="BD732A">
                  <a:lumMod val="75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7.7325730000000004</c:v>
                </c:pt>
                <c:pt idx="1">
                  <c:v>7.6697959999999998</c:v>
                </c:pt>
                <c:pt idx="2">
                  <c:v>7.6243190000000007</c:v>
                </c:pt>
                <c:pt idx="3">
                  <c:v>7.368506</c:v>
                </c:pt>
                <c:pt idx="4">
                  <c:v>7.2501229999999994</c:v>
                </c:pt>
                <c:pt idx="5">
                  <c:v>6.900817</c:v>
                </c:pt>
                <c:pt idx="6">
                  <c:v>6.8246419999999999</c:v>
                </c:pt>
                <c:pt idx="7">
                  <c:v>6.856897</c:v>
                </c:pt>
                <c:pt idx="8">
                  <c:v>6.7833379999999996</c:v>
                </c:pt>
                <c:pt idx="9">
                  <c:v>7.2666250000000003</c:v>
                </c:pt>
                <c:pt idx="10">
                  <c:v>7.5584229999999986</c:v>
                </c:pt>
                <c:pt idx="11">
                  <c:v>7.8833010000000003</c:v>
                </c:pt>
                <c:pt idx="12">
                  <c:v>8.9285259999999997</c:v>
                </c:pt>
                <c:pt idx="13">
                  <c:v>10.099755999999999</c:v>
                </c:pt>
                <c:pt idx="14">
                  <c:v>11.803903999999999</c:v>
                </c:pt>
                <c:pt idx="15">
                  <c:v>12.788819</c:v>
                </c:pt>
                <c:pt idx="16">
                  <c:v>12.360694000000001</c:v>
                </c:pt>
                <c:pt idx="17">
                  <c:v>13.154101000000001</c:v>
                </c:pt>
                <c:pt idx="18">
                  <c:v>15.333437999999999</c:v>
                </c:pt>
                <c:pt idx="19">
                  <c:v>17.07253</c:v>
                </c:pt>
                <c:pt idx="20">
                  <c:v>16.496078000000001</c:v>
                </c:pt>
                <c:pt idx="21">
                  <c:v>16.679500000000001</c:v>
                </c:pt>
                <c:pt idx="22">
                  <c:v>17.571874999999999</c:v>
                </c:pt>
                <c:pt idx="23">
                  <c:v>19.888407999999998</c:v>
                </c:pt>
                <c:pt idx="24">
                  <c:v>21.542418999999999</c:v>
                </c:pt>
                <c:pt idx="25">
                  <c:v>22.790483999999999</c:v>
                </c:pt>
                <c:pt idx="26">
                  <c:v>23.668993</c:v>
                </c:pt>
                <c:pt idx="27">
                  <c:v>24.178433999999999</c:v>
                </c:pt>
                <c:pt idx="28">
                  <c:v>24.599910999999999</c:v>
                </c:pt>
                <c:pt idx="29">
                  <c:v>24.845901000000001</c:v>
                </c:pt>
                <c:pt idx="30">
                  <c:v>25.051575</c:v>
                </c:pt>
                <c:pt idx="31">
                  <c:v>25.283128000000001</c:v>
                </c:pt>
                <c:pt idx="32">
                  <c:v>25.553004000000001</c:v>
                </c:pt>
                <c:pt idx="33">
                  <c:v>25.634740000000001</c:v>
                </c:pt>
                <c:pt idx="34">
                  <c:v>25.865138999999999</c:v>
                </c:pt>
                <c:pt idx="35">
                  <c:v>26.085318000000001</c:v>
                </c:pt>
                <c:pt idx="36">
                  <c:v>26.196463999999999</c:v>
                </c:pt>
                <c:pt idx="37">
                  <c:v>26.306892000000001</c:v>
                </c:pt>
                <c:pt idx="38">
                  <c:v>26.232173</c:v>
                </c:pt>
                <c:pt idx="39">
                  <c:v>26.329097999999998</c:v>
                </c:pt>
                <c:pt idx="40">
                  <c:v>26.442981</c:v>
                </c:pt>
                <c:pt idx="41">
                  <c:v>26.519010999999999</c:v>
                </c:pt>
                <c:pt idx="42">
                  <c:v>26.588198999999999</c:v>
                </c:pt>
                <c:pt idx="43">
                  <c:v>26.733083000000001</c:v>
                </c:pt>
                <c:pt idx="44">
                  <c:v>26.737141000000001</c:v>
                </c:pt>
                <c:pt idx="45">
                  <c:v>26.886804000000001</c:v>
                </c:pt>
                <c:pt idx="46">
                  <c:v>26.765906000000001</c:v>
                </c:pt>
                <c:pt idx="47">
                  <c:v>26.704077000000002</c:v>
                </c:pt>
                <c:pt idx="48">
                  <c:v>26.623313</c:v>
                </c:pt>
                <c:pt idx="49">
                  <c:v>26.414255000000001</c:v>
                </c:pt>
                <c:pt idx="50">
                  <c:v>26.157125000000001</c:v>
                </c:pt>
              </c:numCache>
            </c:numRef>
          </c:val>
          <c:smooth val="0"/>
        </c:ser>
        <c:ser>
          <c:idx val="7"/>
          <c:order val="5"/>
          <c:tx>
            <c:strRef>
              <c:f>Sheet1!$D$1</c:f>
              <c:strCache>
                <c:ptCount val="1"/>
                <c:pt idx="0">
                  <c:v>Low Oil 
and Gas 
Resource 
and 
Technology
</c:v>
                </c:pt>
              </c:strCache>
            </c:strRef>
          </c:tx>
          <c:spPr>
            <a:ln w="22225" cap="rnd">
              <a:solidFill>
                <a:srgbClr val="BD732A">
                  <a:lumMod val="60000"/>
                  <a:lumOff val="40000"/>
                </a:srgb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7.7325730000000004</c:v>
                </c:pt>
                <c:pt idx="1">
                  <c:v>7.6697959999999998</c:v>
                </c:pt>
                <c:pt idx="2">
                  <c:v>7.6243190000000007</c:v>
                </c:pt>
                <c:pt idx="3">
                  <c:v>7.368506</c:v>
                </c:pt>
                <c:pt idx="4">
                  <c:v>7.2501229999999994</c:v>
                </c:pt>
                <c:pt idx="5">
                  <c:v>6.900817</c:v>
                </c:pt>
                <c:pt idx="6">
                  <c:v>6.8246419999999999</c:v>
                </c:pt>
                <c:pt idx="7">
                  <c:v>6.856897</c:v>
                </c:pt>
                <c:pt idx="8">
                  <c:v>6.7833379999999996</c:v>
                </c:pt>
                <c:pt idx="9">
                  <c:v>7.2666250000000003</c:v>
                </c:pt>
                <c:pt idx="10">
                  <c:v>7.5584229999999986</c:v>
                </c:pt>
                <c:pt idx="11">
                  <c:v>7.8833010000000003</c:v>
                </c:pt>
                <c:pt idx="12">
                  <c:v>8.9285259999999997</c:v>
                </c:pt>
                <c:pt idx="13">
                  <c:v>10.099755999999999</c:v>
                </c:pt>
                <c:pt idx="14">
                  <c:v>11.803903999999999</c:v>
                </c:pt>
                <c:pt idx="15">
                  <c:v>12.788819</c:v>
                </c:pt>
                <c:pt idx="16">
                  <c:v>12.360694000000001</c:v>
                </c:pt>
                <c:pt idx="17">
                  <c:v>13.154101000000001</c:v>
                </c:pt>
                <c:pt idx="18">
                  <c:v>15.333437999999999</c:v>
                </c:pt>
                <c:pt idx="19">
                  <c:v>17.07253</c:v>
                </c:pt>
                <c:pt idx="20">
                  <c:v>16.496075999999999</c:v>
                </c:pt>
                <c:pt idx="21">
                  <c:v>15.986685</c:v>
                </c:pt>
                <c:pt idx="22">
                  <c:v>16.057207999999999</c:v>
                </c:pt>
                <c:pt idx="23">
                  <c:v>16.234933000000002</c:v>
                </c:pt>
                <c:pt idx="24">
                  <c:v>16.201927999999999</c:v>
                </c:pt>
                <c:pt idx="25">
                  <c:v>16.325178999999999</c:v>
                </c:pt>
                <c:pt idx="26">
                  <c:v>16.385269000000001</c:v>
                </c:pt>
                <c:pt idx="27">
                  <c:v>16.177136999999998</c:v>
                </c:pt>
                <c:pt idx="28">
                  <c:v>15.959861</c:v>
                </c:pt>
                <c:pt idx="29">
                  <c:v>15.660295</c:v>
                </c:pt>
                <c:pt idx="30">
                  <c:v>15.386493</c:v>
                </c:pt>
                <c:pt idx="31">
                  <c:v>15.104962</c:v>
                </c:pt>
                <c:pt idx="32">
                  <c:v>14.708793999999999</c:v>
                </c:pt>
                <c:pt idx="33">
                  <c:v>14.357276000000001</c:v>
                </c:pt>
                <c:pt idx="34">
                  <c:v>14.041520999999999</c:v>
                </c:pt>
                <c:pt idx="35">
                  <c:v>13.969238000000001</c:v>
                </c:pt>
                <c:pt idx="36">
                  <c:v>13.837978</c:v>
                </c:pt>
                <c:pt idx="37">
                  <c:v>13.710630999999999</c:v>
                </c:pt>
                <c:pt idx="38">
                  <c:v>13.514671</c:v>
                </c:pt>
                <c:pt idx="39">
                  <c:v>13.402278000000001</c:v>
                </c:pt>
                <c:pt idx="40">
                  <c:v>13.385014999999999</c:v>
                </c:pt>
                <c:pt idx="41">
                  <c:v>13.520376000000001</c:v>
                </c:pt>
                <c:pt idx="42">
                  <c:v>13.566359</c:v>
                </c:pt>
                <c:pt idx="43">
                  <c:v>13.415331999999999</c:v>
                </c:pt>
                <c:pt idx="44">
                  <c:v>13.394107999999999</c:v>
                </c:pt>
                <c:pt idx="45">
                  <c:v>13.231653</c:v>
                </c:pt>
                <c:pt idx="46">
                  <c:v>13.201763</c:v>
                </c:pt>
                <c:pt idx="47">
                  <c:v>13.134662000000001</c:v>
                </c:pt>
                <c:pt idx="48">
                  <c:v>13.098017</c:v>
                </c:pt>
                <c:pt idx="49">
                  <c:v>13.041024</c:v>
                </c:pt>
                <c:pt idx="50">
                  <c:v>12.943657999999999</c:v>
                </c:pt>
              </c:numCache>
            </c:numRef>
          </c:val>
          <c:smooth val="0"/>
        </c:ser>
        <c:ser>
          <c:idx val="0"/>
          <c:order val="6"/>
          <c:tx>
            <c:strRef>
              <c:f>Sheet1!$E$1</c:f>
              <c:strCache>
                <c:ptCount val="1"/>
                <c:pt idx="0">
                  <c:v>Reference Case crude only</c:v>
                </c:pt>
              </c:strCache>
            </c:strRef>
          </c:tx>
          <c:spPr>
            <a:ln w="22225" cap="rnd">
              <a:solidFill>
                <a:srgbClr val="FFFFFF">
                  <a:lumMod val="50000"/>
                </a:srgbClr>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5.8216040000000007</c:v>
                </c:pt>
                <c:pt idx="1">
                  <c:v>5.8014010000000003</c:v>
                </c:pt>
                <c:pt idx="2">
                  <c:v>5.744078</c:v>
                </c:pt>
                <c:pt idx="3">
                  <c:v>5.6493000000000002</c:v>
                </c:pt>
                <c:pt idx="4">
                  <c:v>5.4409679999999998</c:v>
                </c:pt>
                <c:pt idx="5">
                  <c:v>5.1838220000000002</c:v>
                </c:pt>
                <c:pt idx="6">
                  <c:v>5.0858639999999999</c:v>
                </c:pt>
                <c:pt idx="7">
                  <c:v>5.0739000000000001</c:v>
                </c:pt>
                <c:pt idx="8">
                  <c:v>4.9996710000000002</c:v>
                </c:pt>
                <c:pt idx="9">
                  <c:v>5.3566960000000003</c:v>
                </c:pt>
                <c:pt idx="10">
                  <c:v>5.4843990000000007</c:v>
                </c:pt>
                <c:pt idx="11">
                  <c:v>5.6672320000000003</c:v>
                </c:pt>
                <c:pt idx="12">
                  <c:v>6.5205860000000007</c:v>
                </c:pt>
                <c:pt idx="13">
                  <c:v>7.4941209999999998</c:v>
                </c:pt>
                <c:pt idx="14">
                  <c:v>8.7893889999999999</c:v>
                </c:pt>
                <c:pt idx="15">
                  <c:v>9.4464930000000003</c:v>
                </c:pt>
                <c:pt idx="16">
                  <c:v>8.851521</c:v>
                </c:pt>
                <c:pt idx="17">
                  <c:v>9.3713560000000005</c:v>
                </c:pt>
                <c:pt idx="18">
                  <c:v>10.964088</c:v>
                </c:pt>
                <c:pt idx="19">
                  <c:v>12.248023</c:v>
                </c:pt>
                <c:pt idx="20">
                  <c:v>11.470048</c:v>
                </c:pt>
                <c:pt idx="21">
                  <c:v>11.166155</c:v>
                </c:pt>
                <c:pt idx="22">
                  <c:v>11.626637000000001</c:v>
                </c:pt>
                <c:pt idx="23">
                  <c:v>12.329649</c:v>
                </c:pt>
                <c:pt idx="24">
                  <c:v>12.744040999999999</c:v>
                </c:pt>
                <c:pt idx="25">
                  <c:v>13.231529</c:v>
                </c:pt>
                <c:pt idx="26">
                  <c:v>13.497977000000001</c:v>
                </c:pt>
                <c:pt idx="27">
                  <c:v>13.594148000000001</c:v>
                </c:pt>
                <c:pt idx="28">
                  <c:v>13.710074000000001</c:v>
                </c:pt>
                <c:pt idx="29">
                  <c:v>13.718639</c:v>
                </c:pt>
                <c:pt idx="30">
                  <c:v>13.768959000000001</c:v>
                </c:pt>
                <c:pt idx="31">
                  <c:v>13.795835</c:v>
                </c:pt>
                <c:pt idx="32">
                  <c:v>13.768939</c:v>
                </c:pt>
                <c:pt idx="33">
                  <c:v>13.861969999999999</c:v>
                </c:pt>
                <c:pt idx="34">
                  <c:v>13.883384</c:v>
                </c:pt>
                <c:pt idx="35">
                  <c:v>13.763157</c:v>
                </c:pt>
                <c:pt idx="36">
                  <c:v>13.566243</c:v>
                </c:pt>
                <c:pt idx="37">
                  <c:v>13.451651</c:v>
                </c:pt>
                <c:pt idx="38">
                  <c:v>13.348969</c:v>
                </c:pt>
                <c:pt idx="39">
                  <c:v>13.283369</c:v>
                </c:pt>
                <c:pt idx="40">
                  <c:v>13.17389</c:v>
                </c:pt>
                <c:pt idx="41">
                  <c:v>13.118859</c:v>
                </c:pt>
                <c:pt idx="42">
                  <c:v>13.146461</c:v>
                </c:pt>
                <c:pt idx="43">
                  <c:v>13.310510000000001</c:v>
                </c:pt>
                <c:pt idx="44">
                  <c:v>13.351305999999999</c:v>
                </c:pt>
                <c:pt idx="45">
                  <c:v>13.223974</c:v>
                </c:pt>
                <c:pt idx="46">
                  <c:v>13.249134</c:v>
                </c:pt>
                <c:pt idx="47">
                  <c:v>13.294786</c:v>
                </c:pt>
                <c:pt idx="48">
                  <c:v>13.227971999999999</c:v>
                </c:pt>
                <c:pt idx="49">
                  <c:v>13.159329</c:v>
                </c:pt>
                <c:pt idx="50">
                  <c:v>12.872949999999999</c:v>
                </c:pt>
              </c:numCache>
            </c:numRef>
          </c:val>
          <c:smooth val="0"/>
        </c:ser>
        <c:ser>
          <c:idx val="6"/>
          <c:order val="7"/>
          <c:tx>
            <c:strRef>
              <c:f>Sheet1!$C$1</c:f>
              <c:strCache>
                <c:ptCount val="1"/>
                <c:pt idx="0">
                  <c:v>Reference</c:v>
                </c:pt>
              </c:strCache>
            </c:strRef>
          </c:tx>
          <c:spPr>
            <a:ln w="22225" cap="rnd">
              <a:solidFill>
                <a:srgbClr val="000000"/>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7.7325730000000004</c:v>
                </c:pt>
                <c:pt idx="1">
                  <c:v>7.6697959999999998</c:v>
                </c:pt>
                <c:pt idx="2">
                  <c:v>7.6243190000000007</c:v>
                </c:pt>
                <c:pt idx="3">
                  <c:v>7.368506</c:v>
                </c:pt>
                <c:pt idx="4">
                  <c:v>7.2501229999999994</c:v>
                </c:pt>
                <c:pt idx="5">
                  <c:v>6.900817</c:v>
                </c:pt>
                <c:pt idx="6">
                  <c:v>6.8246419999999999</c:v>
                </c:pt>
                <c:pt idx="7">
                  <c:v>6.856897</c:v>
                </c:pt>
                <c:pt idx="8">
                  <c:v>6.7833379999999996</c:v>
                </c:pt>
                <c:pt idx="9">
                  <c:v>7.2666250000000003</c:v>
                </c:pt>
                <c:pt idx="10">
                  <c:v>7.5584229999999986</c:v>
                </c:pt>
                <c:pt idx="11">
                  <c:v>7.8833010000000003</c:v>
                </c:pt>
                <c:pt idx="12">
                  <c:v>8.9285259999999997</c:v>
                </c:pt>
                <c:pt idx="13">
                  <c:v>10.099755999999999</c:v>
                </c:pt>
                <c:pt idx="14">
                  <c:v>11.803903999999999</c:v>
                </c:pt>
                <c:pt idx="15">
                  <c:v>12.788819</c:v>
                </c:pt>
                <c:pt idx="16">
                  <c:v>12.360694000000001</c:v>
                </c:pt>
                <c:pt idx="17">
                  <c:v>13.154101000000001</c:v>
                </c:pt>
                <c:pt idx="18">
                  <c:v>15.333437999999999</c:v>
                </c:pt>
                <c:pt idx="19">
                  <c:v>17.07253</c:v>
                </c:pt>
                <c:pt idx="20">
                  <c:v>16.496078000000001</c:v>
                </c:pt>
                <c:pt idx="21">
                  <c:v>16.366672999999999</c:v>
                </c:pt>
                <c:pt idx="22">
                  <c:v>17.108021000000001</c:v>
                </c:pt>
                <c:pt idx="23">
                  <c:v>18.086686</c:v>
                </c:pt>
                <c:pt idx="24">
                  <c:v>18.604519</c:v>
                </c:pt>
                <c:pt idx="25">
                  <c:v>19.119040999999999</c:v>
                </c:pt>
                <c:pt idx="26">
                  <c:v>19.462174999999998</c:v>
                </c:pt>
                <c:pt idx="27">
                  <c:v>19.597066999999999</c:v>
                </c:pt>
                <c:pt idx="28">
                  <c:v>19.700185999999999</c:v>
                </c:pt>
                <c:pt idx="29">
                  <c:v>19.761534000000001</c:v>
                </c:pt>
                <c:pt idx="30">
                  <c:v>19.89425</c:v>
                </c:pt>
                <c:pt idx="31">
                  <c:v>19.951262</c:v>
                </c:pt>
                <c:pt idx="32">
                  <c:v>19.897428000000001</c:v>
                </c:pt>
                <c:pt idx="33">
                  <c:v>19.996009000000001</c:v>
                </c:pt>
                <c:pt idx="34">
                  <c:v>20.044840000000001</c:v>
                </c:pt>
                <c:pt idx="35">
                  <c:v>19.919028999999998</c:v>
                </c:pt>
                <c:pt idx="36">
                  <c:v>19.694925000000001</c:v>
                </c:pt>
                <c:pt idx="37">
                  <c:v>19.577908000000001</c:v>
                </c:pt>
                <c:pt idx="38">
                  <c:v>19.473134999999999</c:v>
                </c:pt>
                <c:pt idx="39">
                  <c:v>19.427854</c:v>
                </c:pt>
                <c:pt idx="40">
                  <c:v>19.325704999999999</c:v>
                </c:pt>
                <c:pt idx="41">
                  <c:v>19.257270999999999</c:v>
                </c:pt>
                <c:pt idx="42">
                  <c:v>19.320467000000001</c:v>
                </c:pt>
                <c:pt idx="43">
                  <c:v>19.537486000000001</c:v>
                </c:pt>
                <c:pt idx="44">
                  <c:v>19.617327</c:v>
                </c:pt>
                <c:pt idx="45">
                  <c:v>19.493796</c:v>
                </c:pt>
                <c:pt idx="46">
                  <c:v>19.499022</c:v>
                </c:pt>
                <c:pt idx="47">
                  <c:v>19.515567999999998</c:v>
                </c:pt>
                <c:pt idx="48">
                  <c:v>19.446975999999999</c:v>
                </c:pt>
                <c:pt idx="49">
                  <c:v>19.399823999999999</c:v>
                </c:pt>
                <c:pt idx="50">
                  <c:v>19.134746</c:v>
                </c:pt>
              </c:numCache>
            </c:numRef>
          </c:val>
          <c:smooth val="0"/>
        </c:ser>
        <c:dLbls>
          <c:showLegendKey val="0"/>
          <c:showVal val="0"/>
          <c:showCatName val="0"/>
          <c:showSerName val="0"/>
          <c:showPercent val="0"/>
          <c:showBubbleSize val="0"/>
        </c:dLbls>
        <c:smooth val="0"/>
        <c:axId val="-1943046448"/>
        <c:axId val="-1943044272"/>
        <c:extLst>
          <c:ext xmlns:c15="http://schemas.microsoft.com/office/drawing/2012/chart" uri="{02D57815-91ED-43cb-92C2-25804820EDAC}">
            <c15:filteredLineSeries>
              <c15:ser>
                <c:idx val="1"/>
                <c:order val="0"/>
                <c:tx>
                  <c:strRef>
                    <c:extLst>
                      <c:ext uri="{02D57815-91ED-43cb-92C2-25804820EDAC}">
                        <c15:formulaRef>
                          <c15:sqref>Sheet1!$B$1</c15:sqref>
                        </c15:formulaRef>
                      </c:ext>
                    </c:extLst>
                    <c:strCache>
                      <c:ptCount val="1"/>
                      <c:pt idx="0">
                        <c:v>High Oil 
and Gas 
Resource 
and 
Technology
</c:v>
                      </c:pt>
                    </c:strCache>
                  </c:strRef>
                </c:tx>
                <c:spPr>
                  <a:ln w="22225" cap="rnd">
                    <a:solidFill>
                      <a:srgbClr val="A33340">
                        <a:lumMod val="40000"/>
                        <a:lumOff val="60000"/>
                      </a:srgbClr>
                    </a:solidFill>
                    <a:round/>
                  </a:ln>
                  <a:effectLst/>
                </c:spPr>
                <c:marker>
                  <c:symbol val="none"/>
                </c:marker>
                <c:cat>
                  <c:numRef>
                    <c:extLst>
                      <c:ex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c:ext uri="{02D57815-91ED-43cb-92C2-25804820EDAC}">
                        <c15:formulaRef>
                          <c15:sqref>Sheet1!$B$2:$B$52</c15:sqref>
                        </c15:formulaRef>
                      </c:ext>
                    </c:extLst>
                    <c:numCache>
                      <c:formatCode>General</c:formatCode>
                      <c:ptCount val="51"/>
                      <c:pt idx="0">
                        <c:v>7.7325730000000004</c:v>
                      </c:pt>
                      <c:pt idx="1">
                        <c:v>7.6697959999999998</c:v>
                      </c:pt>
                      <c:pt idx="2">
                        <c:v>7.6243190000000007</c:v>
                      </c:pt>
                      <c:pt idx="3">
                        <c:v>7.368506</c:v>
                      </c:pt>
                      <c:pt idx="4">
                        <c:v>7.2501229999999994</c:v>
                      </c:pt>
                      <c:pt idx="5">
                        <c:v>6.900817</c:v>
                      </c:pt>
                      <c:pt idx="6">
                        <c:v>6.8246419999999999</c:v>
                      </c:pt>
                      <c:pt idx="7">
                        <c:v>6.856897</c:v>
                      </c:pt>
                      <c:pt idx="8">
                        <c:v>6.7833379999999996</c:v>
                      </c:pt>
                      <c:pt idx="9">
                        <c:v>7.2666250000000003</c:v>
                      </c:pt>
                      <c:pt idx="10">
                        <c:v>7.5584229999999986</c:v>
                      </c:pt>
                      <c:pt idx="11">
                        <c:v>7.8833010000000003</c:v>
                      </c:pt>
                      <c:pt idx="12">
                        <c:v>8.9285259999999997</c:v>
                      </c:pt>
                      <c:pt idx="13">
                        <c:v>10.099755999999999</c:v>
                      </c:pt>
                      <c:pt idx="14">
                        <c:v>11.803903999999999</c:v>
                      </c:pt>
                      <c:pt idx="15">
                        <c:v>12.788819</c:v>
                      </c:pt>
                      <c:pt idx="16">
                        <c:v>12.360694000000001</c:v>
                      </c:pt>
                      <c:pt idx="17">
                        <c:v>13.154101000000001</c:v>
                      </c:pt>
                      <c:pt idx="18">
                        <c:v>15.333437999999999</c:v>
                      </c:pt>
                      <c:pt idx="19">
                        <c:v>17.07253</c:v>
                      </c:pt>
                      <c:pt idx="20">
                        <c:v>16.496078000000001</c:v>
                      </c:pt>
                      <c:pt idx="21">
                        <c:v>16.679500000000001</c:v>
                      </c:pt>
                      <c:pt idx="22">
                        <c:v>17.571874999999999</c:v>
                      </c:pt>
                      <c:pt idx="23">
                        <c:v>19.888407999999998</c:v>
                      </c:pt>
                      <c:pt idx="24">
                        <c:v>21.542418999999999</c:v>
                      </c:pt>
                      <c:pt idx="25">
                        <c:v>22.790483999999999</c:v>
                      </c:pt>
                      <c:pt idx="26">
                        <c:v>23.668993</c:v>
                      </c:pt>
                      <c:pt idx="27">
                        <c:v>24.178433999999999</c:v>
                      </c:pt>
                      <c:pt idx="28">
                        <c:v>24.599910999999999</c:v>
                      </c:pt>
                      <c:pt idx="29">
                        <c:v>24.845901000000001</c:v>
                      </c:pt>
                      <c:pt idx="30">
                        <c:v>25.051575</c:v>
                      </c:pt>
                      <c:pt idx="31">
                        <c:v>25.283128000000001</c:v>
                      </c:pt>
                      <c:pt idx="32">
                        <c:v>25.553004000000001</c:v>
                      </c:pt>
                      <c:pt idx="33">
                        <c:v>25.634740000000001</c:v>
                      </c:pt>
                      <c:pt idx="34">
                        <c:v>25.865138999999999</c:v>
                      </c:pt>
                      <c:pt idx="35">
                        <c:v>26.085318000000001</c:v>
                      </c:pt>
                      <c:pt idx="36">
                        <c:v>26.196463999999999</c:v>
                      </c:pt>
                      <c:pt idx="37">
                        <c:v>26.306892000000001</c:v>
                      </c:pt>
                      <c:pt idx="38">
                        <c:v>26.232173</c:v>
                      </c:pt>
                      <c:pt idx="39">
                        <c:v>26.329097999999998</c:v>
                      </c:pt>
                      <c:pt idx="40">
                        <c:v>26.442981</c:v>
                      </c:pt>
                      <c:pt idx="41">
                        <c:v>26.519010999999999</c:v>
                      </c:pt>
                      <c:pt idx="42">
                        <c:v>26.588198999999999</c:v>
                      </c:pt>
                      <c:pt idx="43">
                        <c:v>26.733083000000001</c:v>
                      </c:pt>
                      <c:pt idx="44">
                        <c:v>26.737141000000001</c:v>
                      </c:pt>
                      <c:pt idx="45">
                        <c:v>26.886804000000001</c:v>
                      </c:pt>
                      <c:pt idx="46">
                        <c:v>26.765906000000001</c:v>
                      </c:pt>
                      <c:pt idx="47">
                        <c:v>26.704077000000002</c:v>
                      </c:pt>
                      <c:pt idx="48">
                        <c:v>26.623313</c:v>
                      </c:pt>
                      <c:pt idx="49">
                        <c:v>26.414255000000001</c:v>
                      </c:pt>
                      <c:pt idx="50">
                        <c:v>26.157125000000001</c:v>
                      </c:pt>
                    </c:numCache>
                  </c:numRef>
                </c:val>
                <c:smooth val="0"/>
              </c15:ser>
            </c15:filteredLineSeries>
            <c15:filteredLineSeries>
              <c15:ser>
                <c:idx val="2"/>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Reference</c:v>
                      </c:pt>
                    </c:strCache>
                  </c:strRef>
                </c:tx>
                <c:spPr>
                  <a:ln w="22225" cap="rnd">
                    <a:solidFill>
                      <a:srgbClr val="A33340">
                        <a:lumMod val="75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xmlns:c15="http://schemas.microsoft.com/office/drawing/2012/chart">
                      <c:ext xmlns:c15="http://schemas.microsoft.com/office/drawing/2012/chart" uri="{02D57815-91ED-43cb-92C2-25804820EDAC}">
                        <c15:formulaRef>
                          <c15:sqref>Sheet1!$C$2:$C$52</c15:sqref>
                        </c15:formulaRef>
                      </c:ext>
                    </c:extLst>
                    <c:numCache>
                      <c:formatCode>General</c:formatCode>
                      <c:ptCount val="51"/>
                      <c:pt idx="0">
                        <c:v>7.7325730000000004</c:v>
                      </c:pt>
                      <c:pt idx="1">
                        <c:v>7.6697959999999998</c:v>
                      </c:pt>
                      <c:pt idx="2">
                        <c:v>7.6243190000000007</c:v>
                      </c:pt>
                      <c:pt idx="3">
                        <c:v>7.368506</c:v>
                      </c:pt>
                      <c:pt idx="4">
                        <c:v>7.2501229999999994</c:v>
                      </c:pt>
                      <c:pt idx="5">
                        <c:v>6.900817</c:v>
                      </c:pt>
                      <c:pt idx="6">
                        <c:v>6.8246419999999999</c:v>
                      </c:pt>
                      <c:pt idx="7">
                        <c:v>6.856897</c:v>
                      </c:pt>
                      <c:pt idx="8">
                        <c:v>6.7833379999999996</c:v>
                      </c:pt>
                      <c:pt idx="9">
                        <c:v>7.2666250000000003</c:v>
                      </c:pt>
                      <c:pt idx="10">
                        <c:v>7.5584229999999986</c:v>
                      </c:pt>
                      <c:pt idx="11">
                        <c:v>7.8833010000000003</c:v>
                      </c:pt>
                      <c:pt idx="12">
                        <c:v>8.9285259999999997</c:v>
                      </c:pt>
                      <c:pt idx="13">
                        <c:v>10.099755999999999</c:v>
                      </c:pt>
                      <c:pt idx="14">
                        <c:v>11.803903999999999</c:v>
                      </c:pt>
                      <c:pt idx="15">
                        <c:v>12.788819</c:v>
                      </c:pt>
                      <c:pt idx="16">
                        <c:v>12.360694000000001</c:v>
                      </c:pt>
                      <c:pt idx="17">
                        <c:v>13.154101000000001</c:v>
                      </c:pt>
                      <c:pt idx="18">
                        <c:v>15.333437999999999</c:v>
                      </c:pt>
                      <c:pt idx="19">
                        <c:v>17.07253</c:v>
                      </c:pt>
                      <c:pt idx="20">
                        <c:v>16.496078000000001</c:v>
                      </c:pt>
                      <c:pt idx="21">
                        <c:v>16.366672999999999</c:v>
                      </c:pt>
                      <c:pt idx="22">
                        <c:v>17.108021000000001</c:v>
                      </c:pt>
                      <c:pt idx="23">
                        <c:v>18.086686</c:v>
                      </c:pt>
                      <c:pt idx="24">
                        <c:v>18.604519</c:v>
                      </c:pt>
                      <c:pt idx="25">
                        <c:v>19.119040999999999</c:v>
                      </c:pt>
                      <c:pt idx="26">
                        <c:v>19.462174999999998</c:v>
                      </c:pt>
                      <c:pt idx="27">
                        <c:v>19.597066999999999</c:v>
                      </c:pt>
                      <c:pt idx="28">
                        <c:v>19.700185999999999</c:v>
                      </c:pt>
                      <c:pt idx="29">
                        <c:v>19.761534000000001</c:v>
                      </c:pt>
                      <c:pt idx="30">
                        <c:v>19.89425</c:v>
                      </c:pt>
                      <c:pt idx="31">
                        <c:v>19.951262</c:v>
                      </c:pt>
                      <c:pt idx="32">
                        <c:v>19.897428000000001</c:v>
                      </c:pt>
                      <c:pt idx="33">
                        <c:v>19.996009000000001</c:v>
                      </c:pt>
                      <c:pt idx="34">
                        <c:v>20.044840000000001</c:v>
                      </c:pt>
                      <c:pt idx="35">
                        <c:v>19.919028999999998</c:v>
                      </c:pt>
                      <c:pt idx="36">
                        <c:v>19.694925000000001</c:v>
                      </c:pt>
                      <c:pt idx="37">
                        <c:v>19.577908000000001</c:v>
                      </c:pt>
                      <c:pt idx="38">
                        <c:v>19.473134999999999</c:v>
                      </c:pt>
                      <c:pt idx="39">
                        <c:v>19.427854</c:v>
                      </c:pt>
                      <c:pt idx="40">
                        <c:v>19.325704999999999</c:v>
                      </c:pt>
                      <c:pt idx="41">
                        <c:v>19.257270999999999</c:v>
                      </c:pt>
                      <c:pt idx="42">
                        <c:v>19.320467000000001</c:v>
                      </c:pt>
                      <c:pt idx="43">
                        <c:v>19.537486000000001</c:v>
                      </c:pt>
                      <c:pt idx="44">
                        <c:v>19.617327</c:v>
                      </c:pt>
                      <c:pt idx="45">
                        <c:v>19.493796</c:v>
                      </c:pt>
                      <c:pt idx="46">
                        <c:v>19.499022</c:v>
                      </c:pt>
                      <c:pt idx="47">
                        <c:v>19.515567999999998</c:v>
                      </c:pt>
                      <c:pt idx="48">
                        <c:v>19.446975999999999</c:v>
                      </c:pt>
                      <c:pt idx="49">
                        <c:v>19.399823999999999</c:v>
                      </c:pt>
                      <c:pt idx="50">
                        <c:v>19.134746</c:v>
                      </c:pt>
                    </c:numCache>
                  </c:numRef>
                </c:val>
                <c:smooth val="0"/>
              </c15:ser>
            </c15:filteredLineSeries>
            <c15:filteredLineSeries>
              <c15:ser>
                <c:idx val="3"/>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Low Oil 
and Gas 
Resource 
and 
Technology
</c:v>
                      </c:pt>
                    </c:strCache>
                  </c:strRef>
                </c:tx>
                <c:spPr>
                  <a:ln w="22225" cap="rnd">
                    <a:solidFill>
                      <a:srgbClr val="0096D7">
                        <a:lumMod val="40000"/>
                        <a:lumOff val="60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xmlns:c15="http://schemas.microsoft.com/office/drawing/2012/chart">
                      <c:ext xmlns:c15="http://schemas.microsoft.com/office/drawing/2012/chart" uri="{02D57815-91ED-43cb-92C2-25804820EDAC}">
                        <c15:formulaRef>
                          <c15:sqref>Sheet1!$D$2:$D$52</c15:sqref>
                        </c15:formulaRef>
                      </c:ext>
                    </c:extLst>
                    <c:numCache>
                      <c:formatCode>General</c:formatCode>
                      <c:ptCount val="51"/>
                      <c:pt idx="0">
                        <c:v>7.7325730000000004</c:v>
                      </c:pt>
                      <c:pt idx="1">
                        <c:v>7.6697959999999998</c:v>
                      </c:pt>
                      <c:pt idx="2">
                        <c:v>7.6243190000000007</c:v>
                      </c:pt>
                      <c:pt idx="3">
                        <c:v>7.368506</c:v>
                      </c:pt>
                      <c:pt idx="4">
                        <c:v>7.2501229999999994</c:v>
                      </c:pt>
                      <c:pt idx="5">
                        <c:v>6.900817</c:v>
                      </c:pt>
                      <c:pt idx="6">
                        <c:v>6.8246419999999999</c:v>
                      </c:pt>
                      <c:pt idx="7">
                        <c:v>6.856897</c:v>
                      </c:pt>
                      <c:pt idx="8">
                        <c:v>6.7833379999999996</c:v>
                      </c:pt>
                      <c:pt idx="9">
                        <c:v>7.2666250000000003</c:v>
                      </c:pt>
                      <c:pt idx="10">
                        <c:v>7.5584229999999986</c:v>
                      </c:pt>
                      <c:pt idx="11">
                        <c:v>7.8833010000000003</c:v>
                      </c:pt>
                      <c:pt idx="12">
                        <c:v>8.9285259999999997</c:v>
                      </c:pt>
                      <c:pt idx="13">
                        <c:v>10.099755999999999</c:v>
                      </c:pt>
                      <c:pt idx="14">
                        <c:v>11.803903999999999</c:v>
                      </c:pt>
                      <c:pt idx="15">
                        <c:v>12.788819</c:v>
                      </c:pt>
                      <c:pt idx="16">
                        <c:v>12.360694000000001</c:v>
                      </c:pt>
                      <c:pt idx="17">
                        <c:v>13.154101000000001</c:v>
                      </c:pt>
                      <c:pt idx="18">
                        <c:v>15.333437999999999</c:v>
                      </c:pt>
                      <c:pt idx="19">
                        <c:v>17.07253</c:v>
                      </c:pt>
                      <c:pt idx="20">
                        <c:v>16.496075999999999</c:v>
                      </c:pt>
                      <c:pt idx="21">
                        <c:v>15.986685</c:v>
                      </c:pt>
                      <c:pt idx="22">
                        <c:v>16.057207999999999</c:v>
                      </c:pt>
                      <c:pt idx="23">
                        <c:v>16.234933000000002</c:v>
                      </c:pt>
                      <c:pt idx="24">
                        <c:v>16.201927999999999</c:v>
                      </c:pt>
                      <c:pt idx="25">
                        <c:v>16.325178999999999</c:v>
                      </c:pt>
                      <c:pt idx="26">
                        <c:v>16.385269000000001</c:v>
                      </c:pt>
                      <c:pt idx="27">
                        <c:v>16.177136999999998</c:v>
                      </c:pt>
                      <c:pt idx="28">
                        <c:v>15.959861</c:v>
                      </c:pt>
                      <c:pt idx="29">
                        <c:v>15.660295</c:v>
                      </c:pt>
                      <c:pt idx="30">
                        <c:v>15.386493</c:v>
                      </c:pt>
                      <c:pt idx="31">
                        <c:v>15.104962</c:v>
                      </c:pt>
                      <c:pt idx="32">
                        <c:v>14.708793999999999</c:v>
                      </c:pt>
                      <c:pt idx="33">
                        <c:v>14.357276000000001</c:v>
                      </c:pt>
                      <c:pt idx="34">
                        <c:v>14.041520999999999</c:v>
                      </c:pt>
                      <c:pt idx="35">
                        <c:v>13.969238000000001</c:v>
                      </c:pt>
                      <c:pt idx="36">
                        <c:v>13.837978</c:v>
                      </c:pt>
                      <c:pt idx="37">
                        <c:v>13.710630999999999</c:v>
                      </c:pt>
                      <c:pt idx="38">
                        <c:v>13.514671</c:v>
                      </c:pt>
                      <c:pt idx="39">
                        <c:v>13.402278000000001</c:v>
                      </c:pt>
                      <c:pt idx="40">
                        <c:v>13.385014999999999</c:v>
                      </c:pt>
                      <c:pt idx="41">
                        <c:v>13.520376000000001</c:v>
                      </c:pt>
                      <c:pt idx="42">
                        <c:v>13.566359</c:v>
                      </c:pt>
                      <c:pt idx="43">
                        <c:v>13.415331999999999</c:v>
                      </c:pt>
                      <c:pt idx="44">
                        <c:v>13.394107999999999</c:v>
                      </c:pt>
                      <c:pt idx="45">
                        <c:v>13.231653</c:v>
                      </c:pt>
                      <c:pt idx="46">
                        <c:v>13.201763</c:v>
                      </c:pt>
                      <c:pt idx="47">
                        <c:v>13.134662000000001</c:v>
                      </c:pt>
                      <c:pt idx="48">
                        <c:v>13.098017</c:v>
                      </c:pt>
                      <c:pt idx="49">
                        <c:v>13.041024</c:v>
                      </c:pt>
                      <c:pt idx="50">
                        <c:v>12.943657999999999</c:v>
                      </c:pt>
                    </c:numCache>
                  </c:numRef>
                </c:val>
                <c:smooth val="0"/>
              </c15:ser>
            </c15:filteredLineSeries>
            <c15:filteredLineSeries>
              <c15:ser>
                <c:idx val="4"/>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Reference Case crude only</c:v>
                      </c:pt>
                    </c:strCache>
                  </c:strRef>
                </c:tx>
                <c:spPr>
                  <a:ln w="22225" cap="rnd">
                    <a:solidFill>
                      <a:srgbClr val="0096D7">
                        <a:lumMod val="75000"/>
                      </a:srgbClr>
                    </a:solidFill>
                    <a:round/>
                  </a:ln>
                  <a:effectLst/>
                </c:spPr>
                <c:marker>
                  <c:symbol val="none"/>
                </c:marker>
                <c:cat>
                  <c:numRef>
                    <c:extLst xmlns:c15="http://schemas.microsoft.com/office/drawing/2012/chart">
                      <c:ext xmlns:c15="http://schemas.microsoft.com/office/drawing/2012/char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xmlns:c15="http://schemas.microsoft.com/office/drawing/2012/chart">
                      <c:ext xmlns:c15="http://schemas.microsoft.com/office/drawing/2012/chart" uri="{02D57815-91ED-43cb-92C2-25804820EDAC}">
                        <c15:formulaRef>
                          <c15:sqref>Sheet1!$E$2:$E$52</c15:sqref>
                        </c15:formulaRef>
                      </c:ext>
                    </c:extLst>
                    <c:numCache>
                      <c:formatCode>General</c:formatCode>
                      <c:ptCount val="51"/>
                      <c:pt idx="0">
                        <c:v>5.8216040000000007</c:v>
                      </c:pt>
                      <c:pt idx="1">
                        <c:v>5.8014010000000003</c:v>
                      </c:pt>
                      <c:pt idx="2">
                        <c:v>5.744078</c:v>
                      </c:pt>
                      <c:pt idx="3">
                        <c:v>5.6493000000000002</c:v>
                      </c:pt>
                      <c:pt idx="4">
                        <c:v>5.4409679999999998</c:v>
                      </c:pt>
                      <c:pt idx="5">
                        <c:v>5.1838220000000002</c:v>
                      </c:pt>
                      <c:pt idx="6">
                        <c:v>5.0858639999999999</c:v>
                      </c:pt>
                      <c:pt idx="7">
                        <c:v>5.0739000000000001</c:v>
                      </c:pt>
                      <c:pt idx="8">
                        <c:v>4.9996710000000002</c:v>
                      </c:pt>
                      <c:pt idx="9">
                        <c:v>5.3566960000000003</c:v>
                      </c:pt>
                      <c:pt idx="10">
                        <c:v>5.4843990000000007</c:v>
                      </c:pt>
                      <c:pt idx="11">
                        <c:v>5.6672320000000003</c:v>
                      </c:pt>
                      <c:pt idx="12">
                        <c:v>6.5205860000000007</c:v>
                      </c:pt>
                      <c:pt idx="13">
                        <c:v>7.4941209999999998</c:v>
                      </c:pt>
                      <c:pt idx="14">
                        <c:v>8.7893889999999999</c:v>
                      </c:pt>
                      <c:pt idx="15">
                        <c:v>9.4464930000000003</c:v>
                      </c:pt>
                      <c:pt idx="16">
                        <c:v>8.851521</c:v>
                      </c:pt>
                      <c:pt idx="17">
                        <c:v>9.3713560000000005</c:v>
                      </c:pt>
                      <c:pt idx="18">
                        <c:v>10.964088</c:v>
                      </c:pt>
                      <c:pt idx="19">
                        <c:v>12.248023</c:v>
                      </c:pt>
                      <c:pt idx="20">
                        <c:v>11.470048</c:v>
                      </c:pt>
                      <c:pt idx="21">
                        <c:v>11.166155</c:v>
                      </c:pt>
                      <c:pt idx="22">
                        <c:v>11.626637000000001</c:v>
                      </c:pt>
                      <c:pt idx="23">
                        <c:v>12.329649</c:v>
                      </c:pt>
                      <c:pt idx="24">
                        <c:v>12.744040999999999</c:v>
                      </c:pt>
                      <c:pt idx="25">
                        <c:v>13.231529</c:v>
                      </c:pt>
                      <c:pt idx="26">
                        <c:v>13.497977000000001</c:v>
                      </c:pt>
                      <c:pt idx="27">
                        <c:v>13.594148000000001</c:v>
                      </c:pt>
                      <c:pt idx="28">
                        <c:v>13.710074000000001</c:v>
                      </c:pt>
                      <c:pt idx="29">
                        <c:v>13.718639</c:v>
                      </c:pt>
                      <c:pt idx="30">
                        <c:v>13.768959000000001</c:v>
                      </c:pt>
                      <c:pt idx="31">
                        <c:v>13.795835</c:v>
                      </c:pt>
                      <c:pt idx="32">
                        <c:v>13.768939</c:v>
                      </c:pt>
                      <c:pt idx="33">
                        <c:v>13.861969999999999</c:v>
                      </c:pt>
                      <c:pt idx="34">
                        <c:v>13.883384</c:v>
                      </c:pt>
                      <c:pt idx="35">
                        <c:v>13.763157</c:v>
                      </c:pt>
                      <c:pt idx="36">
                        <c:v>13.566243</c:v>
                      </c:pt>
                      <c:pt idx="37">
                        <c:v>13.451651</c:v>
                      </c:pt>
                      <c:pt idx="38">
                        <c:v>13.348969</c:v>
                      </c:pt>
                      <c:pt idx="39">
                        <c:v>13.283369</c:v>
                      </c:pt>
                      <c:pt idx="40">
                        <c:v>13.17389</c:v>
                      </c:pt>
                      <c:pt idx="41">
                        <c:v>13.118859</c:v>
                      </c:pt>
                      <c:pt idx="42">
                        <c:v>13.146461</c:v>
                      </c:pt>
                      <c:pt idx="43">
                        <c:v>13.310510000000001</c:v>
                      </c:pt>
                      <c:pt idx="44">
                        <c:v>13.351305999999999</c:v>
                      </c:pt>
                      <c:pt idx="45">
                        <c:v>13.223974</c:v>
                      </c:pt>
                      <c:pt idx="46">
                        <c:v>13.249134</c:v>
                      </c:pt>
                      <c:pt idx="47">
                        <c:v>13.294786</c:v>
                      </c:pt>
                      <c:pt idx="48">
                        <c:v>13.227971999999999</c:v>
                      </c:pt>
                      <c:pt idx="49">
                        <c:v>13.159329</c:v>
                      </c:pt>
                      <c:pt idx="50">
                        <c:v>12.872949999999999</c:v>
                      </c:pt>
                    </c:numCache>
                  </c:numRef>
                </c:val>
                <c:smooth val="0"/>
              </c15:ser>
            </c15:filteredLineSeries>
          </c:ext>
        </c:extLst>
      </c:lineChart>
      <c:catAx>
        <c:axId val="-194304644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43044272"/>
        <c:crosses val="autoZero"/>
        <c:auto val="1"/>
        <c:lblAlgn val="ctr"/>
        <c:lblOffset val="100"/>
        <c:tickLblSkip val="10"/>
        <c:tickMarkSkip val="10"/>
        <c:noMultiLvlLbl val="0"/>
      </c:catAx>
      <c:valAx>
        <c:axId val="-19430442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43046448"/>
        <c:crossesAt val="21"/>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26588319425223E-2"/>
          <c:y val="3.5239423313798569E-2"/>
          <c:w val="0.84252784292303762"/>
          <c:h val="0.86186613578078097"/>
        </c:manualLayout>
      </c:layout>
      <c:lineChart>
        <c:grouping val="standard"/>
        <c:varyColors val="0"/>
        <c:ser>
          <c:idx val="1"/>
          <c:order val="0"/>
          <c:tx>
            <c:strRef>
              <c:f>Sheet1!$B$1</c:f>
              <c:strCache>
                <c:ptCount val="1"/>
                <c:pt idx="0">
                  <c:v>total energy intensity of U.S. economy - consumption per GDP</c:v>
                </c:pt>
              </c:strCache>
            </c:strRef>
          </c:tx>
          <c:spPr>
            <a:ln w="2857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1.427364984</c:v>
                </c:pt>
                <c:pt idx="1">
                  <c:v>1.3747647700000001</c:v>
                </c:pt>
                <c:pt idx="2">
                  <c:v>1.370254699</c:v>
                </c:pt>
                <c:pt idx="3">
                  <c:v>1.333212898</c:v>
                </c:pt>
                <c:pt idx="4">
                  <c:v>1.3094053699999999</c:v>
                </c:pt>
                <c:pt idx="5">
                  <c:v>1.2729595680000001</c:v>
                </c:pt>
                <c:pt idx="6">
                  <c:v>1.2272830770000001</c:v>
                </c:pt>
                <c:pt idx="7">
                  <c:v>1.2195423889999999</c:v>
                </c:pt>
                <c:pt idx="8">
                  <c:v>1.2118470109999999</c:v>
                </c:pt>
                <c:pt idx="9">
                  <c:v>1.181006929</c:v>
                </c:pt>
                <c:pt idx="10">
                  <c:v>1.1940927130000001</c:v>
                </c:pt>
                <c:pt idx="11">
                  <c:v>1.1677474349999999</c:v>
                </c:pt>
                <c:pt idx="12">
                  <c:v>1.1125169159999999</c:v>
                </c:pt>
                <c:pt idx="13">
                  <c:v>1.121059077</c:v>
                </c:pt>
                <c:pt idx="14">
                  <c:v>1.1078930140000001</c:v>
                </c:pt>
                <c:pt idx="15">
                  <c:v>1.064815023</c:v>
                </c:pt>
                <c:pt idx="16">
                  <c:v>1.0448867660000001</c:v>
                </c:pt>
                <c:pt idx="17">
                  <c:v>1.0233645840000001</c:v>
                </c:pt>
                <c:pt idx="18">
                  <c:v>1.028774855</c:v>
                </c:pt>
                <c:pt idx="19">
                  <c:v>1</c:v>
                </c:pt>
                <c:pt idx="20">
                  <c:v>0.97492603499999997</c:v>
                </c:pt>
                <c:pt idx="21">
                  <c:v>0.96753772999999998</c:v>
                </c:pt>
                <c:pt idx="22">
                  <c:v>0.94673359599999996</c:v>
                </c:pt>
                <c:pt idx="23">
                  <c:v>0.92377869199999996</c:v>
                </c:pt>
                <c:pt idx="24">
                  <c:v>0.90519941299999995</c:v>
                </c:pt>
                <c:pt idx="25">
                  <c:v>0.88563919099999999</c:v>
                </c:pt>
                <c:pt idx="26">
                  <c:v>0.864595526</c:v>
                </c:pt>
                <c:pt idx="27">
                  <c:v>0.84697532799999997</c:v>
                </c:pt>
                <c:pt idx="28">
                  <c:v>0.83275331900000005</c:v>
                </c:pt>
                <c:pt idx="29">
                  <c:v>0.82009518699999995</c:v>
                </c:pt>
                <c:pt idx="30">
                  <c:v>0.80687272799999998</c:v>
                </c:pt>
                <c:pt idx="31">
                  <c:v>0.79314213700000002</c:v>
                </c:pt>
                <c:pt idx="32">
                  <c:v>0.77819163300000005</c:v>
                </c:pt>
                <c:pt idx="33">
                  <c:v>0.76386711900000004</c:v>
                </c:pt>
                <c:pt idx="34">
                  <c:v>0.75019750399999996</c:v>
                </c:pt>
                <c:pt idx="35">
                  <c:v>0.737692244</c:v>
                </c:pt>
                <c:pt idx="36">
                  <c:v>0.726556427</c:v>
                </c:pt>
                <c:pt idx="37">
                  <c:v>0.71655597599999998</c:v>
                </c:pt>
                <c:pt idx="38">
                  <c:v>0.70628908800000001</c:v>
                </c:pt>
                <c:pt idx="39">
                  <c:v>0.69601506199999996</c:v>
                </c:pt>
                <c:pt idx="40">
                  <c:v>0.68503786200000005</c:v>
                </c:pt>
                <c:pt idx="41">
                  <c:v>0.67514869700000002</c:v>
                </c:pt>
                <c:pt idx="42">
                  <c:v>0.66605377200000004</c:v>
                </c:pt>
                <c:pt idx="43">
                  <c:v>0.65717334100000002</c:v>
                </c:pt>
                <c:pt idx="44">
                  <c:v>0.64795838100000003</c:v>
                </c:pt>
                <c:pt idx="45">
                  <c:v>0.63931465499999995</c:v>
                </c:pt>
                <c:pt idx="46">
                  <c:v>0.631364865</c:v>
                </c:pt>
                <c:pt idx="47">
                  <c:v>0.62374162799999999</c:v>
                </c:pt>
                <c:pt idx="48">
                  <c:v>0.61632533899999997</c:v>
                </c:pt>
                <c:pt idx="49">
                  <c:v>0.60932503100000002</c:v>
                </c:pt>
                <c:pt idx="50">
                  <c:v>0.60284521199999996</c:v>
                </c:pt>
              </c:numCache>
            </c:numRef>
          </c:val>
          <c:smooth val="0"/>
        </c:ser>
        <c:dLbls>
          <c:showLegendKey val="0"/>
          <c:showVal val="0"/>
          <c:showCatName val="0"/>
          <c:showSerName val="0"/>
          <c:showPercent val="0"/>
          <c:showBubbleSize val="0"/>
        </c:dLbls>
        <c:smooth val="0"/>
        <c:axId val="-1866473648"/>
        <c:axId val="-1866472560"/>
      </c:lineChart>
      <c:catAx>
        <c:axId val="-186647364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6472560"/>
        <c:crossesAt val="0"/>
        <c:auto val="1"/>
        <c:lblAlgn val="ctr"/>
        <c:lblOffset val="100"/>
        <c:tickLblSkip val="10"/>
        <c:tickMarkSkip val="10"/>
        <c:noMultiLvlLbl val="0"/>
      </c:catAx>
      <c:valAx>
        <c:axId val="-1866472560"/>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75000"/>
              </a:schemeClr>
            </a:solidFill>
            <a:prstDash val="dash"/>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6473648"/>
        <c:crossesAt val="21"/>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40990126746136"/>
          <c:y val="5.6475612106755328E-2"/>
          <c:w val="0.78202650671210405"/>
          <c:h val="0.85268530126923781"/>
        </c:manualLayout>
      </c:layout>
      <c:areaChart>
        <c:grouping val="stacked"/>
        <c:varyColors val="0"/>
        <c:ser>
          <c:idx val="2"/>
          <c:order val="0"/>
          <c:tx>
            <c:strRef>
              <c:f>Sheet1!$B$1</c:f>
              <c:strCache>
                <c:ptCount val="1"/>
                <c:pt idx="0">
                  <c:v>Other oil production</c:v>
                </c:pt>
              </c:strCache>
            </c:strRef>
          </c:tx>
          <c:spPr>
            <a:solidFill>
              <a:srgbClr val="675005"/>
            </a:solidFill>
            <a:ln>
              <a:solidFill>
                <a:schemeClr val="accent6"/>
              </a:solid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2.0875919999999999</c:v>
                </c:pt>
                <c:pt idx="1">
                  <c:v>2.0690339999999998</c:v>
                </c:pt>
                <c:pt idx="2">
                  <c:v>2.1127609999999999</c:v>
                </c:pt>
                <c:pt idx="3">
                  <c:v>2.1721290000000004</c:v>
                </c:pt>
                <c:pt idx="4">
                  <c:v>2.2549020000000009</c:v>
                </c:pt>
                <c:pt idx="5">
                  <c:v>2.1661260000000002</c:v>
                </c:pt>
                <c:pt idx="6">
                  <c:v>1.9066599999999994</c:v>
                </c:pt>
                <c:pt idx="7">
                  <c:v>1.834857999999999</c:v>
                </c:pt>
                <c:pt idx="8">
                  <c:v>1.8304560000000007</c:v>
                </c:pt>
                <c:pt idx="9">
                  <c:v>1.8111530000000007</c:v>
                </c:pt>
                <c:pt idx="10">
                  <c:v>1.5249100000000002</c:v>
                </c:pt>
                <c:pt idx="11">
                  <c:v>1.5403350000000002</c:v>
                </c:pt>
                <c:pt idx="12">
                  <c:v>1.4627110000000005</c:v>
                </c:pt>
                <c:pt idx="13">
                  <c:v>1.4581940000000002</c:v>
                </c:pt>
                <c:pt idx="14">
                  <c:v>1.4398489999999986</c:v>
                </c:pt>
                <c:pt idx="15">
                  <c:v>1.4336159999999998</c:v>
                </c:pt>
                <c:pt idx="16">
                  <c:v>1.4203919999999997</c:v>
                </c:pt>
                <c:pt idx="17">
                  <c:v>1.4160500000000005</c:v>
                </c:pt>
                <c:pt idx="18">
                  <c:v>1.4562220000000008</c:v>
                </c:pt>
                <c:pt idx="19">
                  <c:v>1.4783870000000006</c:v>
                </c:pt>
                <c:pt idx="20">
                  <c:v>1.5240460000000011</c:v>
                </c:pt>
                <c:pt idx="21">
                  <c:v>1.5474280000000009</c:v>
                </c:pt>
                <c:pt idx="22">
                  <c:v>1.5588129999999991</c:v>
                </c:pt>
                <c:pt idx="23">
                  <c:v>1.6017909999999993</c:v>
                </c:pt>
                <c:pt idx="24">
                  <c:v>1.6286079999999998</c:v>
                </c:pt>
                <c:pt idx="25">
                  <c:v>1.6458600000000003</c:v>
                </c:pt>
                <c:pt idx="26">
                  <c:v>1.6550709999999995</c:v>
                </c:pt>
                <c:pt idx="27">
                  <c:v>1.6860450000000002</c:v>
                </c:pt>
                <c:pt idx="28">
                  <c:v>1.6613579999999999</c:v>
                </c:pt>
                <c:pt idx="29">
                  <c:v>1.6771050000000007</c:v>
                </c:pt>
                <c:pt idx="30">
                  <c:v>1.6890389999999997</c:v>
                </c:pt>
                <c:pt idx="31">
                  <c:v>1.6899220000000006</c:v>
                </c:pt>
                <c:pt idx="32">
                  <c:v>1.7046910000000006</c:v>
                </c:pt>
                <c:pt idx="33">
                  <c:v>1.6886780000000012</c:v>
                </c:pt>
                <c:pt idx="34">
                  <c:v>1.7009519999999996</c:v>
                </c:pt>
                <c:pt idx="35">
                  <c:v>1.6787969999999992</c:v>
                </c:pt>
                <c:pt idx="36">
                  <c:v>1.7559919999999993</c:v>
                </c:pt>
                <c:pt idx="37">
                  <c:v>1.7541940000000009</c:v>
                </c:pt>
                <c:pt idx="38">
                  <c:v>1.7641169999999988</c:v>
                </c:pt>
                <c:pt idx="39">
                  <c:v>1.737244999999999</c:v>
                </c:pt>
                <c:pt idx="40">
                  <c:v>1.6945289999999984</c:v>
                </c:pt>
              </c:numCache>
            </c:numRef>
          </c:val>
        </c:ser>
        <c:ser>
          <c:idx val="1"/>
          <c:order val="1"/>
          <c:tx>
            <c:strRef>
              <c:f>Sheet1!$C$1</c:f>
              <c:strCache>
                <c:ptCount val="1"/>
                <c:pt idx="0">
                  <c:v>GOM offshore production</c:v>
                </c:pt>
              </c:strCache>
            </c:strRef>
          </c:tx>
          <c:spPr>
            <a:solidFill>
              <a:srgbClr val="F4C019"/>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1.552408</c:v>
                </c:pt>
                <c:pt idx="1">
                  <c:v>1.3169650000000002</c:v>
                </c:pt>
                <c:pt idx="2">
                  <c:v>1.269239</c:v>
                </c:pt>
                <c:pt idx="3">
                  <c:v>1.2548710000000001</c:v>
                </c:pt>
                <c:pt idx="4">
                  <c:v>1.397098</c:v>
                </c:pt>
                <c:pt idx="5">
                  <c:v>1.5148739999999998</c:v>
                </c:pt>
                <c:pt idx="6">
                  <c:v>1.60334</c:v>
                </c:pt>
                <c:pt idx="7">
                  <c:v>1.680142</c:v>
                </c:pt>
                <c:pt idx="8">
                  <c:v>1.7575430000000001</c:v>
                </c:pt>
                <c:pt idx="9">
                  <c:v>1.8828469999999999</c:v>
                </c:pt>
                <c:pt idx="10">
                  <c:v>1.9445699999999999</c:v>
                </c:pt>
                <c:pt idx="11">
                  <c:v>1.939271</c:v>
                </c:pt>
                <c:pt idx="12">
                  <c:v>2.0340549999999999</c:v>
                </c:pt>
                <c:pt idx="13">
                  <c:v>2.0289550000000003</c:v>
                </c:pt>
                <c:pt idx="14">
                  <c:v>2.010113</c:v>
                </c:pt>
                <c:pt idx="15">
                  <c:v>1.9634619999999998</c:v>
                </c:pt>
                <c:pt idx="16">
                  <c:v>2.0419810000000003</c:v>
                </c:pt>
                <c:pt idx="17">
                  <c:v>2.1107420000000001</c:v>
                </c:pt>
                <c:pt idx="18">
                  <c:v>2.2017660000000001</c:v>
                </c:pt>
                <c:pt idx="19">
                  <c:v>2.2406359999999999</c:v>
                </c:pt>
                <c:pt idx="20">
                  <c:v>2.3076400000000001</c:v>
                </c:pt>
                <c:pt idx="21">
                  <c:v>2.3194509999999999</c:v>
                </c:pt>
                <c:pt idx="22">
                  <c:v>2.2319640000000001</c:v>
                </c:pt>
                <c:pt idx="23">
                  <c:v>2.215884</c:v>
                </c:pt>
                <c:pt idx="24">
                  <c:v>2.1839550000000001</c:v>
                </c:pt>
                <c:pt idx="25">
                  <c:v>2.088352</c:v>
                </c:pt>
                <c:pt idx="26">
                  <c:v>1.9130719999999999</c:v>
                </c:pt>
                <c:pt idx="27">
                  <c:v>1.8101120000000002</c:v>
                </c:pt>
                <c:pt idx="28">
                  <c:v>1.7708189999999999</c:v>
                </c:pt>
                <c:pt idx="29">
                  <c:v>1.6809979999999998</c:v>
                </c:pt>
                <c:pt idx="30">
                  <c:v>1.5580979999999998</c:v>
                </c:pt>
                <c:pt idx="31">
                  <c:v>1.476985</c:v>
                </c:pt>
                <c:pt idx="32">
                  <c:v>1.480251</c:v>
                </c:pt>
                <c:pt idx="33">
                  <c:v>1.4737499999999999</c:v>
                </c:pt>
                <c:pt idx="34">
                  <c:v>1.4209769999999999</c:v>
                </c:pt>
                <c:pt idx="35">
                  <c:v>1.3281959999999999</c:v>
                </c:pt>
                <c:pt idx="36">
                  <c:v>1.2857310000000002</c:v>
                </c:pt>
                <c:pt idx="37">
                  <c:v>1.3402910000000001</c:v>
                </c:pt>
                <c:pt idx="38">
                  <c:v>1.225222</c:v>
                </c:pt>
                <c:pt idx="39">
                  <c:v>1.1823919999999999</c:v>
                </c:pt>
                <c:pt idx="40">
                  <c:v>1.073474</c:v>
                </c:pt>
              </c:numCache>
            </c:numRef>
          </c:val>
        </c:ser>
        <c:ser>
          <c:idx val="0"/>
          <c:order val="2"/>
          <c:tx>
            <c:strRef>
              <c:f>Sheet1!$D$1</c:f>
              <c:strCache>
                <c:ptCount val="1"/>
                <c:pt idx="0">
                  <c:v>Alaska production</c:v>
                </c:pt>
              </c:strCache>
            </c:strRef>
          </c:tx>
          <c:spPr>
            <a:solidFill>
              <a:srgbClr val="EBC7A4"/>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0.59899999999999998</c:v>
                </c:pt>
                <c:pt idx="1">
                  <c:v>0.56100000000000005</c:v>
                </c:pt>
                <c:pt idx="2">
                  <c:v>0.52600000000000002</c:v>
                </c:pt>
                <c:pt idx="3">
                  <c:v>0.51500000000000001</c:v>
                </c:pt>
                <c:pt idx="4">
                  <c:v>0.496</c:v>
                </c:pt>
                <c:pt idx="5">
                  <c:v>0.48199999999999998</c:v>
                </c:pt>
                <c:pt idx="6">
                  <c:v>0.49</c:v>
                </c:pt>
                <c:pt idx="7">
                  <c:v>0.49399999999999999</c:v>
                </c:pt>
                <c:pt idx="8">
                  <c:v>0.47899999999999998</c:v>
                </c:pt>
                <c:pt idx="9">
                  <c:v>0.46500000000000002</c:v>
                </c:pt>
                <c:pt idx="10">
                  <c:v>0.45756799999999997</c:v>
                </c:pt>
                <c:pt idx="11">
                  <c:v>0.48552800000000002</c:v>
                </c:pt>
                <c:pt idx="12">
                  <c:v>0.47199999999999998</c:v>
                </c:pt>
                <c:pt idx="13">
                  <c:v>0.55393199999999998</c:v>
                </c:pt>
                <c:pt idx="14">
                  <c:v>0.57011999999999996</c:v>
                </c:pt>
                <c:pt idx="15">
                  <c:v>0.57450199999999996</c:v>
                </c:pt>
                <c:pt idx="16">
                  <c:v>0.60034299999999996</c:v>
                </c:pt>
                <c:pt idx="17">
                  <c:v>0.63863099999999995</c:v>
                </c:pt>
                <c:pt idx="18">
                  <c:v>0.62071399999999999</c:v>
                </c:pt>
                <c:pt idx="19">
                  <c:v>0.59733599999999998</c:v>
                </c:pt>
                <c:pt idx="20">
                  <c:v>0.56874000000000002</c:v>
                </c:pt>
                <c:pt idx="21">
                  <c:v>0.57986000000000004</c:v>
                </c:pt>
                <c:pt idx="22">
                  <c:v>0.63083500000000003</c:v>
                </c:pt>
                <c:pt idx="23">
                  <c:v>0.67189900000000002</c:v>
                </c:pt>
                <c:pt idx="24">
                  <c:v>0.69072699999999998</c:v>
                </c:pt>
                <c:pt idx="25">
                  <c:v>0.67032400000000003</c:v>
                </c:pt>
                <c:pt idx="26">
                  <c:v>0.64121799999999995</c:v>
                </c:pt>
                <c:pt idx="27">
                  <c:v>0.61004400000000003</c:v>
                </c:pt>
                <c:pt idx="28">
                  <c:v>0.58114100000000002</c:v>
                </c:pt>
                <c:pt idx="29">
                  <c:v>0.55465699999999996</c:v>
                </c:pt>
                <c:pt idx="30">
                  <c:v>0.555257</c:v>
                </c:pt>
                <c:pt idx="31">
                  <c:v>0.59736900000000004</c:v>
                </c:pt>
                <c:pt idx="32">
                  <c:v>0.60897000000000001</c:v>
                </c:pt>
                <c:pt idx="33">
                  <c:v>0.740398</c:v>
                </c:pt>
                <c:pt idx="34">
                  <c:v>0.79133100000000001</c:v>
                </c:pt>
                <c:pt idx="35">
                  <c:v>0.75913600000000003</c:v>
                </c:pt>
                <c:pt idx="36">
                  <c:v>0.73063400000000001</c:v>
                </c:pt>
                <c:pt idx="37">
                  <c:v>0.70508499999999996</c:v>
                </c:pt>
                <c:pt idx="38">
                  <c:v>0.68032300000000001</c:v>
                </c:pt>
                <c:pt idx="39">
                  <c:v>0.65836099999999997</c:v>
                </c:pt>
                <c:pt idx="40">
                  <c:v>0.61719800000000002</c:v>
                </c:pt>
              </c:numCache>
            </c:numRef>
          </c:val>
        </c:ser>
        <c:ser>
          <c:idx val="3"/>
          <c:order val="3"/>
          <c:tx>
            <c:strRef>
              <c:f>Sheet1!$E$1</c:f>
              <c:strCache>
                <c:ptCount val="1"/>
                <c:pt idx="0">
                  <c:v>Tight oil production</c:v>
                </c:pt>
              </c:strCache>
            </c:strRef>
          </c:tx>
          <c:spPr>
            <a:solidFill>
              <a:srgbClr val="BD732A"/>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1.2430000000000001</c:v>
                </c:pt>
                <c:pt idx="1">
                  <c:v>1.72</c:v>
                </c:pt>
                <c:pt idx="2">
                  <c:v>2.61</c:v>
                </c:pt>
                <c:pt idx="3">
                  <c:v>3.5510000000000002</c:v>
                </c:pt>
                <c:pt idx="4">
                  <c:v>4.6399999999999997</c:v>
                </c:pt>
                <c:pt idx="5">
                  <c:v>5.2759999999999998</c:v>
                </c:pt>
                <c:pt idx="6">
                  <c:v>4.8380000000000001</c:v>
                </c:pt>
                <c:pt idx="7">
                  <c:v>5.3440000000000003</c:v>
                </c:pt>
                <c:pt idx="8">
                  <c:v>6.9190009999999997</c:v>
                </c:pt>
                <c:pt idx="9">
                  <c:v>8.0719999999999992</c:v>
                </c:pt>
                <c:pt idx="10">
                  <c:v>7.5430000000000001</c:v>
                </c:pt>
                <c:pt idx="11">
                  <c:v>7.2010209999999999</c:v>
                </c:pt>
                <c:pt idx="12">
                  <c:v>7.6578710000000001</c:v>
                </c:pt>
                <c:pt idx="13">
                  <c:v>8.2885679999999997</c:v>
                </c:pt>
                <c:pt idx="14">
                  <c:v>8.7239590000000007</c:v>
                </c:pt>
                <c:pt idx="15">
                  <c:v>9.2599490000000007</c:v>
                </c:pt>
                <c:pt idx="16">
                  <c:v>9.4352610000000006</c:v>
                </c:pt>
                <c:pt idx="17">
                  <c:v>9.428725</c:v>
                </c:pt>
                <c:pt idx="18">
                  <c:v>9.4313719999999996</c:v>
                </c:pt>
                <c:pt idx="19">
                  <c:v>9.4022799999999993</c:v>
                </c:pt>
                <c:pt idx="20">
                  <c:v>9.3685329999999993</c:v>
                </c:pt>
                <c:pt idx="21">
                  <c:v>9.3490959999999994</c:v>
                </c:pt>
                <c:pt idx="22">
                  <c:v>9.3473269999999999</c:v>
                </c:pt>
                <c:pt idx="23">
                  <c:v>9.3723960000000002</c:v>
                </c:pt>
                <c:pt idx="24">
                  <c:v>9.3800939999999997</c:v>
                </c:pt>
                <c:pt idx="25">
                  <c:v>9.3586209999999994</c:v>
                </c:pt>
                <c:pt idx="26">
                  <c:v>9.3568820000000006</c:v>
                </c:pt>
                <c:pt idx="27">
                  <c:v>9.3454499999999996</c:v>
                </c:pt>
                <c:pt idx="28">
                  <c:v>9.3356510000000004</c:v>
                </c:pt>
                <c:pt idx="29">
                  <c:v>9.370609</c:v>
                </c:pt>
                <c:pt idx="30">
                  <c:v>9.3714960000000005</c:v>
                </c:pt>
                <c:pt idx="31">
                  <c:v>9.3545829999999999</c:v>
                </c:pt>
                <c:pt idx="32">
                  <c:v>9.3525489999999998</c:v>
                </c:pt>
                <c:pt idx="33">
                  <c:v>9.4076839999999997</c:v>
                </c:pt>
                <c:pt idx="34">
                  <c:v>9.4380459999999999</c:v>
                </c:pt>
                <c:pt idx="35">
                  <c:v>9.4578450000000007</c:v>
                </c:pt>
                <c:pt idx="36">
                  <c:v>9.4767770000000002</c:v>
                </c:pt>
                <c:pt idx="37">
                  <c:v>9.4952159999999992</c:v>
                </c:pt>
                <c:pt idx="38">
                  <c:v>9.5583100000000005</c:v>
                </c:pt>
                <c:pt idx="39">
                  <c:v>9.5813310000000005</c:v>
                </c:pt>
                <c:pt idx="40">
                  <c:v>9.4877490000000009</c:v>
                </c:pt>
              </c:numCache>
            </c:numRef>
          </c:val>
        </c:ser>
        <c:dLbls>
          <c:showLegendKey val="0"/>
          <c:showVal val="0"/>
          <c:showCatName val="0"/>
          <c:showSerName val="0"/>
          <c:showPercent val="0"/>
          <c:showBubbleSize val="0"/>
        </c:dLbls>
        <c:axId val="-1943048624"/>
        <c:axId val="-1943048080"/>
      </c:areaChart>
      <c:catAx>
        <c:axId val="-194304862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43048080"/>
        <c:crosses val="autoZero"/>
        <c:auto val="1"/>
        <c:lblAlgn val="ctr"/>
        <c:lblOffset val="100"/>
        <c:tickLblSkip val="10"/>
        <c:tickMarkSkip val="10"/>
        <c:noMultiLvlLbl val="0"/>
      </c:catAx>
      <c:valAx>
        <c:axId val="-1943048080"/>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lgn="ctr">
              <a:defRPr lang="en-US"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43048624"/>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95785108002423"/>
          <c:y val="5.6475484725197332E-2"/>
          <c:w val="0.76247849227179931"/>
          <c:h val="0.85268530126923781"/>
        </c:manualLayout>
      </c:layout>
      <c:areaChart>
        <c:grouping val="stacked"/>
        <c:varyColors val="0"/>
        <c:ser>
          <c:idx val="2"/>
          <c:order val="0"/>
          <c:tx>
            <c:strRef>
              <c:f>Sheet1!$B$1</c:f>
              <c:strCache>
                <c:ptCount val="1"/>
                <c:pt idx="0">
                  <c:v>Other oil production</c:v>
                </c:pt>
              </c:strCache>
            </c:strRef>
          </c:tx>
          <c:spPr>
            <a:solidFill>
              <a:srgbClr val="675005"/>
            </a:solidFill>
            <a:ln>
              <a:solidFill>
                <a:schemeClr val="accent6"/>
              </a:solid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2.0875919999999999</c:v>
                </c:pt>
                <c:pt idx="1">
                  <c:v>2.0690339999999998</c:v>
                </c:pt>
                <c:pt idx="2">
                  <c:v>2.1127609999999999</c:v>
                </c:pt>
                <c:pt idx="3">
                  <c:v>2.1721290000000004</c:v>
                </c:pt>
                <c:pt idx="4">
                  <c:v>2.2549020000000009</c:v>
                </c:pt>
                <c:pt idx="5">
                  <c:v>2.1661260000000002</c:v>
                </c:pt>
                <c:pt idx="6">
                  <c:v>1.9066599999999994</c:v>
                </c:pt>
                <c:pt idx="7">
                  <c:v>1.834857999999999</c:v>
                </c:pt>
                <c:pt idx="8">
                  <c:v>1.8304560000000007</c:v>
                </c:pt>
                <c:pt idx="9">
                  <c:v>1.8111530000000007</c:v>
                </c:pt>
                <c:pt idx="10">
                  <c:v>1.5412840000000001</c:v>
                </c:pt>
                <c:pt idx="11">
                  <c:v>1.5532990000000004</c:v>
                </c:pt>
                <c:pt idx="12">
                  <c:v>1.4691599999999996</c:v>
                </c:pt>
                <c:pt idx="13">
                  <c:v>1.4618869999999999</c:v>
                </c:pt>
                <c:pt idx="14">
                  <c:v>1.4444179999999993</c:v>
                </c:pt>
                <c:pt idx="15">
                  <c:v>1.4372090000000008</c:v>
                </c:pt>
                <c:pt idx="16">
                  <c:v>1.4270339999999999</c:v>
                </c:pt>
                <c:pt idx="17">
                  <c:v>1.4199449999999998</c:v>
                </c:pt>
                <c:pt idx="18">
                  <c:v>1.4175700000000009</c:v>
                </c:pt>
                <c:pt idx="19">
                  <c:v>1.4390950000000005</c:v>
                </c:pt>
                <c:pt idx="20">
                  <c:v>1.4567740000000007</c:v>
                </c:pt>
                <c:pt idx="21">
                  <c:v>1.4865449999999996</c:v>
                </c:pt>
                <c:pt idx="22">
                  <c:v>1.4976269999999992</c:v>
                </c:pt>
                <c:pt idx="23">
                  <c:v>1.4984629999999988</c:v>
                </c:pt>
                <c:pt idx="24">
                  <c:v>1.5082310000000005</c:v>
                </c:pt>
                <c:pt idx="25">
                  <c:v>1.5520399999999999</c:v>
                </c:pt>
                <c:pt idx="26">
                  <c:v>1.5785619999999998</c:v>
                </c:pt>
                <c:pt idx="27">
                  <c:v>1.6377039999999994</c:v>
                </c:pt>
                <c:pt idx="28">
                  <c:v>1.6379359999999996</c:v>
                </c:pt>
                <c:pt idx="29">
                  <c:v>1.6409110000000007</c:v>
                </c:pt>
                <c:pt idx="30">
                  <c:v>1.6527460000000009</c:v>
                </c:pt>
                <c:pt idx="31">
                  <c:v>1.642725999999999</c:v>
                </c:pt>
                <c:pt idx="32">
                  <c:v>1.653481</c:v>
                </c:pt>
                <c:pt idx="33">
                  <c:v>1.6391220000000004</c:v>
                </c:pt>
                <c:pt idx="34">
                  <c:v>1.6353969999999998</c:v>
                </c:pt>
                <c:pt idx="35">
                  <c:v>1.6310479999999994</c:v>
                </c:pt>
                <c:pt idx="36">
                  <c:v>1.6519909999999995</c:v>
                </c:pt>
                <c:pt idx="37">
                  <c:v>1.642382</c:v>
                </c:pt>
                <c:pt idx="38">
                  <c:v>1.6464650000000005</c:v>
                </c:pt>
                <c:pt idx="39">
                  <c:v>1.6248990000000005</c:v>
                </c:pt>
                <c:pt idx="40">
                  <c:v>1.6091389999999988</c:v>
                </c:pt>
              </c:numCache>
            </c:numRef>
          </c:val>
        </c:ser>
        <c:ser>
          <c:idx val="1"/>
          <c:order val="1"/>
          <c:tx>
            <c:strRef>
              <c:f>Sheet1!$C$1</c:f>
              <c:strCache>
                <c:ptCount val="1"/>
                <c:pt idx="0">
                  <c:v>GOM offshore production</c:v>
                </c:pt>
              </c:strCache>
            </c:strRef>
          </c:tx>
          <c:spPr>
            <a:solidFill>
              <a:srgbClr val="F4C019"/>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1.552408</c:v>
                </c:pt>
                <c:pt idx="1">
                  <c:v>1.3169650000000002</c:v>
                </c:pt>
                <c:pt idx="2">
                  <c:v>1.269239</c:v>
                </c:pt>
                <c:pt idx="3">
                  <c:v>1.2548710000000001</c:v>
                </c:pt>
                <c:pt idx="4">
                  <c:v>1.397098</c:v>
                </c:pt>
                <c:pt idx="5">
                  <c:v>1.5148739999999998</c:v>
                </c:pt>
                <c:pt idx="6">
                  <c:v>1.60334</c:v>
                </c:pt>
                <c:pt idx="7">
                  <c:v>1.680142</c:v>
                </c:pt>
                <c:pt idx="8">
                  <c:v>1.7575430000000001</c:v>
                </c:pt>
                <c:pt idx="9">
                  <c:v>1.8828469999999999</c:v>
                </c:pt>
                <c:pt idx="10">
                  <c:v>1.928194</c:v>
                </c:pt>
                <c:pt idx="11">
                  <c:v>1.9027749999999999</c:v>
                </c:pt>
                <c:pt idx="12">
                  <c:v>1.9717389999999999</c:v>
                </c:pt>
                <c:pt idx="13">
                  <c:v>1.927054</c:v>
                </c:pt>
                <c:pt idx="14">
                  <c:v>1.850962</c:v>
                </c:pt>
                <c:pt idx="15">
                  <c:v>1.6986840000000001</c:v>
                </c:pt>
                <c:pt idx="16">
                  <c:v>1.721177</c:v>
                </c:pt>
                <c:pt idx="17">
                  <c:v>1.718129</c:v>
                </c:pt>
                <c:pt idx="18">
                  <c:v>1.7212320000000001</c:v>
                </c:pt>
                <c:pt idx="19">
                  <c:v>1.6724030000000001</c:v>
                </c:pt>
                <c:pt idx="20">
                  <c:v>1.6543509999999999</c:v>
                </c:pt>
                <c:pt idx="21">
                  <c:v>1.613694</c:v>
                </c:pt>
                <c:pt idx="22">
                  <c:v>1.4754990000000001</c:v>
                </c:pt>
                <c:pt idx="23">
                  <c:v>1.333971</c:v>
                </c:pt>
                <c:pt idx="24">
                  <c:v>1.2154309999999999</c:v>
                </c:pt>
                <c:pt idx="25">
                  <c:v>1.2012369999999999</c:v>
                </c:pt>
                <c:pt idx="26">
                  <c:v>1.164194</c:v>
                </c:pt>
                <c:pt idx="27">
                  <c:v>1.0888139999999999</c:v>
                </c:pt>
                <c:pt idx="28">
                  <c:v>1.035318</c:v>
                </c:pt>
                <c:pt idx="29">
                  <c:v>0.96850800000000004</c:v>
                </c:pt>
                <c:pt idx="30">
                  <c:v>0.91198899999999994</c:v>
                </c:pt>
                <c:pt idx="31">
                  <c:v>1.0296429999999999</c:v>
                </c:pt>
                <c:pt idx="32">
                  <c:v>1.1015000000000001</c:v>
                </c:pt>
                <c:pt idx="33">
                  <c:v>0.96922400000000009</c:v>
                </c:pt>
                <c:pt idx="34">
                  <c:v>0.95934399999999997</c:v>
                </c:pt>
                <c:pt idx="35">
                  <c:v>0.86291300000000004</c:v>
                </c:pt>
                <c:pt idx="36">
                  <c:v>0.89197700000000002</c:v>
                </c:pt>
                <c:pt idx="37">
                  <c:v>0.90142199999999995</c:v>
                </c:pt>
                <c:pt idx="38">
                  <c:v>0.88234400000000002</c:v>
                </c:pt>
                <c:pt idx="39">
                  <c:v>0.83783200000000002</c:v>
                </c:pt>
                <c:pt idx="40">
                  <c:v>0.80979599999999996</c:v>
                </c:pt>
              </c:numCache>
            </c:numRef>
          </c:val>
        </c:ser>
        <c:ser>
          <c:idx val="0"/>
          <c:order val="2"/>
          <c:tx>
            <c:strRef>
              <c:f>Sheet1!$D$1</c:f>
              <c:strCache>
                <c:ptCount val="1"/>
                <c:pt idx="0">
                  <c:v>Alaska production</c:v>
                </c:pt>
              </c:strCache>
            </c:strRef>
          </c:tx>
          <c:spPr>
            <a:solidFill>
              <a:srgbClr val="EBC7A4"/>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0.59899999999999998</c:v>
                </c:pt>
                <c:pt idx="1">
                  <c:v>0.56100000000000005</c:v>
                </c:pt>
                <c:pt idx="2">
                  <c:v>0.52600000000000002</c:v>
                </c:pt>
                <c:pt idx="3">
                  <c:v>0.51500000000000001</c:v>
                </c:pt>
                <c:pt idx="4">
                  <c:v>0.496</c:v>
                </c:pt>
                <c:pt idx="5">
                  <c:v>0.48199999999999998</c:v>
                </c:pt>
                <c:pt idx="6">
                  <c:v>0.49</c:v>
                </c:pt>
                <c:pt idx="7">
                  <c:v>0.49399999999999999</c:v>
                </c:pt>
                <c:pt idx="8">
                  <c:v>0.47899999999999998</c:v>
                </c:pt>
                <c:pt idx="9">
                  <c:v>0.46500000000000002</c:v>
                </c:pt>
                <c:pt idx="10">
                  <c:v>0.45756799999999997</c:v>
                </c:pt>
                <c:pt idx="11">
                  <c:v>0.48552800000000002</c:v>
                </c:pt>
                <c:pt idx="12">
                  <c:v>0.47199999999999998</c:v>
                </c:pt>
                <c:pt idx="13">
                  <c:v>0.51095400000000002</c:v>
                </c:pt>
                <c:pt idx="14">
                  <c:v>0.51475199999999999</c:v>
                </c:pt>
                <c:pt idx="15">
                  <c:v>0.50736599999999998</c:v>
                </c:pt>
                <c:pt idx="16">
                  <c:v>0.52271000000000001</c:v>
                </c:pt>
                <c:pt idx="17">
                  <c:v>0.52444400000000002</c:v>
                </c:pt>
                <c:pt idx="18">
                  <c:v>0.52121899999999999</c:v>
                </c:pt>
                <c:pt idx="19">
                  <c:v>0.49102400000000002</c:v>
                </c:pt>
                <c:pt idx="20">
                  <c:v>0.46332499999999999</c:v>
                </c:pt>
                <c:pt idx="21">
                  <c:v>0.42565199999999997</c:v>
                </c:pt>
                <c:pt idx="22">
                  <c:v>0.39239600000000002</c:v>
                </c:pt>
                <c:pt idx="23">
                  <c:v>0.36100700000000002</c:v>
                </c:pt>
                <c:pt idx="24">
                  <c:v>0.33343400000000001</c:v>
                </c:pt>
                <c:pt idx="25">
                  <c:v>0.31846000000000002</c:v>
                </c:pt>
                <c:pt idx="26">
                  <c:v>0.308452</c:v>
                </c:pt>
                <c:pt idx="27">
                  <c:v>0.28872100000000001</c:v>
                </c:pt>
                <c:pt idx="28">
                  <c:v>0.26974599999999999</c:v>
                </c:pt>
                <c:pt idx="29">
                  <c:v>0.30930400000000002</c:v>
                </c:pt>
                <c:pt idx="30">
                  <c:v>0.406856</c:v>
                </c:pt>
                <c:pt idx="31">
                  <c:v>0.461864</c:v>
                </c:pt>
                <c:pt idx="32">
                  <c:v>0.44762999999999997</c:v>
                </c:pt>
                <c:pt idx="33">
                  <c:v>0.43343300000000001</c:v>
                </c:pt>
                <c:pt idx="34">
                  <c:v>0.42063299999999998</c:v>
                </c:pt>
                <c:pt idx="35">
                  <c:v>0.38050600000000001</c:v>
                </c:pt>
                <c:pt idx="36">
                  <c:v>0.345775</c:v>
                </c:pt>
                <c:pt idx="37">
                  <c:v>0.31567899999999999</c:v>
                </c:pt>
                <c:pt idx="38">
                  <c:v>0.28956500000000002</c:v>
                </c:pt>
                <c:pt idx="39">
                  <c:v>0.266876</c:v>
                </c:pt>
                <c:pt idx="40">
                  <c:v>0.24713299999999999</c:v>
                </c:pt>
              </c:numCache>
            </c:numRef>
          </c:val>
        </c:ser>
        <c:ser>
          <c:idx val="3"/>
          <c:order val="3"/>
          <c:tx>
            <c:strRef>
              <c:f>Sheet1!$E$1</c:f>
              <c:strCache>
                <c:ptCount val="1"/>
                <c:pt idx="0">
                  <c:v>Tight oil production</c:v>
                </c:pt>
              </c:strCache>
            </c:strRef>
          </c:tx>
          <c:spPr>
            <a:solidFill>
              <a:srgbClr val="BD732A"/>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1.2430000000000001</c:v>
                </c:pt>
                <c:pt idx="1">
                  <c:v>1.72</c:v>
                </c:pt>
                <c:pt idx="2">
                  <c:v>2.61</c:v>
                </c:pt>
                <c:pt idx="3">
                  <c:v>3.5510000000000002</c:v>
                </c:pt>
                <c:pt idx="4">
                  <c:v>4.6399999999999997</c:v>
                </c:pt>
                <c:pt idx="5">
                  <c:v>5.2759999999999998</c:v>
                </c:pt>
                <c:pt idx="6">
                  <c:v>4.8380000000000001</c:v>
                </c:pt>
                <c:pt idx="7">
                  <c:v>5.3440000000000003</c:v>
                </c:pt>
                <c:pt idx="8">
                  <c:v>6.9190009999999997</c:v>
                </c:pt>
                <c:pt idx="9">
                  <c:v>8.0719999999999992</c:v>
                </c:pt>
                <c:pt idx="10">
                  <c:v>7.5430000000000001</c:v>
                </c:pt>
                <c:pt idx="11">
                  <c:v>6.9598269999999998</c:v>
                </c:pt>
                <c:pt idx="12">
                  <c:v>7.0162659999999999</c:v>
                </c:pt>
                <c:pt idx="13">
                  <c:v>7.1087680000000004</c:v>
                </c:pt>
                <c:pt idx="14">
                  <c:v>7.1579300000000003</c:v>
                </c:pt>
                <c:pt idx="15">
                  <c:v>7.474494</c:v>
                </c:pt>
                <c:pt idx="16">
                  <c:v>7.5489660000000001</c:v>
                </c:pt>
                <c:pt idx="17">
                  <c:v>7.3988389999999997</c:v>
                </c:pt>
                <c:pt idx="18">
                  <c:v>7.245393</c:v>
                </c:pt>
                <c:pt idx="19">
                  <c:v>7.0909110000000002</c:v>
                </c:pt>
                <c:pt idx="20">
                  <c:v>6.9307350000000003</c:v>
                </c:pt>
                <c:pt idx="21">
                  <c:v>6.7911739999999998</c:v>
                </c:pt>
                <c:pt idx="22">
                  <c:v>6.6483420000000004</c:v>
                </c:pt>
                <c:pt idx="23">
                  <c:v>6.5352790000000001</c:v>
                </c:pt>
                <c:pt idx="24">
                  <c:v>6.4171810000000002</c:v>
                </c:pt>
                <c:pt idx="25">
                  <c:v>6.3529720000000003</c:v>
                </c:pt>
                <c:pt idx="26">
                  <c:v>6.2889460000000001</c:v>
                </c:pt>
                <c:pt idx="27">
                  <c:v>6.240399</c:v>
                </c:pt>
                <c:pt idx="28">
                  <c:v>6.1722429999999999</c:v>
                </c:pt>
                <c:pt idx="29">
                  <c:v>6.1163809999999996</c:v>
                </c:pt>
                <c:pt idx="30">
                  <c:v>6.0503939999999998</c:v>
                </c:pt>
                <c:pt idx="31">
                  <c:v>5.976496</c:v>
                </c:pt>
                <c:pt idx="32">
                  <c:v>5.9444319999999999</c:v>
                </c:pt>
                <c:pt idx="33">
                  <c:v>5.9463819999999998</c:v>
                </c:pt>
                <c:pt idx="34">
                  <c:v>5.9483779999999999</c:v>
                </c:pt>
                <c:pt idx="35">
                  <c:v>5.9450430000000001</c:v>
                </c:pt>
                <c:pt idx="36">
                  <c:v>5.9245999999999999</c:v>
                </c:pt>
                <c:pt idx="37">
                  <c:v>5.8961379999999997</c:v>
                </c:pt>
                <c:pt idx="38">
                  <c:v>5.9127299999999998</c:v>
                </c:pt>
                <c:pt idx="39">
                  <c:v>5.9288949999999998</c:v>
                </c:pt>
                <c:pt idx="40">
                  <c:v>5.9374500000000001</c:v>
                </c:pt>
              </c:numCache>
            </c:numRef>
          </c:val>
        </c:ser>
        <c:dLbls>
          <c:showLegendKey val="0"/>
          <c:showVal val="0"/>
          <c:showCatName val="0"/>
          <c:showSerName val="0"/>
          <c:showPercent val="0"/>
          <c:showBubbleSize val="0"/>
        </c:dLbls>
        <c:axId val="-1943042096"/>
        <c:axId val="-1943041552"/>
      </c:areaChart>
      <c:catAx>
        <c:axId val="-194304209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lang="en-US"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43041552"/>
        <c:crosses val="autoZero"/>
        <c:auto val="1"/>
        <c:lblAlgn val="ctr"/>
        <c:lblOffset val="100"/>
        <c:tickLblSkip val="10"/>
        <c:tickMarkSkip val="10"/>
        <c:noMultiLvlLbl val="0"/>
      </c:catAx>
      <c:valAx>
        <c:axId val="-1943041552"/>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lang="en-US"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43042096"/>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lgn="ctr">
        <a:defRPr lang="en-US"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externalData r:id="rId4">
    <c:autoUpdate val="0"/>
  </c:externalData>
  <c:userShapes r:id="rId5"/>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7687210394997"/>
          <c:y val="5.6475612106755328E-2"/>
          <c:w val="0.76247849227179931"/>
          <c:h val="0.85268530126923781"/>
        </c:manualLayout>
      </c:layout>
      <c:areaChart>
        <c:grouping val="stacked"/>
        <c:varyColors val="0"/>
        <c:ser>
          <c:idx val="2"/>
          <c:order val="0"/>
          <c:tx>
            <c:strRef>
              <c:f>Sheet1!$B$1</c:f>
              <c:strCache>
                <c:ptCount val="1"/>
                <c:pt idx="0">
                  <c:v>Other oil production</c:v>
                </c:pt>
              </c:strCache>
            </c:strRef>
          </c:tx>
          <c:spPr>
            <a:solidFill>
              <a:srgbClr val="675005"/>
            </a:solidFill>
            <a:ln>
              <a:solidFill>
                <a:schemeClr val="accent6"/>
              </a:solid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2.0875919999999999</c:v>
                </c:pt>
                <c:pt idx="1">
                  <c:v>2.0690339999999998</c:v>
                </c:pt>
                <c:pt idx="2">
                  <c:v>2.1127609999999999</c:v>
                </c:pt>
                <c:pt idx="3">
                  <c:v>2.1721290000000004</c:v>
                </c:pt>
                <c:pt idx="4">
                  <c:v>2.2549020000000009</c:v>
                </c:pt>
                <c:pt idx="5">
                  <c:v>2.1661260000000002</c:v>
                </c:pt>
                <c:pt idx="6">
                  <c:v>1.9066599999999994</c:v>
                </c:pt>
                <c:pt idx="7">
                  <c:v>1.834857999999999</c:v>
                </c:pt>
                <c:pt idx="8">
                  <c:v>1.8304560000000007</c:v>
                </c:pt>
                <c:pt idx="9">
                  <c:v>1.8111530000000007</c:v>
                </c:pt>
                <c:pt idx="10">
                  <c:v>1.5200550000000002</c:v>
                </c:pt>
                <c:pt idx="11">
                  <c:v>1.5329279999999996</c:v>
                </c:pt>
                <c:pt idx="12">
                  <c:v>1.444591999999999</c:v>
                </c:pt>
                <c:pt idx="13">
                  <c:v>1.4383549999999996</c:v>
                </c:pt>
                <c:pt idx="14">
                  <c:v>1.4290110000000014</c:v>
                </c:pt>
                <c:pt idx="15">
                  <c:v>1.4257409999999986</c:v>
                </c:pt>
                <c:pt idx="16">
                  <c:v>1.423029999999998</c:v>
                </c:pt>
                <c:pt idx="17">
                  <c:v>1.4178839999999984</c:v>
                </c:pt>
                <c:pt idx="18">
                  <c:v>1.4745359999999987</c:v>
                </c:pt>
                <c:pt idx="19">
                  <c:v>1.4936189999999998</c:v>
                </c:pt>
                <c:pt idx="20">
                  <c:v>1.5430680000000006</c:v>
                </c:pt>
                <c:pt idx="21">
                  <c:v>1.572641</c:v>
                </c:pt>
                <c:pt idx="22">
                  <c:v>1.6020750000000001</c:v>
                </c:pt>
                <c:pt idx="23">
                  <c:v>1.6156910000000004</c:v>
                </c:pt>
                <c:pt idx="24">
                  <c:v>1.6327909999999983</c:v>
                </c:pt>
                <c:pt idx="25">
                  <c:v>1.6568959999999993</c:v>
                </c:pt>
                <c:pt idx="26">
                  <c:v>1.6748259999999997</c:v>
                </c:pt>
                <c:pt idx="27">
                  <c:v>1.692875000000001</c:v>
                </c:pt>
                <c:pt idx="28">
                  <c:v>1.7071729999999994</c:v>
                </c:pt>
                <c:pt idx="29">
                  <c:v>1.8217650000000001</c:v>
                </c:pt>
                <c:pt idx="30">
                  <c:v>1.8329529999999985</c:v>
                </c:pt>
                <c:pt idx="31">
                  <c:v>1.8587170000000011</c:v>
                </c:pt>
                <c:pt idx="32">
                  <c:v>1.8652140000000004</c:v>
                </c:pt>
                <c:pt idx="33">
                  <c:v>1.9146979999999991</c:v>
                </c:pt>
                <c:pt idx="34">
                  <c:v>1.9665130000000002</c:v>
                </c:pt>
                <c:pt idx="35">
                  <c:v>1.9324259999999995</c:v>
                </c:pt>
                <c:pt idx="36">
                  <c:v>1.9317060000000001</c:v>
                </c:pt>
                <c:pt idx="37">
                  <c:v>1.9401809999999986</c:v>
                </c:pt>
                <c:pt idx="38">
                  <c:v>1.8901520000000005</c:v>
                </c:pt>
                <c:pt idx="39">
                  <c:v>1.8681979999999994</c:v>
                </c:pt>
                <c:pt idx="40">
                  <c:v>1.8038719999999975</c:v>
                </c:pt>
              </c:numCache>
            </c:numRef>
          </c:val>
        </c:ser>
        <c:ser>
          <c:idx val="1"/>
          <c:order val="1"/>
          <c:tx>
            <c:strRef>
              <c:f>Sheet1!$C$1</c:f>
              <c:strCache>
                <c:ptCount val="1"/>
                <c:pt idx="0">
                  <c:v>GOM offshore production</c:v>
                </c:pt>
              </c:strCache>
            </c:strRef>
          </c:tx>
          <c:spPr>
            <a:solidFill>
              <a:srgbClr val="F4C019"/>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1.552408</c:v>
                </c:pt>
                <c:pt idx="1">
                  <c:v>1.3169650000000002</c:v>
                </c:pt>
                <c:pt idx="2">
                  <c:v>1.269239</c:v>
                </c:pt>
                <c:pt idx="3">
                  <c:v>1.2548710000000001</c:v>
                </c:pt>
                <c:pt idx="4">
                  <c:v>1.397098</c:v>
                </c:pt>
                <c:pt idx="5">
                  <c:v>1.5148739999999998</c:v>
                </c:pt>
                <c:pt idx="6">
                  <c:v>1.60334</c:v>
                </c:pt>
                <c:pt idx="7">
                  <c:v>1.680142</c:v>
                </c:pt>
                <c:pt idx="8">
                  <c:v>1.7575430000000001</c:v>
                </c:pt>
                <c:pt idx="9">
                  <c:v>1.8828469999999999</c:v>
                </c:pt>
                <c:pt idx="10">
                  <c:v>1.949425</c:v>
                </c:pt>
                <c:pt idx="11">
                  <c:v>1.947883</c:v>
                </c:pt>
                <c:pt idx="12">
                  <c:v>2.0598199999999998</c:v>
                </c:pt>
                <c:pt idx="13">
                  <c:v>2.0588730000000002</c:v>
                </c:pt>
                <c:pt idx="14">
                  <c:v>2.0817959999999998</c:v>
                </c:pt>
                <c:pt idx="15">
                  <c:v>2.074414</c:v>
                </c:pt>
                <c:pt idx="16">
                  <c:v>2.2017310000000001</c:v>
                </c:pt>
                <c:pt idx="17">
                  <c:v>2.2788249999999999</c:v>
                </c:pt>
                <c:pt idx="18">
                  <c:v>2.4317299999999999</c:v>
                </c:pt>
                <c:pt idx="19">
                  <c:v>2.5159180000000001</c:v>
                </c:pt>
                <c:pt idx="20">
                  <c:v>2.539418</c:v>
                </c:pt>
                <c:pt idx="21">
                  <c:v>2.5833069999999996</c:v>
                </c:pt>
                <c:pt idx="22">
                  <c:v>2.6139470000000005</c:v>
                </c:pt>
                <c:pt idx="23">
                  <c:v>2.5604119999999999</c:v>
                </c:pt>
                <c:pt idx="24">
                  <c:v>2.6342140000000001</c:v>
                </c:pt>
                <c:pt idx="25">
                  <c:v>2.7034919999999998</c:v>
                </c:pt>
                <c:pt idx="26">
                  <c:v>2.725924</c:v>
                </c:pt>
                <c:pt idx="27">
                  <c:v>2.6590919999999998</c:v>
                </c:pt>
                <c:pt idx="28">
                  <c:v>2.5562710000000002</c:v>
                </c:pt>
                <c:pt idx="29">
                  <c:v>2.4997470000000002</c:v>
                </c:pt>
                <c:pt idx="30">
                  <c:v>2.5439040000000004</c:v>
                </c:pt>
                <c:pt idx="31">
                  <c:v>2.5532360000000001</c:v>
                </c:pt>
                <c:pt idx="32">
                  <c:v>2.5571519999999999</c:v>
                </c:pt>
                <c:pt idx="33">
                  <c:v>2.5185880000000003</c:v>
                </c:pt>
                <c:pt idx="34">
                  <c:v>2.40788</c:v>
                </c:pt>
                <c:pt idx="35">
                  <c:v>2.537283</c:v>
                </c:pt>
                <c:pt idx="36">
                  <c:v>2.4314140000000002</c:v>
                </c:pt>
                <c:pt idx="37">
                  <c:v>2.1208450000000001</c:v>
                </c:pt>
                <c:pt idx="38">
                  <c:v>2.0058500000000001</c:v>
                </c:pt>
                <c:pt idx="39">
                  <c:v>1.8013620000000001</c:v>
                </c:pt>
                <c:pt idx="40">
                  <c:v>1.655265</c:v>
                </c:pt>
              </c:numCache>
            </c:numRef>
          </c:val>
        </c:ser>
        <c:ser>
          <c:idx val="0"/>
          <c:order val="2"/>
          <c:tx>
            <c:strRef>
              <c:f>Sheet1!$D$1</c:f>
              <c:strCache>
                <c:ptCount val="1"/>
                <c:pt idx="0">
                  <c:v>Alaska production</c:v>
                </c:pt>
              </c:strCache>
            </c:strRef>
          </c:tx>
          <c:spPr>
            <a:solidFill>
              <a:srgbClr val="EBC7A4"/>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0.59899999999999998</c:v>
                </c:pt>
                <c:pt idx="1">
                  <c:v>0.56100000000000005</c:v>
                </c:pt>
                <c:pt idx="2">
                  <c:v>0.52600000000000002</c:v>
                </c:pt>
                <c:pt idx="3">
                  <c:v>0.51500000000000001</c:v>
                </c:pt>
                <c:pt idx="4">
                  <c:v>0.496</c:v>
                </c:pt>
                <c:pt idx="5">
                  <c:v>0.48199999999999998</c:v>
                </c:pt>
                <c:pt idx="6">
                  <c:v>0.49</c:v>
                </c:pt>
                <c:pt idx="7">
                  <c:v>0.49399999999999999</c:v>
                </c:pt>
                <c:pt idx="8">
                  <c:v>0.47899999999999998</c:v>
                </c:pt>
                <c:pt idx="9">
                  <c:v>0.46500000000000002</c:v>
                </c:pt>
                <c:pt idx="10">
                  <c:v>0.45756799999999997</c:v>
                </c:pt>
                <c:pt idx="11">
                  <c:v>0.48552800000000002</c:v>
                </c:pt>
                <c:pt idx="12">
                  <c:v>0.47199999999999998</c:v>
                </c:pt>
                <c:pt idx="13">
                  <c:v>0.57186899999999996</c:v>
                </c:pt>
                <c:pt idx="14">
                  <c:v>0.58726800000000001</c:v>
                </c:pt>
                <c:pt idx="15">
                  <c:v>0.57532300000000003</c:v>
                </c:pt>
                <c:pt idx="16">
                  <c:v>0.63008399999999998</c:v>
                </c:pt>
                <c:pt idx="17">
                  <c:v>0.65001500000000001</c:v>
                </c:pt>
                <c:pt idx="18">
                  <c:v>0.63541999999999998</c:v>
                </c:pt>
                <c:pt idx="19">
                  <c:v>0.62031700000000001</c:v>
                </c:pt>
                <c:pt idx="20">
                  <c:v>0.59631900000000004</c:v>
                </c:pt>
                <c:pt idx="21">
                  <c:v>0.63416300000000003</c:v>
                </c:pt>
                <c:pt idx="22">
                  <c:v>0.73085999999999995</c:v>
                </c:pt>
                <c:pt idx="23">
                  <c:v>0.777783</c:v>
                </c:pt>
                <c:pt idx="24">
                  <c:v>0.78785899999999998</c:v>
                </c:pt>
                <c:pt idx="25">
                  <c:v>0.85095799999999999</c:v>
                </c:pt>
                <c:pt idx="26">
                  <c:v>0.92002399999999995</c:v>
                </c:pt>
                <c:pt idx="27">
                  <c:v>0.973387</c:v>
                </c:pt>
                <c:pt idx="28">
                  <c:v>0.96486000000000005</c:v>
                </c:pt>
                <c:pt idx="29">
                  <c:v>0.99343300000000001</c:v>
                </c:pt>
                <c:pt idx="30">
                  <c:v>1.0002</c:v>
                </c:pt>
                <c:pt idx="31">
                  <c:v>0.98350599999999999</c:v>
                </c:pt>
                <c:pt idx="32">
                  <c:v>0.95865699999999998</c:v>
                </c:pt>
                <c:pt idx="33">
                  <c:v>0.93616200000000005</c:v>
                </c:pt>
                <c:pt idx="34">
                  <c:v>0.91327000000000003</c:v>
                </c:pt>
                <c:pt idx="35">
                  <c:v>0.86604599999999998</c:v>
                </c:pt>
                <c:pt idx="36">
                  <c:v>0.81275399999999998</c:v>
                </c:pt>
                <c:pt idx="37">
                  <c:v>0.97923800000000005</c:v>
                </c:pt>
                <c:pt idx="38">
                  <c:v>0.98336699999999999</c:v>
                </c:pt>
                <c:pt idx="39">
                  <c:v>0.962642</c:v>
                </c:pt>
                <c:pt idx="40">
                  <c:v>0.91109499999999999</c:v>
                </c:pt>
              </c:numCache>
            </c:numRef>
          </c:val>
        </c:ser>
        <c:ser>
          <c:idx val="3"/>
          <c:order val="3"/>
          <c:tx>
            <c:strRef>
              <c:f>Sheet1!$E$1</c:f>
              <c:strCache>
                <c:ptCount val="1"/>
                <c:pt idx="0">
                  <c:v>Tight oil production</c:v>
                </c:pt>
              </c:strCache>
            </c:strRef>
          </c:tx>
          <c:spPr>
            <a:solidFill>
              <a:srgbClr val="BD732A"/>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1.2430000000000001</c:v>
                </c:pt>
                <c:pt idx="1">
                  <c:v>1.72</c:v>
                </c:pt>
                <c:pt idx="2">
                  <c:v>2.61</c:v>
                </c:pt>
                <c:pt idx="3">
                  <c:v>3.5510000000000002</c:v>
                </c:pt>
                <c:pt idx="4">
                  <c:v>4.6399999999999997</c:v>
                </c:pt>
                <c:pt idx="5">
                  <c:v>5.2759999999999998</c:v>
                </c:pt>
                <c:pt idx="6">
                  <c:v>4.8380000000000001</c:v>
                </c:pt>
                <c:pt idx="7">
                  <c:v>5.3440000000000003</c:v>
                </c:pt>
                <c:pt idx="8">
                  <c:v>6.9190009999999997</c:v>
                </c:pt>
                <c:pt idx="9">
                  <c:v>8.0719999999999992</c:v>
                </c:pt>
                <c:pt idx="10">
                  <c:v>7.5430000000000001</c:v>
                </c:pt>
                <c:pt idx="11">
                  <c:v>7.4274649999999998</c:v>
                </c:pt>
                <c:pt idx="12">
                  <c:v>7.8259610000000004</c:v>
                </c:pt>
                <c:pt idx="13">
                  <c:v>9.3947430000000001</c:v>
                </c:pt>
                <c:pt idx="14">
                  <c:v>10.666131999999999</c:v>
                </c:pt>
                <c:pt idx="15">
                  <c:v>11.834167000000001</c:v>
                </c:pt>
                <c:pt idx="16">
                  <c:v>12.403923000000001</c:v>
                </c:pt>
                <c:pt idx="17">
                  <c:v>12.718294</c:v>
                </c:pt>
                <c:pt idx="18">
                  <c:v>12.853711000000001</c:v>
                </c:pt>
                <c:pt idx="19">
                  <c:v>12.963993</c:v>
                </c:pt>
                <c:pt idx="20">
                  <c:v>13.033156999999999</c:v>
                </c:pt>
                <c:pt idx="21">
                  <c:v>13.072049</c:v>
                </c:pt>
                <c:pt idx="22">
                  <c:v>13.09943</c:v>
                </c:pt>
                <c:pt idx="23">
                  <c:v>13.123042999999999</c:v>
                </c:pt>
                <c:pt idx="24">
                  <c:v>13.160788</c:v>
                </c:pt>
                <c:pt idx="25">
                  <c:v>13.165941</c:v>
                </c:pt>
                <c:pt idx="26">
                  <c:v>13.149134</c:v>
                </c:pt>
                <c:pt idx="27">
                  <c:v>13.195753</c:v>
                </c:pt>
                <c:pt idx="28">
                  <c:v>13.214577</c:v>
                </c:pt>
                <c:pt idx="29">
                  <c:v>13.221365</c:v>
                </c:pt>
                <c:pt idx="30">
                  <c:v>13.265941</c:v>
                </c:pt>
                <c:pt idx="31">
                  <c:v>13.304284000000001</c:v>
                </c:pt>
                <c:pt idx="32">
                  <c:v>13.346278</c:v>
                </c:pt>
                <c:pt idx="33">
                  <c:v>13.416149000000001</c:v>
                </c:pt>
                <c:pt idx="34">
                  <c:v>13.436636999999999</c:v>
                </c:pt>
                <c:pt idx="35">
                  <c:v>13.448126999999999</c:v>
                </c:pt>
                <c:pt idx="36">
                  <c:v>13.490527</c:v>
                </c:pt>
                <c:pt idx="37">
                  <c:v>13.559862000000001</c:v>
                </c:pt>
                <c:pt idx="38">
                  <c:v>13.612389</c:v>
                </c:pt>
                <c:pt idx="39">
                  <c:v>13.676736999999999</c:v>
                </c:pt>
                <c:pt idx="40">
                  <c:v>13.713504</c:v>
                </c:pt>
              </c:numCache>
            </c:numRef>
          </c:val>
        </c:ser>
        <c:dLbls>
          <c:showLegendKey val="0"/>
          <c:showVal val="0"/>
          <c:showCatName val="0"/>
          <c:showSerName val="0"/>
          <c:showPercent val="0"/>
          <c:showBubbleSize val="0"/>
        </c:dLbls>
        <c:axId val="-1943045904"/>
        <c:axId val="-1943045360"/>
      </c:areaChart>
      <c:catAx>
        <c:axId val="-194304590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43045360"/>
        <c:crosses val="autoZero"/>
        <c:auto val="1"/>
        <c:lblAlgn val="ctr"/>
        <c:lblOffset val="100"/>
        <c:tickLblSkip val="10"/>
        <c:tickMarkSkip val="10"/>
        <c:noMultiLvlLbl val="0"/>
      </c:catAx>
      <c:valAx>
        <c:axId val="-1943045360"/>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lgn="ctr">
              <a:defRPr lang="en-US"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43045904"/>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48231571776344"/>
          <c:y val="4.9477572514370356E-2"/>
          <c:w val="0.81409397232589098"/>
          <c:h val="0.85056396019539204"/>
        </c:manualLayout>
      </c:layout>
      <c:areaChart>
        <c:grouping val="stacked"/>
        <c:varyColors val="0"/>
        <c:ser>
          <c:idx val="2"/>
          <c:order val="0"/>
          <c:tx>
            <c:strRef>
              <c:f>Sheet1!$B$1</c:f>
              <c:strCache>
                <c:ptCount val="1"/>
                <c:pt idx="0">
                  <c:v>Other oil production</c:v>
                </c:pt>
              </c:strCache>
            </c:strRef>
          </c:tx>
          <c:spPr>
            <a:solidFill>
              <a:srgbClr val="675005"/>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Sheet1!$B$2:$B$32</c:f>
              <c:numCache>
                <c:formatCode>General</c:formatCode>
                <c:ptCount val="31"/>
                <c:pt idx="0">
                  <c:v>0.598595985</c:v>
                </c:pt>
                <c:pt idx="1">
                  <c:v>1.1675787900000001</c:v>
                </c:pt>
                <c:pt idx="2">
                  <c:v>1.7153627600000001</c:v>
                </c:pt>
                <c:pt idx="3">
                  <c:v>2.2338229950000001</c:v>
                </c:pt>
                <c:pt idx="4">
                  <c:v>2.7462793449999996</c:v>
                </c:pt>
                <c:pt idx="5">
                  <c:v>3.2570694699999994</c:v>
                </c:pt>
                <c:pt idx="6">
                  <c:v>3.7635741299999994</c:v>
                </c:pt>
                <c:pt idx="7">
                  <c:v>4.2688038449999999</c:v>
                </c:pt>
                <c:pt idx="8">
                  <c:v>4.7727414599999998</c:v>
                </c:pt>
                <c:pt idx="9">
                  <c:v>5.2803852849999995</c:v>
                </c:pt>
                <c:pt idx="10">
                  <c:v>5.7913451350000003</c:v>
                </c:pt>
                <c:pt idx="11">
                  <c:v>6.3036522000000001</c:v>
                </c:pt>
                <c:pt idx="12">
                  <c:v>6.8191763749999996</c:v>
                </c:pt>
                <c:pt idx="13">
                  <c:v>7.3346147749999995</c:v>
                </c:pt>
                <c:pt idx="14">
                  <c:v>7.8530936249999996</c:v>
                </c:pt>
                <c:pt idx="15">
                  <c:v>8.3749611349999995</c:v>
                </c:pt>
                <c:pt idx="16">
                  <c:v>8.898568234999999</c:v>
                </c:pt>
                <c:pt idx="17">
                  <c:v>9.4225750099999992</c:v>
                </c:pt>
                <c:pt idx="18">
                  <c:v>9.9463149699999995</c:v>
                </c:pt>
                <c:pt idx="19">
                  <c:v>10.467225814999999</c:v>
                </c:pt>
                <c:pt idx="20">
                  <c:v>10.990570114999999</c:v>
                </c:pt>
                <c:pt idx="21">
                  <c:v>11.515420769999999</c:v>
                </c:pt>
                <c:pt idx="22">
                  <c:v>12.040745195</c:v>
                </c:pt>
                <c:pt idx="23">
                  <c:v>12.5639278</c:v>
                </c:pt>
                <c:pt idx="24">
                  <c:v>13.087107485000001</c:v>
                </c:pt>
                <c:pt idx="25">
                  <c:v>13.60974697</c:v>
                </c:pt>
                <c:pt idx="26">
                  <c:v>14.130079289999999</c:v>
                </c:pt>
                <c:pt idx="27">
                  <c:v>14.648742465</c:v>
                </c:pt>
                <c:pt idx="28">
                  <c:v>15.16652234</c:v>
                </c:pt>
                <c:pt idx="29">
                  <c:v>15.684029195000001</c:v>
                </c:pt>
                <c:pt idx="30">
                  <c:v>16.20194777</c:v>
                </c:pt>
              </c:numCache>
            </c:numRef>
          </c:val>
        </c:ser>
        <c:ser>
          <c:idx val="1"/>
          <c:order val="1"/>
          <c:tx>
            <c:strRef>
              <c:f>Sheet1!$C$1</c:f>
              <c:strCache>
                <c:ptCount val="1"/>
                <c:pt idx="0">
                  <c:v>GOM offshore production</c:v>
                </c:pt>
              </c:strCache>
            </c:strRef>
          </c:tx>
          <c:spPr>
            <a:solidFill>
              <a:srgbClr val="FFC702"/>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0">
                  <c:v>0.66776421499999994</c:v>
                </c:pt>
                <c:pt idx="1">
                  <c:v>1.3688376</c:v>
                </c:pt>
                <c:pt idx="2">
                  <c:v>2.0973732200000001</c:v>
                </c:pt>
                <c:pt idx="3">
                  <c:v>2.8517223700000001</c:v>
                </c:pt>
                <c:pt idx="4">
                  <c:v>3.5985021499999998</c:v>
                </c:pt>
                <c:pt idx="5">
                  <c:v>4.3276454949999996</c:v>
                </c:pt>
                <c:pt idx="6">
                  <c:v>5.0849069799999995</c:v>
                </c:pt>
                <c:pt idx="7">
                  <c:v>5.8669563449999993</c:v>
                </c:pt>
                <c:pt idx="8">
                  <c:v>6.6981843499999991</c:v>
                </c:pt>
                <c:pt idx="9">
                  <c:v>7.5479839199999992</c:v>
                </c:pt>
                <c:pt idx="10">
                  <c:v>8.4355894599999992</c:v>
                </c:pt>
                <c:pt idx="11">
                  <c:v>9.3346932299999992</c:v>
                </c:pt>
                <c:pt idx="12">
                  <c:v>10.20280266</c:v>
                </c:pt>
                <c:pt idx="13">
                  <c:v>11.080815635</c:v>
                </c:pt>
                <c:pt idx="14">
                  <c:v>11.95392228</c:v>
                </c:pt>
                <c:pt idx="15">
                  <c:v>12.79504215</c:v>
                </c:pt>
                <c:pt idx="16">
                  <c:v>13.573807245000001</c:v>
                </c:pt>
                <c:pt idx="17">
                  <c:v>14.325897775000001</c:v>
                </c:pt>
                <c:pt idx="18">
                  <c:v>15.054902420000001</c:v>
                </c:pt>
                <c:pt idx="19">
                  <c:v>15.759699170000001</c:v>
                </c:pt>
                <c:pt idx="20">
                  <c:v>16.421559875</c:v>
                </c:pt>
                <c:pt idx="21">
                  <c:v>17.052630274999999</c:v>
                </c:pt>
                <c:pt idx="22">
                  <c:v>17.68980968</c:v>
                </c:pt>
                <c:pt idx="23">
                  <c:v>18.320913295</c:v>
                </c:pt>
                <c:pt idx="24">
                  <c:v>18.937237695</c:v>
                </c:pt>
                <c:pt idx="25">
                  <c:v>19.512150654999999</c:v>
                </c:pt>
                <c:pt idx="26">
                  <c:v>20.10204723</c:v>
                </c:pt>
                <c:pt idx="27">
                  <c:v>20.712871079999999</c:v>
                </c:pt>
                <c:pt idx="28">
                  <c:v>21.286199939999999</c:v>
                </c:pt>
                <c:pt idx="29">
                  <c:v>21.834360589999999</c:v>
                </c:pt>
                <c:pt idx="30">
                  <c:v>22.326763109999998</c:v>
                </c:pt>
              </c:numCache>
            </c:numRef>
          </c:val>
        </c:ser>
        <c:ser>
          <c:idx val="0"/>
          <c:order val="2"/>
          <c:tx>
            <c:strRef>
              <c:f>Sheet1!$D$1</c:f>
              <c:strCache>
                <c:ptCount val="1"/>
                <c:pt idx="0">
                  <c:v>Alaska production</c:v>
                </c:pt>
              </c:strCache>
            </c:strRef>
          </c:tx>
          <c:spPr>
            <a:solidFill>
              <a:srgbClr val="BD732A">
                <a:lumMod val="40000"/>
                <a:lumOff val="60000"/>
              </a:srgbClr>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Sheet1!$D$2:$D$32</c:f>
              <c:numCache>
                <c:formatCode>General</c:formatCode>
                <c:ptCount val="31"/>
                <c:pt idx="0">
                  <c:v>0.16701231999999999</c:v>
                </c:pt>
                <c:pt idx="1">
                  <c:v>0.34423004000000001</c:v>
                </c:pt>
                <c:pt idx="2">
                  <c:v>0.51651004</c:v>
                </c:pt>
                <c:pt idx="3">
                  <c:v>0.71869521999999997</c:v>
                </c:pt>
                <c:pt idx="4">
                  <c:v>0.92678901999999996</c:v>
                </c:pt>
                <c:pt idx="5">
                  <c:v>1.13648225</c:v>
                </c:pt>
                <c:pt idx="6">
                  <c:v>1.355607445</c:v>
                </c:pt>
                <c:pt idx="7">
                  <c:v>1.5887077599999999</c:v>
                </c:pt>
                <c:pt idx="8">
                  <c:v>1.8152683699999999</c:v>
                </c:pt>
                <c:pt idx="9">
                  <c:v>2.0332960099999999</c:v>
                </c:pt>
                <c:pt idx="10">
                  <c:v>2.2408861099999999</c:v>
                </c:pt>
                <c:pt idx="11">
                  <c:v>2.4525350100000001</c:v>
                </c:pt>
                <c:pt idx="12">
                  <c:v>2.6827897850000002</c:v>
                </c:pt>
                <c:pt idx="13">
                  <c:v>2.9280329200000001</c:v>
                </c:pt>
                <c:pt idx="14">
                  <c:v>3.1801482750000001</c:v>
                </c:pt>
                <c:pt idx="15">
                  <c:v>3.4248165350000002</c:v>
                </c:pt>
                <c:pt idx="16">
                  <c:v>3.6588611050000002</c:v>
                </c:pt>
                <c:pt idx="17">
                  <c:v>3.8815271650000001</c:v>
                </c:pt>
                <c:pt idx="18">
                  <c:v>4.0936436299999999</c:v>
                </c:pt>
                <c:pt idx="19">
                  <c:v>4.2960934349999995</c:v>
                </c:pt>
                <c:pt idx="20">
                  <c:v>4.4987622399999996</c:v>
                </c:pt>
                <c:pt idx="21">
                  <c:v>4.7168019249999995</c:v>
                </c:pt>
                <c:pt idx="22">
                  <c:v>4.9390759749999997</c:v>
                </c:pt>
                <c:pt idx="23">
                  <c:v>5.2093212449999999</c:v>
                </c:pt>
                <c:pt idx="24">
                  <c:v>5.4981570599999996</c:v>
                </c:pt>
                <c:pt idx="25">
                  <c:v>5.7752416999999996</c:v>
                </c:pt>
                <c:pt idx="26">
                  <c:v>6.0419231099999999</c:v>
                </c:pt>
                <c:pt idx="27">
                  <c:v>6.2992791349999999</c:v>
                </c:pt>
                <c:pt idx="28">
                  <c:v>6.5475970300000004</c:v>
                </c:pt>
                <c:pt idx="29">
                  <c:v>6.7878987950000003</c:v>
                </c:pt>
                <c:pt idx="30">
                  <c:v>7.0131760650000006</c:v>
                </c:pt>
              </c:numCache>
            </c:numRef>
          </c:val>
        </c:ser>
        <c:ser>
          <c:idx val="12"/>
          <c:order val="3"/>
          <c:tx>
            <c:strRef>
              <c:f>Sheet1!$O$1</c:f>
              <c:strCache>
                <c:ptCount val="1"/>
                <c:pt idx="0">
                  <c:v>Other tight</c:v>
                </c:pt>
              </c:strCache>
            </c:strRef>
          </c:tx>
          <c:spPr>
            <a:solidFill>
              <a:srgbClr val="BD732A"/>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Sheet1!$O$2:$O$32</c:f>
              <c:numCache>
                <c:formatCode>General</c:formatCode>
                <c:ptCount val="31"/>
                <c:pt idx="0">
                  <c:v>0.29492000000000002</c:v>
                </c:pt>
                <c:pt idx="1">
                  <c:v>0.61839139499999995</c:v>
                </c:pt>
                <c:pt idx="2">
                  <c:v>0.96311637500000002</c:v>
                </c:pt>
                <c:pt idx="3">
                  <c:v>1.333460705</c:v>
                </c:pt>
                <c:pt idx="4">
                  <c:v>1.7173786550000001</c:v>
                </c:pt>
                <c:pt idx="5">
                  <c:v>2.113045225</c:v>
                </c:pt>
                <c:pt idx="6">
                  <c:v>2.5147200600000001</c:v>
                </c:pt>
                <c:pt idx="7">
                  <c:v>2.9124069050000001</c:v>
                </c:pt>
                <c:pt idx="8">
                  <c:v>3.3063758600000002</c:v>
                </c:pt>
                <c:pt idx="9">
                  <c:v>3.6970740500000003</c:v>
                </c:pt>
                <c:pt idx="10">
                  <c:v>4.0847376300000002</c:v>
                </c:pt>
                <c:pt idx="11">
                  <c:v>4.4736086300000002</c:v>
                </c:pt>
                <c:pt idx="12">
                  <c:v>4.8628844149999999</c:v>
                </c:pt>
                <c:pt idx="13">
                  <c:v>5.2558821049999995</c:v>
                </c:pt>
                <c:pt idx="14">
                  <c:v>5.6534736849999998</c:v>
                </c:pt>
                <c:pt idx="15">
                  <c:v>6.0529132599999995</c:v>
                </c:pt>
                <c:pt idx="16">
                  <c:v>6.4565769799999995</c:v>
                </c:pt>
                <c:pt idx="17">
                  <c:v>6.8668709249999997</c:v>
                </c:pt>
                <c:pt idx="18">
                  <c:v>7.2834363</c:v>
                </c:pt>
                <c:pt idx="19">
                  <c:v>7.7277372949999998</c:v>
                </c:pt>
                <c:pt idx="20">
                  <c:v>8.18612875</c:v>
                </c:pt>
                <c:pt idx="21">
                  <c:v>8.6582011350000005</c:v>
                </c:pt>
                <c:pt idx="22">
                  <c:v>9.1423112199999998</c:v>
                </c:pt>
                <c:pt idx="23">
                  <c:v>9.6388922600000004</c:v>
                </c:pt>
                <c:pt idx="24">
                  <c:v>10.144141685000001</c:v>
                </c:pt>
                <c:pt idx="25">
                  <c:v>10.656816670000001</c:v>
                </c:pt>
                <c:pt idx="26">
                  <c:v>11.176269340000001</c:v>
                </c:pt>
                <c:pt idx="27">
                  <c:v>11.710434065000001</c:v>
                </c:pt>
                <c:pt idx="28">
                  <c:v>12.252568200000001</c:v>
                </c:pt>
                <c:pt idx="29">
                  <c:v>12.804360600000001</c:v>
                </c:pt>
                <c:pt idx="30">
                  <c:v>13.362104325000001</c:v>
                </c:pt>
              </c:numCache>
            </c:numRef>
          </c:val>
        </c:ser>
        <c:ser>
          <c:idx val="10"/>
          <c:order val="4"/>
          <c:tx>
            <c:strRef>
              <c:f>Sheet1!$N$1</c:f>
              <c:strCache>
                <c:ptCount val="1"/>
                <c:pt idx="0">
                  <c:v>Utica</c:v>
                </c:pt>
              </c:strCache>
            </c:strRef>
          </c:tx>
          <c:spPr>
            <a:solidFill>
              <a:srgbClr val="BD732A"/>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Sheet1!$N$2:$N$32</c:f>
              <c:numCache>
                <c:formatCode>General</c:formatCode>
                <c:ptCount val="31"/>
                <c:pt idx="0">
                  <c:v>2.3359999999999999E-2</c:v>
                </c:pt>
                <c:pt idx="1">
                  <c:v>5.4776644999999999E-2</c:v>
                </c:pt>
                <c:pt idx="2">
                  <c:v>8.7602189999999996E-2</c:v>
                </c:pt>
                <c:pt idx="3">
                  <c:v>0.12520631500000001</c:v>
                </c:pt>
                <c:pt idx="4">
                  <c:v>0.164565725</c:v>
                </c:pt>
                <c:pt idx="5">
                  <c:v>0.20218992499999999</c:v>
                </c:pt>
                <c:pt idx="6">
                  <c:v>0.23840121</c:v>
                </c:pt>
                <c:pt idx="7">
                  <c:v>0.27358611500000002</c:v>
                </c:pt>
                <c:pt idx="8">
                  <c:v>0.30838156500000002</c:v>
                </c:pt>
                <c:pt idx="9">
                  <c:v>0.34219297500000001</c:v>
                </c:pt>
                <c:pt idx="10">
                  <c:v>0.37295517500000003</c:v>
                </c:pt>
                <c:pt idx="11">
                  <c:v>0.40151825000000002</c:v>
                </c:pt>
                <c:pt idx="12">
                  <c:v>0.42873812500000003</c:v>
                </c:pt>
                <c:pt idx="13">
                  <c:v>0.45488709000000005</c:v>
                </c:pt>
                <c:pt idx="14">
                  <c:v>0.47975746000000002</c:v>
                </c:pt>
                <c:pt idx="15">
                  <c:v>0.50419457499999998</c:v>
                </c:pt>
                <c:pt idx="16">
                  <c:v>0.52875505999999994</c:v>
                </c:pt>
                <c:pt idx="17">
                  <c:v>0.55313888499999997</c:v>
                </c:pt>
                <c:pt idx="18">
                  <c:v>0.58135228999999999</c:v>
                </c:pt>
                <c:pt idx="19">
                  <c:v>0.61106402000000004</c:v>
                </c:pt>
                <c:pt idx="20">
                  <c:v>0.64084656000000007</c:v>
                </c:pt>
                <c:pt idx="21">
                  <c:v>0.67062837000000008</c:v>
                </c:pt>
                <c:pt idx="22">
                  <c:v>0.70038572500000007</c:v>
                </c:pt>
                <c:pt idx="23">
                  <c:v>0.72895756000000012</c:v>
                </c:pt>
                <c:pt idx="24">
                  <c:v>0.75728083000000013</c:v>
                </c:pt>
                <c:pt idx="25">
                  <c:v>0.78563147500000008</c:v>
                </c:pt>
                <c:pt idx="26">
                  <c:v>0.81388320500000011</c:v>
                </c:pt>
                <c:pt idx="27">
                  <c:v>0.84191082500000014</c:v>
                </c:pt>
                <c:pt idx="28">
                  <c:v>0.87002166500000011</c:v>
                </c:pt>
                <c:pt idx="29">
                  <c:v>0.89853473500000014</c:v>
                </c:pt>
                <c:pt idx="30">
                  <c:v>0.92712007500000015</c:v>
                </c:pt>
              </c:numCache>
            </c:numRef>
          </c:val>
        </c:ser>
        <c:ser>
          <c:idx val="11"/>
          <c:order val="5"/>
          <c:tx>
            <c:strRef>
              <c:f>Sheet1!$G$1</c:f>
              <c:strCache>
                <c:ptCount val="1"/>
                <c:pt idx="0">
                  <c:v>Woodford</c:v>
                </c:pt>
              </c:strCache>
            </c:strRef>
          </c:tx>
          <c:spPr>
            <a:solidFill>
              <a:srgbClr val="BD732A"/>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Sheet1!$G$2:$G$32</c:f>
              <c:numCache>
                <c:formatCode>General</c:formatCode>
                <c:ptCount val="31"/>
                <c:pt idx="0">
                  <c:v>3.5404999999999999E-2</c:v>
                </c:pt>
                <c:pt idx="1">
                  <c:v>7.3980390000000007E-2</c:v>
                </c:pt>
                <c:pt idx="2">
                  <c:v>0.11539730500000001</c:v>
                </c:pt>
                <c:pt idx="3">
                  <c:v>0.15841511</c:v>
                </c:pt>
                <c:pt idx="4">
                  <c:v>0.20205086</c:v>
                </c:pt>
                <c:pt idx="5">
                  <c:v>0.24435289999999998</c:v>
                </c:pt>
                <c:pt idx="6">
                  <c:v>0.28517523</c:v>
                </c:pt>
                <c:pt idx="7">
                  <c:v>0.32444485000000001</c:v>
                </c:pt>
                <c:pt idx="8">
                  <c:v>0.36440614500000001</c:v>
                </c:pt>
                <c:pt idx="9">
                  <c:v>0.40577926000000003</c:v>
                </c:pt>
                <c:pt idx="10">
                  <c:v>0.44789661000000003</c:v>
                </c:pt>
                <c:pt idx="11">
                  <c:v>0.48998622000000003</c:v>
                </c:pt>
                <c:pt idx="12">
                  <c:v>0.53166776000000004</c:v>
                </c:pt>
                <c:pt idx="13">
                  <c:v>0.57282516000000006</c:v>
                </c:pt>
                <c:pt idx="14">
                  <c:v>0.61337082000000009</c:v>
                </c:pt>
                <c:pt idx="15">
                  <c:v>0.65340329000000008</c:v>
                </c:pt>
                <c:pt idx="16">
                  <c:v>0.69392121000000007</c:v>
                </c:pt>
                <c:pt idx="17">
                  <c:v>0.73517971500000012</c:v>
                </c:pt>
                <c:pt idx="18">
                  <c:v>0.77649771500000009</c:v>
                </c:pt>
                <c:pt idx="19">
                  <c:v>0.81789382500000007</c:v>
                </c:pt>
                <c:pt idx="20">
                  <c:v>0.85946294500000009</c:v>
                </c:pt>
                <c:pt idx="21">
                  <c:v>0.90114156500000009</c:v>
                </c:pt>
                <c:pt idx="22">
                  <c:v>0.94296655000000007</c:v>
                </c:pt>
                <c:pt idx="23">
                  <c:v>0.98483971500000012</c:v>
                </c:pt>
                <c:pt idx="24">
                  <c:v>1.0273505350000001</c:v>
                </c:pt>
                <c:pt idx="25">
                  <c:v>1.0706304100000001</c:v>
                </c:pt>
                <c:pt idx="26">
                  <c:v>1.1142698100000001</c:v>
                </c:pt>
                <c:pt idx="27">
                  <c:v>1.1581406200000002</c:v>
                </c:pt>
                <c:pt idx="28">
                  <c:v>1.2023154750000002</c:v>
                </c:pt>
                <c:pt idx="29">
                  <c:v>1.2466874300000002</c:v>
                </c:pt>
                <c:pt idx="30">
                  <c:v>1.2912305700000002</c:v>
                </c:pt>
              </c:numCache>
            </c:numRef>
          </c:val>
        </c:ser>
        <c:ser>
          <c:idx val="13"/>
          <c:order val="6"/>
          <c:tx>
            <c:strRef>
              <c:f>Sheet1!$H$1</c:f>
              <c:strCache>
                <c:ptCount val="1"/>
                <c:pt idx="0">
                  <c:v>Austin Chalk</c:v>
                </c:pt>
              </c:strCache>
            </c:strRef>
          </c:tx>
          <c:spPr>
            <a:solidFill>
              <a:srgbClr val="BD732A"/>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Sheet1!$H$2:$H$32</c:f>
              <c:numCache>
                <c:formatCode>General</c:formatCode>
                <c:ptCount val="31"/>
                <c:pt idx="0">
                  <c:v>3.5040000000000002E-2</c:v>
                </c:pt>
                <c:pt idx="1">
                  <c:v>7.2903639999999992E-2</c:v>
                </c:pt>
                <c:pt idx="2">
                  <c:v>0.11337556999999999</c:v>
                </c:pt>
                <c:pt idx="3">
                  <c:v>0.15212688999999999</c:v>
                </c:pt>
                <c:pt idx="4">
                  <c:v>0.19370039</c:v>
                </c:pt>
                <c:pt idx="5">
                  <c:v>0.23886694999999999</c:v>
                </c:pt>
                <c:pt idx="6">
                  <c:v>0.28902671000000002</c:v>
                </c:pt>
                <c:pt idx="7">
                  <c:v>0.34271675000000001</c:v>
                </c:pt>
                <c:pt idx="8">
                  <c:v>0.40036886500000002</c:v>
                </c:pt>
                <c:pt idx="9">
                  <c:v>0.461229695</c:v>
                </c:pt>
                <c:pt idx="10">
                  <c:v>0.52591864499999996</c:v>
                </c:pt>
                <c:pt idx="11">
                  <c:v>0.59586505499999998</c:v>
                </c:pt>
                <c:pt idx="12">
                  <c:v>0.67072180999999997</c:v>
                </c:pt>
                <c:pt idx="13">
                  <c:v>0.74796018999999991</c:v>
                </c:pt>
                <c:pt idx="14">
                  <c:v>0.82682318499999996</c:v>
                </c:pt>
                <c:pt idx="15">
                  <c:v>0.90971614499999998</c:v>
                </c:pt>
                <c:pt idx="16">
                  <c:v>0.99510278499999993</c:v>
                </c:pt>
                <c:pt idx="17">
                  <c:v>1.0811869399999998</c:v>
                </c:pt>
                <c:pt idx="18">
                  <c:v>1.1696680499999998</c:v>
                </c:pt>
                <c:pt idx="19">
                  <c:v>1.2610253599999999</c:v>
                </c:pt>
                <c:pt idx="20">
                  <c:v>1.3545412799999998</c:v>
                </c:pt>
                <c:pt idx="21">
                  <c:v>1.4471644099999998</c:v>
                </c:pt>
                <c:pt idx="22">
                  <c:v>1.5413475499999998</c:v>
                </c:pt>
                <c:pt idx="23">
                  <c:v>1.6398621449999997</c:v>
                </c:pt>
                <c:pt idx="24">
                  <c:v>1.7416971449999996</c:v>
                </c:pt>
                <c:pt idx="25">
                  <c:v>1.8465284299999996</c:v>
                </c:pt>
                <c:pt idx="26">
                  <c:v>1.9539742099999995</c:v>
                </c:pt>
                <c:pt idx="27">
                  <c:v>2.0637654799999994</c:v>
                </c:pt>
                <c:pt idx="28">
                  <c:v>2.1759409299999994</c:v>
                </c:pt>
                <c:pt idx="29">
                  <c:v>2.2908425649999993</c:v>
                </c:pt>
                <c:pt idx="30">
                  <c:v>2.4089817499999993</c:v>
                </c:pt>
              </c:numCache>
            </c:numRef>
          </c:val>
        </c:ser>
        <c:ser>
          <c:idx val="5"/>
          <c:order val="7"/>
          <c:tx>
            <c:strRef>
              <c:f>Sheet1!$L$1</c:f>
              <c:strCache>
                <c:ptCount val="1"/>
                <c:pt idx="0">
                  <c:v>monterey</c:v>
                </c:pt>
              </c:strCache>
            </c:strRef>
          </c:tx>
          <c:spPr>
            <a:solidFill>
              <a:srgbClr val="BD732A"/>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Sheet1!$L$2:$L$32</c:f>
              <c:numCache>
                <c:formatCode>General</c:formatCode>
                <c:ptCount val="31"/>
                <c:pt idx="0">
                  <c:v>9.1249999999999994E-3</c:v>
                </c:pt>
                <c:pt idx="1">
                  <c:v>1.7508685E-2</c:v>
                </c:pt>
                <c:pt idx="2">
                  <c:v>2.5617889999999997E-2</c:v>
                </c:pt>
                <c:pt idx="3">
                  <c:v>3.3461375000000002E-2</c:v>
                </c:pt>
                <c:pt idx="4">
                  <c:v>4.1048265E-2</c:v>
                </c:pt>
                <c:pt idx="5">
                  <c:v>4.8386955000000002E-2</c:v>
                </c:pt>
                <c:pt idx="6">
                  <c:v>5.5485840000000002E-2</c:v>
                </c:pt>
                <c:pt idx="7">
                  <c:v>6.2352585000000002E-2</c:v>
                </c:pt>
                <c:pt idx="8">
                  <c:v>6.8995219999999996E-2</c:v>
                </c:pt>
                <c:pt idx="9">
                  <c:v>7.5421409999999994E-2</c:v>
                </c:pt>
                <c:pt idx="10">
                  <c:v>8.1638089999999996E-2</c:v>
                </c:pt>
                <c:pt idx="11">
                  <c:v>8.7652195000000002E-2</c:v>
                </c:pt>
                <c:pt idx="12">
                  <c:v>9.3470659999999997E-2</c:v>
                </c:pt>
                <c:pt idx="13">
                  <c:v>9.9100054999999992E-2</c:v>
                </c:pt>
                <c:pt idx="14">
                  <c:v>0.10454622</c:v>
                </c:pt>
                <c:pt idx="15">
                  <c:v>0.10981572499999999</c:v>
                </c:pt>
                <c:pt idx="16">
                  <c:v>0.11491404499999999</c:v>
                </c:pt>
                <c:pt idx="17">
                  <c:v>0.11984702</c:v>
                </c:pt>
                <c:pt idx="18">
                  <c:v>0.124620125</c:v>
                </c:pt>
                <c:pt idx="19">
                  <c:v>0.12911619499999999</c:v>
                </c:pt>
                <c:pt idx="20">
                  <c:v>0.13346699499999998</c:v>
                </c:pt>
                <c:pt idx="21">
                  <c:v>0.13767763499999996</c:v>
                </c:pt>
                <c:pt idx="22">
                  <c:v>0.14175249499999998</c:v>
                </c:pt>
                <c:pt idx="23">
                  <c:v>0.14569595499999999</c:v>
                </c:pt>
                <c:pt idx="24">
                  <c:v>0.14950545999999998</c:v>
                </c:pt>
                <c:pt idx="25">
                  <c:v>0.15319232499999999</c:v>
                </c:pt>
                <c:pt idx="26">
                  <c:v>0.15676092999999999</c:v>
                </c:pt>
                <c:pt idx="27">
                  <c:v>0.16021492499999998</c:v>
                </c:pt>
                <c:pt idx="28">
                  <c:v>0.16355795999999997</c:v>
                </c:pt>
                <c:pt idx="29">
                  <c:v>0.16679368499999997</c:v>
                </c:pt>
                <c:pt idx="30">
                  <c:v>0.16992136999999996</c:v>
                </c:pt>
              </c:numCache>
            </c:numRef>
          </c:val>
        </c:ser>
        <c:ser>
          <c:idx val="9"/>
          <c:order val="8"/>
          <c:tx>
            <c:strRef>
              <c:f>Sheet1!$J$1</c:f>
              <c:strCache>
                <c:ptCount val="1"/>
                <c:pt idx="0">
                  <c:v>Niobrara</c:v>
                </c:pt>
              </c:strCache>
            </c:strRef>
          </c:tx>
          <c:spPr>
            <a:solidFill>
              <a:srgbClr val="A33340">
                <a:lumMod val="75000"/>
              </a:srgbClr>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Sheet1!$J$2:$J$32</c:f>
              <c:numCache>
                <c:formatCode>General</c:formatCode>
                <c:ptCount val="31"/>
                <c:pt idx="0">
                  <c:v>0.17374000000000001</c:v>
                </c:pt>
                <c:pt idx="1">
                  <c:v>0.35836502999999997</c:v>
                </c:pt>
                <c:pt idx="2">
                  <c:v>0.55470582999999996</c:v>
                </c:pt>
                <c:pt idx="3">
                  <c:v>0.75508024499999993</c:v>
                </c:pt>
                <c:pt idx="4">
                  <c:v>0.96050808499999996</c:v>
                </c:pt>
                <c:pt idx="5">
                  <c:v>1.176638455</c:v>
                </c:pt>
                <c:pt idx="6">
                  <c:v>1.3973382599999999</c:v>
                </c:pt>
                <c:pt idx="7">
                  <c:v>1.620293035</c:v>
                </c:pt>
                <c:pt idx="8">
                  <c:v>1.8442701749999999</c:v>
                </c:pt>
                <c:pt idx="9">
                  <c:v>2.0687907999999999</c:v>
                </c:pt>
                <c:pt idx="10">
                  <c:v>2.292757355</c:v>
                </c:pt>
                <c:pt idx="11">
                  <c:v>2.5152474850000002</c:v>
                </c:pt>
                <c:pt idx="12">
                  <c:v>2.7399104599999999</c:v>
                </c:pt>
                <c:pt idx="13">
                  <c:v>2.96604402</c:v>
                </c:pt>
                <c:pt idx="14">
                  <c:v>3.1922177299999999</c:v>
                </c:pt>
                <c:pt idx="15">
                  <c:v>3.4181111199999998</c:v>
                </c:pt>
                <c:pt idx="16">
                  <c:v>3.6443195049999999</c:v>
                </c:pt>
                <c:pt idx="17">
                  <c:v>3.8702753099999998</c:v>
                </c:pt>
                <c:pt idx="18">
                  <c:v>4.0963917150000002</c:v>
                </c:pt>
                <c:pt idx="19">
                  <c:v>4.3228753100000006</c:v>
                </c:pt>
                <c:pt idx="20">
                  <c:v>4.5497844950000008</c:v>
                </c:pt>
                <c:pt idx="21">
                  <c:v>4.7766261550000007</c:v>
                </c:pt>
                <c:pt idx="22">
                  <c:v>5.0040675100000005</c:v>
                </c:pt>
                <c:pt idx="23">
                  <c:v>5.2328557150000004</c:v>
                </c:pt>
                <c:pt idx="24">
                  <c:v>5.4624367000000005</c:v>
                </c:pt>
                <c:pt idx="25">
                  <c:v>5.6921881400000007</c:v>
                </c:pt>
                <c:pt idx="26">
                  <c:v>5.9232148900000006</c:v>
                </c:pt>
                <c:pt idx="27">
                  <c:v>6.1552519600000002</c:v>
                </c:pt>
                <c:pt idx="28">
                  <c:v>6.3877244750000006</c:v>
                </c:pt>
                <c:pt idx="29">
                  <c:v>6.6195228350000006</c:v>
                </c:pt>
                <c:pt idx="30">
                  <c:v>6.8514241250000003</c:v>
                </c:pt>
              </c:numCache>
            </c:numRef>
          </c:val>
        </c:ser>
        <c:ser>
          <c:idx val="6"/>
          <c:order val="9"/>
          <c:tx>
            <c:strRef>
              <c:f>Sheet1!$E$1</c:f>
              <c:strCache>
                <c:ptCount val="1"/>
                <c:pt idx="0">
                  <c:v>Bakken</c:v>
                </c:pt>
              </c:strCache>
            </c:strRef>
          </c:tx>
          <c:spPr>
            <a:solidFill>
              <a:srgbClr val="A33340"/>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Sheet1!$E$2:$E$32</c:f>
              <c:numCache>
                <c:formatCode>General</c:formatCode>
                <c:ptCount val="31"/>
                <c:pt idx="0">
                  <c:v>0.42960500000000001</c:v>
                </c:pt>
                <c:pt idx="1">
                  <c:v>0.86974536000000002</c:v>
                </c:pt>
                <c:pt idx="2">
                  <c:v>1.3174565499999999</c:v>
                </c:pt>
                <c:pt idx="3">
                  <c:v>1.79649861</c:v>
                </c:pt>
                <c:pt idx="4">
                  <c:v>2.33445021</c:v>
                </c:pt>
                <c:pt idx="5">
                  <c:v>2.9093022149999999</c:v>
                </c:pt>
                <c:pt idx="6">
                  <c:v>3.4903756449999999</c:v>
                </c:pt>
                <c:pt idx="7">
                  <c:v>4.0746709299999999</c:v>
                </c:pt>
                <c:pt idx="8">
                  <c:v>4.6564670599999998</c:v>
                </c:pt>
                <c:pt idx="9">
                  <c:v>5.2422500849999993</c:v>
                </c:pt>
                <c:pt idx="10">
                  <c:v>5.8284349749999995</c:v>
                </c:pt>
                <c:pt idx="11">
                  <c:v>6.4197586999999992</c:v>
                </c:pt>
                <c:pt idx="12">
                  <c:v>7.0174294099999992</c:v>
                </c:pt>
                <c:pt idx="13">
                  <c:v>7.6283985299999992</c:v>
                </c:pt>
                <c:pt idx="14">
                  <c:v>8.2508644199999992</c:v>
                </c:pt>
                <c:pt idx="15">
                  <c:v>8.8750611399999997</c:v>
                </c:pt>
                <c:pt idx="16">
                  <c:v>9.496664169999999</c:v>
                </c:pt>
                <c:pt idx="17">
                  <c:v>10.112657879999999</c:v>
                </c:pt>
                <c:pt idx="18">
                  <c:v>10.722259344999999</c:v>
                </c:pt>
                <c:pt idx="19">
                  <c:v>11.33359456</c:v>
                </c:pt>
                <c:pt idx="20">
                  <c:v>11.941240355</c:v>
                </c:pt>
                <c:pt idx="21">
                  <c:v>12.545243814999999</c:v>
                </c:pt>
                <c:pt idx="22">
                  <c:v>13.150005745</c:v>
                </c:pt>
                <c:pt idx="23">
                  <c:v>13.758002305</c:v>
                </c:pt>
                <c:pt idx="24">
                  <c:v>14.36683362</c:v>
                </c:pt>
                <c:pt idx="25">
                  <c:v>14.982160474999999</c:v>
                </c:pt>
                <c:pt idx="26">
                  <c:v>15.601100829999998</c:v>
                </c:pt>
                <c:pt idx="27">
                  <c:v>16.224591274999998</c:v>
                </c:pt>
                <c:pt idx="28">
                  <c:v>16.858789359999999</c:v>
                </c:pt>
                <c:pt idx="29">
                  <c:v>17.490906944999999</c:v>
                </c:pt>
                <c:pt idx="30">
                  <c:v>18.088207909999998</c:v>
                </c:pt>
              </c:numCache>
            </c:numRef>
          </c:val>
        </c:ser>
        <c:ser>
          <c:idx val="7"/>
          <c:order val="10"/>
          <c:tx>
            <c:strRef>
              <c:f>Sheet1!$F$1</c:f>
              <c:strCache>
                <c:ptCount val="1"/>
                <c:pt idx="0">
                  <c:v>Eagle Ford</c:v>
                </c:pt>
              </c:strCache>
            </c:strRef>
          </c:tx>
          <c:spPr>
            <a:solidFill>
              <a:srgbClr val="5D9732"/>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Sheet1!$F$2:$F$32</c:f>
              <c:numCache>
                <c:formatCode>General</c:formatCode>
                <c:ptCount val="31"/>
                <c:pt idx="0">
                  <c:v>0.38397999999999999</c:v>
                </c:pt>
                <c:pt idx="1">
                  <c:v>0.76201451499999995</c:v>
                </c:pt>
                <c:pt idx="2">
                  <c:v>1.15085668</c:v>
                </c:pt>
                <c:pt idx="3">
                  <c:v>1.5632960949999999</c:v>
                </c:pt>
                <c:pt idx="4">
                  <c:v>1.9747562149999998</c:v>
                </c:pt>
                <c:pt idx="5">
                  <c:v>2.3950569999999995</c:v>
                </c:pt>
                <c:pt idx="6">
                  <c:v>2.8176631249999997</c:v>
                </c:pt>
                <c:pt idx="7">
                  <c:v>3.2357874149999999</c:v>
                </c:pt>
                <c:pt idx="8">
                  <c:v>3.6485801499999999</c:v>
                </c:pt>
                <c:pt idx="9">
                  <c:v>4.0548313550000001</c:v>
                </c:pt>
                <c:pt idx="10">
                  <c:v>4.4540906200000006</c:v>
                </c:pt>
                <c:pt idx="11">
                  <c:v>4.8475646350000003</c:v>
                </c:pt>
                <c:pt idx="12">
                  <c:v>5.2349661450000005</c:v>
                </c:pt>
                <c:pt idx="13">
                  <c:v>5.6203623450000002</c:v>
                </c:pt>
                <c:pt idx="14">
                  <c:v>6.0034842299999998</c:v>
                </c:pt>
                <c:pt idx="15">
                  <c:v>6.3841204649999996</c:v>
                </c:pt>
                <c:pt idx="16">
                  <c:v>6.7526810399999997</c:v>
                </c:pt>
                <c:pt idx="17">
                  <c:v>7.1177565949999995</c:v>
                </c:pt>
                <c:pt idx="18">
                  <c:v>7.4787536399999999</c:v>
                </c:pt>
                <c:pt idx="19">
                  <c:v>7.8350553249999999</c:v>
                </c:pt>
                <c:pt idx="20">
                  <c:v>8.1868605750000008</c:v>
                </c:pt>
                <c:pt idx="21">
                  <c:v>8.5335175000000003</c:v>
                </c:pt>
                <c:pt idx="22">
                  <c:v>8.8758214350000006</c:v>
                </c:pt>
                <c:pt idx="23">
                  <c:v>9.2149338100000016</c:v>
                </c:pt>
                <c:pt idx="24">
                  <c:v>9.5503567650000019</c:v>
                </c:pt>
                <c:pt idx="25">
                  <c:v>9.8832513650000013</c:v>
                </c:pt>
                <c:pt idx="26">
                  <c:v>10.212952945000001</c:v>
                </c:pt>
                <c:pt idx="27">
                  <c:v>10.538927875000001</c:v>
                </c:pt>
                <c:pt idx="28">
                  <c:v>10.863073790000001</c:v>
                </c:pt>
                <c:pt idx="29">
                  <c:v>11.183103600000001</c:v>
                </c:pt>
                <c:pt idx="30">
                  <c:v>11.49710215</c:v>
                </c:pt>
              </c:numCache>
            </c:numRef>
          </c:val>
        </c:ser>
        <c:ser>
          <c:idx val="14"/>
          <c:order val="11"/>
          <c:tx>
            <c:strRef>
              <c:f>Sheet1!$I$1</c:f>
              <c:strCache>
                <c:ptCount val="1"/>
                <c:pt idx="0">
                  <c:v>Spraberry</c:v>
                </c:pt>
              </c:strCache>
            </c:strRef>
          </c:tx>
          <c:spPr>
            <a:solidFill>
              <a:srgbClr val="0096D7">
                <a:lumMod val="50000"/>
              </a:srgbClr>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Sheet1!$I$2:$I$32</c:f>
              <c:numCache>
                <c:formatCode>General</c:formatCode>
                <c:ptCount val="31"/>
                <c:pt idx="0">
                  <c:v>0.591665</c:v>
                </c:pt>
                <c:pt idx="1">
                  <c:v>1.1159170549999999</c:v>
                </c:pt>
                <c:pt idx="2">
                  <c:v>1.6451944299999999</c:v>
                </c:pt>
                <c:pt idx="3">
                  <c:v>2.139047095</c:v>
                </c:pt>
                <c:pt idx="4">
                  <c:v>2.6138774200000001</c:v>
                </c:pt>
                <c:pt idx="5">
                  <c:v>3.07410592</c:v>
                </c:pt>
                <c:pt idx="6">
                  <c:v>3.5158920650000001</c:v>
                </c:pt>
                <c:pt idx="7">
                  <c:v>3.9346799250000002</c:v>
                </c:pt>
                <c:pt idx="8">
                  <c:v>4.3338924700000003</c:v>
                </c:pt>
                <c:pt idx="9">
                  <c:v>4.7115557800000003</c:v>
                </c:pt>
                <c:pt idx="10">
                  <c:v>5.0688039100000006</c:v>
                </c:pt>
                <c:pt idx="11">
                  <c:v>5.4065657850000006</c:v>
                </c:pt>
                <c:pt idx="12">
                  <c:v>5.7257462400000003</c:v>
                </c:pt>
                <c:pt idx="13">
                  <c:v>6.0275183850000005</c:v>
                </c:pt>
                <c:pt idx="14">
                  <c:v>6.3128377900000006</c:v>
                </c:pt>
                <c:pt idx="15">
                  <c:v>6.5825647600000003</c:v>
                </c:pt>
                <c:pt idx="16">
                  <c:v>6.8382443400000001</c:v>
                </c:pt>
                <c:pt idx="17">
                  <c:v>7.0790640400000004</c:v>
                </c:pt>
                <c:pt idx="18">
                  <c:v>7.3077861800000008</c:v>
                </c:pt>
                <c:pt idx="19">
                  <c:v>7.5243304600000007</c:v>
                </c:pt>
                <c:pt idx="20">
                  <c:v>7.7297064700000009</c:v>
                </c:pt>
                <c:pt idx="21">
                  <c:v>7.9252690900000005</c:v>
                </c:pt>
                <c:pt idx="22">
                  <c:v>8.108586690000001</c:v>
                </c:pt>
                <c:pt idx="23">
                  <c:v>8.2827822100000006</c:v>
                </c:pt>
                <c:pt idx="24">
                  <c:v>8.4488915200000001</c:v>
                </c:pt>
                <c:pt idx="25">
                  <c:v>8.6068668049999992</c:v>
                </c:pt>
                <c:pt idx="26">
                  <c:v>8.7579132949999998</c:v>
                </c:pt>
                <c:pt idx="27">
                  <c:v>8.9020718700000003</c:v>
                </c:pt>
                <c:pt idx="28">
                  <c:v>9.040113045</c:v>
                </c:pt>
                <c:pt idx="29">
                  <c:v>9.1726321350000006</c:v>
                </c:pt>
                <c:pt idx="30">
                  <c:v>9.3000036300000009</c:v>
                </c:pt>
              </c:numCache>
            </c:numRef>
          </c:val>
        </c:ser>
        <c:ser>
          <c:idx val="4"/>
          <c:order val="12"/>
          <c:tx>
            <c:strRef>
              <c:f>Sheet1!$K$1</c:f>
              <c:strCache>
                <c:ptCount val="1"/>
                <c:pt idx="0">
                  <c:v>Bone Springs/ Avalon</c:v>
                </c:pt>
              </c:strCache>
            </c:strRef>
          </c:tx>
          <c:spPr>
            <a:solidFill>
              <a:srgbClr val="0096D7">
                <a:lumMod val="75000"/>
              </a:srgbClr>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Sheet1!$K$2:$K$32</c:f>
              <c:numCache>
                <c:formatCode>General</c:formatCode>
                <c:ptCount val="31"/>
                <c:pt idx="0">
                  <c:v>0.214255</c:v>
                </c:pt>
                <c:pt idx="1">
                  <c:v>0.38467897500000003</c:v>
                </c:pt>
                <c:pt idx="2">
                  <c:v>0.59172340000000001</c:v>
                </c:pt>
                <c:pt idx="3">
                  <c:v>0.83680374499999999</c:v>
                </c:pt>
                <c:pt idx="4">
                  <c:v>1.1234481000000001</c:v>
                </c:pt>
                <c:pt idx="5">
                  <c:v>1.46326018</c:v>
                </c:pt>
                <c:pt idx="6">
                  <c:v>1.8287186199999999</c:v>
                </c:pt>
                <c:pt idx="7">
                  <c:v>2.2063414149999998</c:v>
                </c:pt>
                <c:pt idx="8">
                  <c:v>2.5946966699999998</c:v>
                </c:pt>
                <c:pt idx="9">
                  <c:v>2.987939275</c:v>
                </c:pt>
                <c:pt idx="10">
                  <c:v>3.3865159899999999</c:v>
                </c:pt>
                <c:pt idx="11">
                  <c:v>3.7875717849999999</c:v>
                </c:pt>
                <c:pt idx="12">
                  <c:v>4.188413325</c:v>
                </c:pt>
                <c:pt idx="13">
                  <c:v>4.5922967750000003</c:v>
                </c:pt>
                <c:pt idx="14">
                  <c:v>4.9957436850000008</c:v>
                </c:pt>
                <c:pt idx="15">
                  <c:v>5.397505390000001</c:v>
                </c:pt>
                <c:pt idx="16">
                  <c:v>5.7971949900000013</c:v>
                </c:pt>
                <c:pt idx="17">
                  <c:v>6.1953807900000015</c:v>
                </c:pt>
                <c:pt idx="18">
                  <c:v>6.5896716750000017</c:v>
                </c:pt>
                <c:pt idx="19">
                  <c:v>6.9823014450000018</c:v>
                </c:pt>
                <c:pt idx="20">
                  <c:v>7.3735387400000016</c:v>
                </c:pt>
                <c:pt idx="21">
                  <c:v>7.7629550500000013</c:v>
                </c:pt>
                <c:pt idx="22">
                  <c:v>8.1514778400000019</c:v>
                </c:pt>
                <c:pt idx="23">
                  <c:v>8.5425505200000025</c:v>
                </c:pt>
                <c:pt idx="24">
                  <c:v>8.9347284200000026</c:v>
                </c:pt>
                <c:pt idx="25">
                  <c:v>9.3232263900000021</c:v>
                </c:pt>
                <c:pt idx="26">
                  <c:v>9.7081185250000015</c:v>
                </c:pt>
                <c:pt idx="27">
                  <c:v>10.092321540000002</c:v>
                </c:pt>
                <c:pt idx="28">
                  <c:v>10.480071990000003</c:v>
                </c:pt>
                <c:pt idx="29">
                  <c:v>10.868532730000002</c:v>
                </c:pt>
                <c:pt idx="30">
                  <c:v>11.258871030000002</c:v>
                </c:pt>
              </c:numCache>
            </c:numRef>
          </c:val>
        </c:ser>
        <c:ser>
          <c:idx val="8"/>
          <c:order val="13"/>
          <c:tx>
            <c:strRef>
              <c:f>Sheet1!$M$1</c:f>
              <c:strCache>
                <c:ptCount val="1"/>
                <c:pt idx="0">
                  <c:v>Wolfcamp</c:v>
                </c:pt>
              </c:strCache>
            </c:strRef>
          </c:tx>
          <c:spPr>
            <a:solidFill>
              <a:srgbClr val="0096D7">
                <a:lumMod val="60000"/>
                <a:lumOff val="40000"/>
              </a:srgbClr>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Sheet1!$M$2:$M$32</c:f>
              <c:numCache>
                <c:formatCode>General</c:formatCode>
                <c:ptCount val="31"/>
                <c:pt idx="0">
                  <c:v>0.56210000000000004</c:v>
                </c:pt>
                <c:pt idx="1">
                  <c:v>1.0532863399999999</c:v>
                </c:pt>
                <c:pt idx="2">
                  <c:v>1.6116443599999999</c:v>
                </c:pt>
                <c:pt idx="3">
                  <c:v>2.3086217150000001</c:v>
                </c:pt>
                <c:pt idx="4">
                  <c:v>3.0604790099999999</c:v>
                </c:pt>
                <c:pt idx="5">
                  <c:v>3.90093896</c:v>
                </c:pt>
                <c:pt idx="6">
                  <c:v>4.7772185499999997</c:v>
                </c:pt>
                <c:pt idx="7">
                  <c:v>5.6642196499999997</c:v>
                </c:pt>
                <c:pt idx="8">
                  <c:v>6.5675158099999997</c:v>
                </c:pt>
                <c:pt idx="9">
                  <c:v>7.4787175049999997</c:v>
                </c:pt>
                <c:pt idx="10">
                  <c:v>8.4015473699999994</c:v>
                </c:pt>
                <c:pt idx="11">
                  <c:v>9.3323776699999996</c:v>
                </c:pt>
                <c:pt idx="12">
                  <c:v>10.275542415</c:v>
                </c:pt>
                <c:pt idx="13">
                  <c:v>11.225141015</c:v>
                </c:pt>
                <c:pt idx="14">
                  <c:v>12.18103039</c:v>
                </c:pt>
                <c:pt idx="15">
                  <c:v>13.142640775</c:v>
                </c:pt>
                <c:pt idx="16">
                  <c:v>14.126934085</c:v>
                </c:pt>
                <c:pt idx="17">
                  <c:v>15.125039725000001</c:v>
                </c:pt>
                <c:pt idx="18">
                  <c:v>16.133474500000002</c:v>
                </c:pt>
                <c:pt idx="19">
                  <c:v>17.139189295000001</c:v>
                </c:pt>
                <c:pt idx="20">
                  <c:v>18.149201235</c:v>
                </c:pt>
                <c:pt idx="21">
                  <c:v>19.160776835</c:v>
                </c:pt>
                <c:pt idx="22">
                  <c:v>20.174159185000001</c:v>
                </c:pt>
                <c:pt idx="23">
                  <c:v>21.197314410000001</c:v>
                </c:pt>
                <c:pt idx="24">
                  <c:v>22.228351445000001</c:v>
                </c:pt>
                <c:pt idx="25">
                  <c:v>23.2631947</c:v>
                </c:pt>
                <c:pt idx="26">
                  <c:v>24.304252810000001</c:v>
                </c:pt>
                <c:pt idx="27">
                  <c:v>25.340834560000001</c:v>
                </c:pt>
                <c:pt idx="28">
                  <c:v>26.383071255000001</c:v>
                </c:pt>
                <c:pt idx="29">
                  <c:v>27.432516700000001</c:v>
                </c:pt>
                <c:pt idx="30">
                  <c:v>28.482496140000002</c:v>
                </c:pt>
              </c:numCache>
            </c:numRef>
          </c:val>
        </c:ser>
        <c:dLbls>
          <c:showLegendKey val="0"/>
          <c:showVal val="0"/>
          <c:showCatName val="0"/>
          <c:showSerName val="0"/>
          <c:showPercent val="0"/>
          <c:showBubbleSize val="0"/>
        </c:dLbls>
        <c:axId val="-1943044816"/>
        <c:axId val="-1943043184"/>
        <c:extLst/>
      </c:areaChart>
      <c:catAx>
        <c:axId val="-1943044816"/>
        <c:scaling>
          <c:orientation val="minMax"/>
        </c:scaling>
        <c:delete val="0"/>
        <c:axPos val="b"/>
        <c:numFmt formatCode="General" sourceLinked="1"/>
        <c:majorTickMark val="out"/>
        <c:minorTickMark val="none"/>
        <c:tickLblPos val="low"/>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43043184"/>
        <c:crosses val="autoZero"/>
        <c:auto val="0"/>
        <c:lblAlgn val="ctr"/>
        <c:lblOffset val="100"/>
        <c:tickLblSkip val="10"/>
        <c:tickMarkSkip val="10"/>
        <c:noMultiLvlLbl val="0"/>
      </c:catAx>
      <c:valAx>
        <c:axId val="-1943043184"/>
        <c:scaling>
          <c:orientation val="minMax"/>
          <c:min val="0"/>
        </c:scaling>
        <c:delete val="0"/>
        <c:axPos val="l"/>
        <c:majorGridlines>
          <c:spPr>
            <a:ln w="9525" cap="flat" cmpd="sng" algn="ctr">
              <a:solidFill>
                <a:srgbClr val="FFFFFF">
                  <a:lumMod val="85000"/>
                </a:srgbClr>
              </a:solidFill>
              <a:round/>
            </a:ln>
            <a:effectLst/>
          </c:spPr>
        </c:majorGridlines>
        <c:numFmt formatCode="General" sourceLinked="1"/>
        <c:majorTickMark val="none"/>
        <c:minorTickMark val="none"/>
        <c:tickLblPos val="low"/>
        <c:spPr>
          <a:noFill/>
          <a:ln w="22225">
            <a:noFill/>
            <a:prstDash val="lgDash"/>
          </a:ln>
          <a:effectLst/>
        </c:spPr>
        <c:txPr>
          <a:bodyPr rot="-60000000" spcFirstLastPara="1" vertOverflow="ellipsis" vert="horz" wrap="square" anchor="ctr" anchorCtr="1"/>
          <a:lstStyle/>
          <a:p>
            <a:pPr algn="ctr">
              <a:defRPr lang="en-US"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43044816"/>
        <c:crosses val="autoZero"/>
        <c:crossBetween val="midCat"/>
        <c:majorUnit val="4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49679733283586"/>
          <c:y val="7.6782095019011634E-2"/>
          <c:w val="0.81285932416792939"/>
          <c:h val="0.82503726947364897"/>
        </c:manualLayout>
      </c:layout>
      <c:areaChart>
        <c:grouping val="stacked"/>
        <c:varyColors val="0"/>
        <c:ser>
          <c:idx val="2"/>
          <c:order val="0"/>
          <c:tx>
            <c:strRef>
              <c:f>Sheet1!$B$1</c:f>
              <c:strCache>
                <c:ptCount val="1"/>
                <c:pt idx="0">
                  <c:v>Other oil production</c:v>
                </c:pt>
              </c:strCache>
            </c:strRef>
          </c:tx>
          <c:spPr>
            <a:solidFill>
              <a:srgbClr val="675005"/>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2.426177</c:v>
                </c:pt>
                <c:pt idx="1">
                  <c:v>2.35</c:v>
                </c:pt>
                <c:pt idx="2">
                  <c:v>2.2730000000000001</c:v>
                </c:pt>
                <c:pt idx="3">
                  <c:v>2.2079999999999989</c:v>
                </c:pt>
                <c:pt idx="4">
                  <c:v>2.140047</c:v>
                </c:pt>
                <c:pt idx="5">
                  <c:v>2.0990000000000002</c:v>
                </c:pt>
                <c:pt idx="6">
                  <c:v>2.093</c:v>
                </c:pt>
                <c:pt idx="7">
                  <c:v>2.069</c:v>
                </c:pt>
                <c:pt idx="8">
                  <c:v>2.052</c:v>
                </c:pt>
                <c:pt idx="9">
                  <c:v>1.97</c:v>
                </c:pt>
                <c:pt idx="10">
                  <c:v>1.9630000000000001</c:v>
                </c:pt>
                <c:pt idx="11">
                  <c:v>1.9509989999999999</c:v>
                </c:pt>
                <c:pt idx="12">
                  <c:v>2.0030000000000001</c:v>
                </c:pt>
                <c:pt idx="13">
                  <c:v>2.0529999999999999</c:v>
                </c:pt>
                <c:pt idx="14">
                  <c:v>2.1370000000000009</c:v>
                </c:pt>
                <c:pt idx="15">
                  <c:v>2.0739999999999998</c:v>
                </c:pt>
                <c:pt idx="16">
                  <c:v>1.839999999999999</c:v>
                </c:pt>
                <c:pt idx="17">
                  <c:v>1.7709999999999999</c:v>
                </c:pt>
                <c:pt idx="18">
                  <c:v>1.7909990000000009</c:v>
                </c:pt>
                <c:pt idx="19">
                  <c:v>1.776</c:v>
                </c:pt>
                <c:pt idx="20">
                  <c:v>1.6399889999999999</c:v>
                </c:pt>
                <c:pt idx="21">
                  <c:v>1.5588569999999999</c:v>
                </c:pt>
                <c:pt idx="22">
                  <c:v>1.5007779999999999</c:v>
                </c:pt>
                <c:pt idx="23">
                  <c:v>1.420439</c:v>
                </c:pt>
                <c:pt idx="24">
                  <c:v>1.403989999999999</c:v>
                </c:pt>
                <c:pt idx="25">
                  <c:v>1.399424999999999</c:v>
                </c:pt>
                <c:pt idx="26">
                  <c:v>1.3876839999999999</c:v>
                </c:pt>
                <c:pt idx="27">
                  <c:v>1.3841910000000011</c:v>
                </c:pt>
                <c:pt idx="28">
                  <c:v>1.380651000000001</c:v>
                </c:pt>
                <c:pt idx="29">
                  <c:v>1.3908050000000001</c:v>
                </c:pt>
                <c:pt idx="30">
                  <c:v>1.399890000000001</c:v>
                </c:pt>
                <c:pt idx="31">
                  <c:v>1.4035810000000011</c:v>
                </c:pt>
                <c:pt idx="32">
                  <c:v>1.412394999999999</c:v>
                </c:pt>
                <c:pt idx="33">
                  <c:v>1.412159999999999</c:v>
                </c:pt>
                <c:pt idx="34">
                  <c:v>1.42049</c:v>
                </c:pt>
                <c:pt idx="35">
                  <c:v>1.4297740000000001</c:v>
                </c:pt>
                <c:pt idx="36">
                  <c:v>1.4345399999999999</c:v>
                </c:pt>
                <c:pt idx="37">
                  <c:v>1.435635</c:v>
                </c:pt>
                <c:pt idx="38">
                  <c:v>1.434904</c:v>
                </c:pt>
                <c:pt idx="39">
                  <c:v>1.427153000000001</c:v>
                </c:pt>
                <c:pt idx="40">
                  <c:v>1.433819999999999</c:v>
                </c:pt>
                <c:pt idx="41">
                  <c:v>1.437947000000001</c:v>
                </c:pt>
                <c:pt idx="42">
                  <c:v>1.439245000000001</c:v>
                </c:pt>
                <c:pt idx="43">
                  <c:v>1.433377000000001</c:v>
                </c:pt>
                <c:pt idx="44">
                  <c:v>1.433368999999999</c:v>
                </c:pt>
                <c:pt idx="45">
                  <c:v>1.4318889999999991</c:v>
                </c:pt>
                <c:pt idx="46">
                  <c:v>1.4255679999999999</c:v>
                </c:pt>
                <c:pt idx="47">
                  <c:v>1.4209950000000009</c:v>
                </c:pt>
                <c:pt idx="48">
                  <c:v>1.418574999999999</c:v>
                </c:pt>
                <c:pt idx="49">
                  <c:v>1.4178269999999991</c:v>
                </c:pt>
                <c:pt idx="50">
                  <c:v>1.4189549999999991</c:v>
                </c:pt>
              </c:numCache>
            </c:numRef>
          </c:val>
        </c:ser>
        <c:ser>
          <c:idx val="1"/>
          <c:order val="1"/>
          <c:tx>
            <c:strRef>
              <c:f>Sheet1!$C$1</c:f>
              <c:strCache>
                <c:ptCount val="1"/>
                <c:pt idx="0">
                  <c:v>GOM offshore production</c:v>
                </c:pt>
              </c:strCache>
            </c:strRef>
          </c:tx>
          <c:spPr>
            <a:solidFill>
              <a:srgbClr val="F4C019"/>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1.6185659999999999</c:v>
                </c:pt>
                <c:pt idx="1">
                  <c:v>1.718</c:v>
                </c:pt>
                <c:pt idx="2">
                  <c:v>1.7310000000000001</c:v>
                </c:pt>
                <c:pt idx="3">
                  <c:v>1.7110000000000001</c:v>
                </c:pt>
                <c:pt idx="4">
                  <c:v>1.6175679999999999</c:v>
                </c:pt>
                <c:pt idx="5">
                  <c:v>1.4239999999999999</c:v>
                </c:pt>
                <c:pt idx="6">
                  <c:v>1.4330000000000001</c:v>
                </c:pt>
                <c:pt idx="7">
                  <c:v>1.419</c:v>
                </c:pt>
                <c:pt idx="8">
                  <c:v>1.2889999999999999</c:v>
                </c:pt>
                <c:pt idx="9">
                  <c:v>1.69</c:v>
                </c:pt>
                <c:pt idx="10">
                  <c:v>1.677</c:v>
                </c:pt>
                <c:pt idx="11">
                  <c:v>1.4350000000000001</c:v>
                </c:pt>
                <c:pt idx="12">
                  <c:v>1.379</c:v>
                </c:pt>
                <c:pt idx="13">
                  <c:v>1.3740000000000001</c:v>
                </c:pt>
                <c:pt idx="14">
                  <c:v>1.5149999999999999</c:v>
                </c:pt>
                <c:pt idx="15">
                  <c:v>1.607</c:v>
                </c:pt>
                <c:pt idx="16">
                  <c:v>1.67</c:v>
                </c:pt>
                <c:pt idx="17">
                  <c:v>1.744</c:v>
                </c:pt>
                <c:pt idx="18">
                  <c:v>1.7969999999999999</c:v>
                </c:pt>
                <c:pt idx="19">
                  <c:v>1.9179999999999999</c:v>
                </c:pt>
                <c:pt idx="20">
                  <c:v>1.829491</c:v>
                </c:pt>
                <c:pt idx="21">
                  <c:v>1.920749</c:v>
                </c:pt>
                <c:pt idx="22">
                  <c:v>1.9959880000000001</c:v>
                </c:pt>
                <c:pt idx="23">
                  <c:v>2.06671</c:v>
                </c:pt>
                <c:pt idx="24">
                  <c:v>2.0459719999999999</c:v>
                </c:pt>
                <c:pt idx="25">
                  <c:v>1.9976529999999999</c:v>
                </c:pt>
                <c:pt idx="26">
                  <c:v>2.0746889999999998</c:v>
                </c:pt>
                <c:pt idx="27">
                  <c:v>2.142601</c:v>
                </c:pt>
                <c:pt idx="28">
                  <c:v>2.2773370000000002</c:v>
                </c:pt>
                <c:pt idx="29">
                  <c:v>2.3282180000000001</c:v>
                </c:pt>
                <c:pt idx="30">
                  <c:v>2.4317959999999998</c:v>
                </c:pt>
                <c:pt idx="31">
                  <c:v>2.463298</c:v>
                </c:pt>
                <c:pt idx="32">
                  <c:v>2.3783820000000002</c:v>
                </c:pt>
                <c:pt idx="33">
                  <c:v>2.4055149999999998</c:v>
                </c:pt>
                <c:pt idx="34">
                  <c:v>2.3920729999999999</c:v>
                </c:pt>
                <c:pt idx="35">
                  <c:v>2.3044380000000002</c:v>
                </c:pt>
                <c:pt idx="36">
                  <c:v>2.1336029999999999</c:v>
                </c:pt>
                <c:pt idx="37">
                  <c:v>2.0605220000000002</c:v>
                </c:pt>
                <c:pt idx="38">
                  <c:v>1.9972730000000001</c:v>
                </c:pt>
                <c:pt idx="39">
                  <c:v>1.9309499999999999</c:v>
                </c:pt>
                <c:pt idx="40">
                  <c:v>1.8133170000000001</c:v>
                </c:pt>
                <c:pt idx="41">
                  <c:v>1.7289600000000001</c:v>
                </c:pt>
                <c:pt idx="42">
                  <c:v>1.7456970000000001</c:v>
                </c:pt>
                <c:pt idx="43">
                  <c:v>1.7290509999999999</c:v>
                </c:pt>
                <c:pt idx="44">
                  <c:v>1.6885600000000001</c:v>
                </c:pt>
                <c:pt idx="45">
                  <c:v>1.5751040000000001</c:v>
                </c:pt>
                <c:pt idx="46">
                  <c:v>1.616155</c:v>
                </c:pt>
                <c:pt idx="47">
                  <c:v>1.6734899999999999</c:v>
                </c:pt>
                <c:pt idx="48">
                  <c:v>1.570764</c:v>
                </c:pt>
                <c:pt idx="49">
                  <c:v>1.5018100000000001</c:v>
                </c:pt>
                <c:pt idx="50">
                  <c:v>1.349048</c:v>
                </c:pt>
              </c:numCache>
            </c:numRef>
          </c:val>
        </c:ser>
        <c:ser>
          <c:idx val="0"/>
          <c:order val="2"/>
          <c:tx>
            <c:strRef>
              <c:f>Sheet1!$D$1</c:f>
              <c:strCache>
                <c:ptCount val="1"/>
                <c:pt idx="0">
                  <c:v>Alaska production</c:v>
                </c:pt>
              </c:strCache>
            </c:strRef>
          </c:tx>
          <c:spPr>
            <a:solidFill>
              <a:srgbClr val="EBC7A4"/>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0.96834699999999996</c:v>
                </c:pt>
                <c:pt idx="1">
                  <c:v>0.96299999999999997</c:v>
                </c:pt>
                <c:pt idx="2">
                  <c:v>0.98499999999999999</c:v>
                </c:pt>
                <c:pt idx="3">
                  <c:v>0.97399999999999998</c:v>
                </c:pt>
                <c:pt idx="4">
                  <c:v>0.90551899999999996</c:v>
                </c:pt>
                <c:pt idx="5">
                  <c:v>0.86399999999999999</c:v>
                </c:pt>
                <c:pt idx="6">
                  <c:v>0.74099999999999999</c:v>
                </c:pt>
                <c:pt idx="7">
                  <c:v>0.72199999999999998</c:v>
                </c:pt>
                <c:pt idx="8">
                  <c:v>0.68300000000000005</c:v>
                </c:pt>
                <c:pt idx="9">
                  <c:v>0.64600000000000002</c:v>
                </c:pt>
                <c:pt idx="10">
                  <c:v>0.59899999999999998</c:v>
                </c:pt>
                <c:pt idx="11">
                  <c:v>0.56100000000000005</c:v>
                </c:pt>
                <c:pt idx="12">
                  <c:v>0.52600000000000002</c:v>
                </c:pt>
                <c:pt idx="13">
                  <c:v>0.51500000000000001</c:v>
                </c:pt>
                <c:pt idx="14">
                  <c:v>0.496</c:v>
                </c:pt>
                <c:pt idx="15">
                  <c:v>0.48199999999999998</c:v>
                </c:pt>
                <c:pt idx="16">
                  <c:v>0.49</c:v>
                </c:pt>
                <c:pt idx="17">
                  <c:v>0.49399999999999999</c:v>
                </c:pt>
                <c:pt idx="18">
                  <c:v>0.47899999999999998</c:v>
                </c:pt>
                <c:pt idx="19">
                  <c:v>0.46500000000000002</c:v>
                </c:pt>
                <c:pt idx="20">
                  <c:v>0.45756799999999997</c:v>
                </c:pt>
                <c:pt idx="21">
                  <c:v>0.48552800000000002</c:v>
                </c:pt>
                <c:pt idx="22">
                  <c:v>0.47199999999999998</c:v>
                </c:pt>
                <c:pt idx="23">
                  <c:v>0.55393199999999998</c:v>
                </c:pt>
                <c:pt idx="24">
                  <c:v>0.57011999999999996</c:v>
                </c:pt>
                <c:pt idx="25">
                  <c:v>0.57450199999999996</c:v>
                </c:pt>
                <c:pt idx="26">
                  <c:v>0.60034299999999996</c:v>
                </c:pt>
                <c:pt idx="27">
                  <c:v>0.63863099999999995</c:v>
                </c:pt>
                <c:pt idx="28">
                  <c:v>0.62071399999999999</c:v>
                </c:pt>
                <c:pt idx="29">
                  <c:v>0.59733599999999998</c:v>
                </c:pt>
                <c:pt idx="30">
                  <c:v>0.56874000000000002</c:v>
                </c:pt>
                <c:pt idx="31">
                  <c:v>0.57986000000000004</c:v>
                </c:pt>
                <c:pt idx="32">
                  <c:v>0.63083500000000003</c:v>
                </c:pt>
                <c:pt idx="33">
                  <c:v>0.67189900000000002</c:v>
                </c:pt>
                <c:pt idx="34">
                  <c:v>0.69072699999999998</c:v>
                </c:pt>
                <c:pt idx="35">
                  <c:v>0.67032400000000003</c:v>
                </c:pt>
                <c:pt idx="36">
                  <c:v>0.64121799999999995</c:v>
                </c:pt>
                <c:pt idx="37">
                  <c:v>0.61004400000000003</c:v>
                </c:pt>
                <c:pt idx="38">
                  <c:v>0.58114100000000002</c:v>
                </c:pt>
                <c:pt idx="39">
                  <c:v>0.55465699999999996</c:v>
                </c:pt>
                <c:pt idx="40">
                  <c:v>0.555257</c:v>
                </c:pt>
                <c:pt idx="41">
                  <c:v>0.59736900000000004</c:v>
                </c:pt>
                <c:pt idx="42">
                  <c:v>0.60897000000000001</c:v>
                </c:pt>
                <c:pt idx="43">
                  <c:v>0.740398</c:v>
                </c:pt>
                <c:pt idx="44">
                  <c:v>0.79133100000000001</c:v>
                </c:pt>
                <c:pt idx="45">
                  <c:v>0.75913600000000003</c:v>
                </c:pt>
                <c:pt idx="46">
                  <c:v>0.73063400000000001</c:v>
                </c:pt>
                <c:pt idx="47">
                  <c:v>0.70508499999999996</c:v>
                </c:pt>
                <c:pt idx="48">
                  <c:v>0.68032300000000001</c:v>
                </c:pt>
                <c:pt idx="49">
                  <c:v>0.65836099999999997</c:v>
                </c:pt>
                <c:pt idx="50">
                  <c:v>0.61719800000000002</c:v>
                </c:pt>
              </c:numCache>
            </c:numRef>
          </c:val>
        </c:ser>
        <c:ser>
          <c:idx val="12"/>
          <c:order val="3"/>
          <c:tx>
            <c:strRef>
              <c:f>Sheet1!$O$1</c:f>
              <c:strCache>
                <c:ptCount val="1"/>
                <c:pt idx="0">
                  <c:v>Other tight</c:v>
                </c:pt>
              </c:strCache>
            </c:strRef>
          </c:tx>
          <c:spPr>
            <a:solidFill>
              <a:srgbClr val="BD732A"/>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Sheet1!$O$2:$O$52</c:f>
              <c:numCache>
                <c:formatCode>General</c:formatCode>
                <c:ptCount val="51"/>
                <c:pt idx="0">
                  <c:v>0.50600000000000001</c:v>
                </c:pt>
                <c:pt idx="1">
                  <c:v>0.49299999999999999</c:v>
                </c:pt>
                <c:pt idx="2">
                  <c:v>0.48799999999999999</c:v>
                </c:pt>
                <c:pt idx="3">
                  <c:v>0.49099999999999999</c:v>
                </c:pt>
                <c:pt idx="4">
                  <c:v>0.48799999999999999</c:v>
                </c:pt>
                <c:pt idx="5">
                  <c:v>0.49399999999999999</c:v>
                </c:pt>
                <c:pt idx="6">
                  <c:v>0.503</c:v>
                </c:pt>
                <c:pt idx="7">
                  <c:v>0.51800000000000002</c:v>
                </c:pt>
                <c:pt idx="8">
                  <c:v>0.55000000000000004</c:v>
                </c:pt>
                <c:pt idx="9">
                  <c:v>0.55200000000000005</c:v>
                </c:pt>
                <c:pt idx="10">
                  <c:v>0.57199999999999995</c:v>
                </c:pt>
                <c:pt idx="11">
                  <c:v>0.63400000000000001</c:v>
                </c:pt>
                <c:pt idx="12">
                  <c:v>0.73199999999999998</c:v>
                </c:pt>
                <c:pt idx="13">
                  <c:v>0.83499999999999996</c:v>
                </c:pt>
                <c:pt idx="14">
                  <c:v>0.91400000000000003</c:v>
                </c:pt>
                <c:pt idx="15">
                  <c:v>0.91100000000000003</c:v>
                </c:pt>
                <c:pt idx="16">
                  <c:v>0.77600000000000002</c:v>
                </c:pt>
                <c:pt idx="17">
                  <c:v>0.78900000000000003</c:v>
                </c:pt>
                <c:pt idx="18">
                  <c:v>0.90600000000000003</c:v>
                </c:pt>
                <c:pt idx="19">
                  <c:v>0.88800000000000001</c:v>
                </c:pt>
                <c:pt idx="20">
                  <c:v>0.80800000000000005</c:v>
                </c:pt>
                <c:pt idx="21">
                  <c:v>0.88622299999999998</c:v>
                </c:pt>
                <c:pt idx="22">
                  <c:v>0.94445199999999996</c:v>
                </c:pt>
                <c:pt idx="23">
                  <c:v>1.014642</c:v>
                </c:pt>
                <c:pt idx="24">
                  <c:v>1.05183</c:v>
                </c:pt>
                <c:pt idx="25">
                  <c:v>1.0840179999999999</c:v>
                </c:pt>
                <c:pt idx="26">
                  <c:v>1.100479</c:v>
                </c:pt>
                <c:pt idx="27">
                  <c:v>1.089553</c:v>
                </c:pt>
                <c:pt idx="28">
                  <c:v>1.079367</c:v>
                </c:pt>
                <c:pt idx="29">
                  <c:v>1.070406</c:v>
                </c:pt>
                <c:pt idx="30">
                  <c:v>1.062092</c:v>
                </c:pt>
                <c:pt idx="31">
                  <c:v>1.0653999999999999</c:v>
                </c:pt>
                <c:pt idx="32">
                  <c:v>1.0665089999999999</c:v>
                </c:pt>
                <c:pt idx="33">
                  <c:v>1.0767059999999999</c:v>
                </c:pt>
                <c:pt idx="34">
                  <c:v>1.0892919999999999</c:v>
                </c:pt>
                <c:pt idx="35">
                  <c:v>1.094355</c:v>
                </c:pt>
                <c:pt idx="36">
                  <c:v>1.105928</c:v>
                </c:pt>
                <c:pt idx="37">
                  <c:v>1.124093</c:v>
                </c:pt>
                <c:pt idx="38">
                  <c:v>1.141275</c:v>
                </c:pt>
                <c:pt idx="39">
                  <c:v>1.217263</c:v>
                </c:pt>
                <c:pt idx="40">
                  <c:v>1.2558670000000001</c:v>
                </c:pt>
                <c:pt idx="41">
                  <c:v>1.2933490000000001</c:v>
                </c:pt>
                <c:pt idx="42">
                  <c:v>1.3263290000000001</c:v>
                </c:pt>
                <c:pt idx="43">
                  <c:v>1.3604959999999999</c:v>
                </c:pt>
                <c:pt idx="44">
                  <c:v>1.3842449999999999</c:v>
                </c:pt>
                <c:pt idx="45">
                  <c:v>1.4045890000000001</c:v>
                </c:pt>
                <c:pt idx="46">
                  <c:v>1.4231579999999999</c:v>
                </c:pt>
                <c:pt idx="47">
                  <c:v>1.463465</c:v>
                </c:pt>
                <c:pt idx="48">
                  <c:v>1.4852989999999999</c:v>
                </c:pt>
                <c:pt idx="49">
                  <c:v>1.51176</c:v>
                </c:pt>
                <c:pt idx="50">
                  <c:v>1.528065</c:v>
                </c:pt>
              </c:numCache>
            </c:numRef>
          </c:val>
        </c:ser>
        <c:ser>
          <c:idx val="10"/>
          <c:order val="4"/>
          <c:tx>
            <c:strRef>
              <c:f>Sheet1!$N$1</c:f>
              <c:strCache>
                <c:ptCount val="1"/>
                <c:pt idx="0">
                  <c:v>Utica</c:v>
                </c:pt>
              </c:strCache>
            </c:strRef>
          </c:tx>
          <c:spPr>
            <a:solidFill>
              <a:srgbClr val="BD732A"/>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Sheet1!$N$2:$N$52</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2E-3</c:v>
                </c:pt>
                <c:pt idx="13">
                  <c:v>0.01</c:v>
                </c:pt>
                <c:pt idx="14">
                  <c:v>0.03</c:v>
                </c:pt>
                <c:pt idx="15">
                  <c:v>6.4000000000000001E-2</c:v>
                </c:pt>
                <c:pt idx="16">
                  <c:v>5.0999999999999997E-2</c:v>
                </c:pt>
                <c:pt idx="17">
                  <c:v>4.5999999999999999E-2</c:v>
                </c:pt>
                <c:pt idx="18">
                  <c:v>5.2999999999999999E-2</c:v>
                </c:pt>
                <c:pt idx="19">
                  <c:v>6.2E-2</c:v>
                </c:pt>
                <c:pt idx="20">
                  <c:v>6.4000000000000001E-2</c:v>
                </c:pt>
                <c:pt idx="21">
                  <c:v>8.6072999999999997E-2</c:v>
                </c:pt>
                <c:pt idx="22">
                  <c:v>8.9932999999999999E-2</c:v>
                </c:pt>
                <c:pt idx="23">
                  <c:v>0.10302500000000001</c:v>
                </c:pt>
                <c:pt idx="24">
                  <c:v>0.107834</c:v>
                </c:pt>
                <c:pt idx="25">
                  <c:v>0.10308</c:v>
                </c:pt>
                <c:pt idx="26">
                  <c:v>9.9209000000000006E-2</c:v>
                </c:pt>
                <c:pt idx="27">
                  <c:v>9.6396999999999997E-2</c:v>
                </c:pt>
                <c:pt idx="28">
                  <c:v>9.5329999999999998E-2</c:v>
                </c:pt>
                <c:pt idx="29">
                  <c:v>9.2633999999999994E-2</c:v>
                </c:pt>
                <c:pt idx="30">
                  <c:v>8.4279999999999994E-2</c:v>
                </c:pt>
                <c:pt idx="31">
                  <c:v>7.8255000000000005E-2</c:v>
                </c:pt>
                <c:pt idx="32">
                  <c:v>7.4575000000000002E-2</c:v>
                </c:pt>
                <c:pt idx="33">
                  <c:v>7.1640999999999996E-2</c:v>
                </c:pt>
                <c:pt idx="34">
                  <c:v>6.8138000000000004E-2</c:v>
                </c:pt>
                <c:pt idx="35">
                  <c:v>6.6950999999999997E-2</c:v>
                </c:pt>
                <c:pt idx="36">
                  <c:v>6.7289000000000002E-2</c:v>
                </c:pt>
                <c:pt idx="37">
                  <c:v>6.6805000000000003E-2</c:v>
                </c:pt>
                <c:pt idx="38">
                  <c:v>7.7297000000000005E-2</c:v>
                </c:pt>
                <c:pt idx="39">
                  <c:v>8.1402000000000002E-2</c:v>
                </c:pt>
                <c:pt idx="40">
                  <c:v>8.1596000000000002E-2</c:v>
                </c:pt>
                <c:pt idx="41">
                  <c:v>8.1594E-2</c:v>
                </c:pt>
                <c:pt idx="42">
                  <c:v>8.1527000000000002E-2</c:v>
                </c:pt>
                <c:pt idx="43">
                  <c:v>7.8279000000000001E-2</c:v>
                </c:pt>
                <c:pt idx="44">
                  <c:v>7.7598E-2</c:v>
                </c:pt>
                <c:pt idx="45">
                  <c:v>7.7673000000000006E-2</c:v>
                </c:pt>
                <c:pt idx="46">
                  <c:v>7.7401999999999999E-2</c:v>
                </c:pt>
                <c:pt idx="47">
                  <c:v>7.6787999999999995E-2</c:v>
                </c:pt>
                <c:pt idx="48">
                  <c:v>7.7016000000000001E-2</c:v>
                </c:pt>
                <c:pt idx="49">
                  <c:v>7.8118000000000007E-2</c:v>
                </c:pt>
                <c:pt idx="50">
                  <c:v>7.8315999999999997E-2</c:v>
                </c:pt>
              </c:numCache>
            </c:numRef>
          </c:val>
        </c:ser>
        <c:ser>
          <c:idx val="11"/>
          <c:order val="5"/>
          <c:tx>
            <c:strRef>
              <c:f>Sheet1!$G$1</c:f>
              <c:strCache>
                <c:ptCount val="1"/>
                <c:pt idx="0">
                  <c:v>Woodford</c:v>
                </c:pt>
              </c:strCache>
            </c:strRef>
          </c:tx>
          <c:spPr>
            <a:solidFill>
              <a:srgbClr val="BD732A"/>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0</c:v>
                </c:pt>
                <c:pt idx="1">
                  <c:v>0</c:v>
                </c:pt>
                <c:pt idx="2">
                  <c:v>0</c:v>
                </c:pt>
                <c:pt idx="3">
                  <c:v>0</c:v>
                </c:pt>
                <c:pt idx="4">
                  <c:v>1E-3</c:v>
                </c:pt>
                <c:pt idx="5">
                  <c:v>1E-3</c:v>
                </c:pt>
                <c:pt idx="6">
                  <c:v>0</c:v>
                </c:pt>
                <c:pt idx="7">
                  <c:v>1E-3</c:v>
                </c:pt>
                <c:pt idx="8">
                  <c:v>2E-3</c:v>
                </c:pt>
                <c:pt idx="9">
                  <c:v>4.0000000000000001E-3</c:v>
                </c:pt>
                <c:pt idx="10">
                  <c:v>6.0000000000000001E-3</c:v>
                </c:pt>
                <c:pt idx="11">
                  <c:v>1.2E-2</c:v>
                </c:pt>
                <c:pt idx="12">
                  <c:v>0.02</c:v>
                </c:pt>
                <c:pt idx="13">
                  <c:v>3.5000000000000003E-2</c:v>
                </c:pt>
                <c:pt idx="14">
                  <c:v>5.0999999999999997E-2</c:v>
                </c:pt>
                <c:pt idx="15">
                  <c:v>7.1999999999999995E-2</c:v>
                </c:pt>
                <c:pt idx="16">
                  <c:v>7.8E-2</c:v>
                </c:pt>
                <c:pt idx="17">
                  <c:v>7.8E-2</c:v>
                </c:pt>
                <c:pt idx="18">
                  <c:v>9.8000000000000004E-2</c:v>
                </c:pt>
                <c:pt idx="19">
                  <c:v>0.1</c:v>
                </c:pt>
                <c:pt idx="20">
                  <c:v>9.7000000000000003E-2</c:v>
                </c:pt>
                <c:pt idx="21">
                  <c:v>0.105686</c:v>
                </c:pt>
                <c:pt idx="22">
                  <c:v>0.113471</c:v>
                </c:pt>
                <c:pt idx="23">
                  <c:v>0.117857</c:v>
                </c:pt>
                <c:pt idx="24">
                  <c:v>0.11955</c:v>
                </c:pt>
                <c:pt idx="25">
                  <c:v>0.115896</c:v>
                </c:pt>
                <c:pt idx="26">
                  <c:v>0.111842</c:v>
                </c:pt>
                <c:pt idx="27">
                  <c:v>0.107588</c:v>
                </c:pt>
                <c:pt idx="28">
                  <c:v>0.109483</c:v>
                </c:pt>
                <c:pt idx="29">
                  <c:v>0.11335099999999999</c:v>
                </c:pt>
                <c:pt idx="30">
                  <c:v>0.11539000000000001</c:v>
                </c:pt>
                <c:pt idx="31">
                  <c:v>0.115314</c:v>
                </c:pt>
                <c:pt idx="32">
                  <c:v>0.11419600000000001</c:v>
                </c:pt>
                <c:pt idx="33">
                  <c:v>0.11276</c:v>
                </c:pt>
                <c:pt idx="34">
                  <c:v>0.111084</c:v>
                </c:pt>
                <c:pt idx="35">
                  <c:v>0.109678</c:v>
                </c:pt>
                <c:pt idx="36">
                  <c:v>0.111008</c:v>
                </c:pt>
                <c:pt idx="37">
                  <c:v>0.113037</c:v>
                </c:pt>
                <c:pt idx="38">
                  <c:v>0.1132</c:v>
                </c:pt>
                <c:pt idx="39">
                  <c:v>0.113414</c:v>
                </c:pt>
                <c:pt idx="40">
                  <c:v>0.113888</c:v>
                </c:pt>
                <c:pt idx="41">
                  <c:v>0.114188</c:v>
                </c:pt>
                <c:pt idx="42">
                  <c:v>0.114589</c:v>
                </c:pt>
                <c:pt idx="43">
                  <c:v>0.114721</c:v>
                </c:pt>
                <c:pt idx="44">
                  <c:v>0.116468</c:v>
                </c:pt>
                <c:pt idx="45">
                  <c:v>0.118575</c:v>
                </c:pt>
                <c:pt idx="46">
                  <c:v>0.11956</c:v>
                </c:pt>
                <c:pt idx="47">
                  <c:v>0.120194</c:v>
                </c:pt>
                <c:pt idx="48">
                  <c:v>0.121027</c:v>
                </c:pt>
                <c:pt idx="49">
                  <c:v>0.12156699999999999</c:v>
                </c:pt>
                <c:pt idx="50">
                  <c:v>0.12203600000000001</c:v>
                </c:pt>
              </c:numCache>
            </c:numRef>
          </c:val>
        </c:ser>
        <c:ser>
          <c:idx val="13"/>
          <c:order val="6"/>
          <c:tx>
            <c:strRef>
              <c:f>Sheet1!$H$1</c:f>
              <c:strCache>
                <c:ptCount val="1"/>
                <c:pt idx="0">
                  <c:v>Austin Chalk</c:v>
                </c:pt>
              </c:strCache>
            </c:strRef>
          </c:tx>
          <c:spPr>
            <a:solidFill>
              <a:srgbClr val="BD732A"/>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Sheet1!$H$2:$H$52</c:f>
              <c:numCache>
                <c:formatCode>General</c:formatCode>
                <c:ptCount val="51"/>
                <c:pt idx="0">
                  <c:v>6.7000000000000004E-2</c:v>
                </c:pt>
                <c:pt idx="1">
                  <c:v>5.8000000000000003E-2</c:v>
                </c:pt>
                <c:pt idx="2">
                  <c:v>4.8000000000000001E-2</c:v>
                </c:pt>
                <c:pt idx="3">
                  <c:v>4.2999999999999997E-2</c:v>
                </c:pt>
                <c:pt idx="4">
                  <c:v>4.1000000000000002E-2</c:v>
                </c:pt>
                <c:pt idx="5">
                  <c:v>4.1000000000000002E-2</c:v>
                </c:pt>
                <c:pt idx="6">
                  <c:v>4.1000000000000002E-2</c:v>
                </c:pt>
                <c:pt idx="7">
                  <c:v>4.1000000000000002E-2</c:v>
                </c:pt>
                <c:pt idx="8">
                  <c:v>4.2000000000000003E-2</c:v>
                </c:pt>
                <c:pt idx="9">
                  <c:v>3.6999999999999998E-2</c:v>
                </c:pt>
                <c:pt idx="10">
                  <c:v>3.5999999999999997E-2</c:v>
                </c:pt>
                <c:pt idx="11">
                  <c:v>3.7999999999999999E-2</c:v>
                </c:pt>
                <c:pt idx="12">
                  <c:v>3.6999999999999998E-2</c:v>
                </c:pt>
                <c:pt idx="13">
                  <c:v>3.5000000000000003E-2</c:v>
                </c:pt>
                <c:pt idx="14">
                  <c:v>3.5000000000000003E-2</c:v>
                </c:pt>
                <c:pt idx="15">
                  <c:v>4.2999999999999997E-2</c:v>
                </c:pt>
                <c:pt idx="16">
                  <c:v>4.3999999999999997E-2</c:v>
                </c:pt>
                <c:pt idx="17">
                  <c:v>7.1999999999999995E-2</c:v>
                </c:pt>
                <c:pt idx="18">
                  <c:v>0.104</c:v>
                </c:pt>
                <c:pt idx="19">
                  <c:v>0.111</c:v>
                </c:pt>
                <c:pt idx="20">
                  <c:v>9.6000000000000002E-2</c:v>
                </c:pt>
                <c:pt idx="21">
                  <c:v>0.10373599999999999</c:v>
                </c:pt>
                <c:pt idx="22">
                  <c:v>0.11088199999999999</c:v>
                </c:pt>
                <c:pt idx="23">
                  <c:v>0.106168</c:v>
                </c:pt>
                <c:pt idx="24">
                  <c:v>0.1139</c:v>
                </c:pt>
                <c:pt idx="25">
                  <c:v>0.12374400000000001</c:v>
                </c:pt>
                <c:pt idx="26">
                  <c:v>0.13742399999999999</c:v>
                </c:pt>
                <c:pt idx="27">
                  <c:v>0.147096</c:v>
                </c:pt>
                <c:pt idx="28">
                  <c:v>0.15795100000000001</c:v>
                </c:pt>
                <c:pt idx="29">
                  <c:v>0.166742</c:v>
                </c:pt>
                <c:pt idx="30">
                  <c:v>0.17723</c:v>
                </c:pt>
                <c:pt idx="31">
                  <c:v>0.191634</c:v>
                </c:pt>
                <c:pt idx="32">
                  <c:v>0.20508699999999999</c:v>
                </c:pt>
                <c:pt idx="33">
                  <c:v>0.21161199999999999</c:v>
                </c:pt>
                <c:pt idx="34">
                  <c:v>0.21606300000000001</c:v>
                </c:pt>
                <c:pt idx="35">
                  <c:v>0.227104</c:v>
                </c:pt>
                <c:pt idx="36">
                  <c:v>0.23393600000000001</c:v>
                </c:pt>
                <c:pt idx="37">
                  <c:v>0.235847</c:v>
                </c:pt>
                <c:pt idx="38">
                  <c:v>0.24241399999999999</c:v>
                </c:pt>
                <c:pt idx="39">
                  <c:v>0.25029400000000002</c:v>
                </c:pt>
                <c:pt idx="40">
                  <c:v>0.25620799999999999</c:v>
                </c:pt>
                <c:pt idx="41">
                  <c:v>0.25376199999999999</c:v>
                </c:pt>
                <c:pt idx="42">
                  <c:v>0.25803599999999999</c:v>
                </c:pt>
                <c:pt idx="43">
                  <c:v>0.269903</c:v>
                </c:pt>
                <c:pt idx="44">
                  <c:v>0.27900000000000003</c:v>
                </c:pt>
                <c:pt idx="45">
                  <c:v>0.28720899999999999</c:v>
                </c:pt>
                <c:pt idx="46">
                  <c:v>0.29437200000000002</c:v>
                </c:pt>
                <c:pt idx="47">
                  <c:v>0.30079800000000001</c:v>
                </c:pt>
                <c:pt idx="48">
                  <c:v>0.30732999999999999</c:v>
                </c:pt>
                <c:pt idx="49">
                  <c:v>0.314799</c:v>
                </c:pt>
                <c:pt idx="50">
                  <c:v>0.32366899999999998</c:v>
                </c:pt>
              </c:numCache>
            </c:numRef>
          </c:val>
        </c:ser>
        <c:ser>
          <c:idx val="5"/>
          <c:order val="7"/>
          <c:tx>
            <c:strRef>
              <c:f>Sheet1!$L$1</c:f>
              <c:strCache>
                <c:ptCount val="1"/>
                <c:pt idx="0">
                  <c:v>monterey</c:v>
                </c:pt>
              </c:strCache>
            </c:strRef>
          </c:tx>
          <c:spPr>
            <a:solidFill>
              <a:srgbClr val="BD732A"/>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Sheet1!$L$2:$L$52</c:f>
              <c:numCache>
                <c:formatCode>General</c:formatCode>
                <c:ptCount val="51"/>
                <c:pt idx="0">
                  <c:v>6.0999999999999999E-2</c:v>
                </c:pt>
                <c:pt idx="1">
                  <c:v>6.3E-2</c:v>
                </c:pt>
                <c:pt idx="2">
                  <c:v>6.6000000000000003E-2</c:v>
                </c:pt>
                <c:pt idx="3">
                  <c:v>6.2E-2</c:v>
                </c:pt>
                <c:pt idx="4">
                  <c:v>6.0999999999999999E-2</c:v>
                </c:pt>
                <c:pt idx="5">
                  <c:v>5.8999999999999997E-2</c:v>
                </c:pt>
                <c:pt idx="6">
                  <c:v>5.7000000000000002E-2</c:v>
                </c:pt>
                <c:pt idx="7">
                  <c:v>5.5E-2</c:v>
                </c:pt>
                <c:pt idx="8">
                  <c:v>0.05</c:v>
                </c:pt>
                <c:pt idx="9">
                  <c:v>4.5999999999999999E-2</c:v>
                </c:pt>
                <c:pt idx="10">
                  <c:v>4.3999999999999997E-2</c:v>
                </c:pt>
                <c:pt idx="11">
                  <c:v>4.5999999999999999E-2</c:v>
                </c:pt>
                <c:pt idx="12">
                  <c:v>4.7E-2</c:v>
                </c:pt>
                <c:pt idx="13">
                  <c:v>4.7E-2</c:v>
                </c:pt>
                <c:pt idx="14">
                  <c:v>4.2999999999999997E-2</c:v>
                </c:pt>
                <c:pt idx="15">
                  <c:v>0.04</c:v>
                </c:pt>
                <c:pt idx="16">
                  <c:v>3.4000000000000002E-2</c:v>
                </c:pt>
                <c:pt idx="17">
                  <c:v>3.1E-2</c:v>
                </c:pt>
                <c:pt idx="18">
                  <c:v>0.03</c:v>
                </c:pt>
                <c:pt idx="19">
                  <c:v>2.9000000000000001E-2</c:v>
                </c:pt>
                <c:pt idx="20">
                  <c:v>2.5000000000000001E-2</c:v>
                </c:pt>
                <c:pt idx="21">
                  <c:v>2.2969E-2</c:v>
                </c:pt>
                <c:pt idx="22">
                  <c:v>2.2217000000000001E-2</c:v>
                </c:pt>
                <c:pt idx="23">
                  <c:v>2.1489000000000001E-2</c:v>
                </c:pt>
                <c:pt idx="24">
                  <c:v>2.0785999999999999E-2</c:v>
                </c:pt>
                <c:pt idx="25">
                  <c:v>2.0105999999999999E-2</c:v>
                </c:pt>
                <c:pt idx="26">
                  <c:v>1.9449000000000001E-2</c:v>
                </c:pt>
                <c:pt idx="27">
                  <c:v>1.8813E-2</c:v>
                </c:pt>
                <c:pt idx="28">
                  <c:v>1.8199E-2</c:v>
                </c:pt>
                <c:pt idx="29">
                  <c:v>1.7606E-2</c:v>
                </c:pt>
                <c:pt idx="30">
                  <c:v>1.7031999999999999E-2</c:v>
                </c:pt>
                <c:pt idx="31">
                  <c:v>1.6476999999999999E-2</c:v>
                </c:pt>
                <c:pt idx="32">
                  <c:v>1.5941E-2</c:v>
                </c:pt>
                <c:pt idx="33">
                  <c:v>1.5422999999999999E-2</c:v>
                </c:pt>
                <c:pt idx="34">
                  <c:v>1.4921E-2</c:v>
                </c:pt>
                <c:pt idx="35">
                  <c:v>1.4437E-2</c:v>
                </c:pt>
                <c:pt idx="36">
                  <c:v>1.3968E-2</c:v>
                </c:pt>
                <c:pt idx="37">
                  <c:v>1.3514999999999999E-2</c:v>
                </c:pt>
                <c:pt idx="38">
                  <c:v>1.3077E-2</c:v>
                </c:pt>
                <c:pt idx="39">
                  <c:v>1.2318000000000001E-2</c:v>
                </c:pt>
                <c:pt idx="40">
                  <c:v>1.192E-2</c:v>
                </c:pt>
                <c:pt idx="41">
                  <c:v>1.1535999999999999E-2</c:v>
                </c:pt>
                <c:pt idx="42">
                  <c:v>1.1164E-2</c:v>
                </c:pt>
                <c:pt idx="43">
                  <c:v>1.0803999999999999E-2</c:v>
                </c:pt>
                <c:pt idx="44">
                  <c:v>1.0437E-2</c:v>
                </c:pt>
                <c:pt idx="45">
                  <c:v>1.0101000000000001E-2</c:v>
                </c:pt>
                <c:pt idx="46">
                  <c:v>9.7769999999999992E-3</c:v>
                </c:pt>
                <c:pt idx="47">
                  <c:v>9.4629999999999992E-3</c:v>
                </c:pt>
                <c:pt idx="48">
                  <c:v>9.1590000000000005E-3</c:v>
                </c:pt>
                <c:pt idx="49">
                  <c:v>8.8649999999999996E-3</c:v>
                </c:pt>
                <c:pt idx="50">
                  <c:v>8.5690000000000002E-3</c:v>
                </c:pt>
              </c:numCache>
            </c:numRef>
          </c:val>
        </c:ser>
        <c:ser>
          <c:idx val="9"/>
          <c:order val="8"/>
          <c:tx>
            <c:strRef>
              <c:f>Sheet1!$J$1</c:f>
              <c:strCache>
                <c:ptCount val="1"/>
                <c:pt idx="0">
                  <c:v>Niobrara</c:v>
                </c:pt>
              </c:strCache>
            </c:strRef>
          </c:tx>
          <c:spPr>
            <a:solidFill>
              <a:srgbClr val="A33340">
                <a:lumMod val="75000"/>
              </a:srgbClr>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Sheet1!$J$2:$J$52</c:f>
              <c:numCache>
                <c:formatCode>General</c:formatCode>
                <c:ptCount val="51"/>
                <c:pt idx="0">
                  <c:v>1.4999999999999999E-2</c:v>
                </c:pt>
                <c:pt idx="1">
                  <c:v>1.7000000000000001E-2</c:v>
                </c:pt>
                <c:pt idx="2">
                  <c:v>1.9E-2</c:v>
                </c:pt>
                <c:pt idx="3">
                  <c:v>2.1999999999999999E-2</c:v>
                </c:pt>
                <c:pt idx="4">
                  <c:v>2.5999999999999999E-2</c:v>
                </c:pt>
                <c:pt idx="5">
                  <c:v>2.8000000000000001E-2</c:v>
                </c:pt>
                <c:pt idx="6">
                  <c:v>3.2000000000000001E-2</c:v>
                </c:pt>
                <c:pt idx="7">
                  <c:v>3.5999999999999997E-2</c:v>
                </c:pt>
                <c:pt idx="8">
                  <c:v>4.4999999999999998E-2</c:v>
                </c:pt>
                <c:pt idx="9">
                  <c:v>4.7E-2</c:v>
                </c:pt>
                <c:pt idx="10">
                  <c:v>5.2999999999999999E-2</c:v>
                </c:pt>
                <c:pt idx="11">
                  <c:v>7.0000000000000007E-2</c:v>
                </c:pt>
                <c:pt idx="12">
                  <c:v>9.8000000000000004E-2</c:v>
                </c:pt>
                <c:pt idx="13">
                  <c:v>0.14599999999999999</c:v>
                </c:pt>
                <c:pt idx="14">
                  <c:v>0.23</c:v>
                </c:pt>
                <c:pt idx="15">
                  <c:v>0.311</c:v>
                </c:pt>
                <c:pt idx="16">
                  <c:v>0.29399999999999998</c:v>
                </c:pt>
                <c:pt idx="17">
                  <c:v>0.33700000000000002</c:v>
                </c:pt>
                <c:pt idx="18">
                  <c:v>0.44800000000000001</c:v>
                </c:pt>
                <c:pt idx="19">
                  <c:v>0.52</c:v>
                </c:pt>
                <c:pt idx="20">
                  <c:v>0.47599999999999998</c:v>
                </c:pt>
                <c:pt idx="21">
                  <c:v>0.50582199999999999</c:v>
                </c:pt>
                <c:pt idx="22">
                  <c:v>0.53791999999999995</c:v>
                </c:pt>
                <c:pt idx="23">
                  <c:v>0.54897099999999999</c:v>
                </c:pt>
                <c:pt idx="24">
                  <c:v>0.56281599999999998</c:v>
                </c:pt>
                <c:pt idx="25">
                  <c:v>0.59213800000000005</c:v>
                </c:pt>
                <c:pt idx="26">
                  <c:v>0.604657</c:v>
                </c:pt>
                <c:pt idx="27">
                  <c:v>0.61083500000000002</c:v>
                </c:pt>
                <c:pt idx="28">
                  <c:v>0.61363599999999996</c:v>
                </c:pt>
                <c:pt idx="29">
                  <c:v>0.61512500000000003</c:v>
                </c:pt>
                <c:pt idx="30">
                  <c:v>0.61360700000000001</c:v>
                </c:pt>
                <c:pt idx="31">
                  <c:v>0.60956200000000005</c:v>
                </c:pt>
                <c:pt idx="32">
                  <c:v>0.61551500000000003</c:v>
                </c:pt>
                <c:pt idx="33">
                  <c:v>0.61954399999999998</c:v>
                </c:pt>
                <c:pt idx="34">
                  <c:v>0.61965400000000004</c:v>
                </c:pt>
                <c:pt idx="35">
                  <c:v>0.61888600000000005</c:v>
                </c:pt>
                <c:pt idx="36">
                  <c:v>0.61974899999999999</c:v>
                </c:pt>
                <c:pt idx="37">
                  <c:v>0.61905699999999997</c:v>
                </c:pt>
                <c:pt idx="38">
                  <c:v>0.61949699999999996</c:v>
                </c:pt>
                <c:pt idx="39">
                  <c:v>0.62050300000000003</c:v>
                </c:pt>
                <c:pt idx="40">
                  <c:v>0.62166900000000003</c:v>
                </c:pt>
                <c:pt idx="41">
                  <c:v>0.62148400000000004</c:v>
                </c:pt>
                <c:pt idx="42">
                  <c:v>0.62312699999999999</c:v>
                </c:pt>
                <c:pt idx="43">
                  <c:v>0.62681699999999996</c:v>
                </c:pt>
                <c:pt idx="44">
                  <c:v>0.62898900000000002</c:v>
                </c:pt>
                <c:pt idx="45">
                  <c:v>0.62945600000000002</c:v>
                </c:pt>
                <c:pt idx="46">
                  <c:v>0.63295000000000001</c:v>
                </c:pt>
                <c:pt idx="47">
                  <c:v>0.63571800000000001</c:v>
                </c:pt>
                <c:pt idx="48">
                  <c:v>0.636911</c:v>
                </c:pt>
                <c:pt idx="49">
                  <c:v>0.63506399999999996</c:v>
                </c:pt>
                <c:pt idx="50">
                  <c:v>0.63534599999999997</c:v>
                </c:pt>
              </c:numCache>
            </c:numRef>
          </c:val>
        </c:ser>
        <c:ser>
          <c:idx val="6"/>
          <c:order val="9"/>
          <c:tx>
            <c:strRef>
              <c:f>Sheet1!$E$1</c:f>
              <c:strCache>
                <c:ptCount val="1"/>
                <c:pt idx="0">
                  <c:v>Bakken</c:v>
                </c:pt>
              </c:strCache>
            </c:strRef>
          </c:tx>
          <c:spPr>
            <a:solidFill>
              <a:srgbClr val="A33340"/>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1.9E-2</c:v>
                </c:pt>
                <c:pt idx="1">
                  <c:v>1.7000000000000001E-2</c:v>
                </c:pt>
                <c:pt idx="2">
                  <c:v>1.7000000000000001E-2</c:v>
                </c:pt>
                <c:pt idx="3">
                  <c:v>0.02</c:v>
                </c:pt>
                <c:pt idx="4">
                  <c:v>3.1E-2</c:v>
                </c:pt>
                <c:pt idx="5">
                  <c:v>5.2999999999999999E-2</c:v>
                </c:pt>
                <c:pt idx="6">
                  <c:v>6.3E-2</c:v>
                </c:pt>
                <c:pt idx="7">
                  <c:v>7.3999999999999996E-2</c:v>
                </c:pt>
                <c:pt idx="8">
                  <c:v>0.121</c:v>
                </c:pt>
                <c:pt idx="9">
                  <c:v>0.17599999999999999</c:v>
                </c:pt>
                <c:pt idx="10">
                  <c:v>0.27100000000000002</c:v>
                </c:pt>
                <c:pt idx="11">
                  <c:v>0.38700000000000001</c:v>
                </c:pt>
                <c:pt idx="12">
                  <c:v>0.64100000000000001</c:v>
                </c:pt>
                <c:pt idx="13">
                  <c:v>0.84799999999999998</c:v>
                </c:pt>
                <c:pt idx="14">
                  <c:v>1.0780000000000001</c:v>
                </c:pt>
                <c:pt idx="15">
                  <c:v>1.177</c:v>
                </c:pt>
                <c:pt idx="16">
                  <c:v>1.024</c:v>
                </c:pt>
                <c:pt idx="17">
                  <c:v>1.0589999999999999</c:v>
                </c:pt>
                <c:pt idx="18">
                  <c:v>1.2549999999999999</c:v>
                </c:pt>
                <c:pt idx="19">
                  <c:v>1.417</c:v>
                </c:pt>
                <c:pt idx="20">
                  <c:v>1.177</c:v>
                </c:pt>
                <c:pt idx="21">
                  <c:v>1.205864</c:v>
                </c:pt>
                <c:pt idx="22">
                  <c:v>1.2266060000000001</c:v>
                </c:pt>
                <c:pt idx="23">
                  <c:v>1.3124439999999999</c:v>
                </c:pt>
                <c:pt idx="24">
                  <c:v>1.47384</c:v>
                </c:pt>
                <c:pt idx="25">
                  <c:v>1.574937</c:v>
                </c:pt>
                <c:pt idx="26">
                  <c:v>1.591982</c:v>
                </c:pt>
                <c:pt idx="27">
                  <c:v>1.6008089999999999</c:v>
                </c:pt>
                <c:pt idx="28">
                  <c:v>1.5939620000000001</c:v>
                </c:pt>
                <c:pt idx="29">
                  <c:v>1.6048849999999999</c:v>
                </c:pt>
                <c:pt idx="30">
                  <c:v>1.6059859999999999</c:v>
                </c:pt>
                <c:pt idx="31">
                  <c:v>1.6200650000000001</c:v>
                </c:pt>
                <c:pt idx="32">
                  <c:v>1.637454</c:v>
                </c:pt>
                <c:pt idx="33">
                  <c:v>1.673888</c:v>
                </c:pt>
                <c:pt idx="34">
                  <c:v>1.7053860000000001</c:v>
                </c:pt>
                <c:pt idx="35">
                  <c:v>1.7101280000000001</c:v>
                </c:pt>
                <c:pt idx="36">
                  <c:v>1.703022</c:v>
                </c:pt>
                <c:pt idx="37">
                  <c:v>1.687654</c:v>
                </c:pt>
                <c:pt idx="38">
                  <c:v>1.6701410000000001</c:v>
                </c:pt>
                <c:pt idx="39">
                  <c:v>1.6748909999999999</c:v>
                </c:pt>
                <c:pt idx="40">
                  <c:v>1.6647829999999999</c:v>
                </c:pt>
                <c:pt idx="41">
                  <c:v>1.6548039999999999</c:v>
                </c:pt>
                <c:pt idx="42">
                  <c:v>1.656882</c:v>
                </c:pt>
                <c:pt idx="43">
                  <c:v>1.6657439999999999</c:v>
                </c:pt>
                <c:pt idx="44">
                  <c:v>1.668031</c:v>
                </c:pt>
                <c:pt idx="45">
                  <c:v>1.685827</c:v>
                </c:pt>
                <c:pt idx="46">
                  <c:v>1.695727</c:v>
                </c:pt>
                <c:pt idx="47">
                  <c:v>1.7081930000000001</c:v>
                </c:pt>
                <c:pt idx="48">
                  <c:v>1.7375290000000001</c:v>
                </c:pt>
                <c:pt idx="49">
                  <c:v>1.7318290000000001</c:v>
                </c:pt>
                <c:pt idx="50">
                  <c:v>1.636441</c:v>
                </c:pt>
              </c:numCache>
            </c:numRef>
          </c:val>
        </c:ser>
        <c:ser>
          <c:idx val="7"/>
          <c:order val="10"/>
          <c:tx>
            <c:strRef>
              <c:f>Sheet1!$F$1</c:f>
              <c:strCache>
                <c:ptCount val="1"/>
                <c:pt idx="0">
                  <c:v>Eagle Ford</c:v>
                </c:pt>
              </c:strCache>
            </c:strRef>
          </c:tx>
          <c:spPr>
            <a:solidFill>
              <a:srgbClr val="5D9732"/>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0</c:v>
                </c:pt>
                <c:pt idx="1">
                  <c:v>0</c:v>
                </c:pt>
                <c:pt idx="2">
                  <c:v>0</c:v>
                </c:pt>
                <c:pt idx="3">
                  <c:v>0</c:v>
                </c:pt>
                <c:pt idx="4">
                  <c:v>0</c:v>
                </c:pt>
                <c:pt idx="5">
                  <c:v>0</c:v>
                </c:pt>
                <c:pt idx="6">
                  <c:v>0</c:v>
                </c:pt>
                <c:pt idx="7">
                  <c:v>0</c:v>
                </c:pt>
                <c:pt idx="8">
                  <c:v>1E-3</c:v>
                </c:pt>
                <c:pt idx="9">
                  <c:v>3.0000000000000001E-3</c:v>
                </c:pt>
                <c:pt idx="10">
                  <c:v>3.3000000000000002E-2</c:v>
                </c:pt>
                <c:pt idx="11">
                  <c:v>0.20899999999999999</c:v>
                </c:pt>
                <c:pt idx="12">
                  <c:v>0.56399999999999995</c:v>
                </c:pt>
                <c:pt idx="13">
                  <c:v>0.97199999999999998</c:v>
                </c:pt>
                <c:pt idx="14">
                  <c:v>1.3720000000000001</c:v>
                </c:pt>
                <c:pt idx="15">
                  <c:v>1.4990000000000001</c:v>
                </c:pt>
                <c:pt idx="16">
                  <c:v>1.175</c:v>
                </c:pt>
                <c:pt idx="17">
                  <c:v>1.093</c:v>
                </c:pt>
                <c:pt idx="18">
                  <c:v>1.1859999999999999</c:v>
                </c:pt>
                <c:pt idx="19">
                  <c:v>1.24</c:v>
                </c:pt>
                <c:pt idx="20">
                  <c:v>1.052</c:v>
                </c:pt>
                <c:pt idx="21">
                  <c:v>1.035711</c:v>
                </c:pt>
                <c:pt idx="22">
                  <c:v>1.065321</c:v>
                </c:pt>
                <c:pt idx="23">
                  <c:v>1.1299710000000001</c:v>
                </c:pt>
                <c:pt idx="24">
                  <c:v>1.1272880000000001</c:v>
                </c:pt>
                <c:pt idx="25">
                  <c:v>1.1515089999999999</c:v>
                </c:pt>
                <c:pt idx="26">
                  <c:v>1.1578250000000001</c:v>
                </c:pt>
                <c:pt idx="27">
                  <c:v>1.145546</c:v>
                </c:pt>
                <c:pt idx="28">
                  <c:v>1.1309389999999999</c:v>
                </c:pt>
                <c:pt idx="29">
                  <c:v>1.1130169999999999</c:v>
                </c:pt>
                <c:pt idx="30">
                  <c:v>1.093861</c:v>
                </c:pt>
                <c:pt idx="31">
                  <c:v>1.0780110000000001</c:v>
                </c:pt>
                <c:pt idx="32">
                  <c:v>1.061374</c:v>
                </c:pt>
                <c:pt idx="33">
                  <c:v>1.0558799999999999</c:v>
                </c:pt>
                <c:pt idx="34">
                  <c:v>1.0496490000000001</c:v>
                </c:pt>
                <c:pt idx="35">
                  <c:v>1.0428390000000001</c:v>
                </c:pt>
                <c:pt idx="36">
                  <c:v>1.009755</c:v>
                </c:pt>
                <c:pt idx="37">
                  <c:v>1.0002070000000001</c:v>
                </c:pt>
                <c:pt idx="38">
                  <c:v>0.98903300000000005</c:v>
                </c:pt>
                <c:pt idx="39">
                  <c:v>0.97616899999999995</c:v>
                </c:pt>
                <c:pt idx="40">
                  <c:v>0.96384999999999998</c:v>
                </c:pt>
                <c:pt idx="41">
                  <c:v>0.94974499999999995</c:v>
                </c:pt>
                <c:pt idx="42">
                  <c:v>0.93781899999999996</c:v>
                </c:pt>
                <c:pt idx="43">
                  <c:v>0.92907499999999998</c:v>
                </c:pt>
                <c:pt idx="44">
                  <c:v>0.91896699999999998</c:v>
                </c:pt>
                <c:pt idx="45">
                  <c:v>0.91203999999999996</c:v>
                </c:pt>
                <c:pt idx="46">
                  <c:v>0.90329199999999998</c:v>
                </c:pt>
                <c:pt idx="47">
                  <c:v>0.89308200000000004</c:v>
                </c:pt>
                <c:pt idx="48">
                  <c:v>0.88807100000000005</c:v>
                </c:pt>
                <c:pt idx="49">
                  <c:v>0.87679399999999996</c:v>
                </c:pt>
                <c:pt idx="50">
                  <c:v>0.86026999999999998</c:v>
                </c:pt>
              </c:numCache>
            </c:numRef>
          </c:val>
        </c:ser>
        <c:ser>
          <c:idx val="14"/>
          <c:order val="11"/>
          <c:tx>
            <c:strRef>
              <c:f>Sheet1!$I$1</c:f>
              <c:strCache>
                <c:ptCount val="1"/>
                <c:pt idx="0">
                  <c:v>Spraberry</c:v>
                </c:pt>
              </c:strCache>
            </c:strRef>
          </c:tx>
          <c:spPr>
            <a:solidFill>
              <a:srgbClr val="0096D7">
                <a:lumMod val="50000"/>
              </a:srgbClr>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Sheet1!$I$2:$I$52</c:f>
              <c:numCache>
                <c:formatCode>General</c:formatCode>
                <c:ptCount val="51"/>
                <c:pt idx="0">
                  <c:v>7.5999999999999998E-2</c:v>
                </c:pt>
                <c:pt idx="1">
                  <c:v>7.5999999999999998E-2</c:v>
                </c:pt>
                <c:pt idx="2">
                  <c:v>7.1999999999999995E-2</c:v>
                </c:pt>
                <c:pt idx="3">
                  <c:v>7.1999999999999995E-2</c:v>
                </c:pt>
                <c:pt idx="4">
                  <c:v>7.2999999999999995E-2</c:v>
                </c:pt>
                <c:pt idx="5">
                  <c:v>7.9000000000000001E-2</c:v>
                </c:pt>
                <c:pt idx="6">
                  <c:v>8.2000000000000003E-2</c:v>
                </c:pt>
                <c:pt idx="7">
                  <c:v>9.2999999999999999E-2</c:v>
                </c:pt>
                <c:pt idx="8">
                  <c:v>0.115</c:v>
                </c:pt>
                <c:pt idx="9">
                  <c:v>0.13200000000000001</c:v>
                </c:pt>
                <c:pt idx="10">
                  <c:v>0.16500000000000001</c:v>
                </c:pt>
                <c:pt idx="11">
                  <c:v>0.223</c:v>
                </c:pt>
                <c:pt idx="12">
                  <c:v>0.29299999999999998</c:v>
                </c:pt>
                <c:pt idx="13">
                  <c:v>0.35</c:v>
                </c:pt>
                <c:pt idx="14">
                  <c:v>0.45200000000000001</c:v>
                </c:pt>
                <c:pt idx="15">
                  <c:v>0.56299999999999994</c:v>
                </c:pt>
                <c:pt idx="16">
                  <c:v>0.68799999999999994</c:v>
                </c:pt>
                <c:pt idx="17">
                  <c:v>0.91700000000000004</c:v>
                </c:pt>
                <c:pt idx="18">
                  <c:v>1.3109999999999999</c:v>
                </c:pt>
                <c:pt idx="19">
                  <c:v>1.623</c:v>
                </c:pt>
                <c:pt idx="20">
                  <c:v>1.621</c:v>
                </c:pt>
                <c:pt idx="21">
                  <c:v>1.436307</c:v>
                </c:pt>
                <c:pt idx="22">
                  <c:v>1.450075</c:v>
                </c:pt>
                <c:pt idx="23">
                  <c:v>1.353021</c:v>
                </c:pt>
                <c:pt idx="24">
                  <c:v>1.300905</c:v>
                </c:pt>
                <c:pt idx="25">
                  <c:v>1.2608999999999999</c:v>
                </c:pt>
                <c:pt idx="26">
                  <c:v>1.2103729999999999</c:v>
                </c:pt>
                <c:pt idx="27">
                  <c:v>1.1473640000000001</c:v>
                </c:pt>
                <c:pt idx="28">
                  <c:v>1.0937330000000001</c:v>
                </c:pt>
                <c:pt idx="29">
                  <c:v>1.034694</c:v>
                </c:pt>
                <c:pt idx="30">
                  <c:v>0.97876200000000002</c:v>
                </c:pt>
                <c:pt idx="31">
                  <c:v>0.92537499999999995</c:v>
                </c:pt>
                <c:pt idx="32">
                  <c:v>0.87446699999999999</c:v>
                </c:pt>
                <c:pt idx="33">
                  <c:v>0.82677299999999998</c:v>
                </c:pt>
                <c:pt idx="34">
                  <c:v>0.78169699999999998</c:v>
                </c:pt>
                <c:pt idx="35">
                  <c:v>0.73897800000000002</c:v>
                </c:pt>
                <c:pt idx="36">
                  <c:v>0.700492</c:v>
                </c:pt>
                <c:pt idx="37">
                  <c:v>0.65978000000000003</c:v>
                </c:pt>
                <c:pt idx="38">
                  <c:v>0.62663599999999997</c:v>
                </c:pt>
                <c:pt idx="39">
                  <c:v>0.59327200000000002</c:v>
                </c:pt>
                <c:pt idx="40">
                  <c:v>0.56267400000000001</c:v>
                </c:pt>
                <c:pt idx="41">
                  <c:v>0.53578800000000004</c:v>
                </c:pt>
                <c:pt idx="42">
                  <c:v>0.50224000000000002</c:v>
                </c:pt>
                <c:pt idx="43">
                  <c:v>0.47724800000000001</c:v>
                </c:pt>
                <c:pt idx="44">
                  <c:v>0.455094</c:v>
                </c:pt>
                <c:pt idx="45">
                  <c:v>0.432809</c:v>
                </c:pt>
                <c:pt idx="46">
                  <c:v>0.41382600000000003</c:v>
                </c:pt>
                <c:pt idx="47">
                  <c:v>0.394955</c:v>
                </c:pt>
                <c:pt idx="48">
                  <c:v>0.378195</c:v>
                </c:pt>
                <c:pt idx="49">
                  <c:v>0.363066</c:v>
                </c:pt>
                <c:pt idx="50">
                  <c:v>0.34896300000000002</c:v>
                </c:pt>
              </c:numCache>
            </c:numRef>
          </c:val>
        </c:ser>
        <c:ser>
          <c:idx val="4"/>
          <c:order val="12"/>
          <c:tx>
            <c:strRef>
              <c:f>Sheet1!$K$1</c:f>
              <c:strCache>
                <c:ptCount val="1"/>
                <c:pt idx="0">
                  <c:v>Bone Springs/ Avalon</c:v>
                </c:pt>
              </c:strCache>
            </c:strRef>
          </c:tx>
          <c:spPr>
            <a:solidFill>
              <a:srgbClr val="0096D7">
                <a:lumMod val="75000"/>
              </a:srgbClr>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Sheet1!$K$2:$K$52</c:f>
              <c:numCache>
                <c:formatCode>General</c:formatCode>
                <c:ptCount val="51"/>
                <c:pt idx="0">
                  <c:v>0.01</c:v>
                </c:pt>
                <c:pt idx="1">
                  <c:v>0.01</c:v>
                </c:pt>
                <c:pt idx="2">
                  <c:v>8.0000000000000002E-3</c:v>
                </c:pt>
                <c:pt idx="3">
                  <c:v>8.9999999999999993E-3</c:v>
                </c:pt>
                <c:pt idx="4">
                  <c:v>0.01</c:v>
                </c:pt>
                <c:pt idx="5">
                  <c:v>8.9999999999999993E-3</c:v>
                </c:pt>
                <c:pt idx="6">
                  <c:v>0.01</c:v>
                </c:pt>
                <c:pt idx="7">
                  <c:v>1.2E-2</c:v>
                </c:pt>
                <c:pt idx="8">
                  <c:v>1.2999999999999999E-2</c:v>
                </c:pt>
                <c:pt idx="9">
                  <c:v>1.4999999999999999E-2</c:v>
                </c:pt>
                <c:pt idx="10">
                  <c:v>2.1999999999999999E-2</c:v>
                </c:pt>
                <c:pt idx="11">
                  <c:v>4.2000000000000003E-2</c:v>
                </c:pt>
                <c:pt idx="12">
                  <c:v>8.7999999999999995E-2</c:v>
                </c:pt>
                <c:pt idx="13">
                  <c:v>0.14599999999999999</c:v>
                </c:pt>
                <c:pt idx="14">
                  <c:v>0.22600000000000001</c:v>
                </c:pt>
                <c:pt idx="15">
                  <c:v>0.30499999999999999</c:v>
                </c:pt>
                <c:pt idx="16">
                  <c:v>0.29599999999999999</c:v>
                </c:pt>
                <c:pt idx="17">
                  <c:v>0.33300000000000002</c:v>
                </c:pt>
                <c:pt idx="18">
                  <c:v>0.497</c:v>
                </c:pt>
                <c:pt idx="19">
                  <c:v>0.61799999999999999</c:v>
                </c:pt>
                <c:pt idx="20">
                  <c:v>0.58699999999999997</c:v>
                </c:pt>
                <c:pt idx="21">
                  <c:v>0.46691500000000002</c:v>
                </c:pt>
                <c:pt idx="22">
                  <c:v>0.567245</c:v>
                </c:pt>
                <c:pt idx="23">
                  <c:v>0.67145299999999997</c:v>
                </c:pt>
                <c:pt idx="24">
                  <c:v>0.785327</c:v>
                </c:pt>
                <c:pt idx="25">
                  <c:v>0.93099200000000004</c:v>
                </c:pt>
                <c:pt idx="26">
                  <c:v>1.0012559999999999</c:v>
                </c:pt>
                <c:pt idx="27">
                  <c:v>1.034583</c:v>
                </c:pt>
                <c:pt idx="28">
                  <c:v>1.063987</c:v>
                </c:pt>
                <c:pt idx="29">
                  <c:v>1.077377</c:v>
                </c:pt>
                <c:pt idx="30">
                  <c:v>1.0919909999999999</c:v>
                </c:pt>
                <c:pt idx="31">
                  <c:v>1.0987830000000001</c:v>
                </c:pt>
                <c:pt idx="32">
                  <c:v>1.0981959999999999</c:v>
                </c:pt>
                <c:pt idx="33">
                  <c:v>1.10653</c:v>
                </c:pt>
                <c:pt idx="34">
                  <c:v>1.105334</c:v>
                </c:pt>
                <c:pt idx="35">
                  <c:v>1.1007169999999999</c:v>
                </c:pt>
                <c:pt idx="36">
                  <c:v>1.09504</c:v>
                </c:pt>
                <c:pt idx="37">
                  <c:v>1.0909199999999999</c:v>
                </c:pt>
                <c:pt idx="38">
                  <c:v>1.080249</c:v>
                </c:pt>
                <c:pt idx="39">
                  <c:v>1.075698</c:v>
                </c:pt>
                <c:pt idx="40">
                  <c:v>1.0718829999999999</c:v>
                </c:pt>
                <c:pt idx="41">
                  <c:v>1.066894</c:v>
                </c:pt>
                <c:pt idx="42">
                  <c:v>1.064446</c:v>
                </c:pt>
                <c:pt idx="43">
                  <c:v>1.0714319999999999</c:v>
                </c:pt>
                <c:pt idx="44">
                  <c:v>1.07446</c:v>
                </c:pt>
                <c:pt idx="45">
                  <c:v>1.064378</c:v>
                </c:pt>
                <c:pt idx="46">
                  <c:v>1.0544990000000001</c:v>
                </c:pt>
                <c:pt idx="47">
                  <c:v>1.052611</c:v>
                </c:pt>
                <c:pt idx="48">
                  <c:v>1.06233</c:v>
                </c:pt>
                <c:pt idx="49">
                  <c:v>1.064276</c:v>
                </c:pt>
                <c:pt idx="50">
                  <c:v>1.06942</c:v>
                </c:pt>
              </c:numCache>
            </c:numRef>
          </c:val>
        </c:ser>
        <c:ser>
          <c:idx val="8"/>
          <c:order val="13"/>
          <c:tx>
            <c:strRef>
              <c:f>Sheet1!$M$1</c:f>
              <c:strCache>
                <c:ptCount val="1"/>
                <c:pt idx="0">
                  <c:v>Wolfcamp</c:v>
                </c:pt>
              </c:strCache>
            </c:strRef>
          </c:tx>
          <c:spPr>
            <a:solidFill>
              <a:srgbClr val="0096D7">
                <a:lumMod val="60000"/>
                <a:lumOff val="40000"/>
              </a:srgbClr>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Sheet1!$M$2:$M$52</c:f>
              <c:numCache>
                <c:formatCode>General</c:formatCode>
                <c:ptCount val="51"/>
                <c:pt idx="0">
                  <c:v>0.04</c:v>
                </c:pt>
                <c:pt idx="1">
                  <c:v>3.6999999999999998E-2</c:v>
                </c:pt>
                <c:pt idx="2">
                  <c:v>3.6999999999999998E-2</c:v>
                </c:pt>
                <c:pt idx="3">
                  <c:v>3.5999999999999997E-2</c:v>
                </c:pt>
                <c:pt idx="4">
                  <c:v>3.2000000000000001E-2</c:v>
                </c:pt>
                <c:pt idx="5">
                  <c:v>3.2000000000000001E-2</c:v>
                </c:pt>
                <c:pt idx="6">
                  <c:v>3.2000000000000001E-2</c:v>
                </c:pt>
                <c:pt idx="7">
                  <c:v>3.5000000000000003E-2</c:v>
                </c:pt>
                <c:pt idx="8">
                  <c:v>3.5999999999999997E-2</c:v>
                </c:pt>
                <c:pt idx="9">
                  <c:v>3.7999999999999999E-2</c:v>
                </c:pt>
                <c:pt idx="10">
                  <c:v>4.1000000000000002E-2</c:v>
                </c:pt>
                <c:pt idx="11">
                  <c:v>5.8999999999999997E-2</c:v>
                </c:pt>
                <c:pt idx="12">
                  <c:v>8.7999999999999995E-2</c:v>
                </c:pt>
                <c:pt idx="13">
                  <c:v>0.127</c:v>
                </c:pt>
                <c:pt idx="14">
                  <c:v>0.20899999999999999</c:v>
                </c:pt>
                <c:pt idx="15">
                  <c:v>0.29099999999999998</c:v>
                </c:pt>
                <c:pt idx="16">
                  <c:v>0.378</c:v>
                </c:pt>
                <c:pt idx="17">
                  <c:v>0.58899999999999997</c:v>
                </c:pt>
                <c:pt idx="18">
                  <c:v>1.0309999999999999</c:v>
                </c:pt>
                <c:pt idx="19">
                  <c:v>1.464</c:v>
                </c:pt>
                <c:pt idx="20">
                  <c:v>1.54</c:v>
                </c:pt>
                <c:pt idx="21">
                  <c:v>1.3457159999999999</c:v>
                </c:pt>
                <c:pt idx="22">
                  <c:v>1.5297480000000001</c:v>
                </c:pt>
                <c:pt idx="23">
                  <c:v>1.909527</c:v>
                </c:pt>
                <c:pt idx="24">
                  <c:v>2.0598830000000001</c:v>
                </c:pt>
                <c:pt idx="25">
                  <c:v>2.3026300000000002</c:v>
                </c:pt>
                <c:pt idx="26">
                  <c:v>2.400766</c:v>
                </c:pt>
                <c:pt idx="27">
                  <c:v>2.4301400000000002</c:v>
                </c:pt>
                <c:pt idx="28">
                  <c:v>2.4747840000000001</c:v>
                </c:pt>
                <c:pt idx="29">
                  <c:v>2.4964430000000002</c:v>
                </c:pt>
                <c:pt idx="30">
                  <c:v>2.5283009999999999</c:v>
                </c:pt>
                <c:pt idx="31">
                  <c:v>2.5502199999999999</c:v>
                </c:pt>
                <c:pt idx="32">
                  <c:v>2.5840130000000001</c:v>
                </c:pt>
                <c:pt idx="33">
                  <c:v>2.6016400000000002</c:v>
                </c:pt>
                <c:pt idx="34">
                  <c:v>2.6188750000000001</c:v>
                </c:pt>
                <c:pt idx="35">
                  <c:v>2.6345489999999998</c:v>
                </c:pt>
                <c:pt idx="36">
                  <c:v>2.6966939999999999</c:v>
                </c:pt>
                <c:pt idx="37">
                  <c:v>2.7345359999999999</c:v>
                </c:pt>
                <c:pt idx="38">
                  <c:v>2.7628349999999999</c:v>
                </c:pt>
                <c:pt idx="39">
                  <c:v>2.7553830000000001</c:v>
                </c:pt>
                <c:pt idx="40">
                  <c:v>2.7671559999999999</c:v>
                </c:pt>
                <c:pt idx="41">
                  <c:v>2.7714400000000001</c:v>
                </c:pt>
                <c:pt idx="42">
                  <c:v>2.7763900000000001</c:v>
                </c:pt>
                <c:pt idx="43">
                  <c:v>2.8031649999999999</c:v>
                </c:pt>
                <c:pt idx="44">
                  <c:v>2.8247589999999998</c:v>
                </c:pt>
                <c:pt idx="45">
                  <c:v>2.8351869999999999</c:v>
                </c:pt>
                <c:pt idx="46">
                  <c:v>2.852214</c:v>
                </c:pt>
                <c:pt idx="47">
                  <c:v>2.83995</c:v>
                </c:pt>
                <c:pt idx="48">
                  <c:v>2.8554430000000002</c:v>
                </c:pt>
                <c:pt idx="49">
                  <c:v>2.8751929999999999</c:v>
                </c:pt>
                <c:pt idx="50">
                  <c:v>2.8766560000000001</c:v>
                </c:pt>
              </c:numCache>
            </c:numRef>
          </c:val>
        </c:ser>
        <c:dLbls>
          <c:showLegendKey val="0"/>
          <c:showVal val="0"/>
          <c:showCatName val="0"/>
          <c:showSerName val="0"/>
          <c:showPercent val="0"/>
          <c:showBubbleSize val="0"/>
        </c:dLbls>
        <c:axId val="-1943042640"/>
        <c:axId val="-1302560320"/>
        <c:extLst/>
      </c:areaChart>
      <c:catAx>
        <c:axId val="-194304264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lgn="ctr">
              <a:defRPr lang="en-US"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02560320"/>
        <c:crosses val="autoZero"/>
        <c:auto val="1"/>
        <c:lblAlgn val="ctr"/>
        <c:lblOffset val="100"/>
        <c:tickLblSkip val="10"/>
        <c:tickMarkSkip val="10"/>
        <c:noMultiLvlLbl val="0"/>
      </c:catAx>
      <c:valAx>
        <c:axId val="-1302560320"/>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lang="en-US"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43042640"/>
        <c:crossesAt val="21"/>
        <c:crossBetween val="midCat"/>
        <c:majorUnit val="4"/>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lgn="ctr">
        <a:defRPr lang="en-US"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externalData r:id="rId4">
    <c:autoUpdate val="0"/>
  </c:externalData>
  <c:userShapes r:id="rId5"/>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146106736657918E-2"/>
          <c:y val="7.213165774522011E-2"/>
          <c:w val="0.65146981627296585"/>
          <c:h val="0.83646707468058057"/>
        </c:manualLayout>
      </c:layout>
      <c:lineChart>
        <c:grouping val="standard"/>
        <c:varyColors val="0"/>
        <c:ser>
          <c:idx val="2"/>
          <c:order val="0"/>
          <c:tx>
            <c:strRef>
              <c:f>Sheet1!$B$1</c:f>
              <c:strCache>
                <c:ptCount val="1"/>
                <c:pt idx="0">
                  <c:v>East</c:v>
                </c:pt>
              </c:strCache>
            </c:strRef>
          </c:tx>
          <c:spPr>
            <a:ln w="22225" cap="rnd">
              <a:solidFill>
                <a:schemeClr val="accent3">
                  <a:lumMod val="5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9.8000000000000004E-2</c:v>
                </c:pt>
                <c:pt idx="1">
                  <c:v>8.6999999999999994E-2</c:v>
                </c:pt>
                <c:pt idx="2">
                  <c:v>0.09</c:v>
                </c:pt>
                <c:pt idx="3">
                  <c:v>8.8999999999999996E-2</c:v>
                </c:pt>
                <c:pt idx="4">
                  <c:v>8.6999999999999994E-2</c:v>
                </c:pt>
                <c:pt idx="5">
                  <c:v>8.4000000000000005E-2</c:v>
                </c:pt>
                <c:pt idx="6">
                  <c:v>8.4000000000000005E-2</c:v>
                </c:pt>
                <c:pt idx="7">
                  <c:v>8.3000000000000004E-2</c:v>
                </c:pt>
                <c:pt idx="8">
                  <c:v>8.5000000000000006E-2</c:v>
                </c:pt>
                <c:pt idx="9">
                  <c:v>8.1000000000000003E-2</c:v>
                </c:pt>
                <c:pt idx="10">
                  <c:v>8.5000000000000006E-2</c:v>
                </c:pt>
                <c:pt idx="11">
                  <c:v>8.5999999999999993E-2</c:v>
                </c:pt>
                <c:pt idx="12">
                  <c:v>9.7000000000000003E-2</c:v>
                </c:pt>
                <c:pt idx="13">
                  <c:v>0.11899999999999999</c:v>
                </c:pt>
                <c:pt idx="14">
                  <c:v>0.151</c:v>
                </c:pt>
                <c:pt idx="15">
                  <c:v>0.184</c:v>
                </c:pt>
                <c:pt idx="16">
                  <c:v>0.14899999999999999</c:v>
                </c:pt>
                <c:pt idx="17">
                  <c:v>0.15</c:v>
                </c:pt>
                <c:pt idx="18">
                  <c:v>0.16300000000000001</c:v>
                </c:pt>
                <c:pt idx="19">
                  <c:v>0.188</c:v>
                </c:pt>
                <c:pt idx="20">
                  <c:v>0.16403599999999999</c:v>
                </c:pt>
                <c:pt idx="21">
                  <c:v>0.171154</c:v>
                </c:pt>
                <c:pt idx="22">
                  <c:v>0.19384100000000001</c:v>
                </c:pt>
                <c:pt idx="23">
                  <c:v>0.26722400000000002</c:v>
                </c:pt>
                <c:pt idx="24">
                  <c:v>0.28487400000000002</c:v>
                </c:pt>
                <c:pt idx="25">
                  <c:v>0.28680800000000001</c:v>
                </c:pt>
                <c:pt idx="26">
                  <c:v>0.28825099999999998</c:v>
                </c:pt>
                <c:pt idx="27">
                  <c:v>0.28952800000000001</c:v>
                </c:pt>
                <c:pt idx="28">
                  <c:v>0.29282399999999997</c:v>
                </c:pt>
                <c:pt idx="29">
                  <c:v>0.29484199999999999</c:v>
                </c:pt>
                <c:pt idx="30">
                  <c:v>0.29243999999999998</c:v>
                </c:pt>
                <c:pt idx="31">
                  <c:v>0.28939999999999999</c:v>
                </c:pt>
                <c:pt idx="32">
                  <c:v>0.28941600000000001</c:v>
                </c:pt>
                <c:pt idx="33">
                  <c:v>0.28922300000000001</c:v>
                </c:pt>
                <c:pt idx="34">
                  <c:v>0.28847200000000001</c:v>
                </c:pt>
                <c:pt idx="35">
                  <c:v>0.29125099999999998</c:v>
                </c:pt>
                <c:pt idx="36">
                  <c:v>0.29466100000000001</c:v>
                </c:pt>
                <c:pt idx="37">
                  <c:v>0.29653099999999999</c:v>
                </c:pt>
                <c:pt idx="38">
                  <c:v>0.309334</c:v>
                </c:pt>
                <c:pt idx="39">
                  <c:v>0.31620599999999999</c:v>
                </c:pt>
                <c:pt idx="40">
                  <c:v>0.31889699999999999</c:v>
                </c:pt>
                <c:pt idx="41">
                  <c:v>0.32167699999999999</c:v>
                </c:pt>
                <c:pt idx="42">
                  <c:v>0.325681</c:v>
                </c:pt>
                <c:pt idx="43">
                  <c:v>0.32583699999999999</c:v>
                </c:pt>
                <c:pt idx="44">
                  <c:v>0.32956200000000002</c:v>
                </c:pt>
                <c:pt idx="45">
                  <c:v>0.33345200000000003</c:v>
                </c:pt>
                <c:pt idx="46">
                  <c:v>0.33580500000000002</c:v>
                </c:pt>
                <c:pt idx="47">
                  <c:v>0.33727299999999999</c:v>
                </c:pt>
                <c:pt idx="48">
                  <c:v>0.339111</c:v>
                </c:pt>
                <c:pt idx="49">
                  <c:v>0.341777</c:v>
                </c:pt>
                <c:pt idx="50">
                  <c:v>0.34338000000000002</c:v>
                </c:pt>
              </c:numCache>
            </c:numRef>
          </c:val>
          <c:smooth val="0"/>
        </c:ser>
        <c:ser>
          <c:idx val="0"/>
          <c:order val="1"/>
          <c:tx>
            <c:strRef>
              <c:f>Sheet1!$C$1</c:f>
              <c:strCache>
                <c:ptCount val="1"/>
                <c:pt idx="0">
                  <c:v>Gulf Coast</c:v>
                </c:pt>
              </c:strCache>
            </c:strRef>
          </c:tx>
          <c:spPr>
            <a:ln w="22225" cap="rnd">
              <a:solidFill>
                <a:schemeClr val="accent3"/>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0.64400000000000002</c:v>
                </c:pt>
                <c:pt idx="1">
                  <c:v>0.62</c:v>
                </c:pt>
                <c:pt idx="2">
                  <c:v>0.57799999999999996</c:v>
                </c:pt>
                <c:pt idx="3">
                  <c:v>0.56000000000000005</c:v>
                </c:pt>
                <c:pt idx="4">
                  <c:v>0.53600000000000003</c:v>
                </c:pt>
                <c:pt idx="5">
                  <c:v>0.51800000000000002</c:v>
                </c:pt>
                <c:pt idx="6">
                  <c:v>0.51600000000000001</c:v>
                </c:pt>
                <c:pt idx="7">
                  <c:v>0.52600000000000002</c:v>
                </c:pt>
                <c:pt idx="8">
                  <c:v>0.52200000000000002</c:v>
                </c:pt>
                <c:pt idx="9">
                  <c:v>0.49399999999999999</c:v>
                </c:pt>
                <c:pt idx="10">
                  <c:v>0.52700000000000002</c:v>
                </c:pt>
                <c:pt idx="11">
                  <c:v>0.70099999999999996</c:v>
                </c:pt>
                <c:pt idx="12">
                  <c:v>1.0680000000000001</c:v>
                </c:pt>
                <c:pt idx="13">
                  <c:v>1.4990000000000001</c:v>
                </c:pt>
                <c:pt idx="14">
                  <c:v>1.907</c:v>
                </c:pt>
                <c:pt idx="15">
                  <c:v>2.016</c:v>
                </c:pt>
                <c:pt idx="16">
                  <c:v>1.6140000000000001</c:v>
                </c:pt>
                <c:pt idx="17">
                  <c:v>1.528</c:v>
                </c:pt>
                <c:pt idx="18">
                  <c:v>1.643</c:v>
                </c:pt>
                <c:pt idx="19">
                  <c:v>1.6759999999999999</c:v>
                </c:pt>
                <c:pt idx="20">
                  <c:v>1.446313</c:v>
                </c:pt>
                <c:pt idx="21">
                  <c:v>1.34995</c:v>
                </c:pt>
                <c:pt idx="22">
                  <c:v>1.4036310000000001</c:v>
                </c:pt>
                <c:pt idx="23">
                  <c:v>1.6862619999999999</c:v>
                </c:pt>
                <c:pt idx="24">
                  <c:v>1.682734</c:v>
                </c:pt>
                <c:pt idx="25">
                  <c:v>1.721741</c:v>
                </c:pt>
                <c:pt idx="26">
                  <c:v>1.7444850000000001</c:v>
                </c:pt>
                <c:pt idx="27">
                  <c:v>1.735654</c:v>
                </c:pt>
                <c:pt idx="28">
                  <c:v>1.7231959999999999</c:v>
                </c:pt>
                <c:pt idx="29">
                  <c:v>1.7102360000000001</c:v>
                </c:pt>
                <c:pt idx="30">
                  <c:v>1.696345</c:v>
                </c:pt>
                <c:pt idx="31">
                  <c:v>1.6930069999999999</c:v>
                </c:pt>
                <c:pt idx="32">
                  <c:v>1.6875249999999999</c:v>
                </c:pt>
                <c:pt idx="33">
                  <c:v>1.6815690000000001</c:v>
                </c:pt>
                <c:pt idx="34">
                  <c:v>1.6729860000000001</c:v>
                </c:pt>
                <c:pt idx="35">
                  <c:v>1.667381</c:v>
                </c:pt>
                <c:pt idx="36">
                  <c:v>1.6643479999999999</c:v>
                </c:pt>
                <c:pt idx="37">
                  <c:v>1.660509</c:v>
                </c:pt>
                <c:pt idx="38">
                  <c:v>1.654633</c:v>
                </c:pt>
                <c:pt idx="39">
                  <c:v>1.6513930000000001</c:v>
                </c:pt>
                <c:pt idx="40">
                  <c:v>1.6493139999999999</c:v>
                </c:pt>
                <c:pt idx="41">
                  <c:v>1.646838</c:v>
                </c:pt>
                <c:pt idx="42">
                  <c:v>1.6466700000000001</c:v>
                </c:pt>
                <c:pt idx="43">
                  <c:v>1.6602619999999999</c:v>
                </c:pt>
                <c:pt idx="44">
                  <c:v>1.6656230000000001</c:v>
                </c:pt>
                <c:pt idx="45">
                  <c:v>1.6705559999999999</c:v>
                </c:pt>
                <c:pt idx="46">
                  <c:v>1.6707920000000001</c:v>
                </c:pt>
                <c:pt idx="47">
                  <c:v>1.6760820000000001</c:v>
                </c:pt>
                <c:pt idx="48">
                  <c:v>1.6868540000000001</c:v>
                </c:pt>
                <c:pt idx="49">
                  <c:v>1.705676</c:v>
                </c:pt>
                <c:pt idx="50">
                  <c:v>1.7157530000000001</c:v>
                </c:pt>
              </c:numCache>
            </c:numRef>
          </c:val>
          <c:smooth val="0"/>
        </c:ser>
        <c:ser>
          <c:idx val="1"/>
          <c:order val="2"/>
          <c:tx>
            <c:strRef>
              <c:f>Sheet1!$D$1</c:f>
              <c:strCache>
                <c:ptCount val="1"/>
                <c:pt idx="0">
                  <c:v>Midcontinent</c:v>
                </c:pt>
              </c:strCache>
            </c:strRef>
          </c:tx>
          <c:spPr>
            <a:ln w="22225" cap="rnd">
              <a:solidFill>
                <a:schemeClr val="accent4"/>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0.33500000000000002</c:v>
                </c:pt>
                <c:pt idx="1">
                  <c:v>0.33100000000000002</c:v>
                </c:pt>
                <c:pt idx="2">
                  <c:v>0.32100000000000001</c:v>
                </c:pt>
                <c:pt idx="3">
                  <c:v>0.318</c:v>
                </c:pt>
                <c:pt idx="4">
                  <c:v>0.313</c:v>
                </c:pt>
                <c:pt idx="5">
                  <c:v>0.307</c:v>
                </c:pt>
                <c:pt idx="6">
                  <c:v>0.32500000000000001</c:v>
                </c:pt>
                <c:pt idx="7">
                  <c:v>0.32700000000000001</c:v>
                </c:pt>
                <c:pt idx="8">
                  <c:v>0.35199999999999998</c:v>
                </c:pt>
                <c:pt idx="9">
                  <c:v>0.35599999999999998</c:v>
                </c:pt>
                <c:pt idx="10">
                  <c:v>0.377</c:v>
                </c:pt>
                <c:pt idx="11">
                  <c:v>0.439</c:v>
                </c:pt>
                <c:pt idx="12">
                  <c:v>0.52800000000000002</c:v>
                </c:pt>
                <c:pt idx="13">
                  <c:v>0.61099999999999999</c:v>
                </c:pt>
                <c:pt idx="14">
                  <c:v>0.68400000000000005</c:v>
                </c:pt>
                <c:pt idx="15">
                  <c:v>0.69799999999999995</c:v>
                </c:pt>
                <c:pt idx="16">
                  <c:v>0.61299999999999999</c:v>
                </c:pt>
                <c:pt idx="17">
                  <c:v>0.627</c:v>
                </c:pt>
                <c:pt idx="18">
                  <c:v>0.72199999999999998</c:v>
                </c:pt>
                <c:pt idx="19">
                  <c:v>0.74</c:v>
                </c:pt>
                <c:pt idx="20">
                  <c:v>0.61713399999999996</c:v>
                </c:pt>
                <c:pt idx="21">
                  <c:v>0.57936699999999997</c:v>
                </c:pt>
                <c:pt idx="22">
                  <c:v>0.59342300000000003</c:v>
                </c:pt>
                <c:pt idx="23">
                  <c:v>0.55701400000000001</c:v>
                </c:pt>
                <c:pt idx="24">
                  <c:v>0.55513900000000005</c:v>
                </c:pt>
                <c:pt idx="25">
                  <c:v>0.54673099999999997</c:v>
                </c:pt>
                <c:pt idx="26">
                  <c:v>0.53167799999999998</c:v>
                </c:pt>
                <c:pt idx="27">
                  <c:v>0.52113699999999996</c:v>
                </c:pt>
                <c:pt idx="28">
                  <c:v>0.51595199999999997</c:v>
                </c:pt>
                <c:pt idx="29">
                  <c:v>0.51897199999999999</c:v>
                </c:pt>
                <c:pt idx="30">
                  <c:v>0.51911499999999999</c:v>
                </c:pt>
                <c:pt idx="31">
                  <c:v>0.51428300000000005</c:v>
                </c:pt>
                <c:pt idx="32">
                  <c:v>0.51180000000000003</c:v>
                </c:pt>
                <c:pt idx="33">
                  <c:v>0.50579399999999997</c:v>
                </c:pt>
                <c:pt idx="34">
                  <c:v>0.50714499999999996</c:v>
                </c:pt>
                <c:pt idx="35">
                  <c:v>0.510297</c:v>
                </c:pt>
                <c:pt idx="36">
                  <c:v>0.51588900000000004</c:v>
                </c:pt>
                <c:pt idx="37">
                  <c:v>0.52131799999999995</c:v>
                </c:pt>
                <c:pt idx="38">
                  <c:v>0.52835100000000002</c:v>
                </c:pt>
                <c:pt idx="39">
                  <c:v>0.53533799999999998</c:v>
                </c:pt>
                <c:pt idx="40">
                  <c:v>0.54733100000000001</c:v>
                </c:pt>
                <c:pt idx="41">
                  <c:v>0.55846600000000002</c:v>
                </c:pt>
                <c:pt idx="42">
                  <c:v>0.56657599999999997</c:v>
                </c:pt>
                <c:pt idx="43">
                  <c:v>0.56974499999999995</c:v>
                </c:pt>
                <c:pt idx="44">
                  <c:v>0.57040999999999997</c:v>
                </c:pt>
                <c:pt idx="45">
                  <c:v>0.56905799999999995</c:v>
                </c:pt>
                <c:pt idx="46">
                  <c:v>0.56442400000000004</c:v>
                </c:pt>
                <c:pt idx="47">
                  <c:v>0.56005199999999999</c:v>
                </c:pt>
                <c:pt idx="48">
                  <c:v>0.55607099999999998</c:v>
                </c:pt>
                <c:pt idx="49">
                  <c:v>0.55427700000000002</c:v>
                </c:pt>
                <c:pt idx="50">
                  <c:v>0.55230000000000001</c:v>
                </c:pt>
              </c:numCache>
            </c:numRef>
          </c:val>
          <c:smooth val="0"/>
        </c:ser>
        <c:ser>
          <c:idx val="3"/>
          <c:order val="3"/>
          <c:tx>
            <c:strRef>
              <c:f>Sheet1!$E$1</c:f>
              <c:strCache>
                <c:ptCount val="1"/>
                <c:pt idx="0">
                  <c:v>Southwest</c:v>
                </c:pt>
              </c:strCache>
            </c:strRef>
          </c:tx>
          <c:spPr>
            <a:ln w="22225" cap="rnd">
              <a:solidFill>
                <a:schemeClr val="accent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1.056</c:v>
                </c:pt>
                <c:pt idx="1">
                  <c:v>1.026</c:v>
                </c:pt>
                <c:pt idx="2">
                  <c:v>0.98899999999999999</c:v>
                </c:pt>
                <c:pt idx="3">
                  <c:v>0.97399999999999998</c:v>
                </c:pt>
                <c:pt idx="4">
                  <c:v>0.95299999999999996</c:v>
                </c:pt>
                <c:pt idx="5">
                  <c:v>0.94599999999999995</c:v>
                </c:pt>
                <c:pt idx="6">
                  <c:v>0.93600000000000005</c:v>
                </c:pt>
                <c:pt idx="7">
                  <c:v>0.93200000000000005</c:v>
                </c:pt>
                <c:pt idx="8">
                  <c:v>0.96399999999999997</c:v>
                </c:pt>
                <c:pt idx="9">
                  <c:v>0.96499999999999997</c:v>
                </c:pt>
                <c:pt idx="10">
                  <c:v>1.0089999999999999</c:v>
                </c:pt>
                <c:pt idx="11">
                  <c:v>1.117</c:v>
                </c:pt>
                <c:pt idx="12">
                  <c:v>1.294</c:v>
                </c:pt>
                <c:pt idx="13">
                  <c:v>1.466</c:v>
                </c:pt>
                <c:pt idx="14">
                  <c:v>1.744</c:v>
                </c:pt>
                <c:pt idx="15">
                  <c:v>1.9730000000000001</c:v>
                </c:pt>
                <c:pt idx="16">
                  <c:v>2.1</c:v>
                </c:pt>
                <c:pt idx="17">
                  <c:v>2.544</c:v>
                </c:pt>
                <c:pt idx="18">
                  <c:v>3.5470000000000002</c:v>
                </c:pt>
                <c:pt idx="19">
                  <c:v>4.4160000000000004</c:v>
                </c:pt>
                <c:pt idx="20">
                  <c:v>4.5519860000000003</c:v>
                </c:pt>
                <c:pt idx="21">
                  <c:v>4.2652859999999997</c:v>
                </c:pt>
                <c:pt idx="22">
                  <c:v>4.4861500000000003</c:v>
                </c:pt>
                <c:pt idx="23">
                  <c:v>4.611529</c:v>
                </c:pt>
                <c:pt idx="24">
                  <c:v>4.8467750000000001</c:v>
                </c:pt>
                <c:pt idx="25">
                  <c:v>5.2205839999999997</c:v>
                </c:pt>
                <c:pt idx="26">
                  <c:v>5.3538740000000002</c:v>
                </c:pt>
                <c:pt idx="27">
                  <c:v>5.3532169999999999</c:v>
                </c:pt>
                <c:pt idx="28">
                  <c:v>5.377103</c:v>
                </c:pt>
                <c:pt idx="29">
                  <c:v>5.3565630000000004</c:v>
                </c:pt>
                <c:pt idx="30">
                  <c:v>5.3492350000000002</c:v>
                </c:pt>
                <c:pt idx="31">
                  <c:v>5.3344550000000002</c:v>
                </c:pt>
                <c:pt idx="32">
                  <c:v>5.3222149999999999</c:v>
                </c:pt>
                <c:pt idx="33">
                  <c:v>5.3119829999999997</c:v>
                </c:pt>
                <c:pt idx="34">
                  <c:v>5.2932889999999997</c:v>
                </c:pt>
                <c:pt idx="35">
                  <c:v>5.2713210000000004</c:v>
                </c:pt>
                <c:pt idx="36">
                  <c:v>5.2713130000000001</c:v>
                </c:pt>
                <c:pt idx="37">
                  <c:v>5.271585</c:v>
                </c:pt>
                <c:pt idx="38">
                  <c:v>5.2640929999999999</c:v>
                </c:pt>
                <c:pt idx="39">
                  <c:v>5.2460199999999997</c:v>
                </c:pt>
                <c:pt idx="40">
                  <c:v>5.2403279999999999</c:v>
                </c:pt>
                <c:pt idx="41">
                  <c:v>5.2250059999999996</c:v>
                </c:pt>
                <c:pt idx="42">
                  <c:v>5.2076370000000001</c:v>
                </c:pt>
                <c:pt idx="43">
                  <c:v>5.2313099999999997</c:v>
                </c:pt>
                <c:pt idx="44">
                  <c:v>5.2541270000000004</c:v>
                </c:pt>
                <c:pt idx="45">
                  <c:v>5.2530599999999996</c:v>
                </c:pt>
                <c:pt idx="46">
                  <c:v>5.2630129999999999</c:v>
                </c:pt>
                <c:pt idx="47">
                  <c:v>5.2696360000000002</c:v>
                </c:pt>
                <c:pt idx="48">
                  <c:v>5.3013029999999999</c:v>
                </c:pt>
                <c:pt idx="49">
                  <c:v>5.3236679999999996</c:v>
                </c:pt>
                <c:pt idx="50">
                  <c:v>5.32578</c:v>
                </c:pt>
              </c:numCache>
            </c:numRef>
          </c:val>
          <c:smooth val="0"/>
        </c:ser>
        <c:ser>
          <c:idx val="4"/>
          <c:order val="4"/>
          <c:tx>
            <c:strRef>
              <c:f>Sheet1!$F$1</c:f>
              <c:strCache>
                <c:ptCount val="1"/>
                <c:pt idx="0">
                  <c:v>Rocky Mountains</c:v>
                </c:pt>
              </c:strCache>
            </c:strRef>
          </c:tx>
          <c:spPr>
            <a:ln w="22225" cap="rnd">
              <a:solidFill>
                <a:schemeClr val="accent2"/>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0.27</c:v>
                </c:pt>
                <c:pt idx="1">
                  <c:v>0.255</c:v>
                </c:pt>
                <c:pt idx="2">
                  <c:v>0.254</c:v>
                </c:pt>
                <c:pt idx="3">
                  <c:v>0.249</c:v>
                </c:pt>
                <c:pt idx="4">
                  <c:v>0.253</c:v>
                </c:pt>
                <c:pt idx="5">
                  <c:v>0.26</c:v>
                </c:pt>
                <c:pt idx="6">
                  <c:v>0.27</c:v>
                </c:pt>
                <c:pt idx="7">
                  <c:v>0.28199999999999997</c:v>
                </c:pt>
                <c:pt idx="8">
                  <c:v>0.29499999999999998</c:v>
                </c:pt>
                <c:pt idx="9">
                  <c:v>0.29499999999999998</c:v>
                </c:pt>
                <c:pt idx="10">
                  <c:v>0.313</c:v>
                </c:pt>
                <c:pt idx="11">
                  <c:v>0.33700000000000002</c:v>
                </c:pt>
                <c:pt idx="12">
                  <c:v>0.38400000000000001</c:v>
                </c:pt>
                <c:pt idx="13">
                  <c:v>0.46200000000000002</c:v>
                </c:pt>
                <c:pt idx="14">
                  <c:v>0.60099999999999998</c:v>
                </c:pt>
                <c:pt idx="15">
                  <c:v>0.70299999999999996</c:v>
                </c:pt>
                <c:pt idx="16">
                  <c:v>0.626</c:v>
                </c:pt>
                <c:pt idx="17">
                  <c:v>0.68899999999999995</c:v>
                </c:pt>
                <c:pt idx="18">
                  <c:v>0.85299999999999998</c:v>
                </c:pt>
                <c:pt idx="19">
                  <c:v>0.91900000000000004</c:v>
                </c:pt>
                <c:pt idx="20">
                  <c:v>0.81717700000000004</c:v>
                </c:pt>
                <c:pt idx="21">
                  <c:v>0.82808199999999998</c:v>
                </c:pt>
                <c:pt idx="22">
                  <c:v>0.91364400000000001</c:v>
                </c:pt>
                <c:pt idx="23">
                  <c:v>0.934562</c:v>
                </c:pt>
                <c:pt idx="24">
                  <c:v>0.95396300000000001</c:v>
                </c:pt>
                <c:pt idx="25">
                  <c:v>0.98777000000000004</c:v>
                </c:pt>
                <c:pt idx="26">
                  <c:v>0.99971600000000005</c:v>
                </c:pt>
                <c:pt idx="27">
                  <c:v>1.0067759999999999</c:v>
                </c:pt>
                <c:pt idx="28">
                  <c:v>1.0096860000000001</c:v>
                </c:pt>
                <c:pt idx="29">
                  <c:v>1.011188</c:v>
                </c:pt>
                <c:pt idx="30">
                  <c:v>1.0115989999999999</c:v>
                </c:pt>
                <c:pt idx="31">
                  <c:v>1.007806</c:v>
                </c:pt>
                <c:pt idx="32">
                  <c:v>1.01691</c:v>
                </c:pt>
                <c:pt idx="33">
                  <c:v>1.025692</c:v>
                </c:pt>
                <c:pt idx="34">
                  <c:v>1.0361009999999999</c:v>
                </c:pt>
                <c:pt idx="35">
                  <c:v>1.040081</c:v>
                </c:pt>
                <c:pt idx="36">
                  <c:v>1.0475570000000001</c:v>
                </c:pt>
                <c:pt idx="37">
                  <c:v>1.051601</c:v>
                </c:pt>
                <c:pt idx="38">
                  <c:v>1.053742</c:v>
                </c:pt>
                <c:pt idx="39">
                  <c:v>1.0904499999999999</c:v>
                </c:pt>
                <c:pt idx="40">
                  <c:v>1.1046689999999999</c:v>
                </c:pt>
                <c:pt idx="41">
                  <c:v>1.113102</c:v>
                </c:pt>
                <c:pt idx="42">
                  <c:v>1.1213120000000001</c:v>
                </c:pt>
                <c:pt idx="43">
                  <c:v>1.1271690000000001</c:v>
                </c:pt>
                <c:pt idx="44">
                  <c:v>1.1301410000000001</c:v>
                </c:pt>
                <c:pt idx="45">
                  <c:v>1.1319889999999999</c:v>
                </c:pt>
                <c:pt idx="46">
                  <c:v>1.1344069999999999</c:v>
                </c:pt>
                <c:pt idx="47">
                  <c:v>1.1376379999999999</c:v>
                </c:pt>
                <c:pt idx="48">
                  <c:v>1.139051</c:v>
                </c:pt>
                <c:pt idx="49">
                  <c:v>1.137761</c:v>
                </c:pt>
                <c:pt idx="50">
                  <c:v>1.137947</c:v>
                </c:pt>
              </c:numCache>
            </c:numRef>
          </c:val>
          <c:smooth val="0"/>
        </c:ser>
        <c:ser>
          <c:idx val="5"/>
          <c:order val="5"/>
          <c:tx>
            <c:strRef>
              <c:f>Sheet1!$G$1</c:f>
              <c:strCache>
                <c:ptCount val="1"/>
                <c:pt idx="0">
                  <c:v>West Coast</c:v>
                </c:pt>
              </c:strCache>
            </c:strRef>
          </c:tx>
          <c:spPr>
            <a:ln w="22225" cap="rnd">
              <a:solidFill>
                <a:schemeClr val="accent5"/>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0.69099999999999995</c:v>
                </c:pt>
                <c:pt idx="1">
                  <c:v>0.66800000000000004</c:v>
                </c:pt>
                <c:pt idx="2">
                  <c:v>0.66200000000000003</c:v>
                </c:pt>
                <c:pt idx="3">
                  <c:v>0.63600000000000001</c:v>
                </c:pt>
                <c:pt idx="4">
                  <c:v>0.61299999999999999</c:v>
                </c:pt>
                <c:pt idx="5">
                  <c:v>0.58899999999999997</c:v>
                </c:pt>
                <c:pt idx="6">
                  <c:v>0.56999999999999995</c:v>
                </c:pt>
                <c:pt idx="7">
                  <c:v>0.56100000000000005</c:v>
                </c:pt>
                <c:pt idx="8">
                  <c:v>0.54800000000000004</c:v>
                </c:pt>
                <c:pt idx="9">
                  <c:v>0.53</c:v>
                </c:pt>
                <c:pt idx="10">
                  <c:v>0.51300000000000001</c:v>
                </c:pt>
                <c:pt idx="11">
                  <c:v>0.503</c:v>
                </c:pt>
                <c:pt idx="12">
                  <c:v>0.503</c:v>
                </c:pt>
                <c:pt idx="13">
                  <c:v>0.50600000000000001</c:v>
                </c:pt>
                <c:pt idx="14">
                  <c:v>0.52200000000000002</c:v>
                </c:pt>
                <c:pt idx="15">
                  <c:v>0.51600000000000001</c:v>
                </c:pt>
                <c:pt idx="16">
                  <c:v>0.47699999999999998</c:v>
                </c:pt>
                <c:pt idx="17">
                  <c:v>0.44600000000000001</c:v>
                </c:pt>
                <c:pt idx="18">
                  <c:v>0.45500000000000002</c:v>
                </c:pt>
                <c:pt idx="19">
                  <c:v>0.439</c:v>
                </c:pt>
                <c:pt idx="20">
                  <c:v>0.36908000000000002</c:v>
                </c:pt>
                <c:pt idx="21">
                  <c:v>0.32759100000000002</c:v>
                </c:pt>
                <c:pt idx="22">
                  <c:v>0.29957800000000001</c:v>
                </c:pt>
                <c:pt idx="23">
                  <c:v>0.26016800000000001</c:v>
                </c:pt>
                <c:pt idx="24">
                  <c:v>0.25152000000000002</c:v>
                </c:pt>
                <c:pt idx="25">
                  <c:v>0.24432100000000001</c:v>
                </c:pt>
                <c:pt idx="26">
                  <c:v>0.23749999999999999</c:v>
                </c:pt>
                <c:pt idx="27">
                  <c:v>0.23239799999999999</c:v>
                </c:pt>
                <c:pt idx="28">
                  <c:v>0.22767799999999999</c:v>
                </c:pt>
                <c:pt idx="29">
                  <c:v>0.22527800000000001</c:v>
                </c:pt>
                <c:pt idx="30">
                  <c:v>0.22095999999999999</c:v>
                </c:pt>
                <c:pt idx="31">
                  <c:v>0.21781</c:v>
                </c:pt>
                <c:pt idx="32">
                  <c:v>0.21490699999999999</c:v>
                </c:pt>
                <c:pt idx="33">
                  <c:v>0.21430099999999999</c:v>
                </c:pt>
                <c:pt idx="34">
                  <c:v>0.21262200000000001</c:v>
                </c:pt>
                <c:pt idx="35">
                  <c:v>0.21107300000000001</c:v>
                </c:pt>
                <c:pt idx="36">
                  <c:v>0.20632</c:v>
                </c:pt>
                <c:pt idx="37">
                  <c:v>0.20241799999999999</c:v>
                </c:pt>
                <c:pt idx="38">
                  <c:v>0.20036100000000001</c:v>
                </c:pt>
                <c:pt idx="39">
                  <c:v>0.19386</c:v>
                </c:pt>
                <c:pt idx="40">
                  <c:v>0.19276599999999999</c:v>
                </c:pt>
                <c:pt idx="41">
                  <c:v>0.18775</c:v>
                </c:pt>
                <c:pt idx="42">
                  <c:v>0.18370700000000001</c:v>
                </c:pt>
                <c:pt idx="43">
                  <c:v>0.17865600000000001</c:v>
                </c:pt>
                <c:pt idx="44">
                  <c:v>0.17383000000000001</c:v>
                </c:pt>
                <c:pt idx="45">
                  <c:v>0.169326</c:v>
                </c:pt>
                <c:pt idx="46">
                  <c:v>0.16519700000000001</c:v>
                </c:pt>
                <c:pt idx="47">
                  <c:v>0.15834999999999999</c:v>
                </c:pt>
                <c:pt idx="48">
                  <c:v>0.151617</c:v>
                </c:pt>
                <c:pt idx="49">
                  <c:v>0.14263200000000001</c:v>
                </c:pt>
                <c:pt idx="50">
                  <c:v>0.13650899999999999</c:v>
                </c:pt>
              </c:numCache>
            </c:numRef>
          </c:val>
          <c:smooth val="0"/>
        </c:ser>
        <c:ser>
          <c:idx val="6"/>
          <c:order val="6"/>
          <c:tx>
            <c:strRef>
              <c:f>Sheet1!$H$1</c:f>
              <c:strCache>
                <c:ptCount val="1"/>
                <c:pt idx="0">
                  <c:v>Northern Great Plains</c:v>
                </c:pt>
              </c:strCache>
            </c:strRef>
          </c:tx>
          <c:spPr>
            <a:ln w="22225" cap="rnd">
              <a:solidFill>
                <a:schemeClr val="accent2">
                  <a:lumMod val="60000"/>
                  <a:lumOff val="4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Sheet1!$H$2:$H$52</c:f>
              <c:numCache>
                <c:formatCode>General</c:formatCode>
                <c:ptCount val="51"/>
                <c:pt idx="0">
                  <c:v>0.13500000000000001</c:v>
                </c:pt>
                <c:pt idx="1">
                  <c:v>0.13400000000000001</c:v>
                </c:pt>
                <c:pt idx="2">
                  <c:v>0.13400000000000001</c:v>
                </c:pt>
                <c:pt idx="3">
                  <c:v>0.13700000000000001</c:v>
                </c:pt>
                <c:pt idx="4">
                  <c:v>0.156</c:v>
                </c:pt>
                <c:pt idx="5">
                  <c:v>0.191</c:v>
                </c:pt>
                <c:pt idx="6">
                  <c:v>0.21199999999999999</c:v>
                </c:pt>
                <c:pt idx="7">
                  <c:v>0.223</c:v>
                </c:pt>
                <c:pt idx="8">
                  <c:v>0.26100000000000001</c:v>
                </c:pt>
                <c:pt idx="9">
                  <c:v>0.29899999999999999</c:v>
                </c:pt>
                <c:pt idx="10">
                  <c:v>0.38200000000000001</c:v>
                </c:pt>
                <c:pt idx="11">
                  <c:v>0.48799999999999999</c:v>
                </c:pt>
                <c:pt idx="12">
                  <c:v>0.73899999999999999</c:v>
                </c:pt>
                <c:pt idx="13">
                  <c:v>0.94099999999999995</c:v>
                </c:pt>
                <c:pt idx="14">
                  <c:v>1.1679999999999999</c:v>
                </c:pt>
                <c:pt idx="15">
                  <c:v>1.26</c:v>
                </c:pt>
                <c:pt idx="16">
                  <c:v>1.099</c:v>
                </c:pt>
                <c:pt idx="17">
                  <c:v>1.131</c:v>
                </c:pt>
                <c:pt idx="18">
                  <c:v>1.327</c:v>
                </c:pt>
                <c:pt idx="19">
                  <c:v>1.47</c:v>
                </c:pt>
                <c:pt idx="20">
                  <c:v>1.2172639999999999</c:v>
                </c:pt>
                <c:pt idx="21">
                  <c:v>1.238448</c:v>
                </c:pt>
                <c:pt idx="22">
                  <c:v>1.268383</c:v>
                </c:pt>
                <c:pt idx="23">
                  <c:v>1.392247</c:v>
                </c:pt>
                <c:pt idx="24">
                  <c:v>1.5529440000000001</c:v>
                </c:pt>
                <c:pt idx="25">
                  <c:v>1.651421</c:v>
                </c:pt>
                <c:pt idx="26">
                  <c:v>1.6674420000000001</c:v>
                </c:pt>
                <c:pt idx="27">
                  <c:v>1.6742060000000001</c:v>
                </c:pt>
                <c:pt idx="28">
                  <c:v>1.6655850000000001</c:v>
                </c:pt>
                <c:pt idx="29">
                  <c:v>1.676007</c:v>
                </c:pt>
                <c:pt idx="30">
                  <c:v>1.6787300000000001</c:v>
                </c:pt>
                <c:pt idx="31">
                  <c:v>1.695913</c:v>
                </c:pt>
                <c:pt idx="32">
                  <c:v>1.7169479999999999</c:v>
                </c:pt>
                <c:pt idx="33">
                  <c:v>1.7559959999999999</c:v>
                </c:pt>
                <c:pt idx="34">
                  <c:v>1.7899689999999999</c:v>
                </c:pt>
                <c:pt idx="35">
                  <c:v>1.7969889999999999</c:v>
                </c:pt>
                <c:pt idx="36">
                  <c:v>1.7913330000000001</c:v>
                </c:pt>
                <c:pt idx="37">
                  <c:v>1.777123</c:v>
                </c:pt>
                <c:pt idx="38">
                  <c:v>1.760043</c:v>
                </c:pt>
                <c:pt idx="39">
                  <c:v>1.7644949999999999</c:v>
                </c:pt>
                <c:pt idx="40">
                  <c:v>1.7520100000000001</c:v>
                </c:pt>
                <c:pt idx="41">
                  <c:v>1.739689</c:v>
                </c:pt>
                <c:pt idx="42">
                  <c:v>1.7402120000000001</c:v>
                </c:pt>
                <c:pt idx="43">
                  <c:v>1.7480819999999999</c:v>
                </c:pt>
                <c:pt idx="44">
                  <c:v>1.7477210000000001</c:v>
                </c:pt>
                <c:pt idx="45">
                  <c:v>1.7622910000000001</c:v>
                </c:pt>
                <c:pt idx="46">
                  <c:v>1.7687090000000001</c:v>
                </c:pt>
                <c:pt idx="47">
                  <c:v>1.7771809999999999</c:v>
                </c:pt>
                <c:pt idx="48">
                  <c:v>1.8028770000000001</c:v>
                </c:pt>
                <c:pt idx="49">
                  <c:v>1.7933680000000001</c:v>
                </c:pt>
                <c:pt idx="50">
                  <c:v>1.695033</c:v>
                </c:pt>
              </c:numCache>
            </c:numRef>
          </c:val>
          <c:smooth val="0"/>
        </c:ser>
        <c:dLbls>
          <c:showLegendKey val="0"/>
          <c:showVal val="0"/>
          <c:showCatName val="0"/>
          <c:showSerName val="0"/>
          <c:showPercent val="0"/>
          <c:showBubbleSize val="0"/>
        </c:dLbls>
        <c:smooth val="0"/>
        <c:axId val="-1302558688"/>
        <c:axId val="-1302563584"/>
      </c:lineChart>
      <c:catAx>
        <c:axId val="-130255868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lang="en-US" sz="1200" b="0" i="0" u="none" strike="noStrike" kern="1200" baseline="0">
                <a:solidFill>
                  <a:sysClr val="windowText" lastClr="000000"/>
                </a:solidFill>
                <a:latin typeface="+mn-lt"/>
                <a:ea typeface="+mn-ea"/>
                <a:cs typeface="+mn-cs"/>
              </a:defRPr>
            </a:pPr>
            <a:endParaRPr lang="en-US"/>
          </a:p>
        </c:txPr>
        <c:crossAx val="-1302563584"/>
        <c:crosses val="autoZero"/>
        <c:auto val="1"/>
        <c:lblAlgn val="ctr"/>
        <c:lblOffset val="100"/>
        <c:tickLblSkip val="10"/>
        <c:tickMarkSkip val="10"/>
        <c:noMultiLvlLbl val="0"/>
      </c:catAx>
      <c:valAx>
        <c:axId val="-1302563584"/>
        <c:scaling>
          <c:orientation val="minMax"/>
          <c:max val="6"/>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lgn="ctr">
              <a:defRPr lang="en-US" sz="1200" b="0" i="0" u="none" strike="noStrike" kern="1200" baseline="0">
                <a:solidFill>
                  <a:sysClr val="windowText" lastClr="000000"/>
                </a:solidFill>
                <a:latin typeface="+mn-lt"/>
                <a:ea typeface="+mn-ea"/>
                <a:cs typeface="+mn-cs"/>
              </a:defRPr>
            </a:pPr>
            <a:endParaRPr lang="en-US"/>
          </a:p>
        </c:txPr>
        <c:crossAx val="-1302558688"/>
        <c:crossesAt val="2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lgn="ctr">
        <a:defRPr lang="en-US" sz="1200" b="0" i="0" u="none" strike="noStrike" kern="1200" baseline="0">
          <a:solidFill>
            <a:sysClr val="windowText" lastClr="000000"/>
          </a:solidFill>
          <a:latin typeface="+mn-lt"/>
          <a:ea typeface="+mn-ea"/>
          <a:cs typeface="+mn-cs"/>
        </a:defRPr>
      </a:pPr>
      <a:endParaRPr lang="en-US"/>
    </a:p>
  </c:txPr>
  <c:externalData r:id="rId4">
    <c:autoUpdate val="0"/>
  </c:externalData>
  <c:userShapes r:id="rId5"/>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968091961880234E-2"/>
          <c:y val="0.21395045211069341"/>
          <c:w val="0.69685507337043184"/>
          <c:h val="0.69719549258949065"/>
        </c:manualLayout>
      </c:layout>
      <c:areaChart>
        <c:grouping val="stacked"/>
        <c:varyColors val="0"/>
        <c:ser>
          <c:idx val="3"/>
          <c:order val="1"/>
          <c:tx>
            <c:strRef>
              <c:f>Sheet1!$B$1</c:f>
              <c:strCache>
                <c:ptCount val="1"/>
                <c:pt idx="0">
                  <c:v>Other U.S. </c:v>
                </c:pt>
              </c:strCache>
            </c:strRef>
          </c:tx>
          <c:spPr>
            <a:solidFill>
              <a:schemeClr val="bg2">
                <a:lumMod val="40000"/>
                <a:lumOff val="60000"/>
              </a:schemeClr>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1.3931830000000001</c:v>
                </c:pt>
                <c:pt idx="1">
                  <c:v>1.3195460000000001</c:v>
                </c:pt>
                <c:pt idx="2">
                  <c:v>1.3094049999999999</c:v>
                </c:pt>
                <c:pt idx="3">
                  <c:v>1.167149</c:v>
                </c:pt>
                <c:pt idx="4">
                  <c:v>1.2399200000000001</c:v>
                </c:pt>
                <c:pt idx="5">
                  <c:v>1.1602190000000001</c:v>
                </c:pt>
                <c:pt idx="6">
                  <c:v>1.1735409999999999</c:v>
                </c:pt>
                <c:pt idx="7">
                  <c:v>1.207757</c:v>
                </c:pt>
                <c:pt idx="8">
                  <c:v>1.2114509999999998</c:v>
                </c:pt>
                <c:pt idx="9">
                  <c:v>1.286778</c:v>
                </c:pt>
                <c:pt idx="10">
                  <c:v>1.3988959999999997</c:v>
                </c:pt>
                <c:pt idx="11">
                  <c:v>1.4933899999999998</c:v>
                </c:pt>
                <c:pt idx="12">
                  <c:v>1.5918460000000001</c:v>
                </c:pt>
                <c:pt idx="13">
                  <c:v>1.7382300000000002</c:v>
                </c:pt>
                <c:pt idx="14">
                  <c:v>1.9374170000000002</c:v>
                </c:pt>
                <c:pt idx="15">
                  <c:v>2.1263559999999999</c:v>
                </c:pt>
                <c:pt idx="16">
                  <c:v>2.188183</c:v>
                </c:pt>
                <c:pt idx="17">
                  <c:v>2.2225080000000004</c:v>
                </c:pt>
                <c:pt idx="18">
                  <c:v>2.3969870000000002</c:v>
                </c:pt>
                <c:pt idx="19">
                  <c:v>2.5750889999999993</c:v>
                </c:pt>
                <c:pt idx="20">
                  <c:v>2.6903969999999999</c:v>
                </c:pt>
                <c:pt idx="21">
                  <c:v>2.7980219999999996</c:v>
                </c:pt>
                <c:pt idx="22">
                  <c:v>2.9576740000000008</c:v>
                </c:pt>
                <c:pt idx="23">
                  <c:v>2.8606830000000008</c:v>
                </c:pt>
                <c:pt idx="24">
                  <c:v>2.7768549999999994</c:v>
                </c:pt>
                <c:pt idx="25">
                  <c:v>2.7081230000000005</c:v>
                </c:pt>
                <c:pt idx="26">
                  <c:v>2.6764699999999992</c:v>
                </c:pt>
                <c:pt idx="27">
                  <c:v>2.6506280000000002</c:v>
                </c:pt>
                <c:pt idx="28">
                  <c:v>2.6076839999999994</c:v>
                </c:pt>
                <c:pt idx="29">
                  <c:v>2.6035360000000001</c:v>
                </c:pt>
                <c:pt idx="30">
                  <c:v>2.6206580000000002</c:v>
                </c:pt>
                <c:pt idx="31">
                  <c:v>2.6043440000000011</c:v>
                </c:pt>
                <c:pt idx="32">
                  <c:v>2.5740359999999995</c:v>
                </c:pt>
                <c:pt idx="33">
                  <c:v>2.583609</c:v>
                </c:pt>
                <c:pt idx="34">
                  <c:v>2.586589</c:v>
                </c:pt>
                <c:pt idx="35">
                  <c:v>2.5494190000000003</c:v>
                </c:pt>
                <c:pt idx="36">
                  <c:v>2.5141480000000005</c:v>
                </c:pt>
                <c:pt idx="37">
                  <c:v>2.4785330000000001</c:v>
                </c:pt>
                <c:pt idx="38">
                  <c:v>2.4579309999999994</c:v>
                </c:pt>
                <c:pt idx="39">
                  <c:v>2.4574180000000005</c:v>
                </c:pt>
                <c:pt idx="40">
                  <c:v>2.450272</c:v>
                </c:pt>
                <c:pt idx="41">
                  <c:v>2.4300079999999991</c:v>
                </c:pt>
                <c:pt idx="42">
                  <c:v>2.4629050000000001</c:v>
                </c:pt>
                <c:pt idx="43">
                  <c:v>2.4939079999999993</c:v>
                </c:pt>
                <c:pt idx="44">
                  <c:v>2.5190360000000003</c:v>
                </c:pt>
                <c:pt idx="45">
                  <c:v>2.5143869999999997</c:v>
                </c:pt>
                <c:pt idx="46">
                  <c:v>2.4861730000000009</c:v>
                </c:pt>
                <c:pt idx="47">
                  <c:v>2.4562520000000001</c:v>
                </c:pt>
                <c:pt idx="48">
                  <c:v>2.4455649999999993</c:v>
                </c:pt>
                <c:pt idx="49">
                  <c:v>2.4389799999999999</c:v>
                </c:pt>
                <c:pt idx="50">
                  <c:v>2.422946</c:v>
                </c:pt>
              </c:numCache>
            </c:numRef>
          </c:val>
        </c:ser>
        <c:ser>
          <c:idx val="2"/>
          <c:order val="2"/>
          <c:tx>
            <c:strRef>
              <c:f>Sheet1!$C$1</c:f>
              <c:strCache>
                <c:ptCount val="1"/>
                <c:pt idx="0">
                  <c:v>Southwest</c:v>
                </c:pt>
              </c:strCache>
            </c:strRef>
          </c:tx>
          <c:spPr>
            <a:solidFill>
              <a:schemeClr val="accent1"/>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0.481817</c:v>
                </c:pt>
                <c:pt idx="1">
                  <c:v>0.46745399999999998</c:v>
                </c:pt>
                <c:pt idx="2">
                  <c:v>0.483595</c:v>
                </c:pt>
                <c:pt idx="3">
                  <c:v>0.46985100000000002</c:v>
                </c:pt>
                <c:pt idx="4">
                  <c:v>0.47508</c:v>
                </c:pt>
                <c:pt idx="5">
                  <c:v>0.466781</c:v>
                </c:pt>
                <c:pt idx="6">
                  <c:v>0.47345900000000002</c:v>
                </c:pt>
                <c:pt idx="7">
                  <c:v>0.48124299999999998</c:v>
                </c:pt>
                <c:pt idx="8">
                  <c:v>0.48654900000000001</c:v>
                </c:pt>
                <c:pt idx="9">
                  <c:v>0.52822199999999997</c:v>
                </c:pt>
                <c:pt idx="10">
                  <c:v>0.56410400000000005</c:v>
                </c:pt>
                <c:pt idx="11">
                  <c:v>0.59660999999999997</c:v>
                </c:pt>
                <c:pt idx="12">
                  <c:v>0.68915400000000004</c:v>
                </c:pt>
                <c:pt idx="13">
                  <c:v>0.69677</c:v>
                </c:pt>
                <c:pt idx="14">
                  <c:v>0.750583</c:v>
                </c:pt>
                <c:pt idx="15">
                  <c:v>0.76164399999999999</c:v>
                </c:pt>
                <c:pt idx="16">
                  <c:v>0.76681699999999997</c:v>
                </c:pt>
                <c:pt idx="17">
                  <c:v>0.93549199999999999</c:v>
                </c:pt>
                <c:pt idx="18">
                  <c:v>1.289013</c:v>
                </c:pt>
                <c:pt idx="19">
                  <c:v>1.513911</c:v>
                </c:pt>
                <c:pt idx="20">
                  <c:v>1.5794870000000001</c:v>
                </c:pt>
                <c:pt idx="21">
                  <c:v>1.646128</c:v>
                </c:pt>
                <c:pt idx="22">
                  <c:v>1.7405250000000001</c:v>
                </c:pt>
                <c:pt idx="23">
                  <c:v>1.793614</c:v>
                </c:pt>
                <c:pt idx="24">
                  <c:v>1.8236079999999999</c:v>
                </c:pt>
                <c:pt idx="25">
                  <c:v>1.915456</c:v>
                </c:pt>
                <c:pt idx="26">
                  <c:v>1.9535910000000001</c:v>
                </c:pt>
                <c:pt idx="27">
                  <c:v>1.939487</c:v>
                </c:pt>
                <c:pt idx="28">
                  <c:v>1.924407</c:v>
                </c:pt>
                <c:pt idx="29">
                  <c:v>1.89706</c:v>
                </c:pt>
                <c:pt idx="30">
                  <c:v>1.8759950000000001</c:v>
                </c:pt>
                <c:pt idx="31">
                  <c:v>1.854322</c:v>
                </c:pt>
                <c:pt idx="32">
                  <c:v>1.839634</c:v>
                </c:pt>
                <c:pt idx="33">
                  <c:v>1.8277369999999999</c:v>
                </c:pt>
                <c:pt idx="34">
                  <c:v>1.8155950000000001</c:v>
                </c:pt>
                <c:pt idx="35">
                  <c:v>1.801139</c:v>
                </c:pt>
                <c:pt idx="36">
                  <c:v>1.7927820000000001</c:v>
                </c:pt>
                <c:pt idx="37">
                  <c:v>1.7963960000000001</c:v>
                </c:pt>
                <c:pt idx="38">
                  <c:v>1.7972950000000001</c:v>
                </c:pt>
                <c:pt idx="39">
                  <c:v>1.7844629999999999</c:v>
                </c:pt>
                <c:pt idx="40">
                  <c:v>1.7787010000000001</c:v>
                </c:pt>
                <c:pt idx="41">
                  <c:v>1.7742359999999999</c:v>
                </c:pt>
                <c:pt idx="42">
                  <c:v>1.769163</c:v>
                </c:pt>
                <c:pt idx="43">
                  <c:v>1.778348</c:v>
                </c:pt>
                <c:pt idx="44">
                  <c:v>1.7871950000000001</c:v>
                </c:pt>
                <c:pt idx="45">
                  <c:v>1.7862979999999999</c:v>
                </c:pt>
                <c:pt idx="46">
                  <c:v>1.7884420000000001</c:v>
                </c:pt>
                <c:pt idx="47">
                  <c:v>1.785196</c:v>
                </c:pt>
                <c:pt idx="48">
                  <c:v>1.794875</c:v>
                </c:pt>
                <c:pt idx="49">
                  <c:v>1.805274</c:v>
                </c:pt>
                <c:pt idx="50">
                  <c:v>1.823985</c:v>
                </c:pt>
              </c:numCache>
            </c:numRef>
          </c:val>
        </c:ser>
        <c:ser>
          <c:idx val="1"/>
          <c:order val="3"/>
          <c:tx>
            <c:strRef>
              <c:f>Sheet1!$D$1</c:f>
              <c:strCache>
                <c:ptCount val="1"/>
                <c:pt idx="0">
                  <c:v>East</c:v>
                </c:pt>
              </c:strCache>
            </c:strRef>
          </c:tx>
          <c:spPr>
            <a:solidFill>
              <a:schemeClr val="accent3">
                <a:lumMod val="50000"/>
              </a:schemeClr>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3.5999999999999997E-2</c:v>
                </c:pt>
                <c:pt idx="1">
                  <c:v>7.9000000000000001E-2</c:v>
                </c:pt>
                <c:pt idx="2">
                  <c:v>8.5999999999999993E-2</c:v>
                </c:pt>
                <c:pt idx="3">
                  <c:v>8.5000000000000006E-2</c:v>
                </c:pt>
                <c:pt idx="4">
                  <c:v>9.5000000000000001E-2</c:v>
                </c:pt>
                <c:pt idx="5">
                  <c:v>9.0999999999999998E-2</c:v>
                </c:pt>
                <c:pt idx="6">
                  <c:v>9.5000000000000001E-2</c:v>
                </c:pt>
                <c:pt idx="7">
                  <c:v>9.2999999999999999E-2</c:v>
                </c:pt>
                <c:pt idx="8">
                  <c:v>8.5000000000000006E-2</c:v>
                </c:pt>
                <c:pt idx="9">
                  <c:v>9.6000000000000002E-2</c:v>
                </c:pt>
                <c:pt idx="10">
                  <c:v>0.111</c:v>
                </c:pt>
                <c:pt idx="11">
                  <c:v>0.123</c:v>
                </c:pt>
                <c:pt idx="12">
                  <c:v>0.13</c:v>
                </c:pt>
                <c:pt idx="13">
                  <c:v>0.17100000000000001</c:v>
                </c:pt>
                <c:pt idx="14">
                  <c:v>0.32700000000000001</c:v>
                </c:pt>
                <c:pt idx="15">
                  <c:v>0.45100000000000001</c:v>
                </c:pt>
                <c:pt idx="16">
                  <c:v>0.55200000000000005</c:v>
                </c:pt>
                <c:pt idx="17">
                  <c:v>0.61899999999999999</c:v>
                </c:pt>
                <c:pt idx="18">
                  <c:v>0.68200000000000005</c:v>
                </c:pt>
                <c:pt idx="19">
                  <c:v>0.72699999999999998</c:v>
                </c:pt>
                <c:pt idx="20">
                  <c:v>0.75614599999999998</c:v>
                </c:pt>
                <c:pt idx="21">
                  <c:v>0.75636800000000004</c:v>
                </c:pt>
                <c:pt idx="22">
                  <c:v>0.78318500000000002</c:v>
                </c:pt>
                <c:pt idx="23">
                  <c:v>1.1027389999999999</c:v>
                </c:pt>
                <c:pt idx="24">
                  <c:v>1.2600169999999999</c:v>
                </c:pt>
                <c:pt idx="25">
                  <c:v>1.263933</c:v>
                </c:pt>
                <c:pt idx="26">
                  <c:v>1.334138</c:v>
                </c:pt>
                <c:pt idx="27">
                  <c:v>1.4128019999999999</c:v>
                </c:pt>
                <c:pt idx="28">
                  <c:v>1.458021</c:v>
                </c:pt>
                <c:pt idx="29">
                  <c:v>1.5422990000000001</c:v>
                </c:pt>
                <c:pt idx="30">
                  <c:v>1.628638</c:v>
                </c:pt>
                <c:pt idx="31">
                  <c:v>1.696761</c:v>
                </c:pt>
                <c:pt idx="32">
                  <c:v>1.7148190000000001</c:v>
                </c:pt>
                <c:pt idx="33">
                  <c:v>1.7226919999999999</c:v>
                </c:pt>
                <c:pt idx="34">
                  <c:v>1.7592730000000001</c:v>
                </c:pt>
                <c:pt idx="35">
                  <c:v>1.8053129999999999</c:v>
                </c:pt>
                <c:pt idx="36">
                  <c:v>1.821752</c:v>
                </c:pt>
                <c:pt idx="37">
                  <c:v>1.8513280000000001</c:v>
                </c:pt>
                <c:pt idx="38">
                  <c:v>1.86894</c:v>
                </c:pt>
                <c:pt idx="39">
                  <c:v>1.902604</c:v>
                </c:pt>
                <c:pt idx="40">
                  <c:v>1.9228419999999999</c:v>
                </c:pt>
                <c:pt idx="41">
                  <c:v>1.9341680000000001</c:v>
                </c:pt>
                <c:pt idx="42">
                  <c:v>1.9419379999999999</c:v>
                </c:pt>
                <c:pt idx="43">
                  <c:v>1.95472</c:v>
                </c:pt>
                <c:pt idx="44">
                  <c:v>1.9597910000000001</c:v>
                </c:pt>
                <c:pt idx="45">
                  <c:v>1.9691369999999999</c:v>
                </c:pt>
                <c:pt idx="46">
                  <c:v>1.9752730000000001</c:v>
                </c:pt>
                <c:pt idx="47">
                  <c:v>1.9793350000000001</c:v>
                </c:pt>
                <c:pt idx="48">
                  <c:v>1.978564</c:v>
                </c:pt>
                <c:pt idx="49">
                  <c:v>1.99624</c:v>
                </c:pt>
                <c:pt idx="50">
                  <c:v>2.0148649999999999</c:v>
                </c:pt>
              </c:numCache>
            </c:numRef>
          </c:val>
        </c:ser>
        <c:dLbls>
          <c:showLegendKey val="0"/>
          <c:showVal val="0"/>
          <c:showCatName val="0"/>
          <c:showSerName val="0"/>
          <c:showPercent val="0"/>
          <c:showBubbleSize val="0"/>
        </c:dLbls>
        <c:axId val="-1302559232"/>
        <c:axId val="-1302563040"/>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'[1]NGPL_region2@'!$BC$1:$DA$1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cat>
                <c:val>
                  <c:numRef>
                    <c:extLst>
                      <c:ext uri="{02D57815-91ED-43cb-92C2-25804820EDAC}">
                        <c15:formulaRef>
                          <c15:sqref>'[1]NGPL_region2@'!$BC$1:$DA$1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15:ser>
            </c15:filteredAreaSeries>
          </c:ext>
        </c:extLst>
      </c:areaChart>
      <c:catAx>
        <c:axId val="-130255923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02563040"/>
        <c:crosses val="autoZero"/>
        <c:auto val="1"/>
        <c:lblAlgn val="ctr"/>
        <c:lblOffset val="100"/>
        <c:tickLblSkip val="10"/>
        <c:tickMarkSkip val="10"/>
        <c:noMultiLvlLbl val="0"/>
      </c:catAx>
      <c:valAx>
        <c:axId val="-1302563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02559232"/>
        <c:crossesAt val="21"/>
        <c:crossBetween val="midCat"/>
      </c:val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2416386757301351"/>
          <c:w val="0.88913183056824308"/>
          <c:h val="0.68698207712717063"/>
        </c:manualLayout>
      </c:layout>
      <c:areaChart>
        <c:grouping val="stacked"/>
        <c:varyColors val="0"/>
        <c:ser>
          <c:idx val="3"/>
          <c:order val="0"/>
          <c:tx>
            <c:strRef>
              <c:f>Sheet1!$B$1</c:f>
              <c:strCache>
                <c:ptCount val="1"/>
                <c:pt idx="0">
                  <c:v>ethane</c:v>
                </c:pt>
              </c:strCache>
            </c:strRef>
          </c:tx>
          <c:spPr>
            <a:solidFill>
              <a:srgbClr val="5D9732">
                <a:lumMod val="50000"/>
              </a:srgbClr>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0.71599999999999997</c:v>
                </c:pt>
                <c:pt idx="1">
                  <c:v>0.69099999999999995</c:v>
                </c:pt>
                <c:pt idx="2">
                  <c:v>0.7</c:v>
                </c:pt>
                <c:pt idx="3">
                  <c:v>0.626</c:v>
                </c:pt>
                <c:pt idx="4">
                  <c:v>0.68500000000000005</c:v>
                </c:pt>
                <c:pt idx="5">
                  <c:v>0.64800000000000002</c:v>
                </c:pt>
                <c:pt idx="6">
                  <c:v>0.67600000000000005</c:v>
                </c:pt>
                <c:pt idx="7">
                  <c:v>0.70799999999999996</c:v>
                </c:pt>
                <c:pt idx="8">
                  <c:v>0.70199999999999996</c:v>
                </c:pt>
                <c:pt idx="9">
                  <c:v>0.76700000000000002</c:v>
                </c:pt>
                <c:pt idx="10">
                  <c:v>0.86799999999999999</c:v>
                </c:pt>
                <c:pt idx="11">
                  <c:v>0.92600000000000005</c:v>
                </c:pt>
                <c:pt idx="12">
                  <c:v>0.97499999999999998</c:v>
                </c:pt>
                <c:pt idx="13">
                  <c:v>0.97</c:v>
                </c:pt>
                <c:pt idx="14">
                  <c:v>1.091</c:v>
                </c:pt>
                <c:pt idx="15">
                  <c:v>1.129</c:v>
                </c:pt>
                <c:pt idx="16">
                  <c:v>1.272</c:v>
                </c:pt>
                <c:pt idx="17">
                  <c:v>1.425</c:v>
                </c:pt>
                <c:pt idx="18">
                  <c:v>1.712</c:v>
                </c:pt>
                <c:pt idx="19">
                  <c:v>1.825</c:v>
                </c:pt>
                <c:pt idx="20">
                  <c:v>1.964</c:v>
                </c:pt>
                <c:pt idx="21">
                  <c:v>2.2624499999999999</c:v>
                </c:pt>
                <c:pt idx="22">
                  <c:v>2.416795</c:v>
                </c:pt>
                <c:pt idx="23">
                  <c:v>2.4283160000000001</c:v>
                </c:pt>
                <c:pt idx="24">
                  <c:v>2.4903339999999998</c:v>
                </c:pt>
                <c:pt idx="25">
                  <c:v>2.5211229999999998</c:v>
                </c:pt>
                <c:pt idx="26">
                  <c:v>2.5588880000000001</c:v>
                </c:pt>
                <c:pt idx="27">
                  <c:v>2.5800830000000001</c:v>
                </c:pt>
                <c:pt idx="28">
                  <c:v>2.5787420000000001</c:v>
                </c:pt>
                <c:pt idx="29">
                  <c:v>2.6117400000000002</c:v>
                </c:pt>
                <c:pt idx="30">
                  <c:v>2.6551019999999999</c:v>
                </c:pt>
                <c:pt idx="31">
                  <c:v>2.671897</c:v>
                </c:pt>
                <c:pt idx="32">
                  <c:v>2.6606700000000001</c:v>
                </c:pt>
                <c:pt idx="33">
                  <c:v>2.663602</c:v>
                </c:pt>
                <c:pt idx="34">
                  <c:v>2.6786620000000001</c:v>
                </c:pt>
                <c:pt idx="35">
                  <c:v>2.6821250000000001</c:v>
                </c:pt>
                <c:pt idx="36">
                  <c:v>2.674471</c:v>
                </c:pt>
                <c:pt idx="37">
                  <c:v>2.6769799999999999</c:v>
                </c:pt>
                <c:pt idx="38">
                  <c:v>2.6794190000000002</c:v>
                </c:pt>
                <c:pt idx="39">
                  <c:v>2.6934049999999998</c:v>
                </c:pt>
                <c:pt idx="40">
                  <c:v>2.6987930000000002</c:v>
                </c:pt>
                <c:pt idx="41">
                  <c:v>2.6914579999999999</c:v>
                </c:pt>
                <c:pt idx="42">
                  <c:v>2.707287</c:v>
                </c:pt>
                <c:pt idx="43">
                  <c:v>2.7292079999999999</c:v>
                </c:pt>
                <c:pt idx="44">
                  <c:v>2.7464300000000001</c:v>
                </c:pt>
                <c:pt idx="45">
                  <c:v>2.7522720000000001</c:v>
                </c:pt>
                <c:pt idx="46">
                  <c:v>2.7413050000000001</c:v>
                </c:pt>
                <c:pt idx="47">
                  <c:v>2.7282829999999998</c:v>
                </c:pt>
                <c:pt idx="48">
                  <c:v>2.730747</c:v>
                </c:pt>
                <c:pt idx="49">
                  <c:v>2.745409</c:v>
                </c:pt>
                <c:pt idx="50">
                  <c:v>2.7626759999999999</c:v>
                </c:pt>
              </c:numCache>
            </c:numRef>
          </c:val>
        </c:ser>
        <c:ser>
          <c:idx val="0"/>
          <c:order val="1"/>
          <c:tx>
            <c:strRef>
              <c:f>Sheet1!$C$1</c:f>
              <c:strCache>
                <c:ptCount val="1"/>
                <c:pt idx="0">
                  <c:v>propane</c:v>
                </c:pt>
              </c:strCache>
            </c:strRef>
          </c:tx>
          <c:spPr>
            <a:solidFill>
              <a:schemeClr val="accent4"/>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0.53900000000000003</c:v>
                </c:pt>
                <c:pt idx="1">
                  <c:v>0.53900000000000003</c:v>
                </c:pt>
                <c:pt idx="2">
                  <c:v>0.54700000000000004</c:v>
                </c:pt>
                <c:pt idx="3">
                  <c:v>0.505</c:v>
                </c:pt>
                <c:pt idx="4">
                  <c:v>0.52500000000000002</c:v>
                </c:pt>
                <c:pt idx="5">
                  <c:v>0.499</c:v>
                </c:pt>
                <c:pt idx="6">
                  <c:v>0.503</c:v>
                </c:pt>
                <c:pt idx="7">
                  <c:v>0.50600000000000001</c:v>
                </c:pt>
                <c:pt idx="8">
                  <c:v>0.51100000000000001</c:v>
                </c:pt>
                <c:pt idx="9">
                  <c:v>0.54700000000000004</c:v>
                </c:pt>
                <c:pt idx="10">
                  <c:v>0.58599999999999997</c:v>
                </c:pt>
                <c:pt idx="11">
                  <c:v>0.629</c:v>
                </c:pt>
                <c:pt idx="12">
                  <c:v>0.71199999999999997</c:v>
                </c:pt>
                <c:pt idx="13">
                  <c:v>0.82299999999999995</c:v>
                </c:pt>
                <c:pt idx="14">
                  <c:v>0.98499999999999999</c:v>
                </c:pt>
                <c:pt idx="15">
                  <c:v>1.1439999999999999</c:v>
                </c:pt>
                <c:pt idx="16">
                  <c:v>1.165</c:v>
                </c:pt>
                <c:pt idx="17">
                  <c:v>1.2350000000000001</c:v>
                </c:pt>
                <c:pt idx="18">
                  <c:v>1.4019999999999999</c:v>
                </c:pt>
                <c:pt idx="19">
                  <c:v>1.5880000000000001</c:v>
                </c:pt>
                <c:pt idx="20">
                  <c:v>1.6439999999999999</c:v>
                </c:pt>
                <c:pt idx="21">
                  <c:v>1.5659209999999999</c:v>
                </c:pt>
                <c:pt idx="22">
                  <c:v>1.630798</c:v>
                </c:pt>
                <c:pt idx="23">
                  <c:v>1.800829</c:v>
                </c:pt>
                <c:pt idx="24">
                  <c:v>1.825196</c:v>
                </c:pt>
                <c:pt idx="25">
                  <c:v>1.8242020000000001</c:v>
                </c:pt>
                <c:pt idx="26">
                  <c:v>1.8446709999999999</c:v>
                </c:pt>
                <c:pt idx="27">
                  <c:v>1.8526819999999999</c:v>
                </c:pt>
                <c:pt idx="28">
                  <c:v>1.845823</c:v>
                </c:pt>
                <c:pt idx="29">
                  <c:v>1.8562179999999999</c:v>
                </c:pt>
                <c:pt idx="30">
                  <c:v>1.876436</c:v>
                </c:pt>
                <c:pt idx="31">
                  <c:v>1.882539</c:v>
                </c:pt>
                <c:pt idx="32">
                  <c:v>1.872158</c:v>
                </c:pt>
                <c:pt idx="33">
                  <c:v>1.8704799999999999</c:v>
                </c:pt>
                <c:pt idx="34">
                  <c:v>1.87547</c:v>
                </c:pt>
                <c:pt idx="35">
                  <c:v>1.8713900000000001</c:v>
                </c:pt>
                <c:pt idx="36">
                  <c:v>1.8623639999999999</c:v>
                </c:pt>
                <c:pt idx="37">
                  <c:v>1.8591340000000001</c:v>
                </c:pt>
                <c:pt idx="38">
                  <c:v>1.8564210000000001</c:v>
                </c:pt>
                <c:pt idx="39">
                  <c:v>1.8587659999999999</c:v>
                </c:pt>
                <c:pt idx="40">
                  <c:v>1.859318</c:v>
                </c:pt>
                <c:pt idx="41">
                  <c:v>1.85358</c:v>
                </c:pt>
                <c:pt idx="42">
                  <c:v>1.8624210000000001</c:v>
                </c:pt>
                <c:pt idx="43">
                  <c:v>1.8745830000000001</c:v>
                </c:pt>
                <c:pt idx="44">
                  <c:v>1.883901</c:v>
                </c:pt>
                <c:pt idx="45">
                  <c:v>1.8835090000000001</c:v>
                </c:pt>
                <c:pt idx="46">
                  <c:v>1.8753839999999999</c:v>
                </c:pt>
                <c:pt idx="47">
                  <c:v>1.865232</c:v>
                </c:pt>
                <c:pt idx="48">
                  <c:v>1.8643719999999999</c:v>
                </c:pt>
                <c:pt idx="49">
                  <c:v>1.8700110000000001</c:v>
                </c:pt>
                <c:pt idx="50">
                  <c:v>1.8749169999999999</c:v>
                </c:pt>
              </c:numCache>
            </c:numRef>
          </c:val>
        </c:ser>
        <c:ser>
          <c:idx val="1"/>
          <c:order val="2"/>
          <c:tx>
            <c:strRef>
              <c:f>Sheet1!$D$1</c:f>
              <c:strCache>
                <c:ptCount val="1"/>
                <c:pt idx="0">
                  <c:v>normal butane</c:v>
                </c:pt>
              </c:strCache>
            </c:strRef>
          </c:tx>
          <c:spPr>
            <a:solidFill>
              <a:schemeClr val="accent6"/>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0.161</c:v>
                </c:pt>
                <c:pt idx="1">
                  <c:v>0.13100000000000001</c:v>
                </c:pt>
                <c:pt idx="2">
                  <c:v>0.13100000000000001</c:v>
                </c:pt>
                <c:pt idx="3">
                  <c:v>0.13100000000000001</c:v>
                </c:pt>
                <c:pt idx="4">
                  <c:v>0.152</c:v>
                </c:pt>
                <c:pt idx="5">
                  <c:v>0.13600000000000001</c:v>
                </c:pt>
                <c:pt idx="6">
                  <c:v>0.13600000000000001</c:v>
                </c:pt>
                <c:pt idx="7">
                  <c:v>0.128</c:v>
                </c:pt>
                <c:pt idx="8">
                  <c:v>0.13300000000000001</c:v>
                </c:pt>
                <c:pt idx="9">
                  <c:v>0.13700000000000001</c:v>
                </c:pt>
                <c:pt idx="10">
                  <c:v>0.156</c:v>
                </c:pt>
                <c:pt idx="11">
                  <c:v>0.157</c:v>
                </c:pt>
                <c:pt idx="12">
                  <c:v>0.17899999999999999</c:v>
                </c:pt>
                <c:pt idx="13">
                  <c:v>0.22</c:v>
                </c:pt>
                <c:pt idx="14">
                  <c:v>0.27700000000000002</c:v>
                </c:pt>
                <c:pt idx="15">
                  <c:v>0.33300000000000002</c:v>
                </c:pt>
                <c:pt idx="16">
                  <c:v>0.29399999999999998</c:v>
                </c:pt>
                <c:pt idx="17">
                  <c:v>0.314</c:v>
                </c:pt>
                <c:pt idx="18">
                  <c:v>0.36399999999999999</c:v>
                </c:pt>
                <c:pt idx="19">
                  <c:v>0.43</c:v>
                </c:pt>
                <c:pt idx="20">
                  <c:v>0.40348499999999998</c:v>
                </c:pt>
                <c:pt idx="21">
                  <c:v>0.38788400000000001</c:v>
                </c:pt>
                <c:pt idx="22">
                  <c:v>0.41129599999999999</c:v>
                </c:pt>
                <c:pt idx="23">
                  <c:v>0.49373299999999998</c:v>
                </c:pt>
                <c:pt idx="24">
                  <c:v>0.51107599999999997</c:v>
                </c:pt>
                <c:pt idx="25">
                  <c:v>0.51780199999999998</c:v>
                </c:pt>
                <c:pt idx="26">
                  <c:v>0.529721</c:v>
                </c:pt>
                <c:pt idx="27">
                  <c:v>0.53645299999999996</c:v>
                </c:pt>
                <c:pt idx="28">
                  <c:v>0.53760699999999995</c:v>
                </c:pt>
                <c:pt idx="29">
                  <c:v>0.54377600000000004</c:v>
                </c:pt>
                <c:pt idx="30">
                  <c:v>0.55094200000000004</c:v>
                </c:pt>
                <c:pt idx="31">
                  <c:v>0.55471999999999999</c:v>
                </c:pt>
                <c:pt idx="32">
                  <c:v>0.55485499999999999</c:v>
                </c:pt>
                <c:pt idx="33">
                  <c:v>0.55593899999999996</c:v>
                </c:pt>
                <c:pt idx="34">
                  <c:v>0.559145</c:v>
                </c:pt>
                <c:pt idx="35">
                  <c:v>0.55942800000000004</c:v>
                </c:pt>
                <c:pt idx="36">
                  <c:v>0.55904799999999999</c:v>
                </c:pt>
                <c:pt idx="37">
                  <c:v>0.55983899999999998</c:v>
                </c:pt>
                <c:pt idx="38">
                  <c:v>0.55997200000000003</c:v>
                </c:pt>
                <c:pt idx="39">
                  <c:v>0.561419</c:v>
                </c:pt>
                <c:pt idx="40">
                  <c:v>0.56313000000000002</c:v>
                </c:pt>
                <c:pt idx="41">
                  <c:v>0.56485799999999997</c:v>
                </c:pt>
                <c:pt idx="42">
                  <c:v>0.56766499999999998</c:v>
                </c:pt>
                <c:pt idx="43">
                  <c:v>0.57405799999999996</c:v>
                </c:pt>
                <c:pt idx="44">
                  <c:v>0.57799500000000004</c:v>
                </c:pt>
                <c:pt idx="45">
                  <c:v>0.57828199999999996</c:v>
                </c:pt>
                <c:pt idx="46">
                  <c:v>0.57825000000000004</c:v>
                </c:pt>
                <c:pt idx="47">
                  <c:v>0.57663799999999998</c:v>
                </c:pt>
                <c:pt idx="48">
                  <c:v>0.57621</c:v>
                </c:pt>
                <c:pt idx="49">
                  <c:v>0.57743800000000001</c:v>
                </c:pt>
                <c:pt idx="50">
                  <c:v>0.57778600000000002</c:v>
                </c:pt>
              </c:numCache>
            </c:numRef>
          </c:val>
        </c:ser>
        <c:ser>
          <c:idx val="2"/>
          <c:order val="3"/>
          <c:tx>
            <c:strRef>
              <c:f>Sheet1!$E$1</c:f>
              <c:strCache>
                <c:ptCount val="1"/>
                <c:pt idx="0">
                  <c:v>isobutane</c:v>
                </c:pt>
              </c:strCache>
            </c:strRef>
          </c:tx>
          <c:spPr>
            <a:solidFill>
              <a:schemeClr val="accent2"/>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0.189</c:v>
                </c:pt>
                <c:pt idx="1">
                  <c:v>0.19900000000000001</c:v>
                </c:pt>
                <c:pt idx="2">
                  <c:v>0.20100000000000001</c:v>
                </c:pt>
                <c:pt idx="3">
                  <c:v>0.184</c:v>
                </c:pt>
                <c:pt idx="4">
                  <c:v>0.16900000000000001</c:v>
                </c:pt>
                <c:pt idx="5">
                  <c:v>0.16900000000000001</c:v>
                </c:pt>
                <c:pt idx="6">
                  <c:v>0.16400000000000001</c:v>
                </c:pt>
                <c:pt idx="7">
                  <c:v>0.17599999999999999</c:v>
                </c:pt>
                <c:pt idx="8">
                  <c:v>0.17299999999999999</c:v>
                </c:pt>
                <c:pt idx="9">
                  <c:v>0.189</c:v>
                </c:pt>
                <c:pt idx="10">
                  <c:v>0.187</c:v>
                </c:pt>
                <c:pt idx="11">
                  <c:v>0.20899999999999999</c:v>
                </c:pt>
                <c:pt idx="12">
                  <c:v>0.22600000000000001</c:v>
                </c:pt>
                <c:pt idx="13">
                  <c:v>0.245</c:v>
                </c:pt>
                <c:pt idx="14">
                  <c:v>0.26700000000000002</c:v>
                </c:pt>
                <c:pt idx="15">
                  <c:v>0.3</c:v>
                </c:pt>
                <c:pt idx="16">
                  <c:v>0.34200000000000003</c:v>
                </c:pt>
                <c:pt idx="17">
                  <c:v>0.35099999999999998</c:v>
                </c:pt>
                <c:pt idx="18">
                  <c:v>0.38600000000000001</c:v>
                </c:pt>
                <c:pt idx="19">
                  <c:v>0.41899999999999998</c:v>
                </c:pt>
                <c:pt idx="20">
                  <c:v>0.45354499999999998</c:v>
                </c:pt>
                <c:pt idx="21">
                  <c:v>0.43870199999999998</c:v>
                </c:pt>
                <c:pt idx="22">
                  <c:v>0.46037499999999998</c:v>
                </c:pt>
                <c:pt idx="23">
                  <c:v>0.41062799999999999</c:v>
                </c:pt>
                <c:pt idx="24">
                  <c:v>0.40707399999999999</c:v>
                </c:pt>
                <c:pt idx="25">
                  <c:v>0.40127000000000002</c:v>
                </c:pt>
                <c:pt idx="26">
                  <c:v>0.40239999999999998</c:v>
                </c:pt>
                <c:pt idx="27">
                  <c:v>0.40290900000000002</c:v>
                </c:pt>
                <c:pt idx="28">
                  <c:v>0.400787</c:v>
                </c:pt>
                <c:pt idx="29">
                  <c:v>0.401532</c:v>
                </c:pt>
                <c:pt idx="30">
                  <c:v>0.40630699999999997</c:v>
                </c:pt>
                <c:pt idx="31">
                  <c:v>0.40714499999999998</c:v>
                </c:pt>
                <c:pt idx="32">
                  <c:v>0.40391500000000002</c:v>
                </c:pt>
                <c:pt idx="33">
                  <c:v>0.40516799999999997</c:v>
                </c:pt>
                <c:pt idx="34">
                  <c:v>0.40643099999999999</c:v>
                </c:pt>
                <c:pt idx="35">
                  <c:v>0.40348499999999998</c:v>
                </c:pt>
                <c:pt idx="36">
                  <c:v>0.39810299999999998</c:v>
                </c:pt>
                <c:pt idx="37">
                  <c:v>0.39582600000000001</c:v>
                </c:pt>
                <c:pt idx="38">
                  <c:v>0.394478</c:v>
                </c:pt>
                <c:pt idx="39">
                  <c:v>0.39521600000000001</c:v>
                </c:pt>
                <c:pt idx="40">
                  <c:v>0.39405299999999999</c:v>
                </c:pt>
                <c:pt idx="41">
                  <c:v>0.39062000000000002</c:v>
                </c:pt>
                <c:pt idx="42">
                  <c:v>0.39411000000000002</c:v>
                </c:pt>
                <c:pt idx="43">
                  <c:v>0.39765</c:v>
                </c:pt>
                <c:pt idx="44">
                  <c:v>0.400227</c:v>
                </c:pt>
                <c:pt idx="45">
                  <c:v>0.399005</c:v>
                </c:pt>
                <c:pt idx="46">
                  <c:v>0.39606400000000003</c:v>
                </c:pt>
                <c:pt idx="47">
                  <c:v>0.39309100000000002</c:v>
                </c:pt>
                <c:pt idx="48">
                  <c:v>0.39228000000000002</c:v>
                </c:pt>
                <c:pt idx="49">
                  <c:v>0.39277899999999999</c:v>
                </c:pt>
                <c:pt idx="50">
                  <c:v>0.392988</c:v>
                </c:pt>
              </c:numCache>
            </c:numRef>
          </c:val>
        </c:ser>
        <c:ser>
          <c:idx val="4"/>
          <c:order val="4"/>
          <c:tx>
            <c:strRef>
              <c:f>Sheet1!$F$1</c:f>
              <c:strCache>
                <c:ptCount val="1"/>
                <c:pt idx="0">
                  <c:v>natural gasoline</c:v>
                </c:pt>
              </c:strCache>
            </c:strRef>
          </c:tx>
          <c:spPr>
            <a:solidFill>
              <a:schemeClr val="accent3"/>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0.30599999999999999</c:v>
                </c:pt>
                <c:pt idx="1">
                  <c:v>0.30599999999999999</c:v>
                </c:pt>
                <c:pt idx="2">
                  <c:v>0.3</c:v>
                </c:pt>
                <c:pt idx="3">
                  <c:v>0.27600000000000002</c:v>
                </c:pt>
                <c:pt idx="4">
                  <c:v>0.27900000000000003</c:v>
                </c:pt>
                <c:pt idx="5">
                  <c:v>0.26600000000000001</c:v>
                </c:pt>
                <c:pt idx="6">
                  <c:v>0.26300000000000001</c:v>
                </c:pt>
                <c:pt idx="7">
                  <c:v>0.26400000000000001</c:v>
                </c:pt>
                <c:pt idx="8">
                  <c:v>0.26400000000000001</c:v>
                </c:pt>
                <c:pt idx="9">
                  <c:v>0.27100000000000002</c:v>
                </c:pt>
                <c:pt idx="10">
                  <c:v>0.27700000000000002</c:v>
                </c:pt>
                <c:pt idx="11">
                  <c:v>0.29199999999999998</c:v>
                </c:pt>
                <c:pt idx="12">
                  <c:v>0.31900000000000001</c:v>
                </c:pt>
                <c:pt idx="13">
                  <c:v>0.34799999999999998</c:v>
                </c:pt>
                <c:pt idx="14">
                  <c:v>0.39500000000000002</c:v>
                </c:pt>
                <c:pt idx="15">
                  <c:v>0.433</c:v>
                </c:pt>
                <c:pt idx="16">
                  <c:v>0.434</c:v>
                </c:pt>
                <c:pt idx="17">
                  <c:v>0.45200000000000001</c:v>
                </c:pt>
                <c:pt idx="18">
                  <c:v>0.504</c:v>
                </c:pt>
                <c:pt idx="19">
                  <c:v>0.55400000000000005</c:v>
                </c:pt>
                <c:pt idx="20">
                  <c:v>0.56100000000000005</c:v>
                </c:pt>
                <c:pt idx="21">
                  <c:v>0.54550500000000002</c:v>
                </c:pt>
                <c:pt idx="22">
                  <c:v>0.56206800000000001</c:v>
                </c:pt>
                <c:pt idx="23">
                  <c:v>0.62169700000000006</c:v>
                </c:pt>
                <c:pt idx="24">
                  <c:v>0.62505100000000002</c:v>
                </c:pt>
                <c:pt idx="25">
                  <c:v>0.62144699999999997</c:v>
                </c:pt>
                <c:pt idx="26">
                  <c:v>0.62684099999999998</c:v>
                </c:pt>
                <c:pt idx="27">
                  <c:v>0.62898399999999999</c:v>
                </c:pt>
                <c:pt idx="28">
                  <c:v>0.62524400000000002</c:v>
                </c:pt>
                <c:pt idx="29">
                  <c:v>0.62767499999999998</c:v>
                </c:pt>
                <c:pt idx="30">
                  <c:v>0.63431300000000002</c:v>
                </c:pt>
                <c:pt idx="31">
                  <c:v>0.63678000000000001</c:v>
                </c:pt>
                <c:pt idx="32">
                  <c:v>0.63447500000000001</c:v>
                </c:pt>
                <c:pt idx="33">
                  <c:v>0.63618399999999997</c:v>
                </c:pt>
                <c:pt idx="34">
                  <c:v>0.63891399999999998</c:v>
                </c:pt>
                <c:pt idx="35">
                  <c:v>0.636633</c:v>
                </c:pt>
                <c:pt idx="36">
                  <c:v>0.63199099999999997</c:v>
                </c:pt>
                <c:pt idx="37">
                  <c:v>0.63191600000000003</c:v>
                </c:pt>
                <c:pt idx="38">
                  <c:v>0.631328</c:v>
                </c:pt>
                <c:pt idx="39">
                  <c:v>0.63305699999999998</c:v>
                </c:pt>
                <c:pt idx="40">
                  <c:v>0.63387099999999996</c:v>
                </c:pt>
                <c:pt idx="41">
                  <c:v>0.63529899999999995</c:v>
                </c:pt>
                <c:pt idx="42">
                  <c:v>0.63967099999999999</c:v>
                </c:pt>
                <c:pt idx="43">
                  <c:v>0.64842999999999995</c:v>
                </c:pt>
                <c:pt idx="44">
                  <c:v>0.65445299999999995</c:v>
                </c:pt>
                <c:pt idx="45">
                  <c:v>0.65381900000000004</c:v>
                </c:pt>
                <c:pt idx="46">
                  <c:v>0.65629999999999999</c:v>
                </c:pt>
                <c:pt idx="47">
                  <c:v>0.65507099999999996</c:v>
                </c:pt>
                <c:pt idx="48">
                  <c:v>0.65287700000000004</c:v>
                </c:pt>
                <c:pt idx="49">
                  <c:v>0.65226600000000001</c:v>
                </c:pt>
                <c:pt idx="50">
                  <c:v>0.65080199999999999</c:v>
                </c:pt>
              </c:numCache>
            </c:numRef>
          </c:val>
        </c:ser>
        <c:dLbls>
          <c:showLegendKey val="0"/>
          <c:showVal val="0"/>
          <c:showCatName val="0"/>
          <c:showSerName val="0"/>
          <c:showPercent val="0"/>
          <c:showBubbleSize val="0"/>
        </c:dLbls>
        <c:axId val="-1302564672"/>
        <c:axId val="-1302558144"/>
      </c:areaChart>
      <c:catAx>
        <c:axId val="-13025646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302558144"/>
        <c:crosses val="autoZero"/>
        <c:auto val="1"/>
        <c:lblAlgn val="ctr"/>
        <c:lblOffset val="100"/>
        <c:tickLblSkip val="10"/>
        <c:tickMarkSkip val="10"/>
        <c:noMultiLvlLbl val="0"/>
      </c:catAx>
      <c:valAx>
        <c:axId val="-13025581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lgn="ctr">
              <a:defRPr lang="en-US" sz="1200" b="0" i="0" u="none" strike="noStrike" kern="1200" baseline="0">
                <a:solidFill>
                  <a:sysClr val="windowText" lastClr="000000"/>
                </a:solidFill>
                <a:latin typeface="+mn-lt"/>
                <a:ea typeface="+mn-ea"/>
                <a:cs typeface="+mn-cs"/>
              </a:defRPr>
            </a:pPr>
            <a:endParaRPr lang="en-US"/>
          </a:p>
        </c:txPr>
        <c:crossAx val="-1302564672"/>
        <c:crossesAt val="21"/>
        <c:crossBetween val="midCat"/>
      </c:valAx>
      <c:spPr>
        <a:noFill/>
        <a:ln>
          <a:noFill/>
        </a:ln>
        <a:effectLst/>
      </c:spPr>
    </c:plotArea>
    <c:plotVisOnly val="1"/>
    <c:dispBlanksAs val="zero"/>
    <c:showDLblsOverMax val="0"/>
  </c:chart>
  <c:spPr>
    <a:noFill/>
    <a:ln w="0" cap="flat" cmpd="sng" algn="ctr">
      <a:solidFill>
        <a:schemeClr val="bg1"/>
      </a:solid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13769636502003E-2"/>
          <c:y val="0.11873737680558177"/>
          <c:w val="0.89773093011811023"/>
          <c:h val="0.78982919358071679"/>
        </c:manualLayout>
      </c:layout>
      <c:lineChart>
        <c:grouping val="standard"/>
        <c:varyColors val="0"/>
        <c:ser>
          <c:idx val="0"/>
          <c:order val="0"/>
          <c:tx>
            <c:strRef>
              <c:f>Sheet1!$B$1</c:f>
              <c:strCache>
                <c:ptCount val="1"/>
                <c:pt idx="0">
                  <c:v>High Oil</c:v>
                </c:pt>
              </c:strCache>
            </c:strRef>
          </c:tx>
          <c:spPr>
            <a:ln w="22225" cap="rnd">
              <a:solidFill>
                <a:schemeClr val="accent5">
                  <a:lumMod val="75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6.7015138094854654E-2</c:v>
                </c:pt>
                <c:pt idx="1">
                  <c:v>7.153057905009759E-2</c:v>
                </c:pt>
                <c:pt idx="2">
                  <c:v>7.3156688108197254E-2</c:v>
                </c:pt>
                <c:pt idx="3">
                  <c:v>7.7378669910786693E-2</c:v>
                </c:pt>
                <c:pt idx="4">
                  <c:v>7.747355444205839E-2</c:v>
                </c:pt>
                <c:pt idx="5">
                  <c:v>7.9986883198001249E-2</c:v>
                </c:pt>
                <c:pt idx="6">
                  <c:v>8.3564823420074347E-2</c:v>
                </c:pt>
                <c:pt idx="7">
                  <c:v>8.3216611500269419E-2</c:v>
                </c:pt>
                <c:pt idx="8">
                  <c:v>8.1473147725543885E-2</c:v>
                </c:pt>
                <c:pt idx="9">
                  <c:v>8.2291749275583359E-2</c:v>
                </c:pt>
                <c:pt idx="10">
                  <c:v>8.2923531426614155E-2</c:v>
                </c:pt>
                <c:pt idx="11">
                  <c:v>9.103392156159687E-2</c:v>
                </c:pt>
                <c:pt idx="12">
                  <c:v>9.3096073424079204E-2</c:v>
                </c:pt>
                <c:pt idx="13">
                  <c:v>9.2787598223555812E-2</c:v>
                </c:pt>
                <c:pt idx="14">
                  <c:v>9.3304254830103142E-2</c:v>
                </c:pt>
                <c:pt idx="15">
                  <c:v>9.3997037388359309E-2</c:v>
                </c:pt>
                <c:pt idx="16">
                  <c:v>9.478630100305252E-2</c:v>
                </c:pt>
                <c:pt idx="17">
                  <c:v>9.5813750103384596E-2</c:v>
                </c:pt>
                <c:pt idx="18">
                  <c:v>9.7579531247649634E-2</c:v>
                </c:pt>
                <c:pt idx="19">
                  <c:v>9.9375114371496431E-2</c:v>
                </c:pt>
                <c:pt idx="20">
                  <c:v>0.10158624413362008</c:v>
                </c:pt>
                <c:pt idx="21">
                  <c:v>0.10279458194446915</c:v>
                </c:pt>
                <c:pt idx="22">
                  <c:v>0.10424950272148557</c:v>
                </c:pt>
                <c:pt idx="23">
                  <c:v>0.10674851632758617</c:v>
                </c:pt>
                <c:pt idx="24">
                  <c:v>0.10809812975330624</c:v>
                </c:pt>
                <c:pt idx="25">
                  <c:v>0.10947311165397469</c:v>
                </c:pt>
                <c:pt idx="26">
                  <c:v>0.11082561974013341</c:v>
                </c:pt>
                <c:pt idx="27">
                  <c:v>0.11311837880758947</c:v>
                </c:pt>
                <c:pt idx="28">
                  <c:v>0.11444805954946018</c:v>
                </c:pt>
                <c:pt idx="29">
                  <c:v>0.11790153002687782</c:v>
                </c:pt>
                <c:pt idx="30">
                  <c:v>0.11881440314505845</c:v>
                </c:pt>
                <c:pt idx="31">
                  <c:v>0.11974146555224056</c:v>
                </c:pt>
                <c:pt idx="32">
                  <c:v>0.1249209208230211</c:v>
                </c:pt>
                <c:pt idx="33">
                  <c:v>0.12684743893470166</c:v>
                </c:pt>
                <c:pt idx="34">
                  <c:v>0.12995309270298316</c:v>
                </c:pt>
                <c:pt idx="35">
                  <c:v>0.13182806081985299</c:v>
                </c:pt>
                <c:pt idx="36">
                  <c:v>0.13539079486074265</c:v>
                </c:pt>
                <c:pt idx="37">
                  <c:v>0.13694511585640418</c:v>
                </c:pt>
                <c:pt idx="38">
                  <c:v>0.13788401893245933</c:v>
                </c:pt>
                <c:pt idx="39">
                  <c:v>0.13837365125103229</c:v>
                </c:pt>
                <c:pt idx="40">
                  <c:v>0.13897158350233638</c:v>
                </c:pt>
              </c:numCache>
            </c:numRef>
          </c:val>
          <c:smooth val="0"/>
        </c:ser>
        <c:ser>
          <c:idx val="1"/>
          <c:order val="1"/>
          <c:tx>
            <c:strRef>
              <c:f>Sheet1!$C$1</c:f>
              <c:strCache>
                <c:ptCount val="1"/>
                <c:pt idx="0">
                  <c:v>Low Oil</c:v>
                </c:pt>
              </c:strCache>
            </c:strRef>
          </c:tx>
          <c:spPr>
            <a:ln w="22225" cap="rnd">
              <a:solidFill>
                <a:schemeClr val="accent5">
                  <a:lumMod val="40000"/>
                  <a:lumOff val="6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6.7015138094854654E-2</c:v>
                </c:pt>
                <c:pt idx="1">
                  <c:v>7.153057905009759E-2</c:v>
                </c:pt>
                <c:pt idx="2">
                  <c:v>7.3156688108197254E-2</c:v>
                </c:pt>
                <c:pt idx="3">
                  <c:v>7.7378669910786693E-2</c:v>
                </c:pt>
                <c:pt idx="4">
                  <c:v>7.747355444205839E-2</c:v>
                </c:pt>
                <c:pt idx="5">
                  <c:v>7.9986883198001249E-2</c:v>
                </c:pt>
                <c:pt idx="6">
                  <c:v>8.3532295539033463E-2</c:v>
                </c:pt>
                <c:pt idx="7">
                  <c:v>8.3107459010083914E-2</c:v>
                </c:pt>
                <c:pt idx="8">
                  <c:v>8.1443404837973521E-2</c:v>
                </c:pt>
                <c:pt idx="9">
                  <c:v>8.1926262010065587E-2</c:v>
                </c:pt>
                <c:pt idx="10">
                  <c:v>8.2930210652509009E-2</c:v>
                </c:pt>
                <c:pt idx="11">
                  <c:v>9.0296192964464478E-2</c:v>
                </c:pt>
                <c:pt idx="12">
                  <c:v>9.0347330712389665E-2</c:v>
                </c:pt>
                <c:pt idx="13">
                  <c:v>9.1496285600220634E-2</c:v>
                </c:pt>
                <c:pt idx="14">
                  <c:v>9.1887285300124286E-2</c:v>
                </c:pt>
                <c:pt idx="15">
                  <c:v>9.2329539188779189E-2</c:v>
                </c:pt>
                <c:pt idx="16">
                  <c:v>9.2805913482411795E-2</c:v>
                </c:pt>
                <c:pt idx="17">
                  <c:v>9.3452705003306047E-2</c:v>
                </c:pt>
                <c:pt idx="18">
                  <c:v>9.4179648317462256E-2</c:v>
                </c:pt>
                <c:pt idx="19">
                  <c:v>9.4961003270981725E-2</c:v>
                </c:pt>
                <c:pt idx="20">
                  <c:v>9.5636429804392423E-2</c:v>
                </c:pt>
                <c:pt idx="21">
                  <c:v>9.5960057032374202E-2</c:v>
                </c:pt>
                <c:pt idx="22">
                  <c:v>9.627100632747683E-2</c:v>
                </c:pt>
                <c:pt idx="23">
                  <c:v>9.6498770073621995E-2</c:v>
                </c:pt>
                <c:pt idx="24">
                  <c:v>9.6605988019956721E-2</c:v>
                </c:pt>
                <c:pt idx="25">
                  <c:v>9.6635408405102804E-2</c:v>
                </c:pt>
                <c:pt idx="26">
                  <c:v>9.6643745570934095E-2</c:v>
                </c:pt>
                <c:pt idx="27">
                  <c:v>9.6633436891679761E-2</c:v>
                </c:pt>
                <c:pt idx="28">
                  <c:v>9.6559288249629158E-2</c:v>
                </c:pt>
                <c:pt idx="29">
                  <c:v>9.6448081545372238E-2</c:v>
                </c:pt>
                <c:pt idx="30">
                  <c:v>9.6333692222688047E-2</c:v>
                </c:pt>
                <c:pt idx="31">
                  <c:v>9.6152222797916423E-2</c:v>
                </c:pt>
                <c:pt idx="32">
                  <c:v>9.5956682560665682E-2</c:v>
                </c:pt>
                <c:pt idx="33">
                  <c:v>9.5744468975382052E-2</c:v>
                </c:pt>
                <c:pt idx="34">
                  <c:v>9.5754117539101583E-2</c:v>
                </c:pt>
                <c:pt idx="35">
                  <c:v>9.5305648988593075E-2</c:v>
                </c:pt>
                <c:pt idx="36">
                  <c:v>9.5058294188445844E-2</c:v>
                </c:pt>
                <c:pt idx="37">
                  <c:v>9.5085424904319857E-2</c:v>
                </c:pt>
                <c:pt idx="38">
                  <c:v>9.5085554895013275E-2</c:v>
                </c:pt>
                <c:pt idx="39">
                  <c:v>9.5255648673751137E-2</c:v>
                </c:pt>
                <c:pt idx="40">
                  <c:v>9.5382500928534772E-2</c:v>
                </c:pt>
              </c:numCache>
            </c:numRef>
          </c:val>
          <c:smooth val="0"/>
        </c:ser>
        <c:ser>
          <c:idx val="2"/>
          <c:order val="2"/>
          <c:tx>
            <c:strRef>
              <c:f>Sheet1!$D$1</c:f>
              <c:strCache>
                <c:ptCount val="1"/>
                <c:pt idx="0">
                  <c:v>Reference</c:v>
                </c:pt>
              </c:strCache>
            </c:strRef>
          </c:tx>
          <c:spPr>
            <a:ln w="22225" cap="rnd">
              <a:solidFill>
                <a:schemeClr val="tx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6.7015138094854654E-2</c:v>
                </c:pt>
                <c:pt idx="1">
                  <c:v>7.153057905009759E-2</c:v>
                </c:pt>
                <c:pt idx="2">
                  <c:v>7.3156688108197254E-2</c:v>
                </c:pt>
                <c:pt idx="3">
                  <c:v>7.7378669910786693E-2</c:v>
                </c:pt>
                <c:pt idx="4">
                  <c:v>7.747355444205839E-2</c:v>
                </c:pt>
                <c:pt idx="5">
                  <c:v>7.9986883198001249E-2</c:v>
                </c:pt>
                <c:pt idx="6">
                  <c:v>8.3562964684014862E-2</c:v>
                </c:pt>
                <c:pt idx="7">
                  <c:v>8.3269956123470101E-2</c:v>
                </c:pt>
                <c:pt idx="8">
                  <c:v>8.1812794766468869E-2</c:v>
                </c:pt>
                <c:pt idx="9">
                  <c:v>8.1981012658227853E-2</c:v>
                </c:pt>
                <c:pt idx="10">
                  <c:v>8.2877547525261192E-2</c:v>
                </c:pt>
                <c:pt idx="11">
                  <c:v>8.6862887903736558E-2</c:v>
                </c:pt>
                <c:pt idx="12">
                  <c:v>9.1393781934328858E-2</c:v>
                </c:pt>
                <c:pt idx="13">
                  <c:v>9.256733109739948E-2</c:v>
                </c:pt>
                <c:pt idx="14">
                  <c:v>9.2832601530284206E-2</c:v>
                </c:pt>
                <c:pt idx="15">
                  <c:v>9.314947478116431E-2</c:v>
                </c:pt>
                <c:pt idx="16">
                  <c:v>9.3839508903836424E-2</c:v>
                </c:pt>
                <c:pt idx="17">
                  <c:v>9.4580580380360199E-2</c:v>
                </c:pt>
                <c:pt idx="18">
                  <c:v>9.539055058130276E-2</c:v>
                </c:pt>
                <c:pt idx="19">
                  <c:v>9.6246387592686292E-2</c:v>
                </c:pt>
                <c:pt idx="20">
                  <c:v>9.7147870241585277E-2</c:v>
                </c:pt>
                <c:pt idx="21">
                  <c:v>9.7559382163998745E-2</c:v>
                </c:pt>
                <c:pt idx="22">
                  <c:v>9.8056596995766535E-2</c:v>
                </c:pt>
                <c:pt idx="23">
                  <c:v>9.8468407051288953E-2</c:v>
                </c:pt>
                <c:pt idx="24">
                  <c:v>9.8793556251384015E-2</c:v>
                </c:pt>
                <c:pt idx="25">
                  <c:v>9.9076293449621419E-2</c:v>
                </c:pt>
                <c:pt idx="26">
                  <c:v>9.9339507761491502E-2</c:v>
                </c:pt>
                <c:pt idx="27">
                  <c:v>9.9580757519537488E-2</c:v>
                </c:pt>
                <c:pt idx="28">
                  <c:v>9.9748486678840773E-2</c:v>
                </c:pt>
                <c:pt idx="29">
                  <c:v>9.9888711272365219E-2</c:v>
                </c:pt>
                <c:pt idx="30">
                  <c:v>0.10001281867121099</c:v>
                </c:pt>
                <c:pt idx="31">
                  <c:v>0.10009096582122916</c:v>
                </c:pt>
                <c:pt idx="32">
                  <c:v>9.9978161821078992E-2</c:v>
                </c:pt>
                <c:pt idx="33">
                  <c:v>9.9852707047613759E-2</c:v>
                </c:pt>
                <c:pt idx="34">
                  <c:v>0.1000105850248576</c:v>
                </c:pt>
                <c:pt idx="35">
                  <c:v>0.1002957552169591</c:v>
                </c:pt>
                <c:pt idx="36">
                  <c:v>0.10054853680022624</c:v>
                </c:pt>
                <c:pt idx="37">
                  <c:v>0.10085306232620292</c:v>
                </c:pt>
                <c:pt idx="38">
                  <c:v>0.10111711039033622</c:v>
                </c:pt>
                <c:pt idx="39">
                  <c:v>0.10162034128809826</c:v>
                </c:pt>
                <c:pt idx="40">
                  <c:v>0.10209938489633578</c:v>
                </c:pt>
              </c:numCache>
            </c:numRef>
          </c:val>
          <c:smooth val="0"/>
        </c:ser>
        <c:dLbls>
          <c:showLegendKey val="0"/>
          <c:showVal val="0"/>
          <c:showCatName val="0"/>
          <c:showSerName val="0"/>
          <c:showPercent val="0"/>
          <c:showBubbleSize val="0"/>
        </c:dLbls>
        <c:smooth val="0"/>
        <c:axId val="-1302557600"/>
        <c:axId val="-1302562496"/>
      </c:lineChart>
      <c:catAx>
        <c:axId val="-13025576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02562496"/>
        <c:crosses val="autoZero"/>
        <c:auto val="1"/>
        <c:lblAlgn val="ctr"/>
        <c:lblOffset val="100"/>
        <c:tickLblSkip val="10"/>
        <c:tickMarkSkip val="10"/>
        <c:noMultiLvlLbl val="0"/>
      </c:catAx>
      <c:valAx>
        <c:axId val="-1302562496"/>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02557600"/>
        <c:crossesAt val="11"/>
        <c:crossBetween val="midCat"/>
        <c:majorUnit val="5.000000000000001E-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9247311827957"/>
          <c:y val="6.5687904196170779E-2"/>
          <c:w val="0.76215053763440865"/>
          <c:h val="0.83878938748237897"/>
        </c:manualLayout>
      </c:layout>
      <c:areaChart>
        <c:grouping val="stacked"/>
        <c:varyColors val="0"/>
        <c:ser>
          <c:idx val="4"/>
          <c:order val="0"/>
          <c:tx>
            <c:strRef>
              <c:f>Sheet1!$B$1</c:f>
              <c:strCache>
                <c:ptCount val="1"/>
                <c:pt idx="0">
                  <c:v>Other Biomass</c:v>
                </c:pt>
              </c:strCache>
            </c:strRef>
          </c:tx>
          <c:spPr>
            <a:solidFill>
              <a:schemeClr val="bg2">
                <a:lumMod val="60000"/>
                <a:lumOff val="4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c:v>
                </c:pt>
                <c:pt idx="1">
                  <c:v>4.8900000000000002E-3</c:v>
                </c:pt>
                <c:pt idx="2">
                  <c:v>6.548E-3</c:v>
                </c:pt>
                <c:pt idx="3">
                  <c:v>2.5141E-2</c:v>
                </c:pt>
                <c:pt idx="4">
                  <c:v>2.3198E-2</c:v>
                </c:pt>
                <c:pt idx="5">
                  <c:v>3.1243E-2</c:v>
                </c:pt>
                <c:pt idx="6">
                  <c:v>3.2048E-2</c:v>
                </c:pt>
                <c:pt idx="7">
                  <c:v>2.7966999999999999E-2</c:v>
                </c:pt>
                <c:pt idx="8">
                  <c:v>2.9693000000000001E-2</c:v>
                </c:pt>
                <c:pt idx="9">
                  <c:v>3.8308000000000002E-2</c:v>
                </c:pt>
                <c:pt idx="10">
                  <c:v>5.0078999999999999E-2</c:v>
                </c:pt>
                <c:pt idx="11">
                  <c:v>7.9193E-2</c:v>
                </c:pt>
                <c:pt idx="12">
                  <c:v>0.102801</c:v>
                </c:pt>
                <c:pt idx="13">
                  <c:v>0.118953</c:v>
                </c:pt>
                <c:pt idx="14">
                  <c:v>0.12064999999999999</c:v>
                </c:pt>
                <c:pt idx="15">
                  <c:v>0.120585</c:v>
                </c:pt>
                <c:pt idx="16">
                  <c:v>0.121568</c:v>
                </c:pt>
                <c:pt idx="17">
                  <c:v>0.12212000000000001</c:v>
                </c:pt>
                <c:pt idx="18">
                  <c:v>0.124544</c:v>
                </c:pt>
                <c:pt idx="19">
                  <c:v>0.127189</c:v>
                </c:pt>
                <c:pt idx="20">
                  <c:v>0.12892100000000001</c:v>
                </c:pt>
                <c:pt idx="21">
                  <c:v>0.12690499999999999</c:v>
                </c:pt>
                <c:pt idx="22">
                  <c:v>0.124616</c:v>
                </c:pt>
                <c:pt idx="23">
                  <c:v>0.122028</c:v>
                </c:pt>
                <c:pt idx="24">
                  <c:v>0.11994299999999999</c:v>
                </c:pt>
                <c:pt idx="25">
                  <c:v>0.115881</c:v>
                </c:pt>
                <c:pt idx="26">
                  <c:v>0.114546</c:v>
                </c:pt>
                <c:pt idx="27">
                  <c:v>0.114273</c:v>
                </c:pt>
                <c:pt idx="28">
                  <c:v>0.114353</c:v>
                </c:pt>
                <c:pt idx="29">
                  <c:v>0.11342099999999999</c:v>
                </c:pt>
                <c:pt idx="30">
                  <c:v>0.11272699999999999</c:v>
                </c:pt>
                <c:pt idx="31">
                  <c:v>0.11021499999999999</c:v>
                </c:pt>
                <c:pt idx="32">
                  <c:v>0.109415</c:v>
                </c:pt>
                <c:pt idx="33">
                  <c:v>0.109011</c:v>
                </c:pt>
                <c:pt idx="34">
                  <c:v>0.10628</c:v>
                </c:pt>
                <c:pt idx="35">
                  <c:v>0.106476</c:v>
                </c:pt>
                <c:pt idx="36">
                  <c:v>0.107089</c:v>
                </c:pt>
                <c:pt idx="37">
                  <c:v>0.10759000000000001</c:v>
                </c:pt>
                <c:pt idx="38">
                  <c:v>0.108156</c:v>
                </c:pt>
                <c:pt idx="39">
                  <c:v>0.10872900000000001</c:v>
                </c:pt>
                <c:pt idx="40">
                  <c:v>0.10915</c:v>
                </c:pt>
              </c:numCache>
            </c:numRef>
          </c:val>
        </c:ser>
        <c:ser>
          <c:idx val="3"/>
          <c:order val="1"/>
          <c:tx>
            <c:strRef>
              <c:f>Sheet1!$C$1</c:f>
              <c:strCache>
                <c:ptCount val="1"/>
                <c:pt idx="0">
                  <c:v>Total Ethanol</c:v>
                </c:pt>
              </c:strCache>
            </c:strRef>
          </c:tx>
          <c:spPr>
            <a:solidFill>
              <a:schemeClr val="accent1"/>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0.81672100000000003</c:v>
                </c:pt>
                <c:pt idx="1">
                  <c:v>0.81848600000000005</c:v>
                </c:pt>
                <c:pt idx="2">
                  <c:v>0.82258600000000004</c:v>
                </c:pt>
                <c:pt idx="3">
                  <c:v>0.83041200000000004</c:v>
                </c:pt>
                <c:pt idx="4">
                  <c:v>0.86074300000000004</c:v>
                </c:pt>
                <c:pt idx="5">
                  <c:v>0.89394700000000005</c:v>
                </c:pt>
                <c:pt idx="6">
                  <c:v>0.90402499999999997</c:v>
                </c:pt>
                <c:pt idx="7">
                  <c:v>0.92810400000000004</c:v>
                </c:pt>
                <c:pt idx="8">
                  <c:v>0.91585499999999997</c:v>
                </c:pt>
                <c:pt idx="9">
                  <c:v>0.92037800000000003</c:v>
                </c:pt>
                <c:pt idx="10">
                  <c:v>0.80141700000000005</c:v>
                </c:pt>
                <c:pt idx="11">
                  <c:v>0.87545200000000001</c:v>
                </c:pt>
                <c:pt idx="12">
                  <c:v>0.88231199999999999</c:v>
                </c:pt>
                <c:pt idx="13">
                  <c:v>0.88618699999999995</c:v>
                </c:pt>
                <c:pt idx="14">
                  <c:v>0.88464900000000002</c:v>
                </c:pt>
                <c:pt idx="15">
                  <c:v>0.88719999999999999</c:v>
                </c:pt>
                <c:pt idx="16">
                  <c:v>0.88943799999999995</c:v>
                </c:pt>
                <c:pt idx="17">
                  <c:v>0.89128700000000005</c:v>
                </c:pt>
                <c:pt idx="18">
                  <c:v>0.89289300000000005</c:v>
                </c:pt>
                <c:pt idx="19">
                  <c:v>0.89405800000000002</c:v>
                </c:pt>
                <c:pt idx="20">
                  <c:v>0.89673099999999994</c:v>
                </c:pt>
                <c:pt idx="21">
                  <c:v>0.89956999999999998</c:v>
                </c:pt>
                <c:pt idx="22">
                  <c:v>0.90311300000000005</c:v>
                </c:pt>
                <c:pt idx="23">
                  <c:v>0.90760200000000002</c:v>
                </c:pt>
                <c:pt idx="24">
                  <c:v>0.913524</c:v>
                </c:pt>
                <c:pt idx="25">
                  <c:v>0.92034700000000003</c:v>
                </c:pt>
                <c:pt idx="26">
                  <c:v>0.92620800000000003</c:v>
                </c:pt>
                <c:pt idx="27">
                  <c:v>0.931898</c:v>
                </c:pt>
                <c:pt idx="28">
                  <c:v>0.93803300000000001</c:v>
                </c:pt>
                <c:pt idx="29">
                  <c:v>0.94447099999999995</c:v>
                </c:pt>
                <c:pt idx="30">
                  <c:v>0.95175900000000002</c:v>
                </c:pt>
                <c:pt idx="31">
                  <c:v>0.95872800000000002</c:v>
                </c:pt>
                <c:pt idx="32">
                  <c:v>0.96594400000000002</c:v>
                </c:pt>
                <c:pt idx="33">
                  <c:v>0.97316199999999997</c:v>
                </c:pt>
                <c:pt idx="34">
                  <c:v>0.97989599999999999</c:v>
                </c:pt>
                <c:pt idx="35">
                  <c:v>0.98640099999999997</c:v>
                </c:pt>
                <c:pt idx="36">
                  <c:v>0.99425300000000005</c:v>
                </c:pt>
                <c:pt idx="37">
                  <c:v>1.0018229999999999</c:v>
                </c:pt>
                <c:pt idx="38">
                  <c:v>1.0103260000000001</c:v>
                </c:pt>
                <c:pt idx="39">
                  <c:v>1.0194620000000001</c:v>
                </c:pt>
                <c:pt idx="40">
                  <c:v>1.029007</c:v>
                </c:pt>
              </c:numCache>
            </c:numRef>
          </c:val>
        </c:ser>
        <c:ser>
          <c:idx val="2"/>
          <c:order val="2"/>
          <c:tx>
            <c:strRef>
              <c:f>Sheet1!$D$1</c:f>
              <c:strCache>
                <c:ptCount val="1"/>
                <c:pt idx="0">
                  <c:v>Total Biodiesal</c:v>
                </c:pt>
              </c:strCache>
            </c:strRef>
          </c:tx>
          <c:spPr>
            <a:solidFill>
              <a:schemeClr val="accent6"/>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1.554E-2</c:v>
                </c:pt>
                <c:pt idx="1">
                  <c:v>5.6163999999999999E-2</c:v>
                </c:pt>
                <c:pt idx="2">
                  <c:v>5.7964000000000002E-2</c:v>
                </c:pt>
                <c:pt idx="3">
                  <c:v>9.8526000000000002E-2</c:v>
                </c:pt>
                <c:pt idx="4">
                  <c:v>9.0134000000000006E-2</c:v>
                </c:pt>
                <c:pt idx="5">
                  <c:v>9.9281999999999995E-2</c:v>
                </c:pt>
                <c:pt idx="6">
                  <c:v>0.14249600000000001</c:v>
                </c:pt>
                <c:pt idx="7">
                  <c:v>0.12357799999999999</c:v>
                </c:pt>
                <c:pt idx="8">
                  <c:v>0.125107</c:v>
                </c:pt>
                <c:pt idx="9">
                  <c:v>0.11569500000000001</c:v>
                </c:pt>
                <c:pt idx="10">
                  <c:v>0.116963</c:v>
                </c:pt>
                <c:pt idx="11">
                  <c:v>0.13539799999999999</c:v>
                </c:pt>
                <c:pt idx="12">
                  <c:v>0.12102499999999999</c:v>
                </c:pt>
                <c:pt idx="13">
                  <c:v>0.11717</c:v>
                </c:pt>
                <c:pt idx="14">
                  <c:v>0.12024600000000001</c:v>
                </c:pt>
                <c:pt idx="15">
                  <c:v>0.122499</c:v>
                </c:pt>
                <c:pt idx="16">
                  <c:v>0.12383</c:v>
                </c:pt>
                <c:pt idx="17">
                  <c:v>0.12590100000000001</c:v>
                </c:pt>
                <c:pt idx="18">
                  <c:v>0.12606300000000001</c:v>
                </c:pt>
                <c:pt idx="19">
                  <c:v>0.126246</c:v>
                </c:pt>
                <c:pt idx="20">
                  <c:v>0.12642900000000001</c:v>
                </c:pt>
                <c:pt idx="21">
                  <c:v>0.126613</c:v>
                </c:pt>
                <c:pt idx="22">
                  <c:v>0.12679699999999999</c:v>
                </c:pt>
                <c:pt idx="23">
                  <c:v>0.12662000000000001</c:v>
                </c:pt>
                <c:pt idx="24">
                  <c:v>0.124833</c:v>
                </c:pt>
                <c:pt idx="25">
                  <c:v>0.124698</c:v>
                </c:pt>
                <c:pt idx="26">
                  <c:v>0.12213400000000001</c:v>
                </c:pt>
                <c:pt idx="27">
                  <c:v>0.118469</c:v>
                </c:pt>
                <c:pt idx="28">
                  <c:v>0.11411200000000001</c:v>
                </c:pt>
                <c:pt idx="29">
                  <c:v>0.110555</c:v>
                </c:pt>
                <c:pt idx="30">
                  <c:v>0.10628</c:v>
                </c:pt>
                <c:pt idx="31">
                  <c:v>0.10427699999999999</c:v>
                </c:pt>
                <c:pt idx="32">
                  <c:v>0.100202</c:v>
                </c:pt>
                <c:pt idx="33">
                  <c:v>9.5625000000000002E-2</c:v>
                </c:pt>
                <c:pt idx="34">
                  <c:v>9.4006999999999993E-2</c:v>
                </c:pt>
                <c:pt idx="35">
                  <c:v>8.9181999999999997E-2</c:v>
                </c:pt>
                <c:pt idx="36">
                  <c:v>8.3115999999999995E-2</c:v>
                </c:pt>
                <c:pt idx="37">
                  <c:v>7.7761999999999998E-2</c:v>
                </c:pt>
                <c:pt idx="38">
                  <c:v>7.6949000000000004E-2</c:v>
                </c:pt>
                <c:pt idx="39">
                  <c:v>7.6258000000000006E-2</c:v>
                </c:pt>
                <c:pt idx="40">
                  <c:v>7.578E-2</c:v>
                </c:pt>
              </c:numCache>
            </c:numRef>
          </c:val>
        </c:ser>
        <c:dLbls>
          <c:showLegendKey val="0"/>
          <c:showVal val="0"/>
          <c:showCatName val="0"/>
          <c:showSerName val="0"/>
          <c:showPercent val="0"/>
          <c:showBubbleSize val="0"/>
        </c:dLbls>
        <c:axId val="-1979536368"/>
        <c:axId val="-1979538000"/>
        <c:extLst/>
      </c:areaChart>
      <c:catAx>
        <c:axId val="-197953636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79538000"/>
        <c:crosses val="autoZero"/>
        <c:auto val="1"/>
        <c:lblAlgn val="ctr"/>
        <c:lblOffset val="100"/>
        <c:tickLblSkip val="10"/>
        <c:tickMarkSkip val="10"/>
        <c:noMultiLvlLbl val="0"/>
      </c:catAx>
      <c:valAx>
        <c:axId val="-1979538000"/>
        <c:scaling>
          <c:orientation val="minMax"/>
          <c:max val="1.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79536368"/>
        <c:crossesAt val="11"/>
        <c:crossBetween val="midCat"/>
        <c:majorUnit val="0.30000000000000004"/>
      </c:val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6.5432374202226307E-2"/>
          <c:w val="0.63550379406994018"/>
          <c:h val="0.84163956434381471"/>
        </c:manualLayout>
      </c:layout>
      <c:lineChart>
        <c:grouping val="standard"/>
        <c:varyColors val="0"/>
        <c:ser>
          <c:idx val="5"/>
          <c:order val="0"/>
          <c:tx>
            <c:strRef>
              <c:f>Sheet1!$B$1</c:f>
              <c:strCache>
                <c:ptCount val="1"/>
                <c:pt idx="0">
                  <c:v>industrial</c:v>
                </c:pt>
              </c:strCache>
            </c:strRef>
          </c:tx>
          <c:spPr>
            <a:ln w="22225" cap="rnd">
              <a:solidFill>
                <a:srgbClr val="5D9732"/>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21.119541000000002</c:v>
                </c:pt>
                <c:pt idx="1">
                  <c:v>20.766888999999999</c:v>
                </c:pt>
                <c:pt idx="2">
                  <c:v>21.698430000000002</c:v>
                </c:pt>
                <c:pt idx="3">
                  <c:v>21.683681</c:v>
                </c:pt>
                <c:pt idx="4">
                  <c:v>22.333574000000002</c:v>
                </c:pt>
                <c:pt idx="5">
                  <c:v>22.657026000000002</c:v>
                </c:pt>
                <c:pt idx="6">
                  <c:v>23.342116000000001</c:v>
                </c:pt>
                <c:pt idx="7">
                  <c:v>23.620059000000001</c:v>
                </c:pt>
                <c:pt idx="8">
                  <c:v>23.113159</c:v>
                </c:pt>
                <c:pt idx="9">
                  <c:v>22.877873000000001</c:v>
                </c:pt>
                <c:pt idx="10">
                  <c:v>22.747976999999999</c:v>
                </c:pt>
                <c:pt idx="11">
                  <c:v>21.726186000000002</c:v>
                </c:pt>
                <c:pt idx="12">
                  <c:v>21.727218000000001</c:v>
                </c:pt>
                <c:pt idx="13">
                  <c:v>21.469224999999998</c:v>
                </c:pt>
                <c:pt idx="14">
                  <c:v>22.339541000000001</c:v>
                </c:pt>
                <c:pt idx="15">
                  <c:v>21.343003</c:v>
                </c:pt>
                <c:pt idx="16">
                  <c:v>21.455058000000001</c:v>
                </c:pt>
                <c:pt idx="17">
                  <c:v>21.283967000000001</c:v>
                </c:pt>
                <c:pt idx="18">
                  <c:v>20.454863</c:v>
                </c:pt>
                <c:pt idx="19">
                  <c:v>18.670213</c:v>
                </c:pt>
                <c:pt idx="20">
                  <c:v>20.326544999999999</c:v>
                </c:pt>
                <c:pt idx="21">
                  <c:v>20.505448000000001</c:v>
                </c:pt>
                <c:pt idx="22">
                  <c:v>20.781285</c:v>
                </c:pt>
                <c:pt idx="23">
                  <c:v>21.378339</c:v>
                </c:pt>
                <c:pt idx="24">
                  <c:v>21.455297999999999</c:v>
                </c:pt>
                <c:pt idx="25">
                  <c:v>21.417480000000001</c:v>
                </c:pt>
                <c:pt idx="26">
                  <c:v>21.553643999999998</c:v>
                </c:pt>
                <c:pt idx="27">
                  <c:v>21.952739000000001</c:v>
                </c:pt>
                <c:pt idx="28">
                  <c:v>22.814366000000003</c:v>
                </c:pt>
                <c:pt idx="29">
                  <c:v>23.140035000000001</c:v>
                </c:pt>
                <c:pt idx="30">
                  <c:v>22.399110999999998</c:v>
                </c:pt>
                <c:pt idx="31">
                  <c:v>22.741140000000001</c:v>
                </c:pt>
                <c:pt idx="32">
                  <c:v>23.208102999999998</c:v>
                </c:pt>
                <c:pt idx="33">
                  <c:v>23.762794999999997</c:v>
                </c:pt>
                <c:pt idx="34">
                  <c:v>24.227896000000001</c:v>
                </c:pt>
                <c:pt idx="35">
                  <c:v>24.689909</c:v>
                </c:pt>
                <c:pt idx="36">
                  <c:v>25.009271999999999</c:v>
                </c:pt>
                <c:pt idx="37">
                  <c:v>25.130755999999998</c:v>
                </c:pt>
                <c:pt idx="38">
                  <c:v>25.302828999999999</c:v>
                </c:pt>
                <c:pt idx="39">
                  <c:v>25.498874000000001</c:v>
                </c:pt>
                <c:pt idx="40">
                  <c:v>25.708131999999999</c:v>
                </c:pt>
                <c:pt idx="41">
                  <c:v>25.945195999999999</c:v>
                </c:pt>
                <c:pt idx="42">
                  <c:v>26.100466000000001</c:v>
                </c:pt>
                <c:pt idx="43">
                  <c:v>26.264365999999999</c:v>
                </c:pt>
                <c:pt idx="44">
                  <c:v>26.497040999999999</c:v>
                </c:pt>
                <c:pt idx="45">
                  <c:v>26.705806000000003</c:v>
                </c:pt>
                <c:pt idx="46">
                  <c:v>26.890666000000003</c:v>
                </c:pt>
                <c:pt idx="47">
                  <c:v>27.099018000000001</c:v>
                </c:pt>
                <c:pt idx="48">
                  <c:v>27.307598000000002</c:v>
                </c:pt>
                <c:pt idx="49">
                  <c:v>27.507535999999998</c:v>
                </c:pt>
                <c:pt idx="50">
                  <c:v>27.652345999999998</c:v>
                </c:pt>
                <c:pt idx="51">
                  <c:v>27.831948999999998</c:v>
                </c:pt>
                <c:pt idx="52">
                  <c:v>28.117620000000002</c:v>
                </c:pt>
                <c:pt idx="53">
                  <c:v>28.401753000000003</c:v>
                </c:pt>
                <c:pt idx="54">
                  <c:v>28.614305000000002</c:v>
                </c:pt>
                <c:pt idx="55">
                  <c:v>28.822770000000002</c:v>
                </c:pt>
                <c:pt idx="56">
                  <c:v>29.056506000000002</c:v>
                </c:pt>
                <c:pt idx="57">
                  <c:v>29.298774999999999</c:v>
                </c:pt>
                <c:pt idx="58">
                  <c:v>29.545977999999998</c:v>
                </c:pt>
                <c:pt idx="59">
                  <c:v>29.824760999999999</c:v>
                </c:pt>
                <c:pt idx="60">
                  <c:v>30.136606</c:v>
                </c:pt>
              </c:numCache>
            </c:numRef>
          </c:val>
          <c:smooth val="0"/>
          <c:extLst xmlns:c16r2="http://schemas.microsoft.com/office/drawing/2015/06/chart">
            <c:ext xmlns:c16="http://schemas.microsoft.com/office/drawing/2014/chart" uri="{C3380CC4-5D6E-409C-BE32-E72D297353CC}">
              <c16:uniqueId val="{00000000-9546-4224-9C59-535C31A9156B}"/>
            </c:ext>
          </c:extLst>
        </c:ser>
        <c:ser>
          <c:idx val="1"/>
          <c:order val="1"/>
          <c:tx>
            <c:strRef>
              <c:f>Sheet1!$C$1</c:f>
              <c:strCache>
                <c:ptCount val="1"/>
                <c:pt idx="0">
                  <c:v>residential</c:v>
                </c:pt>
              </c:strCache>
            </c:strRef>
          </c:tx>
          <c:spPr>
            <a:ln w="22225" cap="rnd">
              <a:solidFill>
                <a:srgbClr val="C00000"/>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6.5525259999999994</c:v>
                </c:pt>
                <c:pt idx="1">
                  <c:v>6.7462700000000009</c:v>
                </c:pt>
                <c:pt idx="2">
                  <c:v>6.9496000000000002</c:v>
                </c:pt>
                <c:pt idx="3">
                  <c:v>7.1405409999999998</c:v>
                </c:pt>
                <c:pt idx="4">
                  <c:v>6.9767320000000002</c:v>
                </c:pt>
                <c:pt idx="5">
                  <c:v>6.9345629999999998</c:v>
                </c:pt>
                <c:pt idx="6">
                  <c:v>7.4646129999999999</c:v>
                </c:pt>
                <c:pt idx="7">
                  <c:v>7.0308339999999996</c:v>
                </c:pt>
                <c:pt idx="8">
                  <c:v>6.4109759999999998</c:v>
                </c:pt>
                <c:pt idx="9">
                  <c:v>6.7724739999999999</c:v>
                </c:pt>
                <c:pt idx="10">
                  <c:v>7.1563109999999996</c:v>
                </c:pt>
                <c:pt idx="11">
                  <c:v>6.864452</c:v>
                </c:pt>
                <c:pt idx="12">
                  <c:v>6.9074740000000006</c:v>
                </c:pt>
                <c:pt idx="13">
                  <c:v>7.2330569999999996</c:v>
                </c:pt>
                <c:pt idx="14">
                  <c:v>6.9872439999999996</c:v>
                </c:pt>
                <c:pt idx="15">
                  <c:v>6.9013370000000007</c:v>
                </c:pt>
                <c:pt idx="16">
                  <c:v>6.1549750000000003</c:v>
                </c:pt>
                <c:pt idx="17">
                  <c:v>6.5894380000000004</c:v>
                </c:pt>
                <c:pt idx="18">
                  <c:v>6.8894080000000004</c:v>
                </c:pt>
                <c:pt idx="19">
                  <c:v>6.637391</c:v>
                </c:pt>
                <c:pt idx="20">
                  <c:v>6.6405919999999998</c:v>
                </c:pt>
                <c:pt idx="21">
                  <c:v>6.4730680000000005</c:v>
                </c:pt>
                <c:pt idx="22">
                  <c:v>5.684253</c:v>
                </c:pt>
                <c:pt idx="23">
                  <c:v>6.6888010000000007</c:v>
                </c:pt>
                <c:pt idx="24">
                  <c:v>7.0064089999999997</c:v>
                </c:pt>
                <c:pt idx="25">
                  <c:v>6.4647610000000002</c:v>
                </c:pt>
                <c:pt idx="26">
                  <c:v>6.027577</c:v>
                </c:pt>
                <c:pt idx="27">
                  <c:v>6.093324</c:v>
                </c:pt>
                <c:pt idx="28">
                  <c:v>6.9735439999999995</c:v>
                </c:pt>
                <c:pt idx="29">
                  <c:v>7.0155180000000001</c:v>
                </c:pt>
                <c:pt idx="30">
                  <c:v>6.3113189999999992</c:v>
                </c:pt>
                <c:pt idx="31">
                  <c:v>6.2247299999999992</c:v>
                </c:pt>
                <c:pt idx="32">
                  <c:v>6.3454829999999998</c:v>
                </c:pt>
                <c:pt idx="33">
                  <c:v>6.3252629999999996</c:v>
                </c:pt>
                <c:pt idx="34">
                  <c:v>6.3155080000000003</c:v>
                </c:pt>
                <c:pt idx="35">
                  <c:v>6.2979620000000001</c:v>
                </c:pt>
                <c:pt idx="36">
                  <c:v>6.2712649999999996</c:v>
                </c:pt>
                <c:pt idx="37">
                  <c:v>6.2424119999999998</c:v>
                </c:pt>
                <c:pt idx="38">
                  <c:v>6.2168549999999998</c:v>
                </c:pt>
                <c:pt idx="39">
                  <c:v>6.1916599999999997</c:v>
                </c:pt>
                <c:pt idx="40">
                  <c:v>6.1613419999999994</c:v>
                </c:pt>
                <c:pt idx="41">
                  <c:v>6.1353020000000003</c:v>
                </c:pt>
                <c:pt idx="42">
                  <c:v>6.1124810000000007</c:v>
                </c:pt>
                <c:pt idx="43">
                  <c:v>6.0897410000000001</c:v>
                </c:pt>
                <c:pt idx="44">
                  <c:v>6.0669500000000003</c:v>
                </c:pt>
                <c:pt idx="45">
                  <c:v>6.0469400000000002</c:v>
                </c:pt>
                <c:pt idx="46">
                  <c:v>6.0282589999999994</c:v>
                </c:pt>
                <c:pt idx="47">
                  <c:v>6.0106950000000001</c:v>
                </c:pt>
                <c:pt idx="48">
                  <c:v>5.9943749999999998</c:v>
                </c:pt>
                <c:pt idx="49">
                  <c:v>5.9782260000000003</c:v>
                </c:pt>
                <c:pt idx="50">
                  <c:v>5.9650689999999997</c:v>
                </c:pt>
                <c:pt idx="51">
                  <c:v>5.9523279999999987</c:v>
                </c:pt>
                <c:pt idx="52">
                  <c:v>5.9402529999999993</c:v>
                </c:pt>
                <c:pt idx="53">
                  <c:v>5.9289650000000007</c:v>
                </c:pt>
                <c:pt idx="54">
                  <c:v>5.9186029999999992</c:v>
                </c:pt>
                <c:pt idx="55">
                  <c:v>5.9081080000000012</c:v>
                </c:pt>
                <c:pt idx="56">
                  <c:v>5.8989300000000009</c:v>
                </c:pt>
                <c:pt idx="57">
                  <c:v>5.8887670000000005</c:v>
                </c:pt>
                <c:pt idx="58">
                  <c:v>5.8776379999999993</c:v>
                </c:pt>
                <c:pt idx="59">
                  <c:v>5.865399</c:v>
                </c:pt>
                <c:pt idx="60">
                  <c:v>5.8530530000000001</c:v>
                </c:pt>
              </c:numCache>
            </c:numRef>
          </c:val>
          <c:smooth val="0"/>
          <c:extLst xmlns:c16r2="http://schemas.microsoft.com/office/drawing/2015/06/chart">
            <c:ext xmlns:c16="http://schemas.microsoft.com/office/drawing/2014/chart" uri="{C3380CC4-5D6E-409C-BE32-E72D297353CC}">
              <c16:uniqueId val="{00000001-9546-4224-9C59-535C31A9156B}"/>
            </c:ext>
          </c:extLst>
        </c:ser>
        <c:ser>
          <c:idx val="4"/>
          <c:order val="2"/>
          <c:tx>
            <c:strRef>
              <c:f>Sheet1!$D$1</c:f>
              <c:strCache>
                <c:ptCount val="1"/>
                <c:pt idx="0">
                  <c:v>commercial</c:v>
                </c:pt>
              </c:strCache>
            </c:strRef>
          </c:tx>
          <c:spPr>
            <a:ln w="22225" cap="rnd">
              <a:solidFill>
                <a:srgbClr val="E3A5AC"/>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3.8935659999999999</c:v>
                </c:pt>
                <c:pt idx="1">
                  <c:v>3.9456700000000002</c:v>
                </c:pt>
                <c:pt idx="2">
                  <c:v>3.9909630000000003</c:v>
                </c:pt>
                <c:pt idx="3">
                  <c:v>3.9701060000000004</c:v>
                </c:pt>
                <c:pt idx="4">
                  <c:v>4.0163630000000001</c:v>
                </c:pt>
                <c:pt idx="5">
                  <c:v>4.100517</c:v>
                </c:pt>
                <c:pt idx="6">
                  <c:v>4.2734889999999996</c:v>
                </c:pt>
                <c:pt idx="7">
                  <c:v>4.2955410000000001</c:v>
                </c:pt>
                <c:pt idx="8">
                  <c:v>4.0048699999999995</c:v>
                </c:pt>
                <c:pt idx="9">
                  <c:v>4.053553</c:v>
                </c:pt>
                <c:pt idx="10">
                  <c:v>4.2782580000000001</c:v>
                </c:pt>
                <c:pt idx="11">
                  <c:v>4.0846559999999998</c:v>
                </c:pt>
                <c:pt idx="12">
                  <c:v>4.1321700000000003</c:v>
                </c:pt>
                <c:pt idx="13">
                  <c:v>4.2984900000000001</c:v>
                </c:pt>
                <c:pt idx="14">
                  <c:v>4.2324009999999994</c:v>
                </c:pt>
                <c:pt idx="15">
                  <c:v>4.0524380000000004</c:v>
                </c:pt>
                <c:pt idx="16">
                  <c:v>3.7475689999999999</c:v>
                </c:pt>
                <c:pt idx="17">
                  <c:v>3.9226300000000003</c:v>
                </c:pt>
                <c:pt idx="18">
                  <c:v>4.1001509999999994</c:v>
                </c:pt>
                <c:pt idx="19">
                  <c:v>4.0559380000000003</c:v>
                </c:pt>
                <c:pt idx="20">
                  <c:v>4.0233410000000003</c:v>
                </c:pt>
                <c:pt idx="21">
                  <c:v>4.0655149999999995</c:v>
                </c:pt>
                <c:pt idx="22">
                  <c:v>3.7250130000000001</c:v>
                </c:pt>
                <c:pt idx="23">
                  <c:v>4.1611609999999999</c:v>
                </c:pt>
                <c:pt idx="24">
                  <c:v>4.3902430000000008</c:v>
                </c:pt>
                <c:pt idx="25">
                  <c:v>4.440931</c:v>
                </c:pt>
                <c:pt idx="26">
                  <c:v>4.3214620000000004</c:v>
                </c:pt>
                <c:pt idx="27">
                  <c:v>4.3682439999999998</c:v>
                </c:pt>
                <c:pt idx="28">
                  <c:v>4.7770919999999997</c:v>
                </c:pt>
                <c:pt idx="29">
                  <c:v>4.7827700000000002</c:v>
                </c:pt>
                <c:pt idx="30">
                  <c:v>4.267245</c:v>
                </c:pt>
                <c:pt idx="31">
                  <c:v>4.4166930000000004</c:v>
                </c:pt>
                <c:pt idx="32">
                  <c:v>4.4022759999999996</c:v>
                </c:pt>
                <c:pt idx="33">
                  <c:v>4.5174699999999994</c:v>
                </c:pt>
                <c:pt idx="34">
                  <c:v>4.5878450000000006</c:v>
                </c:pt>
                <c:pt idx="35">
                  <c:v>4.6530409999999991</c:v>
                </c:pt>
                <c:pt idx="36">
                  <c:v>4.6604789999999996</c:v>
                </c:pt>
                <c:pt idx="37">
                  <c:v>4.6630470000000006</c:v>
                </c:pt>
                <c:pt idx="38">
                  <c:v>4.6625009999999998</c:v>
                </c:pt>
                <c:pt idx="39">
                  <c:v>4.6599500000000003</c:v>
                </c:pt>
                <c:pt idx="40">
                  <c:v>4.6489999999999991</c:v>
                </c:pt>
                <c:pt idx="41">
                  <c:v>4.6493180000000001</c:v>
                </c:pt>
                <c:pt idx="42">
                  <c:v>4.6534799999999992</c:v>
                </c:pt>
                <c:pt idx="43">
                  <c:v>4.6582869999999996</c:v>
                </c:pt>
                <c:pt idx="44">
                  <c:v>4.6626580000000004</c:v>
                </c:pt>
                <c:pt idx="45">
                  <c:v>4.6694530000000007</c:v>
                </c:pt>
                <c:pt idx="46">
                  <c:v>4.6774809999999993</c:v>
                </c:pt>
                <c:pt idx="47">
                  <c:v>4.6844489999999999</c:v>
                </c:pt>
                <c:pt idx="48">
                  <c:v>4.6900140000000006</c:v>
                </c:pt>
                <c:pt idx="49">
                  <c:v>4.6957439999999995</c:v>
                </c:pt>
                <c:pt idx="50">
                  <c:v>4.7013309999999997</c:v>
                </c:pt>
                <c:pt idx="51">
                  <c:v>4.7082889999999997</c:v>
                </c:pt>
                <c:pt idx="52">
                  <c:v>4.7158779999999991</c:v>
                </c:pt>
                <c:pt idx="53">
                  <c:v>4.7228249999999994</c:v>
                </c:pt>
                <c:pt idx="54">
                  <c:v>4.7309539999999988</c:v>
                </c:pt>
                <c:pt idx="55">
                  <c:v>4.7374290000000006</c:v>
                </c:pt>
                <c:pt idx="56">
                  <c:v>4.7428750000000006</c:v>
                </c:pt>
                <c:pt idx="57">
                  <c:v>4.7468630000000003</c:v>
                </c:pt>
                <c:pt idx="58">
                  <c:v>4.7500209999999994</c:v>
                </c:pt>
                <c:pt idx="59">
                  <c:v>4.7514929999999991</c:v>
                </c:pt>
                <c:pt idx="60">
                  <c:v>4.7520360000000013</c:v>
                </c:pt>
              </c:numCache>
            </c:numRef>
          </c:val>
          <c:smooth val="0"/>
          <c:extLst xmlns:c16r2="http://schemas.microsoft.com/office/drawing/2015/06/chart">
            <c:ext xmlns:c16="http://schemas.microsoft.com/office/drawing/2014/chart" uri="{C3380CC4-5D6E-409C-BE32-E72D297353CC}">
              <c16:uniqueId val="{00000002-9546-4224-9C59-535C31A9156B}"/>
            </c:ext>
          </c:extLst>
        </c:ser>
        <c:ser>
          <c:idx val="7"/>
          <c:order val="3"/>
          <c:tx>
            <c:strRef>
              <c:f>Sheet1!$E$1</c:f>
              <c:strCache>
                <c:ptCount val="1"/>
                <c:pt idx="0">
                  <c:v>transportation</c:v>
                </c:pt>
              </c:strCache>
            </c:strRef>
          </c:tx>
          <c:spPr>
            <a:ln w="22225" cap="rnd">
              <a:solidFill>
                <a:srgbClr val="00395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22.365580000000001</c:v>
                </c:pt>
                <c:pt idx="1">
                  <c:v>22.064854999999998</c:v>
                </c:pt>
                <c:pt idx="2">
                  <c:v>22.362779999999997</c:v>
                </c:pt>
                <c:pt idx="3">
                  <c:v>22.617668000000002</c:v>
                </c:pt>
                <c:pt idx="4">
                  <c:v>23.263549999999999</c:v>
                </c:pt>
                <c:pt idx="5">
                  <c:v>23.756633999999998</c:v>
                </c:pt>
                <c:pt idx="6">
                  <c:v>24.364549999999998</c:v>
                </c:pt>
                <c:pt idx="7">
                  <c:v>24.668130000000001</c:v>
                </c:pt>
                <c:pt idx="8">
                  <c:v>25.169440999999999</c:v>
                </c:pt>
                <c:pt idx="9">
                  <c:v>25.858777</c:v>
                </c:pt>
                <c:pt idx="10">
                  <c:v>26.455612000000002</c:v>
                </c:pt>
                <c:pt idx="11">
                  <c:v>26.179346000000002</c:v>
                </c:pt>
                <c:pt idx="12">
                  <c:v>26.747258000000002</c:v>
                </c:pt>
                <c:pt idx="13">
                  <c:v>26.806885999999999</c:v>
                </c:pt>
                <c:pt idx="14">
                  <c:v>27.747645000000002</c:v>
                </c:pt>
                <c:pt idx="15">
                  <c:v>28.179448000000001</c:v>
                </c:pt>
                <c:pt idx="16">
                  <c:v>28.617760999999998</c:v>
                </c:pt>
                <c:pt idx="17">
                  <c:v>28.727422999999998</c:v>
                </c:pt>
                <c:pt idx="18">
                  <c:v>27.339490000000001</c:v>
                </c:pt>
                <c:pt idx="19">
                  <c:v>26.509934000000001</c:v>
                </c:pt>
                <c:pt idx="20">
                  <c:v>26.897033999999998</c:v>
                </c:pt>
                <c:pt idx="21">
                  <c:v>26.518241000000003</c:v>
                </c:pt>
                <c:pt idx="22">
                  <c:v>26.050262</c:v>
                </c:pt>
                <c:pt idx="23">
                  <c:v>26.533249000000001</c:v>
                </c:pt>
                <c:pt idx="24">
                  <c:v>26.789307000000001</c:v>
                </c:pt>
                <c:pt idx="25">
                  <c:v>27.161133000000003</c:v>
                </c:pt>
                <c:pt idx="26">
                  <c:v>27.710463000000001</c:v>
                </c:pt>
                <c:pt idx="27">
                  <c:v>27.938989000000003</c:v>
                </c:pt>
                <c:pt idx="28">
                  <c:v>28.375176</c:v>
                </c:pt>
                <c:pt idx="29">
                  <c:v>28.299953000000002</c:v>
                </c:pt>
                <c:pt idx="30">
                  <c:v>24.588757000000001</c:v>
                </c:pt>
                <c:pt idx="31">
                  <c:v>26.207542</c:v>
                </c:pt>
                <c:pt idx="32">
                  <c:v>26.781392</c:v>
                </c:pt>
                <c:pt idx="33">
                  <c:v>26.890566</c:v>
                </c:pt>
                <c:pt idx="34">
                  <c:v>26.879432000000001</c:v>
                </c:pt>
                <c:pt idx="35">
                  <c:v>26.832954000000001</c:v>
                </c:pt>
                <c:pt idx="36">
                  <c:v>26.693028999999999</c:v>
                </c:pt>
                <c:pt idx="37">
                  <c:v>26.547996000000001</c:v>
                </c:pt>
                <c:pt idx="38">
                  <c:v>26.435618999999999</c:v>
                </c:pt>
                <c:pt idx="39">
                  <c:v>26.301513</c:v>
                </c:pt>
                <c:pt idx="40">
                  <c:v>26.208977999999998</c:v>
                </c:pt>
                <c:pt idx="41">
                  <c:v>26.106311000000002</c:v>
                </c:pt>
                <c:pt idx="42">
                  <c:v>26.035159</c:v>
                </c:pt>
                <c:pt idx="43">
                  <c:v>25.993458999999998</c:v>
                </c:pt>
                <c:pt idx="44">
                  <c:v>25.979005000000001</c:v>
                </c:pt>
                <c:pt idx="45">
                  <c:v>25.980497</c:v>
                </c:pt>
                <c:pt idx="46">
                  <c:v>25.965301</c:v>
                </c:pt>
                <c:pt idx="47">
                  <c:v>25.956277</c:v>
                </c:pt>
                <c:pt idx="48">
                  <c:v>25.965762999999999</c:v>
                </c:pt>
                <c:pt idx="49">
                  <c:v>25.994489000000002</c:v>
                </c:pt>
                <c:pt idx="50">
                  <c:v>26.029119999999999</c:v>
                </c:pt>
                <c:pt idx="51">
                  <c:v>26.095823999999997</c:v>
                </c:pt>
                <c:pt idx="52">
                  <c:v>26.18552</c:v>
                </c:pt>
                <c:pt idx="53">
                  <c:v>26.305924999999998</c:v>
                </c:pt>
                <c:pt idx="54">
                  <c:v>26.421485000000001</c:v>
                </c:pt>
                <c:pt idx="55">
                  <c:v>26.53717</c:v>
                </c:pt>
                <c:pt idx="56">
                  <c:v>26.648831999999999</c:v>
                </c:pt>
                <c:pt idx="57">
                  <c:v>26.754107000000001</c:v>
                </c:pt>
                <c:pt idx="58">
                  <c:v>26.872143000000001</c:v>
                </c:pt>
                <c:pt idx="59">
                  <c:v>26.998788000000001</c:v>
                </c:pt>
                <c:pt idx="60">
                  <c:v>27.129419000000002</c:v>
                </c:pt>
              </c:numCache>
            </c:numRef>
          </c:val>
          <c:smooth val="0"/>
          <c:extLst xmlns:c16r2="http://schemas.microsoft.com/office/drawing/2015/06/chart">
            <c:ext xmlns:c16="http://schemas.microsoft.com/office/drawing/2014/chart" uri="{C3380CC4-5D6E-409C-BE32-E72D297353CC}">
              <c16:uniqueId val="{00000003-9546-4224-9C59-535C31A9156B}"/>
            </c:ext>
          </c:extLst>
        </c:ser>
        <c:ser>
          <c:idx val="0"/>
          <c:order val="4"/>
          <c:tx>
            <c:strRef>
              <c:f>Sheet1!$F$1</c:f>
              <c:strCache>
                <c:ptCount val="1"/>
                <c:pt idx="0">
                  <c:v>electric power</c:v>
                </c:pt>
              </c:strCache>
            </c:strRef>
          </c:tx>
          <c:spPr>
            <a:ln w="22225" cap="rnd">
              <a:solidFill>
                <a:srgbClr val="E1AB76"/>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Sheet1!$F$2:$F$62</c:f>
              <c:numCache>
                <c:formatCode>General</c:formatCode>
                <c:ptCount val="61"/>
                <c:pt idx="0">
                  <c:v>30.495052999999999</c:v>
                </c:pt>
                <c:pt idx="1">
                  <c:v>30.856021000000002</c:v>
                </c:pt>
                <c:pt idx="2">
                  <c:v>30.722757000000001</c:v>
                </c:pt>
                <c:pt idx="3">
                  <c:v>31.847064999999997</c:v>
                </c:pt>
                <c:pt idx="4">
                  <c:v>32.398713999999998</c:v>
                </c:pt>
                <c:pt idx="5">
                  <c:v>33.478817999999997</c:v>
                </c:pt>
                <c:pt idx="6">
                  <c:v>34.485399999999998</c:v>
                </c:pt>
                <c:pt idx="7">
                  <c:v>34.886291</c:v>
                </c:pt>
                <c:pt idx="8">
                  <c:v>36.225116999999997</c:v>
                </c:pt>
                <c:pt idx="9">
                  <c:v>36.975567000000005</c:v>
                </c:pt>
                <c:pt idx="10">
                  <c:v>38.061758999999995</c:v>
                </c:pt>
                <c:pt idx="11">
                  <c:v>37.215173999999998</c:v>
                </c:pt>
                <c:pt idx="12">
                  <c:v>38.016154</c:v>
                </c:pt>
                <c:pt idx="13">
                  <c:v>38.028286999999999</c:v>
                </c:pt>
                <c:pt idx="14">
                  <c:v>38.701055000000004</c:v>
                </c:pt>
                <c:pt idx="15">
                  <c:v>39.625526000000001</c:v>
                </c:pt>
                <c:pt idx="16">
                  <c:v>39.416564000000001</c:v>
                </c:pt>
                <c:pt idx="17">
                  <c:v>40.370589000000002</c:v>
                </c:pt>
                <c:pt idx="18">
                  <c:v>39.969266000000005</c:v>
                </c:pt>
                <c:pt idx="19">
                  <c:v>38.068718000000004</c:v>
                </c:pt>
                <c:pt idx="20">
                  <c:v>39.618856000000001</c:v>
                </c:pt>
                <c:pt idx="21">
                  <c:v>39.292760999999999</c:v>
                </c:pt>
                <c:pt idx="22">
                  <c:v>38.131095999999999</c:v>
                </c:pt>
                <c:pt idx="23">
                  <c:v>38.356585000000003</c:v>
                </c:pt>
                <c:pt idx="24">
                  <c:v>38.629409000000003</c:v>
                </c:pt>
                <c:pt idx="25">
                  <c:v>37.889578</c:v>
                </c:pt>
                <c:pt idx="26">
                  <c:v>37.726555999999995</c:v>
                </c:pt>
                <c:pt idx="27">
                  <c:v>37.241097000000003</c:v>
                </c:pt>
                <c:pt idx="28">
                  <c:v>38.162660000000002</c:v>
                </c:pt>
                <c:pt idx="29">
                  <c:v>37.081862999999998</c:v>
                </c:pt>
                <c:pt idx="30">
                  <c:v>35.772132999999997</c:v>
                </c:pt>
                <c:pt idx="31">
                  <c:v>35.939709000000001</c:v>
                </c:pt>
                <c:pt idx="32">
                  <c:v>36.702801000000001</c:v>
                </c:pt>
                <c:pt idx="33">
                  <c:v>36.670470999999999</c:v>
                </c:pt>
                <c:pt idx="34">
                  <c:v>36.625782000000001</c:v>
                </c:pt>
                <c:pt idx="35">
                  <c:v>36.410187000000001</c:v>
                </c:pt>
                <c:pt idx="36">
                  <c:v>36.000042000000001</c:v>
                </c:pt>
                <c:pt idx="37">
                  <c:v>35.933537000000001</c:v>
                </c:pt>
                <c:pt idx="38">
                  <c:v>35.992595999999999</c:v>
                </c:pt>
                <c:pt idx="39">
                  <c:v>36.101044000000002</c:v>
                </c:pt>
                <c:pt idx="40">
                  <c:v>36.259467999999998</c:v>
                </c:pt>
                <c:pt idx="41">
                  <c:v>36.431117999999998</c:v>
                </c:pt>
                <c:pt idx="42">
                  <c:v>36.528576000000001</c:v>
                </c:pt>
                <c:pt idx="43">
                  <c:v>36.653927000000003</c:v>
                </c:pt>
                <c:pt idx="44">
                  <c:v>36.805813000000001</c:v>
                </c:pt>
                <c:pt idx="45">
                  <c:v>37.003593000000002</c:v>
                </c:pt>
                <c:pt idx="46">
                  <c:v>37.200119000000001</c:v>
                </c:pt>
                <c:pt idx="47">
                  <c:v>37.423454</c:v>
                </c:pt>
                <c:pt idx="48">
                  <c:v>37.618492000000003</c:v>
                </c:pt>
                <c:pt idx="49">
                  <c:v>37.822384</c:v>
                </c:pt>
                <c:pt idx="50">
                  <c:v>38.003329999999998</c:v>
                </c:pt>
                <c:pt idx="51">
                  <c:v>38.254707000000003</c:v>
                </c:pt>
                <c:pt idx="52">
                  <c:v>38.545611999999998</c:v>
                </c:pt>
                <c:pt idx="53">
                  <c:v>38.863945000000001</c:v>
                </c:pt>
                <c:pt idx="54">
                  <c:v>39.145721000000002</c:v>
                </c:pt>
                <c:pt idx="55">
                  <c:v>39.428092999999997</c:v>
                </c:pt>
                <c:pt idx="56">
                  <c:v>39.741061999999999</c:v>
                </c:pt>
                <c:pt idx="57">
                  <c:v>40.065002</c:v>
                </c:pt>
                <c:pt idx="58">
                  <c:v>40.443519999999999</c:v>
                </c:pt>
                <c:pt idx="59">
                  <c:v>40.832939000000003</c:v>
                </c:pt>
                <c:pt idx="60">
                  <c:v>41.214294000000002</c:v>
                </c:pt>
              </c:numCache>
            </c:numRef>
          </c:val>
          <c:smooth val="0"/>
          <c:extLst xmlns:c16r2="http://schemas.microsoft.com/office/drawing/2015/06/chart">
            <c:ext xmlns:c16="http://schemas.microsoft.com/office/drawing/2014/chart" uri="{C3380CC4-5D6E-409C-BE32-E72D297353CC}">
              <c16:uniqueId val="{00000004-9546-4224-9C59-535C31A9156B}"/>
            </c:ext>
          </c:extLst>
        </c:ser>
        <c:dLbls>
          <c:showLegendKey val="0"/>
          <c:showVal val="0"/>
          <c:showCatName val="0"/>
          <c:showSerName val="0"/>
          <c:showPercent val="0"/>
          <c:showBubbleSize val="0"/>
        </c:dLbls>
        <c:smooth val="0"/>
        <c:axId val="-1866476368"/>
        <c:axId val="-1866475280"/>
      </c:lineChart>
      <c:catAx>
        <c:axId val="-186647636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66475280"/>
        <c:crosses val="autoZero"/>
        <c:auto val="1"/>
        <c:lblAlgn val="ctr"/>
        <c:lblOffset val="100"/>
        <c:tickLblSkip val="10"/>
        <c:tickMarkSkip val="10"/>
        <c:noMultiLvlLbl val="0"/>
      </c:catAx>
      <c:valAx>
        <c:axId val="-1866475280"/>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66476368"/>
        <c:crossesAt val="3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7591127845036"/>
          <c:y val="7.2030075851689079E-2"/>
          <c:w val="0.73817781483851574"/>
          <c:h val="0.83244724825852812"/>
        </c:manualLayout>
      </c:layout>
      <c:areaChart>
        <c:grouping val="stacked"/>
        <c:varyColors val="0"/>
        <c:ser>
          <c:idx val="1"/>
          <c:order val="0"/>
          <c:tx>
            <c:strRef>
              <c:f>Sheet1!$B$1</c:f>
              <c:strCache>
                <c:ptCount val="1"/>
                <c:pt idx="0">
                  <c:v>Other Biomass</c:v>
                </c:pt>
              </c:strCache>
            </c:strRef>
          </c:tx>
          <c:spPr>
            <a:solidFill>
              <a:schemeClr val="tx1">
                <a:lumMod val="50000"/>
                <a:lumOff val="50000"/>
              </a:schemeClr>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c:v>
                </c:pt>
                <c:pt idx="1">
                  <c:v>4.8900000000000002E-3</c:v>
                </c:pt>
                <c:pt idx="2">
                  <c:v>6.548E-3</c:v>
                </c:pt>
                <c:pt idx="3">
                  <c:v>2.5141E-2</c:v>
                </c:pt>
                <c:pt idx="4">
                  <c:v>2.3198E-2</c:v>
                </c:pt>
                <c:pt idx="5">
                  <c:v>3.1243E-2</c:v>
                </c:pt>
                <c:pt idx="6">
                  <c:v>3.2444000000000001E-2</c:v>
                </c:pt>
                <c:pt idx="7">
                  <c:v>3.0078000000000001E-2</c:v>
                </c:pt>
                <c:pt idx="8">
                  <c:v>3.4549000000000003E-2</c:v>
                </c:pt>
                <c:pt idx="9">
                  <c:v>3.9028E-2</c:v>
                </c:pt>
                <c:pt idx="10">
                  <c:v>5.0332000000000002E-2</c:v>
                </c:pt>
                <c:pt idx="11">
                  <c:v>7.6521000000000006E-2</c:v>
                </c:pt>
                <c:pt idx="12">
                  <c:v>9.8091999999999999E-2</c:v>
                </c:pt>
                <c:pt idx="13">
                  <c:v>0.109337</c:v>
                </c:pt>
                <c:pt idx="14">
                  <c:v>0.11380800000000001</c:v>
                </c:pt>
                <c:pt idx="15">
                  <c:v>0.116244</c:v>
                </c:pt>
                <c:pt idx="16">
                  <c:v>0.11959699999999999</c:v>
                </c:pt>
                <c:pt idx="17">
                  <c:v>0.122998</c:v>
                </c:pt>
                <c:pt idx="18">
                  <c:v>0.12654399999999999</c:v>
                </c:pt>
                <c:pt idx="19">
                  <c:v>0.13039400000000001</c:v>
                </c:pt>
                <c:pt idx="20">
                  <c:v>0.13336000000000001</c:v>
                </c:pt>
                <c:pt idx="21">
                  <c:v>0.13336300000000001</c:v>
                </c:pt>
                <c:pt idx="22">
                  <c:v>0.132822</c:v>
                </c:pt>
                <c:pt idx="23">
                  <c:v>0.131609</c:v>
                </c:pt>
                <c:pt idx="24">
                  <c:v>0.12969800000000001</c:v>
                </c:pt>
                <c:pt idx="25">
                  <c:v>0.12750900000000001</c:v>
                </c:pt>
                <c:pt idx="26">
                  <c:v>0.126692</c:v>
                </c:pt>
                <c:pt idx="27">
                  <c:v>0.12729499999999999</c:v>
                </c:pt>
                <c:pt idx="28">
                  <c:v>0.12679599999999999</c:v>
                </c:pt>
                <c:pt idx="29">
                  <c:v>0.124528</c:v>
                </c:pt>
                <c:pt idx="30">
                  <c:v>0.12207899999999999</c:v>
                </c:pt>
                <c:pt idx="31">
                  <c:v>0.11978999999999999</c:v>
                </c:pt>
                <c:pt idx="32">
                  <c:v>0.116897</c:v>
                </c:pt>
                <c:pt idx="33">
                  <c:v>0.11390699999999999</c:v>
                </c:pt>
                <c:pt idx="34">
                  <c:v>0.113926</c:v>
                </c:pt>
                <c:pt idx="35">
                  <c:v>0.114884</c:v>
                </c:pt>
                <c:pt idx="36">
                  <c:v>0.115437</c:v>
                </c:pt>
                <c:pt idx="37">
                  <c:v>0.116895</c:v>
                </c:pt>
                <c:pt idx="38">
                  <c:v>0.117864</c:v>
                </c:pt>
                <c:pt idx="39">
                  <c:v>0.11841</c:v>
                </c:pt>
                <c:pt idx="40">
                  <c:v>0.11990000000000001</c:v>
                </c:pt>
              </c:numCache>
            </c:numRef>
          </c:val>
        </c:ser>
        <c:ser>
          <c:idx val="4"/>
          <c:order val="1"/>
          <c:tx>
            <c:strRef>
              <c:f>Sheet1!$C$1</c:f>
              <c:strCache>
                <c:ptCount val="1"/>
                <c:pt idx="0">
                  <c:v>Total Ethanol</c:v>
                </c:pt>
              </c:strCache>
            </c:strRef>
          </c:tx>
          <c:spPr>
            <a:solidFill>
              <a:schemeClr val="accent1"/>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0.81672100000000003</c:v>
                </c:pt>
                <c:pt idx="1">
                  <c:v>0.81848600000000005</c:v>
                </c:pt>
                <c:pt idx="2">
                  <c:v>0.82258600000000004</c:v>
                </c:pt>
                <c:pt idx="3">
                  <c:v>0.83041200000000004</c:v>
                </c:pt>
                <c:pt idx="4">
                  <c:v>0.86074300000000004</c:v>
                </c:pt>
                <c:pt idx="5">
                  <c:v>0.89394700000000005</c:v>
                </c:pt>
                <c:pt idx="6">
                  <c:v>0.90402499999999997</c:v>
                </c:pt>
                <c:pt idx="7">
                  <c:v>0.92810400000000004</c:v>
                </c:pt>
                <c:pt idx="8">
                  <c:v>0.91585499999999997</c:v>
                </c:pt>
                <c:pt idx="9">
                  <c:v>0.92037800000000003</c:v>
                </c:pt>
                <c:pt idx="10">
                  <c:v>0.80141700000000005</c:v>
                </c:pt>
                <c:pt idx="11">
                  <c:v>0.88364100000000001</c:v>
                </c:pt>
                <c:pt idx="12">
                  <c:v>0.87361299999999997</c:v>
                </c:pt>
                <c:pt idx="13">
                  <c:v>0.875332</c:v>
                </c:pt>
                <c:pt idx="14">
                  <c:v>0.87340399999999996</c:v>
                </c:pt>
                <c:pt idx="15">
                  <c:v>0.87484600000000001</c:v>
                </c:pt>
                <c:pt idx="16">
                  <c:v>0.87483200000000005</c:v>
                </c:pt>
                <c:pt idx="17">
                  <c:v>0.87445399999999995</c:v>
                </c:pt>
                <c:pt idx="18">
                  <c:v>0.87411300000000003</c:v>
                </c:pt>
                <c:pt idx="19">
                  <c:v>0.87324100000000004</c:v>
                </c:pt>
                <c:pt idx="20">
                  <c:v>0.87303399999999998</c:v>
                </c:pt>
                <c:pt idx="21">
                  <c:v>0.87303600000000003</c:v>
                </c:pt>
                <c:pt idx="22">
                  <c:v>0.87351999999999996</c:v>
                </c:pt>
                <c:pt idx="23">
                  <c:v>0.87534299999999998</c:v>
                </c:pt>
                <c:pt idx="24">
                  <c:v>0.87804199999999999</c:v>
                </c:pt>
                <c:pt idx="25">
                  <c:v>0.88124800000000003</c:v>
                </c:pt>
                <c:pt idx="26">
                  <c:v>0.88317100000000004</c:v>
                </c:pt>
                <c:pt idx="27">
                  <c:v>0.88527999999999996</c:v>
                </c:pt>
                <c:pt idx="28">
                  <c:v>0.88780000000000003</c:v>
                </c:pt>
                <c:pt idx="29">
                  <c:v>0.89113900000000001</c:v>
                </c:pt>
                <c:pt idx="30">
                  <c:v>0.894868</c:v>
                </c:pt>
                <c:pt idx="31">
                  <c:v>0.89829599999999998</c:v>
                </c:pt>
                <c:pt idx="32">
                  <c:v>0.90270899999999998</c:v>
                </c:pt>
                <c:pt idx="33">
                  <c:v>0.90786199999999995</c:v>
                </c:pt>
                <c:pt idx="34">
                  <c:v>0.91328200000000004</c:v>
                </c:pt>
                <c:pt idx="35">
                  <c:v>0.91850500000000002</c:v>
                </c:pt>
                <c:pt idx="36">
                  <c:v>0.92412700000000003</c:v>
                </c:pt>
                <c:pt idx="37">
                  <c:v>0.92962199999999995</c:v>
                </c:pt>
                <c:pt idx="38">
                  <c:v>0.935832</c:v>
                </c:pt>
                <c:pt idx="39">
                  <c:v>0.94259199999999999</c:v>
                </c:pt>
                <c:pt idx="40">
                  <c:v>0.94944200000000001</c:v>
                </c:pt>
              </c:numCache>
            </c:numRef>
          </c:val>
        </c:ser>
        <c:ser>
          <c:idx val="2"/>
          <c:order val="2"/>
          <c:tx>
            <c:strRef>
              <c:f>Sheet1!$D$1</c:f>
              <c:strCache>
                <c:ptCount val="1"/>
                <c:pt idx="0">
                  <c:v>Total Biodiesal</c:v>
                </c:pt>
              </c:strCache>
            </c:strRef>
          </c:tx>
          <c:spPr>
            <a:solidFill>
              <a:schemeClr val="accent6"/>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1.554E-2</c:v>
                </c:pt>
                <c:pt idx="1">
                  <c:v>5.6163999999999999E-2</c:v>
                </c:pt>
                <c:pt idx="2">
                  <c:v>5.7964000000000002E-2</c:v>
                </c:pt>
                <c:pt idx="3">
                  <c:v>9.8526000000000002E-2</c:v>
                </c:pt>
                <c:pt idx="4">
                  <c:v>9.0134000000000006E-2</c:v>
                </c:pt>
                <c:pt idx="5">
                  <c:v>9.9281999999999995E-2</c:v>
                </c:pt>
                <c:pt idx="6">
                  <c:v>0.14249600000000001</c:v>
                </c:pt>
                <c:pt idx="7">
                  <c:v>0.12357799999999999</c:v>
                </c:pt>
                <c:pt idx="8">
                  <c:v>0.125107</c:v>
                </c:pt>
                <c:pt idx="9">
                  <c:v>0.115693</c:v>
                </c:pt>
                <c:pt idx="10">
                  <c:v>0.116095</c:v>
                </c:pt>
                <c:pt idx="11">
                  <c:v>0.13708999999999999</c:v>
                </c:pt>
                <c:pt idx="12">
                  <c:v>0.132302</c:v>
                </c:pt>
                <c:pt idx="13">
                  <c:v>0.13547300000000001</c:v>
                </c:pt>
                <c:pt idx="14">
                  <c:v>0.135684</c:v>
                </c:pt>
                <c:pt idx="15">
                  <c:v>0.13588600000000001</c:v>
                </c:pt>
                <c:pt idx="16">
                  <c:v>0.13608700000000001</c:v>
                </c:pt>
                <c:pt idx="17">
                  <c:v>0.13645499999999999</c:v>
                </c:pt>
                <c:pt idx="18">
                  <c:v>0.13664799999999999</c:v>
                </c:pt>
                <c:pt idx="19">
                  <c:v>0.13686400000000001</c:v>
                </c:pt>
                <c:pt idx="20">
                  <c:v>0.13761999999999999</c:v>
                </c:pt>
                <c:pt idx="21">
                  <c:v>0.13747100000000001</c:v>
                </c:pt>
                <c:pt idx="22">
                  <c:v>0.13766500000000001</c:v>
                </c:pt>
                <c:pt idx="23">
                  <c:v>0.13772599999999999</c:v>
                </c:pt>
                <c:pt idx="24">
                  <c:v>0.13794200000000001</c:v>
                </c:pt>
                <c:pt idx="25">
                  <c:v>0.138158</c:v>
                </c:pt>
                <c:pt idx="26">
                  <c:v>0.13769100000000001</c:v>
                </c:pt>
                <c:pt idx="27">
                  <c:v>0.13552800000000001</c:v>
                </c:pt>
                <c:pt idx="28">
                  <c:v>0.134295</c:v>
                </c:pt>
                <c:pt idx="29">
                  <c:v>0.13447100000000001</c:v>
                </c:pt>
                <c:pt idx="30">
                  <c:v>0.13464599999999999</c:v>
                </c:pt>
                <c:pt idx="31">
                  <c:v>0.134823</c:v>
                </c:pt>
                <c:pt idx="32">
                  <c:v>0.13500000000000001</c:v>
                </c:pt>
                <c:pt idx="33">
                  <c:v>0.13476099999999999</c:v>
                </c:pt>
                <c:pt idx="34">
                  <c:v>0.134934</c:v>
                </c:pt>
                <c:pt idx="35">
                  <c:v>0.13510800000000001</c:v>
                </c:pt>
                <c:pt idx="36">
                  <c:v>0.13550100000000001</c:v>
                </c:pt>
                <c:pt idx="37">
                  <c:v>0.135683</c:v>
                </c:pt>
                <c:pt idx="38">
                  <c:v>0.13586500000000001</c:v>
                </c:pt>
                <c:pt idx="39">
                  <c:v>0.13933300000000001</c:v>
                </c:pt>
                <c:pt idx="40">
                  <c:v>0.14175099999999999</c:v>
                </c:pt>
              </c:numCache>
            </c:numRef>
          </c:val>
        </c:ser>
        <c:dLbls>
          <c:showLegendKey val="0"/>
          <c:showVal val="0"/>
          <c:showCatName val="0"/>
          <c:showSerName val="0"/>
          <c:showPercent val="0"/>
          <c:showBubbleSize val="0"/>
        </c:dLbls>
        <c:axId val="-1979540720"/>
        <c:axId val="-1979539632"/>
        <c:extLst/>
      </c:areaChart>
      <c:catAx>
        <c:axId val="-197954072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79539632"/>
        <c:crossesAt val="0"/>
        <c:auto val="1"/>
        <c:lblAlgn val="ctr"/>
        <c:lblOffset val="100"/>
        <c:tickLblSkip val="10"/>
        <c:tickMarkSkip val="10"/>
        <c:noMultiLvlLbl val="0"/>
      </c:catAx>
      <c:valAx>
        <c:axId val="-1979539632"/>
        <c:scaling>
          <c:orientation val="minMax"/>
          <c:max val="1.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79540720"/>
        <c:crossesAt val="11"/>
        <c:crossBetween val="midCat"/>
        <c:majorUnit val="0.30000000000000004"/>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chemeClr val="bg2"/>
          </a:solidFill>
        </a:defRPr>
      </a:pPr>
      <a:endParaRPr lang="en-US"/>
    </a:p>
  </c:txPr>
  <c:externalData r:id="rId4">
    <c:autoUpdate val="0"/>
  </c:externalData>
  <c:userShapes r:id="rId5"/>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9247311827957"/>
          <c:y val="6.3351680885680231E-2"/>
          <c:w val="0.76215053763440865"/>
          <c:h val="0.84112561079286963"/>
        </c:manualLayout>
      </c:layout>
      <c:areaChart>
        <c:grouping val="stacked"/>
        <c:varyColors val="0"/>
        <c:ser>
          <c:idx val="4"/>
          <c:order val="0"/>
          <c:tx>
            <c:strRef>
              <c:f>Sheet1!$B$1</c:f>
              <c:strCache>
                <c:ptCount val="1"/>
                <c:pt idx="0">
                  <c:v>Other Biomass</c:v>
                </c:pt>
              </c:strCache>
            </c:strRef>
          </c:tx>
          <c:spPr>
            <a:solidFill>
              <a:schemeClr val="bg2">
                <a:lumMod val="60000"/>
                <a:lumOff val="4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c:v>
                </c:pt>
                <c:pt idx="1">
                  <c:v>4.8900000000000002E-3</c:v>
                </c:pt>
                <c:pt idx="2">
                  <c:v>6.548E-3</c:v>
                </c:pt>
                <c:pt idx="3">
                  <c:v>2.5141E-2</c:v>
                </c:pt>
                <c:pt idx="4">
                  <c:v>2.3198E-2</c:v>
                </c:pt>
                <c:pt idx="5">
                  <c:v>3.1243E-2</c:v>
                </c:pt>
                <c:pt idx="6">
                  <c:v>3.2467999999999997E-2</c:v>
                </c:pt>
                <c:pt idx="7">
                  <c:v>2.9385000000000001E-2</c:v>
                </c:pt>
                <c:pt idx="8">
                  <c:v>3.0084E-2</c:v>
                </c:pt>
                <c:pt idx="9">
                  <c:v>4.3097999999999997E-2</c:v>
                </c:pt>
                <c:pt idx="10">
                  <c:v>4.9937000000000002E-2</c:v>
                </c:pt>
                <c:pt idx="11">
                  <c:v>6.5081E-2</c:v>
                </c:pt>
                <c:pt idx="12">
                  <c:v>8.8136000000000006E-2</c:v>
                </c:pt>
                <c:pt idx="13">
                  <c:v>8.5598999999999995E-2</c:v>
                </c:pt>
                <c:pt idx="14">
                  <c:v>8.8936000000000001E-2</c:v>
                </c:pt>
                <c:pt idx="15">
                  <c:v>9.0781000000000001E-2</c:v>
                </c:pt>
                <c:pt idx="16">
                  <c:v>9.1312000000000004E-2</c:v>
                </c:pt>
                <c:pt idx="17">
                  <c:v>8.0007999999999996E-2</c:v>
                </c:pt>
                <c:pt idx="18">
                  <c:v>7.7616000000000004E-2</c:v>
                </c:pt>
                <c:pt idx="19">
                  <c:v>6.0497000000000002E-2</c:v>
                </c:pt>
                <c:pt idx="20">
                  <c:v>7.8964999999999994E-2</c:v>
                </c:pt>
                <c:pt idx="21">
                  <c:v>9.3956999999999999E-2</c:v>
                </c:pt>
                <c:pt idx="22">
                  <c:v>9.7222000000000003E-2</c:v>
                </c:pt>
                <c:pt idx="23">
                  <c:v>8.5236000000000006E-2</c:v>
                </c:pt>
                <c:pt idx="24">
                  <c:v>0.101451</c:v>
                </c:pt>
                <c:pt idx="25">
                  <c:v>8.5096000000000005E-2</c:v>
                </c:pt>
                <c:pt idx="26">
                  <c:v>8.6724999999999997E-2</c:v>
                </c:pt>
                <c:pt idx="27">
                  <c:v>0.10045800000000001</c:v>
                </c:pt>
                <c:pt idx="28">
                  <c:v>0.11247</c:v>
                </c:pt>
                <c:pt idx="29">
                  <c:v>0.138234</c:v>
                </c:pt>
                <c:pt idx="30">
                  <c:v>0.1386</c:v>
                </c:pt>
                <c:pt idx="31">
                  <c:v>0.143738</c:v>
                </c:pt>
                <c:pt idx="32">
                  <c:v>0.149697</c:v>
                </c:pt>
                <c:pt idx="33">
                  <c:v>0.15512699999999999</c:v>
                </c:pt>
                <c:pt idx="34">
                  <c:v>0.15753600000000001</c:v>
                </c:pt>
                <c:pt idx="35">
                  <c:v>0.17088500000000001</c:v>
                </c:pt>
                <c:pt idx="36">
                  <c:v>0.20347899999999999</c:v>
                </c:pt>
                <c:pt idx="37">
                  <c:v>0.21360000000000001</c:v>
                </c:pt>
                <c:pt idx="38">
                  <c:v>0.21837400000000001</c:v>
                </c:pt>
                <c:pt idx="39">
                  <c:v>0.22025400000000001</c:v>
                </c:pt>
                <c:pt idx="40">
                  <c:v>0.22389400000000001</c:v>
                </c:pt>
              </c:numCache>
            </c:numRef>
          </c:val>
        </c:ser>
        <c:ser>
          <c:idx val="3"/>
          <c:order val="1"/>
          <c:tx>
            <c:strRef>
              <c:f>Sheet1!$C$1</c:f>
              <c:strCache>
                <c:ptCount val="1"/>
                <c:pt idx="0">
                  <c:v>Total Ethanol</c:v>
                </c:pt>
              </c:strCache>
            </c:strRef>
          </c:tx>
          <c:spPr>
            <a:solidFill>
              <a:schemeClr val="accent1"/>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0.81672100000000003</c:v>
                </c:pt>
                <c:pt idx="1">
                  <c:v>0.81848600000000005</c:v>
                </c:pt>
                <c:pt idx="2">
                  <c:v>0.82258600000000004</c:v>
                </c:pt>
                <c:pt idx="3">
                  <c:v>0.83041200000000004</c:v>
                </c:pt>
                <c:pt idx="4">
                  <c:v>0.86074300000000004</c:v>
                </c:pt>
                <c:pt idx="5">
                  <c:v>0.89394700000000005</c:v>
                </c:pt>
                <c:pt idx="6">
                  <c:v>0.90402499999999997</c:v>
                </c:pt>
                <c:pt idx="7">
                  <c:v>0.92810400000000004</c:v>
                </c:pt>
                <c:pt idx="8">
                  <c:v>0.91585499999999997</c:v>
                </c:pt>
                <c:pt idx="9">
                  <c:v>0.92037800000000003</c:v>
                </c:pt>
                <c:pt idx="10">
                  <c:v>0.80141700000000005</c:v>
                </c:pt>
                <c:pt idx="11">
                  <c:v>0.86686200000000002</c:v>
                </c:pt>
                <c:pt idx="12">
                  <c:v>0.86640099999999998</c:v>
                </c:pt>
                <c:pt idx="13">
                  <c:v>0.86557200000000001</c:v>
                </c:pt>
                <c:pt idx="14">
                  <c:v>0.86147399999999996</c:v>
                </c:pt>
                <c:pt idx="15">
                  <c:v>0.86040899999999998</c:v>
                </c:pt>
                <c:pt idx="16">
                  <c:v>0.859012</c:v>
                </c:pt>
                <c:pt idx="17">
                  <c:v>0.857321</c:v>
                </c:pt>
                <c:pt idx="18">
                  <c:v>0.85630099999999998</c:v>
                </c:pt>
                <c:pt idx="19">
                  <c:v>0.85411899999999996</c:v>
                </c:pt>
                <c:pt idx="20">
                  <c:v>0.85193700000000006</c:v>
                </c:pt>
                <c:pt idx="21">
                  <c:v>0.85005200000000003</c:v>
                </c:pt>
                <c:pt idx="22">
                  <c:v>0.84785500000000003</c:v>
                </c:pt>
                <c:pt idx="23">
                  <c:v>0.84687699999999999</c:v>
                </c:pt>
                <c:pt idx="24">
                  <c:v>0.84709900000000005</c:v>
                </c:pt>
                <c:pt idx="25">
                  <c:v>0.84712799999999999</c:v>
                </c:pt>
                <c:pt idx="26">
                  <c:v>0.84538100000000005</c:v>
                </c:pt>
                <c:pt idx="27">
                  <c:v>0.84399199999999996</c:v>
                </c:pt>
                <c:pt idx="28">
                  <c:v>0.843669</c:v>
                </c:pt>
                <c:pt idx="29">
                  <c:v>0.84482100000000004</c:v>
                </c:pt>
                <c:pt idx="30">
                  <c:v>0.84636999999999996</c:v>
                </c:pt>
                <c:pt idx="31">
                  <c:v>0.84680100000000003</c:v>
                </c:pt>
                <c:pt idx="32">
                  <c:v>0.84812799999999999</c:v>
                </c:pt>
                <c:pt idx="33">
                  <c:v>0.84988200000000003</c:v>
                </c:pt>
                <c:pt idx="34">
                  <c:v>0.851989</c:v>
                </c:pt>
                <c:pt idx="35">
                  <c:v>0.85398099999999999</c:v>
                </c:pt>
                <c:pt idx="36">
                  <c:v>0.85597100000000004</c:v>
                </c:pt>
                <c:pt idx="37">
                  <c:v>0.85781600000000002</c:v>
                </c:pt>
                <c:pt idx="38">
                  <c:v>0.85971399999999998</c:v>
                </c:pt>
                <c:pt idx="39">
                  <c:v>0.86258699999999999</c:v>
                </c:pt>
                <c:pt idx="40">
                  <c:v>0.86597000000000002</c:v>
                </c:pt>
              </c:numCache>
            </c:numRef>
          </c:val>
        </c:ser>
        <c:ser>
          <c:idx val="2"/>
          <c:order val="2"/>
          <c:tx>
            <c:strRef>
              <c:f>Sheet1!$D$1</c:f>
              <c:strCache>
                <c:ptCount val="1"/>
                <c:pt idx="0">
                  <c:v>Total Biodiesal</c:v>
                </c:pt>
              </c:strCache>
            </c:strRef>
          </c:tx>
          <c:spPr>
            <a:solidFill>
              <a:schemeClr val="accent6"/>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1.554E-2</c:v>
                </c:pt>
                <c:pt idx="1">
                  <c:v>5.6163999999999999E-2</c:v>
                </c:pt>
                <c:pt idx="2">
                  <c:v>5.7964000000000002E-2</c:v>
                </c:pt>
                <c:pt idx="3">
                  <c:v>9.8526000000000002E-2</c:v>
                </c:pt>
                <c:pt idx="4">
                  <c:v>9.0134000000000006E-2</c:v>
                </c:pt>
                <c:pt idx="5">
                  <c:v>9.9281999999999995E-2</c:v>
                </c:pt>
                <c:pt idx="6">
                  <c:v>0.14249600000000001</c:v>
                </c:pt>
                <c:pt idx="7">
                  <c:v>0.12357799999999999</c:v>
                </c:pt>
                <c:pt idx="8">
                  <c:v>0.125107</c:v>
                </c:pt>
                <c:pt idx="9">
                  <c:v>0.115698</c:v>
                </c:pt>
                <c:pt idx="10">
                  <c:v>0.11702700000000001</c:v>
                </c:pt>
                <c:pt idx="11">
                  <c:v>0.15723899999999999</c:v>
                </c:pt>
                <c:pt idx="12">
                  <c:v>0.16886300000000001</c:v>
                </c:pt>
                <c:pt idx="13">
                  <c:v>0.16897999999999999</c:v>
                </c:pt>
                <c:pt idx="14">
                  <c:v>0.17199400000000001</c:v>
                </c:pt>
                <c:pt idx="15">
                  <c:v>0.174511</c:v>
                </c:pt>
                <c:pt idx="16">
                  <c:v>0.17887800000000001</c:v>
                </c:pt>
                <c:pt idx="17">
                  <c:v>0.19680600000000001</c:v>
                </c:pt>
                <c:pt idx="18">
                  <c:v>0.21428700000000001</c:v>
                </c:pt>
                <c:pt idx="19">
                  <c:v>0.24642500000000001</c:v>
                </c:pt>
                <c:pt idx="20">
                  <c:v>0.24782299999999999</c:v>
                </c:pt>
                <c:pt idx="21">
                  <c:v>0.241285</c:v>
                </c:pt>
                <c:pt idx="22">
                  <c:v>0.247775</c:v>
                </c:pt>
                <c:pt idx="23">
                  <c:v>0.28168199999999999</c:v>
                </c:pt>
                <c:pt idx="24">
                  <c:v>0.27502300000000002</c:v>
                </c:pt>
                <c:pt idx="25">
                  <c:v>0.30112</c:v>
                </c:pt>
                <c:pt idx="26">
                  <c:v>0.30941999999999997</c:v>
                </c:pt>
                <c:pt idx="27">
                  <c:v>0.316029</c:v>
                </c:pt>
                <c:pt idx="28">
                  <c:v>0.314836</c:v>
                </c:pt>
                <c:pt idx="29">
                  <c:v>0.32418799999999998</c:v>
                </c:pt>
                <c:pt idx="30">
                  <c:v>0.33043400000000001</c:v>
                </c:pt>
                <c:pt idx="31">
                  <c:v>0.33254600000000001</c:v>
                </c:pt>
                <c:pt idx="32">
                  <c:v>0.38164300000000001</c:v>
                </c:pt>
                <c:pt idx="33">
                  <c:v>0.39498499999999998</c:v>
                </c:pt>
                <c:pt idx="34">
                  <c:v>0.42466799999999999</c:v>
                </c:pt>
                <c:pt idx="35">
                  <c:v>0.42990200000000001</c:v>
                </c:pt>
                <c:pt idx="36">
                  <c:v>0.43412099999999998</c:v>
                </c:pt>
                <c:pt idx="37">
                  <c:v>0.43798799999999999</c:v>
                </c:pt>
                <c:pt idx="38">
                  <c:v>0.440056</c:v>
                </c:pt>
                <c:pt idx="39">
                  <c:v>0.442797</c:v>
                </c:pt>
                <c:pt idx="40">
                  <c:v>0.44516899999999998</c:v>
                </c:pt>
              </c:numCache>
            </c:numRef>
          </c:val>
        </c:ser>
        <c:dLbls>
          <c:showLegendKey val="0"/>
          <c:showVal val="0"/>
          <c:showCatName val="0"/>
          <c:showSerName val="0"/>
          <c:showPercent val="0"/>
          <c:showBubbleSize val="0"/>
        </c:dLbls>
        <c:axId val="-1979543440"/>
        <c:axId val="-1979537456"/>
        <c:extLst/>
      </c:areaChart>
      <c:catAx>
        <c:axId val="-197954344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79537456"/>
        <c:crosses val="autoZero"/>
        <c:auto val="1"/>
        <c:lblAlgn val="ctr"/>
        <c:lblOffset val="100"/>
        <c:tickLblSkip val="10"/>
        <c:tickMarkSkip val="10"/>
        <c:noMultiLvlLbl val="0"/>
      </c:catAx>
      <c:valAx>
        <c:axId val="-1979537456"/>
        <c:scaling>
          <c:orientation val="minMax"/>
          <c:max val="1.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79543440"/>
        <c:crossesAt val="11"/>
        <c:crossBetween val="midCat"/>
        <c:majorUnit val="0.30000000000000004"/>
      </c:valAx>
      <c:spPr>
        <a:noFill/>
        <a:ln>
          <a:noFill/>
        </a:ln>
        <a:effectLst/>
      </c:spPr>
    </c:plotArea>
    <c:plotVisOnly val="1"/>
    <c:dispBlanksAs val="zero"/>
    <c:showDLblsOverMax val="0"/>
  </c:chart>
  <c:spPr>
    <a:noFill/>
    <a:ln w="9525" cap="flat" cmpd="sng" algn="ctr">
      <a:noFill/>
      <a:round/>
    </a:ln>
    <a:effectLst/>
  </c:spPr>
  <c:txPr>
    <a:bodyPr/>
    <a:lstStyle/>
    <a:p>
      <a:pPr>
        <a:defRPr sz="1200"/>
      </a:pPr>
      <a:endParaRPr lang="en-US"/>
    </a:p>
  </c:txPr>
  <c:externalData r:id="rId4">
    <c:autoUpdate val="0"/>
  </c:externalData>
  <c:userShapes r:id="rId5"/>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39887096479528"/>
          <c:y val="8.459992903297256E-2"/>
          <c:w val="0.82386794571032607"/>
          <c:h val="0.81827888492008782"/>
        </c:manualLayout>
      </c:layout>
      <c:lineChart>
        <c:grouping val="standard"/>
        <c:varyColors val="0"/>
        <c:ser>
          <c:idx val="0"/>
          <c:order val="0"/>
          <c:tx>
            <c:strRef>
              <c:f>Sheet1!$B$1</c:f>
              <c:strCache>
                <c:ptCount val="1"/>
                <c:pt idx="0">
                  <c:v>unfinished oils imports</c:v>
                </c:pt>
              </c:strCache>
            </c:strRef>
          </c:tx>
          <c:spPr>
            <a:ln w="22225" cap="rnd">
              <a:solidFill>
                <a:schemeClr val="accent6"/>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0.60599999999999998</c:v>
                </c:pt>
                <c:pt idx="1">
                  <c:v>0.68700000000000006</c:v>
                </c:pt>
                <c:pt idx="2">
                  <c:v>0.59799999999999998</c:v>
                </c:pt>
                <c:pt idx="3">
                  <c:v>0.65600000000000003</c:v>
                </c:pt>
                <c:pt idx="4">
                  <c:v>0.54700000000000004</c:v>
                </c:pt>
                <c:pt idx="5">
                  <c:v>0.54700000000000004</c:v>
                </c:pt>
                <c:pt idx="6">
                  <c:v>0.60599999999999998</c:v>
                </c:pt>
                <c:pt idx="7">
                  <c:v>0.63400000000000001</c:v>
                </c:pt>
                <c:pt idx="8">
                  <c:v>0.61099999999999999</c:v>
                </c:pt>
                <c:pt idx="9">
                  <c:v>0.64500000000000002</c:v>
                </c:pt>
                <c:pt idx="10">
                  <c:v>0.56299999999999994</c:v>
                </c:pt>
                <c:pt idx="11">
                  <c:v>0.69799999999999995</c:v>
                </c:pt>
                <c:pt idx="12">
                  <c:v>0.664354</c:v>
                </c:pt>
                <c:pt idx="13">
                  <c:v>0.65764800000000001</c:v>
                </c:pt>
                <c:pt idx="14">
                  <c:v>0.646594</c:v>
                </c:pt>
                <c:pt idx="15">
                  <c:v>0.64619000000000004</c:v>
                </c:pt>
                <c:pt idx="16">
                  <c:v>0.59942899999999999</c:v>
                </c:pt>
                <c:pt idx="17">
                  <c:v>0.59747700000000004</c:v>
                </c:pt>
                <c:pt idx="18">
                  <c:v>0.59515700000000005</c:v>
                </c:pt>
                <c:pt idx="19">
                  <c:v>0.58459799999999995</c:v>
                </c:pt>
                <c:pt idx="20">
                  <c:v>0.58313099999999995</c:v>
                </c:pt>
                <c:pt idx="21">
                  <c:v>0.58129600000000003</c:v>
                </c:pt>
                <c:pt idx="22">
                  <c:v>0.57909299999999997</c:v>
                </c:pt>
                <c:pt idx="23">
                  <c:v>0.57725800000000005</c:v>
                </c:pt>
                <c:pt idx="24">
                  <c:v>0.57579100000000005</c:v>
                </c:pt>
                <c:pt idx="25">
                  <c:v>0.57395600000000002</c:v>
                </c:pt>
                <c:pt idx="26">
                  <c:v>0.57212099999999999</c:v>
                </c:pt>
                <c:pt idx="27">
                  <c:v>0.55516699999999997</c:v>
                </c:pt>
                <c:pt idx="28">
                  <c:v>0.55344000000000004</c:v>
                </c:pt>
                <c:pt idx="29">
                  <c:v>0.56661600000000001</c:v>
                </c:pt>
                <c:pt idx="30">
                  <c:v>0.56478099999999998</c:v>
                </c:pt>
                <c:pt idx="31">
                  <c:v>0.54756800000000005</c:v>
                </c:pt>
                <c:pt idx="32">
                  <c:v>0.54536499999999999</c:v>
                </c:pt>
                <c:pt idx="33">
                  <c:v>0.55852900000000005</c:v>
                </c:pt>
                <c:pt idx="34">
                  <c:v>0.55669400000000002</c:v>
                </c:pt>
                <c:pt idx="35">
                  <c:v>0.55485899999999999</c:v>
                </c:pt>
                <c:pt idx="36">
                  <c:v>0.55302399999999996</c:v>
                </c:pt>
                <c:pt idx="37">
                  <c:v>0.55118900000000004</c:v>
                </c:pt>
                <c:pt idx="38">
                  <c:v>0.54935400000000001</c:v>
                </c:pt>
                <c:pt idx="39">
                  <c:v>0.54752000000000001</c:v>
                </c:pt>
                <c:pt idx="40">
                  <c:v>0.54568499999999998</c:v>
                </c:pt>
              </c:numCache>
            </c:numRef>
          </c:val>
          <c:smooth val="0"/>
        </c:ser>
        <c:ser>
          <c:idx val="1"/>
          <c:order val="1"/>
          <c:tx>
            <c:strRef>
              <c:f>Sheet1!$C$1</c:f>
              <c:strCache>
                <c:ptCount val="1"/>
                <c:pt idx="0">
                  <c:v>diesel and residual fuel oil exports</c:v>
                </c:pt>
              </c:strCache>
            </c:strRef>
          </c:tx>
          <c:spPr>
            <a:ln w="22225" cap="rnd">
              <a:solidFill>
                <a:schemeClr val="accent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1">
                  <c:v>1.116012</c:v>
                </c:pt>
                <c:pt idx="2">
                  <c:v>1.2315750000000001</c:v>
                </c:pt>
                <c:pt idx="3">
                  <c:v>1.245878</c:v>
                </c:pt>
                <c:pt idx="4">
                  <c:v>1.2832969999999999</c:v>
                </c:pt>
                <c:pt idx="5">
                  <c:v>1.14493</c:v>
                </c:pt>
                <c:pt idx="6">
                  <c:v>1.1276889999999999</c:v>
                </c:pt>
                <c:pt idx="7">
                  <c:v>1.327736</c:v>
                </c:pt>
                <c:pt idx="8">
                  <c:v>1.204704</c:v>
                </c:pt>
                <c:pt idx="9">
                  <c:v>1.6594580000000001</c:v>
                </c:pt>
                <c:pt idx="10">
                  <c:v>2.3230029999999999</c:v>
                </c:pt>
                <c:pt idx="11">
                  <c:v>2.339715</c:v>
                </c:pt>
                <c:pt idx="12">
                  <c:v>2.2061320000000002</c:v>
                </c:pt>
                <c:pt idx="13">
                  <c:v>2.455031</c:v>
                </c:pt>
                <c:pt idx="14">
                  <c:v>2.5050560000000002</c:v>
                </c:pt>
                <c:pt idx="15">
                  <c:v>2.5070049999999999</c:v>
                </c:pt>
                <c:pt idx="16">
                  <c:v>2.4869870000000001</c:v>
                </c:pt>
                <c:pt idx="17">
                  <c:v>2.4397229999999999</c:v>
                </c:pt>
                <c:pt idx="18">
                  <c:v>2.4369589999999999</c:v>
                </c:pt>
                <c:pt idx="19">
                  <c:v>2.410755</c:v>
                </c:pt>
                <c:pt idx="20">
                  <c:v>2.3706049999999999</c:v>
                </c:pt>
                <c:pt idx="21">
                  <c:v>2.3928759999999998</c:v>
                </c:pt>
                <c:pt idx="22">
                  <c:v>2.3676499999999998</c:v>
                </c:pt>
                <c:pt idx="23">
                  <c:v>2.3268740000000001</c:v>
                </c:pt>
                <c:pt idx="24">
                  <c:v>2.2872870000000001</c:v>
                </c:pt>
                <c:pt idx="25">
                  <c:v>2.262365</c:v>
                </c:pt>
                <c:pt idx="26">
                  <c:v>2.2135359999999999</c:v>
                </c:pt>
                <c:pt idx="27">
                  <c:v>2.1995830000000001</c:v>
                </c:pt>
                <c:pt idx="28">
                  <c:v>2.1858680000000001</c:v>
                </c:pt>
                <c:pt idx="29">
                  <c:v>2.1435529999999998</c:v>
                </c:pt>
                <c:pt idx="30">
                  <c:v>2.1454559999999998</c:v>
                </c:pt>
                <c:pt idx="31">
                  <c:v>2.1107990000000001</c:v>
                </c:pt>
                <c:pt idx="32">
                  <c:v>2.1047030000000002</c:v>
                </c:pt>
                <c:pt idx="33">
                  <c:v>2.0813169999999999</c:v>
                </c:pt>
                <c:pt idx="34">
                  <c:v>2.074192</c:v>
                </c:pt>
                <c:pt idx="35">
                  <c:v>2.0402719999999999</c:v>
                </c:pt>
                <c:pt idx="36">
                  <c:v>2.003231</c:v>
                </c:pt>
                <c:pt idx="37">
                  <c:v>1.9877849999999999</c:v>
                </c:pt>
                <c:pt idx="38">
                  <c:v>1.962825</c:v>
                </c:pt>
                <c:pt idx="39">
                  <c:v>1.91845</c:v>
                </c:pt>
                <c:pt idx="40">
                  <c:v>1.8716969999999999</c:v>
                </c:pt>
              </c:numCache>
            </c:numRef>
          </c:val>
          <c:smooth val="0"/>
        </c:ser>
        <c:dLbls>
          <c:showLegendKey val="0"/>
          <c:showVal val="0"/>
          <c:showCatName val="0"/>
          <c:showSerName val="0"/>
          <c:showPercent val="0"/>
          <c:showBubbleSize val="0"/>
        </c:dLbls>
        <c:smooth val="0"/>
        <c:axId val="-1979541808"/>
        <c:axId val="-1979542896"/>
      </c:lineChart>
      <c:catAx>
        <c:axId val="-19795418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79542896"/>
        <c:crosses val="autoZero"/>
        <c:auto val="1"/>
        <c:lblAlgn val="ctr"/>
        <c:lblOffset val="100"/>
        <c:tickLblSkip val="10"/>
        <c:tickMarkSkip val="10"/>
        <c:noMultiLvlLbl val="0"/>
      </c:catAx>
      <c:valAx>
        <c:axId val="-19795428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79541808"/>
        <c:crossesAt val="11"/>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39887096479528"/>
          <c:y val="8.459992903297256E-2"/>
          <c:w val="0.82386794571032607"/>
          <c:h val="0.81827888492008782"/>
        </c:manualLayout>
      </c:layout>
      <c:lineChart>
        <c:grouping val="standard"/>
        <c:varyColors val="0"/>
        <c:ser>
          <c:idx val="0"/>
          <c:order val="0"/>
          <c:tx>
            <c:strRef>
              <c:f>Sheet1!$B$1</c:f>
              <c:strCache>
                <c:ptCount val="1"/>
                <c:pt idx="0">
                  <c:v>Total Crude Supply</c:v>
                </c:pt>
              </c:strCache>
            </c:strRef>
          </c:tx>
          <c:spPr>
            <a:ln w="22225" cap="rnd">
              <a:solidFill>
                <a:schemeClr val="tx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14.747000999999999</c:v>
                </c:pt>
                <c:pt idx="1">
                  <c:v>14.617001</c:v>
                </c:pt>
                <c:pt idx="2">
                  <c:v>15.155001</c:v>
                </c:pt>
                <c:pt idx="3">
                  <c:v>15.257</c:v>
                </c:pt>
                <c:pt idx="4">
                  <c:v>16.004999000000002</c:v>
                </c:pt>
                <c:pt idx="5">
                  <c:v>16.687000000000001</c:v>
                </c:pt>
                <c:pt idx="6">
                  <c:v>16.367000999999998</c:v>
                </c:pt>
                <c:pt idx="7">
                  <c:v>16.048999999999999</c:v>
                </c:pt>
                <c:pt idx="8">
                  <c:v>17.031002000000001</c:v>
                </c:pt>
                <c:pt idx="9">
                  <c:v>16.414999000000002</c:v>
                </c:pt>
                <c:pt idx="10">
                  <c:v>14.342048</c:v>
                </c:pt>
                <c:pt idx="11">
                  <c:v>15.962154</c:v>
                </c:pt>
                <c:pt idx="12">
                  <c:v>16.632109</c:v>
                </c:pt>
                <c:pt idx="13">
                  <c:v>17.201912</c:v>
                </c:pt>
                <c:pt idx="14">
                  <c:v>17.310549000000002</c:v>
                </c:pt>
                <c:pt idx="15">
                  <c:v>17.501497000000001</c:v>
                </c:pt>
                <c:pt idx="16">
                  <c:v>17.513293999999998</c:v>
                </c:pt>
                <c:pt idx="17">
                  <c:v>17.567996999999998</c:v>
                </c:pt>
                <c:pt idx="18">
                  <c:v>17.566647</c:v>
                </c:pt>
                <c:pt idx="19">
                  <c:v>17.566189000000001</c:v>
                </c:pt>
                <c:pt idx="20">
                  <c:v>17.577438000000001</c:v>
                </c:pt>
                <c:pt idx="21">
                  <c:v>17.556723000000002</c:v>
                </c:pt>
                <c:pt idx="22">
                  <c:v>17.553588999999999</c:v>
                </c:pt>
                <c:pt idx="23">
                  <c:v>17.503966999999999</c:v>
                </c:pt>
                <c:pt idx="24">
                  <c:v>17.492773</c:v>
                </c:pt>
                <c:pt idx="25">
                  <c:v>17.471782999999999</c:v>
                </c:pt>
                <c:pt idx="26">
                  <c:v>17.501498999999999</c:v>
                </c:pt>
                <c:pt idx="27">
                  <c:v>17.497565999999999</c:v>
                </c:pt>
                <c:pt idx="28">
                  <c:v>17.491582999999999</c:v>
                </c:pt>
                <c:pt idx="29">
                  <c:v>17.410433000000001</c:v>
                </c:pt>
                <c:pt idx="30">
                  <c:v>17.433160999999998</c:v>
                </c:pt>
                <c:pt idx="31">
                  <c:v>17.423400999999998</c:v>
                </c:pt>
                <c:pt idx="32">
                  <c:v>17.460373000000001</c:v>
                </c:pt>
                <c:pt idx="33">
                  <c:v>17.421326000000001</c:v>
                </c:pt>
                <c:pt idx="34">
                  <c:v>17.4254</c:v>
                </c:pt>
                <c:pt idx="35">
                  <c:v>17.413091999999999</c:v>
                </c:pt>
                <c:pt idx="36">
                  <c:v>17.378899000000001</c:v>
                </c:pt>
                <c:pt idx="37">
                  <c:v>17.413616000000001</c:v>
                </c:pt>
                <c:pt idx="38">
                  <c:v>17.431516999999999</c:v>
                </c:pt>
                <c:pt idx="39">
                  <c:v>17.392284</c:v>
                </c:pt>
                <c:pt idx="40">
                  <c:v>17.368952</c:v>
                </c:pt>
              </c:numCache>
            </c:numRef>
          </c:val>
          <c:smooth val="0"/>
        </c:ser>
        <c:dLbls>
          <c:showLegendKey val="0"/>
          <c:showVal val="0"/>
          <c:showCatName val="0"/>
          <c:showSerName val="0"/>
          <c:showPercent val="0"/>
          <c:showBubbleSize val="0"/>
        </c:dLbls>
        <c:smooth val="0"/>
        <c:axId val="-1979542352"/>
        <c:axId val="-1979540176"/>
      </c:lineChart>
      <c:catAx>
        <c:axId val="-19795423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79540176"/>
        <c:crosses val="autoZero"/>
        <c:auto val="1"/>
        <c:lblAlgn val="ctr"/>
        <c:lblOffset val="100"/>
        <c:tickLblSkip val="10"/>
        <c:tickMarkSkip val="10"/>
        <c:noMultiLvlLbl val="0"/>
      </c:catAx>
      <c:valAx>
        <c:axId val="-19795401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79542352"/>
        <c:crossesAt val="11"/>
        <c:crossBetween val="midCat"/>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9.4815316797713448E-2"/>
          <c:w val="0.74812685914260713"/>
          <c:h val="0.81378341562808731"/>
        </c:manualLayout>
      </c:layout>
      <c:lineChart>
        <c:grouping val="standard"/>
        <c:varyColors val="0"/>
        <c:ser>
          <c:idx val="0"/>
          <c:order val="0"/>
          <c:tx>
            <c:strRef>
              <c:f>Sheet1!$B$1</c:f>
              <c:strCache>
                <c:ptCount val="1"/>
                <c:pt idx="0">
                  <c:v>High Oil and Gas Supply_exports
</c:v>
                </c:pt>
              </c:strCache>
            </c:strRef>
          </c:tx>
          <c:spPr>
            <a:ln w="22225" cap="rnd">
              <a:solidFill>
                <a:srgbClr val="BD732A">
                  <a:lumMod val="75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-10.419060999999999</c:v>
                </c:pt>
                <c:pt idx="1">
                  <c:v>-10.900323</c:v>
                </c:pt>
                <c:pt idx="2">
                  <c:v>-10.546468000000001</c:v>
                </c:pt>
                <c:pt idx="3">
                  <c:v>-11.237788999999999</c:v>
                </c:pt>
                <c:pt idx="4">
                  <c:v>-12.096913000000001</c:v>
                </c:pt>
                <c:pt idx="5">
                  <c:v>-12.548908000000001</c:v>
                </c:pt>
                <c:pt idx="6">
                  <c:v>-12.390468</c:v>
                </c:pt>
                <c:pt idx="7">
                  <c:v>-12.035830000000001</c:v>
                </c:pt>
                <c:pt idx="8">
                  <c:v>-11.113667</c:v>
                </c:pt>
                <c:pt idx="9">
                  <c:v>-9.6665939999999999</c:v>
                </c:pt>
                <c:pt idx="10">
                  <c:v>-9.4406809999999997</c:v>
                </c:pt>
                <c:pt idx="11">
                  <c:v>-8.4503079999999997</c:v>
                </c:pt>
                <c:pt idx="12">
                  <c:v>-7.3931339999999999</c:v>
                </c:pt>
                <c:pt idx="13">
                  <c:v>-6.2374429999999998</c:v>
                </c:pt>
                <c:pt idx="14">
                  <c:v>-5.0650240000000002</c:v>
                </c:pt>
                <c:pt idx="15">
                  <c:v>-4.7105649999999999</c:v>
                </c:pt>
                <c:pt idx="16">
                  <c:v>-4.7946939999999998</c:v>
                </c:pt>
                <c:pt idx="17">
                  <c:v>-3.7684500000000001</c:v>
                </c:pt>
                <c:pt idx="18">
                  <c:v>-2.3413439999999999</c:v>
                </c:pt>
                <c:pt idx="19">
                  <c:v>-0.66984399999999999</c:v>
                </c:pt>
                <c:pt idx="20">
                  <c:v>0.44242999999999999</c:v>
                </c:pt>
                <c:pt idx="21">
                  <c:v>-0.81046899999999999</c:v>
                </c:pt>
                <c:pt idx="22">
                  <c:v>0.23577200000000001</c:v>
                </c:pt>
                <c:pt idx="23">
                  <c:v>2.2874129999999999</c:v>
                </c:pt>
                <c:pt idx="24">
                  <c:v>3.6872180000000001</c:v>
                </c:pt>
                <c:pt idx="25">
                  <c:v>4.7287879999999998</c:v>
                </c:pt>
                <c:pt idx="26">
                  <c:v>5.4905099999999996</c:v>
                </c:pt>
                <c:pt idx="27">
                  <c:v>5.9781750000000002</c:v>
                </c:pt>
                <c:pt idx="28">
                  <c:v>6.373577</c:v>
                </c:pt>
                <c:pt idx="29">
                  <c:v>6.6378199999999996</c:v>
                </c:pt>
                <c:pt idx="30">
                  <c:v>6.8405760000000004</c:v>
                </c:pt>
                <c:pt idx="31">
                  <c:v>7.016864</c:v>
                </c:pt>
                <c:pt idx="32">
                  <c:v>7.2641710000000002</c:v>
                </c:pt>
                <c:pt idx="33">
                  <c:v>7.3202600000000002</c:v>
                </c:pt>
                <c:pt idx="34">
                  <c:v>7.4881010000000003</c:v>
                </c:pt>
                <c:pt idx="35">
                  <c:v>7.5897670000000002</c:v>
                </c:pt>
                <c:pt idx="36">
                  <c:v>7.631488</c:v>
                </c:pt>
                <c:pt idx="37">
                  <c:v>7.6591279999999999</c:v>
                </c:pt>
                <c:pt idx="38">
                  <c:v>7.5045960000000003</c:v>
                </c:pt>
                <c:pt idx="39">
                  <c:v>7.5175929999999997</c:v>
                </c:pt>
                <c:pt idx="40">
                  <c:v>7.5547510000000004</c:v>
                </c:pt>
                <c:pt idx="41">
                  <c:v>7.5336699999999999</c:v>
                </c:pt>
                <c:pt idx="42">
                  <c:v>7.5107869999999997</c:v>
                </c:pt>
                <c:pt idx="43">
                  <c:v>7.5054069999999999</c:v>
                </c:pt>
                <c:pt idx="44">
                  <c:v>7.3918359999999996</c:v>
                </c:pt>
                <c:pt idx="45">
                  <c:v>7.3913859999999998</c:v>
                </c:pt>
                <c:pt idx="46">
                  <c:v>7.1598420000000003</c:v>
                </c:pt>
                <c:pt idx="47">
                  <c:v>7.0104990000000003</c:v>
                </c:pt>
                <c:pt idx="48">
                  <c:v>6.8386579999999997</c:v>
                </c:pt>
                <c:pt idx="49">
                  <c:v>6.5014890000000003</c:v>
                </c:pt>
                <c:pt idx="50">
                  <c:v>6.1089070000000003</c:v>
                </c:pt>
              </c:numCache>
            </c:numRef>
          </c:val>
          <c:smooth val="0"/>
        </c:ser>
        <c:ser>
          <c:idx val="4"/>
          <c:order val="1"/>
          <c:tx>
            <c:strRef>
              <c:f>Sheet1!$D$1</c:f>
              <c:strCache>
                <c:ptCount val="1"/>
                <c:pt idx="0">
                  <c:v>Low Oil 
and Gas 
Supply_exports
</c:v>
                </c:pt>
              </c:strCache>
            </c:strRef>
          </c:tx>
          <c:spPr>
            <a:ln w="22225" cap="rnd">
              <a:solidFill>
                <a:srgbClr val="BD732A">
                  <a:lumMod val="40000"/>
                  <a:lumOff val="60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-10.419060999999999</c:v>
                </c:pt>
                <c:pt idx="1">
                  <c:v>-10.900323</c:v>
                </c:pt>
                <c:pt idx="2">
                  <c:v>-10.546468000000001</c:v>
                </c:pt>
                <c:pt idx="3">
                  <c:v>-11.237788999999999</c:v>
                </c:pt>
                <c:pt idx="4">
                  <c:v>-12.096913000000001</c:v>
                </c:pt>
                <c:pt idx="5">
                  <c:v>-12.548908000000001</c:v>
                </c:pt>
                <c:pt idx="6">
                  <c:v>-12.390468</c:v>
                </c:pt>
                <c:pt idx="7">
                  <c:v>-12.035830000000001</c:v>
                </c:pt>
                <c:pt idx="8">
                  <c:v>-11.113667</c:v>
                </c:pt>
                <c:pt idx="9">
                  <c:v>-9.6665939999999999</c:v>
                </c:pt>
                <c:pt idx="10">
                  <c:v>-9.4406809999999997</c:v>
                </c:pt>
                <c:pt idx="11">
                  <c:v>-8.4503079999999997</c:v>
                </c:pt>
                <c:pt idx="12">
                  <c:v>-7.3931339999999999</c:v>
                </c:pt>
                <c:pt idx="13">
                  <c:v>-6.2374429999999998</c:v>
                </c:pt>
                <c:pt idx="14">
                  <c:v>-5.0650240000000002</c:v>
                </c:pt>
                <c:pt idx="15">
                  <c:v>-4.7105649999999999</c:v>
                </c:pt>
                <c:pt idx="16">
                  <c:v>-4.7946939999999998</c:v>
                </c:pt>
                <c:pt idx="17">
                  <c:v>-3.7684500000000001</c:v>
                </c:pt>
                <c:pt idx="18">
                  <c:v>-2.3413439999999999</c:v>
                </c:pt>
                <c:pt idx="19">
                  <c:v>-0.66984399999999999</c:v>
                </c:pt>
                <c:pt idx="20">
                  <c:v>0.44242999999999999</c:v>
                </c:pt>
                <c:pt idx="21">
                  <c:v>-0.81046899999999999</c:v>
                </c:pt>
                <c:pt idx="22">
                  <c:v>-1.2464040000000001</c:v>
                </c:pt>
                <c:pt idx="23">
                  <c:v>-1.192984</c:v>
                </c:pt>
                <c:pt idx="24">
                  <c:v>-1.283787</c:v>
                </c:pt>
                <c:pt idx="25">
                  <c:v>-1.226928</c:v>
                </c:pt>
                <c:pt idx="26">
                  <c:v>-1.1776120000000001</c:v>
                </c:pt>
                <c:pt idx="27">
                  <c:v>-1.354239</c:v>
                </c:pt>
                <c:pt idx="28">
                  <c:v>-1.5321089999999999</c:v>
                </c:pt>
                <c:pt idx="29">
                  <c:v>-1.777617</c:v>
                </c:pt>
                <c:pt idx="30">
                  <c:v>-2.0047860000000002</c:v>
                </c:pt>
                <c:pt idx="31">
                  <c:v>-2.2979790000000002</c:v>
                </c:pt>
                <c:pt idx="32">
                  <c:v>-2.6518229999999998</c:v>
                </c:pt>
                <c:pt idx="33">
                  <c:v>-2.9824959999999998</c:v>
                </c:pt>
                <c:pt idx="34">
                  <c:v>-3.3075399999999999</c:v>
                </c:pt>
                <c:pt idx="35">
                  <c:v>-3.4161290000000002</c:v>
                </c:pt>
                <c:pt idx="36">
                  <c:v>-3.5605030000000002</c:v>
                </c:pt>
                <c:pt idx="37">
                  <c:v>-3.7133319999999999</c:v>
                </c:pt>
                <c:pt idx="38">
                  <c:v>-3.9205580000000002</c:v>
                </c:pt>
                <c:pt idx="39">
                  <c:v>-4.056629</c:v>
                </c:pt>
                <c:pt idx="40">
                  <c:v>-4.0754859999999997</c:v>
                </c:pt>
                <c:pt idx="41">
                  <c:v>-3.9846170000000001</c:v>
                </c:pt>
                <c:pt idx="42">
                  <c:v>-3.9962209999999998</c:v>
                </c:pt>
                <c:pt idx="43">
                  <c:v>-4.2092720000000003</c:v>
                </c:pt>
                <c:pt idx="44">
                  <c:v>-4.2883719999999999</c:v>
                </c:pt>
                <c:pt idx="45">
                  <c:v>-4.4893190000000001</c:v>
                </c:pt>
                <c:pt idx="46">
                  <c:v>-4.5618730000000003</c:v>
                </c:pt>
                <c:pt idx="47">
                  <c:v>-4.6737799999999998</c:v>
                </c:pt>
                <c:pt idx="48">
                  <c:v>-4.7864709999999997</c:v>
                </c:pt>
                <c:pt idx="49">
                  <c:v>-4.9191380000000002</c:v>
                </c:pt>
                <c:pt idx="50">
                  <c:v>-5.0815520000000003</c:v>
                </c:pt>
              </c:numCache>
            </c:numRef>
          </c:val>
          <c:smooth val="0"/>
        </c:ser>
        <c:ser>
          <c:idx val="3"/>
          <c:order val="2"/>
          <c:tx>
            <c:strRef>
              <c:f>Sheet1!$E$1</c:f>
              <c:strCache>
                <c:ptCount val="1"/>
                <c:pt idx="0">
                  <c:v>Low Oil Prices_exports</c:v>
                </c:pt>
              </c:strCache>
            </c:strRef>
          </c:tx>
          <c:spPr>
            <a:ln w="22225" cap="rnd">
              <a:solidFill>
                <a:srgbClr val="A33340">
                  <a:lumMod val="40000"/>
                  <a:lumOff val="60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-10.419060999999999</c:v>
                </c:pt>
                <c:pt idx="1">
                  <c:v>-10.900323</c:v>
                </c:pt>
                <c:pt idx="2">
                  <c:v>-10.546468000000001</c:v>
                </c:pt>
                <c:pt idx="3">
                  <c:v>-11.237788999999999</c:v>
                </c:pt>
                <c:pt idx="4">
                  <c:v>-12.096913000000001</c:v>
                </c:pt>
                <c:pt idx="5">
                  <c:v>-12.548908000000001</c:v>
                </c:pt>
                <c:pt idx="6">
                  <c:v>-12.390468</c:v>
                </c:pt>
                <c:pt idx="7">
                  <c:v>-12.035830000000001</c:v>
                </c:pt>
                <c:pt idx="8">
                  <c:v>-11.113667</c:v>
                </c:pt>
                <c:pt idx="9">
                  <c:v>-9.6665939999999999</c:v>
                </c:pt>
                <c:pt idx="10">
                  <c:v>-9.4406809999999997</c:v>
                </c:pt>
                <c:pt idx="11">
                  <c:v>-8.4503079999999997</c:v>
                </c:pt>
                <c:pt idx="12">
                  <c:v>-7.3931339999999999</c:v>
                </c:pt>
                <c:pt idx="13">
                  <c:v>-6.2374429999999998</c:v>
                </c:pt>
                <c:pt idx="14">
                  <c:v>-5.0650240000000002</c:v>
                </c:pt>
                <c:pt idx="15">
                  <c:v>-4.7105649999999999</c:v>
                </c:pt>
                <c:pt idx="16">
                  <c:v>-4.7946939999999998</c:v>
                </c:pt>
                <c:pt idx="17">
                  <c:v>-3.7684500000000001</c:v>
                </c:pt>
                <c:pt idx="18">
                  <c:v>-2.3413439999999999</c:v>
                </c:pt>
                <c:pt idx="19">
                  <c:v>-0.66984399999999999</c:v>
                </c:pt>
                <c:pt idx="20">
                  <c:v>0.44242999999999999</c:v>
                </c:pt>
                <c:pt idx="21">
                  <c:v>-0.99168500000000004</c:v>
                </c:pt>
                <c:pt idx="22">
                  <c:v>-1.975368</c:v>
                </c:pt>
                <c:pt idx="23">
                  <c:v>-1.865766</c:v>
                </c:pt>
                <c:pt idx="24">
                  <c:v>-1.3614539999999999</c:v>
                </c:pt>
                <c:pt idx="25">
                  <c:v>-0.98130799999999996</c:v>
                </c:pt>
                <c:pt idx="26">
                  <c:v>-0.87759200000000004</c:v>
                </c:pt>
                <c:pt idx="27">
                  <c:v>-0.86827399999999999</c:v>
                </c:pt>
                <c:pt idx="28">
                  <c:v>-0.92947900000000006</c:v>
                </c:pt>
                <c:pt idx="29">
                  <c:v>-0.98586799999999997</c:v>
                </c:pt>
                <c:pt idx="30">
                  <c:v>-1.1367970000000001</c:v>
                </c:pt>
                <c:pt idx="31">
                  <c:v>-1.419205</c:v>
                </c:pt>
                <c:pt idx="32">
                  <c:v>-1.6444829999999999</c:v>
                </c:pt>
                <c:pt idx="33">
                  <c:v>-1.879434</c:v>
                </c:pt>
                <c:pt idx="34">
                  <c:v>-2.1587200000000002</c:v>
                </c:pt>
                <c:pt idx="35">
                  <c:v>-2.479492</c:v>
                </c:pt>
                <c:pt idx="36">
                  <c:v>-2.7585820000000001</c:v>
                </c:pt>
                <c:pt idx="37">
                  <c:v>-2.972928</c:v>
                </c:pt>
                <c:pt idx="38">
                  <c:v>-3.090271</c:v>
                </c:pt>
                <c:pt idx="39">
                  <c:v>-3.2850839999999999</c:v>
                </c:pt>
                <c:pt idx="40">
                  <c:v>-3.5975359999999998</c:v>
                </c:pt>
                <c:pt idx="41">
                  <c:v>-3.746127</c:v>
                </c:pt>
                <c:pt idx="42">
                  <c:v>-3.945786</c:v>
                </c:pt>
                <c:pt idx="43">
                  <c:v>-4.2032090000000002</c:v>
                </c:pt>
                <c:pt idx="44">
                  <c:v>-4.3998840000000001</c:v>
                </c:pt>
                <c:pt idx="45">
                  <c:v>-4.5900379999999998</c:v>
                </c:pt>
                <c:pt idx="46">
                  <c:v>-4.8719650000000003</c:v>
                </c:pt>
                <c:pt idx="47">
                  <c:v>-5.0227519999999997</c:v>
                </c:pt>
                <c:pt idx="48">
                  <c:v>-5.2332669999999997</c:v>
                </c:pt>
                <c:pt idx="49">
                  <c:v>-5.4389110000000001</c:v>
                </c:pt>
                <c:pt idx="50">
                  <c:v>-5.8284700000000003</c:v>
                </c:pt>
              </c:numCache>
            </c:numRef>
          </c:val>
          <c:smooth val="0"/>
        </c:ser>
        <c:ser>
          <c:idx val="1"/>
          <c:order val="3"/>
          <c:tx>
            <c:strRef>
              <c:f>Sheet1!$F$1</c:f>
              <c:strCache>
                <c:ptCount val="1"/>
                <c:pt idx="0">
                  <c:v>High Oil Prices_exports</c:v>
                </c:pt>
              </c:strCache>
            </c:strRef>
          </c:tx>
          <c:spPr>
            <a:ln w="22225" cap="rnd">
              <a:solidFill>
                <a:srgbClr val="A33340">
                  <a:lumMod val="75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-10.419060999999999</c:v>
                </c:pt>
                <c:pt idx="1">
                  <c:v>-10.900323</c:v>
                </c:pt>
                <c:pt idx="2">
                  <c:v>-10.546468000000001</c:v>
                </c:pt>
                <c:pt idx="3">
                  <c:v>-11.237788999999999</c:v>
                </c:pt>
                <c:pt idx="4">
                  <c:v>-12.096913000000001</c:v>
                </c:pt>
                <c:pt idx="5">
                  <c:v>-12.548908000000001</c:v>
                </c:pt>
                <c:pt idx="6">
                  <c:v>-12.390468</c:v>
                </c:pt>
                <c:pt idx="7">
                  <c:v>-12.035830000000001</c:v>
                </c:pt>
                <c:pt idx="8">
                  <c:v>-11.113667</c:v>
                </c:pt>
                <c:pt idx="9">
                  <c:v>-9.6665939999999999</c:v>
                </c:pt>
                <c:pt idx="10">
                  <c:v>-9.4406809999999997</c:v>
                </c:pt>
                <c:pt idx="11">
                  <c:v>-8.4503079999999997</c:v>
                </c:pt>
                <c:pt idx="12">
                  <c:v>-7.3931339999999999</c:v>
                </c:pt>
                <c:pt idx="13">
                  <c:v>-6.2374429999999998</c:v>
                </c:pt>
                <c:pt idx="14">
                  <c:v>-5.0650240000000002</c:v>
                </c:pt>
                <c:pt idx="15">
                  <c:v>-4.7105649999999999</c:v>
                </c:pt>
                <c:pt idx="16">
                  <c:v>-4.7946939999999998</c:v>
                </c:pt>
                <c:pt idx="17">
                  <c:v>-3.7684500000000001</c:v>
                </c:pt>
                <c:pt idx="18">
                  <c:v>-2.3413439999999999</c:v>
                </c:pt>
                <c:pt idx="19">
                  <c:v>-0.66984399999999999</c:v>
                </c:pt>
                <c:pt idx="20">
                  <c:v>0.44242999999999999</c:v>
                </c:pt>
                <c:pt idx="21">
                  <c:v>1.5351699999999999</c:v>
                </c:pt>
                <c:pt idx="22">
                  <c:v>3.055882</c:v>
                </c:pt>
                <c:pt idx="23">
                  <c:v>4.1199810000000001</c:v>
                </c:pt>
                <c:pt idx="24">
                  <c:v>5.0050280000000003</c:v>
                </c:pt>
                <c:pt idx="25">
                  <c:v>5.6027129999999996</c:v>
                </c:pt>
                <c:pt idx="26">
                  <c:v>6.2236719999999996</c:v>
                </c:pt>
                <c:pt idx="27">
                  <c:v>6.6601970000000001</c:v>
                </c:pt>
                <c:pt idx="28">
                  <c:v>7.0939690000000004</c:v>
                </c:pt>
                <c:pt idx="29">
                  <c:v>7.401554</c:v>
                </c:pt>
                <c:pt idx="30">
                  <c:v>7.831054</c:v>
                </c:pt>
                <c:pt idx="31">
                  <c:v>8.1898859999999996</c:v>
                </c:pt>
                <c:pt idx="32">
                  <c:v>8.4747330000000005</c:v>
                </c:pt>
                <c:pt idx="33">
                  <c:v>8.8993549999999999</c:v>
                </c:pt>
                <c:pt idx="34">
                  <c:v>9.2005180000000006</c:v>
                </c:pt>
                <c:pt idx="35">
                  <c:v>9.4684279999999994</c:v>
                </c:pt>
                <c:pt idx="36">
                  <c:v>9.4941370000000003</c:v>
                </c:pt>
                <c:pt idx="37">
                  <c:v>9.5062200000000008</c:v>
                </c:pt>
                <c:pt idx="38">
                  <c:v>9.7200159999999993</c:v>
                </c:pt>
                <c:pt idx="39">
                  <c:v>9.9317259999999994</c:v>
                </c:pt>
                <c:pt idx="40">
                  <c:v>10.050307999999999</c:v>
                </c:pt>
                <c:pt idx="41">
                  <c:v>9.8181220000000007</c:v>
                </c:pt>
                <c:pt idx="42">
                  <c:v>9.7689029999999999</c:v>
                </c:pt>
                <c:pt idx="43">
                  <c:v>9.5740630000000007</c:v>
                </c:pt>
                <c:pt idx="44">
                  <c:v>9.2199950000000008</c:v>
                </c:pt>
                <c:pt idx="45">
                  <c:v>8.9037819999999996</c:v>
                </c:pt>
                <c:pt idx="46">
                  <c:v>8.4959679999999995</c:v>
                </c:pt>
                <c:pt idx="47">
                  <c:v>8.0934449999999991</c:v>
                </c:pt>
                <c:pt idx="48">
                  <c:v>7.6565130000000003</c:v>
                </c:pt>
                <c:pt idx="49">
                  <c:v>7.406199</c:v>
                </c:pt>
                <c:pt idx="50">
                  <c:v>7.024076</c:v>
                </c:pt>
              </c:numCache>
            </c:numRef>
          </c:val>
          <c:smooth val="0"/>
        </c:ser>
        <c:ser>
          <c:idx val="2"/>
          <c:order val="4"/>
          <c:tx>
            <c:strRef>
              <c:f>Sheet1!$C$1</c:f>
              <c:strCache>
                <c:ptCount val="1"/>
                <c:pt idx="0">
                  <c:v>Reference_exports</c:v>
                </c:pt>
              </c:strCache>
            </c:strRef>
          </c:tx>
          <c:spPr>
            <a:ln w="22225" cap="rnd">
              <a:solidFill>
                <a:srgbClr val="000000"/>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-10.419060999999999</c:v>
                </c:pt>
                <c:pt idx="1">
                  <c:v>-10.900323</c:v>
                </c:pt>
                <c:pt idx="2">
                  <c:v>-10.546468000000001</c:v>
                </c:pt>
                <c:pt idx="3">
                  <c:v>-11.237788999999999</c:v>
                </c:pt>
                <c:pt idx="4">
                  <c:v>-12.096913000000001</c:v>
                </c:pt>
                <c:pt idx="5">
                  <c:v>-12.548908000000001</c:v>
                </c:pt>
                <c:pt idx="6">
                  <c:v>-12.390468</c:v>
                </c:pt>
                <c:pt idx="7">
                  <c:v>-12.035830000000001</c:v>
                </c:pt>
                <c:pt idx="8">
                  <c:v>-11.113667</c:v>
                </c:pt>
                <c:pt idx="9">
                  <c:v>-9.6665939999999999</c:v>
                </c:pt>
                <c:pt idx="10">
                  <c:v>-9.4406809999999997</c:v>
                </c:pt>
                <c:pt idx="11">
                  <c:v>-8.4503079999999997</c:v>
                </c:pt>
                <c:pt idx="12">
                  <c:v>-7.3931339999999999</c:v>
                </c:pt>
                <c:pt idx="13">
                  <c:v>-6.2374429999999998</c:v>
                </c:pt>
                <c:pt idx="14">
                  <c:v>-5.0650240000000002</c:v>
                </c:pt>
                <c:pt idx="15">
                  <c:v>-4.7105649999999999</c:v>
                </c:pt>
                <c:pt idx="16">
                  <c:v>-4.7946939999999998</c:v>
                </c:pt>
                <c:pt idx="17">
                  <c:v>-3.7684500000000001</c:v>
                </c:pt>
                <c:pt idx="18">
                  <c:v>-2.3413439999999999</c:v>
                </c:pt>
                <c:pt idx="19">
                  <c:v>-0.66984399999999999</c:v>
                </c:pt>
                <c:pt idx="20">
                  <c:v>0.44242999999999999</c:v>
                </c:pt>
                <c:pt idx="21">
                  <c:v>-0.81046899999999999</c:v>
                </c:pt>
                <c:pt idx="22">
                  <c:v>-0.247143</c:v>
                </c:pt>
                <c:pt idx="23">
                  <c:v>0.61150599999999999</c:v>
                </c:pt>
                <c:pt idx="24">
                  <c:v>1.0120750000000001</c:v>
                </c:pt>
                <c:pt idx="25">
                  <c:v>1.4394260000000001</c:v>
                </c:pt>
                <c:pt idx="26">
                  <c:v>1.713368</c:v>
                </c:pt>
                <c:pt idx="27">
                  <c:v>1.8523019999999999</c:v>
                </c:pt>
                <c:pt idx="28">
                  <c:v>1.9696480000000001</c:v>
                </c:pt>
                <c:pt idx="29">
                  <c:v>2.0483829999999998</c:v>
                </c:pt>
                <c:pt idx="30">
                  <c:v>2.1390090000000002</c:v>
                </c:pt>
                <c:pt idx="31">
                  <c:v>2.1880350000000002</c:v>
                </c:pt>
                <c:pt idx="32">
                  <c:v>2.125947</c:v>
                </c:pt>
                <c:pt idx="33">
                  <c:v>2.1950270000000001</c:v>
                </c:pt>
                <c:pt idx="34">
                  <c:v>2.205031</c:v>
                </c:pt>
                <c:pt idx="35">
                  <c:v>2.0291760000000001</c:v>
                </c:pt>
                <c:pt idx="36">
                  <c:v>1.806986</c:v>
                </c:pt>
                <c:pt idx="37">
                  <c:v>1.6610990000000001</c:v>
                </c:pt>
                <c:pt idx="38">
                  <c:v>1.526235</c:v>
                </c:pt>
                <c:pt idx="39">
                  <c:v>1.4638089999999999</c:v>
                </c:pt>
                <c:pt idx="40">
                  <c:v>1.341933</c:v>
                </c:pt>
                <c:pt idx="41">
                  <c:v>1.2341679999999999</c:v>
                </c:pt>
                <c:pt idx="42">
                  <c:v>1.222045</c:v>
                </c:pt>
                <c:pt idx="43">
                  <c:v>1.3358239999999999</c:v>
                </c:pt>
                <c:pt idx="44">
                  <c:v>1.3370029999999999</c:v>
                </c:pt>
                <c:pt idx="45">
                  <c:v>1.125686</c:v>
                </c:pt>
                <c:pt idx="46">
                  <c:v>1.069115</c:v>
                </c:pt>
                <c:pt idx="47">
                  <c:v>1.027876</c:v>
                </c:pt>
                <c:pt idx="48">
                  <c:v>0.87097899999999995</c:v>
                </c:pt>
                <c:pt idx="49">
                  <c:v>0.71302699999999997</c:v>
                </c:pt>
                <c:pt idx="50">
                  <c:v>0.34618100000000002</c:v>
                </c:pt>
              </c:numCache>
            </c:numRef>
          </c:val>
          <c:smooth val="0"/>
        </c:ser>
        <c:dLbls>
          <c:showLegendKey val="0"/>
          <c:showVal val="0"/>
          <c:showCatName val="0"/>
          <c:showSerName val="0"/>
          <c:showPercent val="0"/>
          <c:showBubbleSize val="0"/>
        </c:dLbls>
        <c:smooth val="0"/>
        <c:axId val="-1979539088"/>
        <c:axId val="-1861076672"/>
      </c:lineChart>
      <c:catAx>
        <c:axId val="-1979539088"/>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1076672"/>
        <c:crosses val="autoZero"/>
        <c:auto val="1"/>
        <c:lblAlgn val="ctr"/>
        <c:lblOffset val="100"/>
        <c:tickLblSkip val="10"/>
        <c:tickMarkSkip val="10"/>
        <c:noMultiLvlLbl val="0"/>
      </c:catAx>
      <c:valAx>
        <c:axId val="-1861076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79539088"/>
        <c:crossesAt val="21"/>
        <c:crossBetween val="midCat"/>
      </c:valAx>
      <c:spPr>
        <a:noFill/>
        <a:ln>
          <a:noFill/>
        </a:ln>
        <a:effectLst/>
      </c:spPr>
    </c:plotArea>
    <c:plotVisOnly val="1"/>
    <c:dispBlanksAs val="gap"/>
    <c:showDLblsOverMax val="0"/>
  </c:chart>
  <c:spPr>
    <a:solidFill>
      <a:schemeClr val="bg1"/>
    </a:solidFill>
    <a:ln w="0"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3697474282031405"/>
          <c:w val="0.83822901869113708"/>
          <c:h val="0.68061223877071875"/>
        </c:manualLayout>
      </c:layout>
      <c:lineChart>
        <c:grouping val="standard"/>
        <c:varyColors val="0"/>
        <c:ser>
          <c:idx val="0"/>
          <c:order val="1"/>
          <c:tx>
            <c:strRef>
              <c:f>Sheet1!$B$1</c:f>
              <c:strCache>
                <c:ptCount val="1"/>
                <c:pt idx="0">
                  <c:v>Reference_MotorGasoline</c:v>
                </c:pt>
              </c:strCache>
            </c:strRef>
          </c:tx>
          <c:spPr>
            <a:ln w="22225" cap="rnd">
              <a:solidFill>
                <a:srgbClr val="0096D7">
                  <a:lumMod val="75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8.4719999999999995</c:v>
                </c:pt>
                <c:pt idx="1">
                  <c:v>8.61</c:v>
                </c:pt>
                <c:pt idx="2">
                  <c:v>8.8480000000000008</c:v>
                </c:pt>
                <c:pt idx="3">
                  <c:v>8.9350000000000005</c:v>
                </c:pt>
                <c:pt idx="4">
                  <c:v>9.1050000000000004</c:v>
                </c:pt>
                <c:pt idx="5">
                  <c:v>9.1590000000000007</c:v>
                </c:pt>
                <c:pt idx="6">
                  <c:v>9.2530000000000001</c:v>
                </c:pt>
                <c:pt idx="7">
                  <c:v>9.2859999999999996</c:v>
                </c:pt>
                <c:pt idx="8">
                  <c:v>8.9890000000000008</c:v>
                </c:pt>
                <c:pt idx="9">
                  <c:v>8.9969999999999999</c:v>
                </c:pt>
                <c:pt idx="10">
                  <c:v>8.9930000000000003</c:v>
                </c:pt>
                <c:pt idx="11">
                  <c:v>8.7530000000000001</c:v>
                </c:pt>
                <c:pt idx="12">
                  <c:v>8.6820000000000004</c:v>
                </c:pt>
                <c:pt idx="13">
                  <c:v>8.843</c:v>
                </c:pt>
                <c:pt idx="14">
                  <c:v>8.9209999999999994</c:v>
                </c:pt>
                <c:pt idx="15">
                  <c:v>9.1780000000000008</c:v>
                </c:pt>
                <c:pt idx="16">
                  <c:v>9.3170000000000002</c:v>
                </c:pt>
                <c:pt idx="17">
                  <c:v>9.327</c:v>
                </c:pt>
                <c:pt idx="18">
                  <c:v>9.3290000000000006</c:v>
                </c:pt>
                <c:pt idx="19">
                  <c:v>9.3089999999999993</c:v>
                </c:pt>
                <c:pt idx="20">
                  <c:v>8.2219999999999995</c:v>
                </c:pt>
                <c:pt idx="21">
                  <c:v>8.9749999999999996</c:v>
                </c:pt>
                <c:pt idx="22">
                  <c:v>8.6472709999999999</c:v>
                </c:pt>
                <c:pt idx="23">
                  <c:v>8.6519779999999997</c:v>
                </c:pt>
                <c:pt idx="24">
                  <c:v>8.6264509999999994</c:v>
                </c:pt>
                <c:pt idx="25">
                  <c:v>8.5895290000000006</c:v>
                </c:pt>
                <c:pt idx="26">
                  <c:v>8.5375219999999992</c:v>
                </c:pt>
                <c:pt idx="27">
                  <c:v>8.4830310000000004</c:v>
                </c:pt>
                <c:pt idx="28">
                  <c:v>8.4303939999999997</c:v>
                </c:pt>
                <c:pt idx="29">
                  <c:v>8.3727750000000007</c:v>
                </c:pt>
                <c:pt idx="30">
                  <c:v>8.3225850000000001</c:v>
                </c:pt>
                <c:pt idx="31">
                  <c:v>8.2755810000000007</c:v>
                </c:pt>
                <c:pt idx="32">
                  <c:v>8.2325520000000001</c:v>
                </c:pt>
                <c:pt idx="33">
                  <c:v>8.2019669999999998</c:v>
                </c:pt>
                <c:pt idx="34">
                  <c:v>8.1797900000000006</c:v>
                </c:pt>
                <c:pt idx="35">
                  <c:v>8.1622190000000003</c:v>
                </c:pt>
                <c:pt idx="36">
                  <c:v>8.1433579999999992</c:v>
                </c:pt>
                <c:pt idx="37">
                  <c:v>8.1262310000000006</c:v>
                </c:pt>
                <c:pt idx="38">
                  <c:v>8.1129899999999999</c:v>
                </c:pt>
                <c:pt idx="39">
                  <c:v>8.1067540000000005</c:v>
                </c:pt>
                <c:pt idx="40">
                  <c:v>8.1044859999999996</c:v>
                </c:pt>
                <c:pt idx="41">
                  <c:v>8.1044959999999993</c:v>
                </c:pt>
                <c:pt idx="42">
                  <c:v>8.113137</c:v>
                </c:pt>
                <c:pt idx="43">
                  <c:v>8.1282650000000007</c:v>
                </c:pt>
                <c:pt idx="44">
                  <c:v>8.1455149999999996</c:v>
                </c:pt>
                <c:pt idx="45">
                  <c:v>8.1618049999999993</c:v>
                </c:pt>
                <c:pt idx="46">
                  <c:v>8.1798500000000001</c:v>
                </c:pt>
                <c:pt idx="47">
                  <c:v>8.1995330000000006</c:v>
                </c:pt>
                <c:pt idx="48">
                  <c:v>8.2232979999999998</c:v>
                </c:pt>
                <c:pt idx="49">
                  <c:v>8.2514210000000006</c:v>
                </c:pt>
                <c:pt idx="50">
                  <c:v>8.2802209999999992</c:v>
                </c:pt>
              </c:numCache>
            </c:numRef>
          </c:val>
          <c:smooth val="0"/>
        </c:ser>
        <c:dLbls>
          <c:showLegendKey val="0"/>
          <c:showVal val="0"/>
          <c:showCatName val="0"/>
          <c:showSerName val="0"/>
          <c:showPercent val="0"/>
          <c:showBubbleSize val="0"/>
        </c:dLbls>
        <c:smooth val="0"/>
        <c:axId val="-1861075584"/>
        <c:axId val="-1861074496"/>
        <c:extLst>
          <c:ext xmlns:c15="http://schemas.microsoft.com/office/drawing/2012/chart" uri="{02D57815-91ED-43cb-92C2-25804820EDAC}">
            <c15:filteredLineSeries>
              <c15:ser>
                <c:idx val="3"/>
                <c:order val="0"/>
                <c:tx>
                  <c:strRef>
                    <c:extLst>
                      <c:ext uri="{02D57815-91ED-43cb-92C2-25804820EDAC}">
                        <c15:formulaRef>
                          <c15:sqref>Sheet1!$B$1</c15:sqref>
                        </c15:formulaRef>
                      </c:ext>
                    </c:extLst>
                    <c:strCache>
                      <c:ptCount val="1"/>
                      <c:pt idx="0">
                        <c:v>Motor Gasoline Demand</c:v>
                      </c:pt>
                    </c:strCache>
                  </c:strRef>
                </c:tx>
                <c:spPr>
                  <a:ln w="22225" cap="rnd">
                    <a:solidFill>
                      <a:srgbClr val="BD732A">
                        <a:lumMod val="75000"/>
                      </a:srgbClr>
                    </a:solidFill>
                    <a:round/>
                  </a:ln>
                  <a:effectLst/>
                </c:spPr>
                <c:marker>
                  <c:symbol val="none"/>
                </c:marker>
                <c:cat>
                  <c:numRef>
                    <c:extLst>
                      <c:ex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c:ext uri="{02D57815-91ED-43cb-92C2-25804820EDAC}">
                        <c15:formulaRef>
                          <c15:sqref>Sheet1!$B$2:$B$52</c15:sqref>
                        </c15:formulaRef>
                      </c:ext>
                    </c:extLst>
                    <c:numCache>
                      <c:formatCode>General</c:formatCode>
                      <c:ptCount val="51"/>
                      <c:pt idx="0">
                        <c:v>8.4719999999999995</c:v>
                      </c:pt>
                      <c:pt idx="1">
                        <c:v>8.61</c:v>
                      </c:pt>
                      <c:pt idx="2">
                        <c:v>8.8480000000000008</c:v>
                      </c:pt>
                      <c:pt idx="3">
                        <c:v>8.9350000000000005</c:v>
                      </c:pt>
                      <c:pt idx="4">
                        <c:v>9.1050000000000004</c:v>
                      </c:pt>
                      <c:pt idx="5">
                        <c:v>9.1590000000000007</c:v>
                      </c:pt>
                      <c:pt idx="6">
                        <c:v>9.2530000000000001</c:v>
                      </c:pt>
                      <c:pt idx="7">
                        <c:v>9.2859999999999996</c:v>
                      </c:pt>
                      <c:pt idx="8">
                        <c:v>8.9890000000000008</c:v>
                      </c:pt>
                      <c:pt idx="9">
                        <c:v>8.9969999999999999</c:v>
                      </c:pt>
                      <c:pt idx="10">
                        <c:v>8.9930000000000003</c:v>
                      </c:pt>
                      <c:pt idx="11">
                        <c:v>8.7530000000000001</c:v>
                      </c:pt>
                      <c:pt idx="12">
                        <c:v>8.6820000000000004</c:v>
                      </c:pt>
                      <c:pt idx="13">
                        <c:v>8.843</c:v>
                      </c:pt>
                      <c:pt idx="14">
                        <c:v>8.9209999999999994</c:v>
                      </c:pt>
                      <c:pt idx="15">
                        <c:v>9.1780000000000008</c:v>
                      </c:pt>
                      <c:pt idx="16">
                        <c:v>9.3170000000000002</c:v>
                      </c:pt>
                      <c:pt idx="17">
                        <c:v>9.327</c:v>
                      </c:pt>
                      <c:pt idx="18">
                        <c:v>9.3290000000000006</c:v>
                      </c:pt>
                      <c:pt idx="19">
                        <c:v>9.3089999999999993</c:v>
                      </c:pt>
                      <c:pt idx="20">
                        <c:v>8.2219999999999995</c:v>
                      </c:pt>
                      <c:pt idx="21">
                        <c:v>8.9749999999999996</c:v>
                      </c:pt>
                      <c:pt idx="22">
                        <c:v>8.3235209999999995</c:v>
                      </c:pt>
                      <c:pt idx="23">
                        <c:v>8.3728890000000007</c:v>
                      </c:pt>
                      <c:pt idx="24">
                        <c:v>8.3687740000000002</c:v>
                      </c:pt>
                      <c:pt idx="25">
                        <c:v>8.3392839999999993</c:v>
                      </c:pt>
                      <c:pt idx="26">
                        <c:v>8.3041850000000004</c:v>
                      </c:pt>
                      <c:pt idx="27">
                        <c:v>8.2632899999999996</c:v>
                      </c:pt>
                      <c:pt idx="28">
                        <c:v>8.2104949999999999</c:v>
                      </c:pt>
                      <c:pt idx="29">
                        <c:v>8.1485880000000002</c:v>
                      </c:pt>
                      <c:pt idx="30">
                        <c:v>8.0944230000000008</c:v>
                      </c:pt>
                      <c:pt idx="31">
                        <c:v>8.0526739999999997</c:v>
                      </c:pt>
                      <c:pt idx="32">
                        <c:v>8.0144169999999999</c:v>
                      </c:pt>
                      <c:pt idx="33">
                        <c:v>7.9877320000000003</c:v>
                      </c:pt>
                      <c:pt idx="34">
                        <c:v>7.9659950000000004</c:v>
                      </c:pt>
                      <c:pt idx="35">
                        <c:v>7.9438709999999997</c:v>
                      </c:pt>
                      <c:pt idx="36">
                        <c:v>7.9322600000000003</c:v>
                      </c:pt>
                      <c:pt idx="37">
                        <c:v>7.9213529999999999</c:v>
                      </c:pt>
                      <c:pt idx="38">
                        <c:v>7.9126000000000003</c:v>
                      </c:pt>
                      <c:pt idx="39">
                        <c:v>7.9110449999999997</c:v>
                      </c:pt>
                      <c:pt idx="40">
                        <c:v>7.9126500000000002</c:v>
                      </c:pt>
                      <c:pt idx="41">
                        <c:v>7.9156589999999998</c:v>
                      </c:pt>
                      <c:pt idx="42">
                        <c:v>7.926221</c:v>
                      </c:pt>
                      <c:pt idx="43">
                        <c:v>7.9440020000000002</c:v>
                      </c:pt>
                      <c:pt idx="44">
                        <c:v>7.9633839999999996</c:v>
                      </c:pt>
                      <c:pt idx="45">
                        <c:v>7.9799470000000001</c:v>
                      </c:pt>
                      <c:pt idx="46">
                        <c:v>7.9985799999999996</c:v>
                      </c:pt>
                      <c:pt idx="47">
                        <c:v>8.019088</c:v>
                      </c:pt>
                      <c:pt idx="48">
                        <c:v>8.0439139999999991</c:v>
                      </c:pt>
                      <c:pt idx="49">
                        <c:v>8.0729439999999997</c:v>
                      </c:pt>
                      <c:pt idx="50">
                        <c:v>8.1038639999999997</c:v>
                      </c:pt>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Sheet1!$E$1</c15:sqref>
                        </c15:formulaRef>
                      </c:ext>
                    </c:extLst>
                    <c:strCache>
                      <c:ptCount val="1"/>
                    </c:strCache>
                  </c:strRef>
                </c:tx>
                <c:spPr>
                  <a:ln w="22225" cap="rnd">
                    <a:solidFill>
                      <a:srgbClr val="A33340">
                        <a:lumMod val="40000"/>
                        <a:lumOff val="60000"/>
                      </a:srgbClr>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xmlns:c15="http://schemas.microsoft.com/office/drawing/2012/chart">
                      <c:ext xmlns:c15="http://schemas.microsoft.com/office/drawing/2012/chart" uri="{02D57815-91ED-43cb-92C2-25804820EDAC}">
                        <c15:formulaRef>
                          <c15:sqref>Sheet1!$E$2:$E$52</c15:sqref>
                        </c15:formulaRef>
                      </c:ext>
                    </c:extLst>
                    <c:numCache>
                      <c:formatCode>General</c:formatCode>
                      <c:ptCount val="51"/>
                    </c:numCache>
                  </c:numRef>
                </c:val>
                <c:smooth val="0"/>
              </c15:ser>
            </c15:filteredLineSeries>
            <c15:filteredLineSeries>
              <c15:ser>
                <c:idx val="4"/>
                <c:order val="3"/>
                <c:tx>
                  <c:strRef>
                    <c:extLst xmlns:c15="http://schemas.microsoft.com/office/drawing/2012/chart">
                      <c:ext xmlns:c15="http://schemas.microsoft.com/office/drawing/2012/chart" uri="{02D57815-91ED-43cb-92C2-25804820EDAC}">
                        <c15:formulaRef>
                          <c15:sqref>Sheet1!$F$1</c15:sqref>
                        </c15:formulaRef>
                      </c:ext>
                    </c:extLst>
                    <c:strCache>
                      <c:ptCount val="1"/>
                    </c:strCache>
                  </c:strRef>
                </c:tx>
                <c:spPr>
                  <a:ln w="22225" cap="rnd">
                    <a:solidFill>
                      <a:srgbClr val="A33340">
                        <a:lumMod val="75000"/>
                      </a:srgbClr>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xmlns:c15="http://schemas.microsoft.com/office/drawing/2012/chart">
                      <c:ext xmlns:c15="http://schemas.microsoft.com/office/drawing/2012/chart" uri="{02D57815-91ED-43cb-92C2-25804820EDAC}">
                        <c15:formulaRef>
                          <c15:sqref>Sheet1!$F$2:$F$52</c15:sqref>
                        </c15:formulaRef>
                      </c:ext>
                    </c:extLst>
                    <c:numCache>
                      <c:formatCode>General</c:formatCode>
                      <c:ptCount val="51"/>
                    </c:numCache>
                  </c:numRef>
                </c:val>
                <c:smooth val="0"/>
              </c15:ser>
            </c15:filteredLineSeries>
            <c15:filteredLineSeries>
              <c15:ser>
                <c:idx val="5"/>
                <c:order val="4"/>
                <c:tx>
                  <c:strRef>
                    <c:extLst xmlns:c15="http://schemas.microsoft.com/office/drawing/2012/chart">
                      <c:ext xmlns:c15="http://schemas.microsoft.com/office/drawing/2012/chart" uri="{02D57815-91ED-43cb-92C2-25804820EDAC}">
                        <c15:formulaRef>
                          <c15:sqref>Sheet1!$G$1</c15:sqref>
                        </c15:formulaRef>
                      </c:ext>
                    </c:extLst>
                    <c:strCache>
                      <c:ptCount val="1"/>
                    </c:strCache>
                  </c:strRef>
                </c:tx>
                <c:spPr>
                  <a:ln w="22225" cap="rnd">
                    <a:solidFill>
                      <a:srgbClr val="BD732A">
                        <a:lumMod val="40000"/>
                        <a:lumOff val="60000"/>
                      </a:srgbClr>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xmlns:c15="http://schemas.microsoft.com/office/drawing/2012/chart">
                      <c:ext xmlns:c15="http://schemas.microsoft.com/office/drawing/2012/chart" uri="{02D57815-91ED-43cb-92C2-25804820EDAC}">
                        <c15:formulaRef>
                          <c15:sqref>Sheet1!$G$2:$G$52</c15:sqref>
                        </c15:formulaRef>
                      </c:ext>
                    </c:extLst>
                    <c:numCache>
                      <c:formatCode>General</c:formatCode>
                      <c:ptCount val="51"/>
                    </c:numCache>
                  </c:numRef>
                </c:val>
                <c:smooth val="0"/>
              </c15:ser>
            </c15:filteredLineSeries>
            <c15:filteredLineSeries>
              <c15:ser>
                <c:idx val="6"/>
                <c:order val="5"/>
                <c:tx>
                  <c:strRef>
                    <c:extLst xmlns:c15="http://schemas.microsoft.com/office/drawing/2012/chart">
                      <c:ext xmlns:c15="http://schemas.microsoft.com/office/drawing/2012/chart" uri="{02D57815-91ED-43cb-92C2-25804820EDAC}">
                        <c15:formulaRef>
                          <c15:sqref>Sheet1!$C$1</c15:sqref>
                        </c15:formulaRef>
                      </c:ext>
                    </c:extLst>
                    <c:strCache>
                      <c:ptCount val="1"/>
                      <c:pt idx="0">
                        <c:v>Motor Gasoline Demand</c:v>
                      </c:pt>
                    </c:strCache>
                  </c:strRef>
                </c:tx>
                <c:spPr>
                  <a:ln w="22225" cap="rnd">
                    <a:solidFill>
                      <a:srgbClr val="000000"/>
                    </a:solidFill>
                    <a:round/>
                  </a:ln>
                  <a:effectLst/>
                </c:spPr>
                <c:marker>
                  <c:symbol val="none"/>
                </c:marker>
                <c:cat>
                  <c:numRef>
                    <c:extLst xmlns:c15="http://schemas.microsoft.com/office/drawing/2012/chart">
                      <c:ext xmlns:c15="http://schemas.microsoft.com/office/drawing/2012/char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xmlns:c15="http://schemas.microsoft.com/office/drawing/2012/chart">
                      <c:ext xmlns:c15="http://schemas.microsoft.com/office/drawing/2012/chart" uri="{02D57815-91ED-43cb-92C2-25804820EDAC}">
                        <c15:formulaRef>
                          <c15:sqref>Sheet1!$C$2:$C$52</c15:sqref>
                        </c15:formulaRef>
                      </c:ext>
                    </c:extLst>
                    <c:numCache>
                      <c:formatCode>General</c:formatCode>
                      <c:ptCount val="51"/>
                      <c:pt idx="0">
                        <c:v>8.4719999999999995</c:v>
                      </c:pt>
                      <c:pt idx="1">
                        <c:v>8.61</c:v>
                      </c:pt>
                      <c:pt idx="2">
                        <c:v>8.8480000000000008</c:v>
                      </c:pt>
                      <c:pt idx="3">
                        <c:v>8.9350000000000005</c:v>
                      </c:pt>
                      <c:pt idx="4">
                        <c:v>9.1050000000000004</c:v>
                      </c:pt>
                      <c:pt idx="5">
                        <c:v>9.1590000000000007</c:v>
                      </c:pt>
                      <c:pt idx="6">
                        <c:v>9.2530000000000001</c:v>
                      </c:pt>
                      <c:pt idx="7">
                        <c:v>9.2859999999999996</c:v>
                      </c:pt>
                      <c:pt idx="8">
                        <c:v>8.9890000000000008</c:v>
                      </c:pt>
                      <c:pt idx="9">
                        <c:v>8.9969999999999999</c:v>
                      </c:pt>
                      <c:pt idx="10">
                        <c:v>8.9930000000000003</c:v>
                      </c:pt>
                      <c:pt idx="11">
                        <c:v>8.7530000000000001</c:v>
                      </c:pt>
                      <c:pt idx="12">
                        <c:v>8.6820000000000004</c:v>
                      </c:pt>
                      <c:pt idx="13">
                        <c:v>8.843</c:v>
                      </c:pt>
                      <c:pt idx="14">
                        <c:v>8.9209999999999994</c:v>
                      </c:pt>
                      <c:pt idx="15">
                        <c:v>9.1780000000000008</c:v>
                      </c:pt>
                      <c:pt idx="16">
                        <c:v>9.3170000000000002</c:v>
                      </c:pt>
                      <c:pt idx="17">
                        <c:v>9.327</c:v>
                      </c:pt>
                      <c:pt idx="18">
                        <c:v>9.3290000000000006</c:v>
                      </c:pt>
                      <c:pt idx="19">
                        <c:v>9.3089999999999993</c:v>
                      </c:pt>
                      <c:pt idx="20">
                        <c:v>8.2219999999999995</c:v>
                      </c:pt>
                      <c:pt idx="21">
                        <c:v>8.9749999999999996</c:v>
                      </c:pt>
                      <c:pt idx="22">
                        <c:v>8.3235209999999995</c:v>
                      </c:pt>
                      <c:pt idx="23">
                        <c:v>8.3728890000000007</c:v>
                      </c:pt>
                      <c:pt idx="24">
                        <c:v>8.3687740000000002</c:v>
                      </c:pt>
                      <c:pt idx="25">
                        <c:v>8.3392839999999993</c:v>
                      </c:pt>
                      <c:pt idx="26">
                        <c:v>8.3041850000000004</c:v>
                      </c:pt>
                      <c:pt idx="27">
                        <c:v>8.2632899999999996</c:v>
                      </c:pt>
                      <c:pt idx="28">
                        <c:v>8.2104949999999999</c:v>
                      </c:pt>
                      <c:pt idx="29">
                        <c:v>8.1485880000000002</c:v>
                      </c:pt>
                      <c:pt idx="30">
                        <c:v>8.0944230000000008</c:v>
                      </c:pt>
                      <c:pt idx="31">
                        <c:v>8.0526739999999997</c:v>
                      </c:pt>
                      <c:pt idx="32">
                        <c:v>8.0144169999999999</c:v>
                      </c:pt>
                      <c:pt idx="33">
                        <c:v>7.9877320000000003</c:v>
                      </c:pt>
                      <c:pt idx="34">
                        <c:v>7.9659950000000004</c:v>
                      </c:pt>
                      <c:pt idx="35">
                        <c:v>7.9438709999999997</c:v>
                      </c:pt>
                      <c:pt idx="36">
                        <c:v>7.9322600000000003</c:v>
                      </c:pt>
                      <c:pt idx="37">
                        <c:v>7.9213529999999999</c:v>
                      </c:pt>
                      <c:pt idx="38">
                        <c:v>7.9126000000000003</c:v>
                      </c:pt>
                      <c:pt idx="39">
                        <c:v>7.9110449999999997</c:v>
                      </c:pt>
                      <c:pt idx="40">
                        <c:v>7.9126500000000002</c:v>
                      </c:pt>
                      <c:pt idx="41">
                        <c:v>7.9156589999999998</c:v>
                      </c:pt>
                      <c:pt idx="42">
                        <c:v>7.926221</c:v>
                      </c:pt>
                      <c:pt idx="43">
                        <c:v>7.9440020000000002</c:v>
                      </c:pt>
                      <c:pt idx="44">
                        <c:v>7.9633839999999996</c:v>
                      </c:pt>
                      <c:pt idx="45">
                        <c:v>7.9799470000000001</c:v>
                      </c:pt>
                      <c:pt idx="46">
                        <c:v>7.9985799999999996</c:v>
                      </c:pt>
                      <c:pt idx="47">
                        <c:v>8.019088</c:v>
                      </c:pt>
                      <c:pt idx="48">
                        <c:v>8.0439139999999991</c:v>
                      </c:pt>
                      <c:pt idx="49">
                        <c:v>8.0729439999999997</c:v>
                      </c:pt>
                      <c:pt idx="50">
                        <c:v>8.1038639999999997</c:v>
                      </c:pt>
                    </c:numCache>
                  </c:numRef>
                </c:val>
                <c:smooth val="0"/>
              </c15:ser>
            </c15:filteredLineSeries>
            <c15:filteredLineSeries>
              <c15:ser>
                <c:idx val="1"/>
                <c:order val="6"/>
                <c:tx>
                  <c:strRef>
                    <c:extLst xmlns:c15="http://schemas.microsoft.com/office/drawing/2012/chart">
                      <c:ext xmlns:c15="http://schemas.microsoft.com/office/drawing/2012/chart" uri="{02D57815-91ED-43cb-92C2-25804820EDAC}">
                        <c15:formulaRef>
                          <c15:sqref>Sheet1!$D$1</c15:sqref>
                        </c15:formulaRef>
                      </c:ext>
                    </c:extLst>
                    <c:strCache>
                      <c:ptCount val="1"/>
                      <c:pt idx="0">
                        <c:v>Motor Gasoline Demand</c:v>
                      </c:pt>
                    </c:strCache>
                  </c:strRef>
                </c:tx>
                <c:spPr>
                  <a:ln w="22225" cap="rnd">
                    <a:solidFill>
                      <a:srgbClr val="0096D7">
                        <a:lumMod val="40000"/>
                        <a:lumOff val="60000"/>
                      </a:srgbClr>
                    </a:solidFill>
                    <a:round/>
                  </a:ln>
                  <a:effectLst/>
                </c:spPr>
                <c:marker>
                  <c:symbol val="none"/>
                </c:marker>
                <c:dPt>
                  <c:idx val="85"/>
                  <c:marker>
                    <c:symbol val="none"/>
                  </c:marker>
                  <c:bubble3D val="0"/>
                </c:dPt>
                <c:cat>
                  <c:numRef>
                    <c:extLst xmlns:c15="http://schemas.microsoft.com/office/drawing/2012/chart">
                      <c:ext xmlns:c15="http://schemas.microsoft.com/office/drawing/2012/char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xmlns:c15="http://schemas.microsoft.com/office/drawing/2012/chart">
                      <c:ext xmlns:c15="http://schemas.microsoft.com/office/drawing/2012/chart" uri="{02D57815-91ED-43cb-92C2-25804820EDAC}">
                        <c15:formulaRef>
                          <c15:sqref>Sheet1!$D$2:$D$52</c15:sqref>
                        </c15:formulaRef>
                      </c:ext>
                    </c:extLst>
                    <c:numCache>
                      <c:formatCode>General</c:formatCode>
                      <c:ptCount val="51"/>
                      <c:pt idx="0">
                        <c:v>8.4719999999999995</c:v>
                      </c:pt>
                      <c:pt idx="1">
                        <c:v>8.61</c:v>
                      </c:pt>
                      <c:pt idx="2">
                        <c:v>8.8480000000000008</c:v>
                      </c:pt>
                      <c:pt idx="3">
                        <c:v>8.9350000000000005</c:v>
                      </c:pt>
                      <c:pt idx="4">
                        <c:v>9.1050000000000004</c:v>
                      </c:pt>
                      <c:pt idx="5">
                        <c:v>9.1590000000000007</c:v>
                      </c:pt>
                      <c:pt idx="6">
                        <c:v>9.2530000000000001</c:v>
                      </c:pt>
                      <c:pt idx="7">
                        <c:v>9.2859999999999996</c:v>
                      </c:pt>
                      <c:pt idx="8">
                        <c:v>8.9890000000000008</c:v>
                      </c:pt>
                      <c:pt idx="9">
                        <c:v>8.9969999999999999</c:v>
                      </c:pt>
                      <c:pt idx="10">
                        <c:v>8.9930000000000003</c:v>
                      </c:pt>
                      <c:pt idx="11">
                        <c:v>8.7530000000000001</c:v>
                      </c:pt>
                      <c:pt idx="12">
                        <c:v>8.6820000000000004</c:v>
                      </c:pt>
                      <c:pt idx="13">
                        <c:v>8.843</c:v>
                      </c:pt>
                      <c:pt idx="14">
                        <c:v>8.9209999999999994</c:v>
                      </c:pt>
                      <c:pt idx="15">
                        <c:v>9.1780000000000008</c:v>
                      </c:pt>
                      <c:pt idx="16">
                        <c:v>9.3170000000000002</c:v>
                      </c:pt>
                      <c:pt idx="17">
                        <c:v>9.327</c:v>
                      </c:pt>
                      <c:pt idx="18">
                        <c:v>9.3290000000000006</c:v>
                      </c:pt>
                      <c:pt idx="19">
                        <c:v>9.3089999999999993</c:v>
                      </c:pt>
                      <c:pt idx="20">
                        <c:v>8.2219999999999995</c:v>
                      </c:pt>
                      <c:pt idx="21">
                        <c:v>8.9749999999999996</c:v>
                      </c:pt>
                      <c:pt idx="22">
                        <c:v>8.3235209999999995</c:v>
                      </c:pt>
                      <c:pt idx="23">
                        <c:v>8.3728890000000007</c:v>
                      </c:pt>
                      <c:pt idx="24">
                        <c:v>8.3687740000000002</c:v>
                      </c:pt>
                      <c:pt idx="25">
                        <c:v>8.3392839999999993</c:v>
                      </c:pt>
                      <c:pt idx="26">
                        <c:v>8.3041850000000004</c:v>
                      </c:pt>
                      <c:pt idx="27">
                        <c:v>8.2632899999999996</c:v>
                      </c:pt>
                      <c:pt idx="28">
                        <c:v>8.2104949999999999</c:v>
                      </c:pt>
                      <c:pt idx="29">
                        <c:v>8.1485880000000002</c:v>
                      </c:pt>
                      <c:pt idx="30">
                        <c:v>8.0944230000000008</c:v>
                      </c:pt>
                      <c:pt idx="31">
                        <c:v>8.0526739999999997</c:v>
                      </c:pt>
                      <c:pt idx="32">
                        <c:v>8.0144169999999999</c:v>
                      </c:pt>
                      <c:pt idx="33">
                        <c:v>7.9877320000000003</c:v>
                      </c:pt>
                      <c:pt idx="34">
                        <c:v>7.9659950000000004</c:v>
                      </c:pt>
                      <c:pt idx="35">
                        <c:v>7.9438709999999997</c:v>
                      </c:pt>
                      <c:pt idx="36">
                        <c:v>7.9322600000000003</c:v>
                      </c:pt>
                      <c:pt idx="37">
                        <c:v>7.9213529999999999</c:v>
                      </c:pt>
                      <c:pt idx="38">
                        <c:v>7.9126000000000003</c:v>
                      </c:pt>
                      <c:pt idx="39">
                        <c:v>7.9110449999999997</c:v>
                      </c:pt>
                      <c:pt idx="40">
                        <c:v>7.9126500000000002</c:v>
                      </c:pt>
                      <c:pt idx="41">
                        <c:v>7.9156589999999998</c:v>
                      </c:pt>
                      <c:pt idx="42">
                        <c:v>7.926221</c:v>
                      </c:pt>
                      <c:pt idx="43">
                        <c:v>7.9440020000000002</c:v>
                      </c:pt>
                      <c:pt idx="44">
                        <c:v>7.9633839999999996</c:v>
                      </c:pt>
                      <c:pt idx="45">
                        <c:v>7.9799470000000001</c:v>
                      </c:pt>
                      <c:pt idx="46">
                        <c:v>7.9985799999999996</c:v>
                      </c:pt>
                      <c:pt idx="47">
                        <c:v>8.019088</c:v>
                      </c:pt>
                      <c:pt idx="48">
                        <c:v>8.0439139999999991</c:v>
                      </c:pt>
                      <c:pt idx="49">
                        <c:v>8.0729439999999997</c:v>
                      </c:pt>
                      <c:pt idx="50">
                        <c:v>8.1038639999999997</c:v>
                      </c:pt>
                    </c:numCache>
                  </c:numRef>
                </c:val>
                <c:smooth val="0"/>
              </c15:ser>
            </c15:filteredLineSeries>
          </c:ext>
        </c:extLst>
      </c:lineChart>
      <c:catAx>
        <c:axId val="-186107558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1074496"/>
        <c:crosses val="autoZero"/>
        <c:auto val="1"/>
        <c:lblAlgn val="ctr"/>
        <c:lblOffset val="100"/>
        <c:tickLblSkip val="10"/>
        <c:tickMarkSkip val="10"/>
        <c:noMultiLvlLbl val="0"/>
      </c:catAx>
      <c:valAx>
        <c:axId val="-1861074496"/>
        <c:scaling>
          <c:orientation val="minMax"/>
          <c:max val="14"/>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1075584"/>
        <c:crossesAt val="21"/>
        <c:crossBetween val="midCat"/>
        <c:majorUnit val="2"/>
      </c:valAx>
      <c:spPr>
        <a:noFill/>
        <a:ln>
          <a:noFill/>
        </a:ln>
        <a:effectLst/>
      </c:spPr>
    </c:plotArea>
    <c:plotVisOnly val="1"/>
    <c:dispBlanksAs val="gap"/>
    <c:showDLblsOverMax val="0"/>
  </c:chart>
  <c:spPr>
    <a:no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2971192043606672"/>
          <c:w val="0.80916160212072608"/>
          <c:h val="0.68061223877071875"/>
        </c:manualLayout>
      </c:layout>
      <c:lineChart>
        <c:grouping val="standard"/>
        <c:varyColors val="0"/>
        <c:ser>
          <c:idx val="0"/>
          <c:order val="1"/>
          <c:tx>
            <c:strRef>
              <c:f>Sheet1!$B$1</c:f>
              <c:strCache>
                <c:ptCount val="1"/>
                <c:pt idx="0">
                  <c:v>Reference_TotalEthanol</c:v>
                </c:pt>
              </c:strCache>
            </c:strRef>
          </c:tx>
          <c:spPr>
            <a:ln w="22225" cap="rnd">
              <a:solidFill>
                <a:srgbClr val="0096D7">
                  <a:lumMod val="75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0.103174</c:v>
                </c:pt>
                <c:pt idx="1">
                  <c:v>0.107053</c:v>
                </c:pt>
                <c:pt idx="2">
                  <c:v>0.13048100000000001</c:v>
                </c:pt>
                <c:pt idx="3">
                  <c:v>0.177316</c:v>
                </c:pt>
                <c:pt idx="4">
                  <c:v>0.22356799999999999</c:v>
                </c:pt>
                <c:pt idx="5">
                  <c:v>0.25562699999999999</c:v>
                </c:pt>
                <c:pt idx="6">
                  <c:v>0.34800900000000001</c:v>
                </c:pt>
                <c:pt idx="7">
                  <c:v>0.43006</c:v>
                </c:pt>
                <c:pt idx="8">
                  <c:v>0.61470599999999997</c:v>
                </c:pt>
                <c:pt idx="9">
                  <c:v>0.70175799999999999</c:v>
                </c:pt>
                <c:pt idx="10">
                  <c:v>0.81672100000000003</c:v>
                </c:pt>
                <c:pt idx="11">
                  <c:v>0.81848600000000005</c:v>
                </c:pt>
                <c:pt idx="12">
                  <c:v>0.82258600000000004</c:v>
                </c:pt>
                <c:pt idx="13">
                  <c:v>0.83041200000000004</c:v>
                </c:pt>
                <c:pt idx="14">
                  <c:v>0.86074300000000004</c:v>
                </c:pt>
                <c:pt idx="15">
                  <c:v>0.89394700000000005</c:v>
                </c:pt>
                <c:pt idx="16">
                  <c:v>0.90402499999999997</c:v>
                </c:pt>
                <c:pt idx="17">
                  <c:v>0.92810400000000004</c:v>
                </c:pt>
                <c:pt idx="18">
                  <c:v>0.91585499999999997</c:v>
                </c:pt>
                <c:pt idx="19">
                  <c:v>0.92037800000000003</c:v>
                </c:pt>
                <c:pt idx="20">
                  <c:v>0.80141700000000005</c:v>
                </c:pt>
                <c:pt idx="21">
                  <c:v>0.88364100000000001</c:v>
                </c:pt>
                <c:pt idx="22">
                  <c:v>0.87361299999999997</c:v>
                </c:pt>
                <c:pt idx="23">
                  <c:v>0.875332</c:v>
                </c:pt>
                <c:pt idx="24">
                  <c:v>0.87340399999999996</c:v>
                </c:pt>
                <c:pt idx="25">
                  <c:v>0.87484600000000001</c:v>
                </c:pt>
                <c:pt idx="26">
                  <c:v>0.87483200000000005</c:v>
                </c:pt>
                <c:pt idx="27">
                  <c:v>0.87445399999999995</c:v>
                </c:pt>
                <c:pt idx="28">
                  <c:v>0.87411300000000003</c:v>
                </c:pt>
                <c:pt idx="29">
                  <c:v>0.87324100000000004</c:v>
                </c:pt>
                <c:pt idx="30">
                  <c:v>0.87303399999999998</c:v>
                </c:pt>
                <c:pt idx="31">
                  <c:v>0.87303600000000003</c:v>
                </c:pt>
                <c:pt idx="32">
                  <c:v>0.87351999999999996</c:v>
                </c:pt>
                <c:pt idx="33">
                  <c:v>0.87534299999999998</c:v>
                </c:pt>
                <c:pt idx="34">
                  <c:v>0.87804199999999999</c:v>
                </c:pt>
                <c:pt idx="35">
                  <c:v>0.88124800000000003</c:v>
                </c:pt>
                <c:pt idx="36">
                  <c:v>0.88317100000000004</c:v>
                </c:pt>
                <c:pt idx="37">
                  <c:v>0.88527999999999996</c:v>
                </c:pt>
                <c:pt idx="38">
                  <c:v>0.88780000000000003</c:v>
                </c:pt>
                <c:pt idx="39">
                  <c:v>0.89113900000000001</c:v>
                </c:pt>
                <c:pt idx="40">
                  <c:v>0.894868</c:v>
                </c:pt>
                <c:pt idx="41">
                  <c:v>0.89829599999999998</c:v>
                </c:pt>
                <c:pt idx="42">
                  <c:v>0.90270899999999998</c:v>
                </c:pt>
                <c:pt idx="43">
                  <c:v>0.90786199999999995</c:v>
                </c:pt>
                <c:pt idx="44">
                  <c:v>0.91328200000000004</c:v>
                </c:pt>
                <c:pt idx="45">
                  <c:v>0.91850500000000002</c:v>
                </c:pt>
                <c:pt idx="46">
                  <c:v>0.92412700000000003</c:v>
                </c:pt>
                <c:pt idx="47">
                  <c:v>0.92962199999999995</c:v>
                </c:pt>
                <c:pt idx="48">
                  <c:v>0.935832</c:v>
                </c:pt>
                <c:pt idx="49">
                  <c:v>0.94259199999999999</c:v>
                </c:pt>
                <c:pt idx="50">
                  <c:v>0.94944200000000001</c:v>
                </c:pt>
              </c:numCache>
            </c:numRef>
          </c:val>
          <c:smooth val="0"/>
        </c:ser>
        <c:dLbls>
          <c:showLegendKey val="0"/>
          <c:showVal val="0"/>
          <c:showCatName val="0"/>
          <c:showSerName val="0"/>
          <c:showPercent val="0"/>
          <c:showBubbleSize val="0"/>
        </c:dLbls>
        <c:smooth val="0"/>
        <c:axId val="-1861076128"/>
        <c:axId val="-1861075040"/>
        <c:extLst>
          <c:ext xmlns:c15="http://schemas.microsoft.com/office/drawing/2012/chart" uri="{02D57815-91ED-43cb-92C2-25804820EDAC}">
            <c15:filteredLineSeries>
              <c15:ser>
                <c:idx val="3"/>
                <c:order val="0"/>
                <c:tx>
                  <c:strRef>
                    <c:extLst>
                      <c:ext uri="{02D57815-91ED-43cb-92C2-25804820EDAC}">
                        <c15:formulaRef>
                          <c15:sqref>Sheet1!$B$1</c15:sqref>
                        </c15:formulaRef>
                      </c:ext>
                    </c:extLst>
                    <c:strCache>
                      <c:ptCount val="1"/>
                      <c:pt idx="0">
                        <c:v>Total Ethanol Demand</c:v>
                      </c:pt>
                    </c:strCache>
                  </c:strRef>
                </c:tx>
                <c:spPr>
                  <a:ln w="22225" cap="rnd">
                    <a:solidFill>
                      <a:srgbClr val="BD732A">
                        <a:lumMod val="75000"/>
                      </a:srgbClr>
                    </a:solidFill>
                    <a:round/>
                  </a:ln>
                  <a:effectLst/>
                </c:spPr>
                <c:marker>
                  <c:symbol val="none"/>
                </c:marker>
                <c:cat>
                  <c:numRef>
                    <c:extLst>
                      <c:ex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c:ext uri="{02D57815-91ED-43cb-92C2-25804820EDAC}">
                        <c15:formulaRef>
                          <c15:sqref>Sheet1!$B$2:$B$52</c15:sqref>
                        </c15:formulaRef>
                      </c:ext>
                    </c:extLst>
                    <c:numCache>
                      <c:formatCode>General</c:formatCode>
                      <c:ptCount val="51"/>
                      <c:pt idx="0">
                        <c:v>0.103174</c:v>
                      </c:pt>
                      <c:pt idx="1">
                        <c:v>0.107053</c:v>
                      </c:pt>
                      <c:pt idx="2">
                        <c:v>0.13048100000000001</c:v>
                      </c:pt>
                      <c:pt idx="3">
                        <c:v>0.177316</c:v>
                      </c:pt>
                      <c:pt idx="4">
                        <c:v>0.22356799999999999</c:v>
                      </c:pt>
                      <c:pt idx="5">
                        <c:v>0.25562699999999999</c:v>
                      </c:pt>
                      <c:pt idx="6">
                        <c:v>0.34800900000000001</c:v>
                      </c:pt>
                      <c:pt idx="7">
                        <c:v>0.43006</c:v>
                      </c:pt>
                      <c:pt idx="8">
                        <c:v>0.61470599999999997</c:v>
                      </c:pt>
                      <c:pt idx="9">
                        <c:v>0.70175799999999999</c:v>
                      </c:pt>
                      <c:pt idx="10">
                        <c:v>0.81672100000000003</c:v>
                      </c:pt>
                      <c:pt idx="11">
                        <c:v>0.81848600000000005</c:v>
                      </c:pt>
                      <c:pt idx="12">
                        <c:v>0.82258600000000004</c:v>
                      </c:pt>
                      <c:pt idx="13">
                        <c:v>0.83041200000000004</c:v>
                      </c:pt>
                      <c:pt idx="14">
                        <c:v>0.86074300000000004</c:v>
                      </c:pt>
                      <c:pt idx="15">
                        <c:v>0.89394700000000005</c:v>
                      </c:pt>
                      <c:pt idx="16">
                        <c:v>0.90402499999999997</c:v>
                      </c:pt>
                      <c:pt idx="17">
                        <c:v>0.92810400000000004</c:v>
                      </c:pt>
                      <c:pt idx="18">
                        <c:v>0.91585499999999997</c:v>
                      </c:pt>
                      <c:pt idx="19">
                        <c:v>0.92037800000000003</c:v>
                      </c:pt>
                      <c:pt idx="20">
                        <c:v>0.80141700000000005</c:v>
                      </c:pt>
                      <c:pt idx="21">
                        <c:v>0.88364100000000001</c:v>
                      </c:pt>
                      <c:pt idx="22">
                        <c:v>0.842719</c:v>
                      </c:pt>
                      <c:pt idx="23">
                        <c:v>0.84845000000000004</c:v>
                      </c:pt>
                      <c:pt idx="24">
                        <c:v>0.848576</c:v>
                      </c:pt>
                      <c:pt idx="25">
                        <c:v>0.85081200000000001</c:v>
                      </c:pt>
                      <c:pt idx="26">
                        <c:v>0.85244500000000001</c:v>
                      </c:pt>
                      <c:pt idx="27">
                        <c:v>0.85338400000000003</c:v>
                      </c:pt>
                      <c:pt idx="28">
                        <c:v>0.85294999999999999</c:v>
                      </c:pt>
                      <c:pt idx="29">
                        <c:v>0.85155599999999998</c:v>
                      </c:pt>
                      <c:pt idx="30">
                        <c:v>0.85089000000000004</c:v>
                      </c:pt>
                      <c:pt idx="31">
                        <c:v>0.85139699999999996</c:v>
                      </c:pt>
                      <c:pt idx="32">
                        <c:v>0.85238599999999998</c:v>
                      </c:pt>
                      <c:pt idx="33">
                        <c:v>0.85461500000000001</c:v>
                      </c:pt>
                      <c:pt idx="34">
                        <c:v>0.85736900000000005</c:v>
                      </c:pt>
                      <c:pt idx="35">
                        <c:v>0.86009899999999995</c:v>
                      </c:pt>
                      <c:pt idx="36">
                        <c:v>0.86269799999999996</c:v>
                      </c:pt>
                      <c:pt idx="37">
                        <c:v>0.86542399999999997</c:v>
                      </c:pt>
                      <c:pt idx="38">
                        <c:v>0.86835399999999996</c:v>
                      </c:pt>
                      <c:pt idx="39">
                        <c:v>0.87213700000000005</c:v>
                      </c:pt>
                      <c:pt idx="40">
                        <c:v>0.87623399999999996</c:v>
                      </c:pt>
                      <c:pt idx="41">
                        <c:v>0.87993299999999997</c:v>
                      </c:pt>
                      <c:pt idx="42">
                        <c:v>0.88449299999999997</c:v>
                      </c:pt>
                      <c:pt idx="43">
                        <c:v>0.88990800000000003</c:v>
                      </c:pt>
                      <c:pt idx="44">
                        <c:v>0.89549999999999996</c:v>
                      </c:pt>
                      <c:pt idx="45">
                        <c:v>0.90056899999999995</c:v>
                      </c:pt>
                      <c:pt idx="46">
                        <c:v>0.90610000000000002</c:v>
                      </c:pt>
                      <c:pt idx="47">
                        <c:v>0.91184100000000001</c:v>
                      </c:pt>
                      <c:pt idx="48">
                        <c:v>0.91814200000000001</c:v>
                      </c:pt>
                      <c:pt idx="49">
                        <c:v>0.92496199999999995</c:v>
                      </c:pt>
                      <c:pt idx="50">
                        <c:v>0.93200499999999997</c:v>
                      </c:pt>
                    </c:numCache>
                  </c:numRef>
                </c:val>
                <c:smooth val="0"/>
              </c15:ser>
            </c15:filteredLineSeries>
            <c15:filteredLineSeries>
              <c15:ser>
                <c:idx val="2"/>
                <c:order val="2"/>
                <c:tx>
                  <c:strRef>
                    <c:extLst xmlns:c15="http://schemas.microsoft.com/office/drawing/2012/chart">
                      <c:ext xmlns:c15="http://schemas.microsoft.com/office/drawing/2012/chart" uri="{02D57815-91ED-43cb-92C2-25804820EDAC}">
                        <c15:formulaRef>
                          <c15:sqref>Sheet1!$E$1</c15:sqref>
                        </c15:formulaRef>
                      </c:ext>
                    </c:extLst>
                    <c:strCache>
                      <c:ptCount val="1"/>
                    </c:strCache>
                  </c:strRef>
                </c:tx>
                <c:spPr>
                  <a:ln w="22225" cap="rnd">
                    <a:solidFill>
                      <a:srgbClr val="A33340">
                        <a:lumMod val="40000"/>
                        <a:lumOff val="60000"/>
                      </a:srgbClr>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xmlns:c15="http://schemas.microsoft.com/office/drawing/2012/chart">
                      <c:ext xmlns:c15="http://schemas.microsoft.com/office/drawing/2012/chart" uri="{02D57815-91ED-43cb-92C2-25804820EDAC}">
                        <c15:formulaRef>
                          <c15:sqref>Sheet1!$E$2:$E$52</c15:sqref>
                        </c15:formulaRef>
                      </c:ext>
                    </c:extLst>
                    <c:numCache>
                      <c:formatCode>General</c:formatCode>
                      <c:ptCount val="51"/>
                    </c:numCache>
                  </c:numRef>
                </c:val>
                <c:smooth val="0"/>
              </c15:ser>
            </c15:filteredLineSeries>
            <c15:filteredLineSeries>
              <c15:ser>
                <c:idx val="4"/>
                <c:order val="3"/>
                <c:tx>
                  <c:strRef>
                    <c:extLst xmlns:c15="http://schemas.microsoft.com/office/drawing/2012/chart">
                      <c:ext xmlns:c15="http://schemas.microsoft.com/office/drawing/2012/chart" uri="{02D57815-91ED-43cb-92C2-25804820EDAC}">
                        <c15:formulaRef>
                          <c15:sqref>Sheet1!$F$1</c15:sqref>
                        </c15:formulaRef>
                      </c:ext>
                    </c:extLst>
                    <c:strCache>
                      <c:ptCount val="1"/>
                    </c:strCache>
                  </c:strRef>
                </c:tx>
                <c:spPr>
                  <a:ln w="22225" cap="rnd">
                    <a:solidFill>
                      <a:srgbClr val="A33340">
                        <a:lumMod val="75000"/>
                      </a:srgbClr>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xmlns:c15="http://schemas.microsoft.com/office/drawing/2012/chart">
                      <c:ext xmlns:c15="http://schemas.microsoft.com/office/drawing/2012/chart" uri="{02D57815-91ED-43cb-92C2-25804820EDAC}">
                        <c15:formulaRef>
                          <c15:sqref>Sheet1!$F$2:$F$52</c15:sqref>
                        </c15:formulaRef>
                      </c:ext>
                    </c:extLst>
                    <c:numCache>
                      <c:formatCode>General</c:formatCode>
                      <c:ptCount val="51"/>
                    </c:numCache>
                  </c:numRef>
                </c:val>
                <c:smooth val="0"/>
              </c15:ser>
            </c15:filteredLineSeries>
            <c15:filteredLineSeries>
              <c15:ser>
                <c:idx val="5"/>
                <c:order val="4"/>
                <c:tx>
                  <c:strRef>
                    <c:extLst xmlns:c15="http://schemas.microsoft.com/office/drawing/2012/chart">
                      <c:ext xmlns:c15="http://schemas.microsoft.com/office/drawing/2012/chart" uri="{02D57815-91ED-43cb-92C2-25804820EDAC}">
                        <c15:formulaRef>
                          <c15:sqref>Sheet1!$G$1</c15:sqref>
                        </c15:formulaRef>
                      </c:ext>
                    </c:extLst>
                    <c:strCache>
                      <c:ptCount val="1"/>
                    </c:strCache>
                  </c:strRef>
                </c:tx>
                <c:spPr>
                  <a:ln w="22225" cap="rnd">
                    <a:solidFill>
                      <a:srgbClr val="BD732A">
                        <a:lumMod val="40000"/>
                        <a:lumOff val="60000"/>
                      </a:srgbClr>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Sheet1!$A$2:$A$52</c15:sqref>
                        </c15:formulaRef>
                      </c:ext>
                    </c:extLst>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extLst xmlns:c15="http://schemas.microsoft.com/office/drawing/2012/chart">
                      <c:ext xmlns:c15="http://schemas.microsoft.com/office/drawing/2012/chart" uri="{02D57815-91ED-43cb-92C2-25804820EDAC}">
                        <c15:formulaRef>
                          <c15:sqref>Sheet1!$G$2:$G$52</c15:sqref>
                        </c15:formulaRef>
                      </c:ext>
                    </c:extLst>
                    <c:numCache>
                      <c:formatCode>General</c:formatCode>
                      <c:ptCount val="51"/>
                    </c:numCache>
                  </c:numRef>
                </c:val>
                <c:smooth val="0"/>
              </c15:ser>
            </c15:filteredLineSeries>
          </c:ext>
        </c:extLst>
      </c:lineChart>
      <c:catAx>
        <c:axId val="-186107612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1075040"/>
        <c:crosses val="autoZero"/>
        <c:auto val="1"/>
        <c:lblAlgn val="ctr"/>
        <c:lblOffset val="100"/>
        <c:tickLblSkip val="10"/>
        <c:tickMarkSkip val="10"/>
        <c:noMultiLvlLbl val="0"/>
      </c:catAx>
      <c:valAx>
        <c:axId val="-1861075040"/>
        <c:scaling>
          <c:orientation val="minMax"/>
          <c:max val="1.4"/>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1076128"/>
        <c:crossesAt val="21"/>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6.8498356425599399E-2"/>
          <c:w val="0.86010681379444742"/>
          <c:h val="0.8406625569503936"/>
        </c:manualLayout>
      </c:layout>
      <c:lineChart>
        <c:grouping val="standard"/>
        <c:varyColors val="0"/>
        <c:ser>
          <c:idx val="2"/>
          <c:order val="0"/>
          <c:tx>
            <c:strRef>
              <c:f>Sheet1!$B$1</c:f>
              <c:strCache>
                <c:ptCount val="1"/>
                <c:pt idx="0">
                  <c:v>High Oil Price_gasoline</c:v>
                </c:pt>
              </c:strCache>
            </c:strRef>
          </c:tx>
          <c:spPr>
            <a:ln w="22225" cap="rnd">
              <a:solidFill>
                <a:srgbClr val="A33340">
                  <a:lumMod val="75000"/>
                </a:srgb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2.2688763275186354</c:v>
                </c:pt>
                <c:pt idx="1">
                  <c:v>2.1747395450557714</c:v>
                </c:pt>
                <c:pt idx="2">
                  <c:v>2.0150265422198097</c:v>
                </c:pt>
                <c:pt idx="3">
                  <c:v>2.2487466041643955</c:v>
                </c:pt>
                <c:pt idx="4">
                  <c:v>2.570788793347488</c:v>
                </c:pt>
                <c:pt idx="5">
                  <c:v>3.0311628029878404</c:v>
                </c:pt>
                <c:pt idx="6">
                  <c:v>3.3158911853529633</c:v>
                </c:pt>
                <c:pt idx="7">
                  <c:v>3.4913788649092838</c:v>
                </c:pt>
                <c:pt idx="8">
                  <c:v>3.9873411263721703</c:v>
                </c:pt>
                <c:pt idx="9">
                  <c:v>2.8643810713233124</c:v>
                </c:pt>
                <c:pt idx="10">
                  <c:v>3.3443648989189585</c:v>
                </c:pt>
                <c:pt idx="11">
                  <c:v>4.1319092939114128</c:v>
                </c:pt>
                <c:pt idx="12">
                  <c:v>4.1878871350000004</c:v>
                </c:pt>
                <c:pt idx="13">
                  <c:v>3.9920205513242597</c:v>
                </c:pt>
                <c:pt idx="14">
                  <c:v>3.7456058829772862</c:v>
                </c:pt>
                <c:pt idx="15">
                  <c:v>2.7190858980730996</c:v>
                </c:pt>
                <c:pt idx="16">
                  <c:v>2.3627988233291086</c:v>
                </c:pt>
                <c:pt idx="17">
                  <c:v>2.5980385451675798</c:v>
                </c:pt>
                <c:pt idx="18">
                  <c:v>2.8710923714368612</c:v>
                </c:pt>
                <c:pt idx="19">
                  <c:v>2.7238180323342096</c:v>
                </c:pt>
                <c:pt idx="20">
                  <c:v>2.2548530000000002</c:v>
                </c:pt>
                <c:pt idx="21">
                  <c:v>2.9794529999999999</c:v>
                </c:pt>
                <c:pt idx="22">
                  <c:v>3.237412</c:v>
                </c:pt>
                <c:pt idx="23">
                  <c:v>3.4599139999999999</c:v>
                </c:pt>
                <c:pt idx="24">
                  <c:v>3.583037</c:v>
                </c:pt>
                <c:pt idx="25">
                  <c:v>3.6906629999999998</c:v>
                </c:pt>
                <c:pt idx="26">
                  <c:v>3.730874</c:v>
                </c:pt>
                <c:pt idx="27">
                  <c:v>3.8023380000000002</c:v>
                </c:pt>
                <c:pt idx="28">
                  <c:v>3.9091529999999999</c:v>
                </c:pt>
                <c:pt idx="29">
                  <c:v>3.9720939999999998</c:v>
                </c:pt>
                <c:pt idx="30">
                  <c:v>4.1208980000000004</c:v>
                </c:pt>
                <c:pt idx="31">
                  <c:v>4.1066039999999999</c:v>
                </c:pt>
                <c:pt idx="32">
                  <c:v>4.1663459999999999</c:v>
                </c:pt>
                <c:pt idx="33">
                  <c:v>4.1819540000000002</c:v>
                </c:pt>
                <c:pt idx="34">
                  <c:v>4.2153910000000003</c:v>
                </c:pt>
                <c:pt idx="35">
                  <c:v>4.283442</c:v>
                </c:pt>
                <c:pt idx="36">
                  <c:v>4.3110989999999996</c:v>
                </c:pt>
                <c:pt idx="37">
                  <c:v>4.3447560000000003</c:v>
                </c:pt>
                <c:pt idx="38">
                  <c:v>4.341742</c:v>
                </c:pt>
                <c:pt idx="39">
                  <c:v>4.3514530000000002</c:v>
                </c:pt>
                <c:pt idx="40">
                  <c:v>4.3832750000000003</c:v>
                </c:pt>
                <c:pt idx="41">
                  <c:v>4.3900290000000002</c:v>
                </c:pt>
                <c:pt idx="42">
                  <c:v>4.41859</c:v>
                </c:pt>
                <c:pt idx="43">
                  <c:v>4.4346800000000002</c:v>
                </c:pt>
                <c:pt idx="44">
                  <c:v>4.4662600000000001</c:v>
                </c:pt>
                <c:pt idx="45">
                  <c:v>4.5027840000000001</c:v>
                </c:pt>
                <c:pt idx="46">
                  <c:v>4.535209</c:v>
                </c:pt>
                <c:pt idx="47">
                  <c:v>4.568638</c:v>
                </c:pt>
                <c:pt idx="48">
                  <c:v>4.6234890000000002</c:v>
                </c:pt>
                <c:pt idx="49">
                  <c:v>4.6394520000000004</c:v>
                </c:pt>
                <c:pt idx="50">
                  <c:v>4.6829609999999997</c:v>
                </c:pt>
              </c:numCache>
            </c:numRef>
          </c:val>
          <c:smooth val="0"/>
        </c:ser>
        <c:ser>
          <c:idx val="4"/>
          <c:order val="1"/>
          <c:tx>
            <c:strRef>
              <c:f>Sheet1!$C$1</c:f>
              <c:strCache>
                <c:ptCount val="1"/>
                <c:pt idx="0">
                  <c:v>Low Oil Price_gasoline</c:v>
                </c:pt>
              </c:strCache>
            </c:strRef>
          </c:tx>
          <c:spPr>
            <a:ln w="22225" cap="rnd">
              <a:solidFill>
                <a:srgbClr val="A33340">
                  <a:lumMod val="40000"/>
                  <a:lumOff val="60000"/>
                </a:srgb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2.2688763275186354</c:v>
                </c:pt>
                <c:pt idx="1">
                  <c:v>2.1747395450557714</c:v>
                </c:pt>
                <c:pt idx="2">
                  <c:v>2.0150265422198097</c:v>
                </c:pt>
                <c:pt idx="3">
                  <c:v>2.2487466041643955</c:v>
                </c:pt>
                <c:pt idx="4">
                  <c:v>2.570788793347488</c:v>
                </c:pt>
                <c:pt idx="5">
                  <c:v>3.0311628029878404</c:v>
                </c:pt>
                <c:pt idx="6">
                  <c:v>3.3158911853529633</c:v>
                </c:pt>
                <c:pt idx="7">
                  <c:v>3.4913788649092838</c:v>
                </c:pt>
                <c:pt idx="8">
                  <c:v>3.9873411263721703</c:v>
                </c:pt>
                <c:pt idx="9">
                  <c:v>2.8643810713233124</c:v>
                </c:pt>
                <c:pt idx="10">
                  <c:v>3.3443648989189585</c:v>
                </c:pt>
                <c:pt idx="11">
                  <c:v>4.1319092939114128</c:v>
                </c:pt>
                <c:pt idx="12">
                  <c:v>4.1878871350000004</c:v>
                </c:pt>
                <c:pt idx="13">
                  <c:v>3.9920205513242597</c:v>
                </c:pt>
                <c:pt idx="14">
                  <c:v>3.7456058829772862</c:v>
                </c:pt>
                <c:pt idx="15">
                  <c:v>2.7190858980730996</c:v>
                </c:pt>
                <c:pt idx="16">
                  <c:v>2.3627988233291086</c:v>
                </c:pt>
                <c:pt idx="17">
                  <c:v>2.5980385451675798</c:v>
                </c:pt>
                <c:pt idx="18">
                  <c:v>2.8710923714368612</c:v>
                </c:pt>
                <c:pt idx="19">
                  <c:v>2.7238180323342096</c:v>
                </c:pt>
                <c:pt idx="20">
                  <c:v>2.2548539999999999</c:v>
                </c:pt>
                <c:pt idx="21">
                  <c:v>2.032305</c:v>
                </c:pt>
                <c:pt idx="22">
                  <c:v>1.982661</c:v>
                </c:pt>
                <c:pt idx="23">
                  <c:v>1.99281</c:v>
                </c:pt>
                <c:pt idx="24">
                  <c:v>2.0001009999999999</c:v>
                </c:pt>
                <c:pt idx="25">
                  <c:v>1.9973590000000001</c:v>
                </c:pt>
                <c:pt idx="26">
                  <c:v>1.985263</c:v>
                </c:pt>
                <c:pt idx="27">
                  <c:v>1.9905969999999999</c:v>
                </c:pt>
                <c:pt idx="28">
                  <c:v>1.990883</c:v>
                </c:pt>
                <c:pt idx="29">
                  <c:v>1.9864550000000001</c:v>
                </c:pt>
                <c:pt idx="30">
                  <c:v>2.060832</c:v>
                </c:pt>
                <c:pt idx="31">
                  <c:v>2.0618810000000001</c:v>
                </c:pt>
                <c:pt idx="32">
                  <c:v>2.101629</c:v>
                </c:pt>
                <c:pt idx="33">
                  <c:v>2.1178509999999999</c:v>
                </c:pt>
                <c:pt idx="34">
                  <c:v>2.1222050000000001</c:v>
                </c:pt>
                <c:pt idx="35">
                  <c:v>2.1403919999999999</c:v>
                </c:pt>
                <c:pt idx="36">
                  <c:v>2.146112</c:v>
                </c:pt>
                <c:pt idx="37">
                  <c:v>2.1688930000000002</c:v>
                </c:pt>
                <c:pt idx="38">
                  <c:v>2.1723490000000001</c:v>
                </c:pt>
                <c:pt idx="39">
                  <c:v>2.1859120000000001</c:v>
                </c:pt>
                <c:pt idx="40">
                  <c:v>2.1802139999999999</c:v>
                </c:pt>
                <c:pt idx="41">
                  <c:v>2.1754929999999999</c:v>
                </c:pt>
                <c:pt idx="42">
                  <c:v>2.182893</c:v>
                </c:pt>
                <c:pt idx="43">
                  <c:v>2.1859679999999999</c:v>
                </c:pt>
                <c:pt idx="44">
                  <c:v>2.1926019999999999</c:v>
                </c:pt>
                <c:pt idx="45">
                  <c:v>2.1947570000000001</c:v>
                </c:pt>
                <c:pt idx="46">
                  <c:v>2.2030539999999998</c:v>
                </c:pt>
                <c:pt idx="47">
                  <c:v>2.2129850000000002</c:v>
                </c:pt>
                <c:pt idx="48">
                  <c:v>2.2257440000000002</c:v>
                </c:pt>
                <c:pt idx="49">
                  <c:v>2.2223350000000002</c:v>
                </c:pt>
                <c:pt idx="50">
                  <c:v>2.2385269999999999</c:v>
                </c:pt>
              </c:numCache>
            </c:numRef>
          </c:val>
          <c:smooth val="0"/>
        </c:ser>
        <c:ser>
          <c:idx val="3"/>
          <c:order val="2"/>
          <c:tx>
            <c:strRef>
              <c:f>Sheet1!$D$1</c:f>
              <c:strCache>
                <c:ptCount val="1"/>
                <c:pt idx="0">
                  <c:v>Reference_gasoline</c:v>
                </c:pt>
              </c:strCache>
            </c:strRef>
          </c:tx>
          <c:spPr>
            <a:ln w="22225" cap="rnd">
              <a:solidFill>
                <a:srgbClr val="000000"/>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2.2688763275186354</c:v>
                </c:pt>
                <c:pt idx="1">
                  <c:v>2.1747395450557714</c:v>
                </c:pt>
                <c:pt idx="2">
                  <c:v>2.0150265422198097</c:v>
                </c:pt>
                <c:pt idx="3">
                  <c:v>2.2487466041643955</c:v>
                </c:pt>
                <c:pt idx="4">
                  <c:v>2.570788793347488</c:v>
                </c:pt>
                <c:pt idx="5">
                  <c:v>3.0311628029878404</c:v>
                </c:pt>
                <c:pt idx="6">
                  <c:v>3.3158911853529633</c:v>
                </c:pt>
                <c:pt idx="7">
                  <c:v>3.4913788649092838</c:v>
                </c:pt>
                <c:pt idx="8">
                  <c:v>3.9873411263721703</c:v>
                </c:pt>
                <c:pt idx="9">
                  <c:v>2.8643810713233124</c:v>
                </c:pt>
                <c:pt idx="10">
                  <c:v>3.3443648989189585</c:v>
                </c:pt>
                <c:pt idx="11">
                  <c:v>4.1319092939114128</c:v>
                </c:pt>
                <c:pt idx="12">
                  <c:v>4.1878871350000004</c:v>
                </c:pt>
                <c:pt idx="13">
                  <c:v>3.9920205513242597</c:v>
                </c:pt>
                <c:pt idx="14">
                  <c:v>3.7456058829772862</c:v>
                </c:pt>
                <c:pt idx="15">
                  <c:v>2.7190858980730996</c:v>
                </c:pt>
                <c:pt idx="16">
                  <c:v>2.3627988233291086</c:v>
                </c:pt>
                <c:pt idx="17">
                  <c:v>2.5980385451675798</c:v>
                </c:pt>
                <c:pt idx="18">
                  <c:v>2.8710923714368612</c:v>
                </c:pt>
                <c:pt idx="19">
                  <c:v>2.7238180323342096</c:v>
                </c:pt>
                <c:pt idx="20">
                  <c:v>2.2548539999999999</c:v>
                </c:pt>
                <c:pt idx="21">
                  <c:v>2.3548230000000001</c:v>
                </c:pt>
                <c:pt idx="22">
                  <c:v>2.3994689999999999</c:v>
                </c:pt>
                <c:pt idx="23">
                  <c:v>2.4619650000000002</c:v>
                </c:pt>
                <c:pt idx="24">
                  <c:v>2.468871</c:v>
                </c:pt>
                <c:pt idx="25">
                  <c:v>2.5116040000000002</c:v>
                </c:pt>
                <c:pt idx="26">
                  <c:v>2.5333749999999999</c:v>
                </c:pt>
                <c:pt idx="27">
                  <c:v>2.561896</c:v>
                </c:pt>
                <c:pt idx="28">
                  <c:v>2.6259239999999999</c:v>
                </c:pt>
                <c:pt idx="29">
                  <c:v>2.6692969999999998</c:v>
                </c:pt>
                <c:pt idx="30">
                  <c:v>2.797148</c:v>
                </c:pt>
                <c:pt idx="31">
                  <c:v>2.8088669999999998</c:v>
                </c:pt>
                <c:pt idx="32">
                  <c:v>2.8658130000000002</c:v>
                </c:pt>
                <c:pt idx="33">
                  <c:v>2.887016</c:v>
                </c:pt>
                <c:pt idx="34">
                  <c:v>2.92502</c:v>
                </c:pt>
                <c:pt idx="35">
                  <c:v>2.9467720000000002</c:v>
                </c:pt>
                <c:pt idx="36">
                  <c:v>2.983997</c:v>
                </c:pt>
                <c:pt idx="37">
                  <c:v>3.0150519999999998</c:v>
                </c:pt>
                <c:pt idx="38">
                  <c:v>3.0542850000000001</c:v>
                </c:pt>
                <c:pt idx="39">
                  <c:v>3.0587010000000001</c:v>
                </c:pt>
                <c:pt idx="40">
                  <c:v>3.1108690000000001</c:v>
                </c:pt>
                <c:pt idx="41">
                  <c:v>3.1395689999999998</c:v>
                </c:pt>
                <c:pt idx="42">
                  <c:v>3.1587350000000001</c:v>
                </c:pt>
                <c:pt idx="43">
                  <c:v>3.1777549999999999</c:v>
                </c:pt>
                <c:pt idx="44">
                  <c:v>3.1887310000000002</c:v>
                </c:pt>
                <c:pt idx="45">
                  <c:v>3.168612</c:v>
                </c:pt>
                <c:pt idx="46">
                  <c:v>3.2111459999999998</c:v>
                </c:pt>
                <c:pt idx="47">
                  <c:v>3.2243379999999999</c:v>
                </c:pt>
                <c:pt idx="48">
                  <c:v>3.2361330000000001</c:v>
                </c:pt>
                <c:pt idx="49">
                  <c:v>3.2298619999999998</c:v>
                </c:pt>
                <c:pt idx="50">
                  <c:v>3.2322890000000002</c:v>
                </c:pt>
              </c:numCache>
            </c:numRef>
          </c:val>
          <c:smooth val="0"/>
        </c:ser>
        <c:dLbls>
          <c:showLegendKey val="0"/>
          <c:showVal val="0"/>
          <c:showCatName val="0"/>
          <c:showSerName val="0"/>
          <c:showPercent val="0"/>
          <c:showBubbleSize val="0"/>
        </c:dLbls>
        <c:smooth val="0"/>
        <c:axId val="-1861079392"/>
        <c:axId val="-1294921600"/>
      </c:lineChart>
      <c:catAx>
        <c:axId val="-186107939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4921600"/>
        <c:crosses val="autoZero"/>
        <c:auto val="0"/>
        <c:lblAlgn val="ctr"/>
        <c:lblOffset val="100"/>
        <c:tickLblSkip val="10"/>
        <c:tickMarkSkip val="10"/>
        <c:noMultiLvlLbl val="0"/>
      </c:catAx>
      <c:valAx>
        <c:axId val="-1294921600"/>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1079392"/>
        <c:crossesAt val="21"/>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6.0519798954254758E-2"/>
          <c:w val="0.8414814814814815"/>
          <c:h val="0.84121088497151619"/>
        </c:manualLayout>
      </c:layout>
      <c:lineChart>
        <c:grouping val="standard"/>
        <c:varyColors val="0"/>
        <c:ser>
          <c:idx val="1"/>
          <c:order val="0"/>
          <c:tx>
            <c:strRef>
              <c:f>Sheet1!$B$1</c:f>
              <c:strCache>
                <c:ptCount val="1"/>
                <c:pt idx="0">
                  <c:v>High Oil Price_diesel</c:v>
                </c:pt>
              </c:strCache>
            </c:strRef>
          </c:tx>
          <c:spPr>
            <a:ln w="22225" cap="rnd" cmpd="sng">
              <a:solidFill>
                <a:srgbClr val="A33340">
                  <a:lumMod val="75000"/>
                </a:srgb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2.1643599515868752</c:v>
                </c:pt>
                <c:pt idx="1">
                  <c:v>1.9900784471738313</c:v>
                </c:pt>
                <c:pt idx="2">
                  <c:v>1.8444274872921089</c:v>
                </c:pt>
                <c:pt idx="3">
                  <c:v>2.071647512627639</c:v>
                </c:pt>
                <c:pt idx="4">
                  <c:v>2.4197232012267045</c:v>
                </c:pt>
                <c:pt idx="5">
                  <c:v>3.1141373194083801</c:v>
                </c:pt>
                <c:pt idx="6">
                  <c:v>3.4039793762352053</c:v>
                </c:pt>
                <c:pt idx="7">
                  <c:v>3.5354959723633845</c:v>
                </c:pt>
                <c:pt idx="8">
                  <c:v>4.5715581258948941</c:v>
                </c:pt>
                <c:pt idx="9">
                  <c:v>2.94311874342133</c:v>
                </c:pt>
                <c:pt idx="10">
                  <c:v>3.5283285534434148</c:v>
                </c:pt>
                <c:pt idx="11">
                  <c:v>4.4357091665137895</c:v>
                </c:pt>
                <c:pt idx="12">
                  <c:v>4.497303424</c:v>
                </c:pt>
                <c:pt idx="13">
                  <c:v>4.3685001680507112</c:v>
                </c:pt>
                <c:pt idx="14">
                  <c:v>4.1830489058067508</c:v>
                </c:pt>
                <c:pt idx="15">
                  <c:v>2.9324962255314264</c:v>
                </c:pt>
                <c:pt idx="16">
                  <c:v>2.4700038516108282</c:v>
                </c:pt>
                <c:pt idx="17">
                  <c:v>2.7884982360040853</c:v>
                </c:pt>
                <c:pt idx="18">
                  <c:v>3.2656877438891714</c:v>
                </c:pt>
                <c:pt idx="19">
                  <c:v>3.0852438498196237</c:v>
                </c:pt>
                <c:pt idx="20">
                  <c:v>2.5198480000000001</c:v>
                </c:pt>
                <c:pt idx="21">
                  <c:v>3.1880039999999998</c:v>
                </c:pt>
                <c:pt idx="22">
                  <c:v>3.550278</c:v>
                </c:pt>
                <c:pt idx="23">
                  <c:v>3.9135979999999999</c:v>
                </c:pt>
                <c:pt idx="24">
                  <c:v>4.1133280000000001</c:v>
                </c:pt>
                <c:pt idx="25">
                  <c:v>4.2607590000000002</c:v>
                </c:pt>
                <c:pt idx="26">
                  <c:v>4.3389069999999998</c:v>
                </c:pt>
                <c:pt idx="27">
                  <c:v>4.4565000000000001</c:v>
                </c:pt>
                <c:pt idx="28">
                  <c:v>4.5448149999999998</c:v>
                </c:pt>
                <c:pt idx="29">
                  <c:v>4.6317170000000001</c:v>
                </c:pt>
                <c:pt idx="30">
                  <c:v>4.7323750000000002</c:v>
                </c:pt>
                <c:pt idx="31">
                  <c:v>4.7469919999999997</c:v>
                </c:pt>
                <c:pt idx="32">
                  <c:v>4.8326599999999997</c:v>
                </c:pt>
                <c:pt idx="33">
                  <c:v>4.8986020000000003</c:v>
                </c:pt>
                <c:pt idx="34">
                  <c:v>4.9382390000000003</c:v>
                </c:pt>
                <c:pt idx="35">
                  <c:v>4.9931770000000002</c:v>
                </c:pt>
                <c:pt idx="36">
                  <c:v>5.0548760000000001</c:v>
                </c:pt>
                <c:pt idx="37">
                  <c:v>5.1025749999999999</c:v>
                </c:pt>
                <c:pt idx="38">
                  <c:v>5.160533</c:v>
                </c:pt>
                <c:pt idx="39">
                  <c:v>5.1923870000000001</c:v>
                </c:pt>
                <c:pt idx="40">
                  <c:v>5.24613</c:v>
                </c:pt>
                <c:pt idx="41">
                  <c:v>5.245736</c:v>
                </c:pt>
                <c:pt idx="42">
                  <c:v>5.2832059999999998</c:v>
                </c:pt>
                <c:pt idx="43">
                  <c:v>5.3052060000000001</c:v>
                </c:pt>
                <c:pt idx="44">
                  <c:v>5.3386529999999999</c:v>
                </c:pt>
                <c:pt idx="45">
                  <c:v>5.3877600000000001</c:v>
                </c:pt>
                <c:pt idx="46">
                  <c:v>5.4281750000000004</c:v>
                </c:pt>
                <c:pt idx="47">
                  <c:v>5.4604840000000001</c:v>
                </c:pt>
                <c:pt idx="48">
                  <c:v>5.5229489999999997</c:v>
                </c:pt>
                <c:pt idx="49">
                  <c:v>5.5520180000000003</c:v>
                </c:pt>
                <c:pt idx="50">
                  <c:v>5.585064</c:v>
                </c:pt>
              </c:numCache>
            </c:numRef>
          </c:val>
          <c:smooth val="0"/>
        </c:ser>
        <c:ser>
          <c:idx val="5"/>
          <c:order val="1"/>
          <c:tx>
            <c:strRef>
              <c:f>Sheet1!$C$1</c:f>
              <c:strCache>
                <c:ptCount val="1"/>
                <c:pt idx="0">
                  <c:v>Low Oil Price_diesel</c:v>
                </c:pt>
              </c:strCache>
            </c:strRef>
          </c:tx>
          <c:spPr>
            <a:ln w="22225" cap="rnd">
              <a:solidFill>
                <a:srgbClr val="A33340">
                  <a:lumMod val="40000"/>
                  <a:lumOff val="60000"/>
                </a:srgb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2.1643599515868752</c:v>
                </c:pt>
                <c:pt idx="1">
                  <c:v>1.9900784471738313</c:v>
                </c:pt>
                <c:pt idx="2">
                  <c:v>1.8444274872921089</c:v>
                </c:pt>
                <c:pt idx="3">
                  <c:v>2.071647512627639</c:v>
                </c:pt>
                <c:pt idx="4">
                  <c:v>2.4197232012267045</c:v>
                </c:pt>
                <c:pt idx="5">
                  <c:v>3.1141373194083801</c:v>
                </c:pt>
                <c:pt idx="6">
                  <c:v>3.4039793762352053</c:v>
                </c:pt>
                <c:pt idx="7">
                  <c:v>3.5354959723633845</c:v>
                </c:pt>
                <c:pt idx="8">
                  <c:v>4.5715581258948941</c:v>
                </c:pt>
                <c:pt idx="9">
                  <c:v>2.94311874342133</c:v>
                </c:pt>
                <c:pt idx="10">
                  <c:v>3.5283285534434148</c:v>
                </c:pt>
                <c:pt idx="11">
                  <c:v>4.4357091665137895</c:v>
                </c:pt>
                <c:pt idx="12">
                  <c:v>4.497303424</c:v>
                </c:pt>
                <c:pt idx="13">
                  <c:v>4.3685001680507112</c:v>
                </c:pt>
                <c:pt idx="14">
                  <c:v>4.1830489058067508</c:v>
                </c:pt>
                <c:pt idx="15">
                  <c:v>2.9324962255314264</c:v>
                </c:pt>
                <c:pt idx="16">
                  <c:v>2.4700038516108282</c:v>
                </c:pt>
                <c:pt idx="17">
                  <c:v>2.7884982360040853</c:v>
                </c:pt>
                <c:pt idx="18">
                  <c:v>3.2656877438891714</c:v>
                </c:pt>
                <c:pt idx="19">
                  <c:v>3.0852438498196237</c:v>
                </c:pt>
                <c:pt idx="20">
                  <c:v>2.5190269999999999</c:v>
                </c:pt>
                <c:pt idx="21">
                  <c:v>2.1319759999999999</c:v>
                </c:pt>
                <c:pt idx="22">
                  <c:v>2.0997970000000001</c:v>
                </c:pt>
                <c:pt idx="23">
                  <c:v>2.2330619999999999</c:v>
                </c:pt>
                <c:pt idx="24">
                  <c:v>2.2803450000000001</c:v>
                </c:pt>
                <c:pt idx="25">
                  <c:v>2.3173400000000002</c:v>
                </c:pt>
                <c:pt idx="26">
                  <c:v>2.3392040000000001</c:v>
                </c:pt>
                <c:pt idx="27">
                  <c:v>2.3565969999999998</c:v>
                </c:pt>
                <c:pt idx="28">
                  <c:v>2.3526769999999999</c:v>
                </c:pt>
                <c:pt idx="29">
                  <c:v>2.3627120000000001</c:v>
                </c:pt>
                <c:pt idx="30">
                  <c:v>2.412833</c:v>
                </c:pt>
                <c:pt idx="31">
                  <c:v>2.4247749999999999</c:v>
                </c:pt>
                <c:pt idx="32">
                  <c:v>2.4604200000000001</c:v>
                </c:pt>
                <c:pt idx="33">
                  <c:v>2.4654090000000002</c:v>
                </c:pt>
                <c:pt idx="34">
                  <c:v>2.4573450000000001</c:v>
                </c:pt>
                <c:pt idx="35">
                  <c:v>2.4737840000000002</c:v>
                </c:pt>
                <c:pt idx="36">
                  <c:v>2.4749099999999999</c:v>
                </c:pt>
                <c:pt idx="37">
                  <c:v>2.4865979999999999</c:v>
                </c:pt>
                <c:pt idx="38">
                  <c:v>2.4788619999999999</c:v>
                </c:pt>
                <c:pt idx="39">
                  <c:v>2.4897339999999999</c:v>
                </c:pt>
                <c:pt idx="40">
                  <c:v>2.4862190000000002</c:v>
                </c:pt>
                <c:pt idx="41">
                  <c:v>2.482043</c:v>
                </c:pt>
                <c:pt idx="42">
                  <c:v>2.4751750000000001</c:v>
                </c:pt>
                <c:pt idx="43">
                  <c:v>2.4768089999999998</c:v>
                </c:pt>
                <c:pt idx="44">
                  <c:v>2.476286</c:v>
                </c:pt>
                <c:pt idx="45">
                  <c:v>2.4846529999999998</c:v>
                </c:pt>
                <c:pt idx="46">
                  <c:v>2.4951370000000002</c:v>
                </c:pt>
                <c:pt idx="47">
                  <c:v>2.481277</c:v>
                </c:pt>
                <c:pt idx="48">
                  <c:v>2.5002399999999998</c:v>
                </c:pt>
                <c:pt idx="49">
                  <c:v>2.5079940000000001</c:v>
                </c:pt>
                <c:pt idx="50">
                  <c:v>2.5269439999999999</c:v>
                </c:pt>
              </c:numCache>
            </c:numRef>
          </c:val>
          <c:smooth val="0"/>
        </c:ser>
        <c:ser>
          <c:idx val="0"/>
          <c:order val="2"/>
          <c:tx>
            <c:strRef>
              <c:f>Sheet1!$D$1</c:f>
              <c:strCache>
                <c:ptCount val="1"/>
                <c:pt idx="0">
                  <c:v>Reference_diesel</c:v>
                </c:pt>
              </c:strCache>
            </c:strRef>
          </c:tx>
          <c:spPr>
            <a:ln w="22225" cap="rnd">
              <a:solidFill>
                <a:srgbClr val="000000"/>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2.1643599515868752</c:v>
                </c:pt>
                <c:pt idx="1">
                  <c:v>1.9900784471738313</c:v>
                </c:pt>
                <c:pt idx="2">
                  <c:v>1.8444274872921089</c:v>
                </c:pt>
                <c:pt idx="3">
                  <c:v>2.071647512627639</c:v>
                </c:pt>
                <c:pt idx="4">
                  <c:v>2.4197232012267045</c:v>
                </c:pt>
                <c:pt idx="5">
                  <c:v>3.1141373194083801</c:v>
                </c:pt>
                <c:pt idx="6">
                  <c:v>3.4039793762352053</c:v>
                </c:pt>
                <c:pt idx="7">
                  <c:v>3.5354959723633845</c:v>
                </c:pt>
                <c:pt idx="8">
                  <c:v>4.5715581258948941</c:v>
                </c:pt>
                <c:pt idx="9">
                  <c:v>2.94311874342133</c:v>
                </c:pt>
                <c:pt idx="10">
                  <c:v>3.5283285534434148</c:v>
                </c:pt>
                <c:pt idx="11">
                  <c:v>4.4357091665137895</c:v>
                </c:pt>
                <c:pt idx="12">
                  <c:v>4.497303424</c:v>
                </c:pt>
                <c:pt idx="13">
                  <c:v>4.3685001680507112</c:v>
                </c:pt>
                <c:pt idx="14">
                  <c:v>4.1830489058067508</c:v>
                </c:pt>
                <c:pt idx="15">
                  <c:v>2.9324962255314264</c:v>
                </c:pt>
                <c:pt idx="16">
                  <c:v>2.4700038516108282</c:v>
                </c:pt>
                <c:pt idx="17">
                  <c:v>2.7884982360040853</c:v>
                </c:pt>
                <c:pt idx="18">
                  <c:v>3.2656877438891714</c:v>
                </c:pt>
                <c:pt idx="19">
                  <c:v>3.0852438498196237</c:v>
                </c:pt>
                <c:pt idx="20">
                  <c:v>2.5190579999999998</c:v>
                </c:pt>
                <c:pt idx="21">
                  <c:v>2.5105979999999999</c:v>
                </c:pt>
                <c:pt idx="22">
                  <c:v>2.61632</c:v>
                </c:pt>
                <c:pt idx="23">
                  <c:v>2.8330649999999999</c:v>
                </c:pt>
                <c:pt idx="24">
                  <c:v>2.925872</c:v>
                </c:pt>
                <c:pt idx="25">
                  <c:v>2.9928409999999999</c:v>
                </c:pt>
                <c:pt idx="26">
                  <c:v>3.0513650000000001</c:v>
                </c:pt>
                <c:pt idx="27">
                  <c:v>3.1042510000000001</c:v>
                </c:pt>
                <c:pt idx="28">
                  <c:v>3.1557110000000002</c:v>
                </c:pt>
                <c:pt idx="29">
                  <c:v>3.1867679999999998</c:v>
                </c:pt>
                <c:pt idx="30">
                  <c:v>3.2897150000000002</c:v>
                </c:pt>
                <c:pt idx="31">
                  <c:v>3.324433</c:v>
                </c:pt>
                <c:pt idx="32">
                  <c:v>3.364744</c:v>
                </c:pt>
                <c:pt idx="33">
                  <c:v>3.3831820000000001</c:v>
                </c:pt>
                <c:pt idx="34">
                  <c:v>3.3970039999999999</c:v>
                </c:pt>
                <c:pt idx="35">
                  <c:v>3.414968</c:v>
                </c:pt>
                <c:pt idx="36">
                  <c:v>3.4225699999999999</c:v>
                </c:pt>
                <c:pt idx="37">
                  <c:v>3.458736</c:v>
                </c:pt>
                <c:pt idx="38">
                  <c:v>3.4851700000000001</c:v>
                </c:pt>
                <c:pt idx="39">
                  <c:v>3.4847679999999999</c:v>
                </c:pt>
                <c:pt idx="40">
                  <c:v>3.5378219999999998</c:v>
                </c:pt>
                <c:pt idx="41">
                  <c:v>3.5693980000000001</c:v>
                </c:pt>
                <c:pt idx="42">
                  <c:v>3.58846</c:v>
                </c:pt>
                <c:pt idx="43">
                  <c:v>3.6218509999999999</c:v>
                </c:pt>
                <c:pt idx="44">
                  <c:v>3.629381</c:v>
                </c:pt>
                <c:pt idx="45">
                  <c:v>3.6232359999999999</c:v>
                </c:pt>
                <c:pt idx="46">
                  <c:v>3.6654499999999999</c:v>
                </c:pt>
                <c:pt idx="47">
                  <c:v>3.6798989999999998</c:v>
                </c:pt>
                <c:pt idx="48">
                  <c:v>3.6815229999999999</c:v>
                </c:pt>
                <c:pt idx="49">
                  <c:v>3.6982849999999998</c:v>
                </c:pt>
                <c:pt idx="50">
                  <c:v>3.694213</c:v>
                </c:pt>
              </c:numCache>
            </c:numRef>
          </c:val>
          <c:smooth val="0"/>
        </c:ser>
        <c:dLbls>
          <c:showLegendKey val="0"/>
          <c:showVal val="0"/>
          <c:showCatName val="0"/>
          <c:showSerName val="0"/>
          <c:showPercent val="0"/>
          <c:showBubbleSize val="0"/>
        </c:dLbls>
        <c:smooth val="0"/>
        <c:axId val="-1294922144"/>
        <c:axId val="-1294915616"/>
      </c:lineChart>
      <c:catAx>
        <c:axId val="-129492214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4915616"/>
        <c:crosses val="autoZero"/>
        <c:auto val="0"/>
        <c:lblAlgn val="ctr"/>
        <c:lblOffset val="100"/>
        <c:tickLblSkip val="10"/>
        <c:tickMarkSkip val="10"/>
        <c:noMultiLvlLbl val="0"/>
      </c:catAx>
      <c:valAx>
        <c:axId val="-1294915616"/>
        <c:scaling>
          <c:orientation val="minMax"/>
          <c:max val="7"/>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4922144"/>
        <c:crossesAt val="21"/>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77100339836109"/>
          <c:y val="2.9076121609750531E-2"/>
          <c:w val="0.7342735682012187"/>
          <c:h val="0.85860513952382356"/>
        </c:manualLayout>
      </c:layout>
      <c:lineChart>
        <c:grouping val="standard"/>
        <c:varyColors val="0"/>
        <c:ser>
          <c:idx val="2"/>
          <c:order val="0"/>
          <c:tx>
            <c:strRef>
              <c:f>Sheet1!$D$1</c:f>
              <c:strCache>
                <c:ptCount val="1"/>
                <c:pt idx="0">
                  <c:v>Low Oil Price</c:v>
                </c:pt>
              </c:strCache>
            </c:strRef>
          </c:tx>
          <c:spPr>
            <a:ln w="22225" cap="rnd">
              <a:solidFill>
                <a:schemeClr val="accent5">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23.333120999999998</c:v>
                </c:pt>
                <c:pt idx="1">
                  <c:v>22.238624000000002</c:v>
                </c:pt>
                <c:pt idx="2">
                  <c:v>23.027021000000001</c:v>
                </c:pt>
                <c:pt idx="3">
                  <c:v>22.276502000000001</c:v>
                </c:pt>
                <c:pt idx="4">
                  <c:v>22.402545999999997</c:v>
                </c:pt>
                <c:pt idx="5">
                  <c:v>22.014434000000001</c:v>
                </c:pt>
                <c:pt idx="6">
                  <c:v>21.699071</c:v>
                </c:pt>
                <c:pt idx="7">
                  <c:v>23.103793000000003</c:v>
                </c:pt>
                <c:pt idx="8">
                  <c:v>23.277007000000001</c:v>
                </c:pt>
                <c:pt idx="9">
                  <c:v>22.910078000000002</c:v>
                </c:pt>
                <c:pt idx="10">
                  <c:v>24.086796999999997</c:v>
                </c:pt>
                <c:pt idx="11">
                  <c:v>24.477425</c:v>
                </c:pt>
                <c:pt idx="12">
                  <c:v>25.538487</c:v>
                </c:pt>
                <c:pt idx="13">
                  <c:v>26.155071</c:v>
                </c:pt>
                <c:pt idx="14">
                  <c:v>26.593375000000002</c:v>
                </c:pt>
                <c:pt idx="15">
                  <c:v>27.243856999999998</c:v>
                </c:pt>
                <c:pt idx="16">
                  <c:v>27.444220000000001</c:v>
                </c:pt>
                <c:pt idx="17">
                  <c:v>27.145893000000001</c:v>
                </c:pt>
                <c:pt idx="18">
                  <c:v>30.076622</c:v>
                </c:pt>
                <c:pt idx="19">
                  <c:v>31.014345000000002</c:v>
                </c:pt>
                <c:pt idx="20">
                  <c:v>30.68244</c:v>
                </c:pt>
                <c:pt idx="21">
                  <c:v>28.649941999999999</c:v>
                </c:pt>
                <c:pt idx="22">
                  <c:v>28.648316999999999</c:v>
                </c:pt>
                <c:pt idx="23">
                  <c:v>28.306231</c:v>
                </c:pt>
                <c:pt idx="24">
                  <c:v>28.060176999999999</c:v>
                </c:pt>
                <c:pt idx="25">
                  <c:v>29.011904000000001</c:v>
                </c:pt>
                <c:pt idx="26">
                  <c:v>29.344360000000002</c:v>
                </c:pt>
                <c:pt idx="27">
                  <c:v>29.531936999999999</c:v>
                </c:pt>
                <c:pt idx="28">
                  <c:v>29.439876999999999</c:v>
                </c:pt>
                <c:pt idx="29">
                  <c:v>29.278793</c:v>
                </c:pt>
                <c:pt idx="30">
                  <c:v>29.012339000000001</c:v>
                </c:pt>
                <c:pt idx="31">
                  <c:v>29.126064</c:v>
                </c:pt>
                <c:pt idx="32">
                  <c:v>29.266476000000001</c:v>
                </c:pt>
                <c:pt idx="33">
                  <c:v>29.327794999999998</c:v>
                </c:pt>
                <c:pt idx="34">
                  <c:v>29.434923000000001</c:v>
                </c:pt>
                <c:pt idx="35">
                  <c:v>29.457117</c:v>
                </c:pt>
                <c:pt idx="36">
                  <c:v>29.572953999999999</c:v>
                </c:pt>
                <c:pt idx="37">
                  <c:v>29.846564999999998</c:v>
                </c:pt>
                <c:pt idx="38">
                  <c:v>30.236673</c:v>
                </c:pt>
                <c:pt idx="39">
                  <c:v>30.574282</c:v>
                </c:pt>
                <c:pt idx="40">
                  <c:v>30.756786000000002</c:v>
                </c:pt>
                <c:pt idx="41">
                  <c:v>30.976033999999999</c:v>
                </c:pt>
                <c:pt idx="42">
                  <c:v>31.311951000000001</c:v>
                </c:pt>
                <c:pt idx="43">
                  <c:v>31.602270000000001</c:v>
                </c:pt>
                <c:pt idx="44">
                  <c:v>31.802429</c:v>
                </c:pt>
                <c:pt idx="45">
                  <c:v>32.092666999999999</c:v>
                </c:pt>
                <c:pt idx="46">
                  <c:v>32.316887000000001</c:v>
                </c:pt>
                <c:pt idx="47">
                  <c:v>32.572474999999997</c:v>
                </c:pt>
                <c:pt idx="48">
                  <c:v>32.822547999999998</c:v>
                </c:pt>
                <c:pt idx="49">
                  <c:v>33.078232</c:v>
                </c:pt>
                <c:pt idx="50">
                  <c:v>33.441200000000002</c:v>
                </c:pt>
              </c:numCache>
            </c:numRef>
          </c:val>
          <c:smooth val="0"/>
        </c:ser>
        <c:ser>
          <c:idx val="3"/>
          <c:order val="1"/>
          <c:tx>
            <c:strRef>
              <c:f>Sheet1!$E$1</c:f>
              <c:strCache>
                <c:ptCount val="1"/>
                <c:pt idx="0">
                  <c:v>High Oil Price</c:v>
                </c:pt>
              </c:strCache>
            </c:strRef>
          </c:tx>
          <c:spPr>
            <a:ln w="22225" cap="rnd">
              <a:solidFill>
                <a:schemeClr val="accent5">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23.333120999999998</c:v>
                </c:pt>
                <c:pt idx="1">
                  <c:v>22.238624000000002</c:v>
                </c:pt>
                <c:pt idx="2">
                  <c:v>23.027021000000001</c:v>
                </c:pt>
                <c:pt idx="3">
                  <c:v>22.276502000000001</c:v>
                </c:pt>
                <c:pt idx="4">
                  <c:v>22.402545999999997</c:v>
                </c:pt>
                <c:pt idx="5">
                  <c:v>22.014434000000001</c:v>
                </c:pt>
                <c:pt idx="6">
                  <c:v>21.699071</c:v>
                </c:pt>
                <c:pt idx="7">
                  <c:v>23.103793000000003</c:v>
                </c:pt>
                <c:pt idx="8">
                  <c:v>23.277007000000001</c:v>
                </c:pt>
                <c:pt idx="9">
                  <c:v>22.910078000000002</c:v>
                </c:pt>
                <c:pt idx="10">
                  <c:v>24.086796999999997</c:v>
                </c:pt>
                <c:pt idx="11">
                  <c:v>24.477425</c:v>
                </c:pt>
                <c:pt idx="12">
                  <c:v>25.538487</c:v>
                </c:pt>
                <c:pt idx="13">
                  <c:v>26.155071</c:v>
                </c:pt>
                <c:pt idx="14">
                  <c:v>26.593375000000002</c:v>
                </c:pt>
                <c:pt idx="15">
                  <c:v>27.243856999999998</c:v>
                </c:pt>
                <c:pt idx="16">
                  <c:v>27.444220000000001</c:v>
                </c:pt>
                <c:pt idx="17">
                  <c:v>27.145893000000001</c:v>
                </c:pt>
                <c:pt idx="18">
                  <c:v>30.076622</c:v>
                </c:pt>
                <c:pt idx="19">
                  <c:v>31.014345000000002</c:v>
                </c:pt>
                <c:pt idx="20">
                  <c:v>30.703371000000001</c:v>
                </c:pt>
                <c:pt idx="21">
                  <c:v>29.448409999999999</c:v>
                </c:pt>
                <c:pt idx="22">
                  <c:v>30.044284999999999</c:v>
                </c:pt>
                <c:pt idx="23">
                  <c:v>30.667345000000001</c:v>
                </c:pt>
                <c:pt idx="24">
                  <c:v>30.820328</c:v>
                </c:pt>
                <c:pt idx="25">
                  <c:v>31.749953999999999</c:v>
                </c:pt>
                <c:pt idx="26">
                  <c:v>31.95627</c:v>
                </c:pt>
                <c:pt idx="27">
                  <c:v>32.001114000000001</c:v>
                </c:pt>
                <c:pt idx="28">
                  <c:v>31.945537999999999</c:v>
                </c:pt>
                <c:pt idx="29">
                  <c:v>31.865735999999998</c:v>
                </c:pt>
                <c:pt idx="30">
                  <c:v>31.703620999999998</c:v>
                </c:pt>
                <c:pt idx="31">
                  <c:v>31.963633999999999</c:v>
                </c:pt>
                <c:pt idx="32">
                  <c:v>32.164482</c:v>
                </c:pt>
                <c:pt idx="33">
                  <c:v>32.531089999999999</c:v>
                </c:pt>
                <c:pt idx="34">
                  <c:v>32.957873999999997</c:v>
                </c:pt>
                <c:pt idx="35">
                  <c:v>33.206527999999999</c:v>
                </c:pt>
                <c:pt idx="36">
                  <c:v>33.434998</c:v>
                </c:pt>
                <c:pt idx="37">
                  <c:v>33.674137000000002</c:v>
                </c:pt>
                <c:pt idx="38">
                  <c:v>34.141250999999997</c:v>
                </c:pt>
                <c:pt idx="39">
                  <c:v>34.647812000000002</c:v>
                </c:pt>
                <c:pt idx="40">
                  <c:v>35.095416999999998</c:v>
                </c:pt>
                <c:pt idx="41">
                  <c:v>35.356693</c:v>
                </c:pt>
                <c:pt idx="42">
                  <c:v>35.777828</c:v>
                </c:pt>
                <c:pt idx="43">
                  <c:v>36.119923</c:v>
                </c:pt>
                <c:pt idx="44">
                  <c:v>36.573566</c:v>
                </c:pt>
                <c:pt idx="45">
                  <c:v>36.975955999999996</c:v>
                </c:pt>
                <c:pt idx="46">
                  <c:v>37.170760999999999</c:v>
                </c:pt>
                <c:pt idx="47">
                  <c:v>37.477080999999998</c:v>
                </c:pt>
                <c:pt idx="48">
                  <c:v>37.739306999999997</c:v>
                </c:pt>
                <c:pt idx="49">
                  <c:v>38.169231000000003</c:v>
                </c:pt>
                <c:pt idx="50">
                  <c:v>38.656761000000003</c:v>
                </c:pt>
              </c:numCache>
            </c:numRef>
          </c:val>
          <c:smooth val="0"/>
        </c:ser>
        <c:ser>
          <c:idx val="4"/>
          <c:order val="2"/>
          <c:tx>
            <c:strRef>
              <c:f>Sheet1!$F$1</c:f>
              <c:strCache>
                <c:ptCount val="1"/>
                <c:pt idx="0">
                  <c:v>Low Oil &amp; Gas Supply</c:v>
                </c:pt>
              </c:strCache>
            </c:strRef>
          </c:tx>
          <c:spPr>
            <a:ln w="22225" cap="rnd">
              <a:solidFill>
                <a:schemeClr val="accent2">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23.333120999999998</c:v>
                </c:pt>
                <c:pt idx="1">
                  <c:v>22.238624000000002</c:v>
                </c:pt>
                <c:pt idx="2">
                  <c:v>23.027021000000001</c:v>
                </c:pt>
                <c:pt idx="3">
                  <c:v>22.276502000000001</c:v>
                </c:pt>
                <c:pt idx="4">
                  <c:v>22.402545999999997</c:v>
                </c:pt>
                <c:pt idx="5">
                  <c:v>22.014434000000001</c:v>
                </c:pt>
                <c:pt idx="6">
                  <c:v>21.699071</c:v>
                </c:pt>
                <c:pt idx="7">
                  <c:v>23.103793000000003</c:v>
                </c:pt>
                <c:pt idx="8">
                  <c:v>23.277007000000001</c:v>
                </c:pt>
                <c:pt idx="9">
                  <c:v>22.910078000000002</c:v>
                </c:pt>
                <c:pt idx="10">
                  <c:v>24.086796999999997</c:v>
                </c:pt>
                <c:pt idx="11">
                  <c:v>24.477425</c:v>
                </c:pt>
                <c:pt idx="12">
                  <c:v>25.538487</c:v>
                </c:pt>
                <c:pt idx="13">
                  <c:v>26.155071</c:v>
                </c:pt>
                <c:pt idx="14">
                  <c:v>26.593375000000002</c:v>
                </c:pt>
                <c:pt idx="15">
                  <c:v>27.243856999999998</c:v>
                </c:pt>
                <c:pt idx="16">
                  <c:v>27.444220000000001</c:v>
                </c:pt>
                <c:pt idx="17">
                  <c:v>27.145893000000001</c:v>
                </c:pt>
                <c:pt idx="18">
                  <c:v>30.076622</c:v>
                </c:pt>
                <c:pt idx="19">
                  <c:v>31.014345000000002</c:v>
                </c:pt>
                <c:pt idx="20">
                  <c:v>30.70232</c:v>
                </c:pt>
                <c:pt idx="21">
                  <c:v>28.841621</c:v>
                </c:pt>
                <c:pt idx="22">
                  <c:v>28.449407999999998</c:v>
                </c:pt>
                <c:pt idx="23">
                  <c:v>28.567544999999999</c:v>
                </c:pt>
                <c:pt idx="24">
                  <c:v>28.131236999999999</c:v>
                </c:pt>
                <c:pt idx="25">
                  <c:v>28.335229999999999</c:v>
                </c:pt>
                <c:pt idx="26">
                  <c:v>27.844014999999999</c:v>
                </c:pt>
                <c:pt idx="27">
                  <c:v>27.346823000000001</c:v>
                </c:pt>
                <c:pt idx="28">
                  <c:v>26.698461999999999</c:v>
                </c:pt>
                <c:pt idx="29">
                  <c:v>26.402923999999999</c:v>
                </c:pt>
                <c:pt idx="30">
                  <c:v>26.122852000000002</c:v>
                </c:pt>
                <c:pt idx="31">
                  <c:v>26.005296999999999</c:v>
                </c:pt>
                <c:pt idx="32">
                  <c:v>25.968094000000001</c:v>
                </c:pt>
                <c:pt idx="33">
                  <c:v>25.942368999999999</c:v>
                </c:pt>
                <c:pt idx="34">
                  <c:v>25.797571000000001</c:v>
                </c:pt>
                <c:pt idx="35">
                  <c:v>25.706503000000001</c:v>
                </c:pt>
                <c:pt idx="36">
                  <c:v>25.735802</c:v>
                </c:pt>
                <c:pt idx="37">
                  <c:v>25.841728</c:v>
                </c:pt>
                <c:pt idx="38">
                  <c:v>25.992540000000002</c:v>
                </c:pt>
                <c:pt idx="39">
                  <c:v>26.045981999999999</c:v>
                </c:pt>
                <c:pt idx="40">
                  <c:v>26.004459000000001</c:v>
                </c:pt>
                <c:pt idx="41">
                  <c:v>26.057472000000001</c:v>
                </c:pt>
                <c:pt idx="42">
                  <c:v>26.113510000000002</c:v>
                </c:pt>
                <c:pt idx="43">
                  <c:v>26.134432</c:v>
                </c:pt>
                <c:pt idx="44">
                  <c:v>26.130821000000001</c:v>
                </c:pt>
                <c:pt idx="45">
                  <c:v>26.158906999999999</c:v>
                </c:pt>
                <c:pt idx="46">
                  <c:v>26.270990000000001</c:v>
                </c:pt>
                <c:pt idx="47">
                  <c:v>26.333012</c:v>
                </c:pt>
                <c:pt idx="48">
                  <c:v>26.403032</c:v>
                </c:pt>
                <c:pt idx="49">
                  <c:v>26.470383000000002</c:v>
                </c:pt>
                <c:pt idx="50">
                  <c:v>26.423110999999999</c:v>
                </c:pt>
              </c:numCache>
            </c:numRef>
          </c:val>
          <c:smooth val="0"/>
        </c:ser>
        <c:ser>
          <c:idx val="5"/>
          <c:order val="3"/>
          <c:tx>
            <c:strRef>
              <c:f>Sheet1!$G$1</c:f>
              <c:strCache>
                <c:ptCount val="1"/>
                <c:pt idx="0">
                  <c:v>High Oil &amp; Gas Supply</c:v>
                </c:pt>
              </c:strCache>
            </c:strRef>
          </c:tx>
          <c:spPr>
            <a:ln w="22225" cap="rnd">
              <a:solidFill>
                <a:schemeClr val="accent2">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23.333120999999998</c:v>
                </c:pt>
                <c:pt idx="1">
                  <c:v>22.238624000000002</c:v>
                </c:pt>
                <c:pt idx="2">
                  <c:v>23.027021000000001</c:v>
                </c:pt>
                <c:pt idx="3">
                  <c:v>22.276502000000001</c:v>
                </c:pt>
                <c:pt idx="4">
                  <c:v>22.402545999999997</c:v>
                </c:pt>
                <c:pt idx="5">
                  <c:v>22.014434000000001</c:v>
                </c:pt>
                <c:pt idx="6">
                  <c:v>21.699071</c:v>
                </c:pt>
                <c:pt idx="7">
                  <c:v>23.103793000000003</c:v>
                </c:pt>
                <c:pt idx="8">
                  <c:v>23.277007000000001</c:v>
                </c:pt>
                <c:pt idx="9">
                  <c:v>22.910078000000002</c:v>
                </c:pt>
                <c:pt idx="10">
                  <c:v>24.086796999999997</c:v>
                </c:pt>
                <c:pt idx="11">
                  <c:v>24.477425</c:v>
                </c:pt>
                <c:pt idx="12">
                  <c:v>25.538487</c:v>
                </c:pt>
                <c:pt idx="13">
                  <c:v>26.155071</c:v>
                </c:pt>
                <c:pt idx="14">
                  <c:v>26.593375000000002</c:v>
                </c:pt>
                <c:pt idx="15">
                  <c:v>27.243856999999998</c:v>
                </c:pt>
                <c:pt idx="16">
                  <c:v>27.444220000000001</c:v>
                </c:pt>
                <c:pt idx="17">
                  <c:v>27.145893000000001</c:v>
                </c:pt>
                <c:pt idx="18">
                  <c:v>30.076622</c:v>
                </c:pt>
                <c:pt idx="19">
                  <c:v>31.014345000000002</c:v>
                </c:pt>
                <c:pt idx="20">
                  <c:v>30.690874000000001</c:v>
                </c:pt>
                <c:pt idx="21">
                  <c:v>28.901140000000002</c:v>
                </c:pt>
                <c:pt idx="22">
                  <c:v>29.542057</c:v>
                </c:pt>
                <c:pt idx="23">
                  <c:v>30.835692999999999</c:v>
                </c:pt>
                <c:pt idx="24">
                  <c:v>31.825747</c:v>
                </c:pt>
                <c:pt idx="25">
                  <c:v>33.249606999999997</c:v>
                </c:pt>
                <c:pt idx="26">
                  <c:v>34.009917999999999</c:v>
                </c:pt>
                <c:pt idx="27">
                  <c:v>34.529285000000002</c:v>
                </c:pt>
                <c:pt idx="28">
                  <c:v>34.692936000000003</c:v>
                </c:pt>
                <c:pt idx="29">
                  <c:v>35.120376999999998</c:v>
                </c:pt>
                <c:pt idx="30">
                  <c:v>35.011958999999997</c:v>
                </c:pt>
                <c:pt idx="31">
                  <c:v>35.279105999999999</c:v>
                </c:pt>
                <c:pt idx="32">
                  <c:v>35.605198000000001</c:v>
                </c:pt>
                <c:pt idx="33">
                  <c:v>35.813792999999997</c:v>
                </c:pt>
                <c:pt idx="34">
                  <c:v>36.153198000000003</c:v>
                </c:pt>
                <c:pt idx="35">
                  <c:v>36.356163000000002</c:v>
                </c:pt>
                <c:pt idx="36">
                  <c:v>36.659168000000001</c:v>
                </c:pt>
                <c:pt idx="37">
                  <c:v>37.124603</c:v>
                </c:pt>
                <c:pt idx="38">
                  <c:v>37.512408999999998</c:v>
                </c:pt>
                <c:pt idx="39">
                  <c:v>37.895077000000001</c:v>
                </c:pt>
                <c:pt idx="40">
                  <c:v>38.219470999999999</c:v>
                </c:pt>
                <c:pt idx="41">
                  <c:v>38.550303999999997</c:v>
                </c:pt>
                <c:pt idx="42">
                  <c:v>38.931033999999997</c:v>
                </c:pt>
                <c:pt idx="43">
                  <c:v>39.475048000000001</c:v>
                </c:pt>
                <c:pt idx="44">
                  <c:v>40.130844000000003</c:v>
                </c:pt>
                <c:pt idx="45">
                  <c:v>40.590153000000001</c:v>
                </c:pt>
                <c:pt idx="46">
                  <c:v>40.852707000000002</c:v>
                </c:pt>
                <c:pt idx="47">
                  <c:v>41.121093999999999</c:v>
                </c:pt>
                <c:pt idx="48">
                  <c:v>41.410716999999998</c:v>
                </c:pt>
                <c:pt idx="49">
                  <c:v>41.586002000000001</c:v>
                </c:pt>
                <c:pt idx="50">
                  <c:v>41.924194</c:v>
                </c:pt>
              </c:numCache>
            </c:numRef>
          </c:val>
          <c:smooth val="0"/>
        </c:ser>
        <c:ser>
          <c:idx val="8"/>
          <c:order val="4"/>
          <c:tx>
            <c:strRef>
              <c:f>Sheet1!$J$1</c:f>
              <c:strCache>
                <c:ptCount val="1"/>
                <c:pt idx="0">
                  <c:v>Reference</c:v>
                </c:pt>
              </c:strCache>
            </c:strRef>
          </c:tx>
          <c:spPr>
            <a:ln w="2222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Sheet1!$J$2:$J$52</c:f>
              <c:numCache>
                <c:formatCode>General</c:formatCode>
                <c:ptCount val="51"/>
                <c:pt idx="0">
                  <c:v>23.333120999999998</c:v>
                </c:pt>
                <c:pt idx="1">
                  <c:v>22.238624000000002</c:v>
                </c:pt>
                <c:pt idx="2">
                  <c:v>23.027021000000001</c:v>
                </c:pt>
                <c:pt idx="3">
                  <c:v>22.276502000000001</c:v>
                </c:pt>
                <c:pt idx="4">
                  <c:v>22.402545999999997</c:v>
                </c:pt>
                <c:pt idx="5">
                  <c:v>22.014434000000001</c:v>
                </c:pt>
                <c:pt idx="6">
                  <c:v>21.699071</c:v>
                </c:pt>
                <c:pt idx="7">
                  <c:v>23.103793000000003</c:v>
                </c:pt>
                <c:pt idx="8">
                  <c:v>23.277007000000001</c:v>
                </c:pt>
                <c:pt idx="9">
                  <c:v>22.910078000000002</c:v>
                </c:pt>
                <c:pt idx="10">
                  <c:v>24.086796999999997</c:v>
                </c:pt>
                <c:pt idx="11">
                  <c:v>24.477425</c:v>
                </c:pt>
                <c:pt idx="12">
                  <c:v>25.538487</c:v>
                </c:pt>
                <c:pt idx="13">
                  <c:v>26.155071</c:v>
                </c:pt>
                <c:pt idx="14">
                  <c:v>26.593375000000002</c:v>
                </c:pt>
                <c:pt idx="15">
                  <c:v>27.243856999999998</c:v>
                </c:pt>
                <c:pt idx="16">
                  <c:v>27.444220000000001</c:v>
                </c:pt>
                <c:pt idx="17">
                  <c:v>27.145893000000001</c:v>
                </c:pt>
                <c:pt idx="18">
                  <c:v>30.076622</c:v>
                </c:pt>
                <c:pt idx="19">
                  <c:v>31.014345000000002</c:v>
                </c:pt>
                <c:pt idx="20">
                  <c:v>30.759627999999999</c:v>
                </c:pt>
                <c:pt idx="21">
                  <c:v>28.969814</c:v>
                </c:pt>
                <c:pt idx="22">
                  <c:v>29.133206999999999</c:v>
                </c:pt>
                <c:pt idx="23">
                  <c:v>29.864118999999999</c:v>
                </c:pt>
                <c:pt idx="24">
                  <c:v>30.095409</c:v>
                </c:pt>
                <c:pt idx="25">
                  <c:v>30.814250999999999</c:v>
                </c:pt>
                <c:pt idx="26">
                  <c:v>31.112348999999998</c:v>
                </c:pt>
                <c:pt idx="27">
                  <c:v>31.129002</c:v>
                </c:pt>
                <c:pt idx="28">
                  <c:v>31.027622000000001</c:v>
                </c:pt>
                <c:pt idx="29">
                  <c:v>31.079346000000001</c:v>
                </c:pt>
                <c:pt idx="30">
                  <c:v>30.969501000000001</c:v>
                </c:pt>
                <c:pt idx="31">
                  <c:v>31.118366000000002</c:v>
                </c:pt>
                <c:pt idx="32">
                  <c:v>31.182736999999999</c:v>
                </c:pt>
                <c:pt idx="33">
                  <c:v>31.255699</c:v>
                </c:pt>
                <c:pt idx="34">
                  <c:v>31.386862000000001</c:v>
                </c:pt>
                <c:pt idx="35">
                  <c:v>31.384893000000002</c:v>
                </c:pt>
                <c:pt idx="36">
                  <c:v>31.516622999999999</c:v>
                </c:pt>
                <c:pt idx="37">
                  <c:v>31.740518999999999</c:v>
                </c:pt>
                <c:pt idx="38">
                  <c:v>32.048031000000002</c:v>
                </c:pt>
                <c:pt idx="39">
                  <c:v>32.346977000000003</c:v>
                </c:pt>
                <c:pt idx="40">
                  <c:v>32.653407999999999</c:v>
                </c:pt>
                <c:pt idx="41">
                  <c:v>32.848422999999997</c:v>
                </c:pt>
                <c:pt idx="42">
                  <c:v>33.185111999999997</c:v>
                </c:pt>
                <c:pt idx="43">
                  <c:v>33.583419999999997</c:v>
                </c:pt>
                <c:pt idx="44">
                  <c:v>33.875362000000003</c:v>
                </c:pt>
                <c:pt idx="45">
                  <c:v>34.116329</c:v>
                </c:pt>
                <c:pt idx="46">
                  <c:v>34.339633999999997</c:v>
                </c:pt>
                <c:pt idx="47">
                  <c:v>34.553958999999999</c:v>
                </c:pt>
                <c:pt idx="48">
                  <c:v>34.812854999999999</c:v>
                </c:pt>
                <c:pt idx="49">
                  <c:v>35.075023999999999</c:v>
                </c:pt>
                <c:pt idx="50">
                  <c:v>35.391342000000002</c:v>
                </c:pt>
              </c:numCache>
            </c:numRef>
          </c:val>
          <c:smooth val="0"/>
        </c:ser>
        <c:dLbls>
          <c:showLegendKey val="0"/>
          <c:showVal val="0"/>
          <c:showCatName val="0"/>
          <c:showSerName val="0"/>
          <c:showPercent val="0"/>
          <c:showBubbleSize val="0"/>
        </c:dLbls>
        <c:smooth val="0"/>
        <c:axId val="-1294916160"/>
        <c:axId val="-1294921056"/>
      </c:lineChart>
      <c:catAx>
        <c:axId val="-12949161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4921056"/>
        <c:crosses val="autoZero"/>
        <c:auto val="1"/>
        <c:lblAlgn val="ctr"/>
        <c:lblOffset val="100"/>
        <c:tickLblSkip val="10"/>
        <c:tickMarkSkip val="10"/>
        <c:noMultiLvlLbl val="0"/>
      </c:catAx>
      <c:valAx>
        <c:axId val="-1294921056"/>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4916160"/>
        <c:crossesAt val="21"/>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7.0489178496926111E-2"/>
          <c:w val="0.62434216850556856"/>
          <c:h val="0.8365830829200317"/>
        </c:manualLayout>
      </c:layout>
      <c:lineChart>
        <c:grouping val="standard"/>
        <c:varyColors val="0"/>
        <c:ser>
          <c:idx val="5"/>
          <c:order val="0"/>
          <c:tx>
            <c:strRef>
              <c:f>Sheet1!$B$1</c:f>
              <c:strCache>
                <c:ptCount val="1"/>
                <c:pt idx="0">
                  <c:v>electric power</c:v>
                </c:pt>
              </c:strCache>
            </c:strRef>
          </c:tx>
          <c:spPr>
            <a:ln w="22225" cap="rnd">
              <a:solidFill>
                <a:srgbClr val="BD732A">
                  <a:lumMod val="60000"/>
                  <a:lumOff val="40000"/>
                </a:srgbClr>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Sheet1!$B$2:$B$32</c:f>
              <c:numCache>
                <c:formatCode>General</c:formatCode>
                <c:ptCount val="31"/>
                <c:pt idx="0">
                  <c:v>0.15310699999999999</c:v>
                </c:pt>
                <c:pt idx="1">
                  <c:v>0.117397</c:v>
                </c:pt>
                <c:pt idx="2">
                  <c:v>0.11974799999999999</c:v>
                </c:pt>
                <c:pt idx="3">
                  <c:v>0.111507</c:v>
                </c:pt>
                <c:pt idx="4">
                  <c:v>0.106071</c:v>
                </c:pt>
                <c:pt idx="5">
                  <c:v>0.100893</c:v>
                </c:pt>
                <c:pt idx="6">
                  <c:v>9.7237000000000004E-2</c:v>
                </c:pt>
                <c:pt idx="7">
                  <c:v>9.1949000000000003E-2</c:v>
                </c:pt>
                <c:pt idx="8">
                  <c:v>8.8647000000000004E-2</c:v>
                </c:pt>
                <c:pt idx="9">
                  <c:v>8.6898000000000003E-2</c:v>
                </c:pt>
                <c:pt idx="10">
                  <c:v>8.4931999999999994E-2</c:v>
                </c:pt>
                <c:pt idx="11">
                  <c:v>8.1595000000000001E-2</c:v>
                </c:pt>
                <c:pt idx="12">
                  <c:v>8.0741999999999994E-2</c:v>
                </c:pt>
                <c:pt idx="13">
                  <c:v>8.0159999999999995E-2</c:v>
                </c:pt>
                <c:pt idx="14">
                  <c:v>7.9916000000000001E-2</c:v>
                </c:pt>
                <c:pt idx="15">
                  <c:v>7.8828999999999996E-2</c:v>
                </c:pt>
                <c:pt idx="16">
                  <c:v>7.7946000000000001E-2</c:v>
                </c:pt>
                <c:pt idx="17">
                  <c:v>7.6162999999999995E-2</c:v>
                </c:pt>
                <c:pt idx="18">
                  <c:v>7.2921E-2</c:v>
                </c:pt>
                <c:pt idx="19">
                  <c:v>7.1906999999999999E-2</c:v>
                </c:pt>
                <c:pt idx="20">
                  <c:v>7.1058999999999997E-2</c:v>
                </c:pt>
                <c:pt idx="21">
                  <c:v>6.8406999999999996E-2</c:v>
                </c:pt>
                <c:pt idx="22">
                  <c:v>6.5702999999999998E-2</c:v>
                </c:pt>
                <c:pt idx="23">
                  <c:v>6.2590999999999994E-2</c:v>
                </c:pt>
                <c:pt idx="24">
                  <c:v>5.9815E-2</c:v>
                </c:pt>
                <c:pt idx="25">
                  <c:v>5.6551999999999998E-2</c:v>
                </c:pt>
                <c:pt idx="26">
                  <c:v>5.6547E-2</c:v>
                </c:pt>
                <c:pt idx="27">
                  <c:v>5.6845E-2</c:v>
                </c:pt>
                <c:pt idx="28">
                  <c:v>5.7194000000000002E-2</c:v>
                </c:pt>
                <c:pt idx="29">
                  <c:v>5.7485000000000001E-2</c:v>
                </c:pt>
                <c:pt idx="30">
                  <c:v>5.7641999999999999E-2</c:v>
                </c:pt>
              </c:numCache>
            </c:numRef>
          </c:val>
          <c:smooth val="0"/>
          <c:extLst xmlns:c16r2="http://schemas.microsoft.com/office/drawing/2015/06/chart">
            <c:ext xmlns:c16="http://schemas.microsoft.com/office/drawing/2014/chart" uri="{C3380CC4-5D6E-409C-BE32-E72D297353CC}">
              <c16:uniqueId val="{00000000-72B2-4ED5-B729-B7C5DE82A477}"/>
            </c:ext>
          </c:extLst>
        </c:ser>
        <c:ser>
          <c:idx val="1"/>
          <c:order val="1"/>
          <c:tx>
            <c:strRef>
              <c:f>Sheet1!$C$1</c:f>
              <c:strCache>
                <c:ptCount val="1"/>
                <c:pt idx="0">
                  <c:v>residential</c:v>
                </c:pt>
              </c:strCache>
            </c:strRef>
          </c:tx>
          <c:spPr>
            <a:ln w="22225" cap="rnd">
              <a:solidFill>
                <a:srgbClr val="A33340"/>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0">
                  <c:v>0.88445399999999996</c:v>
                </c:pt>
                <c:pt idx="1">
                  <c:v>0.92901100000000003</c:v>
                </c:pt>
                <c:pt idx="2">
                  <c:v>0.92315700000000001</c:v>
                </c:pt>
                <c:pt idx="3">
                  <c:v>0.90564299999999998</c:v>
                </c:pt>
                <c:pt idx="4">
                  <c:v>0.88880300000000001</c:v>
                </c:pt>
                <c:pt idx="5">
                  <c:v>0.87361599999999995</c:v>
                </c:pt>
                <c:pt idx="6">
                  <c:v>0.85976200000000003</c:v>
                </c:pt>
                <c:pt idx="7">
                  <c:v>0.84781600000000001</c:v>
                </c:pt>
                <c:pt idx="8">
                  <c:v>0.83668900000000002</c:v>
                </c:pt>
                <c:pt idx="9">
                  <c:v>0.82672199999999996</c:v>
                </c:pt>
                <c:pt idx="10">
                  <c:v>0.81718800000000003</c:v>
                </c:pt>
                <c:pt idx="11">
                  <c:v>0.80829200000000001</c:v>
                </c:pt>
                <c:pt idx="12">
                  <c:v>0.79964000000000002</c:v>
                </c:pt>
                <c:pt idx="13">
                  <c:v>0.79156199999999999</c:v>
                </c:pt>
                <c:pt idx="14">
                  <c:v>0.78392799999999996</c:v>
                </c:pt>
                <c:pt idx="15">
                  <c:v>0.77694799999999997</c:v>
                </c:pt>
                <c:pt idx="16">
                  <c:v>0.77015</c:v>
                </c:pt>
                <c:pt idx="17">
                  <c:v>0.76346099999999995</c:v>
                </c:pt>
                <c:pt idx="18">
                  <c:v>0.75688100000000003</c:v>
                </c:pt>
                <c:pt idx="19">
                  <c:v>0.75076200000000004</c:v>
                </c:pt>
                <c:pt idx="20">
                  <c:v>0.74467399999999995</c:v>
                </c:pt>
                <c:pt idx="21">
                  <c:v>0.73867099999999997</c:v>
                </c:pt>
                <c:pt idx="22">
                  <c:v>0.73282800000000003</c:v>
                </c:pt>
                <c:pt idx="23">
                  <c:v>0.72704899999999995</c:v>
                </c:pt>
                <c:pt idx="24">
                  <c:v>0.72165999999999997</c:v>
                </c:pt>
                <c:pt idx="25">
                  <c:v>0.71662000000000003</c:v>
                </c:pt>
                <c:pt idx="26">
                  <c:v>0.71143400000000001</c:v>
                </c:pt>
                <c:pt idx="27">
                  <c:v>0.70610700000000004</c:v>
                </c:pt>
                <c:pt idx="28">
                  <c:v>0.701044</c:v>
                </c:pt>
                <c:pt idx="29">
                  <c:v>0.69616900000000004</c:v>
                </c:pt>
                <c:pt idx="30">
                  <c:v>0.69153299999999995</c:v>
                </c:pt>
              </c:numCache>
            </c:numRef>
          </c:val>
          <c:smooth val="0"/>
          <c:extLst xmlns:c16r2="http://schemas.microsoft.com/office/drawing/2015/06/chart">
            <c:ext xmlns:c16="http://schemas.microsoft.com/office/drawing/2014/chart" uri="{C3380CC4-5D6E-409C-BE32-E72D297353CC}">
              <c16:uniqueId val="{00000001-72B2-4ED5-B729-B7C5DE82A477}"/>
            </c:ext>
          </c:extLst>
        </c:ser>
        <c:ser>
          <c:idx val="4"/>
          <c:order val="2"/>
          <c:tx>
            <c:strRef>
              <c:f>Sheet1!$D$1</c:f>
              <c:strCache>
                <c:ptCount val="1"/>
                <c:pt idx="0">
                  <c:v>commercial</c:v>
                </c:pt>
              </c:strCache>
            </c:strRef>
          </c:tx>
          <c:spPr>
            <a:ln w="22225" cap="rnd">
              <a:solidFill>
                <a:srgbClr val="A33340">
                  <a:lumMod val="60000"/>
                  <a:lumOff val="40000"/>
                </a:srgbClr>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Sheet1!$D$2:$D$32</c:f>
              <c:numCache>
                <c:formatCode>General</c:formatCode>
                <c:ptCount val="31"/>
                <c:pt idx="0">
                  <c:v>0.80576000000000003</c:v>
                </c:pt>
                <c:pt idx="1">
                  <c:v>0.84775</c:v>
                </c:pt>
                <c:pt idx="2">
                  <c:v>0.86350499999999997</c:v>
                </c:pt>
                <c:pt idx="3">
                  <c:v>0.86719100000000005</c:v>
                </c:pt>
                <c:pt idx="4">
                  <c:v>0.87225299999999995</c:v>
                </c:pt>
                <c:pt idx="5">
                  <c:v>0.87871299999999997</c:v>
                </c:pt>
                <c:pt idx="6">
                  <c:v>0.87961999999999996</c:v>
                </c:pt>
                <c:pt idx="7">
                  <c:v>0.88014899999999996</c:v>
                </c:pt>
                <c:pt idx="8">
                  <c:v>0.87848800000000005</c:v>
                </c:pt>
                <c:pt idx="9">
                  <c:v>0.87746400000000002</c:v>
                </c:pt>
                <c:pt idx="10">
                  <c:v>0.87505100000000002</c:v>
                </c:pt>
                <c:pt idx="11">
                  <c:v>0.87442399999999998</c:v>
                </c:pt>
                <c:pt idx="12">
                  <c:v>0.87353700000000001</c:v>
                </c:pt>
                <c:pt idx="13">
                  <c:v>0.87360099999999996</c:v>
                </c:pt>
                <c:pt idx="14">
                  <c:v>0.87382300000000002</c:v>
                </c:pt>
                <c:pt idx="15">
                  <c:v>0.87427900000000003</c:v>
                </c:pt>
                <c:pt idx="16">
                  <c:v>0.87463100000000005</c:v>
                </c:pt>
                <c:pt idx="17">
                  <c:v>0.87462700000000004</c:v>
                </c:pt>
                <c:pt idx="18">
                  <c:v>0.87429100000000004</c:v>
                </c:pt>
                <c:pt idx="19">
                  <c:v>0.87468800000000002</c:v>
                </c:pt>
                <c:pt idx="20">
                  <c:v>0.87411399999999995</c:v>
                </c:pt>
                <c:pt idx="21">
                  <c:v>0.87387700000000001</c:v>
                </c:pt>
                <c:pt idx="22">
                  <c:v>0.87399700000000002</c:v>
                </c:pt>
                <c:pt idx="23">
                  <c:v>0.87407199999999996</c:v>
                </c:pt>
                <c:pt idx="24">
                  <c:v>0.87475599999999998</c:v>
                </c:pt>
                <c:pt idx="25">
                  <c:v>0.87568100000000004</c:v>
                </c:pt>
                <c:pt idx="26">
                  <c:v>0.87591200000000002</c:v>
                </c:pt>
                <c:pt idx="27">
                  <c:v>0.87629199999999996</c:v>
                </c:pt>
                <c:pt idx="28">
                  <c:v>0.87711399999999995</c:v>
                </c:pt>
                <c:pt idx="29">
                  <c:v>0.87806399999999996</c:v>
                </c:pt>
                <c:pt idx="30">
                  <c:v>0.87912199999999996</c:v>
                </c:pt>
              </c:numCache>
            </c:numRef>
          </c:val>
          <c:smooth val="0"/>
          <c:extLst xmlns:c16r2="http://schemas.microsoft.com/office/drawing/2015/06/chart">
            <c:ext xmlns:c16="http://schemas.microsoft.com/office/drawing/2014/chart" uri="{C3380CC4-5D6E-409C-BE32-E72D297353CC}">
              <c16:uniqueId val="{00000002-72B2-4ED5-B729-B7C5DE82A477}"/>
            </c:ext>
          </c:extLst>
        </c:ser>
        <c:ser>
          <c:idx val="7"/>
          <c:order val="3"/>
          <c:tx>
            <c:strRef>
              <c:f>Sheet1!$E$1</c:f>
              <c:strCache>
                <c:ptCount val="1"/>
                <c:pt idx="0">
                  <c:v>industrial</c:v>
                </c:pt>
              </c:strCache>
            </c:strRef>
          </c:tx>
          <c:spPr>
            <a:ln w="22225" cap="rnd">
              <a:solidFill>
                <a:srgbClr val="5D9732"/>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Sheet1!$E$2:$E$32</c:f>
              <c:numCache>
                <c:formatCode>General</c:formatCode>
                <c:ptCount val="31"/>
                <c:pt idx="0">
                  <c:v>8.325787</c:v>
                </c:pt>
                <c:pt idx="1">
                  <c:v>8.7574280000000009</c:v>
                </c:pt>
                <c:pt idx="2">
                  <c:v>9.0893820000000005</c:v>
                </c:pt>
                <c:pt idx="3">
                  <c:v>9.2496290000000005</c:v>
                </c:pt>
                <c:pt idx="4">
                  <c:v>9.3760080000000006</c:v>
                </c:pt>
                <c:pt idx="5">
                  <c:v>9.5421899999999997</c:v>
                </c:pt>
                <c:pt idx="6">
                  <c:v>9.6572359999999993</c:v>
                </c:pt>
                <c:pt idx="7">
                  <c:v>9.7564440000000001</c:v>
                </c:pt>
                <c:pt idx="8">
                  <c:v>9.8619599999999998</c:v>
                </c:pt>
                <c:pt idx="9">
                  <c:v>9.9763359999999999</c:v>
                </c:pt>
                <c:pt idx="10">
                  <c:v>10.094253999999999</c:v>
                </c:pt>
                <c:pt idx="11">
                  <c:v>10.215581999999999</c:v>
                </c:pt>
                <c:pt idx="12">
                  <c:v>10.310739999999999</c:v>
                </c:pt>
                <c:pt idx="13">
                  <c:v>10.406791</c:v>
                </c:pt>
                <c:pt idx="14">
                  <c:v>10.532785000000001</c:v>
                </c:pt>
                <c:pt idx="15">
                  <c:v>10.641168</c:v>
                </c:pt>
                <c:pt idx="16">
                  <c:v>10.736217</c:v>
                </c:pt>
                <c:pt idx="17">
                  <c:v>10.840574</c:v>
                </c:pt>
                <c:pt idx="18">
                  <c:v>10.925114000000001</c:v>
                </c:pt>
                <c:pt idx="19">
                  <c:v>10.987669</c:v>
                </c:pt>
                <c:pt idx="20">
                  <c:v>11.01821</c:v>
                </c:pt>
                <c:pt idx="21">
                  <c:v>11.0786</c:v>
                </c:pt>
                <c:pt idx="22">
                  <c:v>11.167805</c:v>
                </c:pt>
                <c:pt idx="23">
                  <c:v>11.238225999999999</c:v>
                </c:pt>
                <c:pt idx="24">
                  <c:v>11.305096000000001</c:v>
                </c:pt>
                <c:pt idx="25">
                  <c:v>11.398424</c:v>
                </c:pt>
                <c:pt idx="26">
                  <c:v>11.464931</c:v>
                </c:pt>
                <c:pt idx="27">
                  <c:v>11.554022</c:v>
                </c:pt>
                <c:pt idx="28">
                  <c:v>11.655813999999999</c:v>
                </c:pt>
                <c:pt idx="29">
                  <c:v>11.777452</c:v>
                </c:pt>
                <c:pt idx="30">
                  <c:v>11.907413999999999</c:v>
                </c:pt>
              </c:numCache>
            </c:numRef>
          </c:val>
          <c:smooth val="0"/>
          <c:extLst xmlns:c16r2="http://schemas.microsoft.com/office/drawing/2015/06/chart">
            <c:ext xmlns:c16="http://schemas.microsoft.com/office/drawing/2014/chart" uri="{C3380CC4-5D6E-409C-BE32-E72D297353CC}">
              <c16:uniqueId val="{00000003-72B2-4ED5-B729-B7C5DE82A477}"/>
            </c:ext>
          </c:extLst>
        </c:ser>
        <c:ser>
          <c:idx val="3"/>
          <c:order val="4"/>
          <c:tx>
            <c:strRef>
              <c:f>Sheet1!$F$1</c:f>
              <c:strCache>
                <c:ptCount val="1"/>
                <c:pt idx="0">
                  <c:v>transportation</c:v>
                </c:pt>
              </c:strCache>
            </c:strRef>
          </c:tx>
          <c:spPr>
            <a:ln w="22225" cap="rnd">
              <a:solidFill>
                <a:srgbClr val="003953"/>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Sheet1!$F$2:$F$32</c:f>
              <c:numCache>
                <c:formatCode>General</c:formatCode>
                <c:ptCount val="31"/>
                <c:pt idx="0">
                  <c:v>23.794685000000001</c:v>
                </c:pt>
                <c:pt idx="1">
                  <c:v>25.332483</c:v>
                </c:pt>
                <c:pt idx="2">
                  <c:v>25.926220000000001</c:v>
                </c:pt>
                <c:pt idx="3">
                  <c:v>26.065344</c:v>
                </c:pt>
                <c:pt idx="4">
                  <c:v>26.084071999999999</c:v>
                </c:pt>
                <c:pt idx="5">
                  <c:v>26.039738</c:v>
                </c:pt>
                <c:pt idx="6">
                  <c:v>25.935257</c:v>
                </c:pt>
                <c:pt idx="7">
                  <c:v>25.786874999999998</c:v>
                </c:pt>
                <c:pt idx="8">
                  <c:v>25.666121</c:v>
                </c:pt>
                <c:pt idx="9">
                  <c:v>25.523537000000001</c:v>
                </c:pt>
                <c:pt idx="10">
                  <c:v>25.433762000000002</c:v>
                </c:pt>
                <c:pt idx="11">
                  <c:v>25.314556</c:v>
                </c:pt>
                <c:pt idx="12">
                  <c:v>25.226858</c:v>
                </c:pt>
                <c:pt idx="13">
                  <c:v>25.172063999999999</c:v>
                </c:pt>
                <c:pt idx="14">
                  <c:v>25.144058000000001</c:v>
                </c:pt>
                <c:pt idx="15">
                  <c:v>25.129128000000001</c:v>
                </c:pt>
                <c:pt idx="16">
                  <c:v>25.100199</c:v>
                </c:pt>
                <c:pt idx="17">
                  <c:v>25.076474999999999</c:v>
                </c:pt>
                <c:pt idx="18">
                  <c:v>25.067543000000001</c:v>
                </c:pt>
                <c:pt idx="19">
                  <c:v>25.081296999999999</c:v>
                </c:pt>
                <c:pt idx="20">
                  <c:v>25.086563000000002</c:v>
                </c:pt>
                <c:pt idx="21">
                  <c:v>25.136986</c:v>
                </c:pt>
                <c:pt idx="22">
                  <c:v>25.201174000000002</c:v>
                </c:pt>
                <c:pt idx="23">
                  <c:v>25.297713999999999</c:v>
                </c:pt>
                <c:pt idx="24">
                  <c:v>25.388252000000001</c:v>
                </c:pt>
                <c:pt idx="25">
                  <c:v>25.487273999999999</c:v>
                </c:pt>
                <c:pt idx="26">
                  <c:v>25.571445000000001</c:v>
                </c:pt>
                <c:pt idx="27">
                  <c:v>25.655134</c:v>
                </c:pt>
                <c:pt idx="28">
                  <c:v>25.752668</c:v>
                </c:pt>
                <c:pt idx="29">
                  <c:v>25.856693</c:v>
                </c:pt>
                <c:pt idx="30">
                  <c:v>25.962548999999999</c:v>
                </c:pt>
              </c:numCache>
            </c:numRef>
          </c:val>
          <c:smooth val="0"/>
          <c:extLst xmlns:c16r2="http://schemas.microsoft.com/office/drawing/2015/06/chart">
            <c:ext xmlns:c16="http://schemas.microsoft.com/office/drawing/2014/chart" uri="{C3380CC4-5D6E-409C-BE32-E72D297353CC}">
              <c16:uniqueId val="{00000004-72B2-4ED5-B729-B7C5DE82A477}"/>
            </c:ext>
          </c:extLst>
        </c:ser>
        <c:dLbls>
          <c:showLegendKey val="0"/>
          <c:showVal val="0"/>
          <c:showCatName val="0"/>
          <c:showSerName val="0"/>
          <c:showPercent val="0"/>
          <c:showBubbleSize val="0"/>
        </c:dLbls>
        <c:smooth val="0"/>
        <c:axId val="-1866474736"/>
        <c:axId val="-1866473104"/>
      </c:lineChart>
      <c:catAx>
        <c:axId val="-186647473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73104"/>
        <c:crosses val="autoZero"/>
        <c:auto val="1"/>
        <c:lblAlgn val="ctr"/>
        <c:lblOffset val="100"/>
        <c:tickLblSkip val="10"/>
        <c:tickMarkSkip val="10"/>
        <c:noMultiLvlLbl val="0"/>
      </c:catAx>
      <c:valAx>
        <c:axId val="-1866473104"/>
        <c:scaling>
          <c:orientation val="minMax"/>
          <c:max val="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74736"/>
        <c:crossesAt val="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54877300335704E-2"/>
          <c:y val="3.8997822739242918E-2"/>
          <c:w val="0.87536494329141756"/>
          <c:h val="0.86663028394955299"/>
        </c:manualLayout>
      </c:layout>
      <c:lineChart>
        <c:grouping val="standard"/>
        <c:varyColors val="0"/>
        <c:ser>
          <c:idx val="2"/>
          <c:order val="0"/>
          <c:tx>
            <c:strRef>
              <c:f>Sheet1!$D$1</c:f>
              <c:strCache>
                <c:ptCount val="1"/>
                <c:pt idx="0">
                  <c:v>Low Oil Price</c:v>
                </c:pt>
              </c:strCache>
            </c:strRef>
          </c:tx>
          <c:spPr>
            <a:ln w="22225" cap="rnd">
              <a:solidFill>
                <a:schemeClr val="accent5">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19.181979999999999</c:v>
                </c:pt>
                <c:pt idx="1">
                  <c:v>19.616311</c:v>
                </c:pt>
                <c:pt idx="2">
                  <c:v>18.927788</c:v>
                </c:pt>
                <c:pt idx="3">
                  <c:v>19.098544</c:v>
                </c:pt>
                <c:pt idx="4">
                  <c:v>18.590890999999999</c:v>
                </c:pt>
                <c:pt idx="5">
                  <c:v>18.050598000000001</c:v>
                </c:pt>
                <c:pt idx="6">
                  <c:v>18.503605</c:v>
                </c:pt>
                <c:pt idx="7">
                  <c:v>19.266026</c:v>
                </c:pt>
                <c:pt idx="8">
                  <c:v>20.158601999999998</c:v>
                </c:pt>
                <c:pt idx="9">
                  <c:v>20.623854000000001</c:v>
                </c:pt>
                <c:pt idx="10">
                  <c:v>21.315507</c:v>
                </c:pt>
                <c:pt idx="11">
                  <c:v>22.901879000000001</c:v>
                </c:pt>
                <c:pt idx="12">
                  <c:v>24.033266000000001</c:v>
                </c:pt>
                <c:pt idx="13">
                  <c:v>24.205522999999999</c:v>
                </c:pt>
                <c:pt idx="14">
                  <c:v>25.889605</c:v>
                </c:pt>
                <c:pt idx="15">
                  <c:v>27.065460000000002</c:v>
                </c:pt>
                <c:pt idx="16">
                  <c:v>26.592115</c:v>
                </c:pt>
                <c:pt idx="17">
                  <c:v>27.306308000000001</c:v>
                </c:pt>
                <c:pt idx="18">
                  <c:v>30.588702000000001</c:v>
                </c:pt>
                <c:pt idx="19">
                  <c:v>33.657046000000001</c:v>
                </c:pt>
                <c:pt idx="20">
                  <c:v>33.808059999999998</c:v>
                </c:pt>
                <c:pt idx="21">
                  <c:v>31.364515000000001</c:v>
                </c:pt>
                <c:pt idx="22">
                  <c:v>31.089668</c:v>
                </c:pt>
                <c:pt idx="23">
                  <c:v>31.026005000000001</c:v>
                </c:pt>
                <c:pt idx="24">
                  <c:v>31.501148000000001</c:v>
                </c:pt>
                <c:pt idx="25">
                  <c:v>33.140945000000002</c:v>
                </c:pt>
                <c:pt idx="26">
                  <c:v>33.895274999999998</c:v>
                </c:pt>
                <c:pt idx="27">
                  <c:v>34.360160999999998</c:v>
                </c:pt>
                <c:pt idx="28">
                  <c:v>34.490803</c:v>
                </c:pt>
                <c:pt idx="29">
                  <c:v>34.317131000000003</c:v>
                </c:pt>
                <c:pt idx="30">
                  <c:v>34.301017999999999</c:v>
                </c:pt>
                <c:pt idx="31">
                  <c:v>34.391060000000003</c:v>
                </c:pt>
                <c:pt idx="32">
                  <c:v>34.592616999999997</c:v>
                </c:pt>
                <c:pt idx="33">
                  <c:v>34.768700000000003</c:v>
                </c:pt>
                <c:pt idx="34">
                  <c:v>34.891834000000003</c:v>
                </c:pt>
                <c:pt idx="35">
                  <c:v>34.897537</c:v>
                </c:pt>
                <c:pt idx="36">
                  <c:v>35.039219000000003</c:v>
                </c:pt>
                <c:pt idx="37">
                  <c:v>35.314835000000002</c:v>
                </c:pt>
                <c:pt idx="38">
                  <c:v>35.735813</c:v>
                </c:pt>
                <c:pt idx="39">
                  <c:v>36.204487</c:v>
                </c:pt>
                <c:pt idx="40">
                  <c:v>36.437035000000002</c:v>
                </c:pt>
                <c:pt idx="41">
                  <c:v>36.637745000000002</c:v>
                </c:pt>
                <c:pt idx="42">
                  <c:v>36.989635</c:v>
                </c:pt>
                <c:pt idx="43">
                  <c:v>37.291285999999999</c:v>
                </c:pt>
                <c:pt idx="44">
                  <c:v>37.643676999999997</c:v>
                </c:pt>
                <c:pt idx="45">
                  <c:v>37.934975000000001</c:v>
                </c:pt>
                <c:pt idx="46">
                  <c:v>38.177570000000003</c:v>
                </c:pt>
                <c:pt idx="47">
                  <c:v>38.551822999999999</c:v>
                </c:pt>
                <c:pt idx="48">
                  <c:v>38.897998999999999</c:v>
                </c:pt>
                <c:pt idx="49">
                  <c:v>39.200499999999998</c:v>
                </c:pt>
                <c:pt idx="50">
                  <c:v>39.622227000000002</c:v>
                </c:pt>
              </c:numCache>
            </c:numRef>
          </c:val>
          <c:smooth val="0"/>
        </c:ser>
        <c:ser>
          <c:idx val="3"/>
          <c:order val="1"/>
          <c:tx>
            <c:strRef>
              <c:f>Sheet1!$E$1</c:f>
              <c:strCache>
                <c:ptCount val="1"/>
                <c:pt idx="0">
                  <c:v>High Oil Price</c:v>
                </c:pt>
              </c:strCache>
            </c:strRef>
          </c:tx>
          <c:spPr>
            <a:ln w="22225" cap="rnd">
              <a:solidFill>
                <a:schemeClr val="accent5">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19.181979999999999</c:v>
                </c:pt>
                <c:pt idx="1">
                  <c:v>19.616311</c:v>
                </c:pt>
                <c:pt idx="2">
                  <c:v>18.927788</c:v>
                </c:pt>
                <c:pt idx="3">
                  <c:v>19.098544</c:v>
                </c:pt>
                <c:pt idx="4">
                  <c:v>18.590890999999999</c:v>
                </c:pt>
                <c:pt idx="5">
                  <c:v>18.050598000000001</c:v>
                </c:pt>
                <c:pt idx="6">
                  <c:v>18.503605</c:v>
                </c:pt>
                <c:pt idx="7">
                  <c:v>19.266026</c:v>
                </c:pt>
                <c:pt idx="8">
                  <c:v>20.158601999999998</c:v>
                </c:pt>
                <c:pt idx="9">
                  <c:v>20.623854000000001</c:v>
                </c:pt>
                <c:pt idx="10">
                  <c:v>21.315507</c:v>
                </c:pt>
                <c:pt idx="11">
                  <c:v>22.901879000000001</c:v>
                </c:pt>
                <c:pt idx="12">
                  <c:v>24.033266000000001</c:v>
                </c:pt>
                <c:pt idx="13">
                  <c:v>24.205522999999999</c:v>
                </c:pt>
                <c:pt idx="14">
                  <c:v>25.889605</c:v>
                </c:pt>
                <c:pt idx="15">
                  <c:v>27.065460000000002</c:v>
                </c:pt>
                <c:pt idx="16">
                  <c:v>26.592115</c:v>
                </c:pt>
                <c:pt idx="17">
                  <c:v>27.306308000000001</c:v>
                </c:pt>
                <c:pt idx="18">
                  <c:v>30.588702000000001</c:v>
                </c:pt>
                <c:pt idx="19">
                  <c:v>33.657046000000001</c:v>
                </c:pt>
                <c:pt idx="20">
                  <c:v>33.831791000000003</c:v>
                </c:pt>
                <c:pt idx="21">
                  <c:v>32.637138</c:v>
                </c:pt>
                <c:pt idx="22">
                  <c:v>33.405968000000001</c:v>
                </c:pt>
                <c:pt idx="23">
                  <c:v>34.437721000000003</c:v>
                </c:pt>
                <c:pt idx="24">
                  <c:v>35.226711000000002</c:v>
                </c:pt>
                <c:pt idx="25">
                  <c:v>36.753357000000001</c:v>
                </c:pt>
                <c:pt idx="26">
                  <c:v>37.568024000000001</c:v>
                </c:pt>
                <c:pt idx="27">
                  <c:v>38.264930999999997</c:v>
                </c:pt>
                <c:pt idx="28">
                  <c:v>38.923583999999998</c:v>
                </c:pt>
                <c:pt idx="29">
                  <c:v>39.487822999999999</c:v>
                </c:pt>
                <c:pt idx="30">
                  <c:v>40.095351999999998</c:v>
                </c:pt>
                <c:pt idx="31">
                  <c:v>40.954886999999999</c:v>
                </c:pt>
                <c:pt idx="32">
                  <c:v>41.855755000000002</c:v>
                </c:pt>
                <c:pt idx="33">
                  <c:v>42.899372</c:v>
                </c:pt>
                <c:pt idx="34">
                  <c:v>43.703887999999999</c:v>
                </c:pt>
                <c:pt idx="35">
                  <c:v>44.145812999999997</c:v>
                </c:pt>
                <c:pt idx="36">
                  <c:v>44.575741000000001</c:v>
                </c:pt>
                <c:pt idx="37">
                  <c:v>44.866585000000001</c:v>
                </c:pt>
                <c:pt idx="38">
                  <c:v>45.313068000000001</c:v>
                </c:pt>
                <c:pt idx="39">
                  <c:v>45.810085000000001</c:v>
                </c:pt>
                <c:pt idx="40">
                  <c:v>46.335566999999998</c:v>
                </c:pt>
                <c:pt idx="41">
                  <c:v>46.645038999999997</c:v>
                </c:pt>
                <c:pt idx="42">
                  <c:v>47.066657999999997</c:v>
                </c:pt>
                <c:pt idx="43">
                  <c:v>47.440483</c:v>
                </c:pt>
                <c:pt idx="44">
                  <c:v>47.920391000000002</c:v>
                </c:pt>
                <c:pt idx="45">
                  <c:v>48.315112999999997</c:v>
                </c:pt>
                <c:pt idx="46">
                  <c:v>48.518070000000002</c:v>
                </c:pt>
                <c:pt idx="47">
                  <c:v>48.860484999999997</c:v>
                </c:pt>
                <c:pt idx="48">
                  <c:v>49.167786</c:v>
                </c:pt>
                <c:pt idx="49">
                  <c:v>49.581318000000003</c:v>
                </c:pt>
                <c:pt idx="50">
                  <c:v>50.052405999999998</c:v>
                </c:pt>
              </c:numCache>
            </c:numRef>
          </c:val>
          <c:smooth val="0"/>
        </c:ser>
        <c:ser>
          <c:idx val="4"/>
          <c:order val="2"/>
          <c:tx>
            <c:strRef>
              <c:f>Sheet1!$F$1</c:f>
              <c:strCache>
                <c:ptCount val="1"/>
                <c:pt idx="0">
                  <c:v>Low Oil &amp; Gas Supply</c:v>
                </c:pt>
              </c:strCache>
            </c:strRef>
          </c:tx>
          <c:spPr>
            <a:ln w="22225" cap="rnd">
              <a:solidFill>
                <a:schemeClr val="accent2">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19.181979999999999</c:v>
                </c:pt>
                <c:pt idx="1">
                  <c:v>19.616311</c:v>
                </c:pt>
                <c:pt idx="2">
                  <c:v>18.927788</c:v>
                </c:pt>
                <c:pt idx="3">
                  <c:v>19.098544</c:v>
                </c:pt>
                <c:pt idx="4">
                  <c:v>18.590890999999999</c:v>
                </c:pt>
                <c:pt idx="5">
                  <c:v>18.050598000000001</c:v>
                </c:pt>
                <c:pt idx="6">
                  <c:v>18.503605</c:v>
                </c:pt>
                <c:pt idx="7">
                  <c:v>19.266026</c:v>
                </c:pt>
                <c:pt idx="8">
                  <c:v>20.158601999999998</c:v>
                </c:pt>
                <c:pt idx="9">
                  <c:v>20.623854000000001</c:v>
                </c:pt>
                <c:pt idx="10">
                  <c:v>21.315507</c:v>
                </c:pt>
                <c:pt idx="11">
                  <c:v>22.901879000000001</c:v>
                </c:pt>
                <c:pt idx="12">
                  <c:v>24.033266000000001</c:v>
                </c:pt>
                <c:pt idx="13">
                  <c:v>24.205522999999999</c:v>
                </c:pt>
                <c:pt idx="14">
                  <c:v>25.889605</c:v>
                </c:pt>
                <c:pt idx="15">
                  <c:v>27.065460000000002</c:v>
                </c:pt>
                <c:pt idx="16">
                  <c:v>26.592115</c:v>
                </c:pt>
                <c:pt idx="17">
                  <c:v>27.306308000000001</c:v>
                </c:pt>
                <c:pt idx="18">
                  <c:v>30.588702000000001</c:v>
                </c:pt>
                <c:pt idx="19">
                  <c:v>33.657046000000001</c:v>
                </c:pt>
                <c:pt idx="20">
                  <c:v>33.832382000000003</c:v>
                </c:pt>
                <c:pt idx="21">
                  <c:v>32.098705000000002</c:v>
                </c:pt>
                <c:pt idx="22">
                  <c:v>31.853332999999999</c:v>
                </c:pt>
                <c:pt idx="23">
                  <c:v>32.412379999999999</c:v>
                </c:pt>
                <c:pt idx="24">
                  <c:v>32.579394999999998</c:v>
                </c:pt>
                <c:pt idx="25">
                  <c:v>33.255488999999997</c:v>
                </c:pt>
                <c:pt idx="26">
                  <c:v>32.978847999999999</c:v>
                </c:pt>
                <c:pt idx="27">
                  <c:v>32.461433</c:v>
                </c:pt>
                <c:pt idx="28">
                  <c:v>31.935248999999999</c:v>
                </c:pt>
                <c:pt idx="29">
                  <c:v>31.637806000000001</c:v>
                </c:pt>
                <c:pt idx="30">
                  <c:v>31.362963000000001</c:v>
                </c:pt>
                <c:pt idx="31">
                  <c:v>31.160420999999999</c:v>
                </c:pt>
                <c:pt idx="32">
                  <c:v>30.957882000000001</c:v>
                </c:pt>
                <c:pt idx="33">
                  <c:v>30.790627000000001</c:v>
                </c:pt>
                <c:pt idx="34">
                  <c:v>30.458421999999999</c:v>
                </c:pt>
                <c:pt idx="35">
                  <c:v>30.274113</c:v>
                </c:pt>
                <c:pt idx="36">
                  <c:v>30.204369</c:v>
                </c:pt>
                <c:pt idx="37">
                  <c:v>30.118454</c:v>
                </c:pt>
                <c:pt idx="38">
                  <c:v>29.991419</c:v>
                </c:pt>
                <c:pt idx="39">
                  <c:v>29.862431000000001</c:v>
                </c:pt>
                <c:pt idx="40">
                  <c:v>29.684977</c:v>
                </c:pt>
                <c:pt idx="41">
                  <c:v>29.627562000000001</c:v>
                </c:pt>
                <c:pt idx="42">
                  <c:v>29.489985000000001</c:v>
                </c:pt>
                <c:pt idx="43">
                  <c:v>29.305690999999999</c:v>
                </c:pt>
                <c:pt idx="44">
                  <c:v>29.458181</c:v>
                </c:pt>
                <c:pt idx="45">
                  <c:v>29.318186000000001</c:v>
                </c:pt>
                <c:pt idx="46">
                  <c:v>29.381912</c:v>
                </c:pt>
                <c:pt idx="47">
                  <c:v>29.456554000000001</c:v>
                </c:pt>
                <c:pt idx="48">
                  <c:v>29.554012</c:v>
                </c:pt>
                <c:pt idx="49">
                  <c:v>29.708794000000001</c:v>
                </c:pt>
                <c:pt idx="50">
                  <c:v>29.551382</c:v>
                </c:pt>
              </c:numCache>
            </c:numRef>
          </c:val>
          <c:smooth val="0"/>
        </c:ser>
        <c:ser>
          <c:idx val="5"/>
          <c:order val="3"/>
          <c:tx>
            <c:strRef>
              <c:f>Sheet1!$G$1</c:f>
              <c:strCache>
                <c:ptCount val="1"/>
                <c:pt idx="0">
                  <c:v>High Oil &amp; Gas Supply</c:v>
                </c:pt>
              </c:strCache>
            </c:strRef>
          </c:tx>
          <c:spPr>
            <a:ln w="22225" cap="rnd">
              <a:solidFill>
                <a:schemeClr val="accent2">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19.181979999999999</c:v>
                </c:pt>
                <c:pt idx="1">
                  <c:v>19.616311</c:v>
                </c:pt>
                <c:pt idx="2">
                  <c:v>18.927788</c:v>
                </c:pt>
                <c:pt idx="3">
                  <c:v>19.098544</c:v>
                </c:pt>
                <c:pt idx="4">
                  <c:v>18.590890999999999</c:v>
                </c:pt>
                <c:pt idx="5">
                  <c:v>18.050598000000001</c:v>
                </c:pt>
                <c:pt idx="6">
                  <c:v>18.503605</c:v>
                </c:pt>
                <c:pt idx="7">
                  <c:v>19.266026</c:v>
                </c:pt>
                <c:pt idx="8">
                  <c:v>20.158601999999998</c:v>
                </c:pt>
                <c:pt idx="9">
                  <c:v>20.623854000000001</c:v>
                </c:pt>
                <c:pt idx="10">
                  <c:v>21.315507</c:v>
                </c:pt>
                <c:pt idx="11">
                  <c:v>22.901879000000001</c:v>
                </c:pt>
                <c:pt idx="12">
                  <c:v>24.033266000000001</c:v>
                </c:pt>
                <c:pt idx="13">
                  <c:v>24.205522999999999</c:v>
                </c:pt>
                <c:pt idx="14">
                  <c:v>25.889605</c:v>
                </c:pt>
                <c:pt idx="15">
                  <c:v>27.065460000000002</c:v>
                </c:pt>
                <c:pt idx="16">
                  <c:v>26.592115</c:v>
                </c:pt>
                <c:pt idx="17">
                  <c:v>27.306308000000001</c:v>
                </c:pt>
                <c:pt idx="18">
                  <c:v>30.588702000000001</c:v>
                </c:pt>
                <c:pt idx="19">
                  <c:v>33.657046000000001</c:v>
                </c:pt>
                <c:pt idx="20">
                  <c:v>33.820152</c:v>
                </c:pt>
                <c:pt idx="21">
                  <c:v>32.228405000000002</c:v>
                </c:pt>
                <c:pt idx="22">
                  <c:v>33.282940000000004</c:v>
                </c:pt>
                <c:pt idx="23">
                  <c:v>35.281253999999997</c:v>
                </c:pt>
                <c:pt idx="24">
                  <c:v>37.081511999999996</c:v>
                </c:pt>
                <c:pt idx="25">
                  <c:v>39.118195</c:v>
                </c:pt>
                <c:pt idx="26">
                  <c:v>40.322414000000002</c:v>
                </c:pt>
                <c:pt idx="27">
                  <c:v>41.180008000000001</c:v>
                </c:pt>
                <c:pt idx="28">
                  <c:v>41.798335999999999</c:v>
                </c:pt>
                <c:pt idx="29">
                  <c:v>42.753253999999998</c:v>
                </c:pt>
                <c:pt idx="30">
                  <c:v>43.360126000000001</c:v>
                </c:pt>
                <c:pt idx="31">
                  <c:v>43.890636000000001</c:v>
                </c:pt>
                <c:pt idx="32">
                  <c:v>44.587578000000001</c:v>
                </c:pt>
                <c:pt idx="33">
                  <c:v>45.144641999999997</c:v>
                </c:pt>
                <c:pt idx="34">
                  <c:v>45.722324</c:v>
                </c:pt>
                <c:pt idx="35">
                  <c:v>46.166694999999997</c:v>
                </c:pt>
                <c:pt idx="36">
                  <c:v>46.705379000000001</c:v>
                </c:pt>
                <c:pt idx="37">
                  <c:v>47.365738</c:v>
                </c:pt>
                <c:pt idx="38">
                  <c:v>47.982863999999999</c:v>
                </c:pt>
                <c:pt idx="39">
                  <c:v>48.598843000000002</c:v>
                </c:pt>
                <c:pt idx="40">
                  <c:v>49.168788999999997</c:v>
                </c:pt>
                <c:pt idx="41">
                  <c:v>49.598179000000002</c:v>
                </c:pt>
                <c:pt idx="42">
                  <c:v>50.019069999999999</c:v>
                </c:pt>
                <c:pt idx="43">
                  <c:v>50.640759000000003</c:v>
                </c:pt>
                <c:pt idx="44">
                  <c:v>51.362118000000002</c:v>
                </c:pt>
                <c:pt idx="45">
                  <c:v>51.845084999999997</c:v>
                </c:pt>
                <c:pt idx="46">
                  <c:v>52.180115000000001</c:v>
                </c:pt>
                <c:pt idx="47">
                  <c:v>52.531928999999998</c:v>
                </c:pt>
                <c:pt idx="48">
                  <c:v>52.934986000000002</c:v>
                </c:pt>
                <c:pt idx="49">
                  <c:v>53.158099999999997</c:v>
                </c:pt>
                <c:pt idx="50">
                  <c:v>53.525402</c:v>
                </c:pt>
              </c:numCache>
            </c:numRef>
          </c:val>
          <c:smooth val="0"/>
        </c:ser>
        <c:ser>
          <c:idx val="8"/>
          <c:order val="4"/>
          <c:tx>
            <c:strRef>
              <c:f>Sheet1!$J$1</c:f>
              <c:strCache>
                <c:ptCount val="1"/>
                <c:pt idx="0">
                  <c:v>Reference</c:v>
                </c:pt>
              </c:strCache>
            </c:strRef>
          </c:tx>
          <c:spPr>
            <a:ln w="2222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Sheet1!$J$2:$J$52</c:f>
              <c:numCache>
                <c:formatCode>General</c:formatCode>
                <c:ptCount val="51"/>
                <c:pt idx="0">
                  <c:v>19.181979999999999</c:v>
                </c:pt>
                <c:pt idx="1">
                  <c:v>19.616311</c:v>
                </c:pt>
                <c:pt idx="2">
                  <c:v>18.927788</c:v>
                </c:pt>
                <c:pt idx="3">
                  <c:v>19.098544</c:v>
                </c:pt>
                <c:pt idx="4">
                  <c:v>18.590890999999999</c:v>
                </c:pt>
                <c:pt idx="5">
                  <c:v>18.050598000000001</c:v>
                </c:pt>
                <c:pt idx="6">
                  <c:v>18.503605</c:v>
                </c:pt>
                <c:pt idx="7">
                  <c:v>19.266026</c:v>
                </c:pt>
                <c:pt idx="8">
                  <c:v>20.158601999999998</c:v>
                </c:pt>
                <c:pt idx="9">
                  <c:v>20.623854000000001</c:v>
                </c:pt>
                <c:pt idx="10">
                  <c:v>21.315507</c:v>
                </c:pt>
                <c:pt idx="11">
                  <c:v>22.901879000000001</c:v>
                </c:pt>
                <c:pt idx="12">
                  <c:v>24.033266000000001</c:v>
                </c:pt>
                <c:pt idx="13">
                  <c:v>24.205522999999999</c:v>
                </c:pt>
                <c:pt idx="14">
                  <c:v>25.889605</c:v>
                </c:pt>
                <c:pt idx="15">
                  <c:v>27.065460000000002</c:v>
                </c:pt>
                <c:pt idx="16">
                  <c:v>26.592115</c:v>
                </c:pt>
                <c:pt idx="17">
                  <c:v>27.306308000000001</c:v>
                </c:pt>
                <c:pt idx="18">
                  <c:v>30.588702000000001</c:v>
                </c:pt>
                <c:pt idx="19">
                  <c:v>33.657046000000001</c:v>
                </c:pt>
                <c:pt idx="20">
                  <c:v>33.890735999999997</c:v>
                </c:pt>
                <c:pt idx="21">
                  <c:v>32.309691999999998</c:v>
                </c:pt>
                <c:pt idx="22">
                  <c:v>32.780650999999999</c:v>
                </c:pt>
                <c:pt idx="23">
                  <c:v>34.022060000000003</c:v>
                </c:pt>
                <c:pt idx="24">
                  <c:v>34.964745000000001</c:v>
                </c:pt>
                <c:pt idx="25">
                  <c:v>36.261744999999998</c:v>
                </c:pt>
                <c:pt idx="26">
                  <c:v>36.885249999999999</c:v>
                </c:pt>
                <c:pt idx="27">
                  <c:v>37.021377999999999</c:v>
                </c:pt>
                <c:pt idx="28">
                  <c:v>37.196350000000002</c:v>
                </c:pt>
                <c:pt idx="29">
                  <c:v>37.544429999999998</c:v>
                </c:pt>
                <c:pt idx="30">
                  <c:v>37.881168000000002</c:v>
                </c:pt>
                <c:pt idx="31">
                  <c:v>38.134372999999997</c:v>
                </c:pt>
                <c:pt idx="32">
                  <c:v>38.298533999999997</c:v>
                </c:pt>
                <c:pt idx="33">
                  <c:v>38.468994000000002</c:v>
                </c:pt>
                <c:pt idx="34">
                  <c:v>38.611877</c:v>
                </c:pt>
                <c:pt idx="35">
                  <c:v>38.613323000000001</c:v>
                </c:pt>
                <c:pt idx="36">
                  <c:v>38.774208000000002</c:v>
                </c:pt>
                <c:pt idx="37">
                  <c:v>38.983142999999998</c:v>
                </c:pt>
                <c:pt idx="38">
                  <c:v>39.289341</c:v>
                </c:pt>
                <c:pt idx="39">
                  <c:v>39.585915</c:v>
                </c:pt>
                <c:pt idx="40">
                  <c:v>39.916763000000003</c:v>
                </c:pt>
                <c:pt idx="41">
                  <c:v>40.111533999999999</c:v>
                </c:pt>
                <c:pt idx="42">
                  <c:v>40.487704999999998</c:v>
                </c:pt>
                <c:pt idx="43">
                  <c:v>40.920616000000003</c:v>
                </c:pt>
                <c:pt idx="44">
                  <c:v>41.286839000000001</c:v>
                </c:pt>
                <c:pt idx="45">
                  <c:v>41.538970999999997</c:v>
                </c:pt>
                <c:pt idx="46">
                  <c:v>41.804253000000003</c:v>
                </c:pt>
                <c:pt idx="47">
                  <c:v>42.065693000000003</c:v>
                </c:pt>
                <c:pt idx="48">
                  <c:v>42.392257999999998</c:v>
                </c:pt>
                <c:pt idx="49">
                  <c:v>42.658816999999999</c:v>
                </c:pt>
                <c:pt idx="50">
                  <c:v>42.992820999999999</c:v>
                </c:pt>
              </c:numCache>
            </c:numRef>
          </c:val>
          <c:smooth val="0"/>
        </c:ser>
        <c:dLbls>
          <c:showLegendKey val="0"/>
          <c:showVal val="0"/>
          <c:showCatName val="0"/>
          <c:showSerName val="0"/>
          <c:showPercent val="0"/>
          <c:showBubbleSize val="0"/>
        </c:dLbls>
        <c:smooth val="0"/>
        <c:axId val="-1954282080"/>
        <c:axId val="-1954286976"/>
      </c:lineChart>
      <c:catAx>
        <c:axId val="-19542820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54286976"/>
        <c:crosses val="autoZero"/>
        <c:auto val="1"/>
        <c:lblAlgn val="ctr"/>
        <c:lblOffset val="100"/>
        <c:tickLblSkip val="10"/>
        <c:tickMarkSkip val="10"/>
        <c:noMultiLvlLbl val="0"/>
      </c:catAx>
      <c:valAx>
        <c:axId val="-1954286976"/>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2">
                <a:lumMod val="40000"/>
                <a:lumOff val="60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54282080"/>
        <c:crossesAt val="21"/>
        <c:crossBetween val="midCat"/>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46857082404473E-2"/>
          <c:y val="0.11608533220027166"/>
          <c:w val="0.78606432265798765"/>
          <c:h val="0.79307558117572152"/>
        </c:manualLayout>
      </c:layout>
      <c:lineChart>
        <c:grouping val="standard"/>
        <c:varyColors val="0"/>
        <c:ser>
          <c:idx val="0"/>
          <c:order val="0"/>
          <c:tx>
            <c:strRef>
              <c:f>Sheet1!$B$1</c:f>
              <c:strCache>
                <c:ptCount val="1"/>
                <c:pt idx="0">
                  <c:v>Low Oil and Gas Supply</c:v>
                </c:pt>
              </c:strCache>
            </c:strRef>
          </c:tx>
          <c:spPr>
            <a:ln w="22225" cap="rnd">
              <a:solidFill>
                <a:srgbClr val="BD732A">
                  <a:lumMod val="40000"/>
                  <a:lumOff val="60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19.181979999999999</c:v>
                </c:pt>
                <c:pt idx="1">
                  <c:v>19.616311000000003</c:v>
                </c:pt>
                <c:pt idx="2">
                  <c:v>18.927788</c:v>
                </c:pt>
                <c:pt idx="3">
                  <c:v>19.098544</c:v>
                </c:pt>
                <c:pt idx="4">
                  <c:v>18.590890999999999</c:v>
                </c:pt>
                <c:pt idx="5">
                  <c:v>18.050598000000001</c:v>
                </c:pt>
                <c:pt idx="6">
                  <c:v>18.503605</c:v>
                </c:pt>
                <c:pt idx="7">
                  <c:v>19.266026</c:v>
                </c:pt>
                <c:pt idx="8">
                  <c:v>20.158601999999998</c:v>
                </c:pt>
                <c:pt idx="9">
                  <c:v>20.623853999999998</c:v>
                </c:pt>
                <c:pt idx="10">
                  <c:v>21.315507</c:v>
                </c:pt>
                <c:pt idx="11">
                  <c:v>22.901879000000001</c:v>
                </c:pt>
                <c:pt idx="12">
                  <c:v>24.033266000000001</c:v>
                </c:pt>
                <c:pt idx="13">
                  <c:v>24.205522999999999</c:v>
                </c:pt>
                <c:pt idx="14">
                  <c:v>25.889605</c:v>
                </c:pt>
                <c:pt idx="15">
                  <c:v>27.065459999999998</c:v>
                </c:pt>
                <c:pt idx="16">
                  <c:v>26.592115000000003</c:v>
                </c:pt>
                <c:pt idx="17">
                  <c:v>27.306308000000001</c:v>
                </c:pt>
                <c:pt idx="18">
                  <c:v>30.588702000000001</c:v>
                </c:pt>
                <c:pt idx="19">
                  <c:v>33.657046000000001</c:v>
                </c:pt>
                <c:pt idx="20">
                  <c:v>33.832382000000003</c:v>
                </c:pt>
                <c:pt idx="21">
                  <c:v>32.098705000000002</c:v>
                </c:pt>
                <c:pt idx="22">
                  <c:v>31.853332999999999</c:v>
                </c:pt>
                <c:pt idx="23">
                  <c:v>32.412379999999999</c:v>
                </c:pt>
                <c:pt idx="24">
                  <c:v>32.579394999999998</c:v>
                </c:pt>
                <c:pt idx="25">
                  <c:v>33.255488999999997</c:v>
                </c:pt>
                <c:pt idx="26">
                  <c:v>32.978847999999999</c:v>
                </c:pt>
                <c:pt idx="27">
                  <c:v>32.461433</c:v>
                </c:pt>
                <c:pt idx="28">
                  <c:v>31.935248999999999</c:v>
                </c:pt>
                <c:pt idx="29">
                  <c:v>31.637806000000001</c:v>
                </c:pt>
                <c:pt idx="30">
                  <c:v>31.362963000000001</c:v>
                </c:pt>
                <c:pt idx="31">
                  <c:v>31.160420999999999</c:v>
                </c:pt>
                <c:pt idx="32">
                  <c:v>30.957882000000001</c:v>
                </c:pt>
                <c:pt idx="33">
                  <c:v>30.790627000000001</c:v>
                </c:pt>
                <c:pt idx="34">
                  <c:v>30.458421999999999</c:v>
                </c:pt>
                <c:pt idx="35">
                  <c:v>30.274113</c:v>
                </c:pt>
                <c:pt idx="36">
                  <c:v>30.204369</c:v>
                </c:pt>
                <c:pt idx="37">
                  <c:v>30.118454</c:v>
                </c:pt>
                <c:pt idx="38">
                  <c:v>29.991419</c:v>
                </c:pt>
                <c:pt idx="39">
                  <c:v>29.862431000000001</c:v>
                </c:pt>
                <c:pt idx="40">
                  <c:v>29.684977</c:v>
                </c:pt>
                <c:pt idx="41">
                  <c:v>29.627562000000001</c:v>
                </c:pt>
                <c:pt idx="42">
                  <c:v>29.489985000000001</c:v>
                </c:pt>
                <c:pt idx="43">
                  <c:v>29.305690999999999</c:v>
                </c:pt>
                <c:pt idx="44">
                  <c:v>29.458181</c:v>
                </c:pt>
                <c:pt idx="45">
                  <c:v>29.318186000000001</c:v>
                </c:pt>
                <c:pt idx="46">
                  <c:v>29.381912</c:v>
                </c:pt>
                <c:pt idx="47">
                  <c:v>29.456554000000001</c:v>
                </c:pt>
                <c:pt idx="48">
                  <c:v>29.554012</c:v>
                </c:pt>
                <c:pt idx="49">
                  <c:v>29.708794000000001</c:v>
                </c:pt>
                <c:pt idx="50">
                  <c:v>29.551382</c:v>
                </c:pt>
              </c:numCache>
            </c:numRef>
          </c:val>
          <c:smooth val="0"/>
        </c:ser>
        <c:ser>
          <c:idx val="1"/>
          <c:order val="1"/>
          <c:tx>
            <c:strRef>
              <c:f>Sheet1!$C$1</c:f>
              <c:strCache>
                <c:ptCount val="1"/>
                <c:pt idx="0">
                  <c:v>High Oil and Gas Supply</c:v>
                </c:pt>
              </c:strCache>
            </c:strRef>
          </c:tx>
          <c:spPr>
            <a:ln w="22225" cap="rnd">
              <a:solidFill>
                <a:srgbClr val="BD732A">
                  <a:lumMod val="75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19.181979999999999</c:v>
                </c:pt>
                <c:pt idx="1">
                  <c:v>19.616311000000003</c:v>
                </c:pt>
                <c:pt idx="2">
                  <c:v>18.927788</c:v>
                </c:pt>
                <c:pt idx="3">
                  <c:v>19.098544</c:v>
                </c:pt>
                <c:pt idx="4">
                  <c:v>18.590890999999999</c:v>
                </c:pt>
                <c:pt idx="5">
                  <c:v>18.050598000000001</c:v>
                </c:pt>
                <c:pt idx="6">
                  <c:v>18.503605</c:v>
                </c:pt>
                <c:pt idx="7">
                  <c:v>19.266026</c:v>
                </c:pt>
                <c:pt idx="8">
                  <c:v>20.158601999999998</c:v>
                </c:pt>
                <c:pt idx="9">
                  <c:v>20.623853999999998</c:v>
                </c:pt>
                <c:pt idx="10">
                  <c:v>21.315507</c:v>
                </c:pt>
                <c:pt idx="11">
                  <c:v>22.901879000000001</c:v>
                </c:pt>
                <c:pt idx="12">
                  <c:v>24.033266000000001</c:v>
                </c:pt>
                <c:pt idx="13">
                  <c:v>24.205522999999999</c:v>
                </c:pt>
                <c:pt idx="14">
                  <c:v>25.889605</c:v>
                </c:pt>
                <c:pt idx="15">
                  <c:v>27.065459999999998</c:v>
                </c:pt>
                <c:pt idx="16">
                  <c:v>26.592115000000003</c:v>
                </c:pt>
                <c:pt idx="17">
                  <c:v>27.306308000000001</c:v>
                </c:pt>
                <c:pt idx="18">
                  <c:v>30.588702000000001</c:v>
                </c:pt>
                <c:pt idx="19">
                  <c:v>33.657046000000001</c:v>
                </c:pt>
                <c:pt idx="20">
                  <c:v>33.820152</c:v>
                </c:pt>
                <c:pt idx="21">
                  <c:v>32.228405000000002</c:v>
                </c:pt>
                <c:pt idx="22">
                  <c:v>33.282940000000004</c:v>
                </c:pt>
                <c:pt idx="23">
                  <c:v>35.281253999999997</c:v>
                </c:pt>
                <c:pt idx="24">
                  <c:v>37.081511999999996</c:v>
                </c:pt>
                <c:pt idx="25">
                  <c:v>39.118195</c:v>
                </c:pt>
                <c:pt idx="26">
                  <c:v>40.322414000000002</c:v>
                </c:pt>
                <c:pt idx="27">
                  <c:v>41.180008000000001</c:v>
                </c:pt>
                <c:pt idx="28">
                  <c:v>41.798335999999999</c:v>
                </c:pt>
                <c:pt idx="29">
                  <c:v>42.753253999999998</c:v>
                </c:pt>
                <c:pt idx="30">
                  <c:v>43.360126000000001</c:v>
                </c:pt>
                <c:pt idx="31">
                  <c:v>43.890636000000001</c:v>
                </c:pt>
                <c:pt idx="32">
                  <c:v>44.587578000000001</c:v>
                </c:pt>
                <c:pt idx="33">
                  <c:v>45.144641999999997</c:v>
                </c:pt>
                <c:pt idx="34">
                  <c:v>45.722324</c:v>
                </c:pt>
                <c:pt idx="35">
                  <c:v>46.166694999999997</c:v>
                </c:pt>
                <c:pt idx="36">
                  <c:v>46.705379000000001</c:v>
                </c:pt>
                <c:pt idx="37">
                  <c:v>47.365738</c:v>
                </c:pt>
                <c:pt idx="38">
                  <c:v>47.982863999999999</c:v>
                </c:pt>
                <c:pt idx="39">
                  <c:v>48.598843000000002</c:v>
                </c:pt>
                <c:pt idx="40">
                  <c:v>49.168788999999997</c:v>
                </c:pt>
                <c:pt idx="41">
                  <c:v>49.598179000000002</c:v>
                </c:pt>
                <c:pt idx="42">
                  <c:v>50.019069999999999</c:v>
                </c:pt>
                <c:pt idx="43">
                  <c:v>50.640759000000003</c:v>
                </c:pt>
                <c:pt idx="44">
                  <c:v>51.362118000000002</c:v>
                </c:pt>
                <c:pt idx="45">
                  <c:v>51.845084999999997</c:v>
                </c:pt>
                <c:pt idx="46">
                  <c:v>52.180115000000001</c:v>
                </c:pt>
                <c:pt idx="47">
                  <c:v>52.531928999999998</c:v>
                </c:pt>
                <c:pt idx="48">
                  <c:v>52.934986000000002</c:v>
                </c:pt>
                <c:pt idx="49">
                  <c:v>53.158099999999997</c:v>
                </c:pt>
                <c:pt idx="50">
                  <c:v>53.525402</c:v>
                </c:pt>
              </c:numCache>
            </c:numRef>
          </c:val>
          <c:smooth val="0"/>
        </c:ser>
        <c:ser>
          <c:idx val="3"/>
          <c:order val="2"/>
          <c:tx>
            <c:strRef>
              <c:f>Sheet1!$D$1</c:f>
              <c:strCache>
                <c:ptCount val="1"/>
                <c:pt idx="0">
                  <c:v>Reference</c:v>
                </c:pt>
              </c:strCache>
            </c:strRef>
          </c:tx>
          <c:spPr>
            <a:ln w="22225" cap="rnd">
              <a:solidFill>
                <a:srgbClr val="000000"/>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19.181979999999999</c:v>
                </c:pt>
                <c:pt idx="1">
                  <c:v>19.616311000000003</c:v>
                </c:pt>
                <c:pt idx="2">
                  <c:v>18.927788</c:v>
                </c:pt>
                <c:pt idx="3">
                  <c:v>19.098544</c:v>
                </c:pt>
                <c:pt idx="4">
                  <c:v>18.590890999999999</c:v>
                </c:pt>
                <c:pt idx="5">
                  <c:v>18.050598000000001</c:v>
                </c:pt>
                <c:pt idx="6">
                  <c:v>18.503605</c:v>
                </c:pt>
                <c:pt idx="7">
                  <c:v>19.266026</c:v>
                </c:pt>
                <c:pt idx="8">
                  <c:v>20.158601999999998</c:v>
                </c:pt>
                <c:pt idx="9">
                  <c:v>20.623853999999998</c:v>
                </c:pt>
                <c:pt idx="10">
                  <c:v>21.315507</c:v>
                </c:pt>
                <c:pt idx="11">
                  <c:v>22.901879000000001</c:v>
                </c:pt>
                <c:pt idx="12">
                  <c:v>24.033266000000001</c:v>
                </c:pt>
                <c:pt idx="13">
                  <c:v>24.205522999999999</c:v>
                </c:pt>
                <c:pt idx="14">
                  <c:v>25.889605</c:v>
                </c:pt>
                <c:pt idx="15">
                  <c:v>27.065459999999998</c:v>
                </c:pt>
                <c:pt idx="16">
                  <c:v>26.592115000000003</c:v>
                </c:pt>
                <c:pt idx="17">
                  <c:v>27.306308000000001</c:v>
                </c:pt>
                <c:pt idx="18">
                  <c:v>30.588702000000001</c:v>
                </c:pt>
                <c:pt idx="19">
                  <c:v>33.657046000000001</c:v>
                </c:pt>
                <c:pt idx="20">
                  <c:v>33.890735999999997</c:v>
                </c:pt>
                <c:pt idx="21">
                  <c:v>32.309691999999998</c:v>
                </c:pt>
                <c:pt idx="22">
                  <c:v>32.780650999999999</c:v>
                </c:pt>
                <c:pt idx="23">
                  <c:v>34.022060000000003</c:v>
                </c:pt>
                <c:pt idx="24">
                  <c:v>34.964745000000001</c:v>
                </c:pt>
                <c:pt idx="25">
                  <c:v>36.261744999999998</c:v>
                </c:pt>
                <c:pt idx="26">
                  <c:v>36.885249999999999</c:v>
                </c:pt>
                <c:pt idx="27">
                  <c:v>37.021377999999999</c:v>
                </c:pt>
                <c:pt idx="28">
                  <c:v>37.196350000000002</c:v>
                </c:pt>
                <c:pt idx="29">
                  <c:v>37.544429999999998</c:v>
                </c:pt>
                <c:pt idx="30">
                  <c:v>37.881168000000002</c:v>
                </c:pt>
                <c:pt idx="31">
                  <c:v>38.134372999999997</c:v>
                </c:pt>
                <c:pt idx="32">
                  <c:v>38.298533999999997</c:v>
                </c:pt>
                <c:pt idx="33">
                  <c:v>38.468994000000002</c:v>
                </c:pt>
                <c:pt idx="34">
                  <c:v>38.611877</c:v>
                </c:pt>
                <c:pt idx="35">
                  <c:v>38.613323000000001</c:v>
                </c:pt>
                <c:pt idx="36">
                  <c:v>38.774208000000002</c:v>
                </c:pt>
                <c:pt idx="37">
                  <c:v>38.983142999999998</c:v>
                </c:pt>
                <c:pt idx="38">
                  <c:v>39.289341</c:v>
                </c:pt>
                <c:pt idx="39">
                  <c:v>39.585915</c:v>
                </c:pt>
                <c:pt idx="40">
                  <c:v>39.916763000000003</c:v>
                </c:pt>
                <c:pt idx="41">
                  <c:v>40.111533999999999</c:v>
                </c:pt>
                <c:pt idx="42">
                  <c:v>40.487704999999998</c:v>
                </c:pt>
                <c:pt idx="43">
                  <c:v>40.920616000000003</c:v>
                </c:pt>
                <c:pt idx="44">
                  <c:v>41.286839000000001</c:v>
                </c:pt>
                <c:pt idx="45">
                  <c:v>41.538970999999997</c:v>
                </c:pt>
                <c:pt idx="46">
                  <c:v>41.804253000000003</c:v>
                </c:pt>
                <c:pt idx="47">
                  <c:v>42.065693000000003</c:v>
                </c:pt>
                <c:pt idx="48">
                  <c:v>42.392257999999998</c:v>
                </c:pt>
                <c:pt idx="49">
                  <c:v>42.658816999999999</c:v>
                </c:pt>
                <c:pt idx="50">
                  <c:v>42.992820999999999</c:v>
                </c:pt>
              </c:numCache>
            </c:numRef>
          </c:val>
          <c:smooth val="0"/>
        </c:ser>
        <c:dLbls>
          <c:showLegendKey val="0"/>
          <c:showVal val="0"/>
          <c:showCatName val="0"/>
          <c:showSerName val="0"/>
          <c:showPercent val="0"/>
          <c:showBubbleSize val="0"/>
        </c:dLbls>
        <c:smooth val="0"/>
        <c:axId val="-1954285344"/>
        <c:axId val="-1954289152"/>
        <c:extLst/>
      </c:lineChart>
      <c:catAx>
        <c:axId val="-195428534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54289152"/>
        <c:crosses val="autoZero"/>
        <c:auto val="1"/>
        <c:lblAlgn val="ctr"/>
        <c:lblOffset val="100"/>
        <c:tickLblSkip val="10"/>
        <c:tickMarkSkip val="10"/>
        <c:noMultiLvlLbl val="0"/>
      </c:catAx>
      <c:valAx>
        <c:axId val="-19542891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54285344"/>
        <c:crossesAt val="21"/>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943195454318955E-2"/>
          <c:y val="0.11564396765737454"/>
          <c:w val="0.80565304336957877"/>
          <c:h val="0.79124490307899387"/>
        </c:manualLayout>
      </c:layout>
      <c:lineChart>
        <c:grouping val="standard"/>
        <c:varyColors val="0"/>
        <c:ser>
          <c:idx val="0"/>
          <c:order val="0"/>
          <c:tx>
            <c:strRef>
              <c:f>Sheet1!$B$1</c:f>
              <c:strCache>
                <c:ptCount val="1"/>
                <c:pt idx="0">
                  <c:v>Low Oil and Gas Supply</c:v>
                </c:pt>
              </c:strCache>
            </c:strRef>
          </c:tx>
          <c:spPr>
            <a:ln w="22225" cap="rnd">
              <a:solidFill>
                <a:srgbClr val="BD732A">
                  <a:lumMod val="40000"/>
                  <a:lumOff val="60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6.2564663925817774</c:v>
                </c:pt>
                <c:pt idx="1">
                  <c:v>5.6250611354806361</c:v>
                </c:pt>
                <c:pt idx="2">
                  <c:v>4.7264328332428569</c:v>
                </c:pt>
                <c:pt idx="3">
                  <c:v>7.5095506256283535</c:v>
                </c:pt>
                <c:pt idx="4">
                  <c:v>7.8741268813399392</c:v>
                </c:pt>
                <c:pt idx="5">
                  <c:v>11.266383557726403</c:v>
                </c:pt>
                <c:pt idx="6">
                  <c:v>8.4690503519641158</c:v>
                </c:pt>
                <c:pt idx="7">
                  <c:v>8.5415621931968086</c:v>
                </c:pt>
                <c:pt idx="8">
                  <c:v>10.650540361669409</c:v>
                </c:pt>
                <c:pt idx="9">
                  <c:v>4.7004004252452525</c:v>
                </c:pt>
                <c:pt idx="10">
                  <c:v>5.1533408350761105</c:v>
                </c:pt>
                <c:pt idx="11">
                  <c:v>4.6205303817851977</c:v>
                </c:pt>
                <c:pt idx="12">
                  <c:v>3.1168307500000001</c:v>
                </c:pt>
                <c:pt idx="13">
                  <c:v>4.1546419242297681</c:v>
                </c:pt>
                <c:pt idx="14">
                  <c:v>4.7790650244118957</c:v>
                </c:pt>
                <c:pt idx="15">
                  <c:v>2.8382490250802874</c:v>
                </c:pt>
                <c:pt idx="16">
                  <c:v>2.7015667126993437</c:v>
                </c:pt>
                <c:pt idx="17">
                  <c:v>3.1462678210008361</c:v>
                </c:pt>
                <c:pt idx="18">
                  <c:v>3.2369151646478569</c:v>
                </c:pt>
                <c:pt idx="19">
                  <c:v>2.5844974658174857</c:v>
                </c:pt>
                <c:pt idx="20">
                  <c:v>2.0652379999999999</c:v>
                </c:pt>
                <c:pt idx="21">
                  <c:v>3.2425009999999999</c:v>
                </c:pt>
                <c:pt idx="22">
                  <c:v>3.736853</c:v>
                </c:pt>
                <c:pt idx="23">
                  <c:v>3.7583410000000002</c:v>
                </c:pt>
                <c:pt idx="24">
                  <c:v>3.7499370000000001</c:v>
                </c:pt>
                <c:pt idx="25">
                  <c:v>4.0819619999999999</c:v>
                </c:pt>
                <c:pt idx="26">
                  <c:v>4.3976730000000002</c:v>
                </c:pt>
                <c:pt idx="27">
                  <c:v>4.6419430000000004</c:v>
                </c:pt>
                <c:pt idx="28">
                  <c:v>4.781345</c:v>
                </c:pt>
                <c:pt idx="29">
                  <c:v>4.9091509999999996</c:v>
                </c:pt>
                <c:pt idx="30">
                  <c:v>5.0367990000000002</c:v>
                </c:pt>
                <c:pt idx="31">
                  <c:v>5.1674420000000003</c:v>
                </c:pt>
                <c:pt idx="32">
                  <c:v>5.3010479999999998</c:v>
                </c:pt>
                <c:pt idx="33">
                  <c:v>5.4522409999999999</c:v>
                </c:pt>
                <c:pt idx="34">
                  <c:v>5.5460089999999997</c:v>
                </c:pt>
                <c:pt idx="35">
                  <c:v>5.6043269999999996</c:v>
                </c:pt>
                <c:pt idx="36">
                  <c:v>5.670668</c:v>
                </c:pt>
                <c:pt idx="37">
                  <c:v>5.7218340000000003</c:v>
                </c:pt>
                <c:pt idx="38">
                  <c:v>5.7901860000000003</c:v>
                </c:pt>
                <c:pt idx="39">
                  <c:v>5.8870570000000004</c:v>
                </c:pt>
                <c:pt idx="40">
                  <c:v>5.9331870000000002</c:v>
                </c:pt>
                <c:pt idx="41">
                  <c:v>5.936871</c:v>
                </c:pt>
                <c:pt idx="42">
                  <c:v>5.9920400000000003</c:v>
                </c:pt>
                <c:pt idx="43">
                  <c:v>6.0064510000000002</c:v>
                </c:pt>
                <c:pt idx="44">
                  <c:v>6.1287929999999999</c:v>
                </c:pt>
                <c:pt idx="45">
                  <c:v>6.1572310000000003</c:v>
                </c:pt>
                <c:pt idx="46">
                  <c:v>6.2207039999999996</c:v>
                </c:pt>
                <c:pt idx="47">
                  <c:v>6.2904299999999997</c:v>
                </c:pt>
                <c:pt idx="48">
                  <c:v>6.3666210000000003</c:v>
                </c:pt>
                <c:pt idx="49">
                  <c:v>6.4025290000000004</c:v>
                </c:pt>
                <c:pt idx="50">
                  <c:v>6.5322579999999997</c:v>
                </c:pt>
              </c:numCache>
            </c:numRef>
          </c:val>
          <c:smooth val="0"/>
        </c:ser>
        <c:ser>
          <c:idx val="1"/>
          <c:order val="1"/>
          <c:tx>
            <c:strRef>
              <c:f>Sheet1!$C$1</c:f>
              <c:strCache>
                <c:ptCount val="1"/>
                <c:pt idx="0">
                  <c:v>High Oil and Gas Supply</c:v>
                </c:pt>
              </c:strCache>
            </c:strRef>
          </c:tx>
          <c:spPr>
            <a:ln w="22225" cap="rnd">
              <a:solidFill>
                <a:srgbClr val="BD732A">
                  <a:lumMod val="75000"/>
                </a:srgb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6.2564663925817774</c:v>
                </c:pt>
                <c:pt idx="1">
                  <c:v>5.6250611354806361</c:v>
                </c:pt>
                <c:pt idx="2">
                  <c:v>4.7264328332428569</c:v>
                </c:pt>
                <c:pt idx="3">
                  <c:v>7.5095506256283535</c:v>
                </c:pt>
                <c:pt idx="4">
                  <c:v>7.8741268813399392</c:v>
                </c:pt>
                <c:pt idx="5">
                  <c:v>11.266383557726403</c:v>
                </c:pt>
                <c:pt idx="6">
                  <c:v>8.4690503519641158</c:v>
                </c:pt>
                <c:pt idx="7">
                  <c:v>8.5415621931968086</c:v>
                </c:pt>
                <c:pt idx="8">
                  <c:v>10.650540361669409</c:v>
                </c:pt>
                <c:pt idx="9">
                  <c:v>4.7004004252452525</c:v>
                </c:pt>
                <c:pt idx="10">
                  <c:v>5.1533408350761105</c:v>
                </c:pt>
                <c:pt idx="11">
                  <c:v>4.6205303817851977</c:v>
                </c:pt>
                <c:pt idx="12">
                  <c:v>3.1168307500000001</c:v>
                </c:pt>
                <c:pt idx="13">
                  <c:v>4.1546419242297681</c:v>
                </c:pt>
                <c:pt idx="14">
                  <c:v>4.7790650244118957</c:v>
                </c:pt>
                <c:pt idx="15">
                  <c:v>2.8382490250802874</c:v>
                </c:pt>
                <c:pt idx="16">
                  <c:v>2.7015667126993437</c:v>
                </c:pt>
                <c:pt idx="17">
                  <c:v>3.1462678210008361</c:v>
                </c:pt>
                <c:pt idx="18">
                  <c:v>3.2369151646478569</c:v>
                </c:pt>
                <c:pt idx="19">
                  <c:v>2.5844974658174857</c:v>
                </c:pt>
                <c:pt idx="20">
                  <c:v>2.0650300000000001</c:v>
                </c:pt>
                <c:pt idx="21">
                  <c:v>3.1264259999999999</c:v>
                </c:pt>
                <c:pt idx="22">
                  <c:v>3.0403660000000001</c:v>
                </c:pt>
                <c:pt idx="23">
                  <c:v>2.6109140000000002</c:v>
                </c:pt>
                <c:pt idx="24">
                  <c:v>2.2893729999999999</c:v>
                </c:pt>
                <c:pt idx="25">
                  <c:v>2.2484600000000001</c:v>
                </c:pt>
                <c:pt idx="26">
                  <c:v>2.2874910000000002</c:v>
                </c:pt>
                <c:pt idx="27">
                  <c:v>2.4035519999999999</c:v>
                </c:pt>
                <c:pt idx="28">
                  <c:v>2.4772059999999998</c:v>
                </c:pt>
                <c:pt idx="29">
                  <c:v>2.5862120000000002</c:v>
                </c:pt>
                <c:pt idx="30">
                  <c:v>2.6809889999999998</c:v>
                </c:pt>
                <c:pt idx="31">
                  <c:v>2.7141609999999998</c:v>
                </c:pt>
                <c:pt idx="32">
                  <c:v>2.7442359999999999</c:v>
                </c:pt>
                <c:pt idx="33">
                  <c:v>2.7915640000000002</c:v>
                </c:pt>
                <c:pt idx="34">
                  <c:v>2.791499</c:v>
                </c:pt>
                <c:pt idx="35">
                  <c:v>2.7727010000000001</c:v>
                </c:pt>
                <c:pt idx="36">
                  <c:v>2.7664710000000001</c:v>
                </c:pt>
                <c:pt idx="37">
                  <c:v>2.7578580000000001</c:v>
                </c:pt>
                <c:pt idx="38">
                  <c:v>2.7467869999999999</c:v>
                </c:pt>
                <c:pt idx="39">
                  <c:v>2.7289500000000002</c:v>
                </c:pt>
                <c:pt idx="40">
                  <c:v>2.7108989999999999</c:v>
                </c:pt>
                <c:pt idx="41">
                  <c:v>2.7103600000000001</c:v>
                </c:pt>
                <c:pt idx="42">
                  <c:v>2.7076769999999999</c:v>
                </c:pt>
                <c:pt idx="43">
                  <c:v>2.6984270000000001</c:v>
                </c:pt>
                <c:pt idx="44">
                  <c:v>2.7187489999999999</c:v>
                </c:pt>
                <c:pt idx="45">
                  <c:v>2.697114</c:v>
                </c:pt>
                <c:pt idx="46">
                  <c:v>2.6887660000000002</c:v>
                </c:pt>
                <c:pt idx="47">
                  <c:v>2.7135359999999999</c:v>
                </c:pt>
                <c:pt idx="48">
                  <c:v>2.6783440000000001</c:v>
                </c:pt>
                <c:pt idx="49">
                  <c:v>2.6506560000000001</c:v>
                </c:pt>
                <c:pt idx="50">
                  <c:v>2.664256</c:v>
                </c:pt>
              </c:numCache>
            </c:numRef>
          </c:val>
          <c:smooth val="0"/>
        </c:ser>
        <c:ser>
          <c:idx val="3"/>
          <c:order val="2"/>
          <c:tx>
            <c:strRef>
              <c:f>Sheet1!$D$1</c:f>
              <c:strCache>
                <c:ptCount val="1"/>
                <c:pt idx="0">
                  <c:v>Reference</c:v>
                </c:pt>
              </c:strCache>
            </c:strRef>
          </c:tx>
          <c:spPr>
            <a:ln w="22225" cap="rnd">
              <a:solidFill>
                <a:srgbClr val="000000"/>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6.2564663925817774</c:v>
                </c:pt>
                <c:pt idx="1">
                  <c:v>5.6250611354806361</c:v>
                </c:pt>
                <c:pt idx="2">
                  <c:v>4.7264328332428569</c:v>
                </c:pt>
                <c:pt idx="3">
                  <c:v>7.5095506256283535</c:v>
                </c:pt>
                <c:pt idx="4">
                  <c:v>7.8741268813399392</c:v>
                </c:pt>
                <c:pt idx="5">
                  <c:v>11.266383557726403</c:v>
                </c:pt>
                <c:pt idx="6">
                  <c:v>8.4690503519641158</c:v>
                </c:pt>
                <c:pt idx="7">
                  <c:v>8.5415621931968086</c:v>
                </c:pt>
                <c:pt idx="8">
                  <c:v>10.650540361669409</c:v>
                </c:pt>
                <c:pt idx="9">
                  <c:v>4.7004004252452525</c:v>
                </c:pt>
                <c:pt idx="10">
                  <c:v>5.1533408350761105</c:v>
                </c:pt>
                <c:pt idx="11">
                  <c:v>4.6205303817851977</c:v>
                </c:pt>
                <c:pt idx="12">
                  <c:v>3.1168307500000001</c:v>
                </c:pt>
                <c:pt idx="13">
                  <c:v>4.1546419242297681</c:v>
                </c:pt>
                <c:pt idx="14">
                  <c:v>4.7790650244118957</c:v>
                </c:pt>
                <c:pt idx="15">
                  <c:v>2.8382490250802874</c:v>
                </c:pt>
                <c:pt idx="16">
                  <c:v>2.7015667126993437</c:v>
                </c:pt>
                <c:pt idx="17">
                  <c:v>3.1462678210008361</c:v>
                </c:pt>
                <c:pt idx="18">
                  <c:v>3.2369151646478569</c:v>
                </c:pt>
                <c:pt idx="19">
                  <c:v>2.5844974658174857</c:v>
                </c:pt>
                <c:pt idx="20">
                  <c:v>2.0664720000000001</c:v>
                </c:pt>
                <c:pt idx="21">
                  <c:v>3.10073</c:v>
                </c:pt>
                <c:pt idx="22">
                  <c:v>3.2256840000000002</c:v>
                </c:pt>
                <c:pt idx="23">
                  <c:v>2.992324</c:v>
                </c:pt>
                <c:pt idx="24">
                  <c:v>2.8017919999999998</c:v>
                </c:pt>
                <c:pt idx="25">
                  <c:v>2.8803239999999999</c:v>
                </c:pt>
                <c:pt idx="26">
                  <c:v>2.9843310000000001</c:v>
                </c:pt>
                <c:pt idx="27">
                  <c:v>3.042141</c:v>
                </c:pt>
                <c:pt idx="28">
                  <c:v>3.1755100000000001</c:v>
                </c:pt>
                <c:pt idx="29">
                  <c:v>3.2906309999999999</c:v>
                </c:pt>
                <c:pt idx="30">
                  <c:v>3.3439549999999998</c:v>
                </c:pt>
                <c:pt idx="31">
                  <c:v>3.3584839999999998</c:v>
                </c:pt>
                <c:pt idx="32">
                  <c:v>3.4230429999999998</c:v>
                </c:pt>
                <c:pt idx="33">
                  <c:v>3.4872100000000001</c:v>
                </c:pt>
                <c:pt idx="34">
                  <c:v>3.5170400000000002</c:v>
                </c:pt>
                <c:pt idx="35">
                  <c:v>3.5326979999999999</c:v>
                </c:pt>
                <c:pt idx="36">
                  <c:v>3.5373169999999998</c:v>
                </c:pt>
                <c:pt idx="37">
                  <c:v>3.5283199999999999</c:v>
                </c:pt>
                <c:pt idx="38">
                  <c:v>3.5497399999999999</c:v>
                </c:pt>
                <c:pt idx="39">
                  <c:v>3.5503559999999998</c:v>
                </c:pt>
                <c:pt idx="40">
                  <c:v>3.5492530000000002</c:v>
                </c:pt>
                <c:pt idx="41">
                  <c:v>3.549023</c:v>
                </c:pt>
                <c:pt idx="42">
                  <c:v>3.5287259999999998</c:v>
                </c:pt>
                <c:pt idx="43">
                  <c:v>3.5056509999999999</c:v>
                </c:pt>
                <c:pt idx="44">
                  <c:v>3.5018690000000001</c:v>
                </c:pt>
                <c:pt idx="45">
                  <c:v>3.5076990000000001</c:v>
                </c:pt>
                <c:pt idx="46">
                  <c:v>3.521007</c:v>
                </c:pt>
                <c:pt idx="47">
                  <c:v>3.547183</c:v>
                </c:pt>
                <c:pt idx="48">
                  <c:v>3.5962100000000001</c:v>
                </c:pt>
                <c:pt idx="49">
                  <c:v>3.6540050000000002</c:v>
                </c:pt>
                <c:pt idx="50">
                  <c:v>3.6939389999999999</c:v>
                </c:pt>
              </c:numCache>
            </c:numRef>
          </c:val>
          <c:smooth val="0"/>
        </c:ser>
        <c:dLbls>
          <c:showLegendKey val="0"/>
          <c:showVal val="0"/>
          <c:showCatName val="0"/>
          <c:showSerName val="0"/>
          <c:showPercent val="0"/>
          <c:showBubbleSize val="0"/>
        </c:dLbls>
        <c:smooth val="0"/>
        <c:axId val="-1954288608"/>
        <c:axId val="-1954288064"/>
        <c:extLst/>
      </c:lineChart>
      <c:catAx>
        <c:axId val="-195428860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54288064"/>
        <c:crosses val="autoZero"/>
        <c:auto val="1"/>
        <c:lblAlgn val="ctr"/>
        <c:lblOffset val="100"/>
        <c:tickLblSkip val="10"/>
        <c:tickMarkSkip val="10"/>
        <c:noMultiLvlLbl val="0"/>
      </c:catAx>
      <c:valAx>
        <c:axId val="-19542880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54288608"/>
        <c:crossesAt val="21"/>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7591127845036"/>
          <c:y val="8.3318777236179753E-2"/>
          <c:w val="0.78239784079811048"/>
          <c:h val="0.82584213613981339"/>
        </c:manualLayout>
      </c:layout>
      <c:areaChart>
        <c:grouping val="stacked"/>
        <c:varyColors val="0"/>
        <c:ser>
          <c:idx val="1"/>
          <c:order val="0"/>
          <c:tx>
            <c:strRef>
              <c:f>Sheet1!$B$1</c:f>
              <c:strCache>
                <c:ptCount val="1"/>
                <c:pt idx="0">
                  <c:v>"other"</c:v>
                </c:pt>
              </c:strCache>
            </c:strRef>
          </c:tx>
          <c:spPr>
            <a:solidFill>
              <a:schemeClr val="tx1">
                <a:lumMod val="50000"/>
                <a:lumOff val="50000"/>
              </a:schemeClr>
            </a:solidFill>
            <a:ln w="25400">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1.9089339999999999</c:v>
                </c:pt>
                <c:pt idx="1">
                  <c:v>2.0030190000000001</c:v>
                </c:pt>
                <c:pt idx="2">
                  <c:v>2.0882100000000001</c:v>
                </c:pt>
                <c:pt idx="3">
                  <c:v>2.2216279999999999</c:v>
                </c:pt>
                <c:pt idx="4">
                  <c:v>2.2037789999999999</c:v>
                </c:pt>
                <c:pt idx="5">
                  <c:v>2.271871</c:v>
                </c:pt>
                <c:pt idx="6">
                  <c:v>2.2776870000000002</c:v>
                </c:pt>
                <c:pt idx="7">
                  <c:v>2.2931499999999998</c:v>
                </c:pt>
                <c:pt idx="8">
                  <c:v>2.3587720000000001</c:v>
                </c:pt>
                <c:pt idx="9">
                  <c:v>2.3629599999999997</c:v>
                </c:pt>
                <c:pt idx="10">
                  <c:v>2.2409370000000002</c:v>
                </c:pt>
                <c:pt idx="11">
                  <c:v>2.1033539999999999</c:v>
                </c:pt>
                <c:pt idx="12">
                  <c:v>1.9733019999999999</c:v>
                </c:pt>
                <c:pt idx="13">
                  <c:v>1.747433</c:v>
                </c:pt>
                <c:pt idx="14">
                  <c:v>1.6434759999999999</c:v>
                </c:pt>
                <c:pt idx="15">
                  <c:v>1.5309280000000001</c:v>
                </c:pt>
                <c:pt idx="16">
                  <c:v>1.3940380000000001</c:v>
                </c:pt>
                <c:pt idx="17">
                  <c:v>1.309793</c:v>
                </c:pt>
                <c:pt idx="18">
                  <c:v>1.2614350000000001</c:v>
                </c:pt>
                <c:pt idx="19">
                  <c:v>1.1952780000000001</c:v>
                </c:pt>
                <c:pt idx="20">
                  <c:v>1.192512</c:v>
                </c:pt>
                <c:pt idx="21">
                  <c:v>1.2314430000000001</c:v>
                </c:pt>
                <c:pt idx="22">
                  <c:v>1.201503</c:v>
                </c:pt>
                <c:pt idx="23">
                  <c:v>1.1818329999999999</c:v>
                </c:pt>
                <c:pt idx="24">
                  <c:v>1.1632720000000001</c:v>
                </c:pt>
                <c:pt idx="25">
                  <c:v>1.179141</c:v>
                </c:pt>
                <c:pt idx="26">
                  <c:v>1.172296</c:v>
                </c:pt>
                <c:pt idx="27">
                  <c:v>1.161648</c:v>
                </c:pt>
                <c:pt idx="28">
                  <c:v>1.1401790000000001</c:v>
                </c:pt>
                <c:pt idx="29">
                  <c:v>1.1298250000000001</c:v>
                </c:pt>
                <c:pt idx="30">
                  <c:v>1.1144769999999999</c:v>
                </c:pt>
                <c:pt idx="31">
                  <c:v>1.093245</c:v>
                </c:pt>
                <c:pt idx="32">
                  <c:v>1.088962</c:v>
                </c:pt>
                <c:pt idx="33">
                  <c:v>1.0695619999999999</c:v>
                </c:pt>
                <c:pt idx="34">
                  <c:v>1.058521</c:v>
                </c:pt>
                <c:pt idx="35">
                  <c:v>1.0498530000000001</c:v>
                </c:pt>
                <c:pt idx="36">
                  <c:v>1.0425120000000001</c:v>
                </c:pt>
                <c:pt idx="37">
                  <c:v>1.01105</c:v>
                </c:pt>
                <c:pt idx="38">
                  <c:v>0.96082900000000004</c:v>
                </c:pt>
                <c:pt idx="39">
                  <c:v>0.93586800000000003</c:v>
                </c:pt>
                <c:pt idx="40">
                  <c:v>0.91134099999999996</c:v>
                </c:pt>
                <c:pt idx="41">
                  <c:v>0.89837600000000006</c:v>
                </c:pt>
                <c:pt idx="42">
                  <c:v>0.88512999999999997</c:v>
                </c:pt>
                <c:pt idx="43">
                  <c:v>0.89471699999999998</c:v>
                </c:pt>
                <c:pt idx="44">
                  <c:v>0.86545099999999997</c:v>
                </c:pt>
                <c:pt idx="45">
                  <c:v>0.82366000000000006</c:v>
                </c:pt>
                <c:pt idx="46">
                  <c:v>0.81082399999999999</c:v>
                </c:pt>
                <c:pt idx="47">
                  <c:v>0.79865399999999998</c:v>
                </c:pt>
                <c:pt idx="48">
                  <c:v>0.78701299999999996</c:v>
                </c:pt>
                <c:pt idx="49">
                  <c:v>0.783632</c:v>
                </c:pt>
                <c:pt idx="50">
                  <c:v>0.77756899999999995</c:v>
                </c:pt>
              </c:numCache>
            </c:numRef>
          </c:val>
        </c:ser>
        <c:ser>
          <c:idx val="4"/>
          <c:order val="1"/>
          <c:tx>
            <c:strRef>
              <c:f>Sheet1!$C$1</c:f>
              <c:strCache>
                <c:ptCount val="1"/>
                <c:pt idx="0">
                  <c:v>Lower 48 offshore</c:v>
                </c:pt>
              </c:strCache>
            </c:strRef>
          </c:tx>
          <c:spPr>
            <a:solidFill>
              <a:srgbClr val="0096D7"/>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4.9002939999999997</c:v>
                </c:pt>
                <c:pt idx="1">
                  <c:v>5.479152</c:v>
                </c:pt>
                <c:pt idx="2">
                  <c:v>4.9501670000000004</c:v>
                </c:pt>
                <c:pt idx="3">
                  <c:v>4.8401630000000004</c:v>
                </c:pt>
                <c:pt idx="4">
                  <c:v>4.3361720000000004</c:v>
                </c:pt>
                <c:pt idx="5">
                  <c:v>3.4432559999999999</c:v>
                </c:pt>
                <c:pt idx="6">
                  <c:v>3.2052149999999999</c:v>
                </c:pt>
                <c:pt idx="7">
                  <c:v>3.090192</c:v>
                </c:pt>
                <c:pt idx="8">
                  <c:v>2.6276510000000002</c:v>
                </c:pt>
                <c:pt idx="9">
                  <c:v>2.694264</c:v>
                </c:pt>
                <c:pt idx="10">
                  <c:v>2.4806300000000001</c:v>
                </c:pt>
                <c:pt idx="11">
                  <c:v>2.0271479999999999</c:v>
                </c:pt>
                <c:pt idx="12">
                  <c:v>1.6383989999999999</c:v>
                </c:pt>
                <c:pt idx="13">
                  <c:v>1.433108</c:v>
                </c:pt>
                <c:pt idx="14">
                  <c:v>1.348509</c:v>
                </c:pt>
                <c:pt idx="15">
                  <c:v>1.358994</c:v>
                </c:pt>
                <c:pt idx="16">
                  <c:v>1.252589</c:v>
                </c:pt>
                <c:pt idx="17">
                  <c:v>1.083264</c:v>
                </c:pt>
                <c:pt idx="18">
                  <c:v>0.980267</c:v>
                </c:pt>
                <c:pt idx="19">
                  <c:v>0.95146399999999998</c:v>
                </c:pt>
                <c:pt idx="20">
                  <c:v>1.2091769999999999</c:v>
                </c:pt>
                <c:pt idx="21">
                  <c:v>0.95264099999999996</c:v>
                </c:pt>
                <c:pt idx="22">
                  <c:v>0.930809</c:v>
                </c:pt>
                <c:pt idx="23">
                  <c:v>0.86560700000000002</c:v>
                </c:pt>
                <c:pt idx="24">
                  <c:v>0.82469199999999998</c:v>
                </c:pt>
                <c:pt idx="25">
                  <c:v>0.79501500000000003</c:v>
                </c:pt>
                <c:pt idx="26">
                  <c:v>0.81814600000000004</c:v>
                </c:pt>
                <c:pt idx="27">
                  <c:v>0.87467499999999998</c:v>
                </c:pt>
                <c:pt idx="28">
                  <c:v>0.991228</c:v>
                </c:pt>
                <c:pt idx="29">
                  <c:v>1.0462830000000001</c:v>
                </c:pt>
                <c:pt idx="30">
                  <c:v>1.2038409999999999</c:v>
                </c:pt>
                <c:pt idx="31">
                  <c:v>1.2979339999999999</c:v>
                </c:pt>
                <c:pt idx="32">
                  <c:v>1.3154429999999999</c:v>
                </c:pt>
                <c:pt idx="33">
                  <c:v>1.4616720000000001</c:v>
                </c:pt>
                <c:pt idx="34">
                  <c:v>1.558046</c:v>
                </c:pt>
                <c:pt idx="35">
                  <c:v>1.5384789999999999</c:v>
                </c:pt>
                <c:pt idx="36">
                  <c:v>1.4646809999999999</c:v>
                </c:pt>
                <c:pt idx="37">
                  <c:v>1.4921450000000001</c:v>
                </c:pt>
                <c:pt idx="38">
                  <c:v>1.481948</c:v>
                </c:pt>
                <c:pt idx="39">
                  <c:v>1.525258</c:v>
                </c:pt>
                <c:pt idx="40">
                  <c:v>1.510516</c:v>
                </c:pt>
                <c:pt idx="41">
                  <c:v>1.4844459999999999</c:v>
                </c:pt>
                <c:pt idx="42">
                  <c:v>1.544365</c:v>
                </c:pt>
                <c:pt idx="43">
                  <c:v>1.5692489999999999</c:v>
                </c:pt>
                <c:pt idx="44">
                  <c:v>1.542926</c:v>
                </c:pt>
                <c:pt idx="45">
                  <c:v>1.5140009999999999</c:v>
                </c:pt>
                <c:pt idx="46">
                  <c:v>1.5894699999999999</c:v>
                </c:pt>
                <c:pt idx="47">
                  <c:v>1.655289</c:v>
                </c:pt>
                <c:pt idx="48">
                  <c:v>1.6341749999999999</c:v>
                </c:pt>
                <c:pt idx="49">
                  <c:v>1.5953029999999999</c:v>
                </c:pt>
                <c:pt idx="50">
                  <c:v>1.5304279999999999</c:v>
                </c:pt>
              </c:numCache>
            </c:numRef>
          </c:val>
        </c:ser>
        <c:ser>
          <c:idx val="2"/>
          <c:order val="2"/>
          <c:tx>
            <c:strRef>
              <c:f>Sheet1!$D$1</c:f>
              <c:strCache>
                <c:ptCount val="1"/>
                <c:pt idx="0">
                  <c:v>other Lower 48 onshore</c:v>
                </c:pt>
              </c:strCache>
            </c:strRef>
          </c:tx>
          <c:spPr>
            <a:solidFill>
              <a:srgbClr val="675005"/>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6.4383540000000004</c:v>
                </c:pt>
                <c:pt idx="1">
                  <c:v>5.8376539999999997</c:v>
                </c:pt>
                <c:pt idx="2">
                  <c:v>5.5095739999999997</c:v>
                </c:pt>
                <c:pt idx="3">
                  <c:v>5.4301329999999997</c:v>
                </c:pt>
                <c:pt idx="4">
                  <c:v>5.2689620000000001</c:v>
                </c:pt>
                <c:pt idx="5">
                  <c:v>5.0930850000000003</c:v>
                </c:pt>
                <c:pt idx="6">
                  <c:v>5.0658260000000004</c:v>
                </c:pt>
                <c:pt idx="7">
                  <c:v>4.9318390000000001</c:v>
                </c:pt>
                <c:pt idx="8">
                  <c:v>4.8798069999999996</c:v>
                </c:pt>
                <c:pt idx="9">
                  <c:v>4.5106479999999998</c:v>
                </c:pt>
                <c:pt idx="10">
                  <c:v>4.1980360000000001</c:v>
                </c:pt>
                <c:pt idx="11">
                  <c:v>3.9646669999999999</c:v>
                </c:pt>
                <c:pt idx="12">
                  <c:v>3.6944490000000001</c:v>
                </c:pt>
                <c:pt idx="13">
                  <c:v>3.4703210000000002</c:v>
                </c:pt>
                <c:pt idx="14">
                  <c:v>3.4247519999999998</c:v>
                </c:pt>
                <c:pt idx="15">
                  <c:v>3.2096279999999999</c:v>
                </c:pt>
                <c:pt idx="16">
                  <c:v>2.8077909999999999</c:v>
                </c:pt>
                <c:pt idx="17">
                  <c:v>2.6652019999999998</c:v>
                </c:pt>
                <c:pt idx="18">
                  <c:v>2.6671299999999998</c:v>
                </c:pt>
                <c:pt idx="19">
                  <c:v>2.3609819999999999</c:v>
                </c:pt>
                <c:pt idx="20">
                  <c:v>2.328131</c:v>
                </c:pt>
                <c:pt idx="21">
                  <c:v>2.181581</c:v>
                </c:pt>
                <c:pt idx="22">
                  <c:v>2.0917089999999998</c:v>
                </c:pt>
                <c:pt idx="23">
                  <c:v>1.982742</c:v>
                </c:pt>
                <c:pt idx="24">
                  <c:v>1.909386</c:v>
                </c:pt>
                <c:pt idx="25">
                  <c:v>1.8022229999999999</c:v>
                </c:pt>
                <c:pt idx="26">
                  <c:v>1.665753</c:v>
                </c:pt>
                <c:pt idx="27">
                  <c:v>1.5624560000000001</c:v>
                </c:pt>
                <c:pt idx="28">
                  <c:v>1.5127980000000001</c:v>
                </c:pt>
                <c:pt idx="29">
                  <c:v>1.45912</c:v>
                </c:pt>
                <c:pt idx="30">
                  <c:v>1.419842</c:v>
                </c:pt>
                <c:pt idx="31">
                  <c:v>1.3761540000000001</c:v>
                </c:pt>
                <c:pt idx="32">
                  <c:v>1.35026</c:v>
                </c:pt>
                <c:pt idx="33">
                  <c:v>1.3029500000000001</c:v>
                </c:pt>
                <c:pt idx="34">
                  <c:v>1.2631619999999999</c:v>
                </c:pt>
                <c:pt idx="35">
                  <c:v>1.2411300000000001</c:v>
                </c:pt>
                <c:pt idx="36">
                  <c:v>1.2224809999999999</c:v>
                </c:pt>
                <c:pt idx="37">
                  <c:v>1.207389</c:v>
                </c:pt>
                <c:pt idx="38">
                  <c:v>1.1852929999999999</c:v>
                </c:pt>
                <c:pt idx="39">
                  <c:v>1.1555880000000001</c:v>
                </c:pt>
                <c:pt idx="40">
                  <c:v>1.1479539999999999</c:v>
                </c:pt>
                <c:pt idx="41">
                  <c:v>1.143265</c:v>
                </c:pt>
                <c:pt idx="42">
                  <c:v>1.130522</c:v>
                </c:pt>
                <c:pt idx="43">
                  <c:v>1.111672</c:v>
                </c:pt>
                <c:pt idx="44">
                  <c:v>1.092187</c:v>
                </c:pt>
                <c:pt idx="45">
                  <c:v>1.0693269999999999</c:v>
                </c:pt>
                <c:pt idx="46">
                  <c:v>1.044308</c:v>
                </c:pt>
                <c:pt idx="47">
                  <c:v>1.027309</c:v>
                </c:pt>
                <c:pt idx="48">
                  <c:v>1.0140199999999999</c:v>
                </c:pt>
                <c:pt idx="49">
                  <c:v>1.0006159999999999</c:v>
                </c:pt>
                <c:pt idx="50">
                  <c:v>0.99476200000000004</c:v>
                </c:pt>
              </c:numCache>
            </c:numRef>
          </c:val>
        </c:ser>
        <c:ser>
          <c:idx val="3"/>
          <c:order val="3"/>
          <c:tx>
            <c:strRef>
              <c:f>Sheet1!$E$1</c:f>
              <c:strCache>
                <c:ptCount val="1"/>
                <c:pt idx="0">
                  <c:v>tight/shale gas</c:v>
                </c:pt>
              </c:strCache>
            </c:strRef>
          </c:tx>
          <c:spPr>
            <a:solidFill>
              <a:schemeClr val="accent3"/>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5.9343859999999999</c:v>
                </c:pt>
                <c:pt idx="1">
                  <c:v>6.2964880000000001</c:v>
                </c:pt>
                <c:pt idx="2">
                  <c:v>6.379842</c:v>
                </c:pt>
                <c:pt idx="3">
                  <c:v>6.6066119999999993</c:v>
                </c:pt>
                <c:pt idx="4">
                  <c:v>6.7819790000000006</c:v>
                </c:pt>
                <c:pt idx="5">
                  <c:v>7.242388</c:v>
                </c:pt>
                <c:pt idx="6">
                  <c:v>7.9548739999999993</c:v>
                </c:pt>
                <c:pt idx="7">
                  <c:v>8.9508530000000004</c:v>
                </c:pt>
                <c:pt idx="8">
                  <c:v>10.292375</c:v>
                </c:pt>
                <c:pt idx="9">
                  <c:v>11.055986000000001</c:v>
                </c:pt>
                <c:pt idx="10">
                  <c:v>12.395904999999999</c:v>
                </c:pt>
                <c:pt idx="11">
                  <c:v>14.806706999999999</c:v>
                </c:pt>
                <c:pt idx="12">
                  <c:v>16.727119999999999</c:v>
                </c:pt>
                <c:pt idx="13">
                  <c:v>17.554670999999999</c:v>
                </c:pt>
                <c:pt idx="14">
                  <c:v>19.472869000000003</c:v>
                </c:pt>
                <c:pt idx="15">
                  <c:v>20.964787999999999</c:v>
                </c:pt>
                <c:pt idx="16">
                  <c:v>21.138254</c:v>
                </c:pt>
                <c:pt idx="17">
                  <c:v>22.234168</c:v>
                </c:pt>
                <c:pt idx="18">
                  <c:v>25.666643000000001</c:v>
                </c:pt>
                <c:pt idx="19">
                  <c:v>29.306474000000001</c:v>
                </c:pt>
                <c:pt idx="20">
                  <c:v>29.160913000000001</c:v>
                </c:pt>
                <c:pt idx="21">
                  <c:v>27.944028000000003</c:v>
                </c:pt>
                <c:pt idx="22">
                  <c:v>28.556628000000003</c:v>
                </c:pt>
                <c:pt idx="23">
                  <c:v>29.991877000000002</c:v>
                </c:pt>
                <c:pt idx="24">
                  <c:v>31.067394999999998</c:v>
                </c:pt>
                <c:pt idx="25">
                  <c:v>32.485363</c:v>
                </c:pt>
                <c:pt idx="26">
                  <c:v>33.229062999999996</c:v>
                </c:pt>
                <c:pt idx="27">
                  <c:v>33.422595999999999</c:v>
                </c:pt>
                <c:pt idx="28">
                  <c:v>33.552143000000001</c:v>
                </c:pt>
                <c:pt idx="29">
                  <c:v>33.909202999999998</c:v>
                </c:pt>
                <c:pt idx="30">
                  <c:v>34.143011999999999</c:v>
                </c:pt>
                <c:pt idx="31">
                  <c:v>34.367035000000001</c:v>
                </c:pt>
                <c:pt idx="32">
                  <c:v>34.543869000000001</c:v>
                </c:pt>
                <c:pt idx="33">
                  <c:v>34.634810000000002</c:v>
                </c:pt>
                <c:pt idx="34">
                  <c:v>34.732143000000001</c:v>
                </c:pt>
                <c:pt idx="35">
                  <c:v>34.783859999999997</c:v>
                </c:pt>
                <c:pt idx="36">
                  <c:v>35.044533000000001</c:v>
                </c:pt>
                <c:pt idx="37">
                  <c:v>35.272556999999999</c:v>
                </c:pt>
                <c:pt idx="38">
                  <c:v>35.661276000000001</c:v>
                </c:pt>
                <c:pt idx="39">
                  <c:v>35.969197999999999</c:v>
                </c:pt>
                <c:pt idx="40">
                  <c:v>36.346947</c:v>
                </c:pt>
                <c:pt idx="41">
                  <c:v>36.585445</c:v>
                </c:pt>
                <c:pt idx="42">
                  <c:v>36.927689999999998</c:v>
                </c:pt>
                <c:pt idx="43">
                  <c:v>37.344976000000003</c:v>
                </c:pt>
                <c:pt idx="44">
                  <c:v>37.786269999999995</c:v>
                </c:pt>
                <c:pt idx="45">
                  <c:v>38.131979000000001</c:v>
                </c:pt>
                <c:pt idx="46">
                  <c:v>38.359645</c:v>
                </c:pt>
                <c:pt idx="47">
                  <c:v>38.584440000000001</c:v>
                </c:pt>
                <c:pt idx="48">
                  <c:v>38.957043999999996</c:v>
                </c:pt>
                <c:pt idx="49">
                  <c:v>39.279268000000002</c:v>
                </c:pt>
                <c:pt idx="50">
                  <c:v>39.690055999999998</c:v>
                </c:pt>
              </c:numCache>
            </c:numRef>
          </c:val>
        </c:ser>
        <c:dLbls>
          <c:showLegendKey val="0"/>
          <c:showVal val="0"/>
          <c:showCatName val="0"/>
          <c:showSerName val="0"/>
          <c:showPercent val="0"/>
          <c:showBubbleSize val="0"/>
        </c:dLbls>
        <c:axId val="-1294863968"/>
        <c:axId val="-1294861792"/>
        <c:extLst/>
      </c:areaChart>
      <c:catAx>
        <c:axId val="-129486396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4861792"/>
        <c:crossesAt val="0"/>
        <c:auto val="1"/>
        <c:lblAlgn val="ctr"/>
        <c:lblOffset val="100"/>
        <c:tickLblSkip val="10"/>
        <c:tickMarkSkip val="10"/>
        <c:noMultiLvlLbl val="0"/>
      </c:catAx>
      <c:valAx>
        <c:axId val="-1294861792"/>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4863968"/>
        <c:crossesAt val="2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chemeClr val="bg2"/>
          </a:solidFill>
        </a:defRPr>
      </a:pPr>
      <a:endParaRPr lang="en-US"/>
    </a:p>
  </c:txPr>
  <c:externalData r:id="rId4">
    <c:autoUpdate val="0"/>
  </c:externalData>
  <c:userShapes r:id="rId5"/>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7591127845036"/>
          <c:y val="8.3318777236179753E-2"/>
          <c:w val="0.78239784079811048"/>
          <c:h val="0.82584213613981339"/>
        </c:manualLayout>
      </c:layout>
      <c:areaChart>
        <c:grouping val="stacked"/>
        <c:varyColors val="0"/>
        <c:ser>
          <c:idx val="1"/>
          <c:order val="0"/>
          <c:tx>
            <c:strRef>
              <c:f>Sheet1!$B$1</c:f>
              <c:strCache>
                <c:ptCount val="1"/>
                <c:pt idx="0">
                  <c:v>"other"</c:v>
                </c:pt>
              </c:strCache>
            </c:strRef>
          </c:tx>
          <c:spPr>
            <a:solidFill>
              <a:schemeClr val="tx1">
                <a:lumMod val="50000"/>
                <a:lumOff val="50000"/>
              </a:schemeClr>
            </a:solidFill>
            <a:ln w="25400">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1.9089339999999999</c:v>
                </c:pt>
                <c:pt idx="1">
                  <c:v>2.0030190000000001</c:v>
                </c:pt>
                <c:pt idx="2">
                  <c:v>2.0882100000000001</c:v>
                </c:pt>
                <c:pt idx="3">
                  <c:v>2.2216279999999999</c:v>
                </c:pt>
                <c:pt idx="4">
                  <c:v>2.2037789999999999</c:v>
                </c:pt>
                <c:pt idx="5">
                  <c:v>2.271871</c:v>
                </c:pt>
                <c:pt idx="6">
                  <c:v>2.2776870000000002</c:v>
                </c:pt>
                <c:pt idx="7">
                  <c:v>2.2931499999999998</c:v>
                </c:pt>
                <c:pt idx="8">
                  <c:v>2.3587720000000001</c:v>
                </c:pt>
                <c:pt idx="9">
                  <c:v>2.3629599999999997</c:v>
                </c:pt>
                <c:pt idx="10">
                  <c:v>2.2409370000000002</c:v>
                </c:pt>
                <c:pt idx="11">
                  <c:v>2.1033539999999999</c:v>
                </c:pt>
                <c:pt idx="12">
                  <c:v>1.9733019999999999</c:v>
                </c:pt>
                <c:pt idx="13">
                  <c:v>1.747433</c:v>
                </c:pt>
                <c:pt idx="14">
                  <c:v>1.6434759999999999</c:v>
                </c:pt>
                <c:pt idx="15">
                  <c:v>1.5309280000000001</c:v>
                </c:pt>
                <c:pt idx="16">
                  <c:v>1.3940380000000001</c:v>
                </c:pt>
                <c:pt idx="17">
                  <c:v>1.309793</c:v>
                </c:pt>
                <c:pt idx="18">
                  <c:v>1.2614350000000001</c:v>
                </c:pt>
                <c:pt idx="19">
                  <c:v>1.1952780000000001</c:v>
                </c:pt>
                <c:pt idx="20">
                  <c:v>1.1697690000000001</c:v>
                </c:pt>
                <c:pt idx="21">
                  <c:v>1.2130179999999999</c:v>
                </c:pt>
                <c:pt idx="22">
                  <c:v>1.1810989999999999</c:v>
                </c:pt>
                <c:pt idx="23">
                  <c:v>1.1347</c:v>
                </c:pt>
                <c:pt idx="24">
                  <c:v>1.1088789999999999</c:v>
                </c:pt>
                <c:pt idx="25">
                  <c:v>1.1380319999999999</c:v>
                </c:pt>
                <c:pt idx="26">
                  <c:v>1.147</c:v>
                </c:pt>
                <c:pt idx="27">
                  <c:v>1.133686</c:v>
                </c:pt>
                <c:pt idx="28">
                  <c:v>1.1140479999999999</c:v>
                </c:pt>
                <c:pt idx="29">
                  <c:v>1.0950409999999999</c:v>
                </c:pt>
                <c:pt idx="30">
                  <c:v>1.0588360000000001</c:v>
                </c:pt>
                <c:pt idx="31">
                  <c:v>1.047647</c:v>
                </c:pt>
                <c:pt idx="32">
                  <c:v>1.0400149999999999</c:v>
                </c:pt>
                <c:pt idx="33">
                  <c:v>1.021237</c:v>
                </c:pt>
                <c:pt idx="34">
                  <c:v>1.000059</c:v>
                </c:pt>
                <c:pt idx="35">
                  <c:v>0.99144900000000002</c:v>
                </c:pt>
                <c:pt idx="36">
                  <c:v>0.98376700000000006</c:v>
                </c:pt>
                <c:pt idx="37">
                  <c:v>0.97438100000000005</c:v>
                </c:pt>
                <c:pt idx="38">
                  <c:v>0.95680500000000002</c:v>
                </c:pt>
                <c:pt idx="39">
                  <c:v>0.924929</c:v>
                </c:pt>
                <c:pt idx="40">
                  <c:v>0.91076299999999999</c:v>
                </c:pt>
                <c:pt idx="41">
                  <c:v>0.89747700000000008</c:v>
                </c:pt>
                <c:pt idx="42">
                  <c:v>0.88269799999999998</c:v>
                </c:pt>
                <c:pt idx="43">
                  <c:v>0.868062</c:v>
                </c:pt>
                <c:pt idx="44">
                  <c:v>0.85488600000000003</c:v>
                </c:pt>
                <c:pt idx="45">
                  <c:v>0.82553900000000002</c:v>
                </c:pt>
                <c:pt idx="46">
                  <c:v>0.80934700000000004</c:v>
                </c:pt>
                <c:pt idx="47">
                  <c:v>0.82900400000000007</c:v>
                </c:pt>
                <c:pt idx="48">
                  <c:v>0.80638500000000002</c:v>
                </c:pt>
                <c:pt idx="49">
                  <c:v>0.79797099999999999</c:v>
                </c:pt>
                <c:pt idx="50">
                  <c:v>0.78272200000000003</c:v>
                </c:pt>
              </c:numCache>
            </c:numRef>
          </c:val>
        </c:ser>
        <c:ser>
          <c:idx val="4"/>
          <c:order val="1"/>
          <c:tx>
            <c:strRef>
              <c:f>Sheet1!$C$1</c:f>
              <c:strCache>
                <c:ptCount val="1"/>
                <c:pt idx="0">
                  <c:v>Lower 48 offshore</c:v>
                </c:pt>
              </c:strCache>
            </c:strRef>
          </c:tx>
          <c:spPr>
            <a:solidFill>
              <a:srgbClr val="0096D7"/>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4.9002939999999997</c:v>
                </c:pt>
                <c:pt idx="1">
                  <c:v>5.479152</c:v>
                </c:pt>
                <c:pt idx="2">
                  <c:v>4.9501670000000004</c:v>
                </c:pt>
                <c:pt idx="3">
                  <c:v>4.8401630000000004</c:v>
                </c:pt>
                <c:pt idx="4">
                  <c:v>4.3361720000000004</c:v>
                </c:pt>
                <c:pt idx="5">
                  <c:v>3.4432559999999999</c:v>
                </c:pt>
                <c:pt idx="6">
                  <c:v>3.2052149999999999</c:v>
                </c:pt>
                <c:pt idx="7">
                  <c:v>3.090192</c:v>
                </c:pt>
                <c:pt idx="8">
                  <c:v>2.6276510000000002</c:v>
                </c:pt>
                <c:pt idx="9">
                  <c:v>2.694264</c:v>
                </c:pt>
                <c:pt idx="10">
                  <c:v>2.4806300000000001</c:v>
                </c:pt>
                <c:pt idx="11">
                  <c:v>2.0271479999999999</c:v>
                </c:pt>
                <c:pt idx="12">
                  <c:v>1.6383989999999999</c:v>
                </c:pt>
                <c:pt idx="13">
                  <c:v>1.433108</c:v>
                </c:pt>
                <c:pt idx="14">
                  <c:v>1.348509</c:v>
                </c:pt>
                <c:pt idx="15">
                  <c:v>1.358994</c:v>
                </c:pt>
                <c:pt idx="16">
                  <c:v>1.252589</c:v>
                </c:pt>
                <c:pt idx="17">
                  <c:v>1.083264</c:v>
                </c:pt>
                <c:pt idx="18">
                  <c:v>0.980267</c:v>
                </c:pt>
                <c:pt idx="19">
                  <c:v>0.95146399999999998</c:v>
                </c:pt>
                <c:pt idx="20">
                  <c:v>1.207924</c:v>
                </c:pt>
                <c:pt idx="21">
                  <c:v>0.95947700000000002</c:v>
                </c:pt>
                <c:pt idx="22">
                  <c:v>0.92988700000000002</c:v>
                </c:pt>
                <c:pt idx="23">
                  <c:v>0.86705699999999997</c:v>
                </c:pt>
                <c:pt idx="24">
                  <c:v>0.85895699999999997</c:v>
                </c:pt>
                <c:pt idx="25">
                  <c:v>0.86023799999999995</c:v>
                </c:pt>
                <c:pt idx="26">
                  <c:v>0.91292700000000004</c:v>
                </c:pt>
                <c:pt idx="27">
                  <c:v>0.97414699999999999</c:v>
                </c:pt>
                <c:pt idx="28">
                  <c:v>1.1672199999999999</c:v>
                </c:pt>
                <c:pt idx="29">
                  <c:v>1.2512019999999999</c:v>
                </c:pt>
                <c:pt idx="30">
                  <c:v>1.332546</c:v>
                </c:pt>
                <c:pt idx="31">
                  <c:v>1.4149020000000001</c:v>
                </c:pt>
                <c:pt idx="32">
                  <c:v>1.53094</c:v>
                </c:pt>
                <c:pt idx="33">
                  <c:v>1.616768</c:v>
                </c:pt>
                <c:pt idx="34">
                  <c:v>1.841167</c:v>
                </c:pt>
                <c:pt idx="35">
                  <c:v>1.9903390000000001</c:v>
                </c:pt>
                <c:pt idx="36">
                  <c:v>2.1066159999999998</c:v>
                </c:pt>
                <c:pt idx="37">
                  <c:v>2.1293160000000002</c:v>
                </c:pt>
                <c:pt idx="38">
                  <c:v>2.135821</c:v>
                </c:pt>
                <c:pt idx="39">
                  <c:v>2.2930419999999998</c:v>
                </c:pt>
                <c:pt idx="40">
                  <c:v>2.4477519999999999</c:v>
                </c:pt>
                <c:pt idx="41">
                  <c:v>2.6034109999999999</c:v>
                </c:pt>
                <c:pt idx="42">
                  <c:v>2.740777</c:v>
                </c:pt>
                <c:pt idx="43">
                  <c:v>2.852252</c:v>
                </c:pt>
                <c:pt idx="44">
                  <c:v>2.9388999999999998</c:v>
                </c:pt>
                <c:pt idx="45">
                  <c:v>3.135713</c:v>
                </c:pt>
                <c:pt idx="46">
                  <c:v>3.0654279999999998</c:v>
                </c:pt>
                <c:pt idx="47">
                  <c:v>2.9044530000000002</c:v>
                </c:pt>
                <c:pt idx="48">
                  <c:v>2.8081779999999998</c:v>
                </c:pt>
                <c:pt idx="49">
                  <c:v>2.6124939999999999</c:v>
                </c:pt>
                <c:pt idx="50">
                  <c:v>2.4153889999999998</c:v>
                </c:pt>
              </c:numCache>
            </c:numRef>
          </c:val>
        </c:ser>
        <c:ser>
          <c:idx val="2"/>
          <c:order val="2"/>
          <c:tx>
            <c:strRef>
              <c:f>Sheet1!$D$1</c:f>
              <c:strCache>
                <c:ptCount val="1"/>
                <c:pt idx="0">
                  <c:v>other Lower 48 onshore</c:v>
                </c:pt>
              </c:strCache>
            </c:strRef>
          </c:tx>
          <c:spPr>
            <a:solidFill>
              <a:srgbClr val="675005"/>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6.4383540000000004</c:v>
                </c:pt>
                <c:pt idx="1">
                  <c:v>5.8376539999999997</c:v>
                </c:pt>
                <c:pt idx="2">
                  <c:v>5.5095739999999997</c:v>
                </c:pt>
                <c:pt idx="3">
                  <c:v>5.4301329999999997</c:v>
                </c:pt>
                <c:pt idx="4">
                  <c:v>5.2689620000000001</c:v>
                </c:pt>
                <c:pt idx="5">
                  <c:v>5.0930850000000003</c:v>
                </c:pt>
                <c:pt idx="6">
                  <c:v>5.0658260000000004</c:v>
                </c:pt>
                <c:pt idx="7">
                  <c:v>4.9318390000000001</c:v>
                </c:pt>
                <c:pt idx="8">
                  <c:v>4.8798069999999996</c:v>
                </c:pt>
                <c:pt idx="9">
                  <c:v>4.5106479999999998</c:v>
                </c:pt>
                <c:pt idx="10">
                  <c:v>4.1980360000000001</c:v>
                </c:pt>
                <c:pt idx="11">
                  <c:v>3.9646669999999999</c:v>
                </c:pt>
                <c:pt idx="12">
                  <c:v>3.6944490000000001</c:v>
                </c:pt>
                <c:pt idx="13">
                  <c:v>3.4703210000000002</c:v>
                </c:pt>
                <c:pt idx="14">
                  <c:v>3.4247519999999998</c:v>
                </c:pt>
                <c:pt idx="15">
                  <c:v>3.2096279999999999</c:v>
                </c:pt>
                <c:pt idx="16">
                  <c:v>2.8077909999999999</c:v>
                </c:pt>
                <c:pt idx="17">
                  <c:v>2.6652019999999998</c:v>
                </c:pt>
                <c:pt idx="18">
                  <c:v>2.6671299999999998</c:v>
                </c:pt>
                <c:pt idx="19">
                  <c:v>2.3609819999999999</c:v>
                </c:pt>
                <c:pt idx="20">
                  <c:v>2.3319540000000001</c:v>
                </c:pt>
                <c:pt idx="21">
                  <c:v>2.145181</c:v>
                </c:pt>
                <c:pt idx="22">
                  <c:v>2.0532349999999999</c:v>
                </c:pt>
                <c:pt idx="23">
                  <c:v>1.9326540000000001</c:v>
                </c:pt>
                <c:pt idx="24">
                  <c:v>1.870261</c:v>
                </c:pt>
                <c:pt idx="25">
                  <c:v>1.848808</c:v>
                </c:pt>
                <c:pt idx="26">
                  <c:v>1.732691</c:v>
                </c:pt>
                <c:pt idx="27">
                  <c:v>1.6082590000000001</c:v>
                </c:pt>
                <c:pt idx="28">
                  <c:v>1.5249550000000001</c:v>
                </c:pt>
                <c:pt idx="29">
                  <c:v>1.4626520000000001</c:v>
                </c:pt>
                <c:pt idx="30">
                  <c:v>1.4173260000000001</c:v>
                </c:pt>
                <c:pt idx="31">
                  <c:v>1.369561</c:v>
                </c:pt>
                <c:pt idx="32">
                  <c:v>1.3384769999999999</c:v>
                </c:pt>
                <c:pt idx="33">
                  <c:v>1.2887599999999999</c:v>
                </c:pt>
                <c:pt idx="34">
                  <c:v>1.242032</c:v>
                </c:pt>
                <c:pt idx="35">
                  <c:v>1.2191959999999999</c:v>
                </c:pt>
                <c:pt idx="36">
                  <c:v>1.203959</c:v>
                </c:pt>
                <c:pt idx="37">
                  <c:v>1.1924490000000001</c:v>
                </c:pt>
                <c:pt idx="38">
                  <c:v>1.170526</c:v>
                </c:pt>
                <c:pt idx="39">
                  <c:v>1.1473869999999999</c:v>
                </c:pt>
                <c:pt idx="40">
                  <c:v>1.13642</c:v>
                </c:pt>
                <c:pt idx="41">
                  <c:v>1.1303099999999999</c:v>
                </c:pt>
                <c:pt idx="42">
                  <c:v>1.112366</c:v>
                </c:pt>
                <c:pt idx="43">
                  <c:v>1.0926359999999999</c:v>
                </c:pt>
                <c:pt idx="44">
                  <c:v>1.073061</c:v>
                </c:pt>
                <c:pt idx="45">
                  <c:v>1.0467310000000001</c:v>
                </c:pt>
                <c:pt idx="46">
                  <c:v>1.0206679999999999</c:v>
                </c:pt>
                <c:pt idx="47">
                  <c:v>1.002675</c:v>
                </c:pt>
                <c:pt idx="48">
                  <c:v>0.98307</c:v>
                </c:pt>
                <c:pt idx="49">
                  <c:v>0.96726400000000001</c:v>
                </c:pt>
                <c:pt idx="50">
                  <c:v>0.96105700000000005</c:v>
                </c:pt>
              </c:numCache>
            </c:numRef>
          </c:val>
        </c:ser>
        <c:ser>
          <c:idx val="3"/>
          <c:order val="3"/>
          <c:tx>
            <c:strRef>
              <c:f>Sheet1!$E$1</c:f>
              <c:strCache>
                <c:ptCount val="1"/>
                <c:pt idx="0">
                  <c:v>tight/shale gas</c:v>
                </c:pt>
              </c:strCache>
            </c:strRef>
          </c:tx>
          <c:spPr>
            <a:solidFill>
              <a:schemeClr val="accent3"/>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5.9343859999999999</c:v>
                </c:pt>
                <c:pt idx="1">
                  <c:v>6.2964880000000001</c:v>
                </c:pt>
                <c:pt idx="2">
                  <c:v>6.379842</c:v>
                </c:pt>
                <c:pt idx="3">
                  <c:v>6.6066119999999993</c:v>
                </c:pt>
                <c:pt idx="4">
                  <c:v>6.7819790000000006</c:v>
                </c:pt>
                <c:pt idx="5">
                  <c:v>7.242388</c:v>
                </c:pt>
                <c:pt idx="6">
                  <c:v>7.9548739999999993</c:v>
                </c:pt>
                <c:pt idx="7">
                  <c:v>8.9508530000000004</c:v>
                </c:pt>
                <c:pt idx="8">
                  <c:v>10.292375</c:v>
                </c:pt>
                <c:pt idx="9">
                  <c:v>11.055986000000001</c:v>
                </c:pt>
                <c:pt idx="10">
                  <c:v>12.395904999999999</c:v>
                </c:pt>
                <c:pt idx="11">
                  <c:v>14.806706999999999</c:v>
                </c:pt>
                <c:pt idx="12">
                  <c:v>16.727119999999999</c:v>
                </c:pt>
                <c:pt idx="13">
                  <c:v>17.554670999999999</c:v>
                </c:pt>
                <c:pt idx="14">
                  <c:v>19.472869000000003</c:v>
                </c:pt>
                <c:pt idx="15">
                  <c:v>20.964787999999999</c:v>
                </c:pt>
                <c:pt idx="16">
                  <c:v>21.138254</c:v>
                </c:pt>
                <c:pt idx="17">
                  <c:v>22.234168</c:v>
                </c:pt>
                <c:pt idx="18">
                  <c:v>25.666643000000001</c:v>
                </c:pt>
                <c:pt idx="19">
                  <c:v>29.306473</c:v>
                </c:pt>
                <c:pt idx="20">
                  <c:v>29.110506000000001</c:v>
                </c:pt>
                <c:pt idx="21">
                  <c:v>27.910730000000001</c:v>
                </c:pt>
                <c:pt idx="22">
                  <c:v>29.118716000000003</c:v>
                </c:pt>
                <c:pt idx="23">
                  <c:v>31.346843</c:v>
                </c:pt>
                <c:pt idx="24">
                  <c:v>33.243411999999999</c:v>
                </c:pt>
                <c:pt idx="25">
                  <c:v>35.271113999999997</c:v>
                </c:pt>
                <c:pt idx="26">
                  <c:v>36.529799999999994</c:v>
                </c:pt>
                <c:pt idx="27">
                  <c:v>37.463915999999998</c:v>
                </c:pt>
                <c:pt idx="28">
                  <c:v>37.992116000000003</c:v>
                </c:pt>
                <c:pt idx="29">
                  <c:v>38.944357000000004</c:v>
                </c:pt>
                <c:pt idx="30">
                  <c:v>39.551414999999999</c:v>
                </c:pt>
                <c:pt idx="31">
                  <c:v>40.058525000000003</c:v>
                </c:pt>
                <c:pt idx="32">
                  <c:v>40.678140999999997</c:v>
                </c:pt>
                <c:pt idx="33">
                  <c:v>41.217871000000002</c:v>
                </c:pt>
                <c:pt idx="34">
                  <c:v>41.639063999999998</c:v>
                </c:pt>
                <c:pt idx="35">
                  <c:v>41.965712000000003</c:v>
                </c:pt>
                <c:pt idx="36">
                  <c:v>42.411034999999998</c:v>
                </c:pt>
                <c:pt idx="37">
                  <c:v>43.069583999999999</c:v>
                </c:pt>
                <c:pt idx="38">
                  <c:v>43.719713999999996</c:v>
                </c:pt>
                <c:pt idx="39">
                  <c:v>44.233480999999998</c:v>
                </c:pt>
                <c:pt idx="40">
                  <c:v>44.673848</c:v>
                </c:pt>
                <c:pt idx="41">
                  <c:v>44.966977999999997</c:v>
                </c:pt>
                <c:pt idx="42">
                  <c:v>45.283222000000002</c:v>
                </c:pt>
                <c:pt idx="43">
                  <c:v>45.827809000000002</c:v>
                </c:pt>
                <c:pt idx="44">
                  <c:v>46.495263999999999</c:v>
                </c:pt>
                <c:pt idx="45">
                  <c:v>46.837097</c:v>
                </c:pt>
                <c:pt idx="46">
                  <c:v>47.284675</c:v>
                </c:pt>
                <c:pt idx="47">
                  <c:v>47.795797</c:v>
                </c:pt>
                <c:pt idx="48">
                  <c:v>48.337353</c:v>
                </c:pt>
                <c:pt idx="49">
                  <c:v>48.780368000000003</c:v>
                </c:pt>
                <c:pt idx="50">
                  <c:v>49.366231999999997</c:v>
                </c:pt>
              </c:numCache>
            </c:numRef>
          </c:val>
        </c:ser>
        <c:dLbls>
          <c:showLegendKey val="0"/>
          <c:showVal val="0"/>
          <c:showCatName val="0"/>
          <c:showSerName val="0"/>
          <c:showPercent val="0"/>
          <c:showBubbleSize val="0"/>
        </c:dLbls>
        <c:axId val="-1294866688"/>
        <c:axId val="-1294863424"/>
        <c:extLst/>
      </c:areaChart>
      <c:catAx>
        <c:axId val="-129486668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4863424"/>
        <c:crossesAt val="0"/>
        <c:auto val="1"/>
        <c:lblAlgn val="ctr"/>
        <c:lblOffset val="100"/>
        <c:tickLblSkip val="10"/>
        <c:tickMarkSkip val="10"/>
        <c:noMultiLvlLbl val="0"/>
      </c:catAx>
      <c:valAx>
        <c:axId val="-1294863424"/>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4866688"/>
        <c:crossesAt val="2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chemeClr val="bg2"/>
          </a:solidFill>
        </a:defRPr>
      </a:pPr>
      <a:endParaRPr lang="en-US"/>
    </a:p>
  </c:txPr>
  <c:externalData r:id="rId4">
    <c:autoUpdate val="0"/>
  </c:externalData>
  <c:userShapes r:id="rId5"/>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57591127845036"/>
          <c:y val="8.3318777236179753E-2"/>
          <c:w val="0.78239784079811048"/>
          <c:h val="0.82584213613981339"/>
        </c:manualLayout>
      </c:layout>
      <c:areaChart>
        <c:grouping val="stacked"/>
        <c:varyColors val="0"/>
        <c:ser>
          <c:idx val="1"/>
          <c:order val="0"/>
          <c:tx>
            <c:strRef>
              <c:f>Sheet1!$B$1</c:f>
              <c:strCache>
                <c:ptCount val="1"/>
                <c:pt idx="0">
                  <c:v>"other"</c:v>
                </c:pt>
              </c:strCache>
            </c:strRef>
          </c:tx>
          <c:spPr>
            <a:solidFill>
              <a:schemeClr val="tx1">
                <a:lumMod val="50000"/>
                <a:lumOff val="50000"/>
              </a:schemeClr>
            </a:solidFill>
            <a:ln w="25400">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1.9089339999999999</c:v>
                </c:pt>
                <c:pt idx="1">
                  <c:v>2.0030190000000001</c:v>
                </c:pt>
                <c:pt idx="2">
                  <c:v>2.0882100000000001</c:v>
                </c:pt>
                <c:pt idx="3">
                  <c:v>2.2216279999999999</c:v>
                </c:pt>
                <c:pt idx="4">
                  <c:v>2.2037789999999999</c:v>
                </c:pt>
                <c:pt idx="5">
                  <c:v>2.271871</c:v>
                </c:pt>
                <c:pt idx="6">
                  <c:v>2.2776870000000002</c:v>
                </c:pt>
                <c:pt idx="7">
                  <c:v>2.2931499999999998</c:v>
                </c:pt>
                <c:pt idx="8">
                  <c:v>2.3587720000000001</c:v>
                </c:pt>
                <c:pt idx="9">
                  <c:v>2.3629599999999997</c:v>
                </c:pt>
                <c:pt idx="10">
                  <c:v>2.2409370000000002</c:v>
                </c:pt>
                <c:pt idx="11">
                  <c:v>2.1033539999999999</c:v>
                </c:pt>
                <c:pt idx="12">
                  <c:v>1.9733019999999999</c:v>
                </c:pt>
                <c:pt idx="13">
                  <c:v>1.747433</c:v>
                </c:pt>
                <c:pt idx="14">
                  <c:v>1.6434759999999999</c:v>
                </c:pt>
                <c:pt idx="15">
                  <c:v>1.5309280000000001</c:v>
                </c:pt>
                <c:pt idx="16">
                  <c:v>1.3940380000000001</c:v>
                </c:pt>
                <c:pt idx="17">
                  <c:v>1.309793</c:v>
                </c:pt>
                <c:pt idx="18">
                  <c:v>1.2614350000000001</c:v>
                </c:pt>
                <c:pt idx="19">
                  <c:v>1.1952780000000001</c:v>
                </c:pt>
                <c:pt idx="20">
                  <c:v>1.2044440000000001</c:v>
                </c:pt>
                <c:pt idx="21">
                  <c:v>1.250856</c:v>
                </c:pt>
                <c:pt idx="22">
                  <c:v>1.2363529999999998</c:v>
                </c:pt>
                <c:pt idx="23">
                  <c:v>1.2301030000000002</c:v>
                </c:pt>
                <c:pt idx="24">
                  <c:v>1.250667</c:v>
                </c:pt>
                <c:pt idx="25">
                  <c:v>1.2730980000000001</c:v>
                </c:pt>
                <c:pt idx="26">
                  <c:v>1.2807460000000002</c:v>
                </c:pt>
                <c:pt idx="27">
                  <c:v>1.2753969999999999</c:v>
                </c:pt>
                <c:pt idx="28">
                  <c:v>1.2577579999999999</c:v>
                </c:pt>
                <c:pt idx="29">
                  <c:v>1.247333</c:v>
                </c:pt>
                <c:pt idx="30">
                  <c:v>1.2204729999999999</c:v>
                </c:pt>
                <c:pt idx="31">
                  <c:v>1.2094209999999999</c:v>
                </c:pt>
                <c:pt idx="32">
                  <c:v>1.17395</c:v>
                </c:pt>
                <c:pt idx="33">
                  <c:v>1.1556059999999999</c:v>
                </c:pt>
                <c:pt idx="34">
                  <c:v>1.1234569999999999</c:v>
                </c:pt>
                <c:pt idx="35">
                  <c:v>1.0628470000000001</c:v>
                </c:pt>
                <c:pt idx="36">
                  <c:v>1.0347919999999999</c:v>
                </c:pt>
                <c:pt idx="37">
                  <c:v>1.0120420000000001</c:v>
                </c:pt>
                <c:pt idx="38">
                  <c:v>0.98998700000000006</c:v>
                </c:pt>
                <c:pt idx="39">
                  <c:v>0.982348</c:v>
                </c:pt>
                <c:pt idx="40">
                  <c:v>0.94487399999999999</c:v>
                </c:pt>
                <c:pt idx="41">
                  <c:v>0.92677600000000004</c:v>
                </c:pt>
                <c:pt idx="42">
                  <c:v>0.91009899999999999</c:v>
                </c:pt>
                <c:pt idx="43">
                  <c:v>0.88077800000000006</c:v>
                </c:pt>
                <c:pt idx="44">
                  <c:v>0.85823099999999997</c:v>
                </c:pt>
                <c:pt idx="45">
                  <c:v>0.84066400000000008</c:v>
                </c:pt>
                <c:pt idx="46">
                  <c:v>0.82858200000000004</c:v>
                </c:pt>
                <c:pt idx="47">
                  <c:v>0.81823599999999996</c:v>
                </c:pt>
                <c:pt idx="48">
                  <c:v>0.80748500000000001</c:v>
                </c:pt>
                <c:pt idx="49">
                  <c:v>0.802956</c:v>
                </c:pt>
                <c:pt idx="50">
                  <c:v>0.75804099999999996</c:v>
                </c:pt>
              </c:numCache>
            </c:numRef>
          </c:val>
        </c:ser>
        <c:ser>
          <c:idx val="4"/>
          <c:order val="1"/>
          <c:tx>
            <c:strRef>
              <c:f>Sheet1!$C$1</c:f>
              <c:strCache>
                <c:ptCount val="1"/>
                <c:pt idx="0">
                  <c:v>Lower 48 offshore</c:v>
                </c:pt>
              </c:strCache>
            </c:strRef>
          </c:tx>
          <c:spPr>
            <a:solidFill>
              <a:srgbClr val="0096D7"/>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4.9002939999999997</c:v>
                </c:pt>
                <c:pt idx="1">
                  <c:v>5.479152</c:v>
                </c:pt>
                <c:pt idx="2">
                  <c:v>4.9501670000000004</c:v>
                </c:pt>
                <c:pt idx="3">
                  <c:v>4.8401630000000004</c:v>
                </c:pt>
                <c:pt idx="4">
                  <c:v>4.3361720000000004</c:v>
                </c:pt>
                <c:pt idx="5">
                  <c:v>3.4432559999999999</c:v>
                </c:pt>
                <c:pt idx="6">
                  <c:v>3.2052149999999999</c:v>
                </c:pt>
                <c:pt idx="7">
                  <c:v>3.090192</c:v>
                </c:pt>
                <c:pt idx="8">
                  <c:v>2.6276510000000002</c:v>
                </c:pt>
                <c:pt idx="9">
                  <c:v>2.694264</c:v>
                </c:pt>
                <c:pt idx="10">
                  <c:v>2.4806300000000001</c:v>
                </c:pt>
                <c:pt idx="11">
                  <c:v>2.0271479999999999</c:v>
                </c:pt>
                <c:pt idx="12">
                  <c:v>1.6383989999999999</c:v>
                </c:pt>
                <c:pt idx="13">
                  <c:v>1.433108</c:v>
                </c:pt>
                <c:pt idx="14">
                  <c:v>1.348509</c:v>
                </c:pt>
                <c:pt idx="15">
                  <c:v>1.358994</c:v>
                </c:pt>
                <c:pt idx="16">
                  <c:v>1.252589</c:v>
                </c:pt>
                <c:pt idx="17">
                  <c:v>1.083264</c:v>
                </c:pt>
                <c:pt idx="18">
                  <c:v>0.980267</c:v>
                </c:pt>
                <c:pt idx="19">
                  <c:v>0.95146399999999998</c:v>
                </c:pt>
                <c:pt idx="20">
                  <c:v>1.208154</c:v>
                </c:pt>
                <c:pt idx="21">
                  <c:v>0.93018599999999996</c:v>
                </c:pt>
                <c:pt idx="22">
                  <c:v>0.89998</c:v>
                </c:pt>
                <c:pt idx="23">
                  <c:v>0.82263600000000003</c:v>
                </c:pt>
                <c:pt idx="24">
                  <c:v>0.76005199999999995</c:v>
                </c:pt>
                <c:pt idx="25">
                  <c:v>0.68609900000000001</c:v>
                </c:pt>
                <c:pt idx="26">
                  <c:v>0.68135699999999999</c:v>
                </c:pt>
                <c:pt idx="27">
                  <c:v>0.671207</c:v>
                </c:pt>
                <c:pt idx="28">
                  <c:v>0.66673000000000004</c:v>
                </c:pt>
                <c:pt idx="29">
                  <c:v>0.682917</c:v>
                </c:pt>
                <c:pt idx="30">
                  <c:v>0.74673400000000001</c:v>
                </c:pt>
                <c:pt idx="31">
                  <c:v>0.79615599999999997</c:v>
                </c:pt>
                <c:pt idx="32">
                  <c:v>0.76361999999999997</c:v>
                </c:pt>
                <c:pt idx="33">
                  <c:v>0.76311799999999996</c:v>
                </c:pt>
                <c:pt idx="34">
                  <c:v>0.77464200000000005</c:v>
                </c:pt>
                <c:pt idx="35">
                  <c:v>0.84089000000000003</c:v>
                </c:pt>
                <c:pt idx="36">
                  <c:v>0.87851500000000005</c:v>
                </c:pt>
                <c:pt idx="37">
                  <c:v>0.92836099999999999</c:v>
                </c:pt>
                <c:pt idx="38">
                  <c:v>0.89574500000000001</c:v>
                </c:pt>
                <c:pt idx="39">
                  <c:v>0.85024699999999998</c:v>
                </c:pt>
                <c:pt idx="40">
                  <c:v>0.82945899999999995</c:v>
                </c:pt>
                <c:pt idx="41">
                  <c:v>0.97250199999999998</c:v>
                </c:pt>
                <c:pt idx="42">
                  <c:v>1.1166929999999999</c:v>
                </c:pt>
                <c:pt idx="43">
                  <c:v>1.0335989999999999</c:v>
                </c:pt>
                <c:pt idx="44">
                  <c:v>1.048735</c:v>
                </c:pt>
                <c:pt idx="45">
                  <c:v>0.93593099999999996</c:v>
                </c:pt>
                <c:pt idx="46">
                  <c:v>0.973916</c:v>
                </c:pt>
                <c:pt idx="47">
                  <c:v>0.99996600000000002</c:v>
                </c:pt>
                <c:pt idx="48">
                  <c:v>1.0302849999999999</c:v>
                </c:pt>
                <c:pt idx="49">
                  <c:v>0.94786899999999996</c:v>
                </c:pt>
                <c:pt idx="50">
                  <c:v>0.90406399999999998</c:v>
                </c:pt>
              </c:numCache>
            </c:numRef>
          </c:val>
        </c:ser>
        <c:ser>
          <c:idx val="2"/>
          <c:order val="2"/>
          <c:tx>
            <c:strRef>
              <c:f>Sheet1!$D$1</c:f>
              <c:strCache>
                <c:ptCount val="1"/>
                <c:pt idx="0">
                  <c:v>other Lower 48 onshore</c:v>
                </c:pt>
              </c:strCache>
            </c:strRef>
          </c:tx>
          <c:spPr>
            <a:solidFill>
              <a:srgbClr val="675005"/>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6.4383540000000004</c:v>
                </c:pt>
                <c:pt idx="1">
                  <c:v>5.8376539999999997</c:v>
                </c:pt>
                <c:pt idx="2">
                  <c:v>5.5095739999999997</c:v>
                </c:pt>
                <c:pt idx="3">
                  <c:v>5.4301329999999997</c:v>
                </c:pt>
                <c:pt idx="4">
                  <c:v>5.2689620000000001</c:v>
                </c:pt>
                <c:pt idx="5">
                  <c:v>5.0930850000000003</c:v>
                </c:pt>
                <c:pt idx="6">
                  <c:v>5.0658260000000004</c:v>
                </c:pt>
                <c:pt idx="7">
                  <c:v>4.9318390000000001</c:v>
                </c:pt>
                <c:pt idx="8">
                  <c:v>4.8798069999999996</c:v>
                </c:pt>
                <c:pt idx="9">
                  <c:v>4.5106479999999998</c:v>
                </c:pt>
                <c:pt idx="10">
                  <c:v>4.1980360000000001</c:v>
                </c:pt>
                <c:pt idx="11">
                  <c:v>3.9646669999999999</c:v>
                </c:pt>
                <c:pt idx="12">
                  <c:v>3.6944490000000001</c:v>
                </c:pt>
                <c:pt idx="13">
                  <c:v>3.4703210000000002</c:v>
                </c:pt>
                <c:pt idx="14">
                  <c:v>3.4247519999999998</c:v>
                </c:pt>
                <c:pt idx="15">
                  <c:v>3.2096279999999999</c:v>
                </c:pt>
                <c:pt idx="16">
                  <c:v>2.8077909999999999</c:v>
                </c:pt>
                <c:pt idx="17">
                  <c:v>2.6652019999999998</c:v>
                </c:pt>
                <c:pt idx="18">
                  <c:v>2.6671299999999998</c:v>
                </c:pt>
                <c:pt idx="19">
                  <c:v>2.3609819999999999</c:v>
                </c:pt>
                <c:pt idx="20">
                  <c:v>2.3350879999999998</c:v>
                </c:pt>
                <c:pt idx="21">
                  <c:v>2.208313</c:v>
                </c:pt>
                <c:pt idx="22">
                  <c:v>2.1169259999999999</c:v>
                </c:pt>
                <c:pt idx="23">
                  <c:v>2.0176609999999999</c:v>
                </c:pt>
                <c:pt idx="24">
                  <c:v>1.935297</c:v>
                </c:pt>
                <c:pt idx="25">
                  <c:v>1.809423</c:v>
                </c:pt>
                <c:pt idx="26">
                  <c:v>1.6698010000000001</c:v>
                </c:pt>
                <c:pt idx="27">
                  <c:v>1.5669230000000001</c:v>
                </c:pt>
                <c:pt idx="28">
                  <c:v>1.5102180000000001</c:v>
                </c:pt>
                <c:pt idx="29">
                  <c:v>1.4564299999999999</c:v>
                </c:pt>
                <c:pt idx="30">
                  <c:v>1.419762</c:v>
                </c:pt>
                <c:pt idx="31">
                  <c:v>1.377791</c:v>
                </c:pt>
                <c:pt idx="32">
                  <c:v>1.3551040000000001</c:v>
                </c:pt>
                <c:pt idx="33">
                  <c:v>1.310341</c:v>
                </c:pt>
                <c:pt idx="34">
                  <c:v>1.2693270000000001</c:v>
                </c:pt>
                <c:pt idx="35">
                  <c:v>1.24821</c:v>
                </c:pt>
                <c:pt idx="36">
                  <c:v>1.2319260000000001</c:v>
                </c:pt>
                <c:pt idx="37">
                  <c:v>1.2199759999999999</c:v>
                </c:pt>
                <c:pt idx="38">
                  <c:v>1.2009270000000001</c:v>
                </c:pt>
                <c:pt idx="39">
                  <c:v>1.1808259999999999</c:v>
                </c:pt>
                <c:pt idx="40">
                  <c:v>1.1764840000000001</c:v>
                </c:pt>
                <c:pt idx="41">
                  <c:v>1.16798</c:v>
                </c:pt>
                <c:pt idx="42">
                  <c:v>1.151359</c:v>
                </c:pt>
                <c:pt idx="43">
                  <c:v>1.133648</c:v>
                </c:pt>
                <c:pt idx="44">
                  <c:v>1.116276</c:v>
                </c:pt>
                <c:pt idx="45">
                  <c:v>1.0914980000000001</c:v>
                </c:pt>
                <c:pt idx="46">
                  <c:v>1.0679810000000001</c:v>
                </c:pt>
                <c:pt idx="47">
                  <c:v>1.054767</c:v>
                </c:pt>
                <c:pt idx="48">
                  <c:v>1.041512</c:v>
                </c:pt>
                <c:pt idx="49">
                  <c:v>1.027487</c:v>
                </c:pt>
                <c:pt idx="50">
                  <c:v>1.0204709999999999</c:v>
                </c:pt>
              </c:numCache>
            </c:numRef>
          </c:val>
        </c:ser>
        <c:ser>
          <c:idx val="3"/>
          <c:order val="3"/>
          <c:tx>
            <c:strRef>
              <c:f>Sheet1!$E$1</c:f>
              <c:strCache>
                <c:ptCount val="1"/>
                <c:pt idx="0">
                  <c:v>tight/shale gas</c:v>
                </c:pt>
              </c:strCache>
            </c:strRef>
          </c:tx>
          <c:spPr>
            <a:solidFill>
              <a:schemeClr val="accent3"/>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5.9343859999999999</c:v>
                </c:pt>
                <c:pt idx="1">
                  <c:v>6.2964880000000001</c:v>
                </c:pt>
                <c:pt idx="2">
                  <c:v>6.379842</c:v>
                </c:pt>
                <c:pt idx="3">
                  <c:v>6.6066119999999993</c:v>
                </c:pt>
                <c:pt idx="4">
                  <c:v>6.7819790000000006</c:v>
                </c:pt>
                <c:pt idx="5">
                  <c:v>7.242388</c:v>
                </c:pt>
                <c:pt idx="6">
                  <c:v>7.9548739999999993</c:v>
                </c:pt>
                <c:pt idx="7">
                  <c:v>8.9508530000000004</c:v>
                </c:pt>
                <c:pt idx="8">
                  <c:v>10.292375</c:v>
                </c:pt>
                <c:pt idx="9">
                  <c:v>11.055986000000001</c:v>
                </c:pt>
                <c:pt idx="10">
                  <c:v>12.395904999999999</c:v>
                </c:pt>
                <c:pt idx="11">
                  <c:v>14.806706999999999</c:v>
                </c:pt>
                <c:pt idx="12">
                  <c:v>16.727119999999999</c:v>
                </c:pt>
                <c:pt idx="13">
                  <c:v>17.554670999999999</c:v>
                </c:pt>
                <c:pt idx="14">
                  <c:v>19.472869000000003</c:v>
                </c:pt>
                <c:pt idx="15">
                  <c:v>20.964787999999999</c:v>
                </c:pt>
                <c:pt idx="16">
                  <c:v>21.138254</c:v>
                </c:pt>
                <c:pt idx="17">
                  <c:v>22.234168</c:v>
                </c:pt>
                <c:pt idx="18">
                  <c:v>25.666643000000001</c:v>
                </c:pt>
                <c:pt idx="19">
                  <c:v>29.306470999999998</c:v>
                </c:pt>
                <c:pt idx="20">
                  <c:v>29.084694000000002</c:v>
                </c:pt>
                <c:pt idx="21">
                  <c:v>27.709349000000003</c:v>
                </c:pt>
                <c:pt idx="22">
                  <c:v>27.600071</c:v>
                </c:pt>
                <c:pt idx="23">
                  <c:v>28.341979000000002</c:v>
                </c:pt>
                <c:pt idx="24">
                  <c:v>28.633376999999999</c:v>
                </c:pt>
                <c:pt idx="25">
                  <c:v>29.486869999999996</c:v>
                </c:pt>
                <c:pt idx="26">
                  <c:v>29.346943000000003</c:v>
                </c:pt>
                <c:pt idx="27">
                  <c:v>28.947903</c:v>
                </c:pt>
                <c:pt idx="28">
                  <c:v>28.500541000000002</c:v>
                </c:pt>
                <c:pt idx="29">
                  <c:v>28.251125999999999</c:v>
                </c:pt>
                <c:pt idx="30">
                  <c:v>27.975990000000003</c:v>
                </c:pt>
                <c:pt idx="31">
                  <c:v>27.777054</c:v>
                </c:pt>
                <c:pt idx="32">
                  <c:v>27.665209000000001</c:v>
                </c:pt>
                <c:pt idx="33">
                  <c:v>27.561558000000002</c:v>
                </c:pt>
                <c:pt idx="34">
                  <c:v>27.290993999999998</c:v>
                </c:pt>
                <c:pt idx="35">
                  <c:v>27.122170000000001</c:v>
                </c:pt>
                <c:pt idx="36">
                  <c:v>27.059130999999997</c:v>
                </c:pt>
                <c:pt idx="37">
                  <c:v>26.958074000000003</c:v>
                </c:pt>
                <c:pt idx="38">
                  <c:v>26.904758000000001</c:v>
                </c:pt>
                <c:pt idx="39">
                  <c:v>26.84901</c:v>
                </c:pt>
                <c:pt idx="40">
                  <c:v>26.734157999999997</c:v>
                </c:pt>
                <c:pt idx="41">
                  <c:v>26.560303000000001</c:v>
                </c:pt>
                <c:pt idx="42">
                  <c:v>26.311831000000002</c:v>
                </c:pt>
                <c:pt idx="43">
                  <c:v>26.257667999999999</c:v>
                </c:pt>
                <c:pt idx="44">
                  <c:v>26.434939</c:v>
                </c:pt>
                <c:pt idx="45">
                  <c:v>26.450094</c:v>
                </c:pt>
                <c:pt idx="46">
                  <c:v>26.511431999999999</c:v>
                </c:pt>
                <c:pt idx="47">
                  <c:v>26.583586</c:v>
                </c:pt>
                <c:pt idx="48">
                  <c:v>26.674728000000002</c:v>
                </c:pt>
                <c:pt idx="49">
                  <c:v>26.930478999999998</c:v>
                </c:pt>
                <c:pt idx="50">
                  <c:v>26.868804000000001</c:v>
                </c:pt>
              </c:numCache>
            </c:numRef>
          </c:val>
        </c:ser>
        <c:dLbls>
          <c:showLegendKey val="0"/>
          <c:showVal val="0"/>
          <c:showCatName val="0"/>
          <c:showSerName val="0"/>
          <c:showPercent val="0"/>
          <c:showBubbleSize val="0"/>
        </c:dLbls>
        <c:axId val="-1294866144"/>
        <c:axId val="-1294868864"/>
        <c:extLst/>
      </c:areaChart>
      <c:catAx>
        <c:axId val="-129486614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4868864"/>
        <c:crossesAt val="0"/>
        <c:auto val="1"/>
        <c:lblAlgn val="ctr"/>
        <c:lblOffset val="100"/>
        <c:tickLblSkip val="10"/>
        <c:tickMarkSkip val="10"/>
        <c:noMultiLvlLbl val="0"/>
      </c:catAx>
      <c:valAx>
        <c:axId val="-1294868864"/>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4866144"/>
        <c:crossesAt val="2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chemeClr val="bg2"/>
          </a:solidFill>
        </a:defRPr>
      </a:pPr>
      <a:endParaRPr lang="en-US"/>
    </a:p>
  </c:txPr>
  <c:externalData r:id="rId4">
    <c:autoUpdate val="0"/>
  </c:externalData>
  <c:userShapes r:id="rId5"/>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4549978127734"/>
          <c:y val="9.1375375216363894E-2"/>
          <c:w val="0.78928778433945757"/>
          <c:h val="0.81778553815962929"/>
        </c:manualLayout>
      </c:layout>
      <c:areaChart>
        <c:grouping val="stacked"/>
        <c:varyColors val="0"/>
        <c:ser>
          <c:idx val="0"/>
          <c:order val="0"/>
          <c:tx>
            <c:strRef>
              <c:f>Sheet1!$B$1</c:f>
              <c:strCache>
                <c:ptCount val="1"/>
                <c:pt idx="0">
                  <c:v>restus</c:v>
                </c:pt>
              </c:strCache>
            </c:strRef>
          </c:tx>
          <c:spPr>
            <a:solidFill>
              <a:srgbClr val="ADADAD"/>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1.302861</c:v>
                </c:pt>
                <c:pt idx="1">
                  <c:v>1.5885149999999992</c:v>
                </c:pt>
                <c:pt idx="2">
                  <c:v>1.933688000000001</c:v>
                </c:pt>
                <c:pt idx="3">
                  <c:v>2.1132440000000003</c:v>
                </c:pt>
                <c:pt idx="4">
                  <c:v>2.4076130000000004</c:v>
                </c:pt>
                <c:pt idx="5">
                  <c:v>2.5918420000000006</c:v>
                </c:pt>
                <c:pt idx="6">
                  <c:v>2.4895979999999995</c:v>
                </c:pt>
                <c:pt idx="7">
                  <c:v>2.4612769999999999</c:v>
                </c:pt>
                <c:pt idx="8">
                  <c:v>2.7102959999999992</c:v>
                </c:pt>
                <c:pt idx="9">
                  <c:v>3.2587819999999974</c:v>
                </c:pt>
                <c:pt idx="10">
                  <c:v>2.8094290000000015</c:v>
                </c:pt>
                <c:pt idx="11">
                  <c:v>2.7813290000000004</c:v>
                </c:pt>
                <c:pt idx="12">
                  <c:v>2.684635000000001</c:v>
                </c:pt>
                <c:pt idx="13">
                  <c:v>2.4355959999999994</c:v>
                </c:pt>
                <c:pt idx="14">
                  <c:v>2.3752200000000028</c:v>
                </c:pt>
                <c:pt idx="15">
                  <c:v>2.5440770000000015</c:v>
                </c:pt>
                <c:pt idx="16">
                  <c:v>2.5048310000000011</c:v>
                </c:pt>
                <c:pt idx="17">
                  <c:v>2.3979440000000007</c:v>
                </c:pt>
                <c:pt idx="18">
                  <c:v>2.2743619999999991</c:v>
                </c:pt>
                <c:pt idx="19">
                  <c:v>2.1813319999999989</c:v>
                </c:pt>
                <c:pt idx="20">
                  <c:v>2.1105810000000034</c:v>
                </c:pt>
                <c:pt idx="21">
                  <c:v>2.0342270000000013</c:v>
                </c:pt>
                <c:pt idx="22">
                  <c:v>1.9811310000000026</c:v>
                </c:pt>
                <c:pt idx="23">
                  <c:v>1.9360410000000021</c:v>
                </c:pt>
                <c:pt idx="24">
                  <c:v>1.8699069999999987</c:v>
                </c:pt>
                <c:pt idx="25">
                  <c:v>1.812999</c:v>
                </c:pt>
                <c:pt idx="26">
                  <c:v>1.7798279999999989</c:v>
                </c:pt>
                <c:pt idx="27">
                  <c:v>1.7356159999999989</c:v>
                </c:pt>
                <c:pt idx="28">
                  <c:v>1.7040350000000015</c:v>
                </c:pt>
                <c:pt idx="29">
                  <c:v>1.667532</c:v>
                </c:pt>
                <c:pt idx="30">
                  <c:v>1.621665000000001</c:v>
                </c:pt>
                <c:pt idx="31">
                  <c:v>1.5804809999999998</c:v>
                </c:pt>
                <c:pt idx="32">
                  <c:v>1.5609169999999994</c:v>
                </c:pt>
                <c:pt idx="33">
                  <c:v>1.5434180000000004</c:v>
                </c:pt>
                <c:pt idx="34">
                  <c:v>1.5447079999999964</c:v>
                </c:pt>
                <c:pt idx="35">
                  <c:v>1.5186009999999994</c:v>
                </c:pt>
                <c:pt idx="36">
                  <c:v>1.5196110000000012</c:v>
                </c:pt>
                <c:pt idx="37">
                  <c:v>1.5287749999999969</c:v>
                </c:pt>
                <c:pt idx="38">
                  <c:v>1.5389499999999998</c:v>
                </c:pt>
                <c:pt idx="39">
                  <c:v>1.5477119999999998</c:v>
                </c:pt>
                <c:pt idx="40">
                  <c:v>1.5548859999999989</c:v>
                </c:pt>
              </c:numCache>
            </c:numRef>
          </c:val>
        </c:ser>
        <c:ser>
          <c:idx val="1"/>
          <c:order val="1"/>
          <c:tx>
            <c:strRef>
              <c:f>Sheet1!$C$1</c:f>
              <c:strCache>
                <c:ptCount val="1"/>
                <c:pt idx="0">
                  <c:v>gulfcoast</c:v>
                </c:pt>
              </c:strCache>
            </c:strRef>
          </c:tx>
          <c:spPr>
            <a:solidFill>
              <a:srgbClr val="5D973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1.583288</c:v>
                </c:pt>
                <c:pt idx="1">
                  <c:v>2.9169990000000001</c:v>
                </c:pt>
                <c:pt idx="2">
                  <c:v>3.4321259999999998</c:v>
                </c:pt>
                <c:pt idx="3">
                  <c:v>3.1771919999999998</c:v>
                </c:pt>
                <c:pt idx="4">
                  <c:v>3.121572</c:v>
                </c:pt>
                <c:pt idx="5">
                  <c:v>3.209454</c:v>
                </c:pt>
                <c:pt idx="6">
                  <c:v>3.0564399999999998</c:v>
                </c:pt>
                <c:pt idx="7">
                  <c:v>3.357256</c:v>
                </c:pt>
                <c:pt idx="8">
                  <c:v>4.22851</c:v>
                </c:pt>
                <c:pt idx="9">
                  <c:v>4.8652800000000003</c:v>
                </c:pt>
                <c:pt idx="10">
                  <c:v>4.8824649999999998</c:v>
                </c:pt>
                <c:pt idx="11">
                  <c:v>5.3895920000000004</c:v>
                </c:pt>
                <c:pt idx="12">
                  <c:v>5.1522750000000004</c:v>
                </c:pt>
                <c:pt idx="13">
                  <c:v>5.709206</c:v>
                </c:pt>
                <c:pt idx="14">
                  <c:v>5.7992689999999998</c:v>
                </c:pt>
                <c:pt idx="15">
                  <c:v>5.9578790000000001</c:v>
                </c:pt>
                <c:pt idx="16">
                  <c:v>6.0148609999999998</c:v>
                </c:pt>
                <c:pt idx="17">
                  <c:v>6.0652590000000002</c:v>
                </c:pt>
                <c:pt idx="18">
                  <c:v>6.1266930000000004</c:v>
                </c:pt>
                <c:pt idx="19">
                  <c:v>6.2133409999999998</c:v>
                </c:pt>
                <c:pt idx="20">
                  <c:v>6.3098619999999999</c:v>
                </c:pt>
                <c:pt idx="21">
                  <c:v>6.4481440000000001</c:v>
                </c:pt>
                <c:pt idx="22">
                  <c:v>6.5602530000000003</c:v>
                </c:pt>
                <c:pt idx="23">
                  <c:v>6.6536330000000001</c:v>
                </c:pt>
                <c:pt idx="24">
                  <c:v>6.6597039999999996</c:v>
                </c:pt>
                <c:pt idx="25">
                  <c:v>6.6594379999999997</c:v>
                </c:pt>
                <c:pt idx="26">
                  <c:v>6.6544379999999999</c:v>
                </c:pt>
                <c:pt idx="27">
                  <c:v>6.6383660000000004</c:v>
                </c:pt>
                <c:pt idx="28">
                  <c:v>6.6424529999999997</c:v>
                </c:pt>
                <c:pt idx="29">
                  <c:v>6.6628350000000003</c:v>
                </c:pt>
                <c:pt idx="30">
                  <c:v>6.6607560000000001</c:v>
                </c:pt>
                <c:pt idx="31">
                  <c:v>6.5599309999999997</c:v>
                </c:pt>
                <c:pt idx="32">
                  <c:v>6.4624129999999997</c:v>
                </c:pt>
                <c:pt idx="33">
                  <c:v>6.3593469999999996</c:v>
                </c:pt>
                <c:pt idx="34">
                  <c:v>6.242305</c:v>
                </c:pt>
                <c:pt idx="35">
                  <c:v>6.1375460000000004</c:v>
                </c:pt>
                <c:pt idx="36">
                  <c:v>6.0504769999999999</c:v>
                </c:pt>
                <c:pt idx="37">
                  <c:v>5.9803230000000003</c:v>
                </c:pt>
                <c:pt idx="38">
                  <c:v>5.9160810000000001</c:v>
                </c:pt>
                <c:pt idx="39">
                  <c:v>5.971902</c:v>
                </c:pt>
                <c:pt idx="40">
                  <c:v>5.8345440000000002</c:v>
                </c:pt>
              </c:numCache>
            </c:numRef>
          </c:val>
        </c:ser>
        <c:ser>
          <c:idx val="2"/>
          <c:order val="2"/>
          <c:tx>
            <c:strRef>
              <c:f>Sheet1!$D$1</c:f>
              <c:strCache>
                <c:ptCount val="1"/>
                <c:pt idx="0">
                  <c:v>east</c:v>
                </c:pt>
              </c:strCache>
            </c:strRef>
          </c:tx>
          <c:spPr>
            <a:solidFill>
              <a:srgbClr val="2E4B19"/>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0.64910800000000002</c:v>
                </c:pt>
                <c:pt idx="1">
                  <c:v>1.470431</c:v>
                </c:pt>
                <c:pt idx="2">
                  <c:v>2.5659519999999998</c:v>
                </c:pt>
                <c:pt idx="3">
                  <c:v>3.7910379999999999</c:v>
                </c:pt>
                <c:pt idx="4">
                  <c:v>5.4018309999999996</c:v>
                </c:pt>
                <c:pt idx="5">
                  <c:v>6.6093970000000004</c:v>
                </c:pt>
                <c:pt idx="6">
                  <c:v>7.5932779999999998</c:v>
                </c:pt>
                <c:pt idx="7">
                  <c:v>8.3284719999999997</c:v>
                </c:pt>
                <c:pt idx="8">
                  <c:v>9.8225750000000005</c:v>
                </c:pt>
                <c:pt idx="9">
                  <c:v>10.864833000000001</c:v>
                </c:pt>
                <c:pt idx="10">
                  <c:v>11.566278000000001</c:v>
                </c:pt>
                <c:pt idx="11">
                  <c:v>11.420604000000001</c:v>
                </c:pt>
                <c:pt idx="12">
                  <c:v>11.292439999999999</c:v>
                </c:pt>
                <c:pt idx="13">
                  <c:v>11.825733</c:v>
                </c:pt>
                <c:pt idx="14">
                  <c:v>12.292325</c:v>
                </c:pt>
                <c:pt idx="15">
                  <c:v>12.784774000000001</c:v>
                </c:pt>
                <c:pt idx="16">
                  <c:v>12.760892</c:v>
                </c:pt>
                <c:pt idx="17">
                  <c:v>12.672901</c:v>
                </c:pt>
                <c:pt idx="18">
                  <c:v>12.530239</c:v>
                </c:pt>
                <c:pt idx="19">
                  <c:v>12.417465</c:v>
                </c:pt>
                <c:pt idx="20">
                  <c:v>12.268255999999999</c:v>
                </c:pt>
                <c:pt idx="21">
                  <c:v>12.130912</c:v>
                </c:pt>
                <c:pt idx="22">
                  <c:v>12.079319999999999</c:v>
                </c:pt>
                <c:pt idx="23">
                  <c:v>12.047829</c:v>
                </c:pt>
                <c:pt idx="24">
                  <c:v>11.933628000000001</c:v>
                </c:pt>
                <c:pt idx="25">
                  <c:v>11.870195000000001</c:v>
                </c:pt>
                <c:pt idx="26">
                  <c:v>11.924402000000001</c:v>
                </c:pt>
                <c:pt idx="27">
                  <c:v>11.952669999999999</c:v>
                </c:pt>
                <c:pt idx="28">
                  <c:v>12.001626999999999</c:v>
                </c:pt>
                <c:pt idx="29">
                  <c:v>12.032676</c:v>
                </c:pt>
                <c:pt idx="30">
                  <c:v>11.995953</c:v>
                </c:pt>
                <c:pt idx="31">
                  <c:v>11.89471</c:v>
                </c:pt>
                <c:pt idx="32">
                  <c:v>11.739131</c:v>
                </c:pt>
                <c:pt idx="33">
                  <c:v>11.6896</c:v>
                </c:pt>
                <c:pt idx="34">
                  <c:v>11.909451000000001</c:v>
                </c:pt>
                <c:pt idx="35">
                  <c:v>11.997019</c:v>
                </c:pt>
                <c:pt idx="36">
                  <c:v>12.108936</c:v>
                </c:pt>
                <c:pt idx="37">
                  <c:v>12.222854</c:v>
                </c:pt>
                <c:pt idx="38">
                  <c:v>12.329159000000001</c:v>
                </c:pt>
                <c:pt idx="39">
                  <c:v>12.457003</c:v>
                </c:pt>
                <c:pt idx="40">
                  <c:v>12.49478</c:v>
                </c:pt>
              </c:numCache>
            </c:numRef>
          </c:val>
        </c:ser>
        <c:ser>
          <c:idx val="3"/>
          <c:order val="3"/>
          <c:tx>
            <c:strRef>
              <c:f>Sheet1!$E$1</c:f>
              <c:strCache>
                <c:ptCount val="1"/>
                <c:pt idx="0">
                  <c:v>Southwest</c:v>
                </c:pt>
              </c:strCache>
            </c:strRef>
          </c:tx>
          <c:spPr>
            <a:solidFill>
              <a:srgbClr val="0096D7"/>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2.029925</c:v>
                </c:pt>
                <c:pt idx="1">
                  <c:v>2.2001599999999999</c:v>
                </c:pt>
                <c:pt idx="2">
                  <c:v>2.3085230000000001</c:v>
                </c:pt>
                <c:pt idx="3">
                  <c:v>2.3136930000000002</c:v>
                </c:pt>
                <c:pt idx="4">
                  <c:v>2.4407220000000001</c:v>
                </c:pt>
                <c:pt idx="5">
                  <c:v>2.4773589999999999</c:v>
                </c:pt>
                <c:pt idx="6">
                  <c:v>2.4410430000000001</c:v>
                </c:pt>
                <c:pt idx="7">
                  <c:v>2.7140659999999999</c:v>
                </c:pt>
                <c:pt idx="8">
                  <c:v>3.237492</c:v>
                </c:pt>
                <c:pt idx="9">
                  <c:v>4.6280770000000002</c:v>
                </c:pt>
                <c:pt idx="10">
                  <c:v>3.8669159999999998</c:v>
                </c:pt>
                <c:pt idx="11">
                  <c:v>3.0091869999999998</c:v>
                </c:pt>
                <c:pt idx="12">
                  <c:v>3.2516910000000001</c:v>
                </c:pt>
                <c:pt idx="13">
                  <c:v>3.2455889999999998</c:v>
                </c:pt>
                <c:pt idx="14">
                  <c:v>3.2543950000000001</c:v>
                </c:pt>
                <c:pt idx="15">
                  <c:v>3.515053</c:v>
                </c:pt>
                <c:pt idx="16">
                  <c:v>3.5868929999999999</c:v>
                </c:pt>
                <c:pt idx="17">
                  <c:v>3.5343309999999999</c:v>
                </c:pt>
                <c:pt idx="18">
                  <c:v>3.4707520000000001</c:v>
                </c:pt>
                <c:pt idx="19">
                  <c:v>3.4677250000000002</c:v>
                </c:pt>
                <c:pt idx="20">
                  <c:v>3.4361160000000002</c:v>
                </c:pt>
                <c:pt idx="21">
                  <c:v>3.4166509999999999</c:v>
                </c:pt>
                <c:pt idx="22">
                  <c:v>3.3904640000000001</c:v>
                </c:pt>
                <c:pt idx="23">
                  <c:v>3.3822570000000001</c:v>
                </c:pt>
                <c:pt idx="24">
                  <c:v>3.3537340000000002</c:v>
                </c:pt>
                <c:pt idx="25">
                  <c:v>3.3603710000000002</c:v>
                </c:pt>
                <c:pt idx="26">
                  <c:v>3.3516270000000001</c:v>
                </c:pt>
                <c:pt idx="27">
                  <c:v>3.3589709999999999</c:v>
                </c:pt>
                <c:pt idx="28">
                  <c:v>3.355674</c:v>
                </c:pt>
                <c:pt idx="29">
                  <c:v>3.370466</c:v>
                </c:pt>
                <c:pt idx="30">
                  <c:v>3.3724189999999998</c:v>
                </c:pt>
                <c:pt idx="31">
                  <c:v>3.4594610000000001</c:v>
                </c:pt>
                <c:pt idx="32">
                  <c:v>3.5187110000000001</c:v>
                </c:pt>
                <c:pt idx="33">
                  <c:v>3.6846239999999999</c:v>
                </c:pt>
                <c:pt idx="34">
                  <c:v>3.7967230000000001</c:v>
                </c:pt>
                <c:pt idx="35">
                  <c:v>3.8868619999999998</c:v>
                </c:pt>
                <c:pt idx="36">
                  <c:v>3.9502009999999999</c:v>
                </c:pt>
                <c:pt idx="37">
                  <c:v>4.0009980000000001</c:v>
                </c:pt>
                <c:pt idx="38">
                  <c:v>4.0765279999999997</c:v>
                </c:pt>
                <c:pt idx="39">
                  <c:v>4.1857119999999997</c:v>
                </c:pt>
                <c:pt idx="40">
                  <c:v>4.2348980000000003</c:v>
                </c:pt>
              </c:numCache>
            </c:numRef>
          </c:val>
        </c:ser>
        <c:dLbls>
          <c:showLegendKey val="0"/>
          <c:showVal val="0"/>
          <c:showCatName val="0"/>
          <c:showSerName val="0"/>
          <c:showPercent val="0"/>
          <c:showBubbleSize val="0"/>
        </c:dLbls>
        <c:axId val="-1294868320"/>
        <c:axId val="-1294867776"/>
      </c:areaChart>
      <c:catAx>
        <c:axId val="-12948683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4867776"/>
        <c:crosses val="autoZero"/>
        <c:auto val="1"/>
        <c:lblAlgn val="ctr"/>
        <c:lblOffset val="100"/>
        <c:tickLblSkip val="10"/>
        <c:tickMarkSkip val="10"/>
        <c:noMultiLvlLbl val="0"/>
      </c:catAx>
      <c:valAx>
        <c:axId val="-1294867776"/>
        <c:scaling>
          <c:orientation val="minMax"/>
          <c:max val="4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4868320"/>
        <c:crossesAt val="11"/>
        <c:crossBetween val="midCat"/>
      </c:valAx>
      <c:spPr>
        <a:noFill/>
        <a:ln>
          <a:noFill/>
        </a:ln>
        <a:effectLst/>
      </c:spPr>
    </c:plotArea>
    <c:plotVisOnly val="1"/>
    <c:dispBlanksAs val="zero"/>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7948717948718"/>
          <c:y val="8.9561486407295846E-2"/>
          <c:w val="0.74298026448617005"/>
          <c:h val="0.81959942696869736"/>
        </c:manualLayout>
      </c:layout>
      <c:areaChart>
        <c:grouping val="stacked"/>
        <c:varyColors val="0"/>
        <c:ser>
          <c:idx val="4"/>
          <c:order val="1"/>
          <c:tx>
            <c:strRef>
              <c:f>Sheet1!$B$1</c:f>
              <c:strCache>
                <c:ptCount val="1"/>
                <c:pt idx="0">
                  <c:v>restus</c:v>
                </c:pt>
              </c:strCache>
            </c:strRef>
          </c:tx>
          <c:spPr>
            <a:solidFill>
              <a:schemeClr val="bg2">
                <a:lumMod val="40000"/>
                <a:lumOff val="6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1.302861</c:v>
                </c:pt>
                <c:pt idx="1">
                  <c:v>1.5885149999999992</c:v>
                </c:pt>
                <c:pt idx="2">
                  <c:v>1.933688000000001</c:v>
                </c:pt>
                <c:pt idx="3">
                  <c:v>2.1132440000000003</c:v>
                </c:pt>
                <c:pt idx="4">
                  <c:v>2.4076130000000004</c:v>
                </c:pt>
                <c:pt idx="5">
                  <c:v>2.5918420000000006</c:v>
                </c:pt>
                <c:pt idx="6">
                  <c:v>2.4895979999999995</c:v>
                </c:pt>
                <c:pt idx="7">
                  <c:v>2.4612769999999999</c:v>
                </c:pt>
                <c:pt idx="8">
                  <c:v>2.7102959999999992</c:v>
                </c:pt>
                <c:pt idx="9">
                  <c:v>3.258780999999999</c:v>
                </c:pt>
                <c:pt idx="10">
                  <c:v>2.8245190000000009</c:v>
                </c:pt>
                <c:pt idx="11">
                  <c:v>2.7120710000000012</c:v>
                </c:pt>
                <c:pt idx="12">
                  <c:v>2.6188060000000011</c:v>
                </c:pt>
                <c:pt idx="13">
                  <c:v>2.4636020000000007</c:v>
                </c:pt>
                <c:pt idx="14">
                  <c:v>2.4542190000000006</c:v>
                </c:pt>
                <c:pt idx="15">
                  <c:v>2.5756490000000021</c:v>
                </c:pt>
                <c:pt idx="16">
                  <c:v>2.5933420000000007</c:v>
                </c:pt>
                <c:pt idx="17">
                  <c:v>2.5119329999999991</c:v>
                </c:pt>
                <c:pt idx="18">
                  <c:v>2.5223309999999985</c:v>
                </c:pt>
                <c:pt idx="19">
                  <c:v>2.5001349999999984</c:v>
                </c:pt>
                <c:pt idx="20">
                  <c:v>2.4395349999999993</c:v>
                </c:pt>
                <c:pt idx="21">
                  <c:v>2.3977170000000001</c:v>
                </c:pt>
                <c:pt idx="22">
                  <c:v>2.3917889999999966</c:v>
                </c:pt>
                <c:pt idx="23">
                  <c:v>2.3798659999999972</c:v>
                </c:pt>
                <c:pt idx="24">
                  <c:v>2.3354739999999987</c:v>
                </c:pt>
                <c:pt idx="25">
                  <c:v>2.2917169999999993</c:v>
                </c:pt>
                <c:pt idx="26">
                  <c:v>2.3069469999999992</c:v>
                </c:pt>
                <c:pt idx="27">
                  <c:v>2.3150790000000008</c:v>
                </c:pt>
                <c:pt idx="28">
                  <c:v>2.3205940000000016</c:v>
                </c:pt>
                <c:pt idx="29">
                  <c:v>2.3228970000000011</c:v>
                </c:pt>
                <c:pt idx="30">
                  <c:v>2.3342640000000019</c:v>
                </c:pt>
                <c:pt idx="31">
                  <c:v>2.3583100000000012</c:v>
                </c:pt>
                <c:pt idx="32">
                  <c:v>2.3716100000000004</c:v>
                </c:pt>
                <c:pt idx="33">
                  <c:v>2.4097320000000018</c:v>
                </c:pt>
                <c:pt idx="34">
                  <c:v>2.4760189999999955</c:v>
                </c:pt>
                <c:pt idx="35">
                  <c:v>2.5428989999999967</c:v>
                </c:pt>
                <c:pt idx="36">
                  <c:v>2.5761150000000006</c:v>
                </c:pt>
                <c:pt idx="37">
                  <c:v>2.6007800000000012</c:v>
                </c:pt>
                <c:pt idx="38">
                  <c:v>2.6222159999999946</c:v>
                </c:pt>
                <c:pt idx="39">
                  <c:v>2.6452260000000027</c:v>
                </c:pt>
                <c:pt idx="40">
                  <c:v>2.6870579999999986</c:v>
                </c:pt>
              </c:numCache>
            </c:numRef>
          </c:val>
          <c:extLst/>
        </c:ser>
        <c:ser>
          <c:idx val="2"/>
          <c:order val="2"/>
          <c:tx>
            <c:strRef>
              <c:f>Sheet1!$C$1</c:f>
              <c:strCache>
                <c:ptCount val="1"/>
                <c:pt idx="0">
                  <c:v>gulfcoast</c:v>
                </c:pt>
              </c:strCache>
            </c:strRef>
          </c:tx>
          <c:spPr>
            <a:solidFill>
              <a:schemeClr val="accent3"/>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1.583288</c:v>
                </c:pt>
                <c:pt idx="1">
                  <c:v>2.9169990000000001</c:v>
                </c:pt>
                <c:pt idx="2">
                  <c:v>3.4321259999999998</c:v>
                </c:pt>
                <c:pt idx="3">
                  <c:v>3.1771919999999998</c:v>
                </c:pt>
                <c:pt idx="4">
                  <c:v>3.121572</c:v>
                </c:pt>
                <c:pt idx="5">
                  <c:v>3.209454</c:v>
                </c:pt>
                <c:pt idx="6">
                  <c:v>3.0564399999999998</c:v>
                </c:pt>
                <c:pt idx="7">
                  <c:v>3.357256</c:v>
                </c:pt>
                <c:pt idx="8">
                  <c:v>4.22851</c:v>
                </c:pt>
                <c:pt idx="9">
                  <c:v>4.8652810000000004</c:v>
                </c:pt>
                <c:pt idx="10">
                  <c:v>4.8675329999999999</c:v>
                </c:pt>
                <c:pt idx="11">
                  <c:v>5.5487909999999996</c:v>
                </c:pt>
                <c:pt idx="12">
                  <c:v>5.785431</c:v>
                </c:pt>
                <c:pt idx="13">
                  <c:v>6.5622470000000002</c:v>
                </c:pt>
                <c:pt idx="14">
                  <c:v>6.7082430000000004</c:v>
                </c:pt>
                <c:pt idx="15">
                  <c:v>6.9988200000000003</c:v>
                </c:pt>
                <c:pt idx="16">
                  <c:v>7.2195650000000002</c:v>
                </c:pt>
                <c:pt idx="17">
                  <c:v>7.4332570000000002</c:v>
                </c:pt>
                <c:pt idx="18">
                  <c:v>7.5537900000000002</c:v>
                </c:pt>
                <c:pt idx="19">
                  <c:v>7.836856</c:v>
                </c:pt>
                <c:pt idx="20">
                  <c:v>8.1452200000000001</c:v>
                </c:pt>
                <c:pt idx="21">
                  <c:v>8.4322680000000005</c:v>
                </c:pt>
                <c:pt idx="22">
                  <c:v>8.4712650000000007</c:v>
                </c:pt>
                <c:pt idx="23">
                  <c:v>8.5569450000000007</c:v>
                </c:pt>
                <c:pt idx="24">
                  <c:v>8.5711770000000005</c:v>
                </c:pt>
                <c:pt idx="25">
                  <c:v>8.5597639999999995</c:v>
                </c:pt>
                <c:pt idx="26">
                  <c:v>8.5483799999999999</c:v>
                </c:pt>
                <c:pt idx="27">
                  <c:v>8.522888</c:v>
                </c:pt>
                <c:pt idx="28">
                  <c:v>8.5294899999999991</c:v>
                </c:pt>
                <c:pt idx="29">
                  <c:v>8.5304839999999995</c:v>
                </c:pt>
                <c:pt idx="30">
                  <c:v>8.5028369999999995</c:v>
                </c:pt>
                <c:pt idx="31">
                  <c:v>8.3503270000000001</c:v>
                </c:pt>
                <c:pt idx="32">
                  <c:v>8.3294840000000008</c:v>
                </c:pt>
                <c:pt idx="33">
                  <c:v>8.3103669999999994</c:v>
                </c:pt>
                <c:pt idx="34">
                  <c:v>8.2728590000000004</c:v>
                </c:pt>
                <c:pt idx="35">
                  <c:v>8.2839030000000005</c:v>
                </c:pt>
                <c:pt idx="36">
                  <c:v>8.2544710000000006</c:v>
                </c:pt>
                <c:pt idx="37">
                  <c:v>8.1357719999999993</c:v>
                </c:pt>
                <c:pt idx="38">
                  <c:v>8.1231840000000002</c:v>
                </c:pt>
                <c:pt idx="39">
                  <c:v>8.0993870000000001</c:v>
                </c:pt>
                <c:pt idx="40">
                  <c:v>8.0717449999999999</c:v>
                </c:pt>
              </c:numCache>
            </c:numRef>
          </c:val>
          <c:extLst/>
        </c:ser>
        <c:ser>
          <c:idx val="1"/>
          <c:order val="3"/>
          <c:tx>
            <c:strRef>
              <c:f>Sheet1!$D$1</c:f>
              <c:strCache>
                <c:ptCount val="1"/>
                <c:pt idx="0">
                  <c:v>east</c:v>
                </c:pt>
              </c:strCache>
            </c:strRef>
          </c:tx>
          <c:spPr>
            <a:solidFill>
              <a:schemeClr val="accent3">
                <a:lumMod val="5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0.64910800000000002</c:v>
                </c:pt>
                <c:pt idx="1">
                  <c:v>1.470431</c:v>
                </c:pt>
                <c:pt idx="2">
                  <c:v>2.5659519999999998</c:v>
                </c:pt>
                <c:pt idx="3">
                  <c:v>3.7910379999999999</c:v>
                </c:pt>
                <c:pt idx="4">
                  <c:v>5.4018309999999996</c:v>
                </c:pt>
                <c:pt idx="5">
                  <c:v>6.6093970000000004</c:v>
                </c:pt>
                <c:pt idx="6">
                  <c:v>7.5932779999999998</c:v>
                </c:pt>
                <c:pt idx="7">
                  <c:v>8.3284719999999997</c:v>
                </c:pt>
                <c:pt idx="8">
                  <c:v>9.8225750000000005</c:v>
                </c:pt>
                <c:pt idx="9">
                  <c:v>10.864834</c:v>
                </c:pt>
                <c:pt idx="10">
                  <c:v>11.596015</c:v>
                </c:pt>
                <c:pt idx="11">
                  <c:v>11.463533</c:v>
                </c:pt>
                <c:pt idx="12">
                  <c:v>11.312963</c:v>
                </c:pt>
                <c:pt idx="13">
                  <c:v>11.862658</c:v>
                </c:pt>
                <c:pt idx="14">
                  <c:v>12.689209</c:v>
                </c:pt>
                <c:pt idx="15">
                  <c:v>13.209818</c:v>
                </c:pt>
                <c:pt idx="16">
                  <c:v>13.491460999999999</c:v>
                </c:pt>
                <c:pt idx="17">
                  <c:v>13.602923000000001</c:v>
                </c:pt>
                <c:pt idx="18">
                  <c:v>13.677253</c:v>
                </c:pt>
                <c:pt idx="19">
                  <c:v>13.799002</c:v>
                </c:pt>
                <c:pt idx="20">
                  <c:v>13.789123</c:v>
                </c:pt>
                <c:pt idx="21">
                  <c:v>13.829293</c:v>
                </c:pt>
                <c:pt idx="22">
                  <c:v>14.02411</c:v>
                </c:pt>
                <c:pt idx="23">
                  <c:v>14.066087</c:v>
                </c:pt>
                <c:pt idx="24">
                  <c:v>14.200787</c:v>
                </c:pt>
                <c:pt idx="25">
                  <c:v>14.309339</c:v>
                </c:pt>
                <c:pt idx="26">
                  <c:v>14.510907</c:v>
                </c:pt>
                <c:pt idx="27">
                  <c:v>14.716485</c:v>
                </c:pt>
                <c:pt idx="28">
                  <c:v>14.986996</c:v>
                </c:pt>
                <c:pt idx="29">
                  <c:v>15.232464</c:v>
                </c:pt>
                <c:pt idx="30">
                  <c:v>15.512335999999999</c:v>
                </c:pt>
                <c:pt idx="31">
                  <c:v>15.726179999999999</c:v>
                </c:pt>
                <c:pt idx="32">
                  <c:v>15.858006</c:v>
                </c:pt>
                <c:pt idx="33">
                  <c:v>16.037962</c:v>
                </c:pt>
                <c:pt idx="34">
                  <c:v>16.29673</c:v>
                </c:pt>
                <c:pt idx="35">
                  <c:v>16.477135000000001</c:v>
                </c:pt>
                <c:pt idx="36">
                  <c:v>16.639140999999999</c:v>
                </c:pt>
                <c:pt idx="37">
                  <c:v>16.8794</c:v>
                </c:pt>
                <c:pt idx="38">
                  <c:v>17.150005</c:v>
                </c:pt>
                <c:pt idx="39">
                  <c:v>17.371182999999998</c:v>
                </c:pt>
                <c:pt idx="40">
                  <c:v>17.614246000000001</c:v>
                </c:pt>
              </c:numCache>
            </c:numRef>
          </c:val>
          <c:extLst/>
        </c:ser>
        <c:ser>
          <c:idx val="3"/>
          <c:order val="4"/>
          <c:tx>
            <c:strRef>
              <c:f>Sheet1!$E$1</c:f>
              <c:strCache>
                <c:ptCount val="1"/>
                <c:pt idx="0">
                  <c:v>Southwest</c:v>
                </c:pt>
              </c:strCache>
            </c:strRef>
          </c:tx>
          <c:spPr>
            <a:solidFill>
              <a:schemeClr val="accent1"/>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2.029925</c:v>
                </c:pt>
                <c:pt idx="1">
                  <c:v>2.2001599999999999</c:v>
                </c:pt>
                <c:pt idx="2">
                  <c:v>2.3085230000000001</c:v>
                </c:pt>
                <c:pt idx="3">
                  <c:v>2.3136930000000002</c:v>
                </c:pt>
                <c:pt idx="4">
                  <c:v>2.4407220000000001</c:v>
                </c:pt>
                <c:pt idx="5">
                  <c:v>2.4773589999999999</c:v>
                </c:pt>
                <c:pt idx="6">
                  <c:v>2.4410430000000001</c:v>
                </c:pt>
                <c:pt idx="7">
                  <c:v>2.7140659999999999</c:v>
                </c:pt>
                <c:pt idx="8">
                  <c:v>3.237492</c:v>
                </c:pt>
                <c:pt idx="9">
                  <c:v>4.6280780000000004</c:v>
                </c:pt>
                <c:pt idx="10">
                  <c:v>3.8707009999999999</c:v>
                </c:pt>
                <c:pt idx="11">
                  <c:v>3.058036</c:v>
                </c:pt>
                <c:pt idx="12">
                  <c:v>3.4523039999999998</c:v>
                </c:pt>
                <c:pt idx="13">
                  <c:v>3.789523</c:v>
                </c:pt>
                <c:pt idx="14">
                  <c:v>3.9974500000000002</c:v>
                </c:pt>
                <c:pt idx="15">
                  <c:v>4.4481219999999997</c:v>
                </c:pt>
                <c:pt idx="16">
                  <c:v>4.6921989999999996</c:v>
                </c:pt>
                <c:pt idx="17">
                  <c:v>4.7608829999999998</c:v>
                </c:pt>
                <c:pt idx="18">
                  <c:v>4.823118</c:v>
                </c:pt>
                <c:pt idx="19">
                  <c:v>4.8487749999999998</c:v>
                </c:pt>
                <c:pt idx="20">
                  <c:v>4.8708840000000002</c:v>
                </c:pt>
                <c:pt idx="21">
                  <c:v>4.8784489999999998</c:v>
                </c:pt>
                <c:pt idx="22">
                  <c:v>4.8914999999999997</c:v>
                </c:pt>
                <c:pt idx="23">
                  <c:v>4.9097169999999997</c:v>
                </c:pt>
                <c:pt idx="24">
                  <c:v>4.9193579999999999</c:v>
                </c:pt>
                <c:pt idx="25">
                  <c:v>4.9163509999999997</c:v>
                </c:pt>
                <c:pt idx="26">
                  <c:v>4.9523080000000004</c:v>
                </c:pt>
                <c:pt idx="27">
                  <c:v>4.9823409999999999</c:v>
                </c:pt>
                <c:pt idx="28">
                  <c:v>5.0255089999999996</c:v>
                </c:pt>
                <c:pt idx="29">
                  <c:v>5.0295740000000002</c:v>
                </c:pt>
                <c:pt idx="30">
                  <c:v>5.0494659999999998</c:v>
                </c:pt>
                <c:pt idx="31">
                  <c:v>5.0735720000000004</c:v>
                </c:pt>
                <c:pt idx="32">
                  <c:v>5.0890360000000001</c:v>
                </c:pt>
                <c:pt idx="33">
                  <c:v>5.1413849999999996</c:v>
                </c:pt>
                <c:pt idx="34">
                  <c:v>5.2015200000000004</c:v>
                </c:pt>
                <c:pt idx="35">
                  <c:v>5.2353310000000004</c:v>
                </c:pt>
                <c:pt idx="36">
                  <c:v>5.2758060000000002</c:v>
                </c:pt>
                <c:pt idx="37">
                  <c:v>5.3057819999999998</c:v>
                </c:pt>
                <c:pt idx="38">
                  <c:v>5.3684539999999998</c:v>
                </c:pt>
                <c:pt idx="39">
                  <c:v>5.4321619999999999</c:v>
                </c:pt>
                <c:pt idx="40">
                  <c:v>5.5714810000000003</c:v>
                </c:pt>
              </c:numCache>
            </c:numRef>
          </c:val>
          <c:extLst/>
        </c:ser>
        <c:dLbls>
          <c:showLegendKey val="0"/>
          <c:showVal val="0"/>
          <c:showCatName val="0"/>
          <c:showSerName val="0"/>
          <c:showPercent val="0"/>
          <c:showBubbleSize val="0"/>
        </c:dLbls>
        <c:axId val="-1299779072"/>
        <c:axId val="-1299780160"/>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'shaleprod_by_reg@'!$BM$1:$DA$1</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c:ext uri="{02D57815-91ED-43cb-92C2-25804820EDAC}">
                        <c15:formulaRef>
                          <c15:sqref>'shaleprod_by_reg@'!$BM$1:$DA$1</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val>
              </c15:ser>
            </c15:filteredAreaSeries>
          </c:ext>
        </c:extLst>
      </c:areaChart>
      <c:catAx>
        <c:axId val="-12997790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9780160"/>
        <c:crosses val="autoZero"/>
        <c:auto val="1"/>
        <c:lblAlgn val="ctr"/>
        <c:lblOffset val="100"/>
        <c:tickLblSkip val="10"/>
        <c:tickMarkSkip val="10"/>
        <c:noMultiLvlLbl val="0"/>
      </c:catAx>
      <c:valAx>
        <c:axId val="-1299780160"/>
        <c:scaling>
          <c:orientation val="minMax"/>
          <c:max val="4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9779072"/>
        <c:crossesAt val="11"/>
        <c:crossBetween val="midCat"/>
      </c:val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96347571938124"/>
          <c:y val="8.9561486407295846E-2"/>
          <c:w val="0.76251622393354679"/>
          <c:h val="0.81959942696869736"/>
        </c:manualLayout>
      </c:layout>
      <c:areaChart>
        <c:grouping val="stacked"/>
        <c:varyColors val="0"/>
        <c:ser>
          <c:idx val="4"/>
          <c:order val="1"/>
          <c:tx>
            <c:strRef>
              <c:f>Sheet1!$B$1</c:f>
              <c:strCache>
                <c:ptCount val="1"/>
                <c:pt idx="0">
                  <c:v>restus</c:v>
                </c:pt>
              </c:strCache>
            </c:strRef>
          </c:tx>
          <c:spPr>
            <a:solidFill>
              <a:schemeClr val="bg2">
                <a:lumMod val="40000"/>
                <a:lumOff val="6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1.302861</c:v>
                </c:pt>
                <c:pt idx="1">
                  <c:v>1.5885149999999992</c:v>
                </c:pt>
                <c:pt idx="2">
                  <c:v>1.933688000000001</c:v>
                </c:pt>
                <c:pt idx="3">
                  <c:v>2.1132440000000003</c:v>
                </c:pt>
                <c:pt idx="4">
                  <c:v>2.4076130000000004</c:v>
                </c:pt>
                <c:pt idx="5">
                  <c:v>2.5918420000000006</c:v>
                </c:pt>
                <c:pt idx="6">
                  <c:v>2.4895979999999995</c:v>
                </c:pt>
                <c:pt idx="7">
                  <c:v>2.4612769999999999</c:v>
                </c:pt>
                <c:pt idx="8">
                  <c:v>2.7102959999999992</c:v>
                </c:pt>
                <c:pt idx="9">
                  <c:v>3.258780999999999</c:v>
                </c:pt>
                <c:pt idx="10">
                  <c:v>2.8084430000000014</c:v>
                </c:pt>
                <c:pt idx="11">
                  <c:v>2.7575329999999996</c:v>
                </c:pt>
                <c:pt idx="12">
                  <c:v>2.391251</c:v>
                </c:pt>
                <c:pt idx="13">
                  <c:v>2.379700999999999</c:v>
                </c:pt>
                <c:pt idx="14">
                  <c:v>2.5925199999999995</c:v>
                </c:pt>
                <c:pt idx="15">
                  <c:v>2.8310689999999967</c:v>
                </c:pt>
                <c:pt idx="16">
                  <c:v>2.9706009999999994</c:v>
                </c:pt>
                <c:pt idx="17">
                  <c:v>3.0956210000000004</c:v>
                </c:pt>
                <c:pt idx="18">
                  <c:v>3.0780469999999998</c:v>
                </c:pt>
                <c:pt idx="19">
                  <c:v>3.1350409999999975</c:v>
                </c:pt>
                <c:pt idx="20">
                  <c:v>3.0990110000000008</c:v>
                </c:pt>
                <c:pt idx="21">
                  <c:v>3.0396380000000027</c:v>
                </c:pt>
                <c:pt idx="22">
                  <c:v>3.0524140000000051</c:v>
                </c:pt>
                <c:pt idx="23">
                  <c:v>3.0703430000000003</c:v>
                </c:pt>
                <c:pt idx="24">
                  <c:v>3.075964000000007</c:v>
                </c:pt>
                <c:pt idx="25">
                  <c:v>3.0538820000000007</c:v>
                </c:pt>
                <c:pt idx="26">
                  <c:v>3.0368320000000004</c:v>
                </c:pt>
                <c:pt idx="27">
                  <c:v>3.1010220000000039</c:v>
                </c:pt>
                <c:pt idx="28">
                  <c:v>3.170024999999999</c:v>
                </c:pt>
                <c:pt idx="29">
                  <c:v>3.2253539999999994</c:v>
                </c:pt>
                <c:pt idx="30">
                  <c:v>3.2844199999999999</c:v>
                </c:pt>
                <c:pt idx="31">
                  <c:v>3.3269770000000021</c:v>
                </c:pt>
                <c:pt idx="32">
                  <c:v>3.3555140000000003</c:v>
                </c:pt>
                <c:pt idx="33">
                  <c:v>3.3635269999999977</c:v>
                </c:pt>
                <c:pt idx="34">
                  <c:v>3.3824450000000041</c:v>
                </c:pt>
                <c:pt idx="35">
                  <c:v>3.4503540000000035</c:v>
                </c:pt>
                <c:pt idx="36">
                  <c:v>3.5142619999999996</c:v>
                </c:pt>
                <c:pt idx="37">
                  <c:v>3.5717419999999978</c:v>
                </c:pt>
                <c:pt idx="38">
                  <c:v>3.5707620000000002</c:v>
                </c:pt>
                <c:pt idx="39">
                  <c:v>3.5818960000000049</c:v>
                </c:pt>
                <c:pt idx="40">
                  <c:v>3.6214389999999961</c:v>
                </c:pt>
              </c:numCache>
            </c:numRef>
          </c:val>
          <c:extLst/>
        </c:ser>
        <c:ser>
          <c:idx val="2"/>
          <c:order val="2"/>
          <c:tx>
            <c:strRef>
              <c:f>Sheet1!$C$1</c:f>
              <c:strCache>
                <c:ptCount val="1"/>
                <c:pt idx="0">
                  <c:v>gulfcoast</c:v>
                </c:pt>
              </c:strCache>
            </c:strRef>
          </c:tx>
          <c:spPr>
            <a:solidFill>
              <a:schemeClr val="accent3"/>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1.583288</c:v>
                </c:pt>
                <c:pt idx="1">
                  <c:v>2.9169990000000001</c:v>
                </c:pt>
                <c:pt idx="2">
                  <c:v>3.4321259999999998</c:v>
                </c:pt>
                <c:pt idx="3">
                  <c:v>3.1771919999999998</c:v>
                </c:pt>
                <c:pt idx="4">
                  <c:v>3.121572</c:v>
                </c:pt>
                <c:pt idx="5">
                  <c:v>3.209454</c:v>
                </c:pt>
                <c:pt idx="6">
                  <c:v>3.0564399999999998</c:v>
                </c:pt>
                <c:pt idx="7">
                  <c:v>3.357256</c:v>
                </c:pt>
                <c:pt idx="8">
                  <c:v>4.22851</c:v>
                </c:pt>
                <c:pt idx="9">
                  <c:v>4.8652810000000004</c:v>
                </c:pt>
                <c:pt idx="10">
                  <c:v>4.5751939999999998</c:v>
                </c:pt>
                <c:pt idx="11">
                  <c:v>5.226502</c:v>
                </c:pt>
                <c:pt idx="12">
                  <c:v>5.9256520000000004</c:v>
                </c:pt>
                <c:pt idx="13">
                  <c:v>6.8026400000000002</c:v>
                </c:pt>
                <c:pt idx="14">
                  <c:v>6.8554240000000002</c:v>
                </c:pt>
                <c:pt idx="15">
                  <c:v>7.0521960000000004</c:v>
                </c:pt>
                <c:pt idx="16">
                  <c:v>7.247865</c:v>
                </c:pt>
                <c:pt idx="17">
                  <c:v>7.5675239999999997</c:v>
                </c:pt>
                <c:pt idx="18">
                  <c:v>7.8561719999999999</c:v>
                </c:pt>
                <c:pt idx="19">
                  <c:v>8.2073540000000005</c:v>
                </c:pt>
                <c:pt idx="20">
                  <c:v>8.5755119999999998</c:v>
                </c:pt>
                <c:pt idx="21">
                  <c:v>8.854749</c:v>
                </c:pt>
                <c:pt idx="22">
                  <c:v>9.0827580000000001</c:v>
                </c:pt>
                <c:pt idx="23">
                  <c:v>9.3328290000000003</c:v>
                </c:pt>
                <c:pt idx="24">
                  <c:v>9.4864529999999991</c:v>
                </c:pt>
                <c:pt idx="25">
                  <c:v>9.5869149999999994</c:v>
                </c:pt>
                <c:pt idx="26">
                  <c:v>9.6489930000000008</c:v>
                </c:pt>
                <c:pt idx="27">
                  <c:v>9.7871550000000003</c:v>
                </c:pt>
                <c:pt idx="28">
                  <c:v>9.8931100000000001</c:v>
                </c:pt>
                <c:pt idx="29">
                  <c:v>10.018514</c:v>
                </c:pt>
                <c:pt idx="30">
                  <c:v>10.092415000000001</c:v>
                </c:pt>
                <c:pt idx="31">
                  <c:v>10.050777</c:v>
                </c:pt>
                <c:pt idx="32">
                  <c:v>10.027075</c:v>
                </c:pt>
                <c:pt idx="33">
                  <c:v>9.9354370000000003</c:v>
                </c:pt>
                <c:pt idx="34">
                  <c:v>9.803058</c:v>
                </c:pt>
                <c:pt idx="35">
                  <c:v>9.6380009999999992</c:v>
                </c:pt>
                <c:pt idx="36">
                  <c:v>9.5481639999999999</c:v>
                </c:pt>
                <c:pt idx="37">
                  <c:v>9.4707019999999993</c:v>
                </c:pt>
                <c:pt idx="38">
                  <c:v>9.7034690000000001</c:v>
                </c:pt>
                <c:pt idx="39">
                  <c:v>9.8903979999999994</c:v>
                </c:pt>
                <c:pt idx="40">
                  <c:v>10.083809</c:v>
                </c:pt>
              </c:numCache>
            </c:numRef>
          </c:val>
          <c:extLst/>
        </c:ser>
        <c:ser>
          <c:idx val="1"/>
          <c:order val="3"/>
          <c:tx>
            <c:strRef>
              <c:f>Sheet1!$D$1</c:f>
              <c:strCache>
                <c:ptCount val="1"/>
                <c:pt idx="0">
                  <c:v>east</c:v>
                </c:pt>
              </c:strCache>
            </c:strRef>
          </c:tx>
          <c:spPr>
            <a:solidFill>
              <a:schemeClr val="accent3">
                <a:lumMod val="5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0.64910800000000002</c:v>
                </c:pt>
                <c:pt idx="1">
                  <c:v>1.470431</c:v>
                </c:pt>
                <c:pt idx="2">
                  <c:v>2.5659519999999998</c:v>
                </c:pt>
                <c:pt idx="3">
                  <c:v>3.7910379999999999</c:v>
                </c:pt>
                <c:pt idx="4">
                  <c:v>5.4018309999999996</c:v>
                </c:pt>
                <c:pt idx="5">
                  <c:v>6.6093970000000004</c:v>
                </c:pt>
                <c:pt idx="6">
                  <c:v>7.5932779999999998</c:v>
                </c:pt>
                <c:pt idx="7">
                  <c:v>8.3284719999999997</c:v>
                </c:pt>
                <c:pt idx="8">
                  <c:v>9.8225750000000005</c:v>
                </c:pt>
                <c:pt idx="9">
                  <c:v>10.864834</c:v>
                </c:pt>
                <c:pt idx="10">
                  <c:v>11.561491999999999</c:v>
                </c:pt>
                <c:pt idx="11">
                  <c:v>11.583869</c:v>
                </c:pt>
                <c:pt idx="12">
                  <c:v>11.490214</c:v>
                </c:pt>
                <c:pt idx="13">
                  <c:v>12.157082000000001</c:v>
                </c:pt>
                <c:pt idx="14">
                  <c:v>12.960436</c:v>
                </c:pt>
                <c:pt idx="15">
                  <c:v>13.572699</c:v>
                </c:pt>
                <c:pt idx="16">
                  <c:v>13.972657</c:v>
                </c:pt>
                <c:pt idx="17">
                  <c:v>14.181963</c:v>
                </c:pt>
                <c:pt idx="18">
                  <c:v>14.372449</c:v>
                </c:pt>
                <c:pt idx="19">
                  <c:v>14.834210000000001</c:v>
                </c:pt>
                <c:pt idx="20">
                  <c:v>15.048933999999999</c:v>
                </c:pt>
                <c:pt idx="21">
                  <c:v>15.279855</c:v>
                </c:pt>
                <c:pt idx="22">
                  <c:v>15.628309</c:v>
                </c:pt>
                <c:pt idx="23">
                  <c:v>15.856055</c:v>
                </c:pt>
                <c:pt idx="24">
                  <c:v>16.072814999999999</c:v>
                </c:pt>
                <c:pt idx="25">
                  <c:v>16.133989</c:v>
                </c:pt>
                <c:pt idx="26">
                  <c:v>16.295645</c:v>
                </c:pt>
                <c:pt idx="27">
                  <c:v>16.606038999999999</c:v>
                </c:pt>
                <c:pt idx="28">
                  <c:v>16.987587000000001</c:v>
                </c:pt>
                <c:pt idx="29">
                  <c:v>17.269638</c:v>
                </c:pt>
                <c:pt idx="30">
                  <c:v>17.541307</c:v>
                </c:pt>
                <c:pt idx="31">
                  <c:v>17.759309999999999</c:v>
                </c:pt>
                <c:pt idx="32">
                  <c:v>17.990517000000001</c:v>
                </c:pt>
                <c:pt idx="33">
                  <c:v>18.298283000000001</c:v>
                </c:pt>
                <c:pt idx="34">
                  <c:v>18.696536999999999</c:v>
                </c:pt>
                <c:pt idx="35">
                  <c:v>18.886617999999999</c:v>
                </c:pt>
                <c:pt idx="36">
                  <c:v>19.129598999999999</c:v>
                </c:pt>
                <c:pt idx="37">
                  <c:v>19.409050000000001</c:v>
                </c:pt>
                <c:pt idx="38">
                  <c:v>19.603000999999999</c:v>
                </c:pt>
                <c:pt idx="39">
                  <c:v>19.662153</c:v>
                </c:pt>
                <c:pt idx="40">
                  <c:v>19.835711</c:v>
                </c:pt>
              </c:numCache>
            </c:numRef>
          </c:val>
          <c:extLst/>
        </c:ser>
        <c:ser>
          <c:idx val="3"/>
          <c:order val="4"/>
          <c:tx>
            <c:strRef>
              <c:f>Sheet1!$E$1</c:f>
              <c:strCache>
                <c:ptCount val="1"/>
                <c:pt idx="0">
                  <c:v>Southwest</c:v>
                </c:pt>
              </c:strCache>
            </c:strRef>
          </c:tx>
          <c:spPr>
            <a:solidFill>
              <a:schemeClr val="accent1"/>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2.029925</c:v>
                </c:pt>
                <c:pt idx="1">
                  <c:v>2.2001599999999999</c:v>
                </c:pt>
                <c:pt idx="2">
                  <c:v>2.3085230000000001</c:v>
                </c:pt>
                <c:pt idx="3">
                  <c:v>2.3136930000000002</c:v>
                </c:pt>
                <c:pt idx="4">
                  <c:v>2.4407220000000001</c:v>
                </c:pt>
                <c:pt idx="5">
                  <c:v>2.4773589999999999</c:v>
                </c:pt>
                <c:pt idx="6">
                  <c:v>2.4410430000000001</c:v>
                </c:pt>
                <c:pt idx="7">
                  <c:v>2.7140659999999999</c:v>
                </c:pt>
                <c:pt idx="8">
                  <c:v>3.237492</c:v>
                </c:pt>
                <c:pt idx="9">
                  <c:v>4.6280780000000004</c:v>
                </c:pt>
                <c:pt idx="10">
                  <c:v>3.8960710000000001</c:v>
                </c:pt>
                <c:pt idx="11">
                  <c:v>3.084136</c:v>
                </c:pt>
                <c:pt idx="12">
                  <c:v>3.7001539999999999</c:v>
                </c:pt>
                <c:pt idx="13">
                  <c:v>4.3096940000000004</c:v>
                </c:pt>
                <c:pt idx="14">
                  <c:v>4.7871370000000004</c:v>
                </c:pt>
                <c:pt idx="15">
                  <c:v>5.4216170000000004</c:v>
                </c:pt>
                <c:pt idx="16">
                  <c:v>5.7113079999999998</c:v>
                </c:pt>
                <c:pt idx="17">
                  <c:v>5.8999420000000002</c:v>
                </c:pt>
                <c:pt idx="18">
                  <c:v>5.9685889999999997</c:v>
                </c:pt>
                <c:pt idx="19">
                  <c:v>6.0238379999999996</c:v>
                </c:pt>
                <c:pt idx="20">
                  <c:v>6.0710990000000002</c:v>
                </c:pt>
                <c:pt idx="21">
                  <c:v>6.1196919999999997</c:v>
                </c:pt>
                <c:pt idx="22">
                  <c:v>6.1501159999999997</c:v>
                </c:pt>
                <c:pt idx="23">
                  <c:v>6.1912469999999997</c:v>
                </c:pt>
                <c:pt idx="24">
                  <c:v>6.2236549999999999</c:v>
                </c:pt>
                <c:pt idx="25">
                  <c:v>6.2314429999999996</c:v>
                </c:pt>
                <c:pt idx="26">
                  <c:v>6.2477090000000004</c:v>
                </c:pt>
                <c:pt idx="27">
                  <c:v>6.2709440000000001</c:v>
                </c:pt>
                <c:pt idx="28">
                  <c:v>6.2912660000000002</c:v>
                </c:pt>
                <c:pt idx="29">
                  <c:v>6.3176360000000003</c:v>
                </c:pt>
                <c:pt idx="30">
                  <c:v>6.3416959999999998</c:v>
                </c:pt>
                <c:pt idx="31">
                  <c:v>6.3910390000000001</c:v>
                </c:pt>
                <c:pt idx="32">
                  <c:v>6.4449630000000004</c:v>
                </c:pt>
                <c:pt idx="33">
                  <c:v>6.5988509999999998</c:v>
                </c:pt>
                <c:pt idx="34">
                  <c:v>6.730753</c:v>
                </c:pt>
                <c:pt idx="35">
                  <c:v>6.8768450000000003</c:v>
                </c:pt>
                <c:pt idx="36">
                  <c:v>7.029979</c:v>
                </c:pt>
                <c:pt idx="37">
                  <c:v>7.1845840000000001</c:v>
                </c:pt>
                <c:pt idx="38">
                  <c:v>7.274654</c:v>
                </c:pt>
                <c:pt idx="39">
                  <c:v>7.4049129999999996</c:v>
                </c:pt>
                <c:pt idx="40">
                  <c:v>7.5442840000000002</c:v>
                </c:pt>
              </c:numCache>
            </c:numRef>
          </c:val>
          <c:extLst/>
        </c:ser>
        <c:dLbls>
          <c:showLegendKey val="0"/>
          <c:showVal val="0"/>
          <c:showCatName val="0"/>
          <c:showSerName val="0"/>
          <c:showPercent val="0"/>
          <c:showBubbleSize val="0"/>
        </c:dLbls>
        <c:axId val="-1299778528"/>
        <c:axId val="-1299776896"/>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'shaleprod_by_reg@'!$BM$1:$DA$1</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c:ext uri="{02D57815-91ED-43cb-92C2-25804820EDAC}">
                        <c15:formulaRef>
                          <c15:sqref>'shaleprod_by_reg@'!$BM$1:$DA$1</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val>
              </c15:ser>
            </c15:filteredAreaSeries>
          </c:ext>
        </c:extLst>
      </c:areaChart>
      <c:catAx>
        <c:axId val="-129977852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9776896"/>
        <c:crosses val="autoZero"/>
        <c:auto val="1"/>
        <c:lblAlgn val="ctr"/>
        <c:lblOffset val="100"/>
        <c:tickLblSkip val="10"/>
        <c:tickMarkSkip val="10"/>
        <c:noMultiLvlLbl val="0"/>
      </c:catAx>
      <c:valAx>
        <c:axId val="-1299776896"/>
        <c:scaling>
          <c:orientation val="minMax"/>
          <c:max val="4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9778528"/>
        <c:crossesAt val="11"/>
        <c:crossBetween val="midCat"/>
      </c:valAx>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982365015577597E-2"/>
          <c:y val="8.6767038624724874E-2"/>
          <c:w val="0.6976815657205353"/>
          <c:h val="0.82239387475126835"/>
        </c:manualLayout>
      </c:layout>
      <c:areaChart>
        <c:grouping val="stacked"/>
        <c:varyColors val="0"/>
        <c:ser>
          <c:idx val="1"/>
          <c:order val="1"/>
          <c:tx>
            <c:strRef>
              <c:f>Sheet1!$B$1</c:f>
              <c:strCache>
                <c:ptCount val="1"/>
                <c:pt idx="0">
                  <c:v>Other</c:v>
                </c:pt>
              </c:strCache>
            </c:strRef>
          </c:tx>
          <c:spPr>
            <a:solidFill>
              <a:schemeClr val="bg2">
                <a:lumMod val="60000"/>
                <a:lumOff val="4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0.854742</c:v>
                </c:pt>
                <c:pt idx="1">
                  <c:v>0.85397699999999999</c:v>
                </c:pt>
                <c:pt idx="2">
                  <c:v>0.97765599999999997</c:v>
                </c:pt>
                <c:pt idx="3">
                  <c:v>1.126371</c:v>
                </c:pt>
                <c:pt idx="4">
                  <c:v>1.4010830000000001</c:v>
                </c:pt>
                <c:pt idx="5">
                  <c:v>1.6836329999999999</c:v>
                </c:pt>
                <c:pt idx="6">
                  <c:v>1.6233379999999999</c:v>
                </c:pt>
                <c:pt idx="7">
                  <c:v>1.661775</c:v>
                </c:pt>
                <c:pt idx="8">
                  <c:v>1.9411419999999999</c:v>
                </c:pt>
                <c:pt idx="9">
                  <c:v>2.251433</c:v>
                </c:pt>
                <c:pt idx="10">
                  <c:v>1.8376969999999999</c:v>
                </c:pt>
                <c:pt idx="11">
                  <c:v>1.834101</c:v>
                </c:pt>
                <c:pt idx="12">
                  <c:v>1.8823730000000001</c:v>
                </c:pt>
                <c:pt idx="13">
                  <c:v>1.9349229999999999</c:v>
                </c:pt>
                <c:pt idx="14">
                  <c:v>2.084708</c:v>
                </c:pt>
                <c:pt idx="15">
                  <c:v>2.1955019999999998</c:v>
                </c:pt>
                <c:pt idx="16">
                  <c:v>2.3111130000000002</c:v>
                </c:pt>
                <c:pt idx="17">
                  <c:v>2.377983</c:v>
                </c:pt>
                <c:pt idx="18">
                  <c:v>2.4931489999999998</c:v>
                </c:pt>
                <c:pt idx="19">
                  <c:v>2.5629409999999999</c:v>
                </c:pt>
                <c:pt idx="20">
                  <c:v>2.6102120000000002</c:v>
                </c:pt>
                <c:pt idx="21">
                  <c:v>2.6514470000000001</c:v>
                </c:pt>
                <c:pt idx="22">
                  <c:v>2.6896909999999998</c:v>
                </c:pt>
                <c:pt idx="23">
                  <c:v>2.6825019999999999</c:v>
                </c:pt>
                <c:pt idx="24">
                  <c:v>2.7322199999999999</c:v>
                </c:pt>
                <c:pt idx="25">
                  <c:v>2.782273</c:v>
                </c:pt>
                <c:pt idx="26">
                  <c:v>2.8186969999999998</c:v>
                </c:pt>
                <c:pt idx="27">
                  <c:v>2.8190300000000001</c:v>
                </c:pt>
                <c:pt idx="28">
                  <c:v>2.8032949999999999</c:v>
                </c:pt>
                <c:pt idx="29">
                  <c:v>2.845154</c:v>
                </c:pt>
                <c:pt idx="30">
                  <c:v>2.8847800000000001</c:v>
                </c:pt>
                <c:pt idx="31">
                  <c:v>2.9782009999999999</c:v>
                </c:pt>
                <c:pt idx="32">
                  <c:v>3.0625260000000001</c:v>
                </c:pt>
                <c:pt idx="33">
                  <c:v>3.1306509999999999</c:v>
                </c:pt>
                <c:pt idx="34">
                  <c:v>3.1364040000000002</c:v>
                </c:pt>
                <c:pt idx="35">
                  <c:v>3.1964060000000001</c:v>
                </c:pt>
                <c:pt idx="36">
                  <c:v>3.1711839999999998</c:v>
                </c:pt>
                <c:pt idx="37">
                  <c:v>3.054967</c:v>
                </c:pt>
                <c:pt idx="38">
                  <c:v>2.9925679999999999</c:v>
                </c:pt>
                <c:pt idx="39">
                  <c:v>2.9186350000000001</c:v>
                </c:pt>
                <c:pt idx="40">
                  <c:v>2.8445209999999999</c:v>
                </c:pt>
              </c:numCache>
            </c:numRef>
          </c:val>
        </c:ser>
        <c:ser>
          <c:idx val="2"/>
          <c:order val="2"/>
          <c:tx>
            <c:strRef>
              <c:f>Sheet1!$C$1</c:f>
              <c:strCache>
                <c:ptCount val="1"/>
                <c:pt idx="0">
                  <c:v>Gulf Coast</c:v>
                </c:pt>
              </c:strCache>
            </c:strRef>
          </c:tx>
          <c:spPr>
            <a:solidFill>
              <a:schemeClr val="accent3"/>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9.2352000000000004E-2</c:v>
                </c:pt>
                <c:pt idx="1">
                  <c:v>0.103639</c:v>
                </c:pt>
                <c:pt idx="2">
                  <c:v>0.113204</c:v>
                </c:pt>
                <c:pt idx="3">
                  <c:v>0.132442</c:v>
                </c:pt>
                <c:pt idx="4">
                  <c:v>0.145677</c:v>
                </c:pt>
                <c:pt idx="5">
                  <c:v>0.14580699999999999</c:v>
                </c:pt>
                <c:pt idx="6">
                  <c:v>0.12624099999999999</c:v>
                </c:pt>
                <c:pt idx="7">
                  <c:v>0.13647000000000001</c:v>
                </c:pt>
                <c:pt idx="8">
                  <c:v>0.14896200000000001</c:v>
                </c:pt>
                <c:pt idx="9">
                  <c:v>0.14793799999999999</c:v>
                </c:pt>
                <c:pt idx="10">
                  <c:v>0.30276999999999998</c:v>
                </c:pt>
                <c:pt idx="11">
                  <c:v>0.26099299999999998</c:v>
                </c:pt>
                <c:pt idx="12">
                  <c:v>0.31336599999999998</c:v>
                </c:pt>
                <c:pt idx="13">
                  <c:v>0.51982600000000001</c:v>
                </c:pt>
                <c:pt idx="14">
                  <c:v>0.61862399999999995</c:v>
                </c:pt>
                <c:pt idx="15">
                  <c:v>0.744174</c:v>
                </c:pt>
                <c:pt idx="16">
                  <c:v>0.74831199999999998</c:v>
                </c:pt>
                <c:pt idx="17">
                  <c:v>0.72512399999999999</c:v>
                </c:pt>
                <c:pt idx="18">
                  <c:v>0.72092400000000001</c:v>
                </c:pt>
                <c:pt idx="19">
                  <c:v>0.739178</c:v>
                </c:pt>
                <c:pt idx="20">
                  <c:v>0.78317499999999995</c:v>
                </c:pt>
                <c:pt idx="21">
                  <c:v>0.82332300000000003</c:v>
                </c:pt>
                <c:pt idx="22">
                  <c:v>0.85210699999999995</c:v>
                </c:pt>
                <c:pt idx="23">
                  <c:v>0.89804799999999996</c:v>
                </c:pt>
                <c:pt idx="24">
                  <c:v>0.93662800000000002</c:v>
                </c:pt>
                <c:pt idx="25">
                  <c:v>0.98246</c:v>
                </c:pt>
                <c:pt idx="26">
                  <c:v>1.0128729999999999</c:v>
                </c:pt>
                <c:pt idx="27">
                  <c:v>1.0592090000000001</c:v>
                </c:pt>
                <c:pt idx="28">
                  <c:v>1.0919179999999999</c:v>
                </c:pt>
                <c:pt idx="29">
                  <c:v>1.1196710000000001</c:v>
                </c:pt>
                <c:pt idx="30">
                  <c:v>1.1460060000000001</c:v>
                </c:pt>
                <c:pt idx="31">
                  <c:v>1.173994</c:v>
                </c:pt>
                <c:pt idx="32">
                  <c:v>1.1961280000000001</c:v>
                </c:pt>
                <c:pt idx="33">
                  <c:v>1.246901</c:v>
                </c:pt>
                <c:pt idx="34">
                  <c:v>1.2740670000000001</c:v>
                </c:pt>
                <c:pt idx="35">
                  <c:v>1.292581</c:v>
                </c:pt>
                <c:pt idx="36">
                  <c:v>1.3145549999999999</c:v>
                </c:pt>
                <c:pt idx="37">
                  <c:v>1.34084</c:v>
                </c:pt>
                <c:pt idx="38">
                  <c:v>1.361699</c:v>
                </c:pt>
                <c:pt idx="39">
                  <c:v>1.4156679999999999</c:v>
                </c:pt>
                <c:pt idx="40">
                  <c:v>1.4757469999999999</c:v>
                </c:pt>
              </c:numCache>
            </c:numRef>
          </c:val>
        </c:ser>
        <c:ser>
          <c:idx val="3"/>
          <c:order val="3"/>
          <c:tx>
            <c:strRef>
              <c:f>Sheet1!$D$1</c:f>
              <c:strCache>
                <c:ptCount val="1"/>
                <c:pt idx="0">
                  <c:v>Southwest</c:v>
                </c:pt>
              </c:strCache>
            </c:strRef>
          </c:tx>
          <c:spPr>
            <a:solidFill>
              <a:schemeClr val="accent1"/>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0.36646400000000001</c:v>
                </c:pt>
                <c:pt idx="1">
                  <c:v>0.43011500000000003</c:v>
                </c:pt>
                <c:pt idx="2">
                  <c:v>0.55425800000000003</c:v>
                </c:pt>
                <c:pt idx="3">
                  <c:v>0.71194199999999996</c:v>
                </c:pt>
                <c:pt idx="4">
                  <c:v>0.979016</c:v>
                </c:pt>
                <c:pt idx="5">
                  <c:v>1.2016549999999999</c:v>
                </c:pt>
                <c:pt idx="6">
                  <c:v>1.349756</c:v>
                </c:pt>
                <c:pt idx="7">
                  <c:v>1.7365060000000001</c:v>
                </c:pt>
                <c:pt idx="8">
                  <c:v>2.382307</c:v>
                </c:pt>
                <c:pt idx="9">
                  <c:v>3.350095</c:v>
                </c:pt>
                <c:pt idx="10">
                  <c:v>2.5511629999999998</c:v>
                </c:pt>
                <c:pt idx="11">
                  <c:v>2.3466830000000001</c:v>
                </c:pt>
                <c:pt idx="12">
                  <c:v>2.9168289999999999</c:v>
                </c:pt>
                <c:pt idx="13">
                  <c:v>3.6591550000000002</c:v>
                </c:pt>
                <c:pt idx="14">
                  <c:v>4.1910090000000002</c:v>
                </c:pt>
                <c:pt idx="15">
                  <c:v>4.8008480000000002</c:v>
                </c:pt>
                <c:pt idx="16">
                  <c:v>5.091717</c:v>
                </c:pt>
                <c:pt idx="17">
                  <c:v>5.2742940000000003</c:v>
                </c:pt>
                <c:pt idx="18">
                  <c:v>5.3659039999999996</c:v>
                </c:pt>
                <c:pt idx="19">
                  <c:v>5.4165010000000002</c:v>
                </c:pt>
                <c:pt idx="20">
                  <c:v>5.4477690000000001</c:v>
                </c:pt>
                <c:pt idx="21">
                  <c:v>5.4925550000000003</c:v>
                </c:pt>
                <c:pt idx="22">
                  <c:v>5.5136469999999997</c:v>
                </c:pt>
                <c:pt idx="23">
                  <c:v>5.5362359999999997</c:v>
                </c:pt>
                <c:pt idx="24">
                  <c:v>5.5672259999999998</c:v>
                </c:pt>
                <c:pt idx="25">
                  <c:v>5.5804510000000001</c:v>
                </c:pt>
                <c:pt idx="26">
                  <c:v>5.5958829999999997</c:v>
                </c:pt>
                <c:pt idx="27">
                  <c:v>5.6241899999999996</c:v>
                </c:pt>
                <c:pt idx="28">
                  <c:v>5.6386120000000002</c:v>
                </c:pt>
                <c:pt idx="29">
                  <c:v>5.6619919999999997</c:v>
                </c:pt>
                <c:pt idx="30">
                  <c:v>5.6869569999999996</c:v>
                </c:pt>
                <c:pt idx="31">
                  <c:v>5.7317929999999997</c:v>
                </c:pt>
                <c:pt idx="32">
                  <c:v>5.7797609999999997</c:v>
                </c:pt>
                <c:pt idx="33">
                  <c:v>5.83066</c:v>
                </c:pt>
                <c:pt idx="34">
                  <c:v>5.8573219999999999</c:v>
                </c:pt>
                <c:pt idx="35">
                  <c:v>5.8894609999999998</c:v>
                </c:pt>
                <c:pt idx="36">
                  <c:v>5.9305409999999998</c:v>
                </c:pt>
                <c:pt idx="37">
                  <c:v>5.9871540000000003</c:v>
                </c:pt>
                <c:pt idx="38">
                  <c:v>6.039587</c:v>
                </c:pt>
                <c:pt idx="39">
                  <c:v>6.1256130000000004</c:v>
                </c:pt>
                <c:pt idx="40">
                  <c:v>6.1945610000000002</c:v>
                </c:pt>
              </c:numCache>
            </c:numRef>
          </c:val>
        </c:ser>
        <c:dLbls>
          <c:showLegendKey val="0"/>
          <c:showVal val="0"/>
          <c:showCatName val="0"/>
          <c:showSerName val="0"/>
          <c:showPercent val="0"/>
          <c:showBubbleSize val="0"/>
        </c:dLbls>
        <c:axId val="-1865095328"/>
        <c:axId val="-1865100768"/>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'[1]KT_ADgasproduction_byregion@'!$BC$1:$DA$1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cat>
                <c:val>
                  <c:numRef>
                    <c:extLst>
                      <c:ext uri="{02D57815-91ED-43cb-92C2-25804820EDAC}">
                        <c15:formulaRef>
                          <c15:sqref>'[1]KT_ADgasproduction_byregion@'!$BC$1:$DA$1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15:ser>
            </c15:filteredAreaSeries>
          </c:ext>
        </c:extLst>
      </c:areaChart>
      <c:catAx>
        <c:axId val="-186509532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65100768"/>
        <c:crosses val="autoZero"/>
        <c:auto val="1"/>
        <c:lblAlgn val="ctr"/>
        <c:lblOffset val="100"/>
        <c:tickLblSkip val="10"/>
        <c:tickMarkSkip val="10"/>
        <c:noMultiLvlLbl val="0"/>
      </c:catAx>
      <c:valAx>
        <c:axId val="-1865100768"/>
        <c:scaling>
          <c:orientation val="minMax"/>
          <c:max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65095328"/>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solidFill>
            <a:schemeClr val="bg2"/>
          </a:solidFill>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5864683581218E-2"/>
          <c:y val="7.0489178496926111E-2"/>
          <c:w val="0.65340958507597968"/>
          <c:h val="0.8365830829200317"/>
        </c:manualLayout>
      </c:layout>
      <c:lineChart>
        <c:grouping val="standard"/>
        <c:varyColors val="0"/>
        <c:ser>
          <c:idx val="5"/>
          <c:order val="0"/>
          <c:tx>
            <c:strRef>
              <c:f>Sheet1!$B$1</c:f>
              <c:strCache>
                <c:ptCount val="1"/>
                <c:pt idx="0">
                  <c:v>liquefied petroleum gas</c:v>
                </c:pt>
              </c:strCache>
            </c:strRef>
          </c:tx>
          <c:spPr>
            <a:ln w="22225" cap="rnd">
              <a:solidFill>
                <a:srgbClr val="0096D7">
                  <a:lumMod val="75000"/>
                </a:srgbClr>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Sheet1!$B$2:$B$32</c:f>
              <c:numCache>
                <c:formatCode>General</c:formatCode>
                <c:ptCount val="31"/>
                <c:pt idx="0">
                  <c:v>2.9889999999999999</c:v>
                </c:pt>
                <c:pt idx="1">
                  <c:v>3.2549999999999999</c:v>
                </c:pt>
                <c:pt idx="2">
                  <c:v>3.6097260000000002</c:v>
                </c:pt>
                <c:pt idx="3">
                  <c:v>3.705562</c:v>
                </c:pt>
                <c:pt idx="4">
                  <c:v>3.807588</c:v>
                </c:pt>
                <c:pt idx="5">
                  <c:v>3.8959169999999999</c:v>
                </c:pt>
                <c:pt idx="6">
                  <c:v>3.9518970000000002</c:v>
                </c:pt>
                <c:pt idx="7">
                  <c:v>3.9932020000000001</c:v>
                </c:pt>
                <c:pt idx="8">
                  <c:v>4.0426900000000003</c:v>
                </c:pt>
                <c:pt idx="9">
                  <c:v>4.0965639999999999</c:v>
                </c:pt>
                <c:pt idx="10">
                  <c:v>4.1642390000000002</c:v>
                </c:pt>
                <c:pt idx="11">
                  <c:v>4.2272460000000001</c:v>
                </c:pt>
                <c:pt idx="12">
                  <c:v>4.2716500000000002</c:v>
                </c:pt>
                <c:pt idx="13">
                  <c:v>4.3235260000000002</c:v>
                </c:pt>
                <c:pt idx="14">
                  <c:v>4.3838999999999997</c:v>
                </c:pt>
                <c:pt idx="15">
                  <c:v>4.4342290000000002</c:v>
                </c:pt>
                <c:pt idx="16">
                  <c:v>4.4621329999999997</c:v>
                </c:pt>
                <c:pt idx="17">
                  <c:v>4.4990220000000001</c:v>
                </c:pt>
                <c:pt idx="18">
                  <c:v>4.5344110000000004</c:v>
                </c:pt>
                <c:pt idx="19">
                  <c:v>4.5572049999999997</c:v>
                </c:pt>
                <c:pt idx="20">
                  <c:v>4.565302</c:v>
                </c:pt>
                <c:pt idx="21">
                  <c:v>4.5802160000000001</c:v>
                </c:pt>
                <c:pt idx="22">
                  <c:v>4.6212359999999997</c:v>
                </c:pt>
                <c:pt idx="23">
                  <c:v>4.657368</c:v>
                </c:pt>
                <c:pt idx="24">
                  <c:v>4.6790409999999998</c:v>
                </c:pt>
                <c:pt idx="25">
                  <c:v>4.7066039999999996</c:v>
                </c:pt>
                <c:pt idx="26">
                  <c:v>4.7256580000000001</c:v>
                </c:pt>
                <c:pt idx="27">
                  <c:v>4.7453130000000003</c:v>
                </c:pt>
                <c:pt idx="28">
                  <c:v>4.7707030000000001</c:v>
                </c:pt>
                <c:pt idx="29">
                  <c:v>4.820659</c:v>
                </c:pt>
                <c:pt idx="30">
                  <c:v>4.8649040000000001</c:v>
                </c:pt>
              </c:numCache>
            </c:numRef>
          </c:val>
          <c:smooth val="0"/>
          <c:extLst xmlns:c16r2="http://schemas.microsoft.com/office/drawing/2015/06/chart">
            <c:ext xmlns:c16="http://schemas.microsoft.com/office/drawing/2014/chart" uri="{C3380CC4-5D6E-409C-BE32-E72D297353CC}">
              <c16:uniqueId val="{00000000-72B2-4ED5-B729-B7C5DE82A477}"/>
            </c:ext>
          </c:extLst>
        </c:ser>
        <c:ser>
          <c:idx val="1"/>
          <c:order val="1"/>
          <c:tx>
            <c:strRef>
              <c:f>Sheet1!$C$1</c:f>
              <c:strCache>
                <c:ptCount val="1"/>
                <c:pt idx="0">
                  <c:v>motor gasoline</c:v>
                </c:pt>
              </c:strCache>
            </c:strRef>
          </c:tx>
          <c:spPr>
            <a:ln w="22225" cap="rnd">
              <a:solidFill>
                <a:srgbClr val="675005"/>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0">
                  <c:v>8.2219999999999995</c:v>
                </c:pt>
                <c:pt idx="1">
                  <c:v>8.9749999999999996</c:v>
                </c:pt>
                <c:pt idx="2">
                  <c:v>8.6472709999999999</c:v>
                </c:pt>
                <c:pt idx="3">
                  <c:v>8.6519779999999997</c:v>
                </c:pt>
                <c:pt idx="4">
                  <c:v>8.6264509999999994</c:v>
                </c:pt>
                <c:pt idx="5">
                  <c:v>8.5895290000000006</c:v>
                </c:pt>
                <c:pt idx="6">
                  <c:v>8.5375219999999992</c:v>
                </c:pt>
                <c:pt idx="7">
                  <c:v>8.4830310000000004</c:v>
                </c:pt>
                <c:pt idx="8">
                  <c:v>8.4303939999999997</c:v>
                </c:pt>
                <c:pt idx="9">
                  <c:v>8.3727750000000007</c:v>
                </c:pt>
                <c:pt idx="10">
                  <c:v>8.3225850000000001</c:v>
                </c:pt>
                <c:pt idx="11">
                  <c:v>8.2755810000000007</c:v>
                </c:pt>
                <c:pt idx="12">
                  <c:v>8.2325520000000001</c:v>
                </c:pt>
                <c:pt idx="13">
                  <c:v>8.2019669999999998</c:v>
                </c:pt>
                <c:pt idx="14">
                  <c:v>8.1797900000000006</c:v>
                </c:pt>
                <c:pt idx="15">
                  <c:v>8.1622190000000003</c:v>
                </c:pt>
                <c:pt idx="16">
                  <c:v>8.1433579999999992</c:v>
                </c:pt>
                <c:pt idx="17">
                  <c:v>8.1262310000000006</c:v>
                </c:pt>
                <c:pt idx="18">
                  <c:v>8.1129899999999999</c:v>
                </c:pt>
                <c:pt idx="19">
                  <c:v>8.1067540000000005</c:v>
                </c:pt>
                <c:pt idx="20">
                  <c:v>8.1044859999999996</c:v>
                </c:pt>
                <c:pt idx="21">
                  <c:v>8.1044959999999993</c:v>
                </c:pt>
                <c:pt idx="22">
                  <c:v>8.113137</c:v>
                </c:pt>
                <c:pt idx="23">
                  <c:v>8.1282650000000007</c:v>
                </c:pt>
                <c:pt idx="24">
                  <c:v>8.1455149999999996</c:v>
                </c:pt>
                <c:pt idx="25">
                  <c:v>8.1618049999999993</c:v>
                </c:pt>
                <c:pt idx="26">
                  <c:v>8.1798500000000001</c:v>
                </c:pt>
                <c:pt idx="27">
                  <c:v>8.1995330000000006</c:v>
                </c:pt>
                <c:pt idx="28">
                  <c:v>8.2232979999999998</c:v>
                </c:pt>
                <c:pt idx="29">
                  <c:v>8.2514210000000006</c:v>
                </c:pt>
                <c:pt idx="30">
                  <c:v>8.2802209999999992</c:v>
                </c:pt>
              </c:numCache>
            </c:numRef>
          </c:val>
          <c:smooth val="0"/>
          <c:extLst xmlns:c16r2="http://schemas.microsoft.com/office/drawing/2015/06/chart">
            <c:ext xmlns:c16="http://schemas.microsoft.com/office/drawing/2014/chart" uri="{C3380CC4-5D6E-409C-BE32-E72D297353CC}">
              <c16:uniqueId val="{00000001-72B2-4ED5-B729-B7C5DE82A477}"/>
            </c:ext>
          </c:extLst>
        </c:ser>
        <c:ser>
          <c:idx val="4"/>
          <c:order val="2"/>
          <c:tx>
            <c:strRef>
              <c:f>Sheet1!$D$1</c:f>
              <c:strCache>
                <c:ptCount val="1"/>
                <c:pt idx="0">
                  <c:v>jet fuel</c:v>
                </c:pt>
              </c:strCache>
            </c:strRef>
          </c:tx>
          <c:spPr>
            <a:ln w="22225" cap="rnd">
              <a:solidFill>
                <a:srgbClr val="000000"/>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Sheet1!$D$2:$D$32</c:f>
              <c:numCache>
                <c:formatCode>General</c:formatCode>
                <c:ptCount val="31"/>
                <c:pt idx="0">
                  <c:v>1.0760000000000001</c:v>
                </c:pt>
                <c:pt idx="1">
                  <c:v>1.542</c:v>
                </c:pt>
                <c:pt idx="2">
                  <c:v>1.5721670000000001</c:v>
                </c:pt>
                <c:pt idx="3">
                  <c:v>1.633723</c:v>
                </c:pt>
                <c:pt idx="4">
                  <c:v>1.665057</c:v>
                </c:pt>
                <c:pt idx="5">
                  <c:v>1.693854</c:v>
                </c:pt>
                <c:pt idx="6">
                  <c:v>1.7027699999999999</c:v>
                </c:pt>
                <c:pt idx="7">
                  <c:v>1.710599</c:v>
                </c:pt>
                <c:pt idx="8">
                  <c:v>1.724974</c:v>
                </c:pt>
                <c:pt idx="9">
                  <c:v>1.7354769999999999</c:v>
                </c:pt>
                <c:pt idx="10">
                  <c:v>1.7499499999999999</c:v>
                </c:pt>
                <c:pt idx="11">
                  <c:v>1.768529</c:v>
                </c:pt>
                <c:pt idx="12">
                  <c:v>1.7915430000000001</c:v>
                </c:pt>
                <c:pt idx="13">
                  <c:v>1.8156270000000001</c:v>
                </c:pt>
                <c:pt idx="14">
                  <c:v>1.8398870000000001</c:v>
                </c:pt>
                <c:pt idx="15">
                  <c:v>1.863731</c:v>
                </c:pt>
                <c:pt idx="16">
                  <c:v>1.882253</c:v>
                </c:pt>
                <c:pt idx="17">
                  <c:v>1.8985369999999999</c:v>
                </c:pt>
                <c:pt idx="18">
                  <c:v>1.9169499999999999</c:v>
                </c:pt>
                <c:pt idx="19">
                  <c:v>1.9361269999999999</c:v>
                </c:pt>
                <c:pt idx="20">
                  <c:v>1.9587939999999999</c:v>
                </c:pt>
                <c:pt idx="21">
                  <c:v>1.9809969999999999</c:v>
                </c:pt>
                <c:pt idx="22">
                  <c:v>2.0061279999999999</c:v>
                </c:pt>
                <c:pt idx="23">
                  <c:v>2.0321389999999999</c:v>
                </c:pt>
                <c:pt idx="24">
                  <c:v>2.0596079999999999</c:v>
                </c:pt>
                <c:pt idx="25">
                  <c:v>2.0852210000000002</c:v>
                </c:pt>
                <c:pt idx="26">
                  <c:v>2.1096349999999999</c:v>
                </c:pt>
                <c:pt idx="27">
                  <c:v>2.1316820000000001</c:v>
                </c:pt>
                <c:pt idx="28">
                  <c:v>2.1520619999999999</c:v>
                </c:pt>
                <c:pt idx="29">
                  <c:v>2.1707610000000002</c:v>
                </c:pt>
                <c:pt idx="30">
                  <c:v>2.1896179999999998</c:v>
                </c:pt>
              </c:numCache>
            </c:numRef>
          </c:val>
          <c:smooth val="0"/>
          <c:extLst xmlns:c16r2="http://schemas.microsoft.com/office/drawing/2015/06/chart">
            <c:ext xmlns:c16="http://schemas.microsoft.com/office/drawing/2014/chart" uri="{C3380CC4-5D6E-409C-BE32-E72D297353CC}">
              <c16:uniqueId val="{00000002-72B2-4ED5-B729-B7C5DE82A477}"/>
            </c:ext>
          </c:extLst>
        </c:ser>
        <c:ser>
          <c:idx val="7"/>
          <c:order val="3"/>
          <c:tx>
            <c:strRef>
              <c:f>Sheet1!$E$1</c:f>
              <c:strCache>
                <c:ptCount val="1"/>
                <c:pt idx="0">
                  <c:v>distillate fuel oil</c:v>
                </c:pt>
              </c:strCache>
            </c:strRef>
          </c:tx>
          <c:spPr>
            <a:ln w="22225" cap="rnd">
              <a:solidFill>
                <a:srgbClr val="BD732A"/>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Sheet1!$E$2:$E$32</c:f>
              <c:numCache>
                <c:formatCode>General</c:formatCode>
                <c:ptCount val="31"/>
                <c:pt idx="0">
                  <c:v>3.7519999999999998</c:v>
                </c:pt>
                <c:pt idx="1">
                  <c:v>3.9590000000000001</c:v>
                </c:pt>
                <c:pt idx="2">
                  <c:v>3.8652730000000002</c:v>
                </c:pt>
                <c:pt idx="3">
                  <c:v>3.8742480000000001</c:v>
                </c:pt>
                <c:pt idx="4">
                  <c:v>3.8887520000000002</c:v>
                </c:pt>
                <c:pt idx="5">
                  <c:v>3.923565</c:v>
                </c:pt>
                <c:pt idx="6">
                  <c:v>3.9205429999999999</c:v>
                </c:pt>
                <c:pt idx="7">
                  <c:v>3.9119739999999998</c:v>
                </c:pt>
                <c:pt idx="8">
                  <c:v>3.8945720000000001</c:v>
                </c:pt>
                <c:pt idx="9">
                  <c:v>3.8765839999999998</c:v>
                </c:pt>
                <c:pt idx="10">
                  <c:v>3.8505669999999999</c:v>
                </c:pt>
                <c:pt idx="11">
                  <c:v>3.8436159999999999</c:v>
                </c:pt>
                <c:pt idx="12">
                  <c:v>3.8268870000000001</c:v>
                </c:pt>
                <c:pt idx="13">
                  <c:v>3.8139940000000001</c:v>
                </c:pt>
                <c:pt idx="14">
                  <c:v>3.8070550000000001</c:v>
                </c:pt>
                <c:pt idx="15">
                  <c:v>3.802737</c:v>
                </c:pt>
                <c:pt idx="16">
                  <c:v>3.7961260000000001</c:v>
                </c:pt>
                <c:pt idx="17">
                  <c:v>3.7890489999999999</c:v>
                </c:pt>
                <c:pt idx="18">
                  <c:v>3.7885710000000001</c:v>
                </c:pt>
                <c:pt idx="19">
                  <c:v>3.790232</c:v>
                </c:pt>
                <c:pt idx="20">
                  <c:v>3.7918129999999999</c:v>
                </c:pt>
                <c:pt idx="21">
                  <c:v>3.7950659999999998</c:v>
                </c:pt>
                <c:pt idx="22">
                  <c:v>3.815734</c:v>
                </c:pt>
                <c:pt idx="23">
                  <c:v>3.8338109999999999</c:v>
                </c:pt>
                <c:pt idx="24">
                  <c:v>3.8542969999999999</c:v>
                </c:pt>
                <c:pt idx="25">
                  <c:v>3.867991</c:v>
                </c:pt>
                <c:pt idx="26">
                  <c:v>3.885901</c:v>
                </c:pt>
                <c:pt idx="27">
                  <c:v>3.9017900000000001</c:v>
                </c:pt>
                <c:pt idx="28">
                  <c:v>3.9206150000000002</c:v>
                </c:pt>
                <c:pt idx="29">
                  <c:v>3.9408970000000001</c:v>
                </c:pt>
                <c:pt idx="30">
                  <c:v>3.96279</c:v>
                </c:pt>
              </c:numCache>
            </c:numRef>
          </c:val>
          <c:smooth val="0"/>
          <c:extLst xmlns:c16r2="http://schemas.microsoft.com/office/drawing/2015/06/chart">
            <c:ext xmlns:c16="http://schemas.microsoft.com/office/drawing/2014/chart" uri="{C3380CC4-5D6E-409C-BE32-E72D297353CC}">
              <c16:uniqueId val="{00000003-72B2-4ED5-B729-B7C5DE82A477}"/>
            </c:ext>
          </c:extLst>
        </c:ser>
        <c:ser>
          <c:idx val="3"/>
          <c:order val="4"/>
          <c:tx>
            <c:strRef>
              <c:f>Sheet1!$F$1</c:f>
              <c:strCache>
                <c:ptCount val="1"/>
                <c:pt idx="0">
                  <c:v>residual fuel oil</c:v>
                </c:pt>
              </c:strCache>
            </c:strRef>
          </c:tx>
          <c:spPr>
            <a:ln w="22225" cap="rnd">
              <a:solidFill>
                <a:srgbClr val="A33340"/>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Sheet1!$F$2:$F$32</c:f>
              <c:numCache>
                <c:formatCode>General</c:formatCode>
                <c:ptCount val="31"/>
                <c:pt idx="0">
                  <c:v>0.222</c:v>
                </c:pt>
                <c:pt idx="1">
                  <c:v>0.251</c:v>
                </c:pt>
                <c:pt idx="2">
                  <c:v>0.34562399999999999</c:v>
                </c:pt>
                <c:pt idx="3">
                  <c:v>0.34130899999999997</c:v>
                </c:pt>
                <c:pt idx="4">
                  <c:v>0.33371000000000001</c:v>
                </c:pt>
                <c:pt idx="5">
                  <c:v>0.29611799999999999</c:v>
                </c:pt>
                <c:pt idx="6">
                  <c:v>0.29579899999999998</c:v>
                </c:pt>
                <c:pt idx="7">
                  <c:v>0.28190700000000002</c:v>
                </c:pt>
                <c:pt idx="8">
                  <c:v>0.27916099999999999</c:v>
                </c:pt>
                <c:pt idx="9">
                  <c:v>0.27655099999999999</c:v>
                </c:pt>
                <c:pt idx="10">
                  <c:v>0.29544300000000001</c:v>
                </c:pt>
                <c:pt idx="11">
                  <c:v>0.27818999999999999</c:v>
                </c:pt>
                <c:pt idx="12">
                  <c:v>0.27692600000000001</c:v>
                </c:pt>
                <c:pt idx="13">
                  <c:v>0.27538400000000002</c:v>
                </c:pt>
                <c:pt idx="14">
                  <c:v>0.27400099999999999</c:v>
                </c:pt>
                <c:pt idx="15">
                  <c:v>0.27238099999999998</c:v>
                </c:pt>
                <c:pt idx="16">
                  <c:v>0.27094200000000002</c:v>
                </c:pt>
                <c:pt idx="17">
                  <c:v>0.27210400000000001</c:v>
                </c:pt>
                <c:pt idx="18">
                  <c:v>0.26869700000000002</c:v>
                </c:pt>
                <c:pt idx="19">
                  <c:v>0.26835700000000001</c:v>
                </c:pt>
                <c:pt idx="20">
                  <c:v>0.257496</c:v>
                </c:pt>
                <c:pt idx="21">
                  <c:v>0.263795</c:v>
                </c:pt>
                <c:pt idx="22">
                  <c:v>0.25087100000000001</c:v>
                </c:pt>
                <c:pt idx="23">
                  <c:v>0.24960299999999999</c:v>
                </c:pt>
                <c:pt idx="24">
                  <c:v>0.241339</c:v>
                </c:pt>
                <c:pt idx="25">
                  <c:v>0.24508199999999999</c:v>
                </c:pt>
                <c:pt idx="26">
                  <c:v>0.23886599999999999</c:v>
                </c:pt>
                <c:pt idx="27">
                  <c:v>0.235293</c:v>
                </c:pt>
                <c:pt idx="28">
                  <c:v>0.23430100000000001</c:v>
                </c:pt>
                <c:pt idx="29">
                  <c:v>0.233955</c:v>
                </c:pt>
                <c:pt idx="30">
                  <c:v>0.23253499999999999</c:v>
                </c:pt>
              </c:numCache>
            </c:numRef>
          </c:val>
          <c:smooth val="0"/>
          <c:extLst xmlns:c16r2="http://schemas.microsoft.com/office/drawing/2015/06/chart">
            <c:ext xmlns:c16="http://schemas.microsoft.com/office/drawing/2014/chart" uri="{C3380CC4-5D6E-409C-BE32-E72D297353CC}">
              <c16:uniqueId val="{00000004-72B2-4ED5-B729-B7C5DE82A477}"/>
            </c:ext>
          </c:extLst>
        </c:ser>
        <c:ser>
          <c:idx val="0"/>
          <c:order val="5"/>
          <c:tx>
            <c:strRef>
              <c:f>Sheet1!$G$1</c:f>
              <c:strCache>
                <c:ptCount val="1"/>
                <c:pt idx="0">
                  <c:v>other</c:v>
                </c:pt>
              </c:strCache>
            </c:strRef>
          </c:tx>
          <c:spPr>
            <a:ln w="22225" cap="rnd">
              <a:solidFill>
                <a:srgbClr val="FFFFFF">
                  <a:lumMod val="50000"/>
                </a:srgbClr>
              </a:solidFill>
              <a:round/>
            </a:ln>
            <a:effectLst/>
          </c:spPr>
          <c:marker>
            <c:symbol val="none"/>
          </c:marke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Sheet1!$G$2:$G$32</c:f>
              <c:numCache>
                <c:formatCode>General</c:formatCode>
                <c:ptCount val="31"/>
                <c:pt idx="0">
                  <c:v>1.7929999999999999</c:v>
                </c:pt>
                <c:pt idx="1">
                  <c:v>1.9019999999999999</c:v>
                </c:pt>
                <c:pt idx="2">
                  <c:v>1.8098970000000001</c:v>
                </c:pt>
                <c:pt idx="3">
                  <c:v>1.816249</c:v>
                </c:pt>
                <c:pt idx="4">
                  <c:v>1.807728</c:v>
                </c:pt>
                <c:pt idx="5">
                  <c:v>1.8215790000000001</c:v>
                </c:pt>
                <c:pt idx="6">
                  <c:v>1.832354</c:v>
                </c:pt>
                <c:pt idx="7">
                  <c:v>1.842665</c:v>
                </c:pt>
                <c:pt idx="8">
                  <c:v>1.8557760000000001</c:v>
                </c:pt>
                <c:pt idx="9">
                  <c:v>1.869629</c:v>
                </c:pt>
                <c:pt idx="10">
                  <c:v>1.878015</c:v>
                </c:pt>
                <c:pt idx="11">
                  <c:v>1.889208</c:v>
                </c:pt>
                <c:pt idx="12">
                  <c:v>1.8988259999999999</c:v>
                </c:pt>
                <c:pt idx="13">
                  <c:v>1.90594</c:v>
                </c:pt>
                <c:pt idx="14">
                  <c:v>1.9211510000000001</c:v>
                </c:pt>
                <c:pt idx="15">
                  <c:v>1.928938</c:v>
                </c:pt>
                <c:pt idx="16">
                  <c:v>1.942982</c:v>
                </c:pt>
                <c:pt idx="17">
                  <c:v>1.9574590000000001</c:v>
                </c:pt>
                <c:pt idx="18">
                  <c:v>1.962909</c:v>
                </c:pt>
                <c:pt idx="19">
                  <c:v>1.969185</c:v>
                </c:pt>
                <c:pt idx="20">
                  <c:v>1.968737</c:v>
                </c:pt>
                <c:pt idx="21">
                  <c:v>1.9737130000000001</c:v>
                </c:pt>
                <c:pt idx="22">
                  <c:v>1.9782839999999999</c:v>
                </c:pt>
                <c:pt idx="23">
                  <c:v>1.9777340000000001</c:v>
                </c:pt>
                <c:pt idx="24">
                  <c:v>1.983579</c:v>
                </c:pt>
                <c:pt idx="25">
                  <c:v>1.9957860000000001</c:v>
                </c:pt>
                <c:pt idx="26">
                  <c:v>1.99847</c:v>
                </c:pt>
                <c:pt idx="27">
                  <c:v>2.0104440000000001</c:v>
                </c:pt>
                <c:pt idx="28">
                  <c:v>2.026478</c:v>
                </c:pt>
                <c:pt idx="29">
                  <c:v>2.0368970000000002</c:v>
                </c:pt>
                <c:pt idx="30">
                  <c:v>2.0547949999999999</c:v>
                </c:pt>
              </c:numCache>
            </c:numRef>
          </c:val>
          <c:smooth val="0"/>
          <c:extLst xmlns:c16r2="http://schemas.microsoft.com/office/drawing/2015/06/chart">
            <c:ext xmlns:c16="http://schemas.microsoft.com/office/drawing/2014/chart" uri="{C3380CC4-5D6E-409C-BE32-E72D297353CC}">
              <c16:uniqueId val="{00000005-72B2-4ED5-B729-B7C5DE82A477}"/>
            </c:ext>
          </c:extLst>
        </c:ser>
        <c:dLbls>
          <c:showLegendKey val="0"/>
          <c:showVal val="0"/>
          <c:showCatName val="0"/>
          <c:showSerName val="0"/>
          <c:showPercent val="0"/>
          <c:showBubbleSize val="0"/>
        </c:dLbls>
        <c:smooth val="0"/>
        <c:axId val="-1865106208"/>
        <c:axId val="-1865079008"/>
      </c:lineChart>
      <c:catAx>
        <c:axId val="-18651062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5079008"/>
        <c:crosses val="autoZero"/>
        <c:auto val="1"/>
        <c:lblAlgn val="ctr"/>
        <c:lblOffset val="100"/>
        <c:tickLblSkip val="10"/>
        <c:tickMarkSkip val="10"/>
        <c:noMultiLvlLbl val="0"/>
      </c:catAx>
      <c:valAx>
        <c:axId val="-1865079008"/>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5106208"/>
        <c:crosses val="autoZero"/>
        <c:crossBetween val="midCat"/>
        <c:majorUnit val="2"/>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982365015577597E-2"/>
          <c:y val="8.6767038624724874E-2"/>
          <c:w val="0.6976815657205353"/>
          <c:h val="0.82239387475126835"/>
        </c:manualLayout>
      </c:layout>
      <c:areaChart>
        <c:grouping val="stacked"/>
        <c:varyColors val="0"/>
        <c:ser>
          <c:idx val="1"/>
          <c:order val="1"/>
          <c:tx>
            <c:strRef>
              <c:f>Sheet1!$B$1</c:f>
              <c:strCache>
                <c:ptCount val="1"/>
                <c:pt idx="0">
                  <c:v>Other</c:v>
                </c:pt>
              </c:strCache>
            </c:strRef>
          </c:tx>
          <c:spPr>
            <a:solidFill>
              <a:schemeClr val="bg2">
                <a:lumMod val="60000"/>
                <a:lumOff val="4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0.854742</c:v>
                </c:pt>
                <c:pt idx="1">
                  <c:v>0.85397699999999999</c:v>
                </c:pt>
                <c:pt idx="2">
                  <c:v>0.97765600000000008</c:v>
                </c:pt>
                <c:pt idx="3">
                  <c:v>1.126371</c:v>
                </c:pt>
                <c:pt idx="4">
                  <c:v>1.4010830000000001</c:v>
                </c:pt>
                <c:pt idx="5">
                  <c:v>1.6836329999999999</c:v>
                </c:pt>
                <c:pt idx="6">
                  <c:v>1.6233379999999999</c:v>
                </c:pt>
                <c:pt idx="7">
                  <c:v>1.661775</c:v>
                </c:pt>
                <c:pt idx="8">
                  <c:v>1.9411419999999999</c:v>
                </c:pt>
                <c:pt idx="9">
                  <c:v>2.251433</c:v>
                </c:pt>
                <c:pt idx="10">
                  <c:v>1.837901</c:v>
                </c:pt>
                <c:pt idx="11">
                  <c:v>1.813396</c:v>
                </c:pt>
                <c:pt idx="12">
                  <c:v>1.860414</c:v>
                </c:pt>
                <c:pt idx="13">
                  <c:v>1.847675</c:v>
                </c:pt>
                <c:pt idx="14">
                  <c:v>1.8962019999999999</c:v>
                </c:pt>
                <c:pt idx="15">
                  <c:v>1.9251999999999989</c:v>
                </c:pt>
                <c:pt idx="16">
                  <c:v>1.970091</c:v>
                </c:pt>
                <c:pt idx="17">
                  <c:v>2.008864</c:v>
                </c:pt>
                <c:pt idx="18">
                  <c:v>2.0771790000000001</c:v>
                </c:pt>
                <c:pt idx="19">
                  <c:v>2.1125789999999989</c:v>
                </c:pt>
                <c:pt idx="20">
                  <c:v>2.1575489999999991</c:v>
                </c:pt>
                <c:pt idx="21">
                  <c:v>2.1750770000000008</c:v>
                </c:pt>
                <c:pt idx="22">
                  <c:v>2.1599539999999999</c:v>
                </c:pt>
                <c:pt idx="23">
                  <c:v>2.181667</c:v>
                </c:pt>
                <c:pt idx="24">
                  <c:v>2.182253999999999</c:v>
                </c:pt>
                <c:pt idx="25">
                  <c:v>2.1544720000000002</c:v>
                </c:pt>
                <c:pt idx="26">
                  <c:v>2.1220349999999999</c:v>
                </c:pt>
                <c:pt idx="27">
                  <c:v>2.1134189999999999</c:v>
                </c:pt>
                <c:pt idx="28">
                  <c:v>2.1097839999999999</c:v>
                </c:pt>
                <c:pt idx="29">
                  <c:v>2.103907</c:v>
                </c:pt>
                <c:pt idx="30">
                  <c:v>2.0699239999999999</c:v>
                </c:pt>
                <c:pt idx="31">
                  <c:v>2.051517</c:v>
                </c:pt>
                <c:pt idx="32">
                  <c:v>2.077912</c:v>
                </c:pt>
                <c:pt idx="33">
                  <c:v>2.091466</c:v>
                </c:pt>
                <c:pt idx="34">
                  <c:v>2.082354</c:v>
                </c:pt>
                <c:pt idx="35">
                  <c:v>2.048648</c:v>
                </c:pt>
                <c:pt idx="36">
                  <c:v>2.102039</c:v>
                </c:pt>
                <c:pt idx="37">
                  <c:v>2.1579670000000002</c:v>
                </c:pt>
                <c:pt idx="38">
                  <c:v>2.1284069999999988</c:v>
                </c:pt>
                <c:pt idx="39">
                  <c:v>2.134278000000001</c:v>
                </c:pt>
                <c:pt idx="40">
                  <c:v>2.0655869999999998</c:v>
                </c:pt>
              </c:numCache>
            </c:numRef>
          </c:val>
        </c:ser>
        <c:ser>
          <c:idx val="2"/>
          <c:order val="2"/>
          <c:tx>
            <c:strRef>
              <c:f>Sheet1!$C$1</c:f>
              <c:strCache>
                <c:ptCount val="1"/>
                <c:pt idx="0">
                  <c:v>Gulf Coast</c:v>
                </c:pt>
              </c:strCache>
            </c:strRef>
          </c:tx>
          <c:spPr>
            <a:solidFill>
              <a:schemeClr val="accent3"/>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9.2352000000000004E-2</c:v>
                </c:pt>
                <c:pt idx="1">
                  <c:v>0.103639</c:v>
                </c:pt>
                <c:pt idx="2">
                  <c:v>0.113204</c:v>
                </c:pt>
                <c:pt idx="3">
                  <c:v>0.132442</c:v>
                </c:pt>
                <c:pt idx="4">
                  <c:v>0.145677</c:v>
                </c:pt>
                <c:pt idx="5">
                  <c:v>0.14580699999999999</c:v>
                </c:pt>
                <c:pt idx="6">
                  <c:v>0.12624099999999999</c:v>
                </c:pt>
                <c:pt idx="7">
                  <c:v>0.13647000000000001</c:v>
                </c:pt>
                <c:pt idx="8">
                  <c:v>0.14896200000000001</c:v>
                </c:pt>
                <c:pt idx="9">
                  <c:v>0.14793799999999999</c:v>
                </c:pt>
                <c:pt idx="10">
                  <c:v>0.30276999999999998</c:v>
                </c:pt>
                <c:pt idx="11">
                  <c:v>0.29396499999999998</c:v>
                </c:pt>
                <c:pt idx="12">
                  <c:v>0.35409499999999999</c:v>
                </c:pt>
                <c:pt idx="13">
                  <c:v>0.40318500000000002</c:v>
                </c:pt>
                <c:pt idx="14">
                  <c:v>0.427562</c:v>
                </c:pt>
                <c:pt idx="15">
                  <c:v>0.42095500000000002</c:v>
                </c:pt>
                <c:pt idx="16">
                  <c:v>0.38567600000000002</c:v>
                </c:pt>
                <c:pt idx="17">
                  <c:v>0.36435800000000002</c:v>
                </c:pt>
                <c:pt idx="18">
                  <c:v>0.37595899999999999</c:v>
                </c:pt>
                <c:pt idx="19">
                  <c:v>0.39405200000000001</c:v>
                </c:pt>
                <c:pt idx="20">
                  <c:v>0.42518099999999998</c:v>
                </c:pt>
                <c:pt idx="21">
                  <c:v>0.46651199999999998</c:v>
                </c:pt>
                <c:pt idx="22">
                  <c:v>0.51019099999999995</c:v>
                </c:pt>
                <c:pt idx="23">
                  <c:v>0.53414799999999996</c:v>
                </c:pt>
                <c:pt idx="24">
                  <c:v>0.54832400000000003</c:v>
                </c:pt>
                <c:pt idx="25">
                  <c:v>0.56500399999999995</c:v>
                </c:pt>
                <c:pt idx="26">
                  <c:v>0.58366499999999999</c:v>
                </c:pt>
                <c:pt idx="27">
                  <c:v>0.60701499999999997</c:v>
                </c:pt>
                <c:pt idx="28">
                  <c:v>0.65183400000000002</c:v>
                </c:pt>
                <c:pt idx="29">
                  <c:v>0.69201800000000002</c:v>
                </c:pt>
                <c:pt idx="30">
                  <c:v>0.71696400000000005</c:v>
                </c:pt>
                <c:pt idx="31">
                  <c:v>0.70859000000000005</c:v>
                </c:pt>
                <c:pt idx="32">
                  <c:v>0.75383500000000003</c:v>
                </c:pt>
                <c:pt idx="33">
                  <c:v>0.79803900000000005</c:v>
                </c:pt>
                <c:pt idx="34">
                  <c:v>0.85706000000000004</c:v>
                </c:pt>
                <c:pt idx="35">
                  <c:v>0.89498500000000003</c:v>
                </c:pt>
                <c:pt idx="36">
                  <c:v>0.92535800000000001</c:v>
                </c:pt>
                <c:pt idx="37">
                  <c:v>0.96563900000000003</c:v>
                </c:pt>
                <c:pt idx="38">
                  <c:v>0.99863599999999997</c:v>
                </c:pt>
                <c:pt idx="39">
                  <c:v>1.0330189999999999</c:v>
                </c:pt>
                <c:pt idx="40">
                  <c:v>1.0664499999999999</c:v>
                </c:pt>
              </c:numCache>
            </c:numRef>
          </c:val>
        </c:ser>
        <c:ser>
          <c:idx val="3"/>
          <c:order val="3"/>
          <c:tx>
            <c:strRef>
              <c:f>Sheet1!$D$1</c:f>
              <c:strCache>
                <c:ptCount val="1"/>
                <c:pt idx="0">
                  <c:v>Southwest</c:v>
                </c:pt>
              </c:strCache>
            </c:strRef>
          </c:tx>
          <c:spPr>
            <a:solidFill>
              <a:schemeClr val="accent1"/>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0.36646400000000001</c:v>
                </c:pt>
                <c:pt idx="1">
                  <c:v>0.43011500000000003</c:v>
                </c:pt>
                <c:pt idx="2">
                  <c:v>0.55425800000000003</c:v>
                </c:pt>
                <c:pt idx="3">
                  <c:v>0.71194199999999996</c:v>
                </c:pt>
                <c:pt idx="4">
                  <c:v>0.979016</c:v>
                </c:pt>
                <c:pt idx="5">
                  <c:v>1.2016549999999999</c:v>
                </c:pt>
                <c:pt idx="6">
                  <c:v>1.349756</c:v>
                </c:pt>
                <c:pt idx="7">
                  <c:v>1.7365060000000001</c:v>
                </c:pt>
                <c:pt idx="8">
                  <c:v>2.382307</c:v>
                </c:pt>
                <c:pt idx="9">
                  <c:v>3.350095</c:v>
                </c:pt>
                <c:pt idx="10">
                  <c:v>2.5511629999999998</c:v>
                </c:pt>
                <c:pt idx="11">
                  <c:v>2.2442850000000001</c:v>
                </c:pt>
                <c:pt idx="12">
                  <c:v>2.7759649999999998</c:v>
                </c:pt>
                <c:pt idx="13">
                  <c:v>3.0846429999999998</c:v>
                </c:pt>
                <c:pt idx="14">
                  <c:v>3.2950460000000001</c:v>
                </c:pt>
                <c:pt idx="15">
                  <c:v>3.7047020000000002</c:v>
                </c:pt>
                <c:pt idx="16">
                  <c:v>3.9581659999999999</c:v>
                </c:pt>
                <c:pt idx="17">
                  <c:v>4.0377859999999997</c:v>
                </c:pt>
                <c:pt idx="18">
                  <c:v>4.0999509999999999</c:v>
                </c:pt>
                <c:pt idx="19">
                  <c:v>4.1120780000000003</c:v>
                </c:pt>
                <c:pt idx="20">
                  <c:v>4.1416130000000004</c:v>
                </c:pt>
                <c:pt idx="21">
                  <c:v>4.1555679999999997</c:v>
                </c:pt>
                <c:pt idx="22">
                  <c:v>4.1832060000000002</c:v>
                </c:pt>
                <c:pt idx="23">
                  <c:v>4.2050830000000001</c:v>
                </c:pt>
                <c:pt idx="24">
                  <c:v>4.2278000000000002</c:v>
                </c:pt>
                <c:pt idx="25">
                  <c:v>4.2339779999999996</c:v>
                </c:pt>
                <c:pt idx="26">
                  <c:v>4.2591279999999996</c:v>
                </c:pt>
                <c:pt idx="27">
                  <c:v>4.2808339999999996</c:v>
                </c:pt>
                <c:pt idx="28">
                  <c:v>4.3139649999999996</c:v>
                </c:pt>
                <c:pt idx="29">
                  <c:v>4.3197890000000001</c:v>
                </c:pt>
                <c:pt idx="30">
                  <c:v>4.3426939999999998</c:v>
                </c:pt>
                <c:pt idx="31">
                  <c:v>4.3708359999999997</c:v>
                </c:pt>
                <c:pt idx="32">
                  <c:v>4.3957579999999998</c:v>
                </c:pt>
                <c:pt idx="33">
                  <c:v>4.4553159999999998</c:v>
                </c:pt>
                <c:pt idx="34">
                  <c:v>4.5097889999999996</c:v>
                </c:pt>
                <c:pt idx="35">
                  <c:v>4.5348189999999997</c:v>
                </c:pt>
                <c:pt idx="36">
                  <c:v>4.5716140000000003</c:v>
                </c:pt>
                <c:pt idx="37">
                  <c:v>4.5938239999999997</c:v>
                </c:pt>
                <c:pt idx="38">
                  <c:v>4.6467830000000001</c:v>
                </c:pt>
                <c:pt idx="39">
                  <c:v>4.6952809999999996</c:v>
                </c:pt>
                <c:pt idx="40">
                  <c:v>4.7444110000000004</c:v>
                </c:pt>
              </c:numCache>
            </c:numRef>
          </c:val>
        </c:ser>
        <c:dLbls>
          <c:showLegendKey val="0"/>
          <c:showVal val="0"/>
          <c:showCatName val="0"/>
          <c:showSerName val="0"/>
          <c:showPercent val="0"/>
          <c:showBubbleSize val="0"/>
        </c:dLbls>
        <c:axId val="-1865087712"/>
        <c:axId val="-1865100224"/>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'[1]KT_ADgasproduction_byregion@'!$BC$1:$DA$1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cat>
                <c:val>
                  <c:numRef>
                    <c:extLst>
                      <c:ext uri="{02D57815-91ED-43cb-92C2-25804820EDAC}">
                        <c15:formulaRef>
                          <c15:sqref>'[1]KT_ADgasproduction_byregion@'!$BC$1:$DA$1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15:ser>
            </c15:filteredAreaSeries>
          </c:ext>
        </c:extLst>
      </c:areaChart>
      <c:catAx>
        <c:axId val="-186508771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65100224"/>
        <c:crosses val="autoZero"/>
        <c:auto val="1"/>
        <c:lblAlgn val="ctr"/>
        <c:lblOffset val="100"/>
        <c:tickLblSkip val="10"/>
        <c:tickMarkSkip val="10"/>
        <c:noMultiLvlLbl val="0"/>
      </c:catAx>
      <c:valAx>
        <c:axId val="-1865100224"/>
        <c:scaling>
          <c:orientation val="minMax"/>
          <c:max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65087712"/>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solidFill>
            <a:schemeClr val="bg2"/>
          </a:solidFill>
        </a:defRPr>
      </a:pPr>
      <a:endParaRPr lang="en-US"/>
    </a:p>
  </c:txPr>
  <c:externalData r:id="rId4">
    <c:autoUpdate val="0"/>
  </c:externalData>
  <c:userShapes r:id="rId5"/>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982365015577597E-2"/>
          <c:y val="8.6767038624724874E-2"/>
          <c:w val="0.6976815657205353"/>
          <c:h val="0.82239387475126835"/>
        </c:manualLayout>
      </c:layout>
      <c:areaChart>
        <c:grouping val="stacked"/>
        <c:varyColors val="0"/>
        <c:ser>
          <c:idx val="1"/>
          <c:order val="1"/>
          <c:tx>
            <c:strRef>
              <c:f>Sheet1!$B$1</c:f>
              <c:strCache>
                <c:ptCount val="1"/>
                <c:pt idx="0">
                  <c:v>Other</c:v>
                </c:pt>
              </c:strCache>
            </c:strRef>
          </c:tx>
          <c:spPr>
            <a:solidFill>
              <a:schemeClr val="bg2">
                <a:lumMod val="60000"/>
                <a:lumOff val="40000"/>
              </a:scheme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0.854742</c:v>
                </c:pt>
                <c:pt idx="1">
                  <c:v>0.85397699999999999</c:v>
                </c:pt>
                <c:pt idx="2">
                  <c:v>0.97765600000000008</c:v>
                </c:pt>
                <c:pt idx="3">
                  <c:v>1.126371</c:v>
                </c:pt>
                <c:pt idx="4">
                  <c:v>1.4010830000000001</c:v>
                </c:pt>
                <c:pt idx="5">
                  <c:v>1.6836329999999999</c:v>
                </c:pt>
                <c:pt idx="6">
                  <c:v>1.6233379999999999</c:v>
                </c:pt>
                <c:pt idx="7">
                  <c:v>1.661775</c:v>
                </c:pt>
                <c:pt idx="8">
                  <c:v>1.9411419999999999</c:v>
                </c:pt>
                <c:pt idx="9">
                  <c:v>2.251433</c:v>
                </c:pt>
                <c:pt idx="10">
                  <c:v>1.8376969999999999</c:v>
                </c:pt>
                <c:pt idx="11">
                  <c:v>1.804384</c:v>
                </c:pt>
                <c:pt idx="12">
                  <c:v>1.8121970000000001</c:v>
                </c:pt>
                <c:pt idx="13">
                  <c:v>1.747764000000001</c:v>
                </c:pt>
                <c:pt idx="14">
                  <c:v>1.7380530000000001</c:v>
                </c:pt>
                <c:pt idx="15">
                  <c:v>1.7136579999999999</c:v>
                </c:pt>
                <c:pt idx="16">
                  <c:v>1.725222</c:v>
                </c:pt>
                <c:pt idx="17">
                  <c:v>1.715379</c:v>
                </c:pt>
                <c:pt idx="18">
                  <c:v>1.7097119999999999</c:v>
                </c:pt>
                <c:pt idx="19">
                  <c:v>1.686051</c:v>
                </c:pt>
                <c:pt idx="20">
                  <c:v>1.6738720000000009</c:v>
                </c:pt>
                <c:pt idx="21">
                  <c:v>1.658925</c:v>
                </c:pt>
                <c:pt idx="22">
                  <c:v>1.590279</c:v>
                </c:pt>
                <c:pt idx="23">
                  <c:v>1.5143949999999999</c:v>
                </c:pt>
                <c:pt idx="24">
                  <c:v>1.4495290000000001</c:v>
                </c:pt>
                <c:pt idx="25">
                  <c:v>1.4684729999999999</c:v>
                </c:pt>
                <c:pt idx="26">
                  <c:v>1.4775720000000001</c:v>
                </c:pt>
                <c:pt idx="27">
                  <c:v>1.4813559999999999</c:v>
                </c:pt>
                <c:pt idx="28">
                  <c:v>1.460386</c:v>
                </c:pt>
                <c:pt idx="29">
                  <c:v>1.4373819999999999</c:v>
                </c:pt>
                <c:pt idx="30">
                  <c:v>1.4163669999999999</c:v>
                </c:pt>
                <c:pt idx="31">
                  <c:v>1.459425</c:v>
                </c:pt>
                <c:pt idx="32">
                  <c:v>1.485692</c:v>
                </c:pt>
                <c:pt idx="33">
                  <c:v>1.4083019999999991</c:v>
                </c:pt>
                <c:pt idx="34">
                  <c:v>1.390822</c:v>
                </c:pt>
                <c:pt idx="35">
                  <c:v>1.335833</c:v>
                </c:pt>
                <c:pt idx="36">
                  <c:v>1.3639669999999999</c:v>
                </c:pt>
                <c:pt idx="37">
                  <c:v>1.3656680000000001</c:v>
                </c:pt>
                <c:pt idx="38">
                  <c:v>1.3550420000000001</c:v>
                </c:pt>
                <c:pt idx="39">
                  <c:v>1.3216190000000001</c:v>
                </c:pt>
                <c:pt idx="40">
                  <c:v>1.3004890000000009</c:v>
                </c:pt>
              </c:numCache>
            </c:numRef>
          </c:val>
        </c:ser>
        <c:ser>
          <c:idx val="2"/>
          <c:order val="2"/>
          <c:tx>
            <c:strRef>
              <c:f>Sheet1!$C$1</c:f>
              <c:strCache>
                <c:ptCount val="1"/>
                <c:pt idx="0">
                  <c:v>Gulf Coast</c:v>
                </c:pt>
              </c:strCache>
            </c:strRef>
          </c:tx>
          <c:spPr>
            <a:solidFill>
              <a:schemeClr val="accent3"/>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9.2352000000000004E-2</c:v>
                </c:pt>
                <c:pt idx="1">
                  <c:v>0.103639</c:v>
                </c:pt>
                <c:pt idx="2">
                  <c:v>0.113204</c:v>
                </c:pt>
                <c:pt idx="3">
                  <c:v>0.132442</c:v>
                </c:pt>
                <c:pt idx="4">
                  <c:v>0.145677</c:v>
                </c:pt>
                <c:pt idx="5">
                  <c:v>0.14580699999999999</c:v>
                </c:pt>
                <c:pt idx="6">
                  <c:v>0.12624099999999999</c:v>
                </c:pt>
                <c:pt idx="7">
                  <c:v>0.13647000000000001</c:v>
                </c:pt>
                <c:pt idx="8">
                  <c:v>0.14896200000000001</c:v>
                </c:pt>
                <c:pt idx="9">
                  <c:v>0.14793799999999999</c:v>
                </c:pt>
                <c:pt idx="10">
                  <c:v>0.30276999999999998</c:v>
                </c:pt>
                <c:pt idx="11">
                  <c:v>0.29675800000000002</c:v>
                </c:pt>
                <c:pt idx="12">
                  <c:v>0.31015599999999999</c:v>
                </c:pt>
                <c:pt idx="13">
                  <c:v>0.32871299999999998</c:v>
                </c:pt>
                <c:pt idx="14">
                  <c:v>0.33782000000000001</c:v>
                </c:pt>
                <c:pt idx="15">
                  <c:v>0.27678000000000003</c:v>
                </c:pt>
                <c:pt idx="16">
                  <c:v>0.213865</c:v>
                </c:pt>
                <c:pt idx="17">
                  <c:v>0.17028699999999999</c:v>
                </c:pt>
                <c:pt idx="18">
                  <c:v>0.16549</c:v>
                </c:pt>
                <c:pt idx="19">
                  <c:v>0.17141100000000001</c:v>
                </c:pt>
                <c:pt idx="20">
                  <c:v>0.17838999999999999</c:v>
                </c:pt>
                <c:pt idx="21">
                  <c:v>0.18332200000000001</c:v>
                </c:pt>
                <c:pt idx="22">
                  <c:v>0.186532</c:v>
                </c:pt>
                <c:pt idx="23">
                  <c:v>0.20263300000000001</c:v>
                </c:pt>
                <c:pt idx="24">
                  <c:v>0.20741299999999999</c:v>
                </c:pt>
                <c:pt idx="25">
                  <c:v>0.23965900000000001</c:v>
                </c:pt>
                <c:pt idx="26">
                  <c:v>0.256884</c:v>
                </c:pt>
                <c:pt idx="27">
                  <c:v>0.28286899999999998</c:v>
                </c:pt>
                <c:pt idx="28">
                  <c:v>0.29848999999999998</c:v>
                </c:pt>
                <c:pt idx="29">
                  <c:v>0.31342799999999998</c:v>
                </c:pt>
                <c:pt idx="30">
                  <c:v>0.32959100000000002</c:v>
                </c:pt>
                <c:pt idx="31">
                  <c:v>0.353493</c:v>
                </c:pt>
                <c:pt idx="32">
                  <c:v>0.36839699999999997</c:v>
                </c:pt>
                <c:pt idx="33">
                  <c:v>0.38151000000000002</c:v>
                </c:pt>
                <c:pt idx="34">
                  <c:v>0.407275</c:v>
                </c:pt>
                <c:pt idx="35">
                  <c:v>0.42281800000000003</c:v>
                </c:pt>
                <c:pt idx="36">
                  <c:v>0.43737599999999999</c:v>
                </c:pt>
                <c:pt idx="37">
                  <c:v>0.45364500000000002</c:v>
                </c:pt>
                <c:pt idx="38">
                  <c:v>0.472084</c:v>
                </c:pt>
                <c:pt idx="39">
                  <c:v>0.488759</c:v>
                </c:pt>
                <c:pt idx="40">
                  <c:v>0.51354599999999995</c:v>
                </c:pt>
              </c:numCache>
            </c:numRef>
          </c:val>
        </c:ser>
        <c:ser>
          <c:idx val="3"/>
          <c:order val="3"/>
          <c:tx>
            <c:strRef>
              <c:f>Sheet1!$D$1</c:f>
              <c:strCache>
                <c:ptCount val="1"/>
                <c:pt idx="0">
                  <c:v>Southwest</c:v>
                </c:pt>
              </c:strCache>
            </c:strRef>
          </c:tx>
          <c:spPr>
            <a:solidFill>
              <a:schemeClr val="accent1"/>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0.36646400000000001</c:v>
                </c:pt>
                <c:pt idx="1">
                  <c:v>0.43011500000000003</c:v>
                </c:pt>
                <c:pt idx="2">
                  <c:v>0.55425800000000003</c:v>
                </c:pt>
                <c:pt idx="3">
                  <c:v>0.71194199999999996</c:v>
                </c:pt>
                <c:pt idx="4">
                  <c:v>0.979016</c:v>
                </c:pt>
                <c:pt idx="5">
                  <c:v>1.2016549999999999</c:v>
                </c:pt>
                <c:pt idx="6">
                  <c:v>1.349756</c:v>
                </c:pt>
                <c:pt idx="7">
                  <c:v>1.7365060000000001</c:v>
                </c:pt>
                <c:pt idx="8">
                  <c:v>2.382307</c:v>
                </c:pt>
                <c:pt idx="9">
                  <c:v>3.350095</c:v>
                </c:pt>
                <c:pt idx="10">
                  <c:v>2.5511629999999998</c:v>
                </c:pt>
                <c:pt idx="11">
                  <c:v>2.1621649999999999</c:v>
                </c:pt>
                <c:pt idx="12">
                  <c:v>2.5236839999999998</c:v>
                </c:pt>
                <c:pt idx="13">
                  <c:v>2.5103939999999998</c:v>
                </c:pt>
                <c:pt idx="14">
                  <c:v>2.512616</c:v>
                </c:pt>
                <c:pt idx="15">
                  <c:v>2.7260249999999999</c:v>
                </c:pt>
                <c:pt idx="16">
                  <c:v>2.817717</c:v>
                </c:pt>
                <c:pt idx="17">
                  <c:v>2.7864309999999999</c:v>
                </c:pt>
                <c:pt idx="18">
                  <c:v>2.7483909999999998</c:v>
                </c:pt>
                <c:pt idx="19">
                  <c:v>2.761962</c:v>
                </c:pt>
                <c:pt idx="20">
                  <c:v>2.7415799999999999</c:v>
                </c:pt>
                <c:pt idx="21">
                  <c:v>2.7299549999999999</c:v>
                </c:pt>
                <c:pt idx="22">
                  <c:v>2.707389</c:v>
                </c:pt>
                <c:pt idx="23">
                  <c:v>2.6966890000000001</c:v>
                </c:pt>
                <c:pt idx="24">
                  <c:v>2.6750829999999999</c:v>
                </c:pt>
                <c:pt idx="25">
                  <c:v>2.6914400000000001</c:v>
                </c:pt>
                <c:pt idx="26">
                  <c:v>2.6864710000000001</c:v>
                </c:pt>
                <c:pt idx="27">
                  <c:v>2.7015910000000001</c:v>
                </c:pt>
                <c:pt idx="28">
                  <c:v>2.7006709999999998</c:v>
                </c:pt>
                <c:pt idx="29">
                  <c:v>2.7190780000000001</c:v>
                </c:pt>
                <c:pt idx="30">
                  <c:v>2.7308889999999999</c:v>
                </c:pt>
                <c:pt idx="31">
                  <c:v>2.8305980000000002</c:v>
                </c:pt>
                <c:pt idx="32">
                  <c:v>2.8941520000000001</c:v>
                </c:pt>
                <c:pt idx="33">
                  <c:v>3.0728710000000001</c:v>
                </c:pt>
                <c:pt idx="34">
                  <c:v>3.1768000000000001</c:v>
                </c:pt>
                <c:pt idx="35">
                  <c:v>3.2752189999999999</c:v>
                </c:pt>
                <c:pt idx="36">
                  <c:v>3.3413360000000001</c:v>
                </c:pt>
                <c:pt idx="37">
                  <c:v>3.3929109999999998</c:v>
                </c:pt>
                <c:pt idx="38">
                  <c:v>3.4678010000000001</c:v>
                </c:pt>
                <c:pt idx="39">
                  <c:v>3.5405549999999999</c:v>
                </c:pt>
                <c:pt idx="40">
                  <c:v>3.6015389999999998</c:v>
                </c:pt>
              </c:numCache>
            </c:numRef>
          </c:val>
        </c:ser>
        <c:dLbls>
          <c:showLegendKey val="0"/>
          <c:showVal val="0"/>
          <c:showCatName val="0"/>
          <c:showSerName val="0"/>
          <c:showPercent val="0"/>
          <c:showBubbleSize val="0"/>
        </c:dLbls>
        <c:axId val="-1238504896"/>
        <c:axId val="-1238503808"/>
        <c:extLst>
          <c:ext xmlns:c15="http://schemas.microsoft.com/office/drawing/2012/chart" uri="{02D57815-91ED-43cb-92C2-25804820EDAC}">
            <c15:filteredAreaSeries>
              <c15:ser>
                <c:idx val="0"/>
                <c:order val="0"/>
                <c:spPr>
                  <a:solidFill>
                    <a:schemeClr val="accent1"/>
                  </a:solidFill>
                  <a:ln>
                    <a:noFill/>
                  </a:ln>
                  <a:effectLst/>
                </c:spPr>
                <c:cat>
                  <c:numRef>
                    <c:extLst>
                      <c:ext uri="{02D57815-91ED-43cb-92C2-25804820EDAC}">
                        <c15:formulaRef>
                          <c15:sqref>'[1]KT_ADgasproduction_byregion@'!$BC$1:$DA$1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cat>
                <c:val>
                  <c:numRef>
                    <c:extLst>
                      <c:ext uri="{02D57815-91ED-43cb-92C2-25804820EDAC}">
                        <c15:formulaRef>
                          <c15:sqref>'[1]KT_ADgasproduction_byregion@'!$BC$1:$DA$1</c15:sqref>
                        </c15:formulaRef>
                      </c:ext>
                    </c:extLst>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15:ser>
            </c15:filteredAreaSeries>
          </c:ext>
        </c:extLst>
      </c:areaChart>
      <c:catAx>
        <c:axId val="-123850489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38503808"/>
        <c:crosses val="autoZero"/>
        <c:auto val="1"/>
        <c:lblAlgn val="ctr"/>
        <c:lblOffset val="100"/>
        <c:tickLblSkip val="10"/>
        <c:tickMarkSkip val="10"/>
        <c:noMultiLvlLbl val="0"/>
      </c:catAx>
      <c:valAx>
        <c:axId val="-1238503808"/>
        <c:scaling>
          <c:orientation val="minMax"/>
          <c:max val="1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38504896"/>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a:solidFill>
            <a:schemeClr val="bg2"/>
          </a:solidFill>
        </a:defRPr>
      </a:pPr>
      <a:endParaRPr lang="en-US"/>
    </a:p>
  </c:txPr>
  <c:externalData r:id="rId4">
    <c:autoUpdate val="0"/>
  </c:externalData>
  <c:userShapes r:id="rId5"/>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92249015748031E-2"/>
          <c:y val="3.4848901904495681E-2"/>
          <c:w val="0.76275659704998522"/>
          <c:h val="0.88199759503321706"/>
        </c:manualLayout>
      </c:layout>
      <c:areaChart>
        <c:grouping val="stacked"/>
        <c:varyColors val="0"/>
        <c:ser>
          <c:idx val="4"/>
          <c:order val="0"/>
          <c:tx>
            <c:strRef>
              <c:f>Sheet1!$F$1</c:f>
              <c:strCache>
                <c:ptCount val="1"/>
                <c:pt idx="0">
                  <c:v>Industrial - other industrial</c:v>
                </c:pt>
              </c:strCache>
            </c:strRef>
          </c:tx>
          <c:spPr>
            <a:solidFill>
              <a:schemeClr val="accent3">
                <a:lumMod val="75000"/>
              </a:schemeClr>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8.1422399999999993</c:v>
                </c:pt>
                <c:pt idx="1">
                  <c:v>7.3442189999999998</c:v>
                </c:pt>
                <c:pt idx="2">
                  <c:v>7.5271840000000001</c:v>
                </c:pt>
                <c:pt idx="3">
                  <c:v>7.1503959999999998</c:v>
                </c:pt>
                <c:pt idx="4">
                  <c:v>7.2564080000000004</c:v>
                </c:pt>
                <c:pt idx="5">
                  <c:v>6.6011679999999986</c:v>
                </c:pt>
                <c:pt idx="6">
                  <c:v>6.5265460000000006</c:v>
                </c:pt>
                <c:pt idx="7">
                  <c:v>6.6547160000000014</c:v>
                </c:pt>
                <c:pt idx="8">
                  <c:v>6.6701819999999996</c:v>
                </c:pt>
                <c:pt idx="9">
                  <c:v>6.1673710000000002</c:v>
                </c:pt>
                <c:pt idx="10">
                  <c:v>6.8261919999999998</c:v>
                </c:pt>
                <c:pt idx="11">
                  <c:v>6.9941199999999997</c:v>
                </c:pt>
                <c:pt idx="12">
                  <c:v>7.2262149999999998</c:v>
                </c:pt>
                <c:pt idx="13">
                  <c:v>7.4254519999999999</c:v>
                </c:pt>
                <c:pt idx="14">
                  <c:v>7.646039</c:v>
                </c:pt>
                <c:pt idx="15">
                  <c:v>7.521903</c:v>
                </c:pt>
                <c:pt idx="16">
                  <c:v>7.728688</c:v>
                </c:pt>
                <c:pt idx="17">
                  <c:v>7.9494099999999994</c:v>
                </c:pt>
                <c:pt idx="18">
                  <c:v>8.3774869999999986</c:v>
                </c:pt>
                <c:pt idx="19">
                  <c:v>8.3876470000000012</c:v>
                </c:pt>
                <c:pt idx="20">
                  <c:v>8.1618849999999998</c:v>
                </c:pt>
                <c:pt idx="21">
                  <c:v>8.1039750000000002</c:v>
                </c:pt>
                <c:pt idx="22">
                  <c:v>8.1403680000000005</c:v>
                </c:pt>
                <c:pt idx="23">
                  <c:v>8.3639980000000005</c:v>
                </c:pt>
                <c:pt idx="24">
                  <c:v>8.6115490000000001</c:v>
                </c:pt>
                <c:pt idx="25">
                  <c:v>8.7746980000000008</c:v>
                </c:pt>
                <c:pt idx="26">
                  <c:v>8.8861930000000005</c:v>
                </c:pt>
                <c:pt idx="27">
                  <c:v>8.9008660000000006</c:v>
                </c:pt>
                <c:pt idx="28">
                  <c:v>8.9501279999999994</c:v>
                </c:pt>
                <c:pt idx="29">
                  <c:v>8.9996840000000002</c:v>
                </c:pt>
                <c:pt idx="30">
                  <c:v>9.019031</c:v>
                </c:pt>
                <c:pt idx="31">
                  <c:v>9.0754999999999999</c:v>
                </c:pt>
                <c:pt idx="32">
                  <c:v>9.1153150000000007</c:v>
                </c:pt>
                <c:pt idx="33">
                  <c:v>9.1527189999999994</c:v>
                </c:pt>
                <c:pt idx="34">
                  <c:v>9.2304589999999997</c:v>
                </c:pt>
                <c:pt idx="35">
                  <c:v>9.3119289999999992</c:v>
                </c:pt>
                <c:pt idx="36">
                  <c:v>9.3895350000000004</c:v>
                </c:pt>
                <c:pt idx="37">
                  <c:v>9.4713440000000002</c:v>
                </c:pt>
                <c:pt idx="38">
                  <c:v>9.5639219999999998</c:v>
                </c:pt>
                <c:pt idx="39">
                  <c:v>9.6614810000000002</c:v>
                </c:pt>
                <c:pt idx="40">
                  <c:v>9.7406179999999996</c:v>
                </c:pt>
                <c:pt idx="41">
                  <c:v>9.8215620000000001</c:v>
                </c:pt>
                <c:pt idx="42">
                  <c:v>9.945354</c:v>
                </c:pt>
                <c:pt idx="43">
                  <c:v>10.071958</c:v>
                </c:pt>
                <c:pt idx="44">
                  <c:v>10.160589</c:v>
                </c:pt>
                <c:pt idx="45">
                  <c:v>10.231680000000001</c:v>
                </c:pt>
                <c:pt idx="46">
                  <c:v>10.348585</c:v>
                </c:pt>
                <c:pt idx="47">
                  <c:v>10.451378999999999</c:v>
                </c:pt>
                <c:pt idx="48">
                  <c:v>10.545999999999999</c:v>
                </c:pt>
                <c:pt idx="49">
                  <c:v>10.665246</c:v>
                </c:pt>
                <c:pt idx="50">
                  <c:v>10.796975</c:v>
                </c:pt>
              </c:numCache>
            </c:numRef>
          </c:val>
        </c:ser>
        <c:ser>
          <c:idx val="5"/>
          <c:order val="1"/>
          <c:tx>
            <c:strRef>
              <c:f>Sheet1!$G$1</c:f>
              <c:strCache>
                <c:ptCount val="1"/>
                <c:pt idx="0">
                  <c:v>Industrial - lease and plant</c:v>
                </c:pt>
              </c:strCache>
            </c:strRef>
          </c:tx>
          <c:spPr>
            <a:solidFill>
              <a:schemeClr val="accent3"/>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1.1509480000000001</c:v>
                </c:pt>
                <c:pt idx="1">
                  <c:v>1.118552</c:v>
                </c:pt>
                <c:pt idx="2">
                  <c:v>1.1130819999999999</c:v>
                </c:pt>
                <c:pt idx="3">
                  <c:v>1.1222829999999999</c:v>
                </c:pt>
                <c:pt idx="4">
                  <c:v>1.097904</c:v>
                </c:pt>
                <c:pt idx="5">
                  <c:v>1.1115170000000001</c:v>
                </c:pt>
                <c:pt idx="6">
                  <c:v>1.141977</c:v>
                </c:pt>
                <c:pt idx="7">
                  <c:v>1.2263869999999999</c:v>
                </c:pt>
                <c:pt idx="8">
                  <c:v>1.2197020000000001</c:v>
                </c:pt>
                <c:pt idx="9">
                  <c:v>1.275239</c:v>
                </c:pt>
                <c:pt idx="10">
                  <c:v>1.2856270000000001</c:v>
                </c:pt>
                <c:pt idx="11">
                  <c:v>1.3225880000000001</c:v>
                </c:pt>
                <c:pt idx="12">
                  <c:v>1.396274</c:v>
                </c:pt>
                <c:pt idx="13">
                  <c:v>1.483085</c:v>
                </c:pt>
                <c:pt idx="14">
                  <c:v>1.512143</c:v>
                </c:pt>
                <c:pt idx="15">
                  <c:v>1.576389</c:v>
                </c:pt>
                <c:pt idx="16">
                  <c:v>1.5453300000000001</c:v>
                </c:pt>
                <c:pt idx="17">
                  <c:v>1.584044</c:v>
                </c:pt>
                <c:pt idx="18">
                  <c:v>1.6842200000000001</c:v>
                </c:pt>
                <c:pt idx="19">
                  <c:v>1.857334</c:v>
                </c:pt>
                <c:pt idx="20">
                  <c:v>1.798462</c:v>
                </c:pt>
                <c:pt idx="21">
                  <c:v>1.7432259999999999</c:v>
                </c:pt>
                <c:pt idx="22">
                  <c:v>1.813852</c:v>
                </c:pt>
                <c:pt idx="23">
                  <c:v>1.871607</c:v>
                </c:pt>
                <c:pt idx="24">
                  <c:v>1.8867400000000001</c:v>
                </c:pt>
                <c:pt idx="25">
                  <c:v>1.9374670000000001</c:v>
                </c:pt>
                <c:pt idx="26">
                  <c:v>1.9705790000000001</c:v>
                </c:pt>
                <c:pt idx="27">
                  <c:v>1.985358</c:v>
                </c:pt>
                <c:pt idx="28">
                  <c:v>2.0035249999999998</c:v>
                </c:pt>
                <c:pt idx="29">
                  <c:v>2.0206879999999998</c:v>
                </c:pt>
                <c:pt idx="30">
                  <c:v>2.0511460000000001</c:v>
                </c:pt>
                <c:pt idx="31">
                  <c:v>2.076438</c:v>
                </c:pt>
                <c:pt idx="32">
                  <c:v>2.0958549999999998</c:v>
                </c:pt>
                <c:pt idx="33">
                  <c:v>2.1307170000000002</c:v>
                </c:pt>
                <c:pt idx="34">
                  <c:v>2.154274</c:v>
                </c:pt>
                <c:pt idx="35">
                  <c:v>2.1554899999999999</c:v>
                </c:pt>
                <c:pt idx="36">
                  <c:v>2.1563159999999999</c:v>
                </c:pt>
                <c:pt idx="37">
                  <c:v>2.1648390000000002</c:v>
                </c:pt>
                <c:pt idx="38">
                  <c:v>2.1719550000000001</c:v>
                </c:pt>
                <c:pt idx="39">
                  <c:v>2.189918</c:v>
                </c:pt>
                <c:pt idx="40">
                  <c:v>2.2101799999999998</c:v>
                </c:pt>
                <c:pt idx="41">
                  <c:v>2.2242980000000001</c:v>
                </c:pt>
                <c:pt idx="42">
                  <c:v>2.2510300000000001</c:v>
                </c:pt>
                <c:pt idx="43">
                  <c:v>2.2900489999999998</c:v>
                </c:pt>
                <c:pt idx="44">
                  <c:v>2.3098299999999998</c:v>
                </c:pt>
                <c:pt idx="45">
                  <c:v>2.309958</c:v>
                </c:pt>
                <c:pt idx="46">
                  <c:v>2.3299910000000001</c:v>
                </c:pt>
                <c:pt idx="47">
                  <c:v>2.3384589999999998</c:v>
                </c:pt>
                <c:pt idx="48">
                  <c:v>2.3497020000000002</c:v>
                </c:pt>
                <c:pt idx="49">
                  <c:v>2.3508770000000001</c:v>
                </c:pt>
                <c:pt idx="50">
                  <c:v>2.3537210000000002</c:v>
                </c:pt>
              </c:numCache>
            </c:numRef>
          </c:val>
        </c:ser>
        <c:ser>
          <c:idx val="6"/>
          <c:order val="2"/>
          <c:tx>
            <c:strRef>
              <c:f>Sheet1!$H$1</c:f>
              <c:strCache>
                <c:ptCount val="1"/>
                <c:pt idx="0">
                  <c:v>Industrial - liqufaction for export</c:v>
                </c:pt>
              </c:strCache>
            </c:strRef>
          </c:tx>
          <c:spPr>
            <a:solidFill>
              <a:schemeClr val="accent3">
                <a:lumMod val="60000"/>
                <a:lumOff val="40000"/>
              </a:schemeClr>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Sheet1!$H$2:$H$52</c:f>
              <c:numCache>
                <c:formatCode>General</c:formatCode>
                <c:ptCount val="51"/>
                <c:pt idx="0">
                  <c:v>6.5610000000000002E-2</c:v>
                </c:pt>
                <c:pt idx="1">
                  <c:v>6.575300000000002E-2</c:v>
                </c:pt>
                <c:pt idx="2">
                  <c:v>6.3438999999999968E-2</c:v>
                </c:pt>
                <c:pt idx="3">
                  <c:v>6.5698000000000034E-2</c:v>
                </c:pt>
                <c:pt idx="4">
                  <c:v>6.2100000000000079E-2</c:v>
                </c:pt>
                <c:pt idx="5">
                  <c:v>6.5125000000000002E-2</c:v>
                </c:pt>
                <c:pt idx="6">
                  <c:v>6.0764999999999993E-2</c:v>
                </c:pt>
                <c:pt idx="7">
                  <c:v>4.839599999999996E-2</c:v>
                </c:pt>
                <c:pt idx="8">
                  <c:v>3.9164000000000053E-2</c:v>
                </c:pt>
                <c:pt idx="9">
                  <c:v>3.327099999999996E-2</c:v>
                </c:pt>
                <c:pt idx="10">
                  <c:v>6.4584999999999976E-2</c:v>
                </c:pt>
                <c:pt idx="11">
                  <c:v>6.9765000000000049E-2</c:v>
                </c:pt>
                <c:pt idx="12">
                  <c:v>2.8141999999999941E-2</c:v>
                </c:pt>
                <c:pt idx="13">
                  <c:v>-9.9999999997635312E-7</c:v>
                </c:pt>
                <c:pt idx="14">
                  <c:v>1.597500000000002E-2</c:v>
                </c:pt>
                <c:pt idx="15">
                  <c:v>2.81429999999998E-2</c:v>
                </c:pt>
                <c:pt idx="16">
                  <c:v>0.15899299999999991</c:v>
                </c:pt>
                <c:pt idx="17">
                  <c:v>0.56652400000000014</c:v>
                </c:pt>
                <c:pt idx="18">
                  <c:v>0.90026499999999987</c:v>
                </c:pt>
                <c:pt idx="19">
                  <c:v>1.6748970000000001</c:v>
                </c:pt>
                <c:pt idx="20">
                  <c:v>0.34712700000000002</c:v>
                </c:pt>
                <c:pt idx="21">
                  <c:v>0.47734100000000002</c:v>
                </c:pt>
                <c:pt idx="22">
                  <c:v>0.46909800000000001</c:v>
                </c:pt>
                <c:pt idx="23">
                  <c:v>0.474914</c:v>
                </c:pt>
                <c:pt idx="24">
                  <c:v>0.531003</c:v>
                </c:pt>
                <c:pt idx="25">
                  <c:v>0.61445399999999994</c:v>
                </c:pt>
                <c:pt idx="26">
                  <c:v>0.66373400000000005</c:v>
                </c:pt>
                <c:pt idx="27">
                  <c:v>0.66373400000000005</c:v>
                </c:pt>
                <c:pt idx="28">
                  <c:v>0.68055299999999996</c:v>
                </c:pt>
                <c:pt idx="29">
                  <c:v>0.70873399999999998</c:v>
                </c:pt>
                <c:pt idx="30">
                  <c:v>0.738734</c:v>
                </c:pt>
                <c:pt idx="31">
                  <c:v>0.75373400000000002</c:v>
                </c:pt>
                <c:pt idx="32">
                  <c:v>0.75555300000000003</c:v>
                </c:pt>
                <c:pt idx="33">
                  <c:v>0.75373400000000002</c:v>
                </c:pt>
                <c:pt idx="34">
                  <c:v>0.75373400000000002</c:v>
                </c:pt>
                <c:pt idx="35">
                  <c:v>0.75373400000000002</c:v>
                </c:pt>
                <c:pt idx="36">
                  <c:v>0.75555300000000003</c:v>
                </c:pt>
                <c:pt idx="37">
                  <c:v>0.75373400000000002</c:v>
                </c:pt>
                <c:pt idx="38">
                  <c:v>0.75373400000000002</c:v>
                </c:pt>
                <c:pt idx="39">
                  <c:v>0.75373400000000002</c:v>
                </c:pt>
                <c:pt idx="40">
                  <c:v>0.75555300000000003</c:v>
                </c:pt>
                <c:pt idx="41">
                  <c:v>0.75373400000000002</c:v>
                </c:pt>
                <c:pt idx="42">
                  <c:v>0.75373400000000002</c:v>
                </c:pt>
                <c:pt idx="43">
                  <c:v>0.75373400000000002</c:v>
                </c:pt>
                <c:pt idx="44">
                  <c:v>0.75555300000000003</c:v>
                </c:pt>
                <c:pt idx="45">
                  <c:v>0.75373400000000002</c:v>
                </c:pt>
                <c:pt idx="46">
                  <c:v>0.75373400000000002</c:v>
                </c:pt>
                <c:pt idx="47">
                  <c:v>0.75373400000000002</c:v>
                </c:pt>
                <c:pt idx="48">
                  <c:v>0.75555300000000003</c:v>
                </c:pt>
                <c:pt idx="49">
                  <c:v>0.75373400000000002</c:v>
                </c:pt>
                <c:pt idx="50">
                  <c:v>0.75373400000000002</c:v>
                </c:pt>
              </c:numCache>
            </c:numRef>
          </c:val>
        </c:ser>
        <c:ser>
          <c:idx val="0"/>
          <c:order val="3"/>
          <c:tx>
            <c:strRef>
              <c:f>Sheet1!$B$1</c:f>
              <c:strCache>
                <c:ptCount val="1"/>
                <c:pt idx="0">
                  <c:v>Transportation</c:v>
                </c:pt>
              </c:strCache>
            </c:strRef>
          </c:tx>
          <c:spPr>
            <a:solidFill>
              <a:srgbClr val="003953"/>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0.65496200000000004</c:v>
                </c:pt>
                <c:pt idx="1">
                  <c:v>0.63950099999999999</c:v>
                </c:pt>
                <c:pt idx="2">
                  <c:v>0.68186900000000006</c:v>
                </c:pt>
                <c:pt idx="3">
                  <c:v>0.60976300000000005</c:v>
                </c:pt>
                <c:pt idx="4">
                  <c:v>0.58670100000000003</c:v>
                </c:pt>
                <c:pt idx="5">
                  <c:v>0.60690900000000003</c:v>
                </c:pt>
                <c:pt idx="6">
                  <c:v>0.60795200000000005</c:v>
                </c:pt>
                <c:pt idx="7">
                  <c:v>0.64601999999999993</c:v>
                </c:pt>
                <c:pt idx="8">
                  <c:v>0.67393800000000004</c:v>
                </c:pt>
                <c:pt idx="9">
                  <c:v>0.69743600000000006</c:v>
                </c:pt>
                <c:pt idx="10">
                  <c:v>0.70278799999999997</c:v>
                </c:pt>
                <c:pt idx="11">
                  <c:v>0.71775800000000001</c:v>
                </c:pt>
                <c:pt idx="12">
                  <c:v>0.76075999999999999</c:v>
                </c:pt>
                <c:pt idx="13">
                  <c:v>0.86310600000000004</c:v>
                </c:pt>
                <c:pt idx="14">
                  <c:v>0.73543199999999997</c:v>
                </c:pt>
                <c:pt idx="15">
                  <c:v>0.71757300000000002</c:v>
                </c:pt>
                <c:pt idx="16">
                  <c:v>0.72875999999999996</c:v>
                </c:pt>
                <c:pt idx="17">
                  <c:v>0.77007100000000006</c:v>
                </c:pt>
                <c:pt idx="18">
                  <c:v>0.91330800000000001</c:v>
                </c:pt>
                <c:pt idx="19">
                  <c:v>0.94098900000000008</c:v>
                </c:pt>
                <c:pt idx="20">
                  <c:v>0.76573500000000005</c:v>
                </c:pt>
                <c:pt idx="21">
                  <c:v>0.84382599999999996</c:v>
                </c:pt>
                <c:pt idx="22">
                  <c:v>0.82471700000000003</c:v>
                </c:pt>
                <c:pt idx="23">
                  <c:v>0.79586000000000001</c:v>
                </c:pt>
                <c:pt idx="24">
                  <c:v>0.76708799999999999</c:v>
                </c:pt>
                <c:pt idx="25">
                  <c:v>0.765038</c:v>
                </c:pt>
                <c:pt idx="26">
                  <c:v>0.73088399999999998</c:v>
                </c:pt>
                <c:pt idx="27">
                  <c:v>0.73413499999999998</c:v>
                </c:pt>
                <c:pt idx="28">
                  <c:v>0.74223300000000003</c:v>
                </c:pt>
                <c:pt idx="29">
                  <c:v>0.75042900000000001</c:v>
                </c:pt>
                <c:pt idx="30">
                  <c:v>0.747803</c:v>
                </c:pt>
                <c:pt idx="31">
                  <c:v>0.763764</c:v>
                </c:pt>
                <c:pt idx="32">
                  <c:v>0.77973899999999996</c:v>
                </c:pt>
                <c:pt idx="33">
                  <c:v>0.79238399999999998</c:v>
                </c:pt>
                <c:pt idx="34">
                  <c:v>0.80547199999999997</c:v>
                </c:pt>
                <c:pt idx="35">
                  <c:v>0.82133400000000001</c:v>
                </c:pt>
                <c:pt idx="36">
                  <c:v>0.83460100000000004</c:v>
                </c:pt>
                <c:pt idx="37">
                  <c:v>0.84880500000000003</c:v>
                </c:pt>
                <c:pt idx="38">
                  <c:v>0.86659399999999998</c:v>
                </c:pt>
                <c:pt idx="39">
                  <c:v>0.88106499999999999</c:v>
                </c:pt>
                <c:pt idx="40">
                  <c:v>0.90939300000000001</c:v>
                </c:pt>
                <c:pt idx="41">
                  <c:v>0.92513000000000001</c:v>
                </c:pt>
                <c:pt idx="42">
                  <c:v>0.94975399999999999</c:v>
                </c:pt>
                <c:pt idx="43">
                  <c:v>0.97280999999999995</c:v>
                </c:pt>
                <c:pt idx="44">
                  <c:v>0.996973</c:v>
                </c:pt>
                <c:pt idx="45">
                  <c:v>1.013085</c:v>
                </c:pt>
                <c:pt idx="46">
                  <c:v>1.0396270000000001</c:v>
                </c:pt>
                <c:pt idx="47">
                  <c:v>1.060481</c:v>
                </c:pt>
                <c:pt idx="48">
                  <c:v>1.0802970000000001</c:v>
                </c:pt>
                <c:pt idx="49">
                  <c:v>1.1021570000000001</c:v>
                </c:pt>
                <c:pt idx="50">
                  <c:v>1.126101</c:v>
                </c:pt>
              </c:numCache>
            </c:numRef>
          </c:val>
        </c:ser>
        <c:ser>
          <c:idx val="2"/>
          <c:order val="4"/>
          <c:tx>
            <c:strRef>
              <c:f>Sheet1!$D$1</c:f>
              <c:strCache>
                <c:ptCount val="1"/>
                <c:pt idx="0">
                  <c:v>Residential</c:v>
                </c:pt>
              </c:strCache>
            </c:strRef>
          </c:tx>
          <c:spPr>
            <a:solidFill>
              <a:schemeClr val="accent5"/>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4.9961789999999997</c:v>
                </c:pt>
                <c:pt idx="1">
                  <c:v>4.7713400000000004</c:v>
                </c:pt>
                <c:pt idx="2">
                  <c:v>4.8888180000000014</c:v>
                </c:pt>
                <c:pt idx="3">
                  <c:v>5.0793509999999999</c:v>
                </c:pt>
                <c:pt idx="4">
                  <c:v>4.8687969999999998</c:v>
                </c:pt>
                <c:pt idx="5">
                  <c:v>4.8267749999999996</c:v>
                </c:pt>
                <c:pt idx="6">
                  <c:v>4.3684660000000006</c:v>
                </c:pt>
                <c:pt idx="7">
                  <c:v>4.7223579999999998</c:v>
                </c:pt>
                <c:pt idx="8">
                  <c:v>4.892277</c:v>
                </c:pt>
                <c:pt idx="9">
                  <c:v>4.7789070000000002</c:v>
                </c:pt>
                <c:pt idx="10">
                  <c:v>4.7824119999999999</c:v>
                </c:pt>
                <c:pt idx="11">
                  <c:v>4.7137770000000003</c:v>
                </c:pt>
                <c:pt idx="12">
                  <c:v>4.1495190000000006</c:v>
                </c:pt>
                <c:pt idx="13">
                  <c:v>4.8973720000000007</c:v>
                </c:pt>
                <c:pt idx="14">
                  <c:v>5.0874709999999999</c:v>
                </c:pt>
                <c:pt idx="15">
                  <c:v>4.6128879999999999</c:v>
                </c:pt>
                <c:pt idx="16">
                  <c:v>4.3465879999999997</c:v>
                </c:pt>
                <c:pt idx="17">
                  <c:v>4.4123410000000014</c:v>
                </c:pt>
                <c:pt idx="18">
                  <c:v>4.996238</c:v>
                </c:pt>
                <c:pt idx="19">
                  <c:v>5.0000080000000002</c:v>
                </c:pt>
                <c:pt idx="20">
                  <c:v>4.7828200000000001</c:v>
                </c:pt>
                <c:pt idx="21">
                  <c:v>4.6596570000000002</c:v>
                </c:pt>
                <c:pt idx="22">
                  <c:v>4.7915460000000003</c:v>
                </c:pt>
                <c:pt idx="23">
                  <c:v>4.7841259999999997</c:v>
                </c:pt>
                <c:pt idx="24">
                  <c:v>4.785736</c:v>
                </c:pt>
                <c:pt idx="25">
                  <c:v>4.781549</c:v>
                </c:pt>
                <c:pt idx="26">
                  <c:v>4.7701289999999998</c:v>
                </c:pt>
                <c:pt idx="27">
                  <c:v>4.757244</c:v>
                </c:pt>
                <c:pt idx="28">
                  <c:v>4.7461719999999996</c:v>
                </c:pt>
                <c:pt idx="29">
                  <c:v>4.7354560000000001</c:v>
                </c:pt>
                <c:pt idx="30">
                  <c:v>4.7196879999999997</c:v>
                </c:pt>
                <c:pt idx="31">
                  <c:v>4.7082889999999997</c:v>
                </c:pt>
                <c:pt idx="32">
                  <c:v>4.6997609999999996</c:v>
                </c:pt>
                <c:pt idx="33">
                  <c:v>4.6915529999999999</c:v>
                </c:pt>
                <c:pt idx="34">
                  <c:v>4.683408</c:v>
                </c:pt>
                <c:pt idx="35">
                  <c:v>4.6777740000000003</c:v>
                </c:pt>
                <c:pt idx="36">
                  <c:v>4.6733390000000004</c:v>
                </c:pt>
                <c:pt idx="37">
                  <c:v>4.6689809999999996</c:v>
                </c:pt>
                <c:pt idx="38">
                  <c:v>4.6649589999999996</c:v>
                </c:pt>
                <c:pt idx="39">
                  <c:v>4.6612280000000004</c:v>
                </c:pt>
                <c:pt idx="40">
                  <c:v>4.6592630000000002</c:v>
                </c:pt>
                <c:pt idx="41">
                  <c:v>4.6572339999999999</c:v>
                </c:pt>
                <c:pt idx="42">
                  <c:v>4.6556470000000001</c:v>
                </c:pt>
                <c:pt idx="43">
                  <c:v>4.6542440000000003</c:v>
                </c:pt>
                <c:pt idx="44">
                  <c:v>4.6538490000000001</c:v>
                </c:pt>
                <c:pt idx="45">
                  <c:v>4.6528790000000004</c:v>
                </c:pt>
                <c:pt idx="46">
                  <c:v>4.6522269999999999</c:v>
                </c:pt>
                <c:pt idx="47">
                  <c:v>4.6506920000000003</c:v>
                </c:pt>
                <c:pt idx="48">
                  <c:v>4.64872</c:v>
                </c:pt>
                <c:pt idx="49">
                  <c:v>4.6455820000000001</c:v>
                </c:pt>
                <c:pt idx="50">
                  <c:v>4.6423579999999998</c:v>
                </c:pt>
              </c:numCache>
            </c:numRef>
          </c:val>
        </c:ser>
        <c:ser>
          <c:idx val="1"/>
          <c:order val="5"/>
          <c:tx>
            <c:strRef>
              <c:f>Sheet1!$C$1</c:f>
              <c:strCache>
                <c:ptCount val="1"/>
                <c:pt idx="0">
                  <c:v>Commercial</c:v>
                </c:pt>
              </c:strCache>
            </c:strRef>
          </c:tx>
          <c:spPr>
            <a:solidFill>
              <a:schemeClr val="accent5">
                <a:lumMod val="60000"/>
                <a:lumOff val="40000"/>
              </a:schemeClr>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3.1824690000000002</c:v>
                </c:pt>
                <c:pt idx="1">
                  <c:v>3.0227119999999998</c:v>
                </c:pt>
                <c:pt idx="2">
                  <c:v>3.1441699999999999</c:v>
                </c:pt>
                <c:pt idx="3">
                  <c:v>3.1794929999999999</c:v>
                </c:pt>
                <c:pt idx="4">
                  <c:v>3.1289720000000001</c:v>
                </c:pt>
                <c:pt idx="5">
                  <c:v>2.99892</c:v>
                </c:pt>
                <c:pt idx="6">
                  <c:v>2.83203</c:v>
                </c:pt>
                <c:pt idx="7">
                  <c:v>3.0129039999999998</c:v>
                </c:pt>
                <c:pt idx="8">
                  <c:v>3.1525289999999999</c:v>
                </c:pt>
                <c:pt idx="9">
                  <c:v>3.118592</c:v>
                </c:pt>
                <c:pt idx="10">
                  <c:v>3.1025930000000002</c:v>
                </c:pt>
                <c:pt idx="11">
                  <c:v>3.155319</c:v>
                </c:pt>
                <c:pt idx="12">
                  <c:v>2.8949259999999999</c:v>
                </c:pt>
                <c:pt idx="13">
                  <c:v>3.2953009999999998</c:v>
                </c:pt>
                <c:pt idx="14">
                  <c:v>3.4663080000000002</c:v>
                </c:pt>
                <c:pt idx="15">
                  <c:v>3.2017340000000001</c:v>
                </c:pt>
                <c:pt idx="16">
                  <c:v>3.1095839999999999</c:v>
                </c:pt>
                <c:pt idx="17">
                  <c:v>3.1644619999999999</c:v>
                </c:pt>
                <c:pt idx="18">
                  <c:v>3.5151430000000001</c:v>
                </c:pt>
                <c:pt idx="19">
                  <c:v>3.5209419999999998</c:v>
                </c:pt>
                <c:pt idx="20">
                  <c:v>3.1886800000000002</c:v>
                </c:pt>
                <c:pt idx="21">
                  <c:v>3.2936350000000001</c:v>
                </c:pt>
                <c:pt idx="22">
                  <c:v>3.2661410000000002</c:v>
                </c:pt>
                <c:pt idx="23">
                  <c:v>3.3721369999999999</c:v>
                </c:pt>
                <c:pt idx="24">
                  <c:v>3.4352849999999999</c:v>
                </c:pt>
                <c:pt idx="25">
                  <c:v>3.4919349999999998</c:v>
                </c:pt>
                <c:pt idx="26">
                  <c:v>3.4982850000000001</c:v>
                </c:pt>
                <c:pt idx="27">
                  <c:v>3.5002629999999999</c:v>
                </c:pt>
                <c:pt idx="28">
                  <c:v>3.5014189999999998</c:v>
                </c:pt>
                <c:pt idx="29">
                  <c:v>3.50007</c:v>
                </c:pt>
                <c:pt idx="30">
                  <c:v>3.491981</c:v>
                </c:pt>
                <c:pt idx="31">
                  <c:v>3.4930289999999999</c:v>
                </c:pt>
                <c:pt idx="32">
                  <c:v>3.4980329999999999</c:v>
                </c:pt>
                <c:pt idx="33">
                  <c:v>3.502732</c:v>
                </c:pt>
                <c:pt idx="34">
                  <c:v>3.5068510000000002</c:v>
                </c:pt>
                <c:pt idx="35">
                  <c:v>3.513099</c:v>
                </c:pt>
                <c:pt idx="36">
                  <c:v>3.520664</c:v>
                </c:pt>
                <c:pt idx="37">
                  <c:v>3.5274679999999998</c:v>
                </c:pt>
                <c:pt idx="38">
                  <c:v>3.5332309999999998</c:v>
                </c:pt>
                <c:pt idx="39">
                  <c:v>3.5384099999999998</c:v>
                </c:pt>
                <c:pt idx="40">
                  <c:v>3.5444360000000001</c:v>
                </c:pt>
                <c:pt idx="41">
                  <c:v>3.5514359999999998</c:v>
                </c:pt>
                <c:pt idx="42">
                  <c:v>3.5586980000000001</c:v>
                </c:pt>
                <c:pt idx="43">
                  <c:v>3.56541</c:v>
                </c:pt>
                <c:pt idx="44">
                  <c:v>3.5726580000000001</c:v>
                </c:pt>
                <c:pt idx="45">
                  <c:v>3.5780470000000002</c:v>
                </c:pt>
                <c:pt idx="46">
                  <c:v>3.5831460000000002</c:v>
                </c:pt>
                <c:pt idx="47">
                  <c:v>3.5866889999999998</c:v>
                </c:pt>
                <c:pt idx="48">
                  <c:v>3.5889899999999999</c:v>
                </c:pt>
                <c:pt idx="49">
                  <c:v>3.5895890000000001</c:v>
                </c:pt>
                <c:pt idx="50">
                  <c:v>3.5891899999999999</c:v>
                </c:pt>
              </c:numCache>
            </c:numRef>
          </c:val>
        </c:ser>
        <c:ser>
          <c:idx val="3"/>
          <c:order val="6"/>
          <c:tx>
            <c:strRef>
              <c:f>Sheet1!$E$1</c:f>
              <c:strCache>
                <c:ptCount val="1"/>
                <c:pt idx="0">
                  <c:v>Electric power</c:v>
                </c:pt>
              </c:strCache>
            </c:strRef>
          </c:tx>
          <c:spPr>
            <a:solidFill>
              <a:schemeClr val="accent2">
                <a:lumMod val="60000"/>
                <a:lumOff val="40000"/>
              </a:schemeClr>
            </a:solid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5.2063240000000004</c:v>
                </c:pt>
                <c:pt idx="1">
                  <c:v>5.342301</c:v>
                </c:pt>
                <c:pt idx="2">
                  <c:v>5.6718970000000004</c:v>
                </c:pt>
                <c:pt idx="3">
                  <c:v>5.1352150000000014</c:v>
                </c:pt>
                <c:pt idx="4">
                  <c:v>5.4637630000000001</c:v>
                </c:pt>
                <c:pt idx="5">
                  <c:v>5.8691450000000014</c:v>
                </c:pt>
                <c:pt idx="6">
                  <c:v>6.2221000000000002</c:v>
                </c:pt>
                <c:pt idx="7">
                  <c:v>6.8414080000000004</c:v>
                </c:pt>
                <c:pt idx="8">
                  <c:v>6.6683789999999998</c:v>
                </c:pt>
                <c:pt idx="9">
                  <c:v>6.8725330000000007</c:v>
                </c:pt>
                <c:pt idx="10">
                  <c:v>7.3871840000000004</c:v>
                </c:pt>
                <c:pt idx="11">
                  <c:v>7.5738630000000002</c:v>
                </c:pt>
                <c:pt idx="12">
                  <c:v>9.1107929999999993</c:v>
                </c:pt>
                <c:pt idx="13">
                  <c:v>8.1907560000000004</c:v>
                </c:pt>
                <c:pt idx="14">
                  <c:v>8.1459820000000001</c:v>
                </c:pt>
                <c:pt idx="15">
                  <c:v>9.6133700000000015</c:v>
                </c:pt>
                <c:pt idx="16">
                  <c:v>9.9852699999999999</c:v>
                </c:pt>
                <c:pt idx="17">
                  <c:v>9.2655650000000005</c:v>
                </c:pt>
                <c:pt idx="18">
                  <c:v>10.590225</c:v>
                </c:pt>
                <c:pt idx="19">
                  <c:v>11.307426</c:v>
                </c:pt>
                <c:pt idx="20">
                  <c:v>11.714919999999999</c:v>
                </c:pt>
                <c:pt idx="21">
                  <c:v>9.8481550000000002</c:v>
                </c:pt>
                <c:pt idx="22">
                  <c:v>9.8274830000000009</c:v>
                </c:pt>
                <c:pt idx="23">
                  <c:v>10.201473999999999</c:v>
                </c:pt>
                <c:pt idx="24">
                  <c:v>10.078011999999999</c:v>
                </c:pt>
                <c:pt idx="25">
                  <c:v>10.449108000000001</c:v>
                </c:pt>
                <c:pt idx="26">
                  <c:v>10.592544</c:v>
                </c:pt>
                <c:pt idx="27">
                  <c:v>10.587401</c:v>
                </c:pt>
                <c:pt idx="28">
                  <c:v>10.403589999999999</c:v>
                </c:pt>
                <c:pt idx="29">
                  <c:v>10.364284</c:v>
                </c:pt>
                <c:pt idx="30">
                  <c:v>10.201119</c:v>
                </c:pt>
                <c:pt idx="31">
                  <c:v>10.247612999999999</c:v>
                </c:pt>
                <c:pt idx="32">
                  <c:v>10.238481</c:v>
                </c:pt>
                <c:pt idx="33">
                  <c:v>10.231859</c:v>
                </c:pt>
                <c:pt idx="34">
                  <c:v>10.252663</c:v>
                </c:pt>
                <c:pt idx="35">
                  <c:v>10.151533000000001</c:v>
                </c:pt>
                <c:pt idx="36">
                  <c:v>10.186614000000001</c:v>
                </c:pt>
                <c:pt idx="37">
                  <c:v>10.305348</c:v>
                </c:pt>
                <c:pt idx="38">
                  <c:v>10.493639</c:v>
                </c:pt>
                <c:pt idx="39">
                  <c:v>10.661141000000001</c:v>
                </c:pt>
                <c:pt idx="40">
                  <c:v>10.833966</c:v>
                </c:pt>
                <c:pt idx="41">
                  <c:v>10.915029000000001</c:v>
                </c:pt>
                <c:pt idx="42">
                  <c:v>11.070893999999999</c:v>
                </c:pt>
                <c:pt idx="43">
                  <c:v>11.275214999999999</c:v>
                </c:pt>
                <c:pt idx="44">
                  <c:v>11.425905999999999</c:v>
                </c:pt>
                <c:pt idx="45">
                  <c:v>11.576945</c:v>
                </c:pt>
                <c:pt idx="46">
                  <c:v>11.632323</c:v>
                </c:pt>
                <c:pt idx="47">
                  <c:v>11.712527</c:v>
                </c:pt>
                <c:pt idx="48">
                  <c:v>11.843591999999999</c:v>
                </c:pt>
                <c:pt idx="49">
                  <c:v>11.967836</c:v>
                </c:pt>
                <c:pt idx="50">
                  <c:v>12.12926</c:v>
                </c:pt>
              </c:numCache>
            </c:numRef>
          </c:val>
        </c:ser>
        <c:dLbls>
          <c:showLegendKey val="0"/>
          <c:showVal val="0"/>
          <c:showCatName val="0"/>
          <c:showSerName val="0"/>
          <c:showPercent val="0"/>
          <c:showBubbleSize val="0"/>
        </c:dLbls>
        <c:axId val="-1238504352"/>
        <c:axId val="-1238502176"/>
      </c:areaChart>
      <c:areaChart>
        <c:grouping val="stacked"/>
        <c:varyColors val="0"/>
        <c:ser>
          <c:idx val="7"/>
          <c:order val="7"/>
          <c:tx>
            <c:strRef>
              <c:f>Sheet1!$I$1</c:f>
              <c:strCache>
                <c:ptCount val="1"/>
                <c:pt idx="0">
                  <c:v>Commercial - Second Axis</c:v>
                </c:pt>
              </c:strCache>
            </c:strRef>
          </c:tx>
          <c:spPr>
            <a:noFill/>
            <a:ln>
              <a:noFill/>
            </a:ln>
            <a:effectLst/>
          </c:spP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Sheet1!$I$2:$I$52</c:f>
              <c:numCache>
                <c:formatCode>General</c:formatCode>
                <c:ptCount val="51"/>
                <c:pt idx="0">
                  <c:v>8.7190931506849321</c:v>
                </c:pt>
                <c:pt idx="1">
                  <c:v>8.2814027397260279</c:v>
                </c:pt>
                <c:pt idx="2">
                  <c:v>8.6141643835616435</c:v>
                </c:pt>
                <c:pt idx="3">
                  <c:v>8.710939726027398</c:v>
                </c:pt>
                <c:pt idx="4">
                  <c:v>8.5725260273972612</c:v>
                </c:pt>
                <c:pt idx="5">
                  <c:v>8.2162191780821914</c:v>
                </c:pt>
                <c:pt idx="6">
                  <c:v>7.7589863013698626</c:v>
                </c:pt>
                <c:pt idx="7">
                  <c:v>8.2545315068493146</c:v>
                </c:pt>
                <c:pt idx="8">
                  <c:v>8.6370657534246575</c:v>
                </c:pt>
                <c:pt idx="9">
                  <c:v>8.5440876712328766</c:v>
                </c:pt>
                <c:pt idx="10">
                  <c:v>8.5002547945205471</c:v>
                </c:pt>
                <c:pt idx="11">
                  <c:v>8.6447095890410957</c:v>
                </c:pt>
                <c:pt idx="12">
                  <c:v>7.9313041095890409</c:v>
                </c:pt>
                <c:pt idx="13">
                  <c:v>9.028221917808219</c:v>
                </c:pt>
                <c:pt idx="14">
                  <c:v>9.4967342465753433</c:v>
                </c:pt>
                <c:pt idx="15">
                  <c:v>8.771873972602739</c:v>
                </c:pt>
                <c:pt idx="16">
                  <c:v>8.5194082191780822</c:v>
                </c:pt>
                <c:pt idx="17">
                  <c:v>8.6697589041095888</c:v>
                </c:pt>
                <c:pt idx="18">
                  <c:v>9.6305287671232875</c:v>
                </c:pt>
                <c:pt idx="19">
                  <c:v>9.6464164383561641</c:v>
                </c:pt>
                <c:pt idx="20">
                  <c:v>8.7361095890410958</c:v>
                </c:pt>
                <c:pt idx="21">
                  <c:v>9.0236575342465759</c:v>
                </c:pt>
                <c:pt idx="22">
                  <c:v>8.9483315068493159</c:v>
                </c:pt>
                <c:pt idx="23">
                  <c:v>9.2387315068493141</c:v>
                </c:pt>
                <c:pt idx="24">
                  <c:v>9.4117397260273972</c:v>
                </c:pt>
                <c:pt idx="25">
                  <c:v>9.5669452054794526</c:v>
                </c:pt>
                <c:pt idx="26">
                  <c:v>9.5843424657534246</c:v>
                </c:pt>
                <c:pt idx="27">
                  <c:v>9.589761643835617</c:v>
                </c:pt>
                <c:pt idx="28">
                  <c:v>9.5929287671232881</c:v>
                </c:pt>
                <c:pt idx="29">
                  <c:v>9.5892328767123285</c:v>
                </c:pt>
                <c:pt idx="30">
                  <c:v>9.5670712328767138</c:v>
                </c:pt>
                <c:pt idx="31">
                  <c:v>9.5699424657534244</c:v>
                </c:pt>
                <c:pt idx="32">
                  <c:v>9.5836520547945199</c:v>
                </c:pt>
                <c:pt idx="33">
                  <c:v>9.5965260273972603</c:v>
                </c:pt>
                <c:pt idx="34">
                  <c:v>9.6078109589041105</c:v>
                </c:pt>
                <c:pt idx="35">
                  <c:v>9.6249287671232882</c:v>
                </c:pt>
                <c:pt idx="36">
                  <c:v>9.6456547945205493</c:v>
                </c:pt>
                <c:pt idx="37">
                  <c:v>9.6642958904109584</c:v>
                </c:pt>
                <c:pt idx="38">
                  <c:v>9.6800849315068493</c:v>
                </c:pt>
                <c:pt idx="39">
                  <c:v>9.6942739726027387</c:v>
                </c:pt>
                <c:pt idx="40">
                  <c:v>9.7107835616438365</c:v>
                </c:pt>
                <c:pt idx="41">
                  <c:v>9.7299616438356153</c:v>
                </c:pt>
                <c:pt idx="42">
                  <c:v>9.7498575342465763</c:v>
                </c:pt>
                <c:pt idx="43">
                  <c:v>9.7682465753424648</c:v>
                </c:pt>
                <c:pt idx="44">
                  <c:v>9.7881041095890406</c:v>
                </c:pt>
                <c:pt idx="45">
                  <c:v>9.8028684931506849</c:v>
                </c:pt>
                <c:pt idx="46">
                  <c:v>9.8168383561643839</c:v>
                </c:pt>
                <c:pt idx="47">
                  <c:v>9.8265452054794515</c:v>
                </c:pt>
                <c:pt idx="48">
                  <c:v>9.8328493150684917</c:v>
                </c:pt>
                <c:pt idx="49">
                  <c:v>9.8344904109589031</c:v>
                </c:pt>
                <c:pt idx="50">
                  <c:v>9.8333972602739728</c:v>
                </c:pt>
              </c:numCache>
            </c:numRef>
          </c:val>
        </c:ser>
        <c:dLbls>
          <c:showLegendKey val="0"/>
          <c:showVal val="0"/>
          <c:showCatName val="0"/>
          <c:showSerName val="0"/>
          <c:showPercent val="0"/>
          <c:showBubbleSize val="0"/>
        </c:dLbls>
        <c:axId val="-1238505984"/>
        <c:axId val="-1238503264"/>
      </c:areaChart>
      <c:catAx>
        <c:axId val="-12385043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8502176"/>
        <c:crosses val="autoZero"/>
        <c:auto val="1"/>
        <c:lblAlgn val="ctr"/>
        <c:lblOffset val="100"/>
        <c:tickLblSkip val="10"/>
        <c:tickMarkSkip val="10"/>
        <c:noMultiLvlLbl val="0"/>
      </c:catAx>
      <c:valAx>
        <c:axId val="-123850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38504352"/>
        <c:crossesAt val="21"/>
        <c:crossBetween val="midCat"/>
      </c:valAx>
      <c:valAx>
        <c:axId val="-1238503264"/>
        <c:scaling>
          <c:orientation val="minMax"/>
          <c:max val="109.6"/>
          <c:min val="0"/>
        </c:scaling>
        <c:delete val="0"/>
        <c:axPos val="r"/>
        <c:numFmt formatCode="#,##0.0" sourceLinked="0"/>
        <c:majorTickMark val="out"/>
        <c:minorTickMark val="none"/>
        <c:tickLblPos val="nextTo"/>
        <c:spPr>
          <a:noFill/>
          <a:ln>
            <a:noFill/>
          </a:ln>
          <a:effectLst/>
        </c:spPr>
        <c:txPr>
          <a:bodyPr rot="6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1238505984"/>
        <c:crosses val="max"/>
        <c:crossBetween val="midCat"/>
        <c:majorUnit val="13.69863"/>
        <c:minorUnit val="2.7397260000000001"/>
      </c:valAx>
      <c:catAx>
        <c:axId val="-1238505984"/>
        <c:scaling>
          <c:orientation val="minMax"/>
        </c:scaling>
        <c:delete val="1"/>
        <c:axPos val="b"/>
        <c:numFmt formatCode="General" sourceLinked="1"/>
        <c:majorTickMark val="out"/>
        <c:minorTickMark val="none"/>
        <c:tickLblPos val="nextTo"/>
        <c:crossAx val="-1238503264"/>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1050036125589E-2"/>
          <c:y val="6.2145871142862928E-2"/>
          <c:w val="0.86542421898165878"/>
          <c:h val="0.81474474990541235"/>
        </c:manualLayout>
      </c:layout>
      <c:barChart>
        <c:barDir val="col"/>
        <c:grouping val="stacked"/>
        <c:varyColors val="0"/>
        <c:ser>
          <c:idx val="3"/>
          <c:order val="0"/>
          <c:tx>
            <c:strRef>
              <c:f>Sheet1!$G$2</c:f>
              <c:strCache>
                <c:ptCount val="1"/>
                <c:pt idx="0">
                  <c:v>net exports</c:v>
                </c:pt>
              </c:strCache>
            </c:strRef>
          </c:tx>
          <c:spPr>
            <a:solidFill>
              <a:schemeClr val="bg1">
                <a:lumMod val="50000"/>
              </a:schemeClr>
            </a:solidFill>
            <a:ln>
              <a:noFill/>
            </a:ln>
            <a:effectLst/>
          </c:spPr>
          <c:invertIfNegative val="0"/>
          <c:cat>
            <c:numRef>
              <c:f>Sheet1!$A$3:$A$43</c:f>
              <c:numCache>
                <c:formatCode>General</c:formatCode>
                <c:ptCount val="4"/>
                <c:pt idx="0">
                  <c:v>2020</c:v>
                </c:pt>
                <c:pt idx="1">
                  <c:v>2030</c:v>
                </c:pt>
                <c:pt idx="2">
                  <c:v>2040</c:v>
                </c:pt>
                <c:pt idx="3">
                  <c:v>2050</c:v>
                </c:pt>
              </c:numCache>
            </c:numRef>
          </c:cat>
          <c:val>
            <c:numRef>
              <c:f>Sheet1!$G$3:$G$43</c:f>
              <c:numCache>
                <c:formatCode>General</c:formatCode>
                <c:ptCount val="4"/>
                <c:pt idx="0">
                  <c:v>0</c:v>
                </c:pt>
                <c:pt idx="1">
                  <c:v>4.0176049999999996</c:v>
                </c:pt>
                <c:pt idx="2">
                  <c:v>4.4221050000000002</c:v>
                </c:pt>
                <c:pt idx="3">
                  <c:v>4.7326750000000004</c:v>
                </c:pt>
              </c:numCache>
            </c:numRef>
          </c:val>
        </c:ser>
        <c:ser>
          <c:idx val="8"/>
          <c:order val="1"/>
          <c:tx>
            <c:strRef>
              <c:f>Sheet1!$D$2</c:f>
              <c:strCache>
                <c:ptCount val="1"/>
                <c:pt idx="0">
                  <c:v>industrial</c:v>
                </c:pt>
              </c:strCache>
            </c:strRef>
          </c:tx>
          <c:spPr>
            <a:solidFill>
              <a:schemeClr val="accent3"/>
            </a:solidFill>
            <a:ln>
              <a:noFill/>
            </a:ln>
            <a:effectLst/>
          </c:spPr>
          <c:invertIfNegative val="0"/>
          <c:cat>
            <c:numRef>
              <c:f>Sheet1!$A$3:$A$43</c:f>
              <c:numCache>
                <c:formatCode>General</c:formatCode>
                <c:ptCount val="4"/>
                <c:pt idx="0">
                  <c:v>2020</c:v>
                </c:pt>
                <c:pt idx="1">
                  <c:v>2030</c:v>
                </c:pt>
                <c:pt idx="2">
                  <c:v>2040</c:v>
                </c:pt>
                <c:pt idx="3">
                  <c:v>2050</c:v>
                </c:pt>
              </c:numCache>
            </c:numRef>
          </c:cat>
          <c:val>
            <c:numRef>
              <c:f>Sheet1!$D$3:$D$43</c:f>
              <c:numCache>
                <c:formatCode>General</c:formatCode>
                <c:ptCount val="4"/>
                <c:pt idx="0">
                  <c:v>0</c:v>
                </c:pt>
                <c:pt idx="1">
                  <c:v>1.501436</c:v>
                </c:pt>
                <c:pt idx="2">
                  <c:v>2.3988750000000003</c:v>
                </c:pt>
                <c:pt idx="3">
                  <c:v>3.5969570000000015</c:v>
                </c:pt>
              </c:numCache>
            </c:numRef>
          </c:val>
        </c:ser>
        <c:ser>
          <c:idx val="7"/>
          <c:order val="2"/>
          <c:tx>
            <c:strRef>
              <c:f>Sheet1!$E$2</c:f>
              <c:strCache>
                <c:ptCount val="1"/>
                <c:pt idx="0">
                  <c:v>transportation</c:v>
                </c:pt>
              </c:strCache>
            </c:strRef>
          </c:tx>
          <c:spPr>
            <a:solidFill>
              <a:schemeClr val="accent1">
                <a:lumMod val="50000"/>
              </a:schemeClr>
            </a:solidFill>
            <a:ln>
              <a:noFill/>
            </a:ln>
            <a:effectLst/>
          </c:spPr>
          <c:invertIfNegative val="0"/>
          <c:cat>
            <c:numRef>
              <c:f>Sheet1!$A$3:$A$43</c:f>
              <c:numCache>
                <c:formatCode>General</c:formatCode>
                <c:ptCount val="4"/>
                <c:pt idx="0">
                  <c:v>2020</c:v>
                </c:pt>
                <c:pt idx="1">
                  <c:v>2030</c:v>
                </c:pt>
                <c:pt idx="2">
                  <c:v>2040</c:v>
                </c:pt>
                <c:pt idx="3">
                  <c:v>2050</c:v>
                </c:pt>
              </c:numCache>
            </c:numRef>
          </c:cat>
          <c:val>
            <c:numRef>
              <c:f>Sheet1!$E$3:$E$43</c:f>
              <c:numCache>
                <c:formatCode>General</c:formatCode>
                <c:ptCount val="4"/>
                <c:pt idx="0">
                  <c:v>0</c:v>
                </c:pt>
                <c:pt idx="1">
                  <c:v>-1.7932000000000059E-2</c:v>
                </c:pt>
                <c:pt idx="2">
                  <c:v>0.14365799999999995</c:v>
                </c:pt>
                <c:pt idx="3">
                  <c:v>0.36036599999999996</c:v>
                </c:pt>
              </c:numCache>
            </c:numRef>
          </c:val>
        </c:ser>
        <c:ser>
          <c:idx val="9"/>
          <c:order val="3"/>
          <c:tx>
            <c:strRef>
              <c:f>Sheet1!$B$2</c:f>
              <c:strCache>
                <c:ptCount val="1"/>
                <c:pt idx="0">
                  <c:v>residential</c:v>
                </c:pt>
              </c:strCache>
            </c:strRef>
          </c:tx>
          <c:spPr>
            <a:solidFill>
              <a:schemeClr val="accent5"/>
            </a:solidFill>
            <a:ln>
              <a:noFill/>
            </a:ln>
            <a:effectLst/>
          </c:spPr>
          <c:invertIfNegative val="0"/>
          <c:cat>
            <c:numRef>
              <c:f>Sheet1!$A$3:$A$43</c:f>
              <c:numCache>
                <c:formatCode>General</c:formatCode>
                <c:ptCount val="4"/>
                <c:pt idx="0">
                  <c:v>2020</c:v>
                </c:pt>
                <c:pt idx="1">
                  <c:v>2030</c:v>
                </c:pt>
                <c:pt idx="2">
                  <c:v>2040</c:v>
                </c:pt>
                <c:pt idx="3">
                  <c:v>2050</c:v>
                </c:pt>
              </c:numCache>
            </c:numRef>
          </c:cat>
          <c:val>
            <c:numRef>
              <c:f>Sheet1!$B$3:$B$43</c:f>
              <c:numCache>
                <c:formatCode>General</c:formatCode>
                <c:ptCount val="4"/>
                <c:pt idx="0">
                  <c:v>0</c:v>
                </c:pt>
                <c:pt idx="1">
                  <c:v>-6.313200000000041E-2</c:v>
                </c:pt>
                <c:pt idx="2">
                  <c:v>-0.12355699999999992</c:v>
                </c:pt>
                <c:pt idx="3">
                  <c:v>-0.14046200000000031</c:v>
                </c:pt>
              </c:numCache>
            </c:numRef>
          </c:val>
          <c:extLst/>
        </c:ser>
        <c:ser>
          <c:idx val="6"/>
          <c:order val="4"/>
          <c:tx>
            <c:strRef>
              <c:f>Sheet1!$C$2</c:f>
              <c:strCache>
                <c:ptCount val="1"/>
                <c:pt idx="0">
                  <c:v>commercial</c:v>
                </c:pt>
              </c:strCache>
            </c:strRef>
          </c:tx>
          <c:spPr>
            <a:solidFill>
              <a:schemeClr val="accent5">
                <a:lumMod val="60000"/>
                <a:lumOff val="40000"/>
              </a:schemeClr>
            </a:solidFill>
            <a:ln>
              <a:noFill/>
            </a:ln>
            <a:effectLst/>
          </c:spPr>
          <c:invertIfNegative val="0"/>
          <c:cat>
            <c:numRef>
              <c:f>Sheet1!$A$3:$A$43</c:f>
              <c:numCache>
                <c:formatCode>General</c:formatCode>
                <c:ptCount val="4"/>
                <c:pt idx="0">
                  <c:v>2020</c:v>
                </c:pt>
                <c:pt idx="1">
                  <c:v>2030</c:v>
                </c:pt>
                <c:pt idx="2">
                  <c:v>2040</c:v>
                </c:pt>
                <c:pt idx="3">
                  <c:v>2050</c:v>
                </c:pt>
              </c:numCache>
            </c:numRef>
          </c:cat>
          <c:val>
            <c:numRef>
              <c:f>Sheet1!$C$3:$C$43</c:f>
              <c:numCache>
                <c:formatCode>General</c:formatCode>
                <c:ptCount val="4"/>
                <c:pt idx="0">
                  <c:v>0</c:v>
                </c:pt>
                <c:pt idx="1">
                  <c:v>0.30330099999999982</c:v>
                </c:pt>
                <c:pt idx="2">
                  <c:v>0.35575599999999996</c:v>
                </c:pt>
                <c:pt idx="3">
                  <c:v>0.4005099999999997</c:v>
                </c:pt>
              </c:numCache>
            </c:numRef>
          </c:val>
        </c:ser>
        <c:ser>
          <c:idx val="2"/>
          <c:order val="5"/>
          <c:tx>
            <c:strRef>
              <c:f>Sheet1!$F$2</c:f>
              <c:strCache>
                <c:ptCount val="1"/>
                <c:pt idx="0">
                  <c:v>electric power</c:v>
                </c:pt>
              </c:strCache>
            </c:strRef>
          </c:tx>
          <c:spPr>
            <a:solidFill>
              <a:schemeClr val="accent2">
                <a:lumMod val="60000"/>
                <a:lumOff val="40000"/>
              </a:schemeClr>
            </a:solidFill>
            <a:ln>
              <a:noFill/>
            </a:ln>
            <a:effectLst/>
          </c:spPr>
          <c:invertIfNegative val="0"/>
          <c:cat>
            <c:numRef>
              <c:f>Sheet1!$A$3:$A$43</c:f>
              <c:numCache>
                <c:formatCode>General</c:formatCode>
                <c:ptCount val="4"/>
                <c:pt idx="0">
                  <c:v>2020</c:v>
                </c:pt>
                <c:pt idx="1">
                  <c:v>2030</c:v>
                </c:pt>
                <c:pt idx="2">
                  <c:v>2040</c:v>
                </c:pt>
                <c:pt idx="3">
                  <c:v>2050</c:v>
                </c:pt>
              </c:numCache>
            </c:numRef>
          </c:cat>
          <c:val>
            <c:numRef>
              <c:f>Sheet1!$F$3:$F$43</c:f>
              <c:numCache>
                <c:formatCode>General</c:formatCode>
                <c:ptCount val="4"/>
                <c:pt idx="0">
                  <c:v>0</c:v>
                </c:pt>
                <c:pt idx="1">
                  <c:v>-1.5138009999999991</c:v>
                </c:pt>
                <c:pt idx="2">
                  <c:v>-0.88095399999999913</c:v>
                </c:pt>
                <c:pt idx="3">
                  <c:v>0.41434000000000104</c:v>
                </c:pt>
              </c:numCache>
            </c:numRef>
          </c:val>
        </c:ser>
        <c:dLbls>
          <c:showLegendKey val="0"/>
          <c:showVal val="0"/>
          <c:showCatName val="0"/>
          <c:showSerName val="0"/>
          <c:showPercent val="0"/>
          <c:showBubbleSize val="0"/>
        </c:dLbls>
        <c:gapWidth val="150"/>
        <c:overlap val="100"/>
        <c:axId val="-1865078464"/>
        <c:axId val="-1865084448"/>
      </c:barChart>
      <c:valAx>
        <c:axId val="-1865084448"/>
        <c:scaling>
          <c:orientation val="minMax"/>
          <c:max val="12"/>
          <c:min val="-2"/>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5078464"/>
        <c:crosses val="autoZero"/>
        <c:crossBetween val="between"/>
        <c:majorUnit val="2"/>
      </c:valAx>
      <c:dateAx>
        <c:axId val="-186507846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5084448"/>
        <c:crossesAt val="0"/>
        <c:auto val="1"/>
        <c:lblOffset val="100"/>
        <c:baseTimeUnit val="days"/>
        <c:majorUnit val="1"/>
        <c:majorTimeUnit val="years"/>
        <c:minorTimeUnit val="years"/>
      </c:date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0"/>
          <c:tx>
            <c:strRef>
              <c:f>Sheet1!$G$1</c:f>
              <c:strCache>
                <c:ptCount val="1"/>
                <c:pt idx="0">
                  <c:v>net exports</c:v>
                </c:pt>
              </c:strCache>
            </c:strRef>
          </c:tx>
          <c:spPr>
            <a:solidFill>
              <a:schemeClr val="bg1">
                <a:lumMod val="50000"/>
              </a:schemeClr>
            </a:solidFill>
            <a:ln>
              <a:noFill/>
            </a:ln>
            <a:effectLst/>
          </c:spPr>
          <c:invertIfNegative val="0"/>
          <c:cat>
            <c:numRef>
              <c:f>Sheet1!$A$2:$A$42</c:f>
              <c:numCache>
                <c:formatCode>General</c:formatCode>
                <c:ptCount val="4"/>
                <c:pt idx="0">
                  <c:v>2020</c:v>
                </c:pt>
                <c:pt idx="1">
                  <c:v>2030</c:v>
                </c:pt>
                <c:pt idx="2">
                  <c:v>2040</c:v>
                </c:pt>
                <c:pt idx="3">
                  <c:v>2050</c:v>
                </c:pt>
              </c:numCache>
            </c:numRef>
          </c:cat>
          <c:val>
            <c:numRef>
              <c:f>Sheet1!$G$2:$G$42</c:f>
              <c:numCache>
                <c:formatCode>General</c:formatCode>
                <c:ptCount val="4"/>
                <c:pt idx="0">
                  <c:v>2.67055</c:v>
                </c:pt>
                <c:pt idx="1">
                  <c:v>6.6881550000000001</c:v>
                </c:pt>
                <c:pt idx="2">
                  <c:v>7.0926549999999997</c:v>
                </c:pt>
                <c:pt idx="3">
                  <c:v>7.4032249999999999</c:v>
                </c:pt>
              </c:numCache>
            </c:numRef>
          </c:val>
        </c:ser>
        <c:ser>
          <c:idx val="1"/>
          <c:order val="1"/>
          <c:tx>
            <c:strRef>
              <c:f>Sheet1!$D$1</c:f>
              <c:strCache>
                <c:ptCount val="1"/>
                <c:pt idx="0">
                  <c:v>industrial</c:v>
                </c:pt>
              </c:strCache>
            </c:strRef>
          </c:tx>
          <c:spPr>
            <a:solidFill>
              <a:schemeClr val="accent3"/>
            </a:solidFill>
            <a:ln>
              <a:noFill/>
            </a:ln>
            <a:effectLst/>
          </c:spPr>
          <c:invertIfNegative val="0"/>
          <c:cat>
            <c:numRef>
              <c:f>Sheet1!$A$2:$A$42</c:f>
              <c:numCache>
                <c:formatCode>General</c:formatCode>
                <c:ptCount val="4"/>
                <c:pt idx="0">
                  <c:v>2020</c:v>
                </c:pt>
                <c:pt idx="1">
                  <c:v>2030</c:v>
                </c:pt>
                <c:pt idx="2">
                  <c:v>2040</c:v>
                </c:pt>
                <c:pt idx="3">
                  <c:v>2050</c:v>
                </c:pt>
              </c:numCache>
            </c:numRef>
          </c:cat>
          <c:val>
            <c:numRef>
              <c:f>Sheet1!$D$2:$D$42</c:f>
              <c:numCache>
                <c:formatCode>General</c:formatCode>
                <c:ptCount val="4"/>
                <c:pt idx="0">
                  <c:v>10.307473999999999</c:v>
                </c:pt>
                <c:pt idx="1">
                  <c:v>11.808909999999999</c:v>
                </c:pt>
                <c:pt idx="2">
                  <c:v>12.706348999999999</c:v>
                </c:pt>
                <c:pt idx="3">
                  <c:v>13.904431000000001</c:v>
                </c:pt>
              </c:numCache>
            </c:numRef>
          </c:val>
        </c:ser>
        <c:ser>
          <c:idx val="2"/>
          <c:order val="2"/>
          <c:tx>
            <c:strRef>
              <c:f>Sheet1!$E$1</c:f>
              <c:strCache>
                <c:ptCount val="1"/>
                <c:pt idx="0">
                  <c:v>transportation</c:v>
                </c:pt>
              </c:strCache>
            </c:strRef>
          </c:tx>
          <c:spPr>
            <a:solidFill>
              <a:schemeClr val="accent1">
                <a:lumMod val="50000"/>
              </a:schemeClr>
            </a:solidFill>
            <a:ln>
              <a:noFill/>
            </a:ln>
            <a:effectLst/>
          </c:spPr>
          <c:invertIfNegative val="0"/>
          <c:cat>
            <c:numRef>
              <c:f>Sheet1!$A$2:$A$42</c:f>
              <c:numCache>
                <c:formatCode>General</c:formatCode>
                <c:ptCount val="4"/>
                <c:pt idx="0">
                  <c:v>2020</c:v>
                </c:pt>
                <c:pt idx="1">
                  <c:v>2030</c:v>
                </c:pt>
                <c:pt idx="2">
                  <c:v>2040</c:v>
                </c:pt>
                <c:pt idx="3">
                  <c:v>2050</c:v>
                </c:pt>
              </c:numCache>
            </c:numRef>
          </c:cat>
          <c:val>
            <c:numRef>
              <c:f>Sheet1!$E$2:$E$42</c:f>
              <c:numCache>
                <c:formatCode>General</c:formatCode>
                <c:ptCount val="4"/>
                <c:pt idx="0">
                  <c:v>0.76573500000000005</c:v>
                </c:pt>
                <c:pt idx="1">
                  <c:v>0.747803</c:v>
                </c:pt>
                <c:pt idx="2">
                  <c:v>0.90939300000000001</c:v>
                </c:pt>
                <c:pt idx="3">
                  <c:v>1.126101</c:v>
                </c:pt>
              </c:numCache>
            </c:numRef>
          </c:val>
        </c:ser>
        <c:ser>
          <c:idx val="5"/>
          <c:order val="3"/>
          <c:tx>
            <c:strRef>
              <c:f>Sheet1!$B$1</c:f>
              <c:strCache>
                <c:ptCount val="1"/>
                <c:pt idx="0">
                  <c:v>residential</c:v>
                </c:pt>
              </c:strCache>
            </c:strRef>
          </c:tx>
          <c:spPr>
            <a:solidFill>
              <a:schemeClr val="accent5"/>
            </a:solidFill>
            <a:ln>
              <a:noFill/>
            </a:ln>
            <a:effectLst/>
          </c:spPr>
          <c:invertIfNegative val="0"/>
          <c:cat>
            <c:numRef>
              <c:f>Sheet1!$A$2:$A$42</c:f>
              <c:numCache>
                <c:formatCode>General</c:formatCode>
                <c:ptCount val="4"/>
                <c:pt idx="0">
                  <c:v>2020</c:v>
                </c:pt>
                <c:pt idx="1">
                  <c:v>2030</c:v>
                </c:pt>
                <c:pt idx="2">
                  <c:v>2040</c:v>
                </c:pt>
                <c:pt idx="3">
                  <c:v>2050</c:v>
                </c:pt>
              </c:numCache>
            </c:numRef>
          </c:cat>
          <c:val>
            <c:numRef>
              <c:f>Sheet1!$B$2:$B$42</c:f>
              <c:numCache>
                <c:formatCode>General</c:formatCode>
                <c:ptCount val="4"/>
                <c:pt idx="0">
                  <c:v>4.7828200000000001</c:v>
                </c:pt>
                <c:pt idx="1">
                  <c:v>4.7196879999999997</c:v>
                </c:pt>
                <c:pt idx="2">
                  <c:v>4.6592630000000002</c:v>
                </c:pt>
                <c:pt idx="3">
                  <c:v>4.6423579999999998</c:v>
                </c:pt>
              </c:numCache>
            </c:numRef>
          </c:val>
        </c:ser>
        <c:ser>
          <c:idx val="0"/>
          <c:order val="4"/>
          <c:tx>
            <c:strRef>
              <c:f>Sheet1!$C$1</c:f>
              <c:strCache>
                <c:ptCount val="1"/>
                <c:pt idx="0">
                  <c:v>commercial</c:v>
                </c:pt>
              </c:strCache>
            </c:strRef>
          </c:tx>
          <c:spPr>
            <a:solidFill>
              <a:schemeClr val="accent5">
                <a:lumMod val="60000"/>
                <a:lumOff val="40000"/>
              </a:schemeClr>
            </a:solidFill>
            <a:ln>
              <a:noFill/>
            </a:ln>
            <a:effectLst/>
          </c:spPr>
          <c:invertIfNegative val="0"/>
          <c:cat>
            <c:numRef>
              <c:f>Sheet1!$A$2:$A$42</c:f>
              <c:numCache>
                <c:formatCode>General</c:formatCode>
                <c:ptCount val="4"/>
                <c:pt idx="0">
                  <c:v>2020</c:v>
                </c:pt>
                <c:pt idx="1">
                  <c:v>2030</c:v>
                </c:pt>
                <c:pt idx="2">
                  <c:v>2040</c:v>
                </c:pt>
                <c:pt idx="3">
                  <c:v>2050</c:v>
                </c:pt>
              </c:numCache>
            </c:numRef>
          </c:cat>
          <c:val>
            <c:numRef>
              <c:f>Sheet1!$C$2:$C$42</c:f>
              <c:numCache>
                <c:formatCode>General</c:formatCode>
                <c:ptCount val="4"/>
                <c:pt idx="0">
                  <c:v>3.1886800000000002</c:v>
                </c:pt>
                <c:pt idx="1">
                  <c:v>3.491981</c:v>
                </c:pt>
                <c:pt idx="2">
                  <c:v>3.5444360000000001</c:v>
                </c:pt>
                <c:pt idx="3">
                  <c:v>3.5891899999999999</c:v>
                </c:pt>
              </c:numCache>
            </c:numRef>
          </c:val>
        </c:ser>
        <c:ser>
          <c:idx val="3"/>
          <c:order val="5"/>
          <c:tx>
            <c:strRef>
              <c:f>Sheet1!$F$1</c:f>
              <c:strCache>
                <c:ptCount val="1"/>
                <c:pt idx="0">
                  <c:v>electric power</c:v>
                </c:pt>
              </c:strCache>
            </c:strRef>
          </c:tx>
          <c:spPr>
            <a:solidFill>
              <a:schemeClr val="accent2">
                <a:lumMod val="60000"/>
                <a:lumOff val="40000"/>
              </a:schemeClr>
            </a:solidFill>
            <a:ln>
              <a:noFill/>
            </a:ln>
            <a:effectLst/>
          </c:spPr>
          <c:invertIfNegative val="0"/>
          <c:cat>
            <c:numRef>
              <c:f>Sheet1!$A$2:$A$42</c:f>
              <c:numCache>
                <c:formatCode>General</c:formatCode>
                <c:ptCount val="4"/>
                <c:pt idx="0">
                  <c:v>2020</c:v>
                </c:pt>
                <c:pt idx="1">
                  <c:v>2030</c:v>
                </c:pt>
                <c:pt idx="2">
                  <c:v>2040</c:v>
                </c:pt>
                <c:pt idx="3">
                  <c:v>2050</c:v>
                </c:pt>
              </c:numCache>
            </c:numRef>
          </c:cat>
          <c:val>
            <c:numRef>
              <c:f>Sheet1!$F$2:$F$42</c:f>
              <c:numCache>
                <c:formatCode>General</c:formatCode>
                <c:ptCount val="4"/>
                <c:pt idx="0">
                  <c:v>11.714919999999999</c:v>
                </c:pt>
                <c:pt idx="1">
                  <c:v>10.201119</c:v>
                </c:pt>
                <c:pt idx="2">
                  <c:v>10.833966</c:v>
                </c:pt>
                <c:pt idx="3">
                  <c:v>12.12926</c:v>
                </c:pt>
              </c:numCache>
            </c:numRef>
          </c:val>
        </c:ser>
        <c:dLbls>
          <c:showLegendKey val="0"/>
          <c:showVal val="0"/>
          <c:showCatName val="0"/>
          <c:showSerName val="0"/>
          <c:showPercent val="0"/>
          <c:showBubbleSize val="0"/>
        </c:dLbls>
        <c:gapWidth val="219"/>
        <c:overlap val="100"/>
        <c:axId val="-1865077920"/>
        <c:axId val="-1865081728"/>
      </c:barChart>
      <c:catAx>
        <c:axId val="-186507792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5081728"/>
        <c:crosses val="autoZero"/>
        <c:auto val="1"/>
        <c:lblAlgn val="ctr"/>
        <c:lblOffset val="100"/>
        <c:tickLblSkip val="1"/>
        <c:tickMarkSkip val="10"/>
        <c:noMultiLvlLbl val="0"/>
      </c:catAx>
      <c:valAx>
        <c:axId val="-1865081728"/>
        <c:scaling>
          <c:orientation val="minMax"/>
          <c:max val="4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5077920"/>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5428615997682"/>
          <c:y val="0.18940899447341852"/>
          <c:w val="0.50912494419421894"/>
          <c:h val="0.71975199888622998"/>
        </c:manualLayout>
      </c:layout>
      <c:areaChart>
        <c:grouping val="stacked"/>
        <c:varyColors val="0"/>
        <c:ser>
          <c:idx val="0"/>
          <c:order val="1"/>
          <c:tx>
            <c:strRef>
              <c:f>Sheet1!$B$1</c:f>
              <c:strCache>
                <c:ptCount val="1"/>
                <c:pt idx="0">
                  <c:v>Pipeline exports to Canada</c:v>
                </c:pt>
              </c:strCache>
            </c:strRef>
          </c:tx>
          <c:spPr>
            <a:solidFill>
              <a:schemeClr val="accent5"/>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0.73874499999999999</c:v>
                </c:pt>
                <c:pt idx="1">
                  <c:v>0.93699300000000008</c:v>
                </c:pt>
                <c:pt idx="2">
                  <c:v>0.97073100000000001</c:v>
                </c:pt>
                <c:pt idx="3">
                  <c:v>0.91119300000000003</c:v>
                </c:pt>
                <c:pt idx="4">
                  <c:v>0.76957299999999995</c:v>
                </c:pt>
                <c:pt idx="5">
                  <c:v>0.70090200000000003</c:v>
                </c:pt>
                <c:pt idx="6">
                  <c:v>0.77130499999999991</c:v>
                </c:pt>
                <c:pt idx="7">
                  <c:v>0.91655600000000004</c:v>
                </c:pt>
                <c:pt idx="8">
                  <c:v>0.83622400000000008</c:v>
                </c:pt>
                <c:pt idx="9">
                  <c:v>0.97162199999999999</c:v>
                </c:pt>
                <c:pt idx="10">
                  <c:v>0.881853</c:v>
                </c:pt>
                <c:pt idx="11">
                  <c:v>0.93321500000000002</c:v>
                </c:pt>
                <c:pt idx="12">
                  <c:v>0.899787</c:v>
                </c:pt>
                <c:pt idx="13">
                  <c:v>0.93907099999999999</c:v>
                </c:pt>
                <c:pt idx="14">
                  <c:v>0.96182500000000004</c:v>
                </c:pt>
                <c:pt idx="15">
                  <c:v>0.951874</c:v>
                </c:pt>
                <c:pt idx="16">
                  <c:v>0.94233500000000003</c:v>
                </c:pt>
                <c:pt idx="17">
                  <c:v>0.95088600000000001</c:v>
                </c:pt>
                <c:pt idx="18">
                  <c:v>0.98219699999999999</c:v>
                </c:pt>
                <c:pt idx="19">
                  <c:v>0.99266600000000005</c:v>
                </c:pt>
                <c:pt idx="20">
                  <c:v>1.043474</c:v>
                </c:pt>
                <c:pt idx="21">
                  <c:v>1.05501</c:v>
                </c:pt>
                <c:pt idx="22">
                  <c:v>1.0559769999999999</c:v>
                </c:pt>
                <c:pt idx="23">
                  <c:v>1.068789</c:v>
                </c:pt>
                <c:pt idx="24">
                  <c:v>1.065361</c:v>
                </c:pt>
                <c:pt idx="25">
                  <c:v>1.07372</c:v>
                </c:pt>
                <c:pt idx="26">
                  <c:v>1.0851660000000001</c:v>
                </c:pt>
                <c:pt idx="27">
                  <c:v>1.09239</c:v>
                </c:pt>
                <c:pt idx="28">
                  <c:v>1.0951770000000001</c:v>
                </c:pt>
                <c:pt idx="29">
                  <c:v>1.099987</c:v>
                </c:pt>
                <c:pt idx="30">
                  <c:v>1.105688</c:v>
                </c:pt>
                <c:pt idx="31">
                  <c:v>1.107054</c:v>
                </c:pt>
                <c:pt idx="32">
                  <c:v>1.111308</c:v>
                </c:pt>
                <c:pt idx="33">
                  <c:v>1.120539</c:v>
                </c:pt>
                <c:pt idx="34">
                  <c:v>1.1308400000000001</c:v>
                </c:pt>
                <c:pt idx="35">
                  <c:v>1.13852</c:v>
                </c:pt>
                <c:pt idx="36">
                  <c:v>1.148477</c:v>
                </c:pt>
                <c:pt idx="37">
                  <c:v>1.1591419999999999</c:v>
                </c:pt>
                <c:pt idx="38">
                  <c:v>1.1735709999999999</c:v>
                </c:pt>
                <c:pt idx="39">
                  <c:v>1.1786430000000001</c:v>
                </c:pt>
                <c:pt idx="40">
                  <c:v>1.184579</c:v>
                </c:pt>
              </c:numCache>
            </c:numRef>
          </c:val>
        </c:ser>
        <c:ser>
          <c:idx val="1"/>
          <c:order val="2"/>
          <c:tx>
            <c:strRef>
              <c:f>Sheet1!$C$1</c:f>
              <c:strCache>
                <c:ptCount val="1"/>
                <c:pt idx="0">
                  <c:v>Pipeline exports to Mexico</c:v>
                </c:pt>
              </c:strCache>
            </c:strRef>
          </c:tx>
          <c:spPr>
            <a:solidFill>
              <a:schemeClr val="accent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0.33345900000000001</c:v>
                </c:pt>
                <c:pt idx="1">
                  <c:v>0.498892</c:v>
                </c:pt>
                <c:pt idx="2">
                  <c:v>0.61995500000000003</c:v>
                </c:pt>
                <c:pt idx="3">
                  <c:v>0.66122100000000006</c:v>
                </c:pt>
                <c:pt idx="4">
                  <c:v>0.72869399999999995</c:v>
                </c:pt>
                <c:pt idx="5">
                  <c:v>1.054467</c:v>
                </c:pt>
                <c:pt idx="6">
                  <c:v>1.4051499999999999</c:v>
                </c:pt>
                <c:pt idx="7">
                  <c:v>1.6707240000000001</c:v>
                </c:pt>
                <c:pt idx="8">
                  <c:v>1.8709290000000001</c:v>
                </c:pt>
                <c:pt idx="9">
                  <c:v>2.0098050000000001</c:v>
                </c:pt>
                <c:pt idx="10">
                  <c:v>2.0645030000000002</c:v>
                </c:pt>
                <c:pt idx="11">
                  <c:v>2.1914950000000002</c:v>
                </c:pt>
                <c:pt idx="12">
                  <c:v>2.4780709999999999</c:v>
                </c:pt>
                <c:pt idx="13">
                  <c:v>2.6120899999999998</c:v>
                </c:pt>
                <c:pt idx="14">
                  <c:v>2.6980659999999999</c:v>
                </c:pt>
                <c:pt idx="15">
                  <c:v>2.7396859999999998</c:v>
                </c:pt>
                <c:pt idx="16">
                  <c:v>2.7609810000000001</c:v>
                </c:pt>
                <c:pt idx="17">
                  <c:v>2.7856559999999999</c:v>
                </c:pt>
                <c:pt idx="18">
                  <c:v>2.8461409999999998</c:v>
                </c:pt>
                <c:pt idx="19">
                  <c:v>2.8615889999999999</c:v>
                </c:pt>
                <c:pt idx="20">
                  <c:v>2.8819430000000001</c:v>
                </c:pt>
                <c:pt idx="21">
                  <c:v>2.9001999999999999</c:v>
                </c:pt>
                <c:pt idx="22">
                  <c:v>2.9216299999999999</c:v>
                </c:pt>
                <c:pt idx="23">
                  <c:v>2.9340380000000001</c:v>
                </c:pt>
                <c:pt idx="24">
                  <c:v>2.9544239999999999</c:v>
                </c:pt>
                <c:pt idx="25">
                  <c:v>2.9581170000000001</c:v>
                </c:pt>
                <c:pt idx="26">
                  <c:v>2.9686819999999998</c:v>
                </c:pt>
                <c:pt idx="27">
                  <c:v>2.9689199999999998</c:v>
                </c:pt>
                <c:pt idx="28">
                  <c:v>2.9758779999999998</c:v>
                </c:pt>
                <c:pt idx="29">
                  <c:v>2.9850150000000002</c:v>
                </c:pt>
                <c:pt idx="30">
                  <c:v>3.0013390000000002</c:v>
                </c:pt>
                <c:pt idx="31">
                  <c:v>3.0019719999999999</c:v>
                </c:pt>
                <c:pt idx="32">
                  <c:v>3.01023</c:v>
                </c:pt>
                <c:pt idx="33">
                  <c:v>3.018777</c:v>
                </c:pt>
                <c:pt idx="34">
                  <c:v>3.032629</c:v>
                </c:pt>
                <c:pt idx="35">
                  <c:v>3.0367670000000002</c:v>
                </c:pt>
                <c:pt idx="36">
                  <c:v>3.0503469999999999</c:v>
                </c:pt>
                <c:pt idx="37">
                  <c:v>3.0598350000000001</c:v>
                </c:pt>
                <c:pt idx="38">
                  <c:v>3.0753490000000001</c:v>
                </c:pt>
                <c:pt idx="39">
                  <c:v>3.0802969999999998</c:v>
                </c:pt>
                <c:pt idx="40">
                  <c:v>3.0670099999999998</c:v>
                </c:pt>
              </c:numCache>
            </c:numRef>
          </c:val>
        </c:ser>
        <c:ser>
          <c:idx val="2"/>
          <c:order val="3"/>
          <c:tx>
            <c:strRef>
              <c:f>Sheet1!$D$1</c:f>
              <c:strCache>
                <c:ptCount val="1"/>
                <c:pt idx="0">
                  <c:v>LNG exports</c:v>
                </c:pt>
              </c:strCache>
            </c:strRef>
          </c:tx>
          <c:spPr>
            <a:solidFill>
              <a:schemeClr val="tx2"/>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6.4585000000000115E-2</c:v>
                </c:pt>
                <c:pt idx="1">
                  <c:v>6.9765000000000077E-2</c:v>
                </c:pt>
                <c:pt idx="2">
                  <c:v>2.8141999999999889E-2</c:v>
                </c:pt>
                <c:pt idx="3">
                  <c:v>-9.9999999991773336E-7</c:v>
                </c:pt>
                <c:pt idx="4">
                  <c:v>1.5975000000000069E-2</c:v>
                </c:pt>
                <c:pt idx="5">
                  <c:v>2.8142999999999811E-2</c:v>
                </c:pt>
                <c:pt idx="6">
                  <c:v>0.15899300000000019</c:v>
                </c:pt>
                <c:pt idx="7">
                  <c:v>0.56652400000000025</c:v>
                </c:pt>
                <c:pt idx="8">
                  <c:v>0.90026499999999965</c:v>
                </c:pt>
                <c:pt idx="9">
                  <c:v>1.6748970000000001</c:v>
                </c:pt>
                <c:pt idx="10">
                  <c:v>2.3141799999999999</c:v>
                </c:pt>
                <c:pt idx="11">
                  <c:v>3.1822710000000001</c:v>
                </c:pt>
                <c:pt idx="12">
                  <c:v>3.1273200000000001</c:v>
                </c:pt>
                <c:pt idx="13">
                  <c:v>3.1660970000000002</c:v>
                </c:pt>
                <c:pt idx="14">
                  <c:v>3.5400209999999999</c:v>
                </c:pt>
                <c:pt idx="15">
                  <c:v>4.0963609999999999</c:v>
                </c:pt>
                <c:pt idx="16">
                  <c:v>4.4248950000000002</c:v>
                </c:pt>
                <c:pt idx="17">
                  <c:v>4.4248950000000002</c:v>
                </c:pt>
                <c:pt idx="18">
                  <c:v>4.5370179999999998</c:v>
                </c:pt>
                <c:pt idx="19">
                  <c:v>4.7248950000000001</c:v>
                </c:pt>
                <c:pt idx="20">
                  <c:v>4.9248950000000002</c:v>
                </c:pt>
                <c:pt idx="21">
                  <c:v>5.0248949999999999</c:v>
                </c:pt>
                <c:pt idx="22">
                  <c:v>5.0370179999999998</c:v>
                </c:pt>
                <c:pt idx="23">
                  <c:v>5.0248949999999999</c:v>
                </c:pt>
                <c:pt idx="24">
                  <c:v>5.0248949999999999</c:v>
                </c:pt>
                <c:pt idx="25">
                  <c:v>5.0248949999999999</c:v>
                </c:pt>
                <c:pt idx="26">
                  <c:v>5.0370179999999998</c:v>
                </c:pt>
                <c:pt idx="27">
                  <c:v>5.0248949999999999</c:v>
                </c:pt>
                <c:pt idx="28">
                  <c:v>5.0248949999999999</c:v>
                </c:pt>
                <c:pt idx="29">
                  <c:v>5.0248949999999999</c:v>
                </c:pt>
                <c:pt idx="30">
                  <c:v>5.0370179999999998</c:v>
                </c:pt>
                <c:pt idx="31">
                  <c:v>5.0248949999999999</c:v>
                </c:pt>
                <c:pt idx="32">
                  <c:v>5.0248949999999999</c:v>
                </c:pt>
                <c:pt idx="33">
                  <c:v>5.0248949999999999</c:v>
                </c:pt>
                <c:pt idx="34">
                  <c:v>5.0370179999999998</c:v>
                </c:pt>
                <c:pt idx="35">
                  <c:v>5.0248949999999999</c:v>
                </c:pt>
                <c:pt idx="36">
                  <c:v>5.0248949999999999</c:v>
                </c:pt>
                <c:pt idx="37">
                  <c:v>5.0248949999999999</c:v>
                </c:pt>
                <c:pt idx="38">
                  <c:v>5.0370179999999998</c:v>
                </c:pt>
                <c:pt idx="39">
                  <c:v>5.0248949999999999</c:v>
                </c:pt>
                <c:pt idx="40">
                  <c:v>5.0248949999999999</c:v>
                </c:pt>
              </c:numCache>
            </c:numRef>
          </c:val>
        </c:ser>
        <c:dLbls>
          <c:showLegendKey val="0"/>
          <c:showVal val="0"/>
          <c:showCatName val="0"/>
          <c:showSerName val="0"/>
          <c:showPercent val="0"/>
          <c:showBubbleSize val="0"/>
        </c:dLbls>
        <c:axId val="-1865099680"/>
        <c:axId val="-1865105664"/>
      </c:areaChart>
      <c:areaChart>
        <c:grouping val="stacked"/>
        <c:varyColors val="0"/>
        <c:ser>
          <c:idx val="3"/>
          <c:order val="4"/>
          <c:tx>
            <c:strRef>
              <c:f>Sheet1!$E$1</c:f>
              <c:strCache>
                <c:ptCount val="1"/>
                <c:pt idx="0">
                  <c:v>Pipeline imports from Canada per day</c:v>
                </c:pt>
              </c:strCache>
            </c:strRef>
          </c:tx>
          <c:spPr>
            <a:solidFill>
              <a:schemeClr val="accent5">
                <a:lumMod val="60000"/>
                <a:lumOff val="40000"/>
              </a:schemeClr>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-8.9856219178082188</c:v>
                </c:pt>
                <c:pt idx="1">
                  <c:v>-8.5399479452054798</c:v>
                </c:pt>
                <c:pt idx="2">
                  <c:v>-8.1173342465753429</c:v>
                </c:pt>
                <c:pt idx="3">
                  <c:v>-7.6328273972602743</c:v>
                </c:pt>
                <c:pt idx="4">
                  <c:v>-7.2186547945205488</c:v>
                </c:pt>
                <c:pt idx="5">
                  <c:v>-7.1947616438356166</c:v>
                </c:pt>
                <c:pt idx="6">
                  <c:v>-7.99473698630137</c:v>
                </c:pt>
                <c:pt idx="7">
                  <c:v>-8.0970904109589039</c:v>
                </c:pt>
                <c:pt idx="8">
                  <c:v>-7.7012684931506854</c:v>
                </c:pt>
                <c:pt idx="9">
                  <c:v>-7.3621013698630131</c:v>
                </c:pt>
                <c:pt idx="10">
                  <c:v>-6.9187013698630144</c:v>
                </c:pt>
                <c:pt idx="11">
                  <c:v>-7.0642575342465754</c:v>
                </c:pt>
                <c:pt idx="12">
                  <c:v>-7.0861698630136978</c:v>
                </c:pt>
                <c:pt idx="13">
                  <c:v>-6.5634575342465764</c:v>
                </c:pt>
                <c:pt idx="14">
                  <c:v>-6.235849315068493</c:v>
                </c:pt>
                <c:pt idx="15">
                  <c:v>-6.547898630136987</c:v>
                </c:pt>
                <c:pt idx="16">
                  <c:v>-6.8503945205479457</c:v>
                </c:pt>
                <c:pt idx="17">
                  <c:v>-6.6157287671232874</c:v>
                </c:pt>
                <c:pt idx="18">
                  <c:v>-6.4596904109589044</c:v>
                </c:pt>
                <c:pt idx="19">
                  <c:v>-6.2029479452054792</c:v>
                </c:pt>
                <c:pt idx="20">
                  <c:v>-5.7130301369863021</c:v>
                </c:pt>
                <c:pt idx="21">
                  <c:v>-5.728846575342466</c:v>
                </c:pt>
                <c:pt idx="22">
                  <c:v>-5.6036438356164382</c:v>
                </c:pt>
                <c:pt idx="23">
                  <c:v>-5.3260986301369861</c:v>
                </c:pt>
                <c:pt idx="24">
                  <c:v>-5.310876712328767</c:v>
                </c:pt>
                <c:pt idx="25">
                  <c:v>-5.3477945205479447</c:v>
                </c:pt>
                <c:pt idx="26">
                  <c:v>-5.3416438356164386</c:v>
                </c:pt>
                <c:pt idx="27">
                  <c:v>-5.3584575342465746</c:v>
                </c:pt>
                <c:pt idx="28">
                  <c:v>-5.4046986301369859</c:v>
                </c:pt>
                <c:pt idx="29">
                  <c:v>-5.404917808219178</c:v>
                </c:pt>
                <c:pt idx="30">
                  <c:v>-5.4095616438356169</c:v>
                </c:pt>
                <c:pt idx="31">
                  <c:v>-5.4062904109589054</c:v>
                </c:pt>
                <c:pt idx="32">
                  <c:v>-5.3214958904109588</c:v>
                </c:pt>
                <c:pt idx="33">
                  <c:v>-5.2658931506849314</c:v>
                </c:pt>
                <c:pt idx="34">
                  <c:v>-5.1678712328767116</c:v>
                </c:pt>
                <c:pt idx="35">
                  <c:v>-5.1387534246575344</c:v>
                </c:pt>
                <c:pt idx="36">
                  <c:v>-5.0722109589041091</c:v>
                </c:pt>
                <c:pt idx="37">
                  <c:v>-5.0363780821917814</c:v>
                </c:pt>
                <c:pt idx="38">
                  <c:v>-4.9752547945205494</c:v>
                </c:pt>
                <c:pt idx="39">
                  <c:v>-4.9830876712328767</c:v>
                </c:pt>
                <c:pt idx="40">
                  <c:v>-4.9215342465753418</c:v>
                </c:pt>
              </c:numCache>
            </c:numRef>
          </c:val>
        </c:ser>
        <c:ser>
          <c:idx val="4"/>
          <c:order val="5"/>
          <c:tx>
            <c:strRef>
              <c:f>Sheet1!$F$1</c:f>
              <c:strCache>
                <c:ptCount val="1"/>
                <c:pt idx="0">
                  <c:v>Pipeline imports from Mexico per day</c:v>
                </c:pt>
              </c:strCache>
            </c:strRef>
          </c:tx>
          <c:spPr>
            <a:solidFill>
              <a:srgbClr val="BD732A"/>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-8.2178082191780827E-2</c:v>
                </c:pt>
                <c:pt idx="1">
                  <c:v>-7.32054794520548E-3</c:v>
                </c:pt>
                <c:pt idx="2">
                  <c:v>-8.6027397260273971E-4</c:v>
                </c:pt>
                <c:pt idx="3">
                  <c:v>-2.928767123287671E-3</c:v>
                </c:pt>
                <c:pt idx="4">
                  <c:v>-3.9068493150684934E-3</c:v>
                </c:pt>
                <c:pt idx="5">
                  <c:v>-2.5561643835616439E-3</c:v>
                </c:pt>
                <c:pt idx="6">
                  <c:v>-2.5123287671232879E-3</c:v>
                </c:pt>
                <c:pt idx="7">
                  <c:v>-3.6876712328767131E-3</c:v>
                </c:pt>
                <c:pt idx="8">
                  <c:v>-9.0849315068493152E-3</c:v>
                </c:pt>
                <c:pt idx="9">
                  <c:v>-5.1315068493150689E-3</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ser>
        <c:ser>
          <c:idx val="5"/>
          <c:order val="6"/>
          <c:tx>
            <c:strRef>
              <c:f>Sheet1!$G$1</c:f>
              <c:strCache>
                <c:ptCount val="1"/>
                <c:pt idx="0">
                  <c:v>LNG imports per day</c:v>
                </c:pt>
              </c:strCache>
            </c:strRef>
          </c:tx>
          <c:spPr>
            <a:solidFill>
              <a:srgbClr val="51CAFF"/>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-1.1808493150684931</c:v>
                </c:pt>
                <c:pt idx="1">
                  <c:v>-0.95599726027397269</c:v>
                </c:pt>
                <c:pt idx="2">
                  <c:v>-0.4784904109589041</c:v>
                </c:pt>
                <c:pt idx="3">
                  <c:v>-0.26384931506849307</c:v>
                </c:pt>
                <c:pt idx="4">
                  <c:v>-0.16203561643835621</c:v>
                </c:pt>
                <c:pt idx="5">
                  <c:v>-0.2495178082191781</c:v>
                </c:pt>
                <c:pt idx="6">
                  <c:v>-0.23956986301369859</c:v>
                </c:pt>
                <c:pt idx="7">
                  <c:v>-0.20943013698630139</c:v>
                </c:pt>
                <c:pt idx="8">
                  <c:v>-0.20429315068493151</c:v>
                </c:pt>
                <c:pt idx="9">
                  <c:v>-0.14432054794520549</c:v>
                </c:pt>
                <c:pt idx="10">
                  <c:v>-0.17714794520547941</c:v>
                </c:pt>
                <c:pt idx="11">
                  <c:v>-0.21550958904109591</c:v>
                </c:pt>
                <c:pt idx="12">
                  <c:v>-0.21454520547945211</c:v>
                </c:pt>
                <c:pt idx="13">
                  <c:v>-0.21357808219178079</c:v>
                </c:pt>
                <c:pt idx="14">
                  <c:v>-0.21261369863013699</c:v>
                </c:pt>
                <c:pt idx="15">
                  <c:v>-0.2116493150684931</c:v>
                </c:pt>
                <c:pt idx="16">
                  <c:v>-0.2106821917808219</c:v>
                </c:pt>
                <c:pt idx="17">
                  <c:v>-0.2106821917808219</c:v>
                </c:pt>
                <c:pt idx="18">
                  <c:v>-0.2106821917808219</c:v>
                </c:pt>
                <c:pt idx="19">
                  <c:v>-0.2106821917808219</c:v>
                </c:pt>
                <c:pt idx="20">
                  <c:v>-0.2106821917808219</c:v>
                </c:pt>
                <c:pt idx="21">
                  <c:v>-0.2106821917808219</c:v>
                </c:pt>
                <c:pt idx="22">
                  <c:v>-0.2106821917808219</c:v>
                </c:pt>
                <c:pt idx="23">
                  <c:v>-0.2106821917808219</c:v>
                </c:pt>
                <c:pt idx="24">
                  <c:v>-0.2106821917808219</c:v>
                </c:pt>
                <c:pt idx="25">
                  <c:v>-0.2106821917808219</c:v>
                </c:pt>
                <c:pt idx="26">
                  <c:v>-0.2106821917808219</c:v>
                </c:pt>
                <c:pt idx="27">
                  <c:v>-0.2106821917808219</c:v>
                </c:pt>
                <c:pt idx="28">
                  <c:v>-0.2106821917808219</c:v>
                </c:pt>
                <c:pt idx="29">
                  <c:v>-0.2106821917808219</c:v>
                </c:pt>
                <c:pt idx="30">
                  <c:v>-0.2106821917808219</c:v>
                </c:pt>
                <c:pt idx="31">
                  <c:v>-0.2106821917808219</c:v>
                </c:pt>
                <c:pt idx="32">
                  <c:v>-0.2106821917808219</c:v>
                </c:pt>
                <c:pt idx="33">
                  <c:v>-0.2106821917808219</c:v>
                </c:pt>
                <c:pt idx="34">
                  <c:v>-0.2106821917808219</c:v>
                </c:pt>
                <c:pt idx="35">
                  <c:v>-0.2106821917808219</c:v>
                </c:pt>
                <c:pt idx="36">
                  <c:v>-0.2106821917808219</c:v>
                </c:pt>
                <c:pt idx="37">
                  <c:v>-0.2106821917808219</c:v>
                </c:pt>
                <c:pt idx="38">
                  <c:v>-0.2106821917808219</c:v>
                </c:pt>
                <c:pt idx="39">
                  <c:v>-0.2106821917808219</c:v>
                </c:pt>
                <c:pt idx="40">
                  <c:v>-0.2106821917808219</c:v>
                </c:pt>
              </c:numCache>
            </c:numRef>
          </c:val>
        </c:ser>
        <c:dLbls>
          <c:showLegendKey val="0"/>
          <c:showVal val="0"/>
          <c:showCatName val="0"/>
          <c:showSerName val="0"/>
          <c:showPercent val="0"/>
          <c:showBubbleSize val="0"/>
        </c:dLbls>
        <c:axId val="-1865092608"/>
        <c:axId val="-1865089344"/>
      </c:areaChart>
      <c:lineChart>
        <c:grouping val="standard"/>
        <c:varyColors val="0"/>
        <c:ser>
          <c:idx val="6"/>
          <c:order val="0"/>
          <c:tx>
            <c:strRef>
              <c:f>Sheet1!$H$1</c:f>
              <c:strCache>
                <c:ptCount val="1"/>
                <c:pt idx="0">
                  <c:v>net exports</c:v>
                </c:pt>
              </c:strCache>
            </c:strRef>
          </c:tx>
          <c:spPr>
            <a:ln w="22225" cap="rnd">
              <a:solidFill>
                <a:schemeClr val="bg1">
                  <a:lumMod val="75000"/>
                </a:schemeClr>
              </a:solidFill>
              <a:prstDash val="dash"/>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-2.6039680000000001</c:v>
                </c:pt>
                <c:pt idx="1">
                  <c:v>-1.9630430000000001</c:v>
                </c:pt>
                <c:pt idx="2">
                  <c:v>-1.518961</c:v>
                </c:pt>
                <c:pt idx="3">
                  <c:v>-1.3109420000000001</c:v>
                </c:pt>
                <c:pt idx="4">
                  <c:v>-1.1811370000000001</c:v>
                </c:pt>
                <c:pt idx="5">
                  <c:v>-0.934581</c:v>
                </c:pt>
                <c:pt idx="6">
                  <c:v>-0.670991</c:v>
                </c:pt>
                <c:pt idx="7">
                  <c:v>0.120578</c:v>
                </c:pt>
                <c:pt idx="8">
                  <c:v>0.71857100000000007</c:v>
                </c:pt>
                <c:pt idx="9">
                  <c:v>1.9146080000000001</c:v>
                </c:pt>
                <c:pt idx="10">
                  <c:v>2.67055</c:v>
                </c:pt>
                <c:pt idx="11">
                  <c:v>3.6498659999999998</c:v>
                </c:pt>
                <c:pt idx="12">
                  <c:v>3.8404180000000001</c:v>
                </c:pt>
                <c:pt idx="13">
                  <c:v>4.2436389999999999</c:v>
                </c:pt>
                <c:pt idx="14">
                  <c:v>4.8462230000000002</c:v>
                </c:pt>
                <c:pt idx="15">
                  <c:v>5.3206860000000002</c:v>
                </c:pt>
                <c:pt idx="16">
                  <c:v>5.5509180000000002</c:v>
                </c:pt>
                <c:pt idx="17">
                  <c:v>5.6697969999999991</c:v>
                </c:pt>
                <c:pt idx="18">
                  <c:v>5.930669</c:v>
                </c:pt>
                <c:pt idx="19">
                  <c:v>6.238175</c:v>
                </c:pt>
                <c:pt idx="20">
                  <c:v>6.6881550000000001</c:v>
                </c:pt>
                <c:pt idx="21">
                  <c:v>6.8121760000000009</c:v>
                </c:pt>
                <c:pt idx="22">
                  <c:v>6.8923959999999997</c:v>
                </c:pt>
                <c:pt idx="23">
                  <c:v>7.0067959999999996</c:v>
                </c:pt>
                <c:pt idx="24">
                  <c:v>7.029312</c:v>
                </c:pt>
                <c:pt idx="25">
                  <c:v>7.0278880000000008</c:v>
                </c:pt>
                <c:pt idx="26">
                  <c:v>7.0642670000000001</c:v>
                </c:pt>
                <c:pt idx="27">
                  <c:v>7.0534689999999998</c:v>
                </c:pt>
                <c:pt idx="28">
                  <c:v>7.0463359999999993</c:v>
                </c:pt>
                <c:pt idx="29">
                  <c:v>7.0602039999999988</c:v>
                </c:pt>
                <c:pt idx="30">
                  <c:v>7.0926550000000006</c:v>
                </c:pt>
                <c:pt idx="31">
                  <c:v>7.0837260000000004</c:v>
                </c:pt>
                <c:pt idx="32">
                  <c:v>7.1271880000000003</c:v>
                </c:pt>
                <c:pt idx="33">
                  <c:v>7.16526</c:v>
                </c:pt>
                <c:pt idx="34">
                  <c:v>7.2373150000000006</c:v>
                </c:pt>
                <c:pt idx="35">
                  <c:v>7.2476380000000002</c:v>
                </c:pt>
                <c:pt idx="36">
                  <c:v>7.2954629999999989</c:v>
                </c:pt>
                <c:pt idx="37">
                  <c:v>7.3286949999999997</c:v>
                </c:pt>
                <c:pt idx="38">
                  <c:v>7.3930709999999999</c:v>
                </c:pt>
                <c:pt idx="39">
                  <c:v>7.3881070000000006</c:v>
                </c:pt>
                <c:pt idx="40">
                  <c:v>7.4032249999999999</c:v>
                </c:pt>
              </c:numCache>
            </c:numRef>
          </c:val>
          <c:smooth val="0"/>
        </c:ser>
        <c:dLbls>
          <c:showLegendKey val="0"/>
          <c:showVal val="0"/>
          <c:showCatName val="0"/>
          <c:showSerName val="0"/>
          <c:showPercent val="0"/>
          <c:showBubbleSize val="0"/>
        </c:dLbls>
        <c:marker val="1"/>
        <c:smooth val="0"/>
        <c:axId val="-1865099680"/>
        <c:axId val="-1865105664"/>
      </c:lineChart>
      <c:catAx>
        <c:axId val="-1865099680"/>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5105664"/>
        <c:crosses val="autoZero"/>
        <c:auto val="1"/>
        <c:lblAlgn val="ctr"/>
        <c:lblOffset val="100"/>
        <c:tickLblSkip val="10"/>
        <c:tickMarkSkip val="10"/>
        <c:noMultiLvlLbl val="0"/>
      </c:catAx>
      <c:valAx>
        <c:axId val="-1865105664"/>
        <c:scaling>
          <c:orientation val="minMax"/>
          <c:max val="1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5099680"/>
        <c:crossesAt val="11"/>
        <c:crossBetween val="midCat"/>
        <c:majorUnit val="5"/>
      </c:valAx>
      <c:valAx>
        <c:axId val="-1865089344"/>
        <c:scaling>
          <c:orientation val="minMax"/>
          <c:max val="41.095890000000004"/>
          <c:min val="-13.69863"/>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865092608"/>
        <c:crosses val="max"/>
        <c:crossBetween val="between"/>
        <c:majorUnit val="13.69863"/>
      </c:valAx>
      <c:catAx>
        <c:axId val="-1865092608"/>
        <c:scaling>
          <c:orientation val="minMax"/>
        </c:scaling>
        <c:delete val="1"/>
        <c:axPos val="b"/>
        <c:numFmt formatCode="General" sourceLinked="1"/>
        <c:majorTickMark val="out"/>
        <c:minorTickMark val="none"/>
        <c:tickLblPos val="nextTo"/>
        <c:crossAx val="-1865089344"/>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defRPr sz="1400">
          <a:solidFill>
            <a:schemeClr val="tx1"/>
          </a:solidFill>
        </a:defRPr>
      </a:pPr>
      <a:endParaRPr lang="en-US"/>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73171410275783E-2"/>
          <c:y val="0.17300715191367205"/>
          <c:w val="0.75981072351272039"/>
          <c:h val="0.73615376146232092"/>
        </c:manualLayout>
      </c:layout>
      <c:areaChart>
        <c:grouping val="stacked"/>
        <c:varyColors val="0"/>
        <c:ser>
          <c:idx val="0"/>
          <c:order val="1"/>
          <c:tx>
            <c:strRef>
              <c:f>Sheet1!$B$1</c:f>
              <c:strCache>
                <c:ptCount val="1"/>
                <c:pt idx="0">
                  <c:v>Pipeline exports to Canada</c:v>
                </c:pt>
              </c:strCache>
            </c:strRef>
          </c:tx>
          <c:spPr>
            <a:solidFill>
              <a:schemeClr val="accent5"/>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0.73874499999999999</c:v>
                </c:pt>
                <c:pt idx="1">
                  <c:v>0.93699300000000008</c:v>
                </c:pt>
                <c:pt idx="2">
                  <c:v>0.97073100000000001</c:v>
                </c:pt>
                <c:pt idx="3">
                  <c:v>0.91119300000000003</c:v>
                </c:pt>
                <c:pt idx="4">
                  <c:v>0.76957299999999995</c:v>
                </c:pt>
                <c:pt idx="5">
                  <c:v>0.70090200000000003</c:v>
                </c:pt>
                <c:pt idx="6">
                  <c:v>0.77130499999999991</c:v>
                </c:pt>
                <c:pt idx="7">
                  <c:v>0.91655600000000004</c:v>
                </c:pt>
                <c:pt idx="8">
                  <c:v>0.83622400000000008</c:v>
                </c:pt>
                <c:pt idx="9">
                  <c:v>0.97162199999999999</c:v>
                </c:pt>
                <c:pt idx="10">
                  <c:v>0.881853</c:v>
                </c:pt>
                <c:pt idx="11">
                  <c:v>0.93457400000000002</c:v>
                </c:pt>
                <c:pt idx="12">
                  <c:v>0.88797499999999996</c:v>
                </c:pt>
                <c:pt idx="13">
                  <c:v>0.90427299999999999</c:v>
                </c:pt>
                <c:pt idx="14">
                  <c:v>0.91748099999999999</c:v>
                </c:pt>
                <c:pt idx="15">
                  <c:v>0.91920100000000005</c:v>
                </c:pt>
                <c:pt idx="16">
                  <c:v>0.90130500000000002</c:v>
                </c:pt>
                <c:pt idx="17">
                  <c:v>0.91039999999999999</c:v>
                </c:pt>
                <c:pt idx="18">
                  <c:v>0.94989100000000004</c:v>
                </c:pt>
                <c:pt idx="19">
                  <c:v>0.95239700000000005</c:v>
                </c:pt>
                <c:pt idx="20">
                  <c:v>0.98195200000000005</c:v>
                </c:pt>
                <c:pt idx="21">
                  <c:v>0.98093300000000005</c:v>
                </c:pt>
                <c:pt idx="22">
                  <c:v>0.97496000000000005</c:v>
                </c:pt>
                <c:pt idx="23">
                  <c:v>0.97985100000000003</c:v>
                </c:pt>
                <c:pt idx="24">
                  <c:v>0.96853599999999995</c:v>
                </c:pt>
                <c:pt idx="25">
                  <c:v>0.96110300000000004</c:v>
                </c:pt>
                <c:pt idx="26">
                  <c:v>0.95740599999999998</c:v>
                </c:pt>
                <c:pt idx="27">
                  <c:v>0.952121</c:v>
                </c:pt>
                <c:pt idx="28">
                  <c:v>0.94485699999999995</c:v>
                </c:pt>
                <c:pt idx="29">
                  <c:v>0.93505799999999994</c:v>
                </c:pt>
                <c:pt idx="30">
                  <c:v>0.93013800000000002</c:v>
                </c:pt>
                <c:pt idx="31">
                  <c:v>0.92715499999999995</c:v>
                </c:pt>
                <c:pt idx="32">
                  <c:v>0.92213900000000004</c:v>
                </c:pt>
                <c:pt idx="33">
                  <c:v>0.92512700000000003</c:v>
                </c:pt>
                <c:pt idx="34">
                  <c:v>0.92028399999999999</c:v>
                </c:pt>
                <c:pt idx="35">
                  <c:v>0.92387699999999995</c:v>
                </c:pt>
                <c:pt idx="36">
                  <c:v>0.92188899999999996</c:v>
                </c:pt>
                <c:pt idx="37">
                  <c:v>0.92289299999999996</c:v>
                </c:pt>
                <c:pt idx="38">
                  <c:v>0.92471700000000001</c:v>
                </c:pt>
                <c:pt idx="39">
                  <c:v>0.92336499999999999</c:v>
                </c:pt>
                <c:pt idx="40">
                  <c:v>0.916381</c:v>
                </c:pt>
              </c:numCache>
            </c:numRef>
          </c:val>
        </c:ser>
        <c:ser>
          <c:idx val="1"/>
          <c:order val="2"/>
          <c:tx>
            <c:strRef>
              <c:f>Sheet1!$C$1</c:f>
              <c:strCache>
                <c:ptCount val="1"/>
                <c:pt idx="0">
                  <c:v>Pipeline exports to Mexico</c:v>
                </c:pt>
              </c:strCache>
            </c:strRef>
          </c:tx>
          <c:spPr>
            <a:solidFill>
              <a:schemeClr val="accent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0.33345900000000001</c:v>
                </c:pt>
                <c:pt idx="1">
                  <c:v>0.498892</c:v>
                </c:pt>
                <c:pt idx="2">
                  <c:v>0.61995500000000003</c:v>
                </c:pt>
                <c:pt idx="3">
                  <c:v>0.66122100000000006</c:v>
                </c:pt>
                <c:pt idx="4">
                  <c:v>0.72869399999999995</c:v>
                </c:pt>
                <c:pt idx="5">
                  <c:v>1.054467</c:v>
                </c:pt>
                <c:pt idx="6">
                  <c:v>1.4051500000000001</c:v>
                </c:pt>
                <c:pt idx="7">
                  <c:v>1.6707239999999999</c:v>
                </c:pt>
                <c:pt idx="8">
                  <c:v>1.8709290000000001</c:v>
                </c:pt>
                <c:pt idx="9">
                  <c:v>2.0098050000000001</c:v>
                </c:pt>
                <c:pt idx="10">
                  <c:v>2.0645310000000001</c:v>
                </c:pt>
                <c:pt idx="11">
                  <c:v>2.1879209999999998</c:v>
                </c:pt>
                <c:pt idx="12">
                  <c:v>2.4651299999999998</c:v>
                </c:pt>
                <c:pt idx="13">
                  <c:v>2.582376</c:v>
                </c:pt>
                <c:pt idx="14">
                  <c:v>2.6450809999999998</c:v>
                </c:pt>
                <c:pt idx="15">
                  <c:v>2.65652</c:v>
                </c:pt>
                <c:pt idx="16">
                  <c:v>2.642293</c:v>
                </c:pt>
                <c:pt idx="17">
                  <c:v>2.62534</c:v>
                </c:pt>
                <c:pt idx="18">
                  <c:v>2.648082</c:v>
                </c:pt>
                <c:pt idx="19">
                  <c:v>2.623246</c:v>
                </c:pt>
                <c:pt idx="20">
                  <c:v>2.605064</c:v>
                </c:pt>
                <c:pt idx="21">
                  <c:v>2.5901939999999999</c:v>
                </c:pt>
                <c:pt idx="22">
                  <c:v>2.581223</c:v>
                </c:pt>
                <c:pt idx="23">
                  <c:v>2.5635210000000002</c:v>
                </c:pt>
                <c:pt idx="24">
                  <c:v>2.555304</c:v>
                </c:pt>
                <c:pt idx="25">
                  <c:v>2.530678</c:v>
                </c:pt>
                <c:pt idx="26">
                  <c:v>2.5132029999999999</c:v>
                </c:pt>
                <c:pt idx="27">
                  <c:v>2.4872390000000002</c:v>
                </c:pt>
                <c:pt idx="28">
                  <c:v>2.4677210000000001</c:v>
                </c:pt>
                <c:pt idx="29">
                  <c:v>2.4506969999999999</c:v>
                </c:pt>
                <c:pt idx="30">
                  <c:v>2.4420310000000001</c:v>
                </c:pt>
                <c:pt idx="31">
                  <c:v>2.4187439999999998</c:v>
                </c:pt>
                <c:pt idx="32">
                  <c:v>2.4033509999999998</c:v>
                </c:pt>
                <c:pt idx="33">
                  <c:v>2.3942109999999999</c:v>
                </c:pt>
                <c:pt idx="34">
                  <c:v>2.3811279999999999</c:v>
                </c:pt>
                <c:pt idx="35">
                  <c:v>2.3648060000000002</c:v>
                </c:pt>
                <c:pt idx="36">
                  <c:v>2.3497349999999999</c:v>
                </c:pt>
                <c:pt idx="37">
                  <c:v>2.332989</c:v>
                </c:pt>
                <c:pt idx="38">
                  <c:v>2.3233929999999998</c:v>
                </c:pt>
                <c:pt idx="39">
                  <c:v>2.3074490000000001</c:v>
                </c:pt>
                <c:pt idx="40">
                  <c:v>2.2487529999999998</c:v>
                </c:pt>
              </c:numCache>
            </c:numRef>
          </c:val>
        </c:ser>
        <c:ser>
          <c:idx val="2"/>
          <c:order val="3"/>
          <c:tx>
            <c:strRef>
              <c:f>Sheet1!$D$1</c:f>
              <c:strCache>
                <c:ptCount val="1"/>
                <c:pt idx="0">
                  <c:v>LNG exports</c:v>
                </c:pt>
              </c:strCache>
            </c:strRef>
          </c:tx>
          <c:spPr>
            <a:solidFill>
              <a:schemeClr val="tx2"/>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6.4585000000000115E-2</c:v>
                </c:pt>
                <c:pt idx="1">
                  <c:v>6.9765000000000077E-2</c:v>
                </c:pt>
                <c:pt idx="2">
                  <c:v>2.8141999999999889E-2</c:v>
                </c:pt>
                <c:pt idx="3">
                  <c:v>-9.9999999991773336E-7</c:v>
                </c:pt>
                <c:pt idx="4">
                  <c:v>1.5975000000000072E-2</c:v>
                </c:pt>
                <c:pt idx="5">
                  <c:v>2.8142999999999807E-2</c:v>
                </c:pt>
                <c:pt idx="6">
                  <c:v>0.15899300000000016</c:v>
                </c:pt>
                <c:pt idx="7">
                  <c:v>0.56652400000000025</c:v>
                </c:pt>
                <c:pt idx="8">
                  <c:v>0.90026499999999965</c:v>
                </c:pt>
                <c:pt idx="9">
                  <c:v>1.6748969999999996</c:v>
                </c:pt>
                <c:pt idx="10">
                  <c:v>2.3141799999999999</c:v>
                </c:pt>
                <c:pt idx="11">
                  <c:v>3.1739220000000001</c:v>
                </c:pt>
                <c:pt idx="12">
                  <c:v>3.1178530000000002</c:v>
                </c:pt>
                <c:pt idx="13">
                  <c:v>3.1660970000000002</c:v>
                </c:pt>
                <c:pt idx="14">
                  <c:v>3.5400209999999999</c:v>
                </c:pt>
                <c:pt idx="15">
                  <c:v>4.0938460000000001</c:v>
                </c:pt>
                <c:pt idx="16">
                  <c:v>4.4101610000000004</c:v>
                </c:pt>
                <c:pt idx="17">
                  <c:v>4.3611800000000001</c:v>
                </c:pt>
                <c:pt idx="18">
                  <c:v>4.3778569999999997</c:v>
                </c:pt>
                <c:pt idx="19">
                  <c:v>4.3515620000000004</c:v>
                </c:pt>
                <c:pt idx="20">
                  <c:v>4.3052320000000002</c:v>
                </c:pt>
                <c:pt idx="21">
                  <c:v>4.3111090000000001</c:v>
                </c:pt>
                <c:pt idx="22">
                  <c:v>4.1820339999999998</c:v>
                </c:pt>
                <c:pt idx="23">
                  <c:v>4.0351809999999997</c:v>
                </c:pt>
                <c:pt idx="24">
                  <c:v>3.9110689999999999</c:v>
                </c:pt>
                <c:pt idx="25">
                  <c:v>3.892331</c:v>
                </c:pt>
                <c:pt idx="26">
                  <c:v>3.8703850000000002</c:v>
                </c:pt>
                <c:pt idx="27">
                  <c:v>3.7652540000000001</c:v>
                </c:pt>
                <c:pt idx="28">
                  <c:v>3.5780669999999999</c:v>
                </c:pt>
                <c:pt idx="29">
                  <c:v>3.479079</c:v>
                </c:pt>
                <c:pt idx="30">
                  <c:v>3.3955959999999998</c:v>
                </c:pt>
                <c:pt idx="31">
                  <c:v>3.3457710000000001</c:v>
                </c:pt>
                <c:pt idx="32">
                  <c:v>3.217409</c:v>
                </c:pt>
                <c:pt idx="33">
                  <c:v>3.0266700000000002</c:v>
                </c:pt>
                <c:pt idx="34">
                  <c:v>3.2389809999999999</c:v>
                </c:pt>
                <c:pt idx="35">
                  <c:v>3.0801820000000002</c:v>
                </c:pt>
                <c:pt idx="36">
                  <c:v>3.0746820000000001</c:v>
                </c:pt>
                <c:pt idx="37">
                  <c:v>3.106125</c:v>
                </c:pt>
                <c:pt idx="38">
                  <c:v>3.154623</c:v>
                </c:pt>
                <c:pt idx="39">
                  <c:v>3.2563309999999999</c:v>
                </c:pt>
                <c:pt idx="40">
                  <c:v>3.2435179999999999</c:v>
                </c:pt>
              </c:numCache>
            </c:numRef>
          </c:val>
        </c:ser>
        <c:dLbls>
          <c:showLegendKey val="0"/>
          <c:showVal val="0"/>
          <c:showCatName val="0"/>
          <c:showSerName val="0"/>
          <c:showPercent val="0"/>
          <c:showBubbleSize val="0"/>
        </c:dLbls>
        <c:axId val="-1865098592"/>
        <c:axId val="-1865105120"/>
      </c:areaChart>
      <c:areaChart>
        <c:grouping val="stacked"/>
        <c:varyColors val="0"/>
        <c:ser>
          <c:idx val="3"/>
          <c:order val="4"/>
          <c:tx>
            <c:strRef>
              <c:f>Sheet1!$E$1</c:f>
              <c:strCache>
                <c:ptCount val="1"/>
                <c:pt idx="0">
                  <c:v>Pipeline imports from Canada per day</c:v>
                </c:pt>
              </c:strCache>
            </c:strRef>
          </c:tx>
          <c:spPr>
            <a:solidFill>
              <a:schemeClr val="accent5">
                <a:lumMod val="60000"/>
                <a:lumOff val="40000"/>
              </a:schemeClr>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-8.9856219178082188</c:v>
                </c:pt>
                <c:pt idx="1">
                  <c:v>-8.5399479452054798</c:v>
                </c:pt>
                <c:pt idx="2">
                  <c:v>-8.1173342465753429</c:v>
                </c:pt>
                <c:pt idx="3">
                  <c:v>-7.6328273972602743</c:v>
                </c:pt>
                <c:pt idx="4">
                  <c:v>-7.2186547945205488</c:v>
                </c:pt>
                <c:pt idx="5">
                  <c:v>-7.1947616438356166</c:v>
                </c:pt>
                <c:pt idx="6">
                  <c:v>-7.99473698630137</c:v>
                </c:pt>
                <c:pt idx="7">
                  <c:v>-8.0970904109589039</c:v>
                </c:pt>
                <c:pt idx="8">
                  <c:v>-7.7012684931506854</c:v>
                </c:pt>
                <c:pt idx="9">
                  <c:v>-7.3621013698630131</c:v>
                </c:pt>
                <c:pt idx="10">
                  <c:v>-6.921704109589041</c:v>
                </c:pt>
                <c:pt idx="11">
                  <c:v>-7.2675232876712323</c:v>
                </c:pt>
                <c:pt idx="12">
                  <c:v>-7.6626712328767121</c:v>
                </c:pt>
                <c:pt idx="13">
                  <c:v>-7.2318273972602736</c:v>
                </c:pt>
                <c:pt idx="14">
                  <c:v>-7.1268438356164374</c:v>
                </c:pt>
                <c:pt idx="15">
                  <c:v>-7.6667232876712328</c:v>
                </c:pt>
                <c:pt idx="16">
                  <c:v>-8.1273726027397259</c:v>
                </c:pt>
                <c:pt idx="17">
                  <c:v>-8.0534356164383567</c:v>
                </c:pt>
                <c:pt idx="18">
                  <c:v>-7.9652712328767121</c:v>
                </c:pt>
                <c:pt idx="19">
                  <c:v>-7.8665589041095885</c:v>
                </c:pt>
                <c:pt idx="20">
                  <c:v>-7.6793945205479464</c:v>
                </c:pt>
                <c:pt idx="21">
                  <c:v>-7.8895424657534248</c:v>
                </c:pt>
                <c:pt idx="22">
                  <c:v>-7.9599671232876714</c:v>
                </c:pt>
                <c:pt idx="23">
                  <c:v>-7.874643835616439</c:v>
                </c:pt>
                <c:pt idx="24">
                  <c:v>-7.9776794520547938</c:v>
                </c:pt>
                <c:pt idx="25">
                  <c:v>-8.0843068493150696</c:v>
                </c:pt>
                <c:pt idx="26">
                  <c:v>-8.2351232876712324</c:v>
                </c:pt>
                <c:pt idx="27">
                  <c:v>-8.3838465753424654</c:v>
                </c:pt>
                <c:pt idx="28">
                  <c:v>-8.5561260273972604</c:v>
                </c:pt>
                <c:pt idx="29">
                  <c:v>-8.7108794520547939</c:v>
                </c:pt>
                <c:pt idx="30">
                  <c:v>-8.8310164383561638</c:v>
                </c:pt>
                <c:pt idx="31">
                  <c:v>-8.890802739726027</c:v>
                </c:pt>
                <c:pt idx="32">
                  <c:v>-8.9840547945205493</c:v>
                </c:pt>
                <c:pt idx="33">
                  <c:v>-9.0196493150684933</c:v>
                </c:pt>
                <c:pt idx="34">
                  <c:v>-9.1165041095890409</c:v>
                </c:pt>
                <c:pt idx="35">
                  <c:v>-9.121383561643837</c:v>
                </c:pt>
                <c:pt idx="36">
                  <c:v>-9.185019178082193</c:v>
                </c:pt>
                <c:pt idx="37">
                  <c:v>-9.2484904109589046</c:v>
                </c:pt>
                <c:pt idx="38">
                  <c:v>-9.2834000000000003</c:v>
                </c:pt>
                <c:pt idx="39">
                  <c:v>-9.2996054794520546</c:v>
                </c:pt>
                <c:pt idx="40">
                  <c:v>-9.4143671232876702</c:v>
                </c:pt>
              </c:numCache>
            </c:numRef>
          </c:val>
        </c:ser>
        <c:ser>
          <c:idx val="4"/>
          <c:order val="5"/>
          <c:tx>
            <c:strRef>
              <c:f>Sheet1!$F$1</c:f>
              <c:strCache>
                <c:ptCount val="1"/>
                <c:pt idx="0">
                  <c:v>Pipeline imports from Mexico per day</c:v>
                </c:pt>
              </c:strCache>
            </c:strRef>
          </c:tx>
          <c:spPr>
            <a:solidFill>
              <a:srgbClr val="BD732A"/>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-8.2178082191780827E-2</c:v>
                </c:pt>
                <c:pt idx="1">
                  <c:v>-7.32054794520548E-3</c:v>
                </c:pt>
                <c:pt idx="2">
                  <c:v>-8.6027397260273971E-4</c:v>
                </c:pt>
                <c:pt idx="3">
                  <c:v>-2.928767123287671E-3</c:v>
                </c:pt>
                <c:pt idx="4">
                  <c:v>-3.9068493150684926E-3</c:v>
                </c:pt>
                <c:pt idx="5">
                  <c:v>-2.5561643835616439E-3</c:v>
                </c:pt>
                <c:pt idx="6">
                  <c:v>-2.5123287671232879E-3</c:v>
                </c:pt>
                <c:pt idx="7">
                  <c:v>-3.6876712328767127E-3</c:v>
                </c:pt>
                <c:pt idx="8">
                  <c:v>-9.0849315068493152E-3</c:v>
                </c:pt>
                <c:pt idx="9">
                  <c:v>-5.1315068493150689E-3</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ser>
        <c:ser>
          <c:idx val="5"/>
          <c:order val="6"/>
          <c:tx>
            <c:strRef>
              <c:f>Sheet1!$G$1</c:f>
              <c:strCache>
                <c:ptCount val="1"/>
                <c:pt idx="0">
                  <c:v>LNG imports per day</c:v>
                </c:pt>
              </c:strCache>
            </c:strRef>
          </c:tx>
          <c:spPr>
            <a:solidFill>
              <a:srgbClr val="51CAFF"/>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-1.1808493150684931</c:v>
                </c:pt>
                <c:pt idx="1">
                  <c:v>-0.95599726027397269</c:v>
                </c:pt>
                <c:pt idx="2">
                  <c:v>-0.4784904109589041</c:v>
                </c:pt>
                <c:pt idx="3">
                  <c:v>-0.26384931506849313</c:v>
                </c:pt>
                <c:pt idx="4">
                  <c:v>-0.16203561643835618</c:v>
                </c:pt>
                <c:pt idx="5">
                  <c:v>-0.24951780821917807</c:v>
                </c:pt>
                <c:pt idx="6">
                  <c:v>-0.23956986301369862</c:v>
                </c:pt>
                <c:pt idx="7">
                  <c:v>-0.20943013698630139</c:v>
                </c:pt>
                <c:pt idx="8">
                  <c:v>-0.20429315068493153</c:v>
                </c:pt>
                <c:pt idx="9">
                  <c:v>-0.14432054794520546</c:v>
                </c:pt>
                <c:pt idx="10">
                  <c:v>-0.17714794520547944</c:v>
                </c:pt>
                <c:pt idx="11">
                  <c:v>-0.21550958904109591</c:v>
                </c:pt>
                <c:pt idx="12">
                  <c:v>-0.21454520547945205</c:v>
                </c:pt>
                <c:pt idx="13">
                  <c:v>-0.21357808219178084</c:v>
                </c:pt>
                <c:pt idx="14">
                  <c:v>-0.21261369863013702</c:v>
                </c:pt>
                <c:pt idx="15">
                  <c:v>-0.21164931506849313</c:v>
                </c:pt>
                <c:pt idx="16">
                  <c:v>-0.21068219178082193</c:v>
                </c:pt>
                <c:pt idx="17">
                  <c:v>-0.21068219178082193</c:v>
                </c:pt>
                <c:pt idx="18">
                  <c:v>-0.21068219178082193</c:v>
                </c:pt>
                <c:pt idx="19">
                  <c:v>-0.21068219178082193</c:v>
                </c:pt>
                <c:pt idx="20">
                  <c:v>-0.21068219178082193</c:v>
                </c:pt>
                <c:pt idx="21">
                  <c:v>-0.21068219178082193</c:v>
                </c:pt>
                <c:pt idx="22">
                  <c:v>-0.21068219178082193</c:v>
                </c:pt>
                <c:pt idx="23">
                  <c:v>-0.21068219178082193</c:v>
                </c:pt>
                <c:pt idx="24">
                  <c:v>-0.21068219178082193</c:v>
                </c:pt>
                <c:pt idx="25">
                  <c:v>-0.21068219178082193</c:v>
                </c:pt>
                <c:pt idx="26">
                  <c:v>-0.21068219178082193</c:v>
                </c:pt>
                <c:pt idx="27">
                  <c:v>-0.21068219178082193</c:v>
                </c:pt>
                <c:pt idx="28">
                  <c:v>-0.21068219178082193</c:v>
                </c:pt>
                <c:pt idx="29">
                  <c:v>-0.21068219178082193</c:v>
                </c:pt>
                <c:pt idx="30">
                  <c:v>-0.21068219178082193</c:v>
                </c:pt>
                <c:pt idx="31">
                  <c:v>-0.21068219178082193</c:v>
                </c:pt>
                <c:pt idx="32">
                  <c:v>-0.21068219178082193</c:v>
                </c:pt>
                <c:pt idx="33">
                  <c:v>-0.21068219178082193</c:v>
                </c:pt>
                <c:pt idx="34">
                  <c:v>-0.21068219178082193</c:v>
                </c:pt>
                <c:pt idx="35">
                  <c:v>-0.21068219178082193</c:v>
                </c:pt>
                <c:pt idx="36">
                  <c:v>-0.21068219178082193</c:v>
                </c:pt>
                <c:pt idx="37">
                  <c:v>-0.21068219178082193</c:v>
                </c:pt>
                <c:pt idx="38">
                  <c:v>-0.21068219178082193</c:v>
                </c:pt>
                <c:pt idx="39">
                  <c:v>-0.21068219178082193</c:v>
                </c:pt>
                <c:pt idx="40">
                  <c:v>-0.21068219178082193</c:v>
                </c:pt>
              </c:numCache>
            </c:numRef>
          </c:val>
        </c:ser>
        <c:dLbls>
          <c:showLegendKey val="0"/>
          <c:showVal val="0"/>
          <c:showCatName val="0"/>
          <c:showSerName val="0"/>
          <c:showPercent val="0"/>
          <c:showBubbleSize val="0"/>
        </c:dLbls>
        <c:axId val="-1865104576"/>
        <c:axId val="-1865080640"/>
      </c:areaChart>
      <c:lineChart>
        <c:grouping val="standard"/>
        <c:varyColors val="0"/>
        <c:ser>
          <c:idx val="6"/>
          <c:order val="0"/>
          <c:tx>
            <c:strRef>
              <c:f>Sheet1!$H$1</c:f>
              <c:strCache>
                <c:ptCount val="1"/>
                <c:pt idx="0">
                  <c:v>net exports</c:v>
                </c:pt>
              </c:strCache>
            </c:strRef>
          </c:tx>
          <c:spPr>
            <a:ln w="22225" cap="rnd">
              <a:solidFill>
                <a:schemeClr val="bg1">
                  <a:lumMod val="75000"/>
                </a:schemeClr>
              </a:solidFill>
              <a:prstDash val="dash"/>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-2.6039680000000001</c:v>
                </c:pt>
                <c:pt idx="1">
                  <c:v>-1.9630429999999999</c:v>
                </c:pt>
                <c:pt idx="2">
                  <c:v>-1.518961</c:v>
                </c:pt>
                <c:pt idx="3">
                  <c:v>-1.3109420000000001</c:v>
                </c:pt>
                <c:pt idx="4">
                  <c:v>-1.1811369999999999</c:v>
                </c:pt>
                <c:pt idx="5">
                  <c:v>-0.934581</c:v>
                </c:pt>
                <c:pt idx="6">
                  <c:v>-0.670991</c:v>
                </c:pt>
                <c:pt idx="7">
                  <c:v>0.120578</c:v>
                </c:pt>
                <c:pt idx="8">
                  <c:v>0.71857100000000007</c:v>
                </c:pt>
                <c:pt idx="9">
                  <c:v>1.9146079999999999</c:v>
                </c:pt>
                <c:pt idx="10">
                  <c:v>2.6694839999999997</c:v>
                </c:pt>
                <c:pt idx="11">
                  <c:v>3.5651109999999999</c:v>
                </c:pt>
                <c:pt idx="12">
                  <c:v>3.5957730000000003</c:v>
                </c:pt>
                <c:pt idx="13">
                  <c:v>3.9351729999999998</c:v>
                </c:pt>
                <c:pt idx="14">
                  <c:v>4.4236800000000001</c:v>
                </c:pt>
                <c:pt idx="15">
                  <c:v>4.7939609999999995</c:v>
                </c:pt>
                <c:pt idx="16">
                  <c:v>4.910366999999999</c:v>
                </c:pt>
                <c:pt idx="17">
                  <c:v>4.8805169999999993</c:v>
                </c:pt>
                <c:pt idx="18">
                  <c:v>4.9916070000000001</c:v>
                </c:pt>
                <c:pt idx="19">
                  <c:v>4.9790130000000001</c:v>
                </c:pt>
                <c:pt idx="20">
                  <c:v>5.0123690000000005</c:v>
                </c:pt>
                <c:pt idx="21">
                  <c:v>4.9256539999999998</c:v>
                </c:pt>
                <c:pt idx="22">
                  <c:v>4.7559290000000001</c:v>
                </c:pt>
                <c:pt idx="23">
                  <c:v>4.627408</c:v>
                </c:pt>
                <c:pt idx="24">
                  <c:v>4.4461560000000002</c:v>
                </c:pt>
                <c:pt idx="25">
                  <c:v>4.3564400000000001</c:v>
                </c:pt>
                <c:pt idx="26">
                  <c:v>4.2582750000000003</c:v>
                </c:pt>
                <c:pt idx="27">
                  <c:v>4.0676120000000004</c:v>
                </c:pt>
                <c:pt idx="28">
                  <c:v>3.7907589999999995</c:v>
                </c:pt>
                <c:pt idx="29">
                  <c:v>3.6084650000000003</c:v>
                </c:pt>
                <c:pt idx="30">
                  <c:v>3.4675429999999996</c:v>
                </c:pt>
                <c:pt idx="31">
                  <c:v>3.3696280000000001</c:v>
                </c:pt>
                <c:pt idx="32">
                  <c:v>3.1868180000000002</c:v>
                </c:pt>
                <c:pt idx="33">
                  <c:v>2.9769360000000002</c:v>
                </c:pt>
                <c:pt idx="34">
                  <c:v>3.1359689999999998</c:v>
                </c:pt>
                <c:pt idx="35">
                  <c:v>2.9626610000000007</c:v>
                </c:pt>
                <c:pt idx="36">
                  <c:v>2.9168750000000001</c:v>
                </c:pt>
                <c:pt idx="37">
                  <c:v>2.9094100000000003</c:v>
                </c:pt>
                <c:pt idx="38">
                  <c:v>2.9373929999999997</c:v>
                </c:pt>
                <c:pt idx="39">
                  <c:v>3.0158899999999997</c:v>
                </c:pt>
                <c:pt idx="40">
                  <c:v>2.8955069999999998</c:v>
                </c:pt>
              </c:numCache>
            </c:numRef>
          </c:val>
          <c:smooth val="0"/>
        </c:ser>
        <c:dLbls>
          <c:showLegendKey val="0"/>
          <c:showVal val="0"/>
          <c:showCatName val="0"/>
          <c:showSerName val="0"/>
          <c:showPercent val="0"/>
          <c:showBubbleSize val="0"/>
        </c:dLbls>
        <c:marker val="1"/>
        <c:smooth val="0"/>
        <c:axId val="-1865098592"/>
        <c:axId val="-1865105120"/>
      </c:lineChart>
      <c:catAx>
        <c:axId val="-1865098592"/>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5105120"/>
        <c:crosses val="autoZero"/>
        <c:auto val="1"/>
        <c:lblAlgn val="ctr"/>
        <c:lblOffset val="100"/>
        <c:tickLblSkip val="10"/>
        <c:tickMarkSkip val="10"/>
        <c:noMultiLvlLbl val="0"/>
      </c:catAx>
      <c:valAx>
        <c:axId val="-1865105120"/>
        <c:scaling>
          <c:orientation val="minMax"/>
          <c:max val="1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5098592"/>
        <c:crossesAt val="11"/>
        <c:crossBetween val="midCat"/>
        <c:majorUnit val="5"/>
      </c:valAx>
      <c:valAx>
        <c:axId val="-1865080640"/>
        <c:scaling>
          <c:orientation val="minMax"/>
          <c:max val="41.095890000000004"/>
          <c:min val="-13.69863"/>
        </c:scaling>
        <c:delete val="0"/>
        <c:axPos val="r"/>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1865104576"/>
        <c:crosses val="max"/>
        <c:crossBetween val="between"/>
        <c:majorUnit val="13.69863"/>
      </c:valAx>
      <c:catAx>
        <c:axId val="-1865104576"/>
        <c:scaling>
          <c:orientation val="minMax"/>
        </c:scaling>
        <c:delete val="1"/>
        <c:axPos val="b"/>
        <c:numFmt formatCode="General" sourceLinked="1"/>
        <c:majorTickMark val="out"/>
        <c:minorTickMark val="none"/>
        <c:tickLblPos val="nextTo"/>
        <c:crossAx val="-1865080640"/>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defRPr sz="1400"/>
      </a:pPr>
      <a:endParaRPr lang="en-US"/>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3856718145501"/>
          <c:y val="0.15250484871398898"/>
          <c:w val="0.69041627128244565"/>
          <c:h val="0.74435468274219441"/>
        </c:manualLayout>
      </c:layout>
      <c:areaChart>
        <c:grouping val="stacked"/>
        <c:varyColors val="0"/>
        <c:ser>
          <c:idx val="0"/>
          <c:order val="1"/>
          <c:tx>
            <c:strRef>
              <c:f>Sheet1!$B$1</c:f>
              <c:strCache>
                <c:ptCount val="1"/>
                <c:pt idx="0">
                  <c:v>Pipeline exports to Canada</c:v>
                </c:pt>
              </c:strCache>
            </c:strRef>
          </c:tx>
          <c:spPr>
            <a:solidFill>
              <a:schemeClr val="accent5"/>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0.73874499999999999</c:v>
                </c:pt>
                <c:pt idx="1">
                  <c:v>0.93699300000000008</c:v>
                </c:pt>
                <c:pt idx="2">
                  <c:v>0.97073100000000001</c:v>
                </c:pt>
                <c:pt idx="3">
                  <c:v>0.91119300000000003</c:v>
                </c:pt>
                <c:pt idx="4">
                  <c:v>0.76957299999999995</c:v>
                </c:pt>
                <c:pt idx="5">
                  <c:v>0.70090200000000003</c:v>
                </c:pt>
                <c:pt idx="6">
                  <c:v>0.77130499999999991</c:v>
                </c:pt>
                <c:pt idx="7">
                  <c:v>0.91655600000000004</c:v>
                </c:pt>
                <c:pt idx="8">
                  <c:v>0.83622400000000008</c:v>
                </c:pt>
                <c:pt idx="9">
                  <c:v>0.97162199999999999</c:v>
                </c:pt>
                <c:pt idx="10">
                  <c:v>0.881853</c:v>
                </c:pt>
                <c:pt idx="11">
                  <c:v>0.93884199999999995</c:v>
                </c:pt>
                <c:pt idx="12">
                  <c:v>0.90745100000000001</c:v>
                </c:pt>
                <c:pt idx="13">
                  <c:v>0.96646900000000002</c:v>
                </c:pt>
                <c:pt idx="14">
                  <c:v>0.98920799999999998</c:v>
                </c:pt>
                <c:pt idx="15">
                  <c:v>0.98099099999999995</c:v>
                </c:pt>
                <c:pt idx="16">
                  <c:v>0.97334399999999999</c:v>
                </c:pt>
                <c:pt idx="17">
                  <c:v>0.98388500000000001</c:v>
                </c:pt>
                <c:pt idx="18">
                  <c:v>1.0215129999999999</c:v>
                </c:pt>
                <c:pt idx="19">
                  <c:v>1.03111</c:v>
                </c:pt>
                <c:pt idx="20">
                  <c:v>1.068119</c:v>
                </c:pt>
                <c:pt idx="21">
                  <c:v>1.081704</c:v>
                </c:pt>
                <c:pt idx="22">
                  <c:v>1.100447</c:v>
                </c:pt>
                <c:pt idx="23">
                  <c:v>1.1113230000000001</c:v>
                </c:pt>
                <c:pt idx="24">
                  <c:v>1.1110279999999999</c:v>
                </c:pt>
                <c:pt idx="25">
                  <c:v>1.1215599999999999</c:v>
                </c:pt>
                <c:pt idx="26">
                  <c:v>1.1344339999999999</c:v>
                </c:pt>
                <c:pt idx="27">
                  <c:v>1.144015</c:v>
                </c:pt>
                <c:pt idx="28">
                  <c:v>1.1574</c:v>
                </c:pt>
                <c:pt idx="29">
                  <c:v>1.163259</c:v>
                </c:pt>
                <c:pt idx="30">
                  <c:v>1.176172</c:v>
                </c:pt>
                <c:pt idx="31">
                  <c:v>1.177003</c:v>
                </c:pt>
                <c:pt idx="32">
                  <c:v>1.1867939999999999</c:v>
                </c:pt>
                <c:pt idx="33">
                  <c:v>1.196353</c:v>
                </c:pt>
                <c:pt idx="34">
                  <c:v>1.2082349999999999</c:v>
                </c:pt>
                <c:pt idx="35">
                  <c:v>1.208432</c:v>
                </c:pt>
                <c:pt idx="36">
                  <c:v>1.216575</c:v>
                </c:pt>
                <c:pt idx="37">
                  <c:v>1.2268539999999999</c:v>
                </c:pt>
                <c:pt idx="38">
                  <c:v>1.245973</c:v>
                </c:pt>
                <c:pt idx="39">
                  <c:v>1.2489159999999999</c:v>
                </c:pt>
                <c:pt idx="40">
                  <c:v>1.2633730000000001</c:v>
                </c:pt>
              </c:numCache>
            </c:numRef>
          </c:val>
        </c:ser>
        <c:ser>
          <c:idx val="1"/>
          <c:order val="2"/>
          <c:tx>
            <c:strRef>
              <c:f>Sheet1!$C$1</c:f>
              <c:strCache>
                <c:ptCount val="1"/>
                <c:pt idx="0">
                  <c:v>Pipeline exports to Mexico</c:v>
                </c:pt>
              </c:strCache>
            </c:strRef>
          </c:tx>
          <c:spPr>
            <a:solidFill>
              <a:schemeClr val="accent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0.33345900000000001</c:v>
                </c:pt>
                <c:pt idx="1">
                  <c:v>0.498892</c:v>
                </c:pt>
                <c:pt idx="2">
                  <c:v>0.61995500000000003</c:v>
                </c:pt>
                <c:pt idx="3">
                  <c:v>0.66122100000000006</c:v>
                </c:pt>
                <c:pt idx="4">
                  <c:v>0.72869399999999995</c:v>
                </c:pt>
                <c:pt idx="5">
                  <c:v>1.054467</c:v>
                </c:pt>
                <c:pt idx="6">
                  <c:v>1.4051500000000001</c:v>
                </c:pt>
                <c:pt idx="7">
                  <c:v>1.6707239999999999</c:v>
                </c:pt>
                <c:pt idx="8">
                  <c:v>1.8709290000000001</c:v>
                </c:pt>
                <c:pt idx="9">
                  <c:v>2.0098050000000001</c:v>
                </c:pt>
                <c:pt idx="10">
                  <c:v>2.0645199999999999</c:v>
                </c:pt>
                <c:pt idx="11">
                  <c:v>2.1902119999999998</c:v>
                </c:pt>
                <c:pt idx="12">
                  <c:v>2.4863369999999998</c:v>
                </c:pt>
                <c:pt idx="13">
                  <c:v>2.6299000000000001</c:v>
                </c:pt>
                <c:pt idx="14">
                  <c:v>2.728291</c:v>
                </c:pt>
                <c:pt idx="15">
                  <c:v>2.7867380000000002</c:v>
                </c:pt>
                <c:pt idx="16">
                  <c:v>2.8311500000000001</c:v>
                </c:pt>
                <c:pt idx="17">
                  <c:v>2.8793989999999998</c:v>
                </c:pt>
                <c:pt idx="18">
                  <c:v>2.9693580000000002</c:v>
                </c:pt>
                <c:pt idx="19">
                  <c:v>3.005112</c:v>
                </c:pt>
                <c:pt idx="20">
                  <c:v>3.0407639999999998</c:v>
                </c:pt>
                <c:pt idx="21">
                  <c:v>3.074354</c:v>
                </c:pt>
                <c:pt idx="22">
                  <c:v>3.107399</c:v>
                </c:pt>
                <c:pt idx="23">
                  <c:v>3.1272190000000002</c:v>
                </c:pt>
                <c:pt idx="24">
                  <c:v>3.153715</c:v>
                </c:pt>
                <c:pt idx="25">
                  <c:v>3.1642749999999999</c:v>
                </c:pt>
                <c:pt idx="26">
                  <c:v>3.1815690000000001</c:v>
                </c:pt>
                <c:pt idx="27">
                  <c:v>3.189975</c:v>
                </c:pt>
                <c:pt idx="28">
                  <c:v>3.2055220000000002</c:v>
                </c:pt>
                <c:pt idx="29">
                  <c:v>3.2208809999999999</c:v>
                </c:pt>
                <c:pt idx="30">
                  <c:v>3.2450199999999998</c:v>
                </c:pt>
                <c:pt idx="31">
                  <c:v>3.2547299999999999</c:v>
                </c:pt>
                <c:pt idx="32">
                  <c:v>3.271617</c:v>
                </c:pt>
                <c:pt idx="33">
                  <c:v>3.289755</c:v>
                </c:pt>
                <c:pt idx="34">
                  <c:v>3.3120599999999998</c:v>
                </c:pt>
                <c:pt idx="35">
                  <c:v>3.324541</c:v>
                </c:pt>
                <c:pt idx="36">
                  <c:v>3.3421949999999998</c:v>
                </c:pt>
                <c:pt idx="37">
                  <c:v>3.3574130000000002</c:v>
                </c:pt>
                <c:pt idx="38">
                  <c:v>3.3820250000000001</c:v>
                </c:pt>
                <c:pt idx="39">
                  <c:v>3.393551</c:v>
                </c:pt>
                <c:pt idx="40">
                  <c:v>3.3888760000000002</c:v>
                </c:pt>
              </c:numCache>
            </c:numRef>
          </c:val>
        </c:ser>
        <c:ser>
          <c:idx val="2"/>
          <c:order val="3"/>
          <c:tx>
            <c:strRef>
              <c:f>Sheet1!$D$1</c:f>
              <c:strCache>
                <c:ptCount val="1"/>
                <c:pt idx="0">
                  <c:v>LNG exports</c:v>
                </c:pt>
              </c:strCache>
            </c:strRef>
          </c:tx>
          <c:spPr>
            <a:solidFill>
              <a:schemeClr val="tx2"/>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6.4585000000000115E-2</c:v>
                </c:pt>
                <c:pt idx="1">
                  <c:v>6.9765000000000077E-2</c:v>
                </c:pt>
                <c:pt idx="2">
                  <c:v>2.8141999999999889E-2</c:v>
                </c:pt>
                <c:pt idx="3">
                  <c:v>-9.9999999991773336E-7</c:v>
                </c:pt>
                <c:pt idx="4">
                  <c:v>1.5975000000000072E-2</c:v>
                </c:pt>
                <c:pt idx="5">
                  <c:v>2.8142999999999807E-2</c:v>
                </c:pt>
                <c:pt idx="6">
                  <c:v>0.15899300000000016</c:v>
                </c:pt>
                <c:pt idx="7">
                  <c:v>0.56652400000000025</c:v>
                </c:pt>
                <c:pt idx="8">
                  <c:v>0.90026499999999965</c:v>
                </c:pt>
                <c:pt idx="9">
                  <c:v>1.6748969999999996</c:v>
                </c:pt>
                <c:pt idx="10">
                  <c:v>2.3141799999999999</c:v>
                </c:pt>
                <c:pt idx="11">
                  <c:v>3.1675979999999999</c:v>
                </c:pt>
                <c:pt idx="12">
                  <c:v>3.1273200000000001</c:v>
                </c:pt>
                <c:pt idx="13">
                  <c:v>3.1660970000000002</c:v>
                </c:pt>
                <c:pt idx="14">
                  <c:v>3.5400209999999999</c:v>
                </c:pt>
                <c:pt idx="15">
                  <c:v>4.0963609999999999</c:v>
                </c:pt>
                <c:pt idx="16">
                  <c:v>4.5248949999999999</c:v>
                </c:pt>
                <c:pt idx="17">
                  <c:v>4.7248950000000001</c:v>
                </c:pt>
                <c:pt idx="18">
                  <c:v>4.9370180000000001</c:v>
                </c:pt>
                <c:pt idx="19">
                  <c:v>5.3248949999999997</c:v>
                </c:pt>
                <c:pt idx="20">
                  <c:v>5.7248950000000001</c:v>
                </c:pt>
                <c:pt idx="21">
                  <c:v>5.9248950000000002</c:v>
                </c:pt>
                <c:pt idx="22">
                  <c:v>6.1370180000000003</c:v>
                </c:pt>
                <c:pt idx="23">
                  <c:v>6.3248949999999997</c:v>
                </c:pt>
                <c:pt idx="24">
                  <c:v>6.5248949999999999</c:v>
                </c:pt>
                <c:pt idx="25">
                  <c:v>6.7248950000000001</c:v>
                </c:pt>
                <c:pt idx="26">
                  <c:v>6.9370180000000001</c:v>
                </c:pt>
                <c:pt idx="27">
                  <c:v>7.1248959999999997</c:v>
                </c:pt>
                <c:pt idx="28">
                  <c:v>7.3248949999999997</c:v>
                </c:pt>
                <c:pt idx="29">
                  <c:v>7.5248949999999999</c:v>
                </c:pt>
                <c:pt idx="30">
                  <c:v>7.7370190000000001</c:v>
                </c:pt>
                <c:pt idx="31">
                  <c:v>7.8248949999999997</c:v>
                </c:pt>
                <c:pt idx="32">
                  <c:v>7.8248949999999997</c:v>
                </c:pt>
                <c:pt idx="33">
                  <c:v>7.8248949999999997</c:v>
                </c:pt>
                <c:pt idx="34">
                  <c:v>7.8370179999999996</c:v>
                </c:pt>
                <c:pt idx="35">
                  <c:v>7.8248949999999997</c:v>
                </c:pt>
                <c:pt idx="36">
                  <c:v>7.8248949999999997</c:v>
                </c:pt>
                <c:pt idx="37">
                  <c:v>7.8248949999999997</c:v>
                </c:pt>
                <c:pt idx="38">
                  <c:v>7.8370179999999996</c:v>
                </c:pt>
                <c:pt idx="39">
                  <c:v>7.8248949999999997</c:v>
                </c:pt>
                <c:pt idx="40">
                  <c:v>7.8248949999999997</c:v>
                </c:pt>
              </c:numCache>
            </c:numRef>
          </c:val>
        </c:ser>
        <c:dLbls>
          <c:showLegendKey val="0"/>
          <c:showVal val="0"/>
          <c:showCatName val="0"/>
          <c:showSerName val="0"/>
          <c:showPercent val="0"/>
          <c:showBubbleSize val="0"/>
        </c:dLbls>
        <c:axId val="-1865080096"/>
        <c:axId val="-1865088800"/>
      </c:areaChart>
      <c:areaChart>
        <c:grouping val="stacked"/>
        <c:varyColors val="0"/>
        <c:ser>
          <c:idx val="3"/>
          <c:order val="4"/>
          <c:tx>
            <c:strRef>
              <c:f>Sheet1!$E$1</c:f>
              <c:strCache>
                <c:ptCount val="1"/>
                <c:pt idx="0">
                  <c:v>Pipeline imports from Canada per day</c:v>
                </c:pt>
              </c:strCache>
            </c:strRef>
          </c:tx>
          <c:spPr>
            <a:solidFill>
              <a:schemeClr val="accent5">
                <a:lumMod val="60000"/>
                <a:lumOff val="40000"/>
              </a:schemeClr>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-8.9856219178082188</c:v>
                </c:pt>
                <c:pt idx="1">
                  <c:v>-8.5399479452054798</c:v>
                </c:pt>
                <c:pt idx="2">
                  <c:v>-8.1173342465753429</c:v>
                </c:pt>
                <c:pt idx="3">
                  <c:v>-7.6328273972602743</c:v>
                </c:pt>
                <c:pt idx="4">
                  <c:v>-7.2186547945205488</c:v>
                </c:pt>
                <c:pt idx="5">
                  <c:v>-7.1947616438356166</c:v>
                </c:pt>
                <c:pt idx="6">
                  <c:v>-7.99473698630137</c:v>
                </c:pt>
                <c:pt idx="7">
                  <c:v>-8.0970904109589039</c:v>
                </c:pt>
                <c:pt idx="8">
                  <c:v>-7.7012684931506854</c:v>
                </c:pt>
                <c:pt idx="9">
                  <c:v>-7.3621013698630131</c:v>
                </c:pt>
                <c:pt idx="10">
                  <c:v>-6.9237972602739726</c:v>
                </c:pt>
                <c:pt idx="11">
                  <c:v>-7.0691150684931507</c:v>
                </c:pt>
                <c:pt idx="12">
                  <c:v>-6.8576054794520553</c:v>
                </c:pt>
                <c:pt idx="13">
                  <c:v>-5.906257534246576</c:v>
                </c:pt>
                <c:pt idx="14">
                  <c:v>-5.3284712328767121</c:v>
                </c:pt>
                <c:pt idx="15">
                  <c:v>-5.6899068493150677</c:v>
                </c:pt>
                <c:pt idx="16">
                  <c:v>-5.9637534246575346</c:v>
                </c:pt>
                <c:pt idx="17">
                  <c:v>-5.7398986301369863</c:v>
                </c:pt>
                <c:pt idx="18">
                  <c:v>-5.4315917808219174</c:v>
                </c:pt>
                <c:pt idx="19">
                  <c:v>-5.0841287671232882</c:v>
                </c:pt>
                <c:pt idx="20">
                  <c:v>-4.4610027397260277</c:v>
                </c:pt>
                <c:pt idx="21">
                  <c:v>-4.4341753424657533</c:v>
                </c:pt>
                <c:pt idx="22">
                  <c:v>-4.1410493150684928</c:v>
                </c:pt>
                <c:pt idx="23">
                  <c:v>-3.7448356164383561</c:v>
                </c:pt>
                <c:pt idx="24">
                  <c:v>-3.6480630136986298</c:v>
                </c:pt>
                <c:pt idx="25">
                  <c:v>-3.5746849315068494</c:v>
                </c:pt>
                <c:pt idx="26">
                  <c:v>-3.5500794520547947</c:v>
                </c:pt>
                <c:pt idx="27">
                  <c:v>-3.5661561643835613</c:v>
                </c:pt>
                <c:pt idx="28">
                  <c:v>-3.55065205479452</c:v>
                </c:pt>
                <c:pt idx="29">
                  <c:v>-3.497095890410959</c:v>
                </c:pt>
                <c:pt idx="30">
                  <c:v>-3.4853561643835618</c:v>
                </c:pt>
                <c:pt idx="31">
                  <c:v>-3.4602986301369865</c:v>
                </c:pt>
                <c:pt idx="32">
                  <c:v>-3.3779534246575342</c:v>
                </c:pt>
                <c:pt idx="33">
                  <c:v>-3.2404465753424656</c:v>
                </c:pt>
                <c:pt idx="34">
                  <c:v>-3.1794986301369863</c:v>
                </c:pt>
                <c:pt idx="35">
                  <c:v>-3.05113698630137</c:v>
                </c:pt>
                <c:pt idx="36">
                  <c:v>-2.9465616438356168</c:v>
                </c:pt>
                <c:pt idx="37">
                  <c:v>-2.8814246575342466</c:v>
                </c:pt>
                <c:pt idx="38">
                  <c:v>-2.7095095890410961</c:v>
                </c:pt>
                <c:pt idx="39">
                  <c:v>-2.6189780821917807</c:v>
                </c:pt>
                <c:pt idx="40">
                  <c:v>-2.6023835616438356</c:v>
                </c:pt>
              </c:numCache>
            </c:numRef>
          </c:val>
        </c:ser>
        <c:ser>
          <c:idx val="4"/>
          <c:order val="5"/>
          <c:tx>
            <c:strRef>
              <c:f>Sheet1!$F$1</c:f>
              <c:strCache>
                <c:ptCount val="1"/>
                <c:pt idx="0">
                  <c:v>Pipeline imports from Mexico per day</c:v>
                </c:pt>
              </c:strCache>
            </c:strRef>
          </c:tx>
          <c:spPr>
            <a:solidFill>
              <a:srgbClr val="BD732A"/>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-8.2178082191780827E-2</c:v>
                </c:pt>
                <c:pt idx="1">
                  <c:v>-7.32054794520548E-3</c:v>
                </c:pt>
                <c:pt idx="2">
                  <c:v>-8.6027397260273971E-4</c:v>
                </c:pt>
                <c:pt idx="3">
                  <c:v>-2.928767123287671E-3</c:v>
                </c:pt>
                <c:pt idx="4">
                  <c:v>-3.9068493150684926E-3</c:v>
                </c:pt>
                <c:pt idx="5">
                  <c:v>-2.5561643835616439E-3</c:v>
                </c:pt>
                <c:pt idx="6">
                  <c:v>-2.5123287671232879E-3</c:v>
                </c:pt>
                <c:pt idx="7">
                  <c:v>-3.6876712328767127E-3</c:v>
                </c:pt>
                <c:pt idx="8">
                  <c:v>-9.0849315068493152E-3</c:v>
                </c:pt>
                <c:pt idx="9">
                  <c:v>-5.1315068493150689E-3</c:v>
                </c:pt>
                <c:pt idx="10">
                  <c:v>0</c:v>
                </c:pt>
                <c:pt idx="11">
                  <c:v>0</c:v>
                </c:pt>
                <c:pt idx="12">
                  <c:v>0</c:v>
                </c:pt>
                <c:pt idx="13">
                  <c:v>0</c:v>
                </c:pt>
                <c:pt idx="14">
                  <c:v>-1.6986301369863014E-4</c:v>
                </c:pt>
                <c:pt idx="15">
                  <c:v>-1.2575342465753424E-3</c:v>
                </c:pt>
                <c:pt idx="16">
                  <c:v>-1.5863013698630135E-3</c:v>
                </c:pt>
                <c:pt idx="17">
                  <c:v>-1.8301369863013696E-3</c:v>
                </c:pt>
                <c:pt idx="18">
                  <c:v>-6.246575342465754E-4</c:v>
                </c:pt>
                <c:pt idx="19">
                  <c:v>-1.1698630136986303E-3</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numCache>
            </c:numRef>
          </c:val>
        </c:ser>
        <c:ser>
          <c:idx val="5"/>
          <c:order val="6"/>
          <c:tx>
            <c:strRef>
              <c:f>Sheet1!$G$1</c:f>
              <c:strCache>
                <c:ptCount val="1"/>
                <c:pt idx="0">
                  <c:v>LNG imports per day</c:v>
                </c:pt>
              </c:strCache>
            </c:strRef>
          </c:tx>
          <c:spPr>
            <a:solidFill>
              <a:srgbClr val="51CAFF"/>
            </a:solidFill>
            <a:ln w="25400">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-1.1808493150684931</c:v>
                </c:pt>
                <c:pt idx="1">
                  <c:v>-0.95599726027397269</c:v>
                </c:pt>
                <c:pt idx="2">
                  <c:v>-0.4784904109589041</c:v>
                </c:pt>
                <c:pt idx="3">
                  <c:v>-0.26384931506849313</c:v>
                </c:pt>
                <c:pt idx="4">
                  <c:v>-0.16203561643835618</c:v>
                </c:pt>
                <c:pt idx="5">
                  <c:v>-0.24951780821917807</c:v>
                </c:pt>
                <c:pt idx="6">
                  <c:v>-0.23956986301369862</c:v>
                </c:pt>
                <c:pt idx="7">
                  <c:v>-0.20943013698630139</c:v>
                </c:pt>
                <c:pt idx="8">
                  <c:v>-0.20429315068493153</c:v>
                </c:pt>
                <c:pt idx="9">
                  <c:v>-0.14432054794520546</c:v>
                </c:pt>
                <c:pt idx="10">
                  <c:v>-0.17714794520547944</c:v>
                </c:pt>
                <c:pt idx="11">
                  <c:v>-0.21550958904109591</c:v>
                </c:pt>
                <c:pt idx="12">
                  <c:v>-0.21454520547945205</c:v>
                </c:pt>
                <c:pt idx="13">
                  <c:v>-0.21357808219178084</c:v>
                </c:pt>
                <c:pt idx="14">
                  <c:v>-0.21261369863013702</c:v>
                </c:pt>
                <c:pt idx="15">
                  <c:v>-0.21164931506849313</c:v>
                </c:pt>
                <c:pt idx="16">
                  <c:v>-0.21068219178082193</c:v>
                </c:pt>
                <c:pt idx="17">
                  <c:v>-0.21068219178082193</c:v>
                </c:pt>
                <c:pt idx="18">
                  <c:v>-0.21068219178082193</c:v>
                </c:pt>
                <c:pt idx="19">
                  <c:v>-0.21068219178082193</c:v>
                </c:pt>
                <c:pt idx="20">
                  <c:v>-0.21068219178082193</c:v>
                </c:pt>
                <c:pt idx="21">
                  <c:v>-0.21068219178082193</c:v>
                </c:pt>
                <c:pt idx="22">
                  <c:v>-0.21068219178082193</c:v>
                </c:pt>
                <c:pt idx="23">
                  <c:v>-0.21068219178082193</c:v>
                </c:pt>
                <c:pt idx="24">
                  <c:v>-0.21068219178082193</c:v>
                </c:pt>
                <c:pt idx="25">
                  <c:v>-0.21068219178082193</c:v>
                </c:pt>
                <c:pt idx="26">
                  <c:v>-0.21068219178082193</c:v>
                </c:pt>
                <c:pt idx="27">
                  <c:v>-0.21068219178082193</c:v>
                </c:pt>
                <c:pt idx="28">
                  <c:v>-0.21068219178082193</c:v>
                </c:pt>
                <c:pt idx="29">
                  <c:v>-0.21068219178082193</c:v>
                </c:pt>
                <c:pt idx="30">
                  <c:v>-0.21068219178082193</c:v>
                </c:pt>
                <c:pt idx="31">
                  <c:v>-0.21068219178082193</c:v>
                </c:pt>
                <c:pt idx="32">
                  <c:v>-0.21068219178082193</c:v>
                </c:pt>
                <c:pt idx="33">
                  <c:v>-0.21068219178082193</c:v>
                </c:pt>
                <c:pt idx="34">
                  <c:v>-0.21068219178082193</c:v>
                </c:pt>
                <c:pt idx="35">
                  <c:v>-0.21068219178082193</c:v>
                </c:pt>
                <c:pt idx="36">
                  <c:v>-0.21068219178082193</c:v>
                </c:pt>
                <c:pt idx="37">
                  <c:v>-0.21068219178082193</c:v>
                </c:pt>
                <c:pt idx="38">
                  <c:v>-0.21068219178082193</c:v>
                </c:pt>
                <c:pt idx="39">
                  <c:v>-0.21068219178082193</c:v>
                </c:pt>
                <c:pt idx="40">
                  <c:v>-0.21068219178082193</c:v>
                </c:pt>
              </c:numCache>
            </c:numRef>
          </c:val>
        </c:ser>
        <c:dLbls>
          <c:showLegendKey val="0"/>
          <c:showVal val="0"/>
          <c:showCatName val="0"/>
          <c:showSerName val="0"/>
          <c:showPercent val="0"/>
          <c:showBubbleSize val="0"/>
        </c:dLbls>
        <c:axId val="-1865087168"/>
        <c:axId val="-1865107840"/>
      </c:areaChart>
      <c:lineChart>
        <c:grouping val="standard"/>
        <c:varyColors val="0"/>
        <c:ser>
          <c:idx val="6"/>
          <c:order val="0"/>
          <c:tx>
            <c:strRef>
              <c:f>Sheet1!$H$1</c:f>
              <c:strCache>
                <c:ptCount val="1"/>
                <c:pt idx="0">
                  <c:v>net exports</c:v>
                </c:pt>
              </c:strCache>
            </c:strRef>
          </c:tx>
          <c:spPr>
            <a:ln w="22225" cap="rnd">
              <a:solidFill>
                <a:schemeClr val="bg1">
                  <a:lumMod val="75000"/>
                </a:schemeClr>
              </a:solidFill>
              <a:prstDash val="dash"/>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-2.6039680000000001</c:v>
                </c:pt>
                <c:pt idx="1">
                  <c:v>-1.9630429999999999</c:v>
                </c:pt>
                <c:pt idx="2">
                  <c:v>-1.518961</c:v>
                </c:pt>
                <c:pt idx="3">
                  <c:v>-1.3109420000000001</c:v>
                </c:pt>
                <c:pt idx="4">
                  <c:v>-1.1811369999999999</c:v>
                </c:pt>
                <c:pt idx="5">
                  <c:v>-0.934581</c:v>
                </c:pt>
                <c:pt idx="6">
                  <c:v>-0.670991</c:v>
                </c:pt>
                <c:pt idx="7">
                  <c:v>0.120578</c:v>
                </c:pt>
                <c:pt idx="8">
                  <c:v>0.71857100000000007</c:v>
                </c:pt>
                <c:pt idx="9">
                  <c:v>1.9146079999999999</c:v>
                </c:pt>
                <c:pt idx="10">
                  <c:v>2.6687079999999996</c:v>
                </c:pt>
                <c:pt idx="11">
                  <c:v>3.6377649999999999</c:v>
                </c:pt>
                <c:pt idx="12">
                  <c:v>3.9397739999999999</c:v>
                </c:pt>
                <c:pt idx="13">
                  <c:v>4.5287259999999998</c:v>
                </c:pt>
                <c:pt idx="14">
                  <c:v>5.2349620000000003</c:v>
                </c:pt>
                <c:pt idx="15">
                  <c:v>5.7095630000000002</c:v>
                </c:pt>
                <c:pt idx="16">
                  <c:v>6.0751419999999996</c:v>
                </c:pt>
                <c:pt idx="17">
                  <c:v>6.4155510000000007</c:v>
                </c:pt>
                <c:pt idx="18">
                  <c:v>6.8682309999999998</c:v>
                </c:pt>
                <c:pt idx="19">
                  <c:v>7.4280820000000007</c:v>
                </c:pt>
                <c:pt idx="20">
                  <c:v>8.1286120000000004</c:v>
                </c:pt>
                <c:pt idx="21">
                  <c:v>8.3855810000000002</c:v>
                </c:pt>
                <c:pt idx="22">
                  <c:v>8.7564809999999991</c:v>
                </c:pt>
                <c:pt idx="23">
                  <c:v>9.1196730000000006</c:v>
                </c:pt>
                <c:pt idx="24">
                  <c:v>9.3811970000000002</c:v>
                </c:pt>
                <c:pt idx="25">
                  <c:v>9.6290709999999997</c:v>
                </c:pt>
                <c:pt idx="26">
                  <c:v>9.8803429999999999</c:v>
                </c:pt>
                <c:pt idx="27">
                  <c:v>10.080338000000001</c:v>
                </c:pt>
                <c:pt idx="28">
                  <c:v>10.314929000000001</c:v>
                </c:pt>
                <c:pt idx="29">
                  <c:v>10.555695999999999</c:v>
                </c:pt>
                <c:pt idx="30">
                  <c:v>10.809156999999999</c:v>
                </c:pt>
                <c:pt idx="31">
                  <c:v>10.91672</c:v>
                </c:pt>
                <c:pt idx="32">
                  <c:v>10.973454</c:v>
                </c:pt>
                <c:pt idx="33">
                  <c:v>11.051340999999999</c:v>
                </c:pt>
                <c:pt idx="34">
                  <c:v>11.119895999999999</c:v>
                </c:pt>
                <c:pt idx="35">
                  <c:v>11.167303</c:v>
                </c:pt>
                <c:pt idx="36">
                  <c:v>11.231271000000001</c:v>
                </c:pt>
                <c:pt idx="37">
                  <c:v>11.280543999999999</c:v>
                </c:pt>
                <c:pt idx="38">
                  <c:v>11.399146</c:v>
                </c:pt>
                <c:pt idx="39">
                  <c:v>11.434536</c:v>
                </c:pt>
                <c:pt idx="40">
                  <c:v>11.450374</c:v>
                </c:pt>
              </c:numCache>
            </c:numRef>
          </c:val>
          <c:smooth val="0"/>
        </c:ser>
        <c:dLbls>
          <c:showLegendKey val="0"/>
          <c:showVal val="0"/>
          <c:showCatName val="0"/>
          <c:showSerName val="0"/>
          <c:showPercent val="0"/>
          <c:showBubbleSize val="0"/>
        </c:dLbls>
        <c:marker val="1"/>
        <c:smooth val="0"/>
        <c:axId val="-1865080096"/>
        <c:axId val="-1865088800"/>
      </c:lineChart>
      <c:catAx>
        <c:axId val="-1865080096"/>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5088800"/>
        <c:crosses val="autoZero"/>
        <c:auto val="1"/>
        <c:lblAlgn val="ctr"/>
        <c:lblOffset val="100"/>
        <c:tickLblSkip val="10"/>
        <c:tickMarkSkip val="10"/>
        <c:noMultiLvlLbl val="0"/>
      </c:catAx>
      <c:valAx>
        <c:axId val="-1865088800"/>
        <c:scaling>
          <c:orientation val="minMax"/>
          <c:max val="15"/>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5080096"/>
        <c:crossesAt val="11"/>
        <c:crossBetween val="midCat"/>
        <c:majorUnit val="5"/>
      </c:valAx>
      <c:valAx>
        <c:axId val="-1865107840"/>
        <c:scaling>
          <c:orientation val="minMax"/>
          <c:max val="41.095890000000004"/>
          <c:min val="-13.69863"/>
        </c:scaling>
        <c:delete val="0"/>
        <c:axPos val="r"/>
        <c:numFmt formatCode="#,##0.0" sourceLinked="0"/>
        <c:majorTickMark val="out"/>
        <c:minorTickMark val="none"/>
        <c:tickLblPos val="nextTo"/>
        <c:spPr>
          <a:noFill/>
          <a:ln>
            <a:noFill/>
          </a:ln>
          <a:effectLst/>
        </c:spPr>
        <c:txPr>
          <a:bodyPr rot="60000" spcFirstLastPara="1" vertOverflow="ellipsis" wrap="square" anchor="ctr" anchorCtr="1"/>
          <a:lstStyle/>
          <a:p>
            <a:pPr algn="just">
              <a:defRPr sz="1200" b="0" i="0" u="none" strike="noStrike" kern="1200" baseline="0">
                <a:solidFill>
                  <a:schemeClr val="tx1"/>
                </a:solidFill>
                <a:latin typeface="+mn-lt"/>
                <a:ea typeface="+mn-ea"/>
                <a:cs typeface="+mn-cs"/>
              </a:defRPr>
            </a:pPr>
            <a:endParaRPr lang="en-US"/>
          </a:p>
        </c:txPr>
        <c:crossAx val="-1865087168"/>
        <c:crosses val="max"/>
        <c:crossBetween val="between"/>
        <c:majorUnit val="13.69863"/>
      </c:valAx>
      <c:catAx>
        <c:axId val="-1865087168"/>
        <c:scaling>
          <c:orientation val="minMax"/>
        </c:scaling>
        <c:delete val="1"/>
        <c:axPos val="b"/>
        <c:numFmt formatCode="General" sourceLinked="1"/>
        <c:majorTickMark val="out"/>
        <c:minorTickMark val="none"/>
        <c:tickLblPos val="nextTo"/>
        <c:crossAx val="-1865107840"/>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defRPr sz="1400"/>
      </a:pPr>
      <a:endParaRPr lang="en-US"/>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546304886098111E-2"/>
          <c:y val="0.10954558178594756"/>
          <c:w val="0.68432989051018789"/>
          <c:h val="0.78283314709062635"/>
        </c:manualLayout>
      </c:layout>
      <c:lineChart>
        <c:grouping val="standard"/>
        <c:varyColors val="0"/>
        <c:ser>
          <c:idx val="0"/>
          <c:order val="0"/>
          <c:tx>
            <c:strRef>
              <c:f>Sheet1!$B$1</c:f>
              <c:strCache>
                <c:ptCount val="1"/>
                <c:pt idx="0">
                  <c:v>High Oil and Gas Supply</c:v>
                </c:pt>
              </c:strCache>
            </c:strRef>
          </c:tx>
          <c:spPr>
            <a:ln w="22225" cap="rnd">
              <a:solidFill>
                <a:schemeClr val="accent2">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6.5610000000000002E-2</c:v>
                </c:pt>
                <c:pt idx="1">
                  <c:v>6.5752000000000005E-2</c:v>
                </c:pt>
                <c:pt idx="2">
                  <c:v>6.3438999999999995E-2</c:v>
                </c:pt>
                <c:pt idx="3">
                  <c:v>6.5698999999999994E-2</c:v>
                </c:pt>
                <c:pt idx="4">
                  <c:v>6.2098E-2</c:v>
                </c:pt>
                <c:pt idx="5">
                  <c:v>6.5126000000000003E-2</c:v>
                </c:pt>
                <c:pt idx="6">
                  <c:v>6.0765E-2</c:v>
                </c:pt>
                <c:pt idx="7">
                  <c:v>4.8396000000000002E-2</c:v>
                </c:pt>
                <c:pt idx="8">
                  <c:v>3.9162000000000002E-2</c:v>
                </c:pt>
                <c:pt idx="9">
                  <c:v>3.0536000000000001E-2</c:v>
                </c:pt>
                <c:pt idx="10">
                  <c:v>3.0099999999999998E-2</c:v>
                </c:pt>
                <c:pt idx="11">
                  <c:v>1.6396999999999998E-2</c:v>
                </c:pt>
                <c:pt idx="12">
                  <c:v>9.3419999999999996E-3</c:v>
                </c:pt>
                <c:pt idx="13">
                  <c:v>0</c:v>
                </c:pt>
                <c:pt idx="14">
                  <c:v>1.3311E-2</c:v>
                </c:pt>
                <c:pt idx="15">
                  <c:v>1.6518000000000001E-2</c:v>
                </c:pt>
                <c:pt idx="16">
                  <c:v>0.18895500000000001</c:v>
                </c:pt>
                <c:pt idx="17">
                  <c:v>0.70706800000000003</c:v>
                </c:pt>
                <c:pt idx="18">
                  <c:v>1.082322</c:v>
                </c:pt>
                <c:pt idx="19">
                  <c:v>1.8193999999999999</c:v>
                </c:pt>
                <c:pt idx="20">
                  <c:v>2.3141799999999999</c:v>
                </c:pt>
                <c:pt idx="21">
                  <c:v>3.1675979999999999</c:v>
                </c:pt>
                <c:pt idx="22">
                  <c:v>3.1273200000000001</c:v>
                </c:pt>
                <c:pt idx="23">
                  <c:v>3.1660970000000002</c:v>
                </c:pt>
                <c:pt idx="24">
                  <c:v>3.5400209999999999</c:v>
                </c:pt>
                <c:pt idx="25">
                  <c:v>4.0963609999999999</c:v>
                </c:pt>
                <c:pt idx="26">
                  <c:v>4.5248949999999999</c:v>
                </c:pt>
                <c:pt idx="27">
                  <c:v>4.7248950000000001</c:v>
                </c:pt>
                <c:pt idx="28">
                  <c:v>4.9370180000000001</c:v>
                </c:pt>
                <c:pt idx="29">
                  <c:v>5.3248949999999997</c:v>
                </c:pt>
                <c:pt idx="30">
                  <c:v>5.7248950000000001</c:v>
                </c:pt>
                <c:pt idx="31">
                  <c:v>5.9248950000000002</c:v>
                </c:pt>
                <c:pt idx="32">
                  <c:v>6.1370180000000003</c:v>
                </c:pt>
                <c:pt idx="33">
                  <c:v>6.3248949999999997</c:v>
                </c:pt>
                <c:pt idx="34">
                  <c:v>6.5248949999999999</c:v>
                </c:pt>
                <c:pt idx="35">
                  <c:v>6.7248950000000001</c:v>
                </c:pt>
                <c:pt idx="36">
                  <c:v>6.9370180000000001</c:v>
                </c:pt>
                <c:pt idx="37">
                  <c:v>7.1248959999999997</c:v>
                </c:pt>
                <c:pt idx="38">
                  <c:v>7.3248949999999997</c:v>
                </c:pt>
                <c:pt idx="39">
                  <c:v>7.5248949999999999</c:v>
                </c:pt>
                <c:pt idx="40">
                  <c:v>7.7370190000000001</c:v>
                </c:pt>
                <c:pt idx="41">
                  <c:v>7.8248949999999997</c:v>
                </c:pt>
                <c:pt idx="42">
                  <c:v>7.8248949999999997</c:v>
                </c:pt>
                <c:pt idx="43">
                  <c:v>7.8248949999999997</c:v>
                </c:pt>
                <c:pt idx="44">
                  <c:v>7.8370179999999996</c:v>
                </c:pt>
                <c:pt idx="45">
                  <c:v>7.8248949999999997</c:v>
                </c:pt>
                <c:pt idx="46">
                  <c:v>7.8248949999999997</c:v>
                </c:pt>
                <c:pt idx="47">
                  <c:v>7.8248949999999997</c:v>
                </c:pt>
                <c:pt idx="48">
                  <c:v>7.8370179999999996</c:v>
                </c:pt>
                <c:pt idx="49">
                  <c:v>7.8248949999999997</c:v>
                </c:pt>
                <c:pt idx="50">
                  <c:v>7.8248949999999997</c:v>
                </c:pt>
              </c:numCache>
            </c:numRef>
          </c:val>
          <c:smooth val="0"/>
        </c:ser>
        <c:ser>
          <c:idx val="1"/>
          <c:order val="1"/>
          <c:tx>
            <c:strRef>
              <c:f>Sheet1!$C$1</c:f>
              <c:strCache>
                <c:ptCount val="1"/>
                <c:pt idx="0">
                  <c:v>Low Oil and Gas Supply</c:v>
                </c:pt>
              </c:strCache>
            </c:strRef>
          </c:tx>
          <c:spPr>
            <a:ln w="22225" cap="rnd">
              <a:solidFill>
                <a:schemeClr val="accent2">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6.5610000000000002E-2</c:v>
                </c:pt>
                <c:pt idx="1">
                  <c:v>6.5752000000000005E-2</c:v>
                </c:pt>
                <c:pt idx="2">
                  <c:v>6.3438999999999995E-2</c:v>
                </c:pt>
                <c:pt idx="3">
                  <c:v>6.5698999999999994E-2</c:v>
                </c:pt>
                <c:pt idx="4">
                  <c:v>6.2098E-2</c:v>
                </c:pt>
                <c:pt idx="5">
                  <c:v>6.5126000000000003E-2</c:v>
                </c:pt>
                <c:pt idx="6">
                  <c:v>6.0765E-2</c:v>
                </c:pt>
                <c:pt idx="7">
                  <c:v>4.8396000000000002E-2</c:v>
                </c:pt>
                <c:pt idx="8">
                  <c:v>3.9162000000000002E-2</c:v>
                </c:pt>
                <c:pt idx="9">
                  <c:v>3.0536000000000001E-2</c:v>
                </c:pt>
                <c:pt idx="10">
                  <c:v>3.0099999999999998E-2</c:v>
                </c:pt>
                <c:pt idx="11">
                  <c:v>1.6396999999999998E-2</c:v>
                </c:pt>
                <c:pt idx="12">
                  <c:v>9.3419999999999996E-3</c:v>
                </c:pt>
                <c:pt idx="13">
                  <c:v>0</c:v>
                </c:pt>
                <c:pt idx="14">
                  <c:v>1.3311E-2</c:v>
                </c:pt>
                <c:pt idx="15">
                  <c:v>1.6518000000000001E-2</c:v>
                </c:pt>
                <c:pt idx="16">
                  <c:v>0.18895500000000001</c:v>
                </c:pt>
                <c:pt idx="17">
                  <c:v>0.70706800000000003</c:v>
                </c:pt>
                <c:pt idx="18">
                  <c:v>1.082322</c:v>
                </c:pt>
                <c:pt idx="19">
                  <c:v>1.8193999999999999</c:v>
                </c:pt>
                <c:pt idx="20">
                  <c:v>2.3141799999999999</c:v>
                </c:pt>
                <c:pt idx="21">
                  <c:v>3.1739220000000001</c:v>
                </c:pt>
                <c:pt idx="22">
                  <c:v>3.1178530000000002</c:v>
                </c:pt>
                <c:pt idx="23">
                  <c:v>3.1660970000000002</c:v>
                </c:pt>
                <c:pt idx="24">
                  <c:v>3.5400209999999999</c:v>
                </c:pt>
                <c:pt idx="25">
                  <c:v>4.0938460000000001</c:v>
                </c:pt>
                <c:pt idx="26">
                  <c:v>4.4101610000000004</c:v>
                </c:pt>
                <c:pt idx="27">
                  <c:v>4.3611800000000001</c:v>
                </c:pt>
                <c:pt idx="28">
                  <c:v>4.3778569999999997</c:v>
                </c:pt>
                <c:pt idx="29">
                  <c:v>4.3515620000000004</c:v>
                </c:pt>
                <c:pt idx="30">
                  <c:v>4.3052320000000002</c:v>
                </c:pt>
                <c:pt idx="31">
                  <c:v>4.3111090000000001</c:v>
                </c:pt>
                <c:pt idx="32">
                  <c:v>4.1820339999999998</c:v>
                </c:pt>
                <c:pt idx="33">
                  <c:v>4.0351809999999997</c:v>
                </c:pt>
                <c:pt idx="34">
                  <c:v>3.9110689999999999</c:v>
                </c:pt>
                <c:pt idx="35">
                  <c:v>3.892331</c:v>
                </c:pt>
                <c:pt idx="36">
                  <c:v>3.8703850000000002</c:v>
                </c:pt>
                <c:pt idx="37">
                  <c:v>3.7652540000000001</c:v>
                </c:pt>
                <c:pt idx="38">
                  <c:v>3.5780669999999999</c:v>
                </c:pt>
                <c:pt idx="39">
                  <c:v>3.479079</c:v>
                </c:pt>
                <c:pt idx="40">
                  <c:v>3.3955959999999998</c:v>
                </c:pt>
                <c:pt idx="41">
                  <c:v>3.3457710000000001</c:v>
                </c:pt>
                <c:pt idx="42">
                  <c:v>3.217409</c:v>
                </c:pt>
                <c:pt idx="43">
                  <c:v>3.0266700000000002</c:v>
                </c:pt>
                <c:pt idx="44">
                  <c:v>3.2389809999999999</c:v>
                </c:pt>
                <c:pt idx="45">
                  <c:v>3.0801820000000002</c:v>
                </c:pt>
                <c:pt idx="46">
                  <c:v>3.0746820000000001</c:v>
                </c:pt>
                <c:pt idx="47">
                  <c:v>3.106125</c:v>
                </c:pt>
                <c:pt idx="48">
                  <c:v>3.154623</c:v>
                </c:pt>
                <c:pt idx="49">
                  <c:v>3.2563309999999999</c:v>
                </c:pt>
                <c:pt idx="50">
                  <c:v>3.2435179999999999</c:v>
                </c:pt>
              </c:numCache>
            </c:numRef>
          </c:val>
          <c:smooth val="0"/>
        </c:ser>
        <c:ser>
          <c:idx val="2"/>
          <c:order val="2"/>
          <c:tx>
            <c:strRef>
              <c:f>Sheet1!$D$1</c:f>
              <c:strCache>
                <c:ptCount val="1"/>
                <c:pt idx="0">
                  <c:v>High Oil Price</c:v>
                </c:pt>
              </c:strCache>
            </c:strRef>
          </c:tx>
          <c:spPr>
            <a:ln w="22225" cap="rnd">
              <a:solidFill>
                <a:schemeClr val="accent5">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6.5610000000000002E-2</c:v>
                </c:pt>
                <c:pt idx="1">
                  <c:v>6.5752000000000005E-2</c:v>
                </c:pt>
                <c:pt idx="2">
                  <c:v>6.3438999999999995E-2</c:v>
                </c:pt>
                <c:pt idx="3">
                  <c:v>6.5698999999999994E-2</c:v>
                </c:pt>
                <c:pt idx="4">
                  <c:v>6.2098E-2</c:v>
                </c:pt>
                <c:pt idx="5">
                  <c:v>6.5126000000000003E-2</c:v>
                </c:pt>
                <c:pt idx="6">
                  <c:v>6.0765E-2</c:v>
                </c:pt>
                <c:pt idx="7">
                  <c:v>4.8396000000000002E-2</c:v>
                </c:pt>
                <c:pt idx="8">
                  <c:v>3.9162000000000002E-2</c:v>
                </c:pt>
                <c:pt idx="9">
                  <c:v>3.0536000000000001E-2</c:v>
                </c:pt>
                <c:pt idx="10">
                  <c:v>3.0099999999999998E-2</c:v>
                </c:pt>
                <c:pt idx="11">
                  <c:v>1.6396999999999998E-2</c:v>
                </c:pt>
                <c:pt idx="12">
                  <c:v>9.3419999999999996E-3</c:v>
                </c:pt>
                <c:pt idx="13">
                  <c:v>0</c:v>
                </c:pt>
                <c:pt idx="14">
                  <c:v>1.3311E-2</c:v>
                </c:pt>
                <c:pt idx="15">
                  <c:v>1.6518000000000001E-2</c:v>
                </c:pt>
                <c:pt idx="16">
                  <c:v>0.18895500000000001</c:v>
                </c:pt>
                <c:pt idx="17">
                  <c:v>0.70706800000000003</c:v>
                </c:pt>
                <c:pt idx="18">
                  <c:v>1.082322</c:v>
                </c:pt>
                <c:pt idx="19">
                  <c:v>1.8193999999999999</c:v>
                </c:pt>
                <c:pt idx="20">
                  <c:v>2.3141799999999999</c:v>
                </c:pt>
                <c:pt idx="21">
                  <c:v>3.1871</c:v>
                </c:pt>
                <c:pt idx="22">
                  <c:v>3.1273200000000001</c:v>
                </c:pt>
                <c:pt idx="23">
                  <c:v>3.1660970000000002</c:v>
                </c:pt>
                <c:pt idx="24">
                  <c:v>3.5400209999999999</c:v>
                </c:pt>
                <c:pt idx="25">
                  <c:v>4.0963609999999999</c:v>
                </c:pt>
                <c:pt idx="26">
                  <c:v>4.7248950000000001</c:v>
                </c:pt>
                <c:pt idx="27">
                  <c:v>5.3248949999999997</c:v>
                </c:pt>
                <c:pt idx="28">
                  <c:v>5.9370180000000001</c:v>
                </c:pt>
                <c:pt idx="29">
                  <c:v>6.5248949999999999</c:v>
                </c:pt>
                <c:pt idx="30">
                  <c:v>7.1248959999999997</c:v>
                </c:pt>
                <c:pt idx="31">
                  <c:v>7.7248950000000001</c:v>
                </c:pt>
                <c:pt idx="32">
                  <c:v>8.3370180000000005</c:v>
                </c:pt>
                <c:pt idx="33">
                  <c:v>8.9248949999999994</c:v>
                </c:pt>
                <c:pt idx="34">
                  <c:v>9.3248949999999997</c:v>
                </c:pt>
                <c:pt idx="35">
                  <c:v>9.5248950000000008</c:v>
                </c:pt>
                <c:pt idx="36">
                  <c:v>9.7370180000000008</c:v>
                </c:pt>
                <c:pt idx="37">
                  <c:v>9.8248949999999997</c:v>
                </c:pt>
                <c:pt idx="38">
                  <c:v>9.8248949999999997</c:v>
                </c:pt>
                <c:pt idx="39">
                  <c:v>9.8248949999999997</c:v>
                </c:pt>
                <c:pt idx="40">
                  <c:v>9.9370180000000001</c:v>
                </c:pt>
                <c:pt idx="41">
                  <c:v>10.024895000000001</c:v>
                </c:pt>
                <c:pt idx="42">
                  <c:v>10.024895000000001</c:v>
                </c:pt>
                <c:pt idx="43">
                  <c:v>10.024895000000001</c:v>
                </c:pt>
                <c:pt idx="44">
                  <c:v>10.037018</c:v>
                </c:pt>
                <c:pt idx="45">
                  <c:v>10.024895000000001</c:v>
                </c:pt>
                <c:pt idx="46">
                  <c:v>10.024895000000001</c:v>
                </c:pt>
                <c:pt idx="47">
                  <c:v>10.024895000000001</c:v>
                </c:pt>
                <c:pt idx="48">
                  <c:v>10.037018</c:v>
                </c:pt>
                <c:pt idx="49">
                  <c:v>10.024895000000001</c:v>
                </c:pt>
                <c:pt idx="50">
                  <c:v>10.024895000000001</c:v>
                </c:pt>
              </c:numCache>
            </c:numRef>
          </c:val>
          <c:smooth val="0"/>
        </c:ser>
        <c:ser>
          <c:idx val="3"/>
          <c:order val="3"/>
          <c:tx>
            <c:strRef>
              <c:f>Sheet1!$E$1</c:f>
              <c:strCache>
                <c:ptCount val="1"/>
                <c:pt idx="0">
                  <c:v>Low Oil Price</c:v>
                </c:pt>
              </c:strCache>
            </c:strRef>
          </c:tx>
          <c:spPr>
            <a:ln w="22225" cap="rnd">
              <a:solidFill>
                <a:schemeClr val="accent5">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6.5610000000000002E-2</c:v>
                </c:pt>
                <c:pt idx="1">
                  <c:v>6.5752000000000005E-2</c:v>
                </c:pt>
                <c:pt idx="2">
                  <c:v>6.3438999999999995E-2</c:v>
                </c:pt>
                <c:pt idx="3">
                  <c:v>6.5698999999999994E-2</c:v>
                </c:pt>
                <c:pt idx="4">
                  <c:v>6.2098E-2</c:v>
                </c:pt>
                <c:pt idx="5">
                  <c:v>6.5126000000000003E-2</c:v>
                </c:pt>
                <c:pt idx="6">
                  <c:v>6.0765E-2</c:v>
                </c:pt>
                <c:pt idx="7">
                  <c:v>4.8396000000000002E-2</c:v>
                </c:pt>
                <c:pt idx="8">
                  <c:v>3.9162000000000002E-2</c:v>
                </c:pt>
                <c:pt idx="9">
                  <c:v>3.0536000000000001E-2</c:v>
                </c:pt>
                <c:pt idx="10">
                  <c:v>3.0099999999999998E-2</c:v>
                </c:pt>
                <c:pt idx="11">
                  <c:v>1.6396999999999998E-2</c:v>
                </c:pt>
                <c:pt idx="12">
                  <c:v>9.3419999999999996E-3</c:v>
                </c:pt>
                <c:pt idx="13">
                  <c:v>0</c:v>
                </c:pt>
                <c:pt idx="14">
                  <c:v>1.3311E-2</c:v>
                </c:pt>
                <c:pt idx="15">
                  <c:v>1.6518000000000001E-2</c:v>
                </c:pt>
                <c:pt idx="16">
                  <c:v>0.18895500000000001</c:v>
                </c:pt>
                <c:pt idx="17">
                  <c:v>0.70706800000000003</c:v>
                </c:pt>
                <c:pt idx="18">
                  <c:v>1.082322</c:v>
                </c:pt>
                <c:pt idx="19">
                  <c:v>1.8193999999999999</c:v>
                </c:pt>
                <c:pt idx="20">
                  <c:v>2.3141799999999999</c:v>
                </c:pt>
                <c:pt idx="21">
                  <c:v>2.3719260000000002</c:v>
                </c:pt>
                <c:pt idx="22">
                  <c:v>1.6984840000000001</c:v>
                </c:pt>
                <c:pt idx="23">
                  <c:v>1.6746989999999999</c:v>
                </c:pt>
                <c:pt idx="24">
                  <c:v>2.0722179999999999</c:v>
                </c:pt>
                <c:pt idx="25">
                  <c:v>2.5765410000000002</c:v>
                </c:pt>
                <c:pt idx="26">
                  <c:v>2.9181490000000001</c:v>
                </c:pt>
                <c:pt idx="27">
                  <c:v>3.021846</c:v>
                </c:pt>
                <c:pt idx="28">
                  <c:v>3.0359120000000002</c:v>
                </c:pt>
                <c:pt idx="29">
                  <c:v>2.9029250000000002</c:v>
                </c:pt>
                <c:pt idx="30">
                  <c:v>2.8550909999999998</c:v>
                </c:pt>
                <c:pt idx="31">
                  <c:v>2.8224459999999998</c:v>
                </c:pt>
                <c:pt idx="32">
                  <c:v>2.7507600000000001</c:v>
                </c:pt>
                <c:pt idx="33">
                  <c:v>2.705082</c:v>
                </c:pt>
                <c:pt idx="34">
                  <c:v>2.682741</c:v>
                </c:pt>
                <c:pt idx="35">
                  <c:v>2.6594899999999999</c:v>
                </c:pt>
                <c:pt idx="36">
                  <c:v>2.6457199999999998</c:v>
                </c:pt>
                <c:pt idx="37">
                  <c:v>2.642776</c:v>
                </c:pt>
                <c:pt idx="38">
                  <c:v>2.6626449999999999</c:v>
                </c:pt>
                <c:pt idx="39">
                  <c:v>2.7620589999999998</c:v>
                </c:pt>
                <c:pt idx="40">
                  <c:v>2.7845010000000001</c:v>
                </c:pt>
                <c:pt idx="41">
                  <c:v>2.7500640000000001</c:v>
                </c:pt>
                <c:pt idx="42">
                  <c:v>2.730092</c:v>
                </c:pt>
                <c:pt idx="43">
                  <c:v>2.6747890000000001</c:v>
                </c:pt>
                <c:pt idx="44">
                  <c:v>2.7582490000000002</c:v>
                </c:pt>
                <c:pt idx="45">
                  <c:v>2.7258779999999998</c:v>
                </c:pt>
                <c:pt idx="46">
                  <c:v>2.7051980000000002</c:v>
                </c:pt>
                <c:pt idx="47">
                  <c:v>2.739741</c:v>
                </c:pt>
                <c:pt idx="48">
                  <c:v>2.7768069999999998</c:v>
                </c:pt>
                <c:pt idx="49">
                  <c:v>2.7991410000000001</c:v>
                </c:pt>
                <c:pt idx="50">
                  <c:v>2.8388689999999999</c:v>
                </c:pt>
              </c:numCache>
            </c:numRef>
          </c:val>
          <c:smooth val="0"/>
        </c:ser>
        <c:ser>
          <c:idx val="4"/>
          <c:order val="4"/>
          <c:tx>
            <c:strRef>
              <c:f>Sheet1!$F$1</c:f>
              <c:strCache>
                <c:ptCount val="1"/>
                <c:pt idx="0">
                  <c:v>Reference </c:v>
                </c:pt>
              </c:strCache>
            </c:strRef>
          </c:tx>
          <c:spPr>
            <a:ln w="2222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6.5610000000000002E-2</c:v>
                </c:pt>
                <c:pt idx="1">
                  <c:v>6.5752000000000005E-2</c:v>
                </c:pt>
                <c:pt idx="2">
                  <c:v>6.3438999999999995E-2</c:v>
                </c:pt>
                <c:pt idx="3">
                  <c:v>6.5698999999999994E-2</c:v>
                </c:pt>
                <c:pt idx="4">
                  <c:v>6.2098E-2</c:v>
                </c:pt>
                <c:pt idx="5">
                  <c:v>6.5126000000000003E-2</c:v>
                </c:pt>
                <c:pt idx="6">
                  <c:v>6.0765E-2</c:v>
                </c:pt>
                <c:pt idx="7">
                  <c:v>4.8396000000000002E-2</c:v>
                </c:pt>
                <c:pt idx="8">
                  <c:v>3.9162000000000002E-2</c:v>
                </c:pt>
                <c:pt idx="9">
                  <c:v>3.0536000000000001E-2</c:v>
                </c:pt>
                <c:pt idx="10">
                  <c:v>3.0099999999999998E-2</c:v>
                </c:pt>
                <c:pt idx="11">
                  <c:v>1.6396999999999998E-2</c:v>
                </c:pt>
                <c:pt idx="12">
                  <c:v>9.3419999999999996E-3</c:v>
                </c:pt>
                <c:pt idx="13">
                  <c:v>0</c:v>
                </c:pt>
                <c:pt idx="14">
                  <c:v>1.3311E-2</c:v>
                </c:pt>
                <c:pt idx="15">
                  <c:v>1.6518000000000001E-2</c:v>
                </c:pt>
                <c:pt idx="16">
                  <c:v>0.18895500000000001</c:v>
                </c:pt>
                <c:pt idx="17">
                  <c:v>0.70706800000000003</c:v>
                </c:pt>
                <c:pt idx="18">
                  <c:v>1.082322</c:v>
                </c:pt>
                <c:pt idx="19">
                  <c:v>1.8193999999999999</c:v>
                </c:pt>
                <c:pt idx="20">
                  <c:v>2.3141799999999999</c:v>
                </c:pt>
                <c:pt idx="21">
                  <c:v>3.1822710000000001</c:v>
                </c:pt>
                <c:pt idx="22">
                  <c:v>3.1273200000000001</c:v>
                </c:pt>
                <c:pt idx="23">
                  <c:v>3.1660970000000002</c:v>
                </c:pt>
                <c:pt idx="24">
                  <c:v>3.5400209999999999</c:v>
                </c:pt>
                <c:pt idx="25">
                  <c:v>4.0963609999999999</c:v>
                </c:pt>
                <c:pt idx="26">
                  <c:v>4.4248950000000002</c:v>
                </c:pt>
                <c:pt idx="27">
                  <c:v>4.4248950000000002</c:v>
                </c:pt>
                <c:pt idx="28">
                  <c:v>4.5370179999999998</c:v>
                </c:pt>
                <c:pt idx="29">
                  <c:v>4.7248950000000001</c:v>
                </c:pt>
                <c:pt idx="30">
                  <c:v>4.9248950000000002</c:v>
                </c:pt>
                <c:pt idx="31">
                  <c:v>5.0248949999999999</c:v>
                </c:pt>
                <c:pt idx="32">
                  <c:v>5.0370179999999998</c:v>
                </c:pt>
                <c:pt idx="33">
                  <c:v>5.0248949999999999</c:v>
                </c:pt>
                <c:pt idx="34">
                  <c:v>5.0248949999999999</c:v>
                </c:pt>
                <c:pt idx="35">
                  <c:v>5.0248949999999999</c:v>
                </c:pt>
                <c:pt idx="36">
                  <c:v>5.0370179999999998</c:v>
                </c:pt>
                <c:pt idx="37">
                  <c:v>5.0248949999999999</c:v>
                </c:pt>
                <c:pt idx="38">
                  <c:v>5.0248949999999999</c:v>
                </c:pt>
                <c:pt idx="39">
                  <c:v>5.0248949999999999</c:v>
                </c:pt>
                <c:pt idx="40">
                  <c:v>5.0370179999999998</c:v>
                </c:pt>
                <c:pt idx="41">
                  <c:v>5.0248949999999999</c:v>
                </c:pt>
                <c:pt idx="42">
                  <c:v>5.0248949999999999</c:v>
                </c:pt>
                <c:pt idx="43">
                  <c:v>5.0248949999999999</c:v>
                </c:pt>
                <c:pt idx="44">
                  <c:v>5.0370179999999998</c:v>
                </c:pt>
                <c:pt idx="45">
                  <c:v>5.0248949999999999</c:v>
                </c:pt>
                <c:pt idx="46">
                  <c:v>5.0248949999999999</c:v>
                </c:pt>
                <c:pt idx="47">
                  <c:v>5.0248949999999999</c:v>
                </c:pt>
                <c:pt idx="48">
                  <c:v>5.0370179999999998</c:v>
                </c:pt>
                <c:pt idx="49">
                  <c:v>5.0248949999999999</c:v>
                </c:pt>
                <c:pt idx="50">
                  <c:v>5.0248949999999999</c:v>
                </c:pt>
              </c:numCache>
            </c:numRef>
          </c:val>
          <c:smooth val="0"/>
        </c:ser>
        <c:dLbls>
          <c:showLegendKey val="0"/>
          <c:showVal val="0"/>
          <c:showCatName val="0"/>
          <c:showSerName val="0"/>
          <c:showPercent val="0"/>
          <c:showBubbleSize val="0"/>
        </c:dLbls>
        <c:smooth val="0"/>
        <c:axId val="-1865090976"/>
        <c:axId val="-1865094784"/>
      </c:lineChart>
      <c:catAx>
        <c:axId val="-18650909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5094784"/>
        <c:crosses val="autoZero"/>
        <c:auto val="1"/>
        <c:lblAlgn val="ctr"/>
        <c:lblOffset val="100"/>
        <c:tickLblSkip val="10"/>
        <c:tickMarkSkip val="10"/>
        <c:noMultiLvlLbl val="0"/>
      </c:catAx>
      <c:valAx>
        <c:axId val="-1865094784"/>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5090976"/>
        <c:crossesAt val="21"/>
        <c:crossBetween val="midCat"/>
        <c:maj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00692908282605E-2"/>
          <c:y val="0.11065044606231474"/>
          <c:w val="0.78366281562870943"/>
          <c:h val="0.79546288873254767"/>
        </c:manualLayout>
      </c:layout>
      <c:lineChart>
        <c:grouping val="standard"/>
        <c:varyColors val="0"/>
        <c:ser>
          <c:idx val="0"/>
          <c:order val="0"/>
          <c:tx>
            <c:strRef>
              <c:f>Sheet1!$B$1</c:f>
              <c:strCache>
                <c:ptCount val="1"/>
                <c:pt idx="0">
                  <c:v>High Oil and Gas Supply</c:v>
                </c:pt>
              </c:strCache>
            </c:strRef>
          </c:tx>
          <c:spPr>
            <a:ln w="22225" cap="rnd">
              <a:solidFill>
                <a:schemeClr val="accent2">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1.1457152385022651</c:v>
                </c:pt>
                <c:pt idx="1">
                  <c:v>1.058747149904441</c:v>
                </c:pt>
                <c:pt idx="2">
                  <c:v>1.2852261718823741</c:v>
                </c:pt>
                <c:pt idx="3">
                  <c:v>0.90618827961806281</c:v>
                </c:pt>
                <c:pt idx="4">
                  <c:v>1.1199576336470143</c:v>
                </c:pt>
                <c:pt idx="5">
                  <c:v>1.0567816988715402</c:v>
                </c:pt>
                <c:pt idx="6">
                  <c:v>1.6650238660955665</c:v>
                </c:pt>
                <c:pt idx="7">
                  <c:v>1.7865569585488676</c:v>
                </c:pt>
                <c:pt idx="8">
                  <c:v>1.8760234430129228</c:v>
                </c:pt>
                <c:pt idx="9">
                  <c:v>2.6951185036026417</c:v>
                </c:pt>
                <c:pt idx="10">
                  <c:v>3.1349353246556637</c:v>
                </c:pt>
                <c:pt idx="11">
                  <c:v>4.8100846283270817</c:v>
                </c:pt>
                <c:pt idx="12">
                  <c:v>7.0013613585328542</c:v>
                </c:pt>
                <c:pt idx="13">
                  <c:v>5.0138524460760516</c:v>
                </c:pt>
                <c:pt idx="14">
                  <c:v>3.8703966658103988</c:v>
                </c:pt>
                <c:pt idx="15">
                  <c:v>3.4065693634902909</c:v>
                </c:pt>
                <c:pt idx="16">
                  <c:v>2.9969676916106271</c:v>
                </c:pt>
                <c:pt idx="17">
                  <c:v>3.1159443738462986</c:v>
                </c:pt>
                <c:pt idx="18">
                  <c:v>3.8725596257700734</c:v>
                </c:pt>
                <c:pt idx="19">
                  <c:v>4.3316455986882376</c:v>
                </c:pt>
                <c:pt idx="20">
                  <c:v>3.3977010089346922</c:v>
                </c:pt>
                <c:pt idx="21">
                  <c:v>2.5378877986036255</c:v>
                </c:pt>
                <c:pt idx="22">
                  <c:v>2.7606507757251642</c:v>
                </c:pt>
                <c:pt idx="23">
                  <c:v>3.4278363939464858</c:v>
                </c:pt>
                <c:pt idx="24">
                  <c:v>4.0256314988115927</c:v>
                </c:pt>
                <c:pt idx="25">
                  <c:v>4.1916809356291429</c:v>
                </c:pt>
                <c:pt idx="26">
                  <c:v>4.0352379651369246</c:v>
                </c:pt>
                <c:pt idx="27">
                  <c:v>3.8649536335286805</c:v>
                </c:pt>
                <c:pt idx="28">
                  <c:v>3.9353688876838042</c:v>
                </c:pt>
                <c:pt idx="29">
                  <c:v>3.911952303128488</c:v>
                </c:pt>
                <c:pt idx="30">
                  <c:v>3.9878964978790665</c:v>
                </c:pt>
                <c:pt idx="31">
                  <c:v>4.0169416646438618</c:v>
                </c:pt>
                <c:pt idx="32">
                  <c:v>4.051000421430321</c:v>
                </c:pt>
                <c:pt idx="33">
                  <c:v>4.0743813332345136</c:v>
                </c:pt>
                <c:pt idx="34">
                  <c:v>4.2019685987338464</c:v>
                </c:pt>
                <c:pt idx="35">
                  <c:v>4.2078867952377808</c:v>
                </c:pt>
                <c:pt idx="36">
                  <c:v>4.2861407752798169</c:v>
                </c:pt>
                <c:pt idx="37">
                  <c:v>4.4780725022671257</c:v>
                </c:pt>
                <c:pt idx="38">
                  <c:v>4.5651273171064028</c:v>
                </c:pt>
                <c:pt idx="39">
                  <c:v>4.6274340372096487</c:v>
                </c:pt>
                <c:pt idx="40">
                  <c:v>4.7274103635942319</c:v>
                </c:pt>
                <c:pt idx="41">
                  <c:v>4.7794574985958977</c:v>
                </c:pt>
                <c:pt idx="42">
                  <c:v>4.8338936503803511</c:v>
                </c:pt>
                <c:pt idx="43">
                  <c:v>4.8549486539810722</c:v>
                </c:pt>
                <c:pt idx="44">
                  <c:v>4.9252555349820817</c:v>
                </c:pt>
                <c:pt idx="45">
                  <c:v>5.0299626280199385</c:v>
                </c:pt>
                <c:pt idx="46">
                  <c:v>5.1267177818274563</c:v>
                </c:pt>
                <c:pt idx="47">
                  <c:v>5.1221194546992983</c:v>
                </c:pt>
                <c:pt idx="48">
                  <c:v>5.2292539292414668</c:v>
                </c:pt>
                <c:pt idx="49">
                  <c:v>5.34829193695301</c:v>
                </c:pt>
                <c:pt idx="50">
                  <c:v>5.374500030139683</c:v>
                </c:pt>
              </c:numCache>
            </c:numRef>
          </c:val>
          <c:smooth val="0"/>
        </c:ser>
        <c:ser>
          <c:idx val="1"/>
          <c:order val="1"/>
          <c:tx>
            <c:strRef>
              <c:f>Sheet1!$C$1</c:f>
              <c:strCache>
                <c:ptCount val="1"/>
                <c:pt idx="0">
                  <c:v>Low Oil and Gas Supply</c:v>
                </c:pt>
              </c:strCache>
            </c:strRef>
          </c:tx>
          <c:spPr>
            <a:ln w="22225" cap="rnd">
              <a:solidFill>
                <a:schemeClr val="accent2">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1.1457152385022651</c:v>
                </c:pt>
                <c:pt idx="1">
                  <c:v>1.058747149904441</c:v>
                </c:pt>
                <c:pt idx="2">
                  <c:v>1.2852261718823741</c:v>
                </c:pt>
                <c:pt idx="3">
                  <c:v>0.90618827961806281</c:v>
                </c:pt>
                <c:pt idx="4">
                  <c:v>1.1199576336470143</c:v>
                </c:pt>
                <c:pt idx="5">
                  <c:v>1.0567816988715402</c:v>
                </c:pt>
                <c:pt idx="6">
                  <c:v>1.6650238660955665</c:v>
                </c:pt>
                <c:pt idx="7">
                  <c:v>1.7865569585488676</c:v>
                </c:pt>
                <c:pt idx="8">
                  <c:v>1.8760234430129228</c:v>
                </c:pt>
                <c:pt idx="9">
                  <c:v>2.6951185036026417</c:v>
                </c:pt>
                <c:pt idx="10">
                  <c:v>3.1349353246556637</c:v>
                </c:pt>
                <c:pt idx="11">
                  <c:v>4.8100846283270817</c:v>
                </c:pt>
                <c:pt idx="12">
                  <c:v>7.0013613585328542</c:v>
                </c:pt>
                <c:pt idx="13">
                  <c:v>5.0138524460760516</c:v>
                </c:pt>
                <c:pt idx="14">
                  <c:v>3.8703966658103988</c:v>
                </c:pt>
                <c:pt idx="15">
                  <c:v>3.4065693634902909</c:v>
                </c:pt>
                <c:pt idx="16">
                  <c:v>2.9969676916106271</c:v>
                </c:pt>
                <c:pt idx="17">
                  <c:v>3.1159443738462986</c:v>
                </c:pt>
                <c:pt idx="18">
                  <c:v>3.8725596257700734</c:v>
                </c:pt>
                <c:pt idx="19">
                  <c:v>4.3316455986882376</c:v>
                </c:pt>
                <c:pt idx="20">
                  <c:v>3.3973588102099654</c:v>
                </c:pt>
                <c:pt idx="21">
                  <c:v>2.4468134503660024</c:v>
                </c:pt>
                <c:pt idx="22">
                  <c:v>2.2990690654897645</c:v>
                </c:pt>
                <c:pt idx="23">
                  <c:v>2.5889601448152821</c:v>
                </c:pt>
                <c:pt idx="24">
                  <c:v>2.784575980195036</c:v>
                </c:pt>
                <c:pt idx="25">
                  <c:v>2.704110921133045</c:v>
                </c:pt>
                <c:pt idx="26">
                  <c:v>2.637975119822265</c:v>
                </c:pt>
                <c:pt idx="27">
                  <c:v>2.6234083648593574</c:v>
                </c:pt>
                <c:pt idx="28">
                  <c:v>2.6377694686969138</c:v>
                </c:pt>
                <c:pt idx="29">
                  <c:v>2.6416423725240699</c:v>
                </c:pt>
                <c:pt idx="30">
                  <c:v>2.6747505886753888</c:v>
                </c:pt>
                <c:pt idx="31">
                  <c:v>2.6905802477300433</c:v>
                </c:pt>
                <c:pt idx="32">
                  <c:v>2.707777744244289</c:v>
                </c:pt>
                <c:pt idx="33">
                  <c:v>2.7114989021064164</c:v>
                </c:pt>
                <c:pt idx="34">
                  <c:v>2.7507019095800929</c:v>
                </c:pt>
                <c:pt idx="35">
                  <c:v>2.7558716617572987</c:v>
                </c:pt>
                <c:pt idx="36">
                  <c:v>2.7609260301021785</c:v>
                </c:pt>
                <c:pt idx="37">
                  <c:v>2.8121757036933035</c:v>
                </c:pt>
                <c:pt idx="38">
                  <c:v>2.8131887353298142</c:v>
                </c:pt>
                <c:pt idx="39">
                  <c:v>2.799227657695746</c:v>
                </c:pt>
                <c:pt idx="40">
                  <c:v>2.844345239348598</c:v>
                </c:pt>
                <c:pt idx="41">
                  <c:v>2.8416922781380465</c:v>
                </c:pt>
                <c:pt idx="42">
                  <c:v>2.8329406222931506</c:v>
                </c:pt>
                <c:pt idx="43">
                  <c:v>2.8900247973222775</c:v>
                </c:pt>
                <c:pt idx="44">
                  <c:v>2.8876728915053698</c:v>
                </c:pt>
                <c:pt idx="45">
                  <c:v>2.8990284047949726</c:v>
                </c:pt>
                <c:pt idx="46">
                  <c:v>2.9157227834022263</c:v>
                </c:pt>
                <c:pt idx="47">
                  <c:v>2.9062412513970517</c:v>
                </c:pt>
                <c:pt idx="48">
                  <c:v>2.8742879266623946</c:v>
                </c:pt>
                <c:pt idx="49">
                  <c:v>2.8856263898144467</c:v>
                </c:pt>
                <c:pt idx="50">
                  <c:v>2.8443816706778899</c:v>
                </c:pt>
              </c:numCache>
            </c:numRef>
          </c:val>
          <c:smooth val="0"/>
        </c:ser>
        <c:ser>
          <c:idx val="2"/>
          <c:order val="2"/>
          <c:tx>
            <c:strRef>
              <c:f>Sheet1!$D$1</c:f>
              <c:strCache>
                <c:ptCount val="1"/>
                <c:pt idx="0">
                  <c:v>High Oil Price</c:v>
                </c:pt>
              </c:strCache>
            </c:strRef>
          </c:tx>
          <c:spPr>
            <a:ln w="22225" cap="rnd">
              <a:solidFill>
                <a:schemeClr val="accent5">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1.1457152385022651</c:v>
                </c:pt>
                <c:pt idx="1">
                  <c:v>1.058747149904441</c:v>
                </c:pt>
                <c:pt idx="2">
                  <c:v>1.2852261718823741</c:v>
                </c:pt>
                <c:pt idx="3">
                  <c:v>0.90618827961806281</c:v>
                </c:pt>
                <c:pt idx="4">
                  <c:v>1.1199576336470143</c:v>
                </c:pt>
                <c:pt idx="5">
                  <c:v>1.0567816988715402</c:v>
                </c:pt>
                <c:pt idx="6">
                  <c:v>1.6650238660955665</c:v>
                </c:pt>
                <c:pt idx="7">
                  <c:v>1.7865569585488676</c:v>
                </c:pt>
                <c:pt idx="8">
                  <c:v>1.8760234430129228</c:v>
                </c:pt>
                <c:pt idx="9">
                  <c:v>2.6951185036026417</c:v>
                </c:pt>
                <c:pt idx="10">
                  <c:v>3.1349353246556637</c:v>
                </c:pt>
                <c:pt idx="11">
                  <c:v>4.8100846283270817</c:v>
                </c:pt>
                <c:pt idx="12">
                  <c:v>7.0013613585328542</c:v>
                </c:pt>
                <c:pt idx="13">
                  <c:v>5.0138524460760516</c:v>
                </c:pt>
                <c:pt idx="14">
                  <c:v>3.8703966658103988</c:v>
                </c:pt>
                <c:pt idx="15">
                  <c:v>3.4065693634902909</c:v>
                </c:pt>
                <c:pt idx="16">
                  <c:v>2.9969676916106271</c:v>
                </c:pt>
                <c:pt idx="17">
                  <c:v>3.1159443738462986</c:v>
                </c:pt>
                <c:pt idx="18">
                  <c:v>3.8725596257700734</c:v>
                </c:pt>
                <c:pt idx="19">
                  <c:v>4.3316354204552754</c:v>
                </c:pt>
                <c:pt idx="20">
                  <c:v>3.3978244148082686</c:v>
                </c:pt>
                <c:pt idx="21">
                  <c:v>3.8784069314068357</c:v>
                </c:pt>
                <c:pt idx="22">
                  <c:v>4.3886647509788759</c:v>
                </c:pt>
                <c:pt idx="23">
                  <c:v>5.1972672453245981</c:v>
                </c:pt>
                <c:pt idx="24">
                  <c:v>6.0174763697343563</c:v>
                </c:pt>
                <c:pt idx="25">
                  <c:v>6.3800199673556461</c:v>
                </c:pt>
                <c:pt idx="26">
                  <c:v>6.5372705422889146</c:v>
                </c:pt>
                <c:pt idx="27">
                  <c:v>6.6054454071668482</c:v>
                </c:pt>
                <c:pt idx="28">
                  <c:v>6.6676288869599265</c:v>
                </c:pt>
                <c:pt idx="29">
                  <c:v>6.5237037043349613</c:v>
                </c:pt>
                <c:pt idx="30">
                  <c:v>6.4301000176657945</c:v>
                </c:pt>
                <c:pt idx="31">
                  <c:v>6.3779566672932733</c:v>
                </c:pt>
                <c:pt idx="32">
                  <c:v>6.3914877476377283</c:v>
                </c:pt>
                <c:pt idx="33">
                  <c:v>6.4097288393978022</c:v>
                </c:pt>
                <c:pt idx="34">
                  <c:v>6.441730811070876</c:v>
                </c:pt>
                <c:pt idx="35">
                  <c:v>6.5249628566606299</c:v>
                </c:pt>
                <c:pt idx="36">
                  <c:v>6.6200030094941731</c:v>
                </c:pt>
                <c:pt idx="37">
                  <c:v>6.6671816016211487</c:v>
                </c:pt>
                <c:pt idx="38">
                  <c:v>6.7032771737834445</c:v>
                </c:pt>
                <c:pt idx="39">
                  <c:v>6.8321612330625214</c:v>
                </c:pt>
                <c:pt idx="40">
                  <c:v>6.8775178906584529</c:v>
                </c:pt>
                <c:pt idx="41">
                  <c:v>6.9383998192499527</c:v>
                </c:pt>
                <c:pt idx="42">
                  <c:v>6.9897963368246154</c:v>
                </c:pt>
                <c:pt idx="43">
                  <c:v>7.0436780308680564</c:v>
                </c:pt>
                <c:pt idx="44">
                  <c:v>7.1570808042751484</c:v>
                </c:pt>
                <c:pt idx="45">
                  <c:v>7.1977255247242358</c:v>
                </c:pt>
                <c:pt idx="46">
                  <c:v>7.2115014035920852</c:v>
                </c:pt>
                <c:pt idx="47">
                  <c:v>7.2217834645869008</c:v>
                </c:pt>
                <c:pt idx="48">
                  <c:v>7.229836050727787</c:v>
                </c:pt>
                <c:pt idx="49">
                  <c:v>7.3083801933890138</c:v>
                </c:pt>
                <c:pt idx="50">
                  <c:v>7.3004165201203053</c:v>
                </c:pt>
              </c:numCache>
            </c:numRef>
          </c:val>
          <c:smooth val="0"/>
        </c:ser>
        <c:ser>
          <c:idx val="3"/>
          <c:order val="3"/>
          <c:tx>
            <c:strRef>
              <c:f>Sheet1!$E$1</c:f>
              <c:strCache>
                <c:ptCount val="1"/>
                <c:pt idx="0">
                  <c:v>Low Oil Price</c:v>
                </c:pt>
              </c:strCache>
            </c:strRef>
          </c:tx>
          <c:spPr>
            <a:ln w="22225" cap="rnd">
              <a:solidFill>
                <a:schemeClr val="accent5">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1.1457152385022651</c:v>
                </c:pt>
                <c:pt idx="1">
                  <c:v>1.058747149904441</c:v>
                </c:pt>
                <c:pt idx="2">
                  <c:v>1.2852261718823741</c:v>
                </c:pt>
                <c:pt idx="3">
                  <c:v>0.90618827961806281</c:v>
                </c:pt>
                <c:pt idx="4">
                  <c:v>1.1199576336470143</c:v>
                </c:pt>
                <c:pt idx="5">
                  <c:v>1.0567816988715402</c:v>
                </c:pt>
                <c:pt idx="6">
                  <c:v>1.6650238660955665</c:v>
                </c:pt>
                <c:pt idx="7">
                  <c:v>1.7865569585488676</c:v>
                </c:pt>
                <c:pt idx="8">
                  <c:v>1.8760234430129228</c:v>
                </c:pt>
                <c:pt idx="9">
                  <c:v>2.6951185036026417</c:v>
                </c:pt>
                <c:pt idx="10">
                  <c:v>3.1349353246556637</c:v>
                </c:pt>
                <c:pt idx="11">
                  <c:v>4.8100846283270817</c:v>
                </c:pt>
                <c:pt idx="12">
                  <c:v>7.0013613585328542</c:v>
                </c:pt>
                <c:pt idx="13">
                  <c:v>5.0138524460760516</c:v>
                </c:pt>
                <c:pt idx="14">
                  <c:v>3.8703966658103988</c:v>
                </c:pt>
                <c:pt idx="15">
                  <c:v>3.4065693634902909</c:v>
                </c:pt>
                <c:pt idx="16">
                  <c:v>2.9969676916106271</c:v>
                </c:pt>
                <c:pt idx="17">
                  <c:v>3.1159443738462986</c:v>
                </c:pt>
                <c:pt idx="18">
                  <c:v>3.8725596257700734</c:v>
                </c:pt>
                <c:pt idx="19">
                  <c:v>4.3316574733538156</c:v>
                </c:pt>
                <c:pt idx="20">
                  <c:v>3.3989157127385119</c:v>
                </c:pt>
                <c:pt idx="21">
                  <c:v>1.8029808808640746</c:v>
                </c:pt>
                <c:pt idx="22">
                  <c:v>1.6397009707299506</c:v>
                </c:pt>
                <c:pt idx="23">
                  <c:v>1.6400931082665133</c:v>
                </c:pt>
                <c:pt idx="24">
                  <c:v>1.7276051927407627</c:v>
                </c:pt>
                <c:pt idx="25">
                  <c:v>1.7943492548051838</c:v>
                </c:pt>
                <c:pt idx="26">
                  <c:v>1.8385008395195668</c:v>
                </c:pt>
                <c:pt idx="27">
                  <c:v>1.8719269638048015</c:v>
                </c:pt>
                <c:pt idx="28">
                  <c:v>1.871600823384965</c:v>
                </c:pt>
                <c:pt idx="29">
                  <c:v>1.8447669310077048</c:v>
                </c:pt>
                <c:pt idx="30">
                  <c:v>1.8600958985271803</c:v>
                </c:pt>
                <c:pt idx="31">
                  <c:v>1.8679107948467977</c:v>
                </c:pt>
                <c:pt idx="32">
                  <c:v>1.9198583158195104</c:v>
                </c:pt>
                <c:pt idx="33">
                  <c:v>1.9379761755784999</c:v>
                </c:pt>
                <c:pt idx="34">
                  <c:v>1.9356851867238476</c:v>
                </c:pt>
                <c:pt idx="35">
                  <c:v>1.9551329890702089</c:v>
                </c:pt>
                <c:pt idx="36">
                  <c:v>1.968684526609134</c:v>
                </c:pt>
                <c:pt idx="37">
                  <c:v>2.0126362545901304</c:v>
                </c:pt>
                <c:pt idx="38">
                  <c:v>2.0256269566612515</c:v>
                </c:pt>
                <c:pt idx="39">
                  <c:v>2.0753407504129173</c:v>
                </c:pt>
                <c:pt idx="40">
                  <c:v>2.0703615470506889</c:v>
                </c:pt>
                <c:pt idx="41">
                  <c:v>2.0851963135988125</c:v>
                </c:pt>
                <c:pt idx="42">
                  <c:v>2.1044751489573681</c:v>
                </c:pt>
                <c:pt idx="43">
                  <c:v>2.1235772560927404</c:v>
                </c:pt>
                <c:pt idx="44">
                  <c:v>2.1429873062412677</c:v>
                </c:pt>
                <c:pt idx="45">
                  <c:v>2.1594323118923868</c:v>
                </c:pt>
                <c:pt idx="46">
                  <c:v>2.1613594111197472</c:v>
                </c:pt>
                <c:pt idx="47">
                  <c:v>2.1650029244676712</c:v>
                </c:pt>
                <c:pt idx="48">
                  <c:v>2.1913089416325606</c:v>
                </c:pt>
                <c:pt idx="49">
                  <c:v>2.1866845175271701</c:v>
                </c:pt>
                <c:pt idx="50">
                  <c:v>2.2185618822855644</c:v>
                </c:pt>
              </c:numCache>
            </c:numRef>
          </c:val>
          <c:smooth val="0"/>
        </c:ser>
        <c:ser>
          <c:idx val="4"/>
          <c:order val="4"/>
          <c:tx>
            <c:strRef>
              <c:f>Sheet1!$F$1</c:f>
              <c:strCache>
                <c:ptCount val="1"/>
                <c:pt idx="0">
                  <c:v>Reference</c:v>
                </c:pt>
              </c:strCache>
            </c:strRef>
          </c:tx>
          <c:spPr>
            <a:ln w="2222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1.1457152385022651</c:v>
                </c:pt>
                <c:pt idx="1">
                  <c:v>1.058747149904441</c:v>
                </c:pt>
                <c:pt idx="2">
                  <c:v>1.2852261718823741</c:v>
                </c:pt>
                <c:pt idx="3">
                  <c:v>0.90618827961806281</c:v>
                </c:pt>
                <c:pt idx="4">
                  <c:v>1.1199576336470143</c:v>
                </c:pt>
                <c:pt idx="5">
                  <c:v>1.0567816988715402</c:v>
                </c:pt>
                <c:pt idx="6">
                  <c:v>1.6650238660955665</c:v>
                </c:pt>
                <c:pt idx="7">
                  <c:v>1.7865569585488676</c:v>
                </c:pt>
                <c:pt idx="8">
                  <c:v>1.8760234430129228</c:v>
                </c:pt>
                <c:pt idx="9">
                  <c:v>2.6951185036026417</c:v>
                </c:pt>
                <c:pt idx="10">
                  <c:v>3.1349353246556637</c:v>
                </c:pt>
                <c:pt idx="11">
                  <c:v>4.8100846283270817</c:v>
                </c:pt>
                <c:pt idx="12">
                  <c:v>7.0013613585328542</c:v>
                </c:pt>
                <c:pt idx="13">
                  <c:v>5.0138524460760516</c:v>
                </c:pt>
                <c:pt idx="14">
                  <c:v>3.8703966658103988</c:v>
                </c:pt>
                <c:pt idx="15">
                  <c:v>3.4065693634902909</c:v>
                </c:pt>
                <c:pt idx="16">
                  <c:v>2.9969676916106271</c:v>
                </c:pt>
                <c:pt idx="17">
                  <c:v>3.1159443738462986</c:v>
                </c:pt>
                <c:pt idx="18">
                  <c:v>3.8725596257700734</c:v>
                </c:pt>
                <c:pt idx="19">
                  <c:v>4.3316455986882376</c:v>
                </c:pt>
                <c:pt idx="20">
                  <c:v>3.3953300671291013</c:v>
                </c:pt>
                <c:pt idx="21">
                  <c:v>2.5589261826353127</c:v>
                </c:pt>
                <c:pt idx="22">
                  <c:v>2.6316169115101586</c:v>
                </c:pt>
                <c:pt idx="23">
                  <c:v>3.1234508132628109</c:v>
                </c:pt>
                <c:pt idx="24">
                  <c:v>3.5468717640568888</c:v>
                </c:pt>
                <c:pt idx="25">
                  <c:v>3.6148868374397605</c:v>
                </c:pt>
                <c:pt idx="26">
                  <c:v>3.6594875523216648</c:v>
                </c:pt>
                <c:pt idx="27">
                  <c:v>3.7141718883587282</c:v>
                </c:pt>
                <c:pt idx="28">
                  <c:v>3.6826491168675006</c:v>
                </c:pt>
                <c:pt idx="29">
                  <c:v>3.6569016091375341</c:v>
                </c:pt>
                <c:pt idx="30">
                  <c:v>3.7065165444858517</c:v>
                </c:pt>
                <c:pt idx="31">
                  <c:v>3.7709144086988857</c:v>
                </c:pt>
                <c:pt idx="32">
                  <c:v>3.8012550894665793</c:v>
                </c:pt>
                <c:pt idx="33">
                  <c:v>3.7905047389358244</c:v>
                </c:pt>
                <c:pt idx="34">
                  <c:v>3.8190227313265321</c:v>
                </c:pt>
                <c:pt idx="35">
                  <c:v>3.8419866444636197</c:v>
                </c:pt>
                <c:pt idx="36">
                  <c:v>3.9050933182580607</c:v>
                </c:pt>
                <c:pt idx="37">
                  <c:v>3.9927550155571576</c:v>
                </c:pt>
                <c:pt idx="38">
                  <c:v>4.043059122145654</c:v>
                </c:pt>
                <c:pt idx="39">
                  <c:v>4.0569738733861511</c:v>
                </c:pt>
                <c:pt idx="40">
                  <c:v>4.1805903221775944</c:v>
                </c:pt>
                <c:pt idx="41">
                  <c:v>4.2550564918986717</c:v>
                </c:pt>
                <c:pt idx="42">
                  <c:v>4.3230528993316621</c:v>
                </c:pt>
                <c:pt idx="43">
                  <c:v>4.4277243765610645</c:v>
                </c:pt>
                <c:pt idx="44">
                  <c:v>4.479261128828318</c:v>
                </c:pt>
                <c:pt idx="45">
                  <c:v>4.4400533022100896</c:v>
                </c:pt>
                <c:pt idx="46">
                  <c:v>4.5143213489341765</c:v>
                </c:pt>
                <c:pt idx="47">
                  <c:v>4.5222330155950257</c:v>
                </c:pt>
                <c:pt idx="48">
                  <c:v>4.4736055576814024</c:v>
                </c:pt>
                <c:pt idx="49">
                  <c:v>4.4168797007867404</c:v>
                </c:pt>
                <c:pt idx="50">
                  <c:v>4.3798279767182482</c:v>
                </c:pt>
              </c:numCache>
            </c:numRef>
          </c:val>
          <c:smooth val="0"/>
        </c:ser>
        <c:dLbls>
          <c:showLegendKey val="0"/>
          <c:showVal val="0"/>
          <c:showCatName val="0"/>
          <c:showSerName val="0"/>
          <c:showPercent val="0"/>
          <c:showBubbleSize val="0"/>
        </c:dLbls>
        <c:smooth val="0"/>
        <c:axId val="-1865076832"/>
        <c:axId val="-1865076288"/>
      </c:lineChart>
      <c:catAx>
        <c:axId val="-18650768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5076288"/>
        <c:crosses val="autoZero"/>
        <c:auto val="1"/>
        <c:lblAlgn val="ctr"/>
        <c:lblOffset val="100"/>
        <c:tickLblSkip val="10"/>
        <c:tickMarkSkip val="10"/>
        <c:noMultiLvlLbl val="0"/>
      </c:catAx>
      <c:valAx>
        <c:axId val="-186507628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5076832"/>
        <c:crossesAt val="21"/>
        <c:crossBetween val="midCat"/>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6.6449740460213763E-2"/>
          <c:w val="0.66617432617252581"/>
          <c:h val="0.84271117291577946"/>
        </c:manualLayout>
      </c:layout>
      <c:lineChart>
        <c:grouping val="standard"/>
        <c:varyColors val="0"/>
        <c:ser>
          <c:idx val="3"/>
          <c:order val="0"/>
          <c:tx>
            <c:strRef>
              <c:f>Sheet1!$B$1</c:f>
              <c:strCache>
                <c:ptCount val="1"/>
                <c:pt idx="0">
                  <c:v>imports</c:v>
                </c:pt>
              </c:strCache>
            </c:strRef>
          </c:tx>
          <c:spPr>
            <a:ln w="22225" cap="rnd">
              <a:solidFill>
                <a:srgbClr val="00395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18.817258000000002</c:v>
                </c:pt>
                <c:pt idx="1">
                  <c:v>18.334821000000002</c:v>
                </c:pt>
                <c:pt idx="2">
                  <c:v>19.372204</c:v>
                </c:pt>
                <c:pt idx="3">
                  <c:v>21.218333999999999</c:v>
                </c:pt>
                <c:pt idx="4">
                  <c:v>22.306671999999999</c:v>
                </c:pt>
                <c:pt idx="5">
                  <c:v>22.179612000000002</c:v>
                </c:pt>
                <c:pt idx="6">
                  <c:v>23.633256000000003</c:v>
                </c:pt>
                <c:pt idx="7">
                  <c:v>25.119240000000001</c:v>
                </c:pt>
                <c:pt idx="8">
                  <c:v>26.472519000000002</c:v>
                </c:pt>
                <c:pt idx="9">
                  <c:v>27.151580999999997</c:v>
                </c:pt>
                <c:pt idx="10">
                  <c:v>28.865252999999999</c:v>
                </c:pt>
                <c:pt idx="11">
                  <c:v>30.052174999999998</c:v>
                </c:pt>
                <c:pt idx="12">
                  <c:v>29.330543000000002</c:v>
                </c:pt>
                <c:pt idx="13">
                  <c:v>31.006947</c:v>
                </c:pt>
                <c:pt idx="14">
                  <c:v>33.492250999999996</c:v>
                </c:pt>
                <c:pt idx="15">
                  <c:v>34.659267999999997</c:v>
                </c:pt>
                <c:pt idx="16">
                  <c:v>34.648788999999994</c:v>
                </c:pt>
                <c:pt idx="17">
                  <c:v>34.678533999999999</c:v>
                </c:pt>
                <c:pt idx="18">
                  <c:v>32.970368000000001</c:v>
                </c:pt>
                <c:pt idx="19">
                  <c:v>29.690355</c:v>
                </c:pt>
                <c:pt idx="20">
                  <c:v>29.865911000000001</c:v>
                </c:pt>
                <c:pt idx="21">
                  <c:v>28.74803</c:v>
                </c:pt>
                <c:pt idx="22">
                  <c:v>27.068146000000002</c:v>
                </c:pt>
                <c:pt idx="23">
                  <c:v>24.622565999999999</c:v>
                </c:pt>
                <c:pt idx="24">
                  <c:v>23.240985999999999</c:v>
                </c:pt>
                <c:pt idx="25">
                  <c:v>23.793672999999998</c:v>
                </c:pt>
                <c:pt idx="26">
                  <c:v>25.378160999999999</c:v>
                </c:pt>
                <c:pt idx="27">
                  <c:v>25.457303</c:v>
                </c:pt>
                <c:pt idx="28">
                  <c:v>24.833272000000001</c:v>
                </c:pt>
                <c:pt idx="29">
                  <c:v>22.865224999999999</c:v>
                </c:pt>
                <c:pt idx="30">
                  <c:v>20.506283</c:v>
                </c:pt>
                <c:pt idx="31">
                  <c:v>24.059170000000002</c:v>
                </c:pt>
                <c:pt idx="32">
                  <c:v>24.295180999999999</c:v>
                </c:pt>
                <c:pt idx="33">
                  <c:v>24.033322999999999</c:v>
                </c:pt>
                <c:pt idx="34">
                  <c:v>24.074390000000001</c:v>
                </c:pt>
                <c:pt idx="35">
                  <c:v>23.513102</c:v>
                </c:pt>
                <c:pt idx="36">
                  <c:v>23.710739</c:v>
                </c:pt>
                <c:pt idx="37">
                  <c:v>22.874676000000001</c:v>
                </c:pt>
                <c:pt idx="38">
                  <c:v>22.291077000000001</c:v>
                </c:pt>
                <c:pt idx="39">
                  <c:v>22.447823</c:v>
                </c:pt>
                <c:pt idx="40">
                  <c:v>21.723354</c:v>
                </c:pt>
                <c:pt idx="41">
                  <c:v>21.873692999999999</c:v>
                </c:pt>
                <c:pt idx="42">
                  <c:v>21.380853999999999</c:v>
                </c:pt>
                <c:pt idx="43">
                  <c:v>20.980720999999999</c:v>
                </c:pt>
                <c:pt idx="44">
                  <c:v>21.198877</c:v>
                </c:pt>
                <c:pt idx="45">
                  <c:v>21.471298000000001</c:v>
                </c:pt>
                <c:pt idx="46">
                  <c:v>22.044015999999999</c:v>
                </c:pt>
                <c:pt idx="47">
                  <c:v>22.189833</c:v>
                </c:pt>
                <c:pt idx="48">
                  <c:v>22.320361999999999</c:v>
                </c:pt>
                <c:pt idx="49">
                  <c:v>22.836728999999998</c:v>
                </c:pt>
                <c:pt idx="50">
                  <c:v>22.631826</c:v>
                </c:pt>
                <c:pt idx="51">
                  <c:v>22.598223000000001</c:v>
                </c:pt>
                <c:pt idx="52">
                  <c:v>22.696636000000002</c:v>
                </c:pt>
                <c:pt idx="53">
                  <c:v>22.338341</c:v>
                </c:pt>
                <c:pt idx="54">
                  <c:v>22.020599000000001</c:v>
                </c:pt>
                <c:pt idx="55">
                  <c:v>22.050111999999999</c:v>
                </c:pt>
                <c:pt idx="56">
                  <c:v>21.749319</c:v>
                </c:pt>
                <c:pt idx="57">
                  <c:v>21.855896000000001</c:v>
                </c:pt>
                <c:pt idx="58">
                  <c:v>22.167895999999999</c:v>
                </c:pt>
                <c:pt idx="59">
                  <c:v>22.252571</c:v>
                </c:pt>
                <c:pt idx="60">
                  <c:v>22.801957999999999</c:v>
                </c:pt>
              </c:numCache>
            </c:numRef>
          </c:val>
          <c:smooth val="0"/>
        </c:ser>
        <c:ser>
          <c:idx val="2"/>
          <c:order val="1"/>
          <c:tx>
            <c:strRef>
              <c:f>Sheet1!$C$1</c:f>
              <c:strCache>
                <c:ptCount val="1"/>
                <c:pt idx="0">
                  <c:v>exports</c:v>
                </c:pt>
              </c:strCache>
            </c:strRef>
          </c:tx>
          <c:spPr>
            <a:ln w="22225" cap="rnd">
              <a:solidFill>
                <a:srgbClr val="A33340"/>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4.7524840000000008</c:v>
                </c:pt>
                <c:pt idx="1">
                  <c:v>5.1409650000000005</c:v>
                </c:pt>
                <c:pt idx="2">
                  <c:v>4.9369420000000002</c:v>
                </c:pt>
                <c:pt idx="3">
                  <c:v>4.2266719999999998</c:v>
                </c:pt>
                <c:pt idx="4">
                  <c:v>4.0352839999999999</c:v>
                </c:pt>
                <c:pt idx="5">
                  <c:v>4.495889</c:v>
                </c:pt>
                <c:pt idx="6">
                  <c:v>4.6125530000000001</c:v>
                </c:pt>
                <c:pt idx="7">
                  <c:v>4.4933969999999999</c:v>
                </c:pt>
                <c:pt idx="8">
                  <c:v>4.236745</c:v>
                </c:pt>
                <c:pt idx="9">
                  <c:v>3.6687859999999999</c:v>
                </c:pt>
                <c:pt idx="10">
                  <c:v>3.9616550000000004</c:v>
                </c:pt>
                <c:pt idx="11">
                  <c:v>3.731109</c:v>
                </c:pt>
                <c:pt idx="12">
                  <c:v>3.6082399999999999</c:v>
                </c:pt>
                <c:pt idx="13">
                  <c:v>4.0131300000000003</c:v>
                </c:pt>
                <c:pt idx="14">
                  <c:v>4.3513599999999997</c:v>
                </c:pt>
                <c:pt idx="15">
                  <c:v>4.4618860000000007</c:v>
                </c:pt>
                <c:pt idx="16">
                  <c:v>4.7273360000000002</c:v>
                </c:pt>
                <c:pt idx="17">
                  <c:v>5.3378100000000002</c:v>
                </c:pt>
                <c:pt idx="18">
                  <c:v>6.9491829999999997</c:v>
                </c:pt>
                <c:pt idx="19">
                  <c:v>6.9201999999999995</c:v>
                </c:pt>
                <c:pt idx="20">
                  <c:v>8.176029999999999</c:v>
                </c:pt>
                <c:pt idx="21">
                  <c:v>10.372719</c:v>
                </c:pt>
                <c:pt idx="22">
                  <c:v>11.267352000000001</c:v>
                </c:pt>
                <c:pt idx="23">
                  <c:v>11.787545</c:v>
                </c:pt>
                <c:pt idx="24">
                  <c:v>12.269774999999999</c:v>
                </c:pt>
                <c:pt idx="25">
                  <c:v>12.902151999999999</c:v>
                </c:pt>
                <c:pt idx="26">
                  <c:v>14.119207000000001</c:v>
                </c:pt>
                <c:pt idx="27">
                  <c:v>17.945738000000002</c:v>
                </c:pt>
                <c:pt idx="28">
                  <c:v>21.208351</c:v>
                </c:pt>
                <c:pt idx="29">
                  <c:v>23.477694</c:v>
                </c:pt>
                <c:pt idx="30">
                  <c:v>23.552665999999999</c:v>
                </c:pt>
                <c:pt idx="31">
                  <c:v>25.435953000000001</c:v>
                </c:pt>
                <c:pt idx="32">
                  <c:v>27.303889999999999</c:v>
                </c:pt>
                <c:pt idx="33">
                  <c:v>29.384855000000002</c:v>
                </c:pt>
                <c:pt idx="34">
                  <c:v>30.915489000000001</c:v>
                </c:pt>
                <c:pt idx="35">
                  <c:v>31.761966999999999</c:v>
                </c:pt>
                <c:pt idx="36">
                  <c:v>32.702922999999998</c:v>
                </c:pt>
                <c:pt idx="37">
                  <c:v>32.312168</c:v>
                </c:pt>
                <c:pt idx="38">
                  <c:v>32.279766000000002</c:v>
                </c:pt>
                <c:pt idx="39">
                  <c:v>32.841929999999998</c:v>
                </c:pt>
                <c:pt idx="40">
                  <c:v>32.736538000000003</c:v>
                </c:pt>
                <c:pt idx="41">
                  <c:v>33.131458000000002</c:v>
                </c:pt>
                <c:pt idx="42">
                  <c:v>32.685088999999998</c:v>
                </c:pt>
                <c:pt idx="43">
                  <c:v>32.538124000000003</c:v>
                </c:pt>
                <c:pt idx="44">
                  <c:v>32.757927000000002</c:v>
                </c:pt>
                <c:pt idx="45">
                  <c:v>32.715733</c:v>
                </c:pt>
                <c:pt idx="46">
                  <c:v>32.778294000000002</c:v>
                </c:pt>
                <c:pt idx="47">
                  <c:v>32.601723</c:v>
                </c:pt>
                <c:pt idx="48">
                  <c:v>32.446213</c:v>
                </c:pt>
                <c:pt idx="49">
                  <c:v>32.737094999999997</c:v>
                </c:pt>
                <c:pt idx="50">
                  <c:v>32.345440000000004</c:v>
                </c:pt>
                <c:pt idx="51">
                  <c:v>32.077689999999997</c:v>
                </c:pt>
                <c:pt idx="52">
                  <c:v>32.188319999999997</c:v>
                </c:pt>
                <c:pt idx="53">
                  <c:v>32.137813999999999</c:v>
                </c:pt>
                <c:pt idx="54">
                  <c:v>31.903292</c:v>
                </c:pt>
                <c:pt idx="55">
                  <c:v>31.504753000000001</c:v>
                </c:pt>
                <c:pt idx="56">
                  <c:v>31.177633</c:v>
                </c:pt>
                <c:pt idx="57">
                  <c:v>31.238707000000002</c:v>
                </c:pt>
                <c:pt idx="58">
                  <c:v>31.283337</c:v>
                </c:pt>
                <c:pt idx="59">
                  <c:v>31.049724999999999</c:v>
                </c:pt>
                <c:pt idx="60">
                  <c:v>30.853117000000001</c:v>
                </c:pt>
              </c:numCache>
            </c:numRef>
          </c:val>
          <c:smooth val="0"/>
        </c:ser>
        <c:dLbls>
          <c:showLegendKey val="0"/>
          <c:showVal val="0"/>
          <c:showCatName val="0"/>
          <c:showSerName val="0"/>
          <c:showPercent val="0"/>
          <c:showBubbleSize val="0"/>
        </c:dLbls>
        <c:smooth val="0"/>
        <c:axId val="-1865091520"/>
        <c:axId val="-1865102400"/>
      </c:lineChart>
      <c:catAx>
        <c:axId val="-18650915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65102400"/>
        <c:crosses val="autoZero"/>
        <c:auto val="1"/>
        <c:lblAlgn val="ctr"/>
        <c:lblOffset val="100"/>
        <c:tickLblSkip val="20"/>
        <c:tickMarkSkip val="10"/>
        <c:noMultiLvlLbl val="0"/>
      </c:catAx>
      <c:valAx>
        <c:axId val="-1865102400"/>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65091520"/>
        <c:crossesAt val="31"/>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257217847769035E-2"/>
          <c:y val="0.2094311303265522"/>
          <c:w val="0.62988461103847526"/>
          <c:h val="0.69308318467655083"/>
        </c:manualLayout>
      </c:layout>
      <c:areaChart>
        <c:grouping val="stacked"/>
        <c:varyColors val="0"/>
        <c:ser>
          <c:idx val="4"/>
          <c:order val="0"/>
          <c:tx>
            <c:strRef>
              <c:f>Sheet1!$F$1</c:f>
              <c:strCache>
                <c:ptCount val="1"/>
                <c:pt idx="0">
                  <c:v>coal</c:v>
                </c:pt>
              </c:strCache>
            </c:strRef>
          </c:tx>
          <c:spPr>
            <a:solidFill>
              <a:srgbClr val="000000"/>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1847.2902790000001</c:v>
                </c:pt>
                <c:pt idx="1">
                  <c:v>1733.4300049999999</c:v>
                </c:pt>
                <c:pt idx="2">
                  <c:v>1514.0429449999999</c:v>
                </c:pt>
                <c:pt idx="3">
                  <c:v>1581.114716</c:v>
                </c:pt>
                <c:pt idx="4">
                  <c:v>1581.7103500000001</c:v>
                </c:pt>
                <c:pt idx="5">
                  <c:v>1352.398197</c:v>
                </c:pt>
                <c:pt idx="6">
                  <c:v>1239.1486540000001</c:v>
                </c:pt>
                <c:pt idx="7">
                  <c:v>1205.835276</c:v>
                </c:pt>
                <c:pt idx="8">
                  <c:v>1149.487339</c:v>
                </c:pt>
                <c:pt idx="9">
                  <c:v>966.14834999999994</c:v>
                </c:pt>
                <c:pt idx="10">
                  <c:v>773.88201900000001</c:v>
                </c:pt>
                <c:pt idx="11">
                  <c:v>941.73376499999995</c:v>
                </c:pt>
                <c:pt idx="12">
                  <c:v>992.79119900000001</c:v>
                </c:pt>
                <c:pt idx="13">
                  <c:v>871.750854</c:v>
                </c:pt>
                <c:pt idx="14">
                  <c:v>780.43792699999995</c:v>
                </c:pt>
                <c:pt idx="15">
                  <c:v>706.41967799999998</c:v>
                </c:pt>
                <c:pt idx="16">
                  <c:v>723.25091599999996</c:v>
                </c:pt>
                <c:pt idx="17">
                  <c:v>698.41479500000003</c:v>
                </c:pt>
                <c:pt idx="18">
                  <c:v>703.34155299999998</c:v>
                </c:pt>
                <c:pt idx="19">
                  <c:v>705.18328899999995</c:v>
                </c:pt>
                <c:pt idx="20">
                  <c:v>695.74206500000003</c:v>
                </c:pt>
                <c:pt idx="21">
                  <c:v>683.59429899999998</c:v>
                </c:pt>
                <c:pt idx="22">
                  <c:v>671.28857400000004</c:v>
                </c:pt>
                <c:pt idx="23">
                  <c:v>670.094604</c:v>
                </c:pt>
                <c:pt idx="24">
                  <c:v>668.57281499999999</c:v>
                </c:pt>
                <c:pt idx="25">
                  <c:v>653.83886700000005</c:v>
                </c:pt>
                <c:pt idx="26">
                  <c:v>652.707581</c:v>
                </c:pt>
                <c:pt idx="27">
                  <c:v>643.58160399999997</c:v>
                </c:pt>
                <c:pt idx="28">
                  <c:v>626.76519800000005</c:v>
                </c:pt>
                <c:pt idx="29">
                  <c:v>621.67889400000001</c:v>
                </c:pt>
                <c:pt idx="30">
                  <c:v>619.91973900000005</c:v>
                </c:pt>
                <c:pt idx="31">
                  <c:v>616.31616199999996</c:v>
                </c:pt>
                <c:pt idx="32">
                  <c:v>616.70904499999995</c:v>
                </c:pt>
                <c:pt idx="33">
                  <c:v>610.07458499999996</c:v>
                </c:pt>
                <c:pt idx="34">
                  <c:v>605.32934599999999</c:v>
                </c:pt>
                <c:pt idx="35">
                  <c:v>592.97918700000002</c:v>
                </c:pt>
                <c:pt idx="36">
                  <c:v>590.65801999999996</c:v>
                </c:pt>
                <c:pt idx="37">
                  <c:v>589.8125</c:v>
                </c:pt>
                <c:pt idx="38">
                  <c:v>592.60418700000002</c:v>
                </c:pt>
                <c:pt idx="39">
                  <c:v>594.86968999999999</c:v>
                </c:pt>
                <c:pt idx="40">
                  <c:v>593.26556400000004</c:v>
                </c:pt>
              </c:numCache>
            </c:numRef>
          </c:val>
        </c:ser>
        <c:ser>
          <c:idx val="2"/>
          <c:order val="1"/>
          <c:tx>
            <c:strRef>
              <c:f>Sheet1!$E$1</c:f>
              <c:strCache>
                <c:ptCount val="1"/>
                <c:pt idx="0">
                  <c:v>nuclear</c:v>
                </c:pt>
              </c:strCache>
            </c:strRef>
          </c:tx>
          <c:spPr>
            <a:solidFill>
              <a:srgbClr val="A33340"/>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806.96799999999996</c:v>
                </c:pt>
                <c:pt idx="1">
                  <c:v>790.20399999999995</c:v>
                </c:pt>
                <c:pt idx="2">
                  <c:v>769.33100000000002</c:v>
                </c:pt>
                <c:pt idx="3">
                  <c:v>789.01599999999996</c:v>
                </c:pt>
                <c:pt idx="4">
                  <c:v>797.16600000000005</c:v>
                </c:pt>
                <c:pt idx="5">
                  <c:v>797.178</c:v>
                </c:pt>
                <c:pt idx="6">
                  <c:v>805.69399999999996</c:v>
                </c:pt>
                <c:pt idx="7">
                  <c:v>804.95</c:v>
                </c:pt>
                <c:pt idx="8">
                  <c:v>807.08399999999995</c:v>
                </c:pt>
                <c:pt idx="9">
                  <c:v>809.40899999999999</c:v>
                </c:pt>
                <c:pt idx="10">
                  <c:v>784.792236</c:v>
                </c:pt>
                <c:pt idx="11">
                  <c:v>760.58019999999999</c:v>
                </c:pt>
                <c:pt idx="12">
                  <c:v>736.682861</c:v>
                </c:pt>
                <c:pt idx="13">
                  <c:v>749.79760699999997</c:v>
                </c:pt>
                <c:pt idx="14">
                  <c:v>752.92675799999995</c:v>
                </c:pt>
                <c:pt idx="15">
                  <c:v>744.93896500000005</c:v>
                </c:pt>
                <c:pt idx="16">
                  <c:v>658.94946300000004</c:v>
                </c:pt>
                <c:pt idx="17">
                  <c:v>644.83618200000001</c:v>
                </c:pt>
                <c:pt idx="18">
                  <c:v>645.18322799999999</c:v>
                </c:pt>
                <c:pt idx="19">
                  <c:v>629.51879899999994</c:v>
                </c:pt>
                <c:pt idx="20">
                  <c:v>630.26769999999999</c:v>
                </c:pt>
                <c:pt idx="21">
                  <c:v>631.43005400000004</c:v>
                </c:pt>
                <c:pt idx="22">
                  <c:v>632.27673300000004</c:v>
                </c:pt>
                <c:pt idx="23">
                  <c:v>624.55664100000001</c:v>
                </c:pt>
                <c:pt idx="24">
                  <c:v>607.81957999999997</c:v>
                </c:pt>
                <c:pt idx="25">
                  <c:v>609.22460899999999</c:v>
                </c:pt>
                <c:pt idx="26">
                  <c:v>602.73718299999996</c:v>
                </c:pt>
                <c:pt idx="27">
                  <c:v>602.94830300000001</c:v>
                </c:pt>
                <c:pt idx="28">
                  <c:v>603.15893600000004</c:v>
                </c:pt>
                <c:pt idx="29">
                  <c:v>603.15893600000004</c:v>
                </c:pt>
                <c:pt idx="30">
                  <c:v>594.80969200000004</c:v>
                </c:pt>
                <c:pt idx="31">
                  <c:v>596.06176800000003</c:v>
                </c:pt>
                <c:pt idx="32">
                  <c:v>596.96734600000002</c:v>
                </c:pt>
                <c:pt idx="33">
                  <c:v>597.84088099999997</c:v>
                </c:pt>
                <c:pt idx="34">
                  <c:v>598.59619099999998</c:v>
                </c:pt>
                <c:pt idx="35">
                  <c:v>599.41479500000003</c:v>
                </c:pt>
                <c:pt idx="36">
                  <c:v>599.84082000000001</c:v>
                </c:pt>
                <c:pt idx="37">
                  <c:v>592.53234899999995</c:v>
                </c:pt>
                <c:pt idx="38">
                  <c:v>592.797729</c:v>
                </c:pt>
                <c:pt idx="39">
                  <c:v>593.11828600000001</c:v>
                </c:pt>
                <c:pt idx="40">
                  <c:v>593.581726</c:v>
                </c:pt>
              </c:numCache>
            </c:numRef>
          </c:val>
        </c:ser>
        <c:ser>
          <c:idx val="1"/>
          <c:order val="2"/>
          <c:tx>
            <c:strRef>
              <c:f>Sheet1!$D$1</c:f>
              <c:strCache>
                <c:ptCount val="1"/>
                <c:pt idx="0">
                  <c:v>renewables</c:v>
                </c:pt>
              </c:strCache>
            </c:strRef>
          </c:tx>
          <c:spPr>
            <a:solidFill>
              <a:schemeClr val="accent3"/>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429.786745</c:v>
                </c:pt>
                <c:pt idx="1">
                  <c:v>517.1614209999999</c:v>
                </c:pt>
                <c:pt idx="2">
                  <c:v>500.72419700000012</c:v>
                </c:pt>
                <c:pt idx="3">
                  <c:v>530.20499600000005</c:v>
                </c:pt>
                <c:pt idx="4">
                  <c:v>549.81197899999995</c:v>
                </c:pt>
                <c:pt idx="5">
                  <c:v>558.38025700000003</c:v>
                </c:pt>
                <c:pt idx="6">
                  <c:v>628.25747200000012</c:v>
                </c:pt>
                <c:pt idx="7">
                  <c:v>710.57295799999986</c:v>
                </c:pt>
                <c:pt idx="8">
                  <c:v>736.35509100000002</c:v>
                </c:pt>
                <c:pt idx="9">
                  <c:v>755.47596999999996</c:v>
                </c:pt>
                <c:pt idx="10">
                  <c:v>834.12176499999998</c:v>
                </c:pt>
                <c:pt idx="11">
                  <c:v>928.72241199999996</c:v>
                </c:pt>
                <c:pt idx="12">
                  <c:v>985.40374799999995</c:v>
                </c:pt>
                <c:pt idx="13">
                  <c:v>1085.159058</c:v>
                </c:pt>
                <c:pt idx="14">
                  <c:v>1232.8496090000001</c:v>
                </c:pt>
                <c:pt idx="15">
                  <c:v>1307.123047</c:v>
                </c:pt>
                <c:pt idx="16">
                  <c:v>1369.415283</c:v>
                </c:pt>
                <c:pt idx="17">
                  <c:v>1422.845337</c:v>
                </c:pt>
                <c:pt idx="18">
                  <c:v>1461.1635739999999</c:v>
                </c:pt>
                <c:pt idx="19">
                  <c:v>1505.3570560000001</c:v>
                </c:pt>
                <c:pt idx="20">
                  <c:v>1562.054932</c:v>
                </c:pt>
                <c:pt idx="21">
                  <c:v>1598.01062</c:v>
                </c:pt>
                <c:pt idx="22">
                  <c:v>1633.2426760000001</c:v>
                </c:pt>
                <c:pt idx="23">
                  <c:v>1671.19165</c:v>
                </c:pt>
                <c:pt idx="24">
                  <c:v>1716.9208980000001</c:v>
                </c:pt>
                <c:pt idx="25">
                  <c:v>1778.8145750000001</c:v>
                </c:pt>
                <c:pt idx="26">
                  <c:v>1818.7386469999999</c:v>
                </c:pt>
                <c:pt idx="27">
                  <c:v>1849.2430420000001</c:v>
                </c:pt>
                <c:pt idx="28">
                  <c:v>1880.3084719999999</c:v>
                </c:pt>
                <c:pt idx="29">
                  <c:v>1903.8048100000001</c:v>
                </c:pt>
                <c:pt idx="30">
                  <c:v>1926.8801269999999</c:v>
                </c:pt>
                <c:pt idx="31">
                  <c:v>1961.0217290000001</c:v>
                </c:pt>
                <c:pt idx="32">
                  <c:v>1986.3179929999999</c:v>
                </c:pt>
                <c:pt idx="33">
                  <c:v>2014.5924070000001</c:v>
                </c:pt>
                <c:pt idx="34">
                  <c:v>2047.3066409999999</c:v>
                </c:pt>
                <c:pt idx="35">
                  <c:v>2088.6789549999999</c:v>
                </c:pt>
                <c:pt idx="36">
                  <c:v>2136.1979980000001</c:v>
                </c:pt>
                <c:pt idx="37">
                  <c:v>2186.744385</c:v>
                </c:pt>
                <c:pt idx="38">
                  <c:v>2220.9731449999999</c:v>
                </c:pt>
                <c:pt idx="39">
                  <c:v>2258.3410640000002</c:v>
                </c:pt>
                <c:pt idx="40">
                  <c:v>2297.8164059999999</c:v>
                </c:pt>
              </c:numCache>
            </c:numRef>
          </c:val>
        </c:ser>
        <c:ser>
          <c:idx val="3"/>
          <c:order val="3"/>
          <c:tx>
            <c:strRef>
              <c:f>Sheet1!$C$1</c:f>
              <c:strCache>
                <c:ptCount val="1"/>
                <c:pt idx="0">
                  <c:v>natural gas</c:v>
                </c:pt>
              </c:strCache>
            </c:strRef>
          </c:tx>
          <c:spPr>
            <a:solidFill>
              <a:srgbClr val="0096D7"/>
            </a:solidFill>
            <a:ln w="22225">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987.69723400000009</c:v>
                </c:pt>
                <c:pt idx="1">
                  <c:v>1013.688929</c:v>
                </c:pt>
                <c:pt idx="2">
                  <c:v>1225.8941749999999</c:v>
                </c:pt>
                <c:pt idx="3">
                  <c:v>1124.83556</c:v>
                </c:pt>
                <c:pt idx="4">
                  <c:v>1126.608958</c:v>
                </c:pt>
                <c:pt idx="5">
                  <c:v>1333.4821099999999</c:v>
                </c:pt>
                <c:pt idx="6">
                  <c:v>1378.306934</c:v>
                </c:pt>
                <c:pt idx="7">
                  <c:v>1296.442491</c:v>
                </c:pt>
                <c:pt idx="8">
                  <c:v>1469.1326819999999</c:v>
                </c:pt>
                <c:pt idx="9">
                  <c:v>1581.8150760000001</c:v>
                </c:pt>
                <c:pt idx="10">
                  <c:v>1636.4144289999999</c:v>
                </c:pt>
                <c:pt idx="11">
                  <c:v>1428.1547849999999</c:v>
                </c:pt>
                <c:pt idx="12">
                  <c:v>1432.5069579999999</c:v>
                </c:pt>
                <c:pt idx="13">
                  <c:v>1494.609009</c:v>
                </c:pt>
                <c:pt idx="14">
                  <c:v>1484.582764</c:v>
                </c:pt>
                <c:pt idx="15">
                  <c:v>1550.6204829999999</c:v>
                </c:pt>
                <c:pt idx="16">
                  <c:v>1588.561768</c:v>
                </c:pt>
                <c:pt idx="17">
                  <c:v>1600.5607910000001</c:v>
                </c:pt>
                <c:pt idx="18">
                  <c:v>1583.3774410000001</c:v>
                </c:pt>
                <c:pt idx="19">
                  <c:v>1583.3544919999999</c:v>
                </c:pt>
                <c:pt idx="20">
                  <c:v>1562.0238039999999</c:v>
                </c:pt>
                <c:pt idx="21">
                  <c:v>1574.4033199999999</c:v>
                </c:pt>
                <c:pt idx="22">
                  <c:v>1580.0607910000001</c:v>
                </c:pt>
                <c:pt idx="23">
                  <c:v>1584.8645019999999</c:v>
                </c:pt>
                <c:pt idx="24">
                  <c:v>1592.965942</c:v>
                </c:pt>
                <c:pt idx="25">
                  <c:v>1584.2200929999999</c:v>
                </c:pt>
                <c:pt idx="26">
                  <c:v>1594.151245</c:v>
                </c:pt>
                <c:pt idx="27">
                  <c:v>1616.4095460000001</c:v>
                </c:pt>
                <c:pt idx="28">
                  <c:v>1648.568115</c:v>
                </c:pt>
                <c:pt idx="29">
                  <c:v>1676.6455080000001</c:v>
                </c:pt>
                <c:pt idx="30">
                  <c:v>1706.4884030000001</c:v>
                </c:pt>
                <c:pt idx="31">
                  <c:v>1723.142822</c:v>
                </c:pt>
                <c:pt idx="32">
                  <c:v>1749.9243160000001</c:v>
                </c:pt>
                <c:pt idx="33">
                  <c:v>1785.701172</c:v>
                </c:pt>
                <c:pt idx="34">
                  <c:v>1813.2973629999999</c:v>
                </c:pt>
                <c:pt idx="35">
                  <c:v>1839.848755</c:v>
                </c:pt>
                <c:pt idx="36">
                  <c:v>1852.8442379999999</c:v>
                </c:pt>
                <c:pt idx="37">
                  <c:v>1870.0382079999999</c:v>
                </c:pt>
                <c:pt idx="38">
                  <c:v>1894.802246</c:v>
                </c:pt>
                <c:pt idx="39">
                  <c:v>1921.9521480000001</c:v>
                </c:pt>
                <c:pt idx="40">
                  <c:v>1953.114014</c:v>
                </c:pt>
              </c:numCache>
            </c:numRef>
          </c:val>
        </c:ser>
        <c:dLbls>
          <c:showLegendKey val="0"/>
          <c:showVal val="0"/>
          <c:showCatName val="0"/>
          <c:showSerName val="0"/>
          <c:showPercent val="0"/>
          <c:showBubbleSize val="0"/>
        </c:dLbls>
        <c:axId val="-1865089888"/>
        <c:axId val="-1866447760"/>
        <c:extLst>
          <c:ext xmlns:c15="http://schemas.microsoft.com/office/drawing/2012/chart" uri="{02D57815-91ED-43cb-92C2-25804820EDAC}">
            <c15:filteredAreaSeries>
              <c15:ser>
                <c:idx val="0"/>
                <c:order val="4"/>
                <c:tx>
                  <c:strRef>
                    <c:extLst>
                      <c:ext uri="{02D57815-91ED-43cb-92C2-25804820EDAC}">
                        <c15:formulaRef>
                          <c15:sqref>Sheet1!$B$1</c15:sqref>
                        </c15:formulaRef>
                      </c:ext>
                    </c:extLst>
                    <c:strCache>
                      <c:ptCount val="1"/>
                      <c:pt idx="0">
                        <c:v>petroleum &amp; other</c:v>
                      </c:pt>
                    </c:strCache>
                  </c:strRef>
                </c:tx>
                <c:spPr>
                  <a:solidFill>
                    <a:srgbClr val="0096D7">
                      <a:lumMod val="40000"/>
                      <a:lumOff val="60000"/>
                    </a:srgbClr>
                  </a:solidFill>
                  <a:ln w="22225">
                    <a:noFill/>
                  </a:ln>
                  <a:effectLst/>
                </c:spPr>
                <c:cat>
                  <c:numRef>
                    <c:extLst>
                      <c:ext uri="{02D57815-91ED-43cb-92C2-25804820EDAC}">
                        <c15:formulaRef>
                          <c15:sqref>Sheet1!$A$2:$A$42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c:ext uri="{02D57815-91ED-43cb-92C2-25804820EDAC}">
                        <c15:formulaRef>
                          <c15:sqref>Sheet1!$B$2:$B$42</c15:sqref>
                        </c15:formulaRef>
                      </c:ext>
                    </c:extLst>
                    <c:numCache>
                      <c:formatCode>General</c:formatCode>
                      <c:ptCount val="41"/>
                      <c:pt idx="0">
                        <c:v>55.728309999999588</c:v>
                      </c:pt>
                      <c:pt idx="1">
                        <c:v>49.481896000000653</c:v>
                      </c:pt>
                      <c:pt idx="2">
                        <c:v>43.923946999999458</c:v>
                      </c:pt>
                      <c:pt idx="3">
                        <c:v>48.924342999999411</c:v>
                      </c:pt>
                      <c:pt idx="4">
                        <c:v>49.541377999999561</c:v>
                      </c:pt>
                      <c:pt idx="5">
                        <c:v>50.301641999999759</c:v>
                      </c:pt>
                      <c:pt idx="6">
                        <c:v>44.08029500000039</c:v>
                      </c:pt>
                      <c:pt idx="7">
                        <c:v>40.460115999999218</c:v>
                      </c:pt>
                      <c:pt idx="8">
                        <c:v>45.757506999999983</c:v>
                      </c:pt>
                      <c:pt idx="9">
                        <c:v>40.242833999999448</c:v>
                      </c:pt>
                      <c:pt idx="10">
                        <c:v>31.992491000000001</c:v>
                      </c:pt>
                      <c:pt idx="11">
                        <c:v>28.035596999999999</c:v>
                      </c:pt>
                      <c:pt idx="12">
                        <c:v>28.874842000000001</c:v>
                      </c:pt>
                      <c:pt idx="13">
                        <c:v>28.147881999999999</c:v>
                      </c:pt>
                      <c:pt idx="14">
                        <c:v>27.499469999999999</c:v>
                      </c:pt>
                      <c:pt idx="15">
                        <c:v>27.216995000000001</c:v>
                      </c:pt>
                      <c:pt idx="16">
                        <c:v>26.678301999999999</c:v>
                      </c:pt>
                      <c:pt idx="17">
                        <c:v>26.124051000000001</c:v>
                      </c:pt>
                      <c:pt idx="18">
                        <c:v>25.745842</c:v>
                      </c:pt>
                      <c:pt idx="19">
                        <c:v>25.184878999999999</c:v>
                      </c:pt>
                      <c:pt idx="20">
                        <c:v>24.923500000000001</c:v>
                      </c:pt>
                      <c:pt idx="21">
                        <c:v>24.441481</c:v>
                      </c:pt>
                      <c:pt idx="22">
                        <c:v>24.332352</c:v>
                      </c:pt>
                      <c:pt idx="23">
                        <c:v>24.218838999999999</c:v>
                      </c:pt>
                      <c:pt idx="24">
                        <c:v>24.173169000000001</c:v>
                      </c:pt>
                      <c:pt idx="25">
                        <c:v>23.858279</c:v>
                      </c:pt>
                      <c:pt idx="26">
                        <c:v>23.718914000000002</c:v>
                      </c:pt>
                      <c:pt idx="27">
                        <c:v>23.6081</c:v>
                      </c:pt>
                      <c:pt idx="28">
                        <c:v>23.294407</c:v>
                      </c:pt>
                      <c:pt idx="29">
                        <c:v>23.160291999999998</c:v>
                      </c:pt>
                      <c:pt idx="30">
                        <c:v>22.993834</c:v>
                      </c:pt>
                      <c:pt idx="31">
                        <c:v>22.671009999999999</c:v>
                      </c:pt>
                      <c:pt idx="32">
                        <c:v>22.321529000000002</c:v>
                      </c:pt>
                      <c:pt idx="33">
                        <c:v>21.869664</c:v>
                      </c:pt>
                      <c:pt idx="34">
                        <c:v>21.405643000000001</c:v>
                      </c:pt>
                      <c:pt idx="35">
                        <c:v>20.869806000000001</c:v>
                      </c:pt>
                      <c:pt idx="36">
                        <c:v>20.448218000000001</c:v>
                      </c:pt>
                      <c:pt idx="37">
                        <c:v>20.379054</c:v>
                      </c:pt>
                      <c:pt idx="38">
                        <c:v>20.348199999999999</c:v>
                      </c:pt>
                      <c:pt idx="39">
                        <c:v>20.197828000000001</c:v>
                      </c:pt>
                      <c:pt idx="40">
                        <c:v>19.866723</c:v>
                      </c:pt>
                    </c:numCache>
                  </c:numRef>
                </c:val>
              </c15:ser>
            </c15:filteredAreaSeries>
          </c:ext>
        </c:extLst>
      </c:areaChart>
      <c:catAx>
        <c:axId val="-1865089888"/>
        <c:scaling>
          <c:orientation val="minMax"/>
        </c:scaling>
        <c:delete val="0"/>
        <c:axPos val="b"/>
        <c:numFmt formatCode="General" sourceLinked="1"/>
        <c:majorTickMark val="out"/>
        <c:minorTickMark val="none"/>
        <c:tickLblPos val="low"/>
        <c:spPr>
          <a:noFill/>
          <a:ln w="9525" cap="flat" cmpd="sng" algn="ctr">
            <a:solidFill>
              <a:srgbClr val="000000"/>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47760"/>
        <c:crosses val="autoZero"/>
        <c:auto val="1"/>
        <c:lblAlgn val="ctr"/>
        <c:lblOffset val="100"/>
        <c:tickLblSkip val="10"/>
        <c:tickMarkSkip val="10"/>
        <c:noMultiLvlLbl val="0"/>
      </c:catAx>
      <c:valAx>
        <c:axId val="-1866447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5089888"/>
        <c:crossesAt val="11"/>
        <c:crossBetween val="midCat"/>
      </c:valAx>
      <c:spPr>
        <a:noFill/>
        <a:ln>
          <a:noFill/>
        </a:ln>
        <a:effectLst/>
      </c:spPr>
    </c:plotArea>
    <c:plotVisOnly val="1"/>
    <c:dispBlanksAs val="zero"/>
    <c:showDLblsOverMax val="0"/>
  </c:chart>
  <c:spPr>
    <a:solidFill>
      <a:schemeClr val="bg1"/>
    </a:solidFill>
    <a:ln w="28575" cap="flat" cmpd="sng" algn="ctr">
      <a:noFill/>
      <a:round/>
    </a:ln>
    <a:effectLst/>
  </c:spPr>
  <c:txPr>
    <a:bodyPr/>
    <a:lstStyle/>
    <a:p>
      <a:pPr>
        <a:defRPr sz="1200">
          <a:solidFill>
            <a:sysClr val="windowText" lastClr="000000"/>
          </a:solidFill>
        </a:defRPr>
      </a:pPr>
      <a:endParaRPr lang="en-US"/>
    </a:p>
  </c:txPr>
  <c:externalData r:id="rId4">
    <c:autoUpdate val="0"/>
  </c:externalData>
  <c:userShapes r:id="rId5"/>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86090949685019"/>
          <c:y val="0.20764447530231064"/>
          <c:w val="0.59505409890062089"/>
          <c:h val="0.69593928013507345"/>
        </c:manualLayout>
      </c:layout>
      <c:areaChart>
        <c:grouping val="stacked"/>
        <c:varyColors val="0"/>
        <c:ser>
          <c:idx val="3"/>
          <c:order val="0"/>
          <c:tx>
            <c:strRef>
              <c:f>Sheet1!$F$1</c:f>
              <c:strCache>
                <c:ptCount val="1"/>
                <c:pt idx="0">
                  <c:v>other</c:v>
                </c:pt>
              </c:strCache>
            </c:strRef>
          </c:tx>
          <c:spPr>
            <a:solidFill>
              <a:srgbClr val="FFFFFF">
                <a:lumMod val="75000"/>
              </a:srgb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Sheet1!$F$2:$F$42</c:f>
              <c:numCache>
                <c:formatCode>General</c:formatCode>
                <c:ptCount val="41"/>
                <c:pt idx="0">
                  <c:v>56.089367000000003</c:v>
                </c:pt>
                <c:pt idx="1">
                  <c:v>56.670830000000002</c:v>
                </c:pt>
                <c:pt idx="2">
                  <c:v>57.622166</c:v>
                </c:pt>
                <c:pt idx="3">
                  <c:v>60.858027</c:v>
                </c:pt>
                <c:pt idx="4">
                  <c:v>63.989444000000013</c:v>
                </c:pt>
                <c:pt idx="5">
                  <c:v>63.631878</c:v>
                </c:pt>
                <c:pt idx="6">
                  <c:v>62.760458</c:v>
                </c:pt>
                <c:pt idx="7">
                  <c:v>62.733411999999987</c:v>
                </c:pt>
                <c:pt idx="8">
                  <c:v>61.831924000000001</c:v>
                </c:pt>
                <c:pt idx="9">
                  <c:v>58.412160999999998</c:v>
                </c:pt>
                <c:pt idx="10">
                  <c:v>60.040238999999929</c:v>
                </c:pt>
                <c:pt idx="11">
                  <c:v>61.442360000000008</c:v>
                </c:pt>
                <c:pt idx="12">
                  <c:v>62.29028500000004</c:v>
                </c:pt>
                <c:pt idx="13">
                  <c:v>63.237184999999947</c:v>
                </c:pt>
                <c:pt idx="14">
                  <c:v>64.804129000000103</c:v>
                </c:pt>
                <c:pt idx="15">
                  <c:v>66.110548000000108</c:v>
                </c:pt>
                <c:pt idx="16">
                  <c:v>67.443825000000061</c:v>
                </c:pt>
                <c:pt idx="17">
                  <c:v>68.607592000000068</c:v>
                </c:pt>
                <c:pt idx="18">
                  <c:v>68.993668999999954</c:v>
                </c:pt>
                <c:pt idx="19">
                  <c:v>70.006485999999768</c:v>
                </c:pt>
                <c:pt idx="20">
                  <c:v>71.517086999999947</c:v>
                </c:pt>
                <c:pt idx="21">
                  <c:v>72.875485999999682</c:v>
                </c:pt>
                <c:pt idx="22">
                  <c:v>73.735194000000092</c:v>
                </c:pt>
                <c:pt idx="23">
                  <c:v>75.415435000000116</c:v>
                </c:pt>
                <c:pt idx="24">
                  <c:v>76.678788000000168</c:v>
                </c:pt>
                <c:pt idx="25">
                  <c:v>78.080011999999897</c:v>
                </c:pt>
                <c:pt idx="26">
                  <c:v>79.295591999999942</c:v>
                </c:pt>
                <c:pt idx="27">
                  <c:v>80.576675000000023</c:v>
                </c:pt>
                <c:pt idx="28">
                  <c:v>81.495766000000003</c:v>
                </c:pt>
                <c:pt idx="29">
                  <c:v>82.404136999999992</c:v>
                </c:pt>
                <c:pt idx="30">
                  <c:v>83.448008999999956</c:v>
                </c:pt>
                <c:pt idx="31">
                  <c:v>84.52812700000004</c:v>
                </c:pt>
                <c:pt idx="32">
                  <c:v>85.596324000000095</c:v>
                </c:pt>
                <c:pt idx="33">
                  <c:v>86.793478999999934</c:v>
                </c:pt>
                <c:pt idx="34">
                  <c:v>87.808814999999868</c:v>
                </c:pt>
                <c:pt idx="35">
                  <c:v>88.662349999999833</c:v>
                </c:pt>
                <c:pt idx="36">
                  <c:v>89.67695300000014</c:v>
                </c:pt>
                <c:pt idx="37">
                  <c:v>91.136555000000044</c:v>
                </c:pt>
                <c:pt idx="38">
                  <c:v>92.361034000000018</c:v>
                </c:pt>
                <c:pt idx="39">
                  <c:v>93.402066000000559</c:v>
                </c:pt>
                <c:pt idx="40">
                  <c:v>93.902550000000247</c:v>
                </c:pt>
              </c:numCache>
            </c:numRef>
          </c:val>
        </c:ser>
        <c:ser>
          <c:idx val="0"/>
          <c:order val="1"/>
          <c:tx>
            <c:strRef>
              <c:f>Sheet1!$E$1</c:f>
              <c:strCache>
                <c:ptCount val="1"/>
                <c:pt idx="0">
                  <c:v>hydroelectric</c:v>
                </c:pt>
              </c:strCache>
            </c:strRef>
          </c:tx>
          <c:spPr>
            <a:solidFill>
              <a:srgbClr val="0096D7">
                <a:lumMod val="75000"/>
              </a:srgbClr>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260.20306900000003</c:v>
                </c:pt>
                <c:pt idx="1">
                  <c:v>319.35490399999998</c:v>
                </c:pt>
                <c:pt idx="2">
                  <c:v>276.24022300000001</c:v>
                </c:pt>
                <c:pt idx="3">
                  <c:v>268.565383</c:v>
                </c:pt>
                <c:pt idx="4">
                  <c:v>259.36662200000001</c:v>
                </c:pt>
                <c:pt idx="5">
                  <c:v>249.080085</c:v>
                </c:pt>
                <c:pt idx="6">
                  <c:v>267.81215300000002</c:v>
                </c:pt>
                <c:pt idx="7">
                  <c:v>300.33292999999998</c:v>
                </c:pt>
                <c:pt idx="8">
                  <c:v>292.52398899999997</c:v>
                </c:pt>
                <c:pt idx="9">
                  <c:v>273.70736599999998</c:v>
                </c:pt>
                <c:pt idx="10">
                  <c:v>283.16360500000002</c:v>
                </c:pt>
                <c:pt idx="11">
                  <c:v>281.47854599999999</c:v>
                </c:pt>
                <c:pt idx="12">
                  <c:v>288.12332199999997</c:v>
                </c:pt>
                <c:pt idx="13">
                  <c:v>295.47671500000001</c:v>
                </c:pt>
                <c:pt idx="14">
                  <c:v>295.73303199999998</c:v>
                </c:pt>
                <c:pt idx="15">
                  <c:v>295.26791400000002</c:v>
                </c:pt>
                <c:pt idx="16">
                  <c:v>295.36007699999999</c:v>
                </c:pt>
                <c:pt idx="17">
                  <c:v>295.37631199999998</c:v>
                </c:pt>
                <c:pt idx="18">
                  <c:v>295.34539799999999</c:v>
                </c:pt>
                <c:pt idx="19">
                  <c:v>295.32595800000001</c:v>
                </c:pt>
                <c:pt idx="20">
                  <c:v>295.24642899999998</c:v>
                </c:pt>
                <c:pt idx="21">
                  <c:v>295.061981</c:v>
                </c:pt>
                <c:pt idx="22">
                  <c:v>294.85110500000002</c:v>
                </c:pt>
                <c:pt idx="23">
                  <c:v>294.82522599999999</c:v>
                </c:pt>
                <c:pt idx="24">
                  <c:v>294.768372</c:v>
                </c:pt>
                <c:pt idx="25">
                  <c:v>294.77514600000001</c:v>
                </c:pt>
                <c:pt idx="26">
                  <c:v>294.78671300000002</c:v>
                </c:pt>
                <c:pt idx="27">
                  <c:v>294.75912499999998</c:v>
                </c:pt>
                <c:pt idx="28">
                  <c:v>294.614868</c:v>
                </c:pt>
                <c:pt idx="29">
                  <c:v>294.55636600000003</c:v>
                </c:pt>
                <c:pt idx="30">
                  <c:v>294.389252</c:v>
                </c:pt>
                <c:pt idx="31">
                  <c:v>294.31521600000002</c:v>
                </c:pt>
                <c:pt idx="32">
                  <c:v>294.20092799999998</c:v>
                </c:pt>
                <c:pt idx="33">
                  <c:v>294.17358400000001</c:v>
                </c:pt>
                <c:pt idx="34">
                  <c:v>293.66476399999999</c:v>
                </c:pt>
                <c:pt idx="35">
                  <c:v>293.817566</c:v>
                </c:pt>
                <c:pt idx="36">
                  <c:v>293.79684400000002</c:v>
                </c:pt>
                <c:pt idx="37">
                  <c:v>293.75158699999997</c:v>
                </c:pt>
                <c:pt idx="38">
                  <c:v>293.88223299999999</c:v>
                </c:pt>
                <c:pt idx="39">
                  <c:v>293.67590300000001</c:v>
                </c:pt>
                <c:pt idx="40">
                  <c:v>293.53781099999998</c:v>
                </c:pt>
              </c:numCache>
            </c:numRef>
          </c:val>
        </c:ser>
        <c:ser>
          <c:idx val="1"/>
          <c:order val="2"/>
          <c:tx>
            <c:strRef>
              <c:f>Sheet1!$D$1</c:f>
              <c:strCache>
                <c:ptCount val="1"/>
                <c:pt idx="0">
                  <c:v>geothermal</c:v>
                </c:pt>
              </c:strCache>
            </c:strRef>
          </c:tx>
          <c:spPr>
            <a:solidFill>
              <a:schemeClr val="accent2"/>
            </a:solidFill>
            <a:ln>
              <a:solidFill>
                <a:srgbClr val="BD732A"/>
              </a:solid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15.219213</c:v>
                </c:pt>
                <c:pt idx="1">
                  <c:v>15.316068</c:v>
                </c:pt>
                <c:pt idx="2">
                  <c:v>15.562426</c:v>
                </c:pt>
                <c:pt idx="3">
                  <c:v>15.774673999999999</c:v>
                </c:pt>
                <c:pt idx="4">
                  <c:v>15.876941</c:v>
                </c:pt>
                <c:pt idx="5">
                  <c:v>15.917574999999999</c:v>
                </c:pt>
                <c:pt idx="6">
                  <c:v>15.825806999999999</c:v>
                </c:pt>
                <c:pt idx="7">
                  <c:v>15.926774</c:v>
                </c:pt>
                <c:pt idx="8">
                  <c:v>15.967134</c:v>
                </c:pt>
                <c:pt idx="9">
                  <c:v>16.010586</c:v>
                </c:pt>
                <c:pt idx="10">
                  <c:v>15.628645000000001</c:v>
                </c:pt>
                <c:pt idx="11">
                  <c:v>15.463341</c:v>
                </c:pt>
                <c:pt idx="12">
                  <c:v>16.069365000000001</c:v>
                </c:pt>
                <c:pt idx="13">
                  <c:v>16.299558999999999</c:v>
                </c:pt>
                <c:pt idx="14">
                  <c:v>17.356881999999999</c:v>
                </c:pt>
                <c:pt idx="15">
                  <c:v>18.556474999999999</c:v>
                </c:pt>
                <c:pt idx="16">
                  <c:v>19.612358</c:v>
                </c:pt>
                <c:pt idx="17">
                  <c:v>20.756208000000001</c:v>
                </c:pt>
                <c:pt idx="18">
                  <c:v>22.475203</c:v>
                </c:pt>
                <c:pt idx="19">
                  <c:v>23.854721000000001</c:v>
                </c:pt>
                <c:pt idx="20">
                  <c:v>25.270481</c:v>
                </c:pt>
                <c:pt idx="21">
                  <c:v>26.569673999999999</c:v>
                </c:pt>
                <c:pt idx="22">
                  <c:v>27.631900999999999</c:v>
                </c:pt>
                <c:pt idx="23">
                  <c:v>28.996521000000001</c:v>
                </c:pt>
                <c:pt idx="24">
                  <c:v>30.280927999999999</c:v>
                </c:pt>
                <c:pt idx="25">
                  <c:v>31.891850999999999</c:v>
                </c:pt>
                <c:pt idx="26">
                  <c:v>33.505341000000001</c:v>
                </c:pt>
                <c:pt idx="27">
                  <c:v>35.183242999999997</c:v>
                </c:pt>
                <c:pt idx="28">
                  <c:v>36.690818999999998</c:v>
                </c:pt>
                <c:pt idx="29">
                  <c:v>38.159981000000002</c:v>
                </c:pt>
                <c:pt idx="30">
                  <c:v>39.512225999999998</c:v>
                </c:pt>
                <c:pt idx="31">
                  <c:v>40.698101000000001</c:v>
                </c:pt>
                <c:pt idx="32">
                  <c:v>41.779651999999999</c:v>
                </c:pt>
                <c:pt idx="33">
                  <c:v>42.647438000000001</c:v>
                </c:pt>
                <c:pt idx="34">
                  <c:v>43.823417999999997</c:v>
                </c:pt>
                <c:pt idx="35">
                  <c:v>44.941166000000003</c:v>
                </c:pt>
                <c:pt idx="36">
                  <c:v>46.210101999999999</c:v>
                </c:pt>
                <c:pt idx="37">
                  <c:v>47.245280999999999</c:v>
                </c:pt>
                <c:pt idx="38">
                  <c:v>48.274250000000002</c:v>
                </c:pt>
                <c:pt idx="39">
                  <c:v>48.979464999999998</c:v>
                </c:pt>
                <c:pt idx="40">
                  <c:v>49.777045999999999</c:v>
                </c:pt>
              </c:numCache>
            </c:numRef>
          </c:val>
        </c:ser>
        <c:ser>
          <c:idx val="2"/>
          <c:order val="3"/>
          <c:tx>
            <c:strRef>
              <c:f>Sheet1!$C$1</c:f>
              <c:strCache>
                <c:ptCount val="1"/>
                <c:pt idx="0">
                  <c:v>wind</c:v>
                </c:pt>
              </c:strCache>
            </c:strRef>
          </c:tx>
          <c:spPr>
            <a:solidFill>
              <a:srgbClr val="5D973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94.652246000000005</c:v>
                </c:pt>
                <c:pt idx="1">
                  <c:v>120.176599</c:v>
                </c:pt>
                <c:pt idx="2">
                  <c:v>140.82170300000001</c:v>
                </c:pt>
                <c:pt idx="3">
                  <c:v>167.83974499999999</c:v>
                </c:pt>
                <c:pt idx="4">
                  <c:v>181.655282</c:v>
                </c:pt>
                <c:pt idx="5">
                  <c:v>190.718548</c:v>
                </c:pt>
                <c:pt idx="6">
                  <c:v>226.99256199999999</c:v>
                </c:pt>
                <c:pt idx="7">
                  <c:v>254.302695</c:v>
                </c:pt>
                <c:pt idx="8">
                  <c:v>272.66745400000002</c:v>
                </c:pt>
                <c:pt idx="9">
                  <c:v>300.07102900000001</c:v>
                </c:pt>
                <c:pt idx="10">
                  <c:v>342.85379</c:v>
                </c:pt>
                <c:pt idx="11">
                  <c:v>402.72198500000002</c:v>
                </c:pt>
                <c:pt idx="12">
                  <c:v>415.06982399999998</c:v>
                </c:pt>
                <c:pt idx="13">
                  <c:v>488.45608499999997</c:v>
                </c:pt>
                <c:pt idx="14">
                  <c:v>604.72412099999997</c:v>
                </c:pt>
                <c:pt idx="15">
                  <c:v>629.93280000000004</c:v>
                </c:pt>
                <c:pt idx="16">
                  <c:v>632.54736300000002</c:v>
                </c:pt>
                <c:pt idx="17">
                  <c:v>635.97174099999995</c:v>
                </c:pt>
                <c:pt idx="18">
                  <c:v>644.796875</c:v>
                </c:pt>
                <c:pt idx="19">
                  <c:v>648.30364999999995</c:v>
                </c:pt>
                <c:pt idx="20">
                  <c:v>673.39575200000002</c:v>
                </c:pt>
                <c:pt idx="21">
                  <c:v>681.16357400000004</c:v>
                </c:pt>
                <c:pt idx="22">
                  <c:v>683.21105999999997</c:v>
                </c:pt>
                <c:pt idx="23">
                  <c:v>685.26910399999997</c:v>
                </c:pt>
                <c:pt idx="24">
                  <c:v>703.45050000000003</c:v>
                </c:pt>
                <c:pt idx="25">
                  <c:v>731.18817100000001</c:v>
                </c:pt>
                <c:pt idx="26">
                  <c:v>741.625</c:v>
                </c:pt>
                <c:pt idx="27">
                  <c:v>743.59436000000005</c:v>
                </c:pt>
                <c:pt idx="28">
                  <c:v>745.39959699999997</c:v>
                </c:pt>
                <c:pt idx="29">
                  <c:v>746.30383300000005</c:v>
                </c:pt>
                <c:pt idx="30">
                  <c:v>747.64355499999999</c:v>
                </c:pt>
                <c:pt idx="31">
                  <c:v>749.446594</c:v>
                </c:pt>
                <c:pt idx="32">
                  <c:v>748.77239999999995</c:v>
                </c:pt>
                <c:pt idx="33">
                  <c:v>751.492615</c:v>
                </c:pt>
                <c:pt idx="34">
                  <c:v>756.61474599999997</c:v>
                </c:pt>
                <c:pt idx="35">
                  <c:v>762.03668200000004</c:v>
                </c:pt>
                <c:pt idx="36">
                  <c:v>766.12670900000001</c:v>
                </c:pt>
                <c:pt idx="37">
                  <c:v>771.79815699999995</c:v>
                </c:pt>
                <c:pt idx="38">
                  <c:v>774.48065199999996</c:v>
                </c:pt>
                <c:pt idx="39">
                  <c:v>780.892517</c:v>
                </c:pt>
                <c:pt idx="40">
                  <c:v>789.72167999999999</c:v>
                </c:pt>
              </c:numCache>
            </c:numRef>
          </c:val>
        </c:ser>
        <c:ser>
          <c:idx val="4"/>
          <c:order val="4"/>
          <c:tx>
            <c:strRef>
              <c:f>Sheet1!$B$1</c:f>
              <c:strCache>
                <c:ptCount val="1"/>
                <c:pt idx="0">
                  <c:v>solar</c:v>
                </c:pt>
              </c:strCache>
            </c:strRef>
          </c:tx>
          <c:spPr>
            <a:solidFill>
              <a:srgbClr val="FFC702"/>
            </a:solidFill>
            <a:ln>
              <a:noFill/>
            </a:ln>
            <a:effectLst/>
          </c:spP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3.622849</c:v>
                </c:pt>
                <c:pt idx="1">
                  <c:v>5.6430190000000007</c:v>
                </c:pt>
                <c:pt idx="2">
                  <c:v>10.477679999999999</c:v>
                </c:pt>
                <c:pt idx="3">
                  <c:v>17.167166999999999</c:v>
                </c:pt>
                <c:pt idx="4">
                  <c:v>28.923690000000001</c:v>
                </c:pt>
                <c:pt idx="5">
                  <c:v>39.032171000000012</c:v>
                </c:pt>
                <c:pt idx="6">
                  <c:v>54.866492000000001</c:v>
                </c:pt>
                <c:pt idx="7">
                  <c:v>77.277147999999997</c:v>
                </c:pt>
                <c:pt idx="8">
                  <c:v>93.364589000000009</c:v>
                </c:pt>
                <c:pt idx="9">
                  <c:v>107.274828</c:v>
                </c:pt>
                <c:pt idx="10">
                  <c:v>132.43554700000001</c:v>
                </c:pt>
                <c:pt idx="11">
                  <c:v>167.616241</c:v>
                </c:pt>
                <c:pt idx="12">
                  <c:v>203.85089099999999</c:v>
                </c:pt>
                <c:pt idx="13">
                  <c:v>221.689392</c:v>
                </c:pt>
                <c:pt idx="14">
                  <c:v>250.23144500000001</c:v>
                </c:pt>
                <c:pt idx="15">
                  <c:v>297.25543199999998</c:v>
                </c:pt>
                <c:pt idx="16">
                  <c:v>354.45166</c:v>
                </c:pt>
                <c:pt idx="17">
                  <c:v>402.13336199999998</c:v>
                </c:pt>
                <c:pt idx="18">
                  <c:v>429.55242900000002</c:v>
                </c:pt>
                <c:pt idx="19">
                  <c:v>467.86611900000003</c:v>
                </c:pt>
                <c:pt idx="20">
                  <c:v>496.62518299999999</c:v>
                </c:pt>
                <c:pt idx="21">
                  <c:v>522.33966099999998</c:v>
                </c:pt>
                <c:pt idx="22">
                  <c:v>553.81341599999996</c:v>
                </c:pt>
                <c:pt idx="23">
                  <c:v>586.68536400000005</c:v>
                </c:pt>
                <c:pt idx="24">
                  <c:v>611.74230999999997</c:v>
                </c:pt>
                <c:pt idx="25">
                  <c:v>642.87951699999996</c:v>
                </c:pt>
                <c:pt idx="26">
                  <c:v>669.52587900000003</c:v>
                </c:pt>
                <c:pt idx="27">
                  <c:v>695.129639</c:v>
                </c:pt>
                <c:pt idx="28">
                  <c:v>722.10754399999996</c:v>
                </c:pt>
                <c:pt idx="29">
                  <c:v>742.380493</c:v>
                </c:pt>
                <c:pt idx="30">
                  <c:v>761.88696300000004</c:v>
                </c:pt>
                <c:pt idx="31">
                  <c:v>792.03369099999998</c:v>
                </c:pt>
                <c:pt idx="32">
                  <c:v>815.96856700000001</c:v>
                </c:pt>
                <c:pt idx="33">
                  <c:v>839.48541299999999</c:v>
                </c:pt>
                <c:pt idx="34">
                  <c:v>865.39514199999996</c:v>
                </c:pt>
                <c:pt idx="35">
                  <c:v>899.22094700000002</c:v>
                </c:pt>
                <c:pt idx="36">
                  <c:v>940.38738999999998</c:v>
                </c:pt>
                <c:pt idx="37">
                  <c:v>982.81304899999998</c:v>
                </c:pt>
                <c:pt idx="38">
                  <c:v>1011.974976</c:v>
                </c:pt>
                <c:pt idx="39">
                  <c:v>1041.3911129999999</c:v>
                </c:pt>
                <c:pt idx="40">
                  <c:v>1070.877563</c:v>
                </c:pt>
              </c:numCache>
            </c:numRef>
          </c:val>
        </c:ser>
        <c:dLbls>
          <c:showLegendKey val="0"/>
          <c:showVal val="0"/>
          <c:showCatName val="0"/>
          <c:showSerName val="0"/>
          <c:showPercent val="0"/>
          <c:showBubbleSize val="0"/>
        </c:dLbls>
        <c:axId val="-1866442320"/>
        <c:axId val="-1866441776"/>
      </c:areaChart>
      <c:catAx>
        <c:axId val="-18664423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6441776"/>
        <c:crosses val="autoZero"/>
        <c:auto val="1"/>
        <c:lblAlgn val="ctr"/>
        <c:lblOffset val="100"/>
        <c:tickLblSkip val="10"/>
        <c:tickMarkSkip val="10"/>
        <c:noMultiLvlLbl val="0"/>
      </c:catAx>
      <c:valAx>
        <c:axId val="-18664417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6442320"/>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4">
    <c:autoUpdate val="0"/>
  </c:externalData>
  <c:userShapes r:id="rId5"/>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19469930355187E-2"/>
          <c:y val="0.25300098963103435"/>
          <c:w val="0.67791980037830879"/>
          <c:h val="0.64063268904855042"/>
        </c:manualLayout>
      </c:layout>
      <c:lineChart>
        <c:grouping val="standard"/>
        <c:varyColors val="0"/>
        <c:ser>
          <c:idx val="0"/>
          <c:order val="0"/>
          <c:tx>
            <c:strRef>
              <c:f>Sheet1!$F$4</c:f>
              <c:strCache>
                <c:ptCount val="1"/>
                <c:pt idx="0">
                  <c:v>Growth Rate Low Economic Growth</c:v>
                </c:pt>
              </c:strCache>
            </c:strRef>
          </c:tx>
          <c:spPr>
            <a:ln w="22225" cap="rnd">
              <a:solidFill>
                <a:schemeClr val="accent1">
                  <a:lumMod val="40000"/>
                  <a:lumOff val="60000"/>
                </a:schemeClr>
              </a:solidFill>
              <a:round/>
            </a:ln>
            <a:effectLst/>
          </c:spPr>
          <c:marker>
            <c:symbol val="none"/>
          </c:marker>
          <c:cat>
            <c:numRef>
              <c:f>Sheet1!$A$5:$A$65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Sheet1!$F$5:$F$65</c:f>
              <c:numCache>
                <c:formatCode>0.00%</c:formatCode>
                <c:ptCount val="61"/>
                <c:pt idx="0">
                  <c:v>4.9074396324362279E-2</c:v>
                </c:pt>
                <c:pt idx="1">
                  <c:v>3.8334575679510596E-2</c:v>
                </c:pt>
                <c:pt idx="2">
                  <c:v>1.6839919740247788E-2</c:v>
                </c:pt>
                <c:pt idx="3">
                  <c:v>1.8865425982240946E-2</c:v>
                </c:pt>
                <c:pt idx="4">
                  <c:v>2.2014011717500281E-2</c:v>
                </c:pt>
                <c:pt idx="5">
                  <c:v>2.9794682194633326E-2</c:v>
                </c:pt>
                <c:pt idx="6">
                  <c:v>2.7356547285611654E-2</c:v>
                </c:pt>
                <c:pt idx="7">
                  <c:v>2.3356857388465713E-2</c:v>
                </c:pt>
                <c:pt idx="8">
                  <c:v>2.6787260680826819E-2</c:v>
                </c:pt>
                <c:pt idx="9">
                  <c:v>2.3023319227118977E-2</c:v>
                </c:pt>
                <c:pt idx="10">
                  <c:v>2.8507360042526741E-2</c:v>
                </c:pt>
                <c:pt idx="11">
                  <c:v>1.2685726115517992E-2</c:v>
                </c:pt>
                <c:pt idx="12">
                  <c:v>1.3959040142822232E-2</c:v>
                </c:pt>
                <c:pt idx="13">
                  <c:v>6.4235087126658375E-3</c:v>
                </c:pt>
                <c:pt idx="14">
                  <c:v>1.4668789994359832E-2</c:v>
                </c:pt>
                <c:pt idx="15">
                  <c:v>1.6196517668597421E-2</c:v>
                </c:pt>
                <c:pt idx="16">
                  <c:v>1.3897996521021305E-2</c:v>
                </c:pt>
                <c:pt idx="17">
                  <c:v>1.5395401903384842E-2</c:v>
                </c:pt>
                <c:pt idx="18">
                  <c:v>4.8030540642500785E-3</c:v>
                </c:pt>
                <c:pt idx="19">
                  <c:v>-8.1987385358968101E-3</c:v>
                </c:pt>
                <c:pt idx="20">
                  <c:v>-2.9821004242736038E-4</c:v>
                </c:pt>
                <c:pt idx="21">
                  <c:v>1.4153288132248143E-3</c:v>
                </c:pt>
                <c:pt idx="22">
                  <c:v>9.626069943538651E-3</c:v>
                </c:pt>
                <c:pt idx="23">
                  <c:v>-1.5823873945460809E-3</c:v>
                </c:pt>
                <c:pt idx="24">
                  <c:v>1.771780628015307E-3</c:v>
                </c:pt>
                <c:pt idx="25">
                  <c:v>5.8674016063930967E-3</c:v>
                </c:pt>
                <c:pt idx="26">
                  <c:v>2.9191994440829205E-3</c:v>
                </c:pt>
                <c:pt idx="27">
                  <c:v>-3.3248349621081141E-3</c:v>
                </c:pt>
                <c:pt idx="28">
                  <c:v>8.738370031494469E-3</c:v>
                </c:pt>
                <c:pt idx="29">
                  <c:v>-5.736161480320856E-4</c:v>
                </c:pt>
                <c:pt idx="30">
                  <c:v>-2.3080362357417172E-3</c:v>
                </c:pt>
                <c:pt idx="31">
                  <c:v>-1.1816875473020905E-2</c:v>
                </c:pt>
                <c:pt idx="32">
                  <c:v>9.5355893580340023E-4</c:v>
                </c:pt>
                <c:pt idx="33">
                  <c:v>9.9249475709348722E-3</c:v>
                </c:pt>
                <c:pt idx="34">
                  <c:v>1.1427411078101413E-2</c:v>
                </c:pt>
                <c:pt idx="35">
                  <c:v>1.0777106823402161E-2</c:v>
                </c:pt>
                <c:pt idx="36">
                  <c:v>8.0271343706741494E-3</c:v>
                </c:pt>
                <c:pt idx="37">
                  <c:v>5.7252972828625293E-3</c:v>
                </c:pt>
                <c:pt idx="38">
                  <c:v>4.2877492796951078E-3</c:v>
                </c:pt>
                <c:pt idx="39">
                  <c:v>4.4846305486003768E-3</c:v>
                </c:pt>
                <c:pt idx="40">
                  <c:v>4.3201273197748247E-3</c:v>
                </c:pt>
                <c:pt idx="41">
                  <c:v>4.0123205537792028E-3</c:v>
                </c:pt>
                <c:pt idx="42">
                  <c:v>4.5389088339373718E-3</c:v>
                </c:pt>
                <c:pt idx="43">
                  <c:v>5.0407786492123741E-3</c:v>
                </c:pt>
                <c:pt idx="44">
                  <c:v>5.6726153553265934E-3</c:v>
                </c:pt>
                <c:pt idx="45">
                  <c:v>5.8168245656551321E-3</c:v>
                </c:pt>
                <c:pt idx="46">
                  <c:v>6.2299620814665335E-3</c:v>
                </c:pt>
                <c:pt idx="47">
                  <c:v>6.543125680571471E-3</c:v>
                </c:pt>
                <c:pt idx="48">
                  <c:v>6.8945392027470742E-3</c:v>
                </c:pt>
                <c:pt idx="49">
                  <c:v>7.3979194044628827E-3</c:v>
                </c:pt>
                <c:pt idx="50">
                  <c:v>7.5648926281184359E-3</c:v>
                </c:pt>
                <c:pt idx="51">
                  <c:v>7.7153594751724341E-3</c:v>
                </c:pt>
                <c:pt idx="52">
                  <c:v>7.7690420703904195E-3</c:v>
                </c:pt>
                <c:pt idx="53">
                  <c:v>8.2818805099917903E-3</c:v>
                </c:pt>
                <c:pt idx="54">
                  <c:v>8.7301675321243E-3</c:v>
                </c:pt>
                <c:pt idx="55">
                  <c:v>9.153283621031072E-3</c:v>
                </c:pt>
                <c:pt idx="56">
                  <c:v>9.1561020231807344E-3</c:v>
                </c:pt>
                <c:pt idx="57">
                  <c:v>9.3838918072153277E-3</c:v>
                </c:pt>
                <c:pt idx="58">
                  <c:v>9.7519459345414283E-3</c:v>
                </c:pt>
                <c:pt idx="59">
                  <c:v>1.0323859140725755E-2</c:v>
                </c:pt>
                <c:pt idx="60">
                  <c:v>1.0672915673542782E-2</c:v>
                </c:pt>
              </c:numCache>
            </c:numRef>
          </c:val>
          <c:smooth val="0"/>
        </c:ser>
        <c:ser>
          <c:idx val="2"/>
          <c:order val="1"/>
          <c:tx>
            <c:strRef>
              <c:f>Sheet1!$G$4</c:f>
              <c:strCache>
                <c:ptCount val="1"/>
                <c:pt idx="0">
                  <c:v>Growth Rate High Economic Growth</c:v>
                </c:pt>
              </c:strCache>
            </c:strRef>
          </c:tx>
          <c:spPr>
            <a:ln w="22225" cap="rnd">
              <a:solidFill>
                <a:schemeClr val="accent1">
                  <a:lumMod val="75000"/>
                </a:schemeClr>
              </a:solidFill>
              <a:round/>
            </a:ln>
            <a:effectLst/>
          </c:spPr>
          <c:marker>
            <c:symbol val="none"/>
          </c:marker>
          <c:cat>
            <c:numRef>
              <c:f>Sheet1!$A$5:$A$65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Sheet1!$G$5:$G$65</c:f>
              <c:numCache>
                <c:formatCode>0.00%</c:formatCode>
                <c:ptCount val="61"/>
                <c:pt idx="0">
                  <c:v>4.9074396324362279E-2</c:v>
                </c:pt>
                <c:pt idx="1">
                  <c:v>3.8334575679510596E-2</c:v>
                </c:pt>
                <c:pt idx="2">
                  <c:v>1.6839919740247788E-2</c:v>
                </c:pt>
                <c:pt idx="3">
                  <c:v>1.8865425982240946E-2</c:v>
                </c:pt>
                <c:pt idx="4">
                  <c:v>2.2014011717500281E-2</c:v>
                </c:pt>
                <c:pt idx="5">
                  <c:v>2.9794682194633326E-2</c:v>
                </c:pt>
                <c:pt idx="6">
                  <c:v>2.7356547285611654E-2</c:v>
                </c:pt>
                <c:pt idx="7">
                  <c:v>2.3356857388465713E-2</c:v>
                </c:pt>
                <c:pt idx="8">
                  <c:v>2.6787260680826819E-2</c:v>
                </c:pt>
                <c:pt idx="9">
                  <c:v>2.3023319227118977E-2</c:v>
                </c:pt>
                <c:pt idx="10">
                  <c:v>2.8507360042526741E-2</c:v>
                </c:pt>
                <c:pt idx="11">
                  <c:v>1.2685726115517992E-2</c:v>
                </c:pt>
                <c:pt idx="12">
                  <c:v>1.3959040142822232E-2</c:v>
                </c:pt>
                <c:pt idx="13">
                  <c:v>6.4235087126658375E-3</c:v>
                </c:pt>
                <c:pt idx="14">
                  <c:v>1.4668789994359832E-2</c:v>
                </c:pt>
                <c:pt idx="15">
                  <c:v>1.6196517668597421E-2</c:v>
                </c:pt>
                <c:pt idx="16">
                  <c:v>1.3897996521021305E-2</c:v>
                </c:pt>
                <c:pt idx="17">
                  <c:v>1.5395401903384842E-2</c:v>
                </c:pt>
                <c:pt idx="18">
                  <c:v>4.8030540642500785E-3</c:v>
                </c:pt>
                <c:pt idx="19">
                  <c:v>-8.1987385358968101E-3</c:v>
                </c:pt>
                <c:pt idx="20">
                  <c:v>-2.9821004242736038E-4</c:v>
                </c:pt>
                <c:pt idx="21">
                  <c:v>1.4153288132248143E-3</c:v>
                </c:pt>
                <c:pt idx="22">
                  <c:v>9.626069943538651E-3</c:v>
                </c:pt>
                <c:pt idx="23">
                  <c:v>-1.5823873945460809E-3</c:v>
                </c:pt>
                <c:pt idx="24">
                  <c:v>1.771780628015307E-3</c:v>
                </c:pt>
                <c:pt idx="25">
                  <c:v>5.8674016063930967E-3</c:v>
                </c:pt>
                <c:pt idx="26">
                  <c:v>2.9191994440829205E-3</c:v>
                </c:pt>
                <c:pt idx="27">
                  <c:v>-3.3248349621081141E-3</c:v>
                </c:pt>
                <c:pt idx="28">
                  <c:v>8.738370031494469E-3</c:v>
                </c:pt>
                <c:pt idx="29">
                  <c:v>-5.736161480320856E-4</c:v>
                </c:pt>
                <c:pt idx="30">
                  <c:v>-2.2538795255708788E-3</c:v>
                </c:pt>
                <c:pt idx="31">
                  <c:v>-8.7527225090068272E-3</c:v>
                </c:pt>
                <c:pt idx="32">
                  <c:v>6.3769317518937996E-3</c:v>
                </c:pt>
                <c:pt idx="33">
                  <c:v>1.6963685802678707E-2</c:v>
                </c:pt>
                <c:pt idx="34">
                  <c:v>1.7380669715278518E-2</c:v>
                </c:pt>
                <c:pt idx="35">
                  <c:v>1.6486417412216792E-2</c:v>
                </c:pt>
                <c:pt idx="36">
                  <c:v>1.4109838540820485E-2</c:v>
                </c:pt>
                <c:pt idx="37">
                  <c:v>1.1529962438933117E-2</c:v>
                </c:pt>
                <c:pt idx="38">
                  <c:v>9.5959284740676498E-3</c:v>
                </c:pt>
                <c:pt idx="39">
                  <c:v>9.3677272641576881E-3</c:v>
                </c:pt>
                <c:pt idx="40">
                  <c:v>9.2666318021503713E-3</c:v>
                </c:pt>
                <c:pt idx="41">
                  <c:v>9.0012032158275357E-3</c:v>
                </c:pt>
                <c:pt idx="42">
                  <c:v>9.2362925866200651E-3</c:v>
                </c:pt>
                <c:pt idx="43">
                  <c:v>9.4016150432356671E-3</c:v>
                </c:pt>
                <c:pt idx="44">
                  <c:v>9.9081703008281341E-3</c:v>
                </c:pt>
                <c:pt idx="45">
                  <c:v>1.0518470517265177E-2</c:v>
                </c:pt>
                <c:pt idx="46">
                  <c:v>1.1355672748613266E-2</c:v>
                </c:pt>
                <c:pt idx="47">
                  <c:v>1.185763481551394E-2</c:v>
                </c:pt>
                <c:pt idx="48">
                  <c:v>1.2237649775933113E-2</c:v>
                </c:pt>
                <c:pt idx="49">
                  <c:v>1.2420367004447597E-2</c:v>
                </c:pt>
                <c:pt idx="50">
                  <c:v>1.2480646436830556E-2</c:v>
                </c:pt>
                <c:pt idx="51">
                  <c:v>1.2575959486777366E-2</c:v>
                </c:pt>
                <c:pt idx="52">
                  <c:v>1.2694618603024121E-2</c:v>
                </c:pt>
                <c:pt idx="53">
                  <c:v>1.2973074099265069E-2</c:v>
                </c:pt>
                <c:pt idx="54">
                  <c:v>1.2898600945963734E-2</c:v>
                </c:pt>
                <c:pt idx="55">
                  <c:v>1.2786865690685101E-2</c:v>
                </c:pt>
                <c:pt idx="56">
                  <c:v>1.2855906535435224E-2</c:v>
                </c:pt>
                <c:pt idx="57">
                  <c:v>1.3172776166429312E-2</c:v>
                </c:pt>
                <c:pt idx="58">
                  <c:v>1.3560305904787961E-2</c:v>
                </c:pt>
                <c:pt idx="59">
                  <c:v>1.3843983491888201E-2</c:v>
                </c:pt>
                <c:pt idx="60">
                  <c:v>1.4264036164227889E-2</c:v>
                </c:pt>
              </c:numCache>
            </c:numRef>
          </c:val>
          <c:smooth val="0"/>
        </c:ser>
        <c:ser>
          <c:idx val="1"/>
          <c:order val="2"/>
          <c:tx>
            <c:strRef>
              <c:f>Sheet1!$E$4</c:f>
              <c:strCache>
                <c:ptCount val="1"/>
                <c:pt idx="0">
                  <c:v>Growth Rate Reference</c:v>
                </c:pt>
              </c:strCache>
            </c:strRef>
          </c:tx>
          <c:spPr>
            <a:ln w="22225" cap="rnd">
              <a:solidFill>
                <a:sysClr val="windowText" lastClr="000000"/>
              </a:solidFill>
              <a:round/>
            </a:ln>
            <a:effectLst/>
          </c:spPr>
          <c:marker>
            <c:symbol val="none"/>
          </c:marker>
          <c:cat>
            <c:numRef>
              <c:f>Sheet1!$A$5:$A$65</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Sheet1!$E$5:$E$65</c:f>
              <c:numCache>
                <c:formatCode>0.00%</c:formatCode>
                <c:ptCount val="61"/>
                <c:pt idx="0">
                  <c:v>4.9074396324362279E-2</c:v>
                </c:pt>
                <c:pt idx="1">
                  <c:v>3.8334575679510596E-2</c:v>
                </c:pt>
                <c:pt idx="2">
                  <c:v>1.6839919740247788E-2</c:v>
                </c:pt>
                <c:pt idx="3">
                  <c:v>1.8865425982240946E-2</c:v>
                </c:pt>
                <c:pt idx="4">
                  <c:v>2.2014011717500281E-2</c:v>
                </c:pt>
                <c:pt idx="5">
                  <c:v>2.9794682194633326E-2</c:v>
                </c:pt>
                <c:pt idx="6">
                  <c:v>2.7356547285611654E-2</c:v>
                </c:pt>
                <c:pt idx="7">
                  <c:v>2.3356857388465713E-2</c:v>
                </c:pt>
                <c:pt idx="8">
                  <c:v>2.6787260680826819E-2</c:v>
                </c:pt>
                <c:pt idx="9">
                  <c:v>2.3023319227118977E-2</c:v>
                </c:pt>
                <c:pt idx="10">
                  <c:v>2.8507360042526741E-2</c:v>
                </c:pt>
                <c:pt idx="11">
                  <c:v>1.2685726115517992E-2</c:v>
                </c:pt>
                <c:pt idx="12">
                  <c:v>1.3959040142822232E-2</c:v>
                </c:pt>
                <c:pt idx="13">
                  <c:v>6.4235087126658375E-3</c:v>
                </c:pt>
                <c:pt idx="14">
                  <c:v>1.4668789994359832E-2</c:v>
                </c:pt>
                <c:pt idx="15">
                  <c:v>1.6196517668597421E-2</c:v>
                </c:pt>
                <c:pt idx="16">
                  <c:v>1.3897996521021305E-2</c:v>
                </c:pt>
                <c:pt idx="17">
                  <c:v>1.5395401903384842E-2</c:v>
                </c:pt>
                <c:pt idx="18">
                  <c:v>4.8030540642500785E-3</c:v>
                </c:pt>
                <c:pt idx="19">
                  <c:v>-8.1987385358968101E-3</c:v>
                </c:pt>
                <c:pt idx="20">
                  <c:v>-2.9821004242736038E-4</c:v>
                </c:pt>
                <c:pt idx="21">
                  <c:v>1.4153288132248143E-3</c:v>
                </c:pt>
                <c:pt idx="22">
                  <c:v>9.626069943538651E-3</c:v>
                </c:pt>
                <c:pt idx="23">
                  <c:v>-1.5823873945460809E-3</c:v>
                </c:pt>
                <c:pt idx="24">
                  <c:v>1.771780628015307E-3</c:v>
                </c:pt>
                <c:pt idx="25">
                  <c:v>5.8674016063930967E-3</c:v>
                </c:pt>
                <c:pt idx="26">
                  <c:v>2.9191994440829205E-3</c:v>
                </c:pt>
                <c:pt idx="27">
                  <c:v>-3.3248349621081141E-3</c:v>
                </c:pt>
                <c:pt idx="28">
                  <c:v>8.738370031494469E-3</c:v>
                </c:pt>
                <c:pt idx="29">
                  <c:v>-5.736161480320856E-4</c:v>
                </c:pt>
                <c:pt idx="30">
                  <c:v>-2.2916405160503528E-3</c:v>
                </c:pt>
                <c:pt idx="31">
                  <c:v>-1.1480373166439573E-2</c:v>
                </c:pt>
                <c:pt idx="32">
                  <c:v>4.6773343451174121E-3</c:v>
                </c:pt>
                <c:pt idx="33">
                  <c:v>1.3989170050751287E-2</c:v>
                </c:pt>
                <c:pt idx="34">
                  <c:v>1.5643504608167547E-2</c:v>
                </c:pt>
                <c:pt idx="35">
                  <c:v>1.2866118450246988E-2</c:v>
                </c:pt>
                <c:pt idx="36">
                  <c:v>1.1014736476671949E-2</c:v>
                </c:pt>
                <c:pt idx="37">
                  <c:v>9.0760675309968786E-3</c:v>
                </c:pt>
                <c:pt idx="38">
                  <c:v>6.7463650929493468E-3</c:v>
                </c:pt>
                <c:pt idx="39">
                  <c:v>6.4687136573446935E-3</c:v>
                </c:pt>
                <c:pt idx="40">
                  <c:v>6.3819436711067823E-3</c:v>
                </c:pt>
                <c:pt idx="41">
                  <c:v>6.7420558256612306E-3</c:v>
                </c:pt>
                <c:pt idx="42">
                  <c:v>6.9629621873101843E-3</c:v>
                </c:pt>
                <c:pt idx="43">
                  <c:v>7.1584446997645657E-3</c:v>
                </c:pt>
                <c:pt idx="44">
                  <c:v>7.4681785103003495E-3</c:v>
                </c:pt>
                <c:pt idx="45">
                  <c:v>7.8609888083454038E-3</c:v>
                </c:pt>
                <c:pt idx="46">
                  <c:v>8.4165934675703991E-3</c:v>
                </c:pt>
                <c:pt idx="47">
                  <c:v>8.6829800208347852E-3</c:v>
                </c:pt>
                <c:pt idx="48">
                  <c:v>9.1029048457760275E-3</c:v>
                </c:pt>
                <c:pt idx="49">
                  <c:v>9.4001004383201803E-3</c:v>
                </c:pt>
                <c:pt idx="50">
                  <c:v>9.2737444021373516E-3</c:v>
                </c:pt>
                <c:pt idx="51">
                  <c:v>9.2796486353281527E-3</c:v>
                </c:pt>
                <c:pt idx="52">
                  <c:v>9.613498736324777E-3</c:v>
                </c:pt>
                <c:pt idx="53">
                  <c:v>1.050936288005655E-2</c:v>
                </c:pt>
                <c:pt idx="54">
                  <c:v>1.0923633702333069E-2</c:v>
                </c:pt>
                <c:pt idx="55">
                  <c:v>1.0993328689654858E-2</c:v>
                </c:pt>
                <c:pt idx="56">
                  <c:v>1.093421788568083E-2</c:v>
                </c:pt>
                <c:pt idx="57">
                  <c:v>1.104057897334898E-2</c:v>
                </c:pt>
                <c:pt idx="58">
                  <c:v>1.1296765422357691E-2</c:v>
                </c:pt>
                <c:pt idx="59">
                  <c:v>1.1660597311267562E-2</c:v>
                </c:pt>
                <c:pt idx="60">
                  <c:v>1.2218908260507311E-2</c:v>
                </c:pt>
              </c:numCache>
            </c:numRef>
          </c:val>
          <c:smooth val="0"/>
        </c:ser>
        <c:dLbls>
          <c:showLegendKey val="0"/>
          <c:showVal val="0"/>
          <c:showCatName val="0"/>
          <c:showSerName val="0"/>
          <c:showPercent val="0"/>
          <c:showBubbleSize val="0"/>
        </c:dLbls>
        <c:smooth val="0"/>
        <c:axId val="-1866449392"/>
        <c:axId val="-1866446672"/>
        <c:extLst/>
      </c:lineChart>
      <c:catAx>
        <c:axId val="-1866449392"/>
        <c:scaling>
          <c:orientation val="minMax"/>
        </c:scaling>
        <c:delete val="0"/>
        <c:axPos val="b"/>
        <c:numFmt formatCode="General" sourceLinked="1"/>
        <c:majorTickMark val="out"/>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46672"/>
        <c:crosses val="autoZero"/>
        <c:auto val="1"/>
        <c:lblAlgn val="ctr"/>
        <c:lblOffset val="100"/>
        <c:tickLblSkip val="10"/>
        <c:tickMarkSkip val="10"/>
        <c:noMultiLvlLbl val="0"/>
      </c:catAx>
      <c:valAx>
        <c:axId val="-1866446672"/>
        <c:scaling>
          <c:orientation val="minMax"/>
          <c:max val="5.000000000000001E-2"/>
          <c:min val="-2.0000000000000004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49392"/>
        <c:crossesAt val="3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14606332640724"/>
          <c:y val="0.20324579535482462"/>
          <c:w val="0.75400809273840774"/>
          <c:h val="0.53979383306316964"/>
        </c:manualLayout>
      </c:layout>
      <c:barChart>
        <c:barDir val="col"/>
        <c:grouping val="stacked"/>
        <c:varyColors val="0"/>
        <c:ser>
          <c:idx val="3"/>
          <c:order val="0"/>
          <c:tx>
            <c:strRef>
              <c:f>Sheet1!$L$1</c:f>
              <c:strCache>
                <c:ptCount val="1"/>
                <c:pt idx="0">
                  <c:v>Electric Sales</c:v>
                </c:pt>
              </c:strCache>
            </c:strRef>
          </c:tx>
          <c:spPr>
            <a:solidFill>
              <a:schemeClr val="tx2"/>
            </a:solidFill>
            <a:ln>
              <a:noFill/>
            </a:ln>
            <a:effectLst/>
          </c:spPr>
          <c:invertIfNegative val="0"/>
          <c:cat>
            <c:numRef>
              <c:f>Sheet1!$K$2:$K$16</c:f>
              <c:numCache>
                <c:formatCode>General</c:formatCode>
                <c:ptCount val="15"/>
                <c:pt idx="0">
                  <c:v>1990</c:v>
                </c:pt>
                <c:pt idx="1">
                  <c:v>2020</c:v>
                </c:pt>
                <c:pt idx="2">
                  <c:v>2050</c:v>
                </c:pt>
                <c:pt idx="4">
                  <c:v>1990</c:v>
                </c:pt>
                <c:pt idx="5">
                  <c:v>2020</c:v>
                </c:pt>
                <c:pt idx="6">
                  <c:v>2050</c:v>
                </c:pt>
                <c:pt idx="8">
                  <c:v>1990</c:v>
                </c:pt>
                <c:pt idx="9">
                  <c:v>2020</c:v>
                </c:pt>
                <c:pt idx="10">
                  <c:v>2050</c:v>
                </c:pt>
                <c:pt idx="12">
                  <c:v>1990</c:v>
                </c:pt>
                <c:pt idx="13">
                  <c:v>2020</c:v>
                </c:pt>
                <c:pt idx="14">
                  <c:v>2050</c:v>
                </c:pt>
              </c:numCache>
            </c:numRef>
          </c:cat>
          <c:val>
            <c:numRef>
              <c:f>Sheet1!$L$2:$L$16</c:f>
              <c:numCache>
                <c:formatCode>General</c:formatCode>
                <c:ptCount val="15"/>
                <c:pt idx="0">
                  <c:v>924.01869899999997</c:v>
                </c:pt>
                <c:pt idx="1">
                  <c:v>1480.8714600000001</c:v>
                </c:pt>
                <c:pt idx="2">
                  <c:v>1810.6446530000001</c:v>
                </c:pt>
                <c:pt idx="4">
                  <c:v>838.26310599999999</c:v>
                </c:pt>
                <c:pt idx="5">
                  <c:v>1270.6419679999999</c:v>
                </c:pt>
                <c:pt idx="6">
                  <c:v>1648.5401609999999</c:v>
                </c:pt>
                <c:pt idx="8">
                  <c:v>945.52169499999991</c:v>
                </c:pt>
                <c:pt idx="9">
                  <c:v>898.86425799999995</c:v>
                </c:pt>
                <c:pt idx="10">
                  <c:v>1177.9370120000001</c:v>
                </c:pt>
                <c:pt idx="12">
                  <c:v>4.7511650000000003</c:v>
                </c:pt>
                <c:pt idx="13">
                  <c:v>10.396267</c:v>
                </c:pt>
                <c:pt idx="14">
                  <c:v>121.303253</c:v>
                </c:pt>
              </c:numCache>
            </c:numRef>
          </c:val>
        </c:ser>
        <c:ser>
          <c:idx val="5"/>
          <c:order val="1"/>
          <c:tx>
            <c:strRef>
              <c:f>Sheet1!$M$1</c:f>
              <c:strCache>
                <c:ptCount val="1"/>
                <c:pt idx="0">
                  <c:v>Direct Use</c:v>
                </c:pt>
              </c:strCache>
            </c:strRef>
          </c:tx>
          <c:spPr>
            <a:solidFill>
              <a:schemeClr val="accent1"/>
            </a:solidFill>
            <a:ln>
              <a:noFill/>
            </a:ln>
            <a:effectLst/>
          </c:spPr>
          <c:invertIfNegative val="0"/>
          <c:cat>
            <c:numRef>
              <c:f>Sheet1!$K$2:$K$16</c:f>
              <c:numCache>
                <c:formatCode>General</c:formatCode>
                <c:ptCount val="15"/>
                <c:pt idx="0">
                  <c:v>1990</c:v>
                </c:pt>
                <c:pt idx="1">
                  <c:v>2020</c:v>
                </c:pt>
                <c:pt idx="2">
                  <c:v>2050</c:v>
                </c:pt>
                <c:pt idx="4">
                  <c:v>1990</c:v>
                </c:pt>
                <c:pt idx="5">
                  <c:v>2020</c:v>
                </c:pt>
                <c:pt idx="6">
                  <c:v>2050</c:v>
                </c:pt>
                <c:pt idx="8">
                  <c:v>1990</c:v>
                </c:pt>
                <c:pt idx="9">
                  <c:v>2020</c:v>
                </c:pt>
                <c:pt idx="10">
                  <c:v>2050</c:v>
                </c:pt>
                <c:pt idx="12">
                  <c:v>1990</c:v>
                </c:pt>
                <c:pt idx="13">
                  <c:v>2020</c:v>
                </c:pt>
                <c:pt idx="14">
                  <c:v>2050</c:v>
                </c:pt>
              </c:numCache>
            </c:numRef>
          </c:cat>
          <c:val>
            <c:numRef>
              <c:f>Sheet1!$M$2:$M$16</c:f>
              <c:numCache>
                <c:formatCode>General</c:formatCode>
                <c:ptCount val="15"/>
                <c:pt idx="0">
                  <c:v>1.1771999999999999E-2</c:v>
                </c:pt>
                <c:pt idx="1">
                  <c:v>22.898817000000001</c:v>
                </c:pt>
                <c:pt idx="2">
                  <c:v>126.214561</c:v>
                </c:pt>
                <c:pt idx="4">
                  <c:v>2.5750634048737351</c:v>
                </c:pt>
                <c:pt idx="5">
                  <c:v>26.012225999999998</c:v>
                </c:pt>
                <c:pt idx="6">
                  <c:v>78.895622000000003</c:v>
                </c:pt>
                <c:pt idx="8">
                  <c:v>57.715862595126303</c:v>
                </c:pt>
                <c:pt idx="9">
                  <c:v>113.555176</c:v>
                </c:pt>
                <c:pt idx="10">
                  <c:v>178.059999</c:v>
                </c:pt>
                <c:pt idx="12">
                  <c:v>0</c:v>
                </c:pt>
                <c:pt idx="13">
                  <c:v>0</c:v>
                </c:pt>
                <c:pt idx="14">
                  <c:v>0</c:v>
                </c:pt>
              </c:numCache>
            </c:numRef>
          </c:val>
        </c:ser>
        <c:dLbls>
          <c:showLegendKey val="0"/>
          <c:showVal val="0"/>
          <c:showCatName val="0"/>
          <c:showSerName val="0"/>
          <c:showPercent val="0"/>
          <c:showBubbleSize val="0"/>
        </c:dLbls>
        <c:gapWidth val="67"/>
        <c:overlap val="100"/>
        <c:axId val="-1866437968"/>
        <c:axId val="-1866445584"/>
      </c:barChart>
      <c:catAx>
        <c:axId val="-186643796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45584"/>
        <c:crosses val="autoZero"/>
        <c:auto val="1"/>
        <c:lblAlgn val="ctr"/>
        <c:lblOffset val="100"/>
        <c:noMultiLvlLbl val="0"/>
      </c:catAx>
      <c:valAx>
        <c:axId val="-1866445584"/>
        <c:scaling>
          <c:orientation val="minMax"/>
          <c:max val="2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37968"/>
        <c:crosses val="autoZero"/>
        <c:crossBetween val="between"/>
        <c:majorUnit val="40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3">
    <c:autoUpdate val="0"/>
  </c:externalData>
  <c:userShapes r:id="rId4"/>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43146068076819"/>
          <c:y val="0.17664461565930403"/>
          <c:w val="0.68200488083061861"/>
          <c:h val="0.73251629771668914"/>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1594.011479</c:v>
                </c:pt>
                <c:pt idx="1">
                  <c:v>1590.622748</c:v>
                </c:pt>
                <c:pt idx="2">
                  <c:v>1621.2060389999999</c:v>
                </c:pt>
                <c:pt idx="3">
                  <c:v>1690.070232</c:v>
                </c:pt>
                <c:pt idx="4">
                  <c:v>1690.6938640000001</c:v>
                </c:pt>
                <c:pt idx="5">
                  <c:v>1709.4264680000001</c:v>
                </c:pt>
                <c:pt idx="6">
                  <c:v>1795.1955929999999</c:v>
                </c:pt>
                <c:pt idx="7">
                  <c:v>1845.0157360000001</c:v>
                </c:pt>
                <c:pt idx="8">
                  <c:v>1873.5156899999999</c:v>
                </c:pt>
                <c:pt idx="9">
                  <c:v>1881.0872240000001</c:v>
                </c:pt>
                <c:pt idx="10">
                  <c:v>1966.264596</c:v>
                </c:pt>
                <c:pt idx="11">
                  <c:v>1903.9559420000001</c:v>
                </c:pt>
                <c:pt idx="12">
                  <c:v>1933.1303539999999</c:v>
                </c:pt>
                <c:pt idx="13">
                  <c:v>1973.736752</c:v>
                </c:pt>
                <c:pt idx="14">
                  <c:v>1978.300549</c:v>
                </c:pt>
                <c:pt idx="15">
                  <c:v>2012.8730459999999</c:v>
                </c:pt>
                <c:pt idx="16">
                  <c:v>1990.511135</c:v>
                </c:pt>
                <c:pt idx="17">
                  <c:v>2016.455584</c:v>
                </c:pt>
                <c:pt idx="18">
                  <c:v>1985.8012470000001</c:v>
                </c:pt>
                <c:pt idx="19">
                  <c:v>1755.9042529999999</c:v>
                </c:pt>
                <c:pt idx="20">
                  <c:v>1847.2902790000001</c:v>
                </c:pt>
                <c:pt idx="21">
                  <c:v>1733.4300049999999</c:v>
                </c:pt>
                <c:pt idx="22">
                  <c:v>1514.0429449999999</c:v>
                </c:pt>
                <c:pt idx="23">
                  <c:v>1581.114716</c:v>
                </c:pt>
                <c:pt idx="24">
                  <c:v>1581.7103500000001</c:v>
                </c:pt>
                <c:pt idx="25">
                  <c:v>1352.398197</c:v>
                </c:pt>
                <c:pt idx="26">
                  <c:v>1239.1486540000001</c:v>
                </c:pt>
                <c:pt idx="27">
                  <c:v>1205.835276</c:v>
                </c:pt>
                <c:pt idx="28">
                  <c:v>1149.487339</c:v>
                </c:pt>
                <c:pt idx="29">
                  <c:v>966.14834999999994</c:v>
                </c:pt>
                <c:pt idx="30">
                  <c:v>773.88201900000001</c:v>
                </c:pt>
                <c:pt idx="31">
                  <c:v>941.73376499999995</c:v>
                </c:pt>
                <c:pt idx="32">
                  <c:v>992.79119900000001</c:v>
                </c:pt>
                <c:pt idx="33">
                  <c:v>871.750854</c:v>
                </c:pt>
                <c:pt idx="34">
                  <c:v>780.43792699999995</c:v>
                </c:pt>
                <c:pt idx="35">
                  <c:v>706.41967799999998</c:v>
                </c:pt>
                <c:pt idx="36">
                  <c:v>723.25091599999996</c:v>
                </c:pt>
                <c:pt idx="37">
                  <c:v>698.41479500000003</c:v>
                </c:pt>
                <c:pt idx="38">
                  <c:v>703.34155299999998</c:v>
                </c:pt>
                <c:pt idx="39">
                  <c:v>705.18328899999995</c:v>
                </c:pt>
                <c:pt idx="40">
                  <c:v>695.74206500000003</c:v>
                </c:pt>
                <c:pt idx="41">
                  <c:v>683.59429899999998</c:v>
                </c:pt>
                <c:pt idx="42">
                  <c:v>671.28857400000004</c:v>
                </c:pt>
                <c:pt idx="43">
                  <c:v>670.094604</c:v>
                </c:pt>
                <c:pt idx="44">
                  <c:v>668.57281499999999</c:v>
                </c:pt>
                <c:pt idx="45">
                  <c:v>653.83886700000005</c:v>
                </c:pt>
                <c:pt idx="46">
                  <c:v>652.707581</c:v>
                </c:pt>
                <c:pt idx="47">
                  <c:v>643.58160399999997</c:v>
                </c:pt>
                <c:pt idx="48">
                  <c:v>626.76519800000005</c:v>
                </c:pt>
                <c:pt idx="49">
                  <c:v>621.67889400000001</c:v>
                </c:pt>
                <c:pt idx="50">
                  <c:v>619.91973900000005</c:v>
                </c:pt>
                <c:pt idx="51">
                  <c:v>616.31616199999996</c:v>
                </c:pt>
                <c:pt idx="52">
                  <c:v>616.70904499999995</c:v>
                </c:pt>
                <c:pt idx="53">
                  <c:v>610.07458499999996</c:v>
                </c:pt>
                <c:pt idx="54">
                  <c:v>605.32934599999999</c:v>
                </c:pt>
                <c:pt idx="55">
                  <c:v>592.97918700000002</c:v>
                </c:pt>
                <c:pt idx="56">
                  <c:v>590.65801999999996</c:v>
                </c:pt>
                <c:pt idx="57">
                  <c:v>589.8125</c:v>
                </c:pt>
                <c:pt idx="58">
                  <c:v>592.60418700000002</c:v>
                </c:pt>
                <c:pt idx="59">
                  <c:v>594.86968999999999</c:v>
                </c:pt>
                <c:pt idx="60">
                  <c:v>593.26556400000004</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357.23807199999999</c:v>
                </c:pt>
                <c:pt idx="1">
                  <c:v>357.77345300000002</c:v>
                </c:pt>
                <c:pt idx="2">
                  <c:v>326.85782499999988</c:v>
                </c:pt>
                <c:pt idx="3">
                  <c:v>356.70729</c:v>
                </c:pt>
                <c:pt idx="4">
                  <c:v>336.66087599999997</c:v>
                </c:pt>
                <c:pt idx="5">
                  <c:v>384.79813300000001</c:v>
                </c:pt>
                <c:pt idx="6">
                  <c:v>422.95766700000007</c:v>
                </c:pt>
                <c:pt idx="7">
                  <c:v>433.63611400000002</c:v>
                </c:pt>
                <c:pt idx="8">
                  <c:v>400.42406699999998</c:v>
                </c:pt>
                <c:pt idx="9">
                  <c:v>398.95903099999998</c:v>
                </c:pt>
                <c:pt idx="10">
                  <c:v>356.47857099999999</c:v>
                </c:pt>
                <c:pt idx="11">
                  <c:v>287.72968900000001</c:v>
                </c:pt>
                <c:pt idx="12">
                  <c:v>343.43800099999999</c:v>
                </c:pt>
                <c:pt idx="13">
                  <c:v>355.29310900000002</c:v>
                </c:pt>
                <c:pt idx="14">
                  <c:v>351.48463199999998</c:v>
                </c:pt>
                <c:pt idx="15">
                  <c:v>357.65065299999998</c:v>
                </c:pt>
                <c:pt idx="16">
                  <c:v>385.77190900000011</c:v>
                </c:pt>
                <c:pt idx="17">
                  <c:v>352.74748499999998</c:v>
                </c:pt>
                <c:pt idx="18">
                  <c:v>380.932389</c:v>
                </c:pt>
                <c:pt idx="19">
                  <c:v>417.72379699999999</c:v>
                </c:pt>
                <c:pt idx="20">
                  <c:v>427.37607700000001</c:v>
                </c:pt>
                <c:pt idx="21">
                  <c:v>513.33609699999988</c:v>
                </c:pt>
                <c:pt idx="22">
                  <c:v>494.57319299999989</c:v>
                </c:pt>
                <c:pt idx="23">
                  <c:v>522.07344899999998</c:v>
                </c:pt>
                <c:pt idx="24">
                  <c:v>538.57932000000005</c:v>
                </c:pt>
                <c:pt idx="25">
                  <c:v>544.24099000000001</c:v>
                </c:pt>
                <c:pt idx="26">
                  <c:v>609.44510100000002</c:v>
                </c:pt>
                <c:pt idx="27">
                  <c:v>686.58267599999999</c:v>
                </c:pt>
                <c:pt idx="28">
                  <c:v>706.81581600000015</c:v>
                </c:pt>
                <c:pt idx="29">
                  <c:v>720.43531599999994</c:v>
                </c:pt>
                <c:pt idx="30">
                  <c:v>834.12176499999998</c:v>
                </c:pt>
                <c:pt idx="31">
                  <c:v>928.72241199999996</c:v>
                </c:pt>
                <c:pt idx="32">
                  <c:v>985.40374799999995</c:v>
                </c:pt>
                <c:pt idx="33">
                  <c:v>1085.159058</c:v>
                </c:pt>
                <c:pt idx="34">
                  <c:v>1232.8496090000001</c:v>
                </c:pt>
                <c:pt idx="35">
                  <c:v>1307.123047</c:v>
                </c:pt>
                <c:pt idx="36">
                  <c:v>1369.415283</c:v>
                </c:pt>
                <c:pt idx="37">
                  <c:v>1422.845337</c:v>
                </c:pt>
                <c:pt idx="38">
                  <c:v>1461.1635739999999</c:v>
                </c:pt>
                <c:pt idx="39">
                  <c:v>1505.3570560000001</c:v>
                </c:pt>
                <c:pt idx="40">
                  <c:v>1562.054932</c:v>
                </c:pt>
                <c:pt idx="41">
                  <c:v>1598.01062</c:v>
                </c:pt>
                <c:pt idx="42">
                  <c:v>1633.2426760000001</c:v>
                </c:pt>
                <c:pt idx="43">
                  <c:v>1671.19165</c:v>
                </c:pt>
                <c:pt idx="44">
                  <c:v>1716.9208980000001</c:v>
                </c:pt>
                <c:pt idx="45">
                  <c:v>1778.8145750000001</c:v>
                </c:pt>
                <c:pt idx="46">
                  <c:v>1818.7386469999999</c:v>
                </c:pt>
                <c:pt idx="47">
                  <c:v>1849.2430420000001</c:v>
                </c:pt>
                <c:pt idx="48">
                  <c:v>1880.3084719999999</c:v>
                </c:pt>
                <c:pt idx="49">
                  <c:v>1903.8048100000001</c:v>
                </c:pt>
                <c:pt idx="50">
                  <c:v>1926.8801269999999</c:v>
                </c:pt>
                <c:pt idx="51">
                  <c:v>1961.0217290000001</c:v>
                </c:pt>
                <c:pt idx="52">
                  <c:v>1986.3179929999999</c:v>
                </c:pt>
                <c:pt idx="53">
                  <c:v>2014.5924070000001</c:v>
                </c:pt>
                <c:pt idx="54">
                  <c:v>2047.3066409999999</c:v>
                </c:pt>
                <c:pt idx="55">
                  <c:v>2088.6789549999999</c:v>
                </c:pt>
                <c:pt idx="56">
                  <c:v>2136.1979980000001</c:v>
                </c:pt>
                <c:pt idx="57">
                  <c:v>2186.744385</c:v>
                </c:pt>
                <c:pt idx="58">
                  <c:v>2220.9731449999999</c:v>
                </c:pt>
                <c:pt idx="59">
                  <c:v>2258.3410640000002</c:v>
                </c:pt>
                <c:pt idx="60">
                  <c:v>2297.8164059999999</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372.765154</c:v>
                </c:pt>
                <c:pt idx="1">
                  <c:v>381.55301700000001</c:v>
                </c:pt>
                <c:pt idx="2">
                  <c:v>404.07437199999998</c:v>
                </c:pt>
                <c:pt idx="3">
                  <c:v>414.92679800000002</c:v>
                </c:pt>
                <c:pt idx="4">
                  <c:v>460.21868199999989</c:v>
                </c:pt>
                <c:pt idx="5">
                  <c:v>496.05794500000002</c:v>
                </c:pt>
                <c:pt idx="6">
                  <c:v>455.05557599999997</c:v>
                </c:pt>
                <c:pt idx="7">
                  <c:v>479.39866999999998</c:v>
                </c:pt>
                <c:pt idx="8">
                  <c:v>531.25710400000003</c:v>
                </c:pt>
                <c:pt idx="9">
                  <c:v>556.39612699999998</c:v>
                </c:pt>
                <c:pt idx="10">
                  <c:v>601.03815899999995</c:v>
                </c:pt>
                <c:pt idx="11">
                  <c:v>639.12911899999995</c:v>
                </c:pt>
                <c:pt idx="12">
                  <c:v>691.00574399999994</c:v>
                </c:pt>
                <c:pt idx="13">
                  <c:v>649.90753900000004</c:v>
                </c:pt>
                <c:pt idx="14">
                  <c:v>710.10001699999998</c:v>
                </c:pt>
                <c:pt idx="15">
                  <c:v>760.96025399999996</c:v>
                </c:pt>
                <c:pt idx="16">
                  <c:v>816.44077000000004</c:v>
                </c:pt>
                <c:pt idx="17">
                  <c:v>896.58979099999999</c:v>
                </c:pt>
                <c:pt idx="18">
                  <c:v>882.9805990000001</c:v>
                </c:pt>
                <c:pt idx="19">
                  <c:v>920.97868099999994</c:v>
                </c:pt>
                <c:pt idx="20">
                  <c:v>987.69723400000009</c:v>
                </c:pt>
                <c:pt idx="21">
                  <c:v>1013.688929</c:v>
                </c:pt>
                <c:pt idx="22">
                  <c:v>1225.8941749999999</c:v>
                </c:pt>
                <c:pt idx="23">
                  <c:v>1124.83556</c:v>
                </c:pt>
                <c:pt idx="24">
                  <c:v>1126.608958</c:v>
                </c:pt>
                <c:pt idx="25">
                  <c:v>1333.4821099999999</c:v>
                </c:pt>
                <c:pt idx="26">
                  <c:v>1378.306934</c:v>
                </c:pt>
                <c:pt idx="27">
                  <c:v>1296.442491</c:v>
                </c:pt>
                <c:pt idx="28">
                  <c:v>1469.1326819999999</c:v>
                </c:pt>
                <c:pt idx="29">
                  <c:v>1581.8150760000001</c:v>
                </c:pt>
                <c:pt idx="30">
                  <c:v>1636.4144289999999</c:v>
                </c:pt>
                <c:pt idx="31">
                  <c:v>1428.1547849999999</c:v>
                </c:pt>
                <c:pt idx="32">
                  <c:v>1432.5069579999999</c:v>
                </c:pt>
                <c:pt idx="33">
                  <c:v>1494.609009</c:v>
                </c:pt>
                <c:pt idx="34">
                  <c:v>1484.582764</c:v>
                </c:pt>
                <c:pt idx="35">
                  <c:v>1550.6204829999999</c:v>
                </c:pt>
                <c:pt idx="36">
                  <c:v>1588.561768</c:v>
                </c:pt>
                <c:pt idx="37">
                  <c:v>1600.5607910000001</c:v>
                </c:pt>
                <c:pt idx="38">
                  <c:v>1583.3774410000001</c:v>
                </c:pt>
                <c:pt idx="39">
                  <c:v>1583.3544919999999</c:v>
                </c:pt>
                <c:pt idx="40">
                  <c:v>1562.0238039999999</c:v>
                </c:pt>
                <c:pt idx="41">
                  <c:v>1574.4033199999999</c:v>
                </c:pt>
                <c:pt idx="42">
                  <c:v>1580.0607910000001</c:v>
                </c:pt>
                <c:pt idx="43">
                  <c:v>1584.8645019999999</c:v>
                </c:pt>
                <c:pt idx="44">
                  <c:v>1592.965942</c:v>
                </c:pt>
                <c:pt idx="45">
                  <c:v>1584.2200929999999</c:v>
                </c:pt>
                <c:pt idx="46">
                  <c:v>1594.151245</c:v>
                </c:pt>
                <c:pt idx="47">
                  <c:v>1616.4095460000001</c:v>
                </c:pt>
                <c:pt idx="48">
                  <c:v>1648.568115</c:v>
                </c:pt>
                <c:pt idx="49">
                  <c:v>1676.6455080000001</c:v>
                </c:pt>
                <c:pt idx="50">
                  <c:v>1706.4884030000001</c:v>
                </c:pt>
                <c:pt idx="51">
                  <c:v>1723.142822</c:v>
                </c:pt>
                <c:pt idx="52">
                  <c:v>1749.9243160000001</c:v>
                </c:pt>
                <c:pt idx="53">
                  <c:v>1785.701172</c:v>
                </c:pt>
                <c:pt idx="54">
                  <c:v>1813.2973629999999</c:v>
                </c:pt>
                <c:pt idx="55">
                  <c:v>1839.848755</c:v>
                </c:pt>
                <c:pt idx="56">
                  <c:v>1852.8442379999999</c:v>
                </c:pt>
                <c:pt idx="57">
                  <c:v>1870.0382079999999</c:v>
                </c:pt>
                <c:pt idx="58">
                  <c:v>1894.802246</c:v>
                </c:pt>
                <c:pt idx="59">
                  <c:v>1921.9521480000001</c:v>
                </c:pt>
                <c:pt idx="60">
                  <c:v>1953.114014</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576.86199999999997</c:v>
                </c:pt>
                <c:pt idx="1">
                  <c:v>612.56500000000005</c:v>
                </c:pt>
                <c:pt idx="2">
                  <c:v>618.77599999999995</c:v>
                </c:pt>
                <c:pt idx="3">
                  <c:v>610.29100000000005</c:v>
                </c:pt>
                <c:pt idx="4">
                  <c:v>640.44000000000005</c:v>
                </c:pt>
                <c:pt idx="5">
                  <c:v>673.40200000000004</c:v>
                </c:pt>
                <c:pt idx="6">
                  <c:v>674.72900000000004</c:v>
                </c:pt>
                <c:pt idx="7">
                  <c:v>628.64400000000001</c:v>
                </c:pt>
                <c:pt idx="8">
                  <c:v>673.702</c:v>
                </c:pt>
                <c:pt idx="9">
                  <c:v>728.25400000000002</c:v>
                </c:pt>
                <c:pt idx="10">
                  <c:v>753.89300000000003</c:v>
                </c:pt>
                <c:pt idx="11">
                  <c:v>768.82600000000002</c:v>
                </c:pt>
                <c:pt idx="12">
                  <c:v>780.06399999999996</c:v>
                </c:pt>
                <c:pt idx="13">
                  <c:v>763.73299999999995</c:v>
                </c:pt>
                <c:pt idx="14">
                  <c:v>788.52800000000002</c:v>
                </c:pt>
                <c:pt idx="15">
                  <c:v>781.98599999999999</c:v>
                </c:pt>
                <c:pt idx="16">
                  <c:v>787.21900000000005</c:v>
                </c:pt>
                <c:pt idx="17">
                  <c:v>806.42499999999995</c:v>
                </c:pt>
                <c:pt idx="18">
                  <c:v>806.20799999999997</c:v>
                </c:pt>
                <c:pt idx="19">
                  <c:v>798.85500000000002</c:v>
                </c:pt>
                <c:pt idx="20">
                  <c:v>806.96799999999996</c:v>
                </c:pt>
                <c:pt idx="21">
                  <c:v>790.20399999999995</c:v>
                </c:pt>
                <c:pt idx="22">
                  <c:v>769.33100000000002</c:v>
                </c:pt>
                <c:pt idx="23">
                  <c:v>789.01599999999996</c:v>
                </c:pt>
                <c:pt idx="24">
                  <c:v>797.16600000000005</c:v>
                </c:pt>
                <c:pt idx="25">
                  <c:v>797.178</c:v>
                </c:pt>
                <c:pt idx="26">
                  <c:v>805.69399999999996</c:v>
                </c:pt>
                <c:pt idx="27">
                  <c:v>804.95</c:v>
                </c:pt>
                <c:pt idx="28">
                  <c:v>807.08399999999995</c:v>
                </c:pt>
                <c:pt idx="29">
                  <c:v>809.40899999999999</c:v>
                </c:pt>
                <c:pt idx="30">
                  <c:v>784.792236</c:v>
                </c:pt>
                <c:pt idx="31">
                  <c:v>760.58019999999999</c:v>
                </c:pt>
                <c:pt idx="32">
                  <c:v>736.682861</c:v>
                </c:pt>
                <c:pt idx="33">
                  <c:v>749.79760699999997</c:v>
                </c:pt>
                <c:pt idx="34">
                  <c:v>752.92675799999995</c:v>
                </c:pt>
                <c:pt idx="35">
                  <c:v>744.93896500000005</c:v>
                </c:pt>
                <c:pt idx="36">
                  <c:v>658.94946300000004</c:v>
                </c:pt>
                <c:pt idx="37">
                  <c:v>644.83618200000001</c:v>
                </c:pt>
                <c:pt idx="38">
                  <c:v>645.18322799999999</c:v>
                </c:pt>
                <c:pt idx="39">
                  <c:v>629.51879899999994</c:v>
                </c:pt>
                <c:pt idx="40">
                  <c:v>630.26769999999999</c:v>
                </c:pt>
                <c:pt idx="41">
                  <c:v>631.43005400000004</c:v>
                </c:pt>
                <c:pt idx="42">
                  <c:v>632.27673300000004</c:v>
                </c:pt>
                <c:pt idx="43">
                  <c:v>624.55664100000001</c:v>
                </c:pt>
                <c:pt idx="44">
                  <c:v>607.81957999999997</c:v>
                </c:pt>
                <c:pt idx="45">
                  <c:v>609.22460899999999</c:v>
                </c:pt>
                <c:pt idx="46">
                  <c:v>602.73718299999996</c:v>
                </c:pt>
                <c:pt idx="47">
                  <c:v>602.94830300000001</c:v>
                </c:pt>
                <c:pt idx="48">
                  <c:v>603.15893600000004</c:v>
                </c:pt>
                <c:pt idx="49">
                  <c:v>603.15893600000004</c:v>
                </c:pt>
                <c:pt idx="50">
                  <c:v>594.80969200000004</c:v>
                </c:pt>
                <c:pt idx="51">
                  <c:v>596.06176800000003</c:v>
                </c:pt>
                <c:pt idx="52">
                  <c:v>596.96734600000002</c:v>
                </c:pt>
                <c:pt idx="53">
                  <c:v>597.84088099999997</c:v>
                </c:pt>
                <c:pt idx="54">
                  <c:v>598.59619099999998</c:v>
                </c:pt>
                <c:pt idx="55">
                  <c:v>599.41479500000003</c:v>
                </c:pt>
                <c:pt idx="56">
                  <c:v>599.84082000000001</c:v>
                </c:pt>
                <c:pt idx="57">
                  <c:v>592.53234899999995</c:v>
                </c:pt>
                <c:pt idx="58">
                  <c:v>592.797729</c:v>
                </c:pt>
                <c:pt idx="59">
                  <c:v>593.11828600000001</c:v>
                </c:pt>
                <c:pt idx="60">
                  <c:v>593.581726</c:v>
                </c:pt>
              </c:numCache>
            </c:numRef>
          </c:val>
          <c:smooth val="0"/>
        </c:ser>
        <c:dLbls>
          <c:showLegendKey val="0"/>
          <c:showVal val="0"/>
          <c:showCatName val="0"/>
          <c:showSerName val="0"/>
          <c:showPercent val="0"/>
          <c:showBubbleSize val="0"/>
        </c:dLbls>
        <c:smooth val="0"/>
        <c:axId val="-1866453200"/>
        <c:axId val="-1866448848"/>
      </c:lineChart>
      <c:catAx>
        <c:axId val="-18664532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48848"/>
        <c:crosses val="autoZero"/>
        <c:auto val="1"/>
        <c:lblAlgn val="ctr"/>
        <c:lblOffset val="100"/>
        <c:tickLblSkip val="20"/>
        <c:tickMarkSkip val="20"/>
        <c:noMultiLvlLbl val="0"/>
      </c:catAx>
      <c:valAx>
        <c:axId val="-1866448848"/>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53200"/>
        <c:crossesAt val="3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78841325640006"/>
          <c:y val="0.18918201621909761"/>
          <c:w val="0.64870583484756716"/>
          <c:h val="0.71997889715689556"/>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1847.2902790000001</c:v>
                </c:pt>
                <c:pt idx="1">
                  <c:v>1733.4300049999999</c:v>
                </c:pt>
                <c:pt idx="2">
                  <c:v>1514.0429449999999</c:v>
                </c:pt>
                <c:pt idx="3">
                  <c:v>1581.114716</c:v>
                </c:pt>
                <c:pt idx="4">
                  <c:v>1581.7103500000001</c:v>
                </c:pt>
                <c:pt idx="5">
                  <c:v>1352.398197</c:v>
                </c:pt>
                <c:pt idx="6">
                  <c:v>1239.1486540000001</c:v>
                </c:pt>
                <c:pt idx="7">
                  <c:v>1205.835276</c:v>
                </c:pt>
                <c:pt idx="8">
                  <c:v>1149.487339</c:v>
                </c:pt>
                <c:pt idx="9">
                  <c:v>966.14834999999994</c:v>
                </c:pt>
                <c:pt idx="10">
                  <c:v>780.78491199999996</c:v>
                </c:pt>
                <c:pt idx="11">
                  <c:v>950.89977999999996</c:v>
                </c:pt>
                <c:pt idx="12">
                  <c:v>1049.635254</c:v>
                </c:pt>
                <c:pt idx="13">
                  <c:v>970.77069100000006</c:v>
                </c:pt>
                <c:pt idx="14">
                  <c:v>920.29815699999995</c:v>
                </c:pt>
                <c:pt idx="15">
                  <c:v>859.28192100000001</c:v>
                </c:pt>
                <c:pt idx="16">
                  <c:v>865.29174799999998</c:v>
                </c:pt>
                <c:pt idx="17">
                  <c:v>844.15081799999996</c:v>
                </c:pt>
                <c:pt idx="18">
                  <c:v>840.361267</c:v>
                </c:pt>
                <c:pt idx="19">
                  <c:v>833.40191700000003</c:v>
                </c:pt>
                <c:pt idx="20">
                  <c:v>830.64355499999999</c:v>
                </c:pt>
                <c:pt idx="21">
                  <c:v>818.74890100000005</c:v>
                </c:pt>
                <c:pt idx="22">
                  <c:v>809.22576900000001</c:v>
                </c:pt>
                <c:pt idx="23">
                  <c:v>803.79858400000001</c:v>
                </c:pt>
                <c:pt idx="24">
                  <c:v>803.07092299999999</c:v>
                </c:pt>
                <c:pt idx="25">
                  <c:v>795.04516599999999</c:v>
                </c:pt>
                <c:pt idx="26">
                  <c:v>794.53405799999996</c:v>
                </c:pt>
                <c:pt idx="27">
                  <c:v>794.678406</c:v>
                </c:pt>
                <c:pt idx="28">
                  <c:v>783.71630900000002</c:v>
                </c:pt>
                <c:pt idx="29">
                  <c:v>781.84277299999997</c:v>
                </c:pt>
                <c:pt idx="30">
                  <c:v>781.72271699999999</c:v>
                </c:pt>
                <c:pt idx="31">
                  <c:v>780.11755400000004</c:v>
                </c:pt>
                <c:pt idx="32">
                  <c:v>782.59350600000005</c:v>
                </c:pt>
                <c:pt idx="33">
                  <c:v>779.430115</c:v>
                </c:pt>
                <c:pt idx="34">
                  <c:v>776.91589399999998</c:v>
                </c:pt>
                <c:pt idx="35">
                  <c:v>763.52313200000003</c:v>
                </c:pt>
                <c:pt idx="36">
                  <c:v>756.73455799999999</c:v>
                </c:pt>
                <c:pt idx="37">
                  <c:v>755.00116000000003</c:v>
                </c:pt>
                <c:pt idx="38">
                  <c:v>747.76086399999997</c:v>
                </c:pt>
                <c:pt idx="39">
                  <c:v>738.66815199999996</c:v>
                </c:pt>
                <c:pt idx="40">
                  <c:v>736.91021699999999</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427.37607700000001</c:v>
                </c:pt>
                <c:pt idx="1">
                  <c:v>513.33609699999988</c:v>
                </c:pt>
                <c:pt idx="2">
                  <c:v>494.57319299999989</c:v>
                </c:pt>
                <c:pt idx="3">
                  <c:v>522.07344899999998</c:v>
                </c:pt>
                <c:pt idx="4">
                  <c:v>538.57932000000005</c:v>
                </c:pt>
                <c:pt idx="5">
                  <c:v>544.24099000000001</c:v>
                </c:pt>
                <c:pt idx="6">
                  <c:v>609.44510100000002</c:v>
                </c:pt>
                <c:pt idx="7">
                  <c:v>686.58267599999999</c:v>
                </c:pt>
                <c:pt idx="8">
                  <c:v>706.81581600000015</c:v>
                </c:pt>
                <c:pt idx="9">
                  <c:v>720.43531599999994</c:v>
                </c:pt>
                <c:pt idx="10">
                  <c:v>834.08038299999998</c:v>
                </c:pt>
                <c:pt idx="11">
                  <c:v>928.70806900000002</c:v>
                </c:pt>
                <c:pt idx="12">
                  <c:v>985.042236</c:v>
                </c:pt>
                <c:pt idx="13">
                  <c:v>1091.615356</c:v>
                </c:pt>
                <c:pt idx="14">
                  <c:v>1263.3122559999999</c:v>
                </c:pt>
                <c:pt idx="15">
                  <c:v>1368.533203</c:v>
                </c:pt>
                <c:pt idx="16">
                  <c:v>1461.2863769999999</c:v>
                </c:pt>
                <c:pt idx="17">
                  <c:v>1575.5230710000001</c:v>
                </c:pt>
                <c:pt idx="18">
                  <c:v>1685.8713379999999</c:v>
                </c:pt>
                <c:pt idx="19">
                  <c:v>1768.7619629999999</c:v>
                </c:pt>
                <c:pt idx="20">
                  <c:v>1841.61499</c:v>
                </c:pt>
                <c:pt idx="21">
                  <c:v>1887.549561</c:v>
                </c:pt>
                <c:pt idx="22">
                  <c:v>1926.4799800000001</c:v>
                </c:pt>
                <c:pt idx="23">
                  <c:v>1962.226807</c:v>
                </c:pt>
                <c:pt idx="24">
                  <c:v>2015.333496</c:v>
                </c:pt>
                <c:pt idx="25">
                  <c:v>2083.0251459999999</c:v>
                </c:pt>
                <c:pt idx="26">
                  <c:v>2131.6376949999999</c:v>
                </c:pt>
                <c:pt idx="27">
                  <c:v>2162.0559079999998</c:v>
                </c:pt>
                <c:pt idx="28">
                  <c:v>2196.1240229999999</c:v>
                </c:pt>
                <c:pt idx="29">
                  <c:v>2233.8647460000002</c:v>
                </c:pt>
                <c:pt idx="30">
                  <c:v>2281.2436520000001</c:v>
                </c:pt>
                <c:pt idx="31">
                  <c:v>2323.1442870000001</c:v>
                </c:pt>
                <c:pt idx="32">
                  <c:v>2363.3872070000002</c:v>
                </c:pt>
                <c:pt idx="33">
                  <c:v>2419.3916020000001</c:v>
                </c:pt>
                <c:pt idx="34">
                  <c:v>2487.0197750000002</c:v>
                </c:pt>
                <c:pt idx="35">
                  <c:v>2553.6518550000001</c:v>
                </c:pt>
                <c:pt idx="36">
                  <c:v>2614.7014159999999</c:v>
                </c:pt>
                <c:pt idx="37">
                  <c:v>2665.8103030000002</c:v>
                </c:pt>
                <c:pt idx="38">
                  <c:v>2731.2485350000002</c:v>
                </c:pt>
                <c:pt idx="39">
                  <c:v>2814.7319339999999</c:v>
                </c:pt>
                <c:pt idx="40">
                  <c:v>2869.320068</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987.69723400000009</c:v>
                </c:pt>
                <c:pt idx="1">
                  <c:v>1013.688929</c:v>
                </c:pt>
                <c:pt idx="2">
                  <c:v>1225.8941749999999</c:v>
                </c:pt>
                <c:pt idx="3">
                  <c:v>1124.83556</c:v>
                </c:pt>
                <c:pt idx="4">
                  <c:v>1126.608958</c:v>
                </c:pt>
                <c:pt idx="5">
                  <c:v>1333.4821099999999</c:v>
                </c:pt>
                <c:pt idx="6">
                  <c:v>1378.306934</c:v>
                </c:pt>
                <c:pt idx="7">
                  <c:v>1296.442491</c:v>
                </c:pt>
                <c:pt idx="8">
                  <c:v>1469.1326819999999</c:v>
                </c:pt>
                <c:pt idx="9">
                  <c:v>1581.8150760000001</c:v>
                </c:pt>
                <c:pt idx="10">
                  <c:v>1629.3858640000001</c:v>
                </c:pt>
                <c:pt idx="11">
                  <c:v>1433.236938</c:v>
                </c:pt>
                <c:pt idx="12">
                  <c:v>1354.4985349999999</c:v>
                </c:pt>
                <c:pt idx="13">
                  <c:v>1358.627563</c:v>
                </c:pt>
                <c:pt idx="14">
                  <c:v>1281.4689940000001</c:v>
                </c:pt>
                <c:pt idx="15">
                  <c:v>1295.9685059999999</c:v>
                </c:pt>
                <c:pt idx="16">
                  <c:v>1234.0706789999999</c:v>
                </c:pt>
                <c:pt idx="17">
                  <c:v>1181.023682</c:v>
                </c:pt>
                <c:pt idx="18">
                  <c:v>1099.106812</c:v>
                </c:pt>
                <c:pt idx="19">
                  <c:v>1060.479736</c:v>
                </c:pt>
                <c:pt idx="20">
                  <c:v>1016.074463</c:v>
                </c:pt>
                <c:pt idx="21">
                  <c:v>1010.525879</c:v>
                </c:pt>
                <c:pt idx="22">
                  <c:v>1012.857788</c:v>
                </c:pt>
                <c:pt idx="23">
                  <c:v>1011.605896</c:v>
                </c:pt>
                <c:pt idx="24">
                  <c:v>992.36621100000002</c:v>
                </c:pt>
                <c:pt idx="25">
                  <c:v>973.37670900000001</c:v>
                </c:pt>
                <c:pt idx="26">
                  <c:v>971.442993</c:v>
                </c:pt>
                <c:pt idx="27">
                  <c:v>984.12463400000001</c:v>
                </c:pt>
                <c:pt idx="28">
                  <c:v>1003.882568</c:v>
                </c:pt>
                <c:pt idx="29">
                  <c:v>1010.733032</c:v>
                </c:pt>
                <c:pt idx="30">
                  <c:v>1003.010315</c:v>
                </c:pt>
                <c:pt idx="31">
                  <c:v>1008.584534</c:v>
                </c:pt>
                <c:pt idx="32">
                  <c:v>1013.814697</c:v>
                </c:pt>
                <c:pt idx="33">
                  <c:v>1011.685913</c:v>
                </c:pt>
                <c:pt idx="34">
                  <c:v>997.26110800000004</c:v>
                </c:pt>
                <c:pt idx="35">
                  <c:v>996.61962900000003</c:v>
                </c:pt>
                <c:pt idx="36">
                  <c:v>1001.818298</c:v>
                </c:pt>
                <c:pt idx="37">
                  <c:v>1006.550842</c:v>
                </c:pt>
                <c:pt idx="38">
                  <c:v>1007.832703</c:v>
                </c:pt>
                <c:pt idx="39">
                  <c:v>1003.531616</c:v>
                </c:pt>
                <c:pt idx="40">
                  <c:v>992.73773200000005</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806.96799999999996</c:v>
                </c:pt>
                <c:pt idx="1">
                  <c:v>790.20399999999995</c:v>
                </c:pt>
                <c:pt idx="2">
                  <c:v>769.33100000000002</c:v>
                </c:pt>
                <c:pt idx="3">
                  <c:v>789.01599999999996</c:v>
                </c:pt>
                <c:pt idx="4">
                  <c:v>797.16600000000005</c:v>
                </c:pt>
                <c:pt idx="5">
                  <c:v>797.178</c:v>
                </c:pt>
                <c:pt idx="6">
                  <c:v>805.69399999999996</c:v>
                </c:pt>
                <c:pt idx="7">
                  <c:v>804.95</c:v>
                </c:pt>
                <c:pt idx="8">
                  <c:v>807.08399999999995</c:v>
                </c:pt>
                <c:pt idx="9">
                  <c:v>809.40899999999999</c:v>
                </c:pt>
                <c:pt idx="10">
                  <c:v>784.792236</c:v>
                </c:pt>
                <c:pt idx="11">
                  <c:v>760.58019999999999</c:v>
                </c:pt>
                <c:pt idx="12">
                  <c:v>736.682861</c:v>
                </c:pt>
                <c:pt idx="13">
                  <c:v>749.79748500000005</c:v>
                </c:pt>
                <c:pt idx="14">
                  <c:v>752.92675799999995</c:v>
                </c:pt>
                <c:pt idx="15">
                  <c:v>744.93896500000005</c:v>
                </c:pt>
                <c:pt idx="16">
                  <c:v>729.98315400000001</c:v>
                </c:pt>
                <c:pt idx="17">
                  <c:v>709.32080099999996</c:v>
                </c:pt>
                <c:pt idx="18">
                  <c:v>709.66784700000005</c:v>
                </c:pt>
                <c:pt idx="19">
                  <c:v>701.07122800000002</c:v>
                </c:pt>
                <c:pt idx="20">
                  <c:v>701.82019000000003</c:v>
                </c:pt>
                <c:pt idx="21">
                  <c:v>702.98254399999996</c:v>
                </c:pt>
                <c:pt idx="22">
                  <c:v>703.81109600000002</c:v>
                </c:pt>
                <c:pt idx="23">
                  <c:v>704.61035200000003</c:v>
                </c:pt>
                <c:pt idx="24">
                  <c:v>705.30395499999997</c:v>
                </c:pt>
                <c:pt idx="25">
                  <c:v>706.70898399999999</c:v>
                </c:pt>
                <c:pt idx="26">
                  <c:v>707.75354000000004</c:v>
                </c:pt>
                <c:pt idx="27">
                  <c:v>707.96472200000005</c:v>
                </c:pt>
                <c:pt idx="28">
                  <c:v>708.17535399999997</c:v>
                </c:pt>
                <c:pt idx="29">
                  <c:v>708.17535399999997</c:v>
                </c:pt>
                <c:pt idx="30">
                  <c:v>708.52014199999996</c:v>
                </c:pt>
                <c:pt idx="31">
                  <c:v>709.77227800000003</c:v>
                </c:pt>
                <c:pt idx="32">
                  <c:v>710.67785600000002</c:v>
                </c:pt>
                <c:pt idx="33">
                  <c:v>711.55139199999996</c:v>
                </c:pt>
                <c:pt idx="34">
                  <c:v>712.30670199999997</c:v>
                </c:pt>
                <c:pt idx="35">
                  <c:v>713.12524399999995</c:v>
                </c:pt>
                <c:pt idx="36">
                  <c:v>713.55127000000005</c:v>
                </c:pt>
                <c:pt idx="37">
                  <c:v>713.97735599999999</c:v>
                </c:pt>
                <c:pt idx="38">
                  <c:v>714.24267599999996</c:v>
                </c:pt>
                <c:pt idx="39">
                  <c:v>707.09191899999996</c:v>
                </c:pt>
                <c:pt idx="40">
                  <c:v>728.24902299999997</c:v>
                </c:pt>
              </c:numCache>
            </c:numRef>
          </c:val>
          <c:smooth val="0"/>
        </c:ser>
        <c:dLbls>
          <c:showLegendKey val="0"/>
          <c:showVal val="0"/>
          <c:showCatName val="0"/>
          <c:showSerName val="0"/>
          <c:showPercent val="0"/>
          <c:showBubbleSize val="0"/>
        </c:dLbls>
        <c:smooth val="0"/>
        <c:axId val="-1866452656"/>
        <c:axId val="-1866448304"/>
      </c:lineChart>
      <c:catAx>
        <c:axId val="-18664526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48304"/>
        <c:crosses val="autoZero"/>
        <c:auto val="1"/>
        <c:lblAlgn val="ctr"/>
        <c:lblOffset val="100"/>
        <c:tickLblSkip val="10"/>
        <c:tickMarkSkip val="10"/>
        <c:noMultiLvlLbl val="0"/>
      </c:catAx>
      <c:valAx>
        <c:axId val="-1866448304"/>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52656"/>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03346677540326E-2"/>
          <c:y val="0.18682796436667418"/>
          <c:w val="0.70085776282863566"/>
          <c:h val="0.72233294900931899"/>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1847.2902790000001</c:v>
                </c:pt>
                <c:pt idx="1">
                  <c:v>1733.4300049999999</c:v>
                </c:pt>
                <c:pt idx="2">
                  <c:v>1514.0429449999999</c:v>
                </c:pt>
                <c:pt idx="3">
                  <c:v>1581.114716</c:v>
                </c:pt>
                <c:pt idx="4">
                  <c:v>1581.7103500000001</c:v>
                </c:pt>
                <c:pt idx="5">
                  <c:v>1352.398197</c:v>
                </c:pt>
                <c:pt idx="6">
                  <c:v>1239.1486540000001</c:v>
                </c:pt>
                <c:pt idx="7">
                  <c:v>1205.835276</c:v>
                </c:pt>
                <c:pt idx="8">
                  <c:v>1149.487339</c:v>
                </c:pt>
                <c:pt idx="9">
                  <c:v>966.14834999999994</c:v>
                </c:pt>
                <c:pt idx="10">
                  <c:v>782.38024900000005</c:v>
                </c:pt>
                <c:pt idx="11">
                  <c:v>950.89929199999995</c:v>
                </c:pt>
                <c:pt idx="12">
                  <c:v>951.04125999999997</c:v>
                </c:pt>
                <c:pt idx="13">
                  <c:v>779.72808799999996</c:v>
                </c:pt>
                <c:pt idx="14">
                  <c:v>651.90155000000004</c:v>
                </c:pt>
                <c:pt idx="15">
                  <c:v>508.88906900000001</c:v>
                </c:pt>
                <c:pt idx="16">
                  <c:v>516.55169699999999</c:v>
                </c:pt>
                <c:pt idx="17">
                  <c:v>498.87042200000002</c:v>
                </c:pt>
                <c:pt idx="18">
                  <c:v>502.62329099999999</c:v>
                </c:pt>
                <c:pt idx="19">
                  <c:v>504.75439499999999</c:v>
                </c:pt>
                <c:pt idx="20">
                  <c:v>510.19683800000001</c:v>
                </c:pt>
                <c:pt idx="21">
                  <c:v>502.868225</c:v>
                </c:pt>
                <c:pt idx="22">
                  <c:v>491.00277699999998</c:v>
                </c:pt>
                <c:pt idx="23">
                  <c:v>488.99020400000001</c:v>
                </c:pt>
                <c:pt idx="24">
                  <c:v>478.19567899999998</c:v>
                </c:pt>
                <c:pt idx="25">
                  <c:v>465.85739100000001</c:v>
                </c:pt>
                <c:pt idx="26">
                  <c:v>459.20599399999998</c:v>
                </c:pt>
                <c:pt idx="27">
                  <c:v>452.27075200000002</c:v>
                </c:pt>
                <c:pt idx="28">
                  <c:v>441.75412</c:v>
                </c:pt>
                <c:pt idx="29">
                  <c:v>439.92587300000002</c:v>
                </c:pt>
                <c:pt idx="30">
                  <c:v>436.30233800000002</c:v>
                </c:pt>
                <c:pt idx="31">
                  <c:v>434.32839999999999</c:v>
                </c:pt>
                <c:pt idx="32">
                  <c:v>432.00912499999998</c:v>
                </c:pt>
                <c:pt idx="33">
                  <c:v>432.63046300000002</c:v>
                </c:pt>
                <c:pt idx="34">
                  <c:v>432.11041299999999</c:v>
                </c:pt>
                <c:pt idx="35">
                  <c:v>419.59103399999998</c:v>
                </c:pt>
                <c:pt idx="36">
                  <c:v>413.80447400000003</c:v>
                </c:pt>
                <c:pt idx="37">
                  <c:v>410.03005999999999</c:v>
                </c:pt>
                <c:pt idx="38">
                  <c:v>401.59960899999999</c:v>
                </c:pt>
                <c:pt idx="39">
                  <c:v>394.72625699999998</c:v>
                </c:pt>
                <c:pt idx="40">
                  <c:v>395.24060100000003</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427.37607700000001</c:v>
                </c:pt>
                <c:pt idx="1">
                  <c:v>513.33609699999988</c:v>
                </c:pt>
                <c:pt idx="2">
                  <c:v>494.57319299999989</c:v>
                </c:pt>
                <c:pt idx="3">
                  <c:v>522.07344899999998</c:v>
                </c:pt>
                <c:pt idx="4">
                  <c:v>538.57932000000005</c:v>
                </c:pt>
                <c:pt idx="5">
                  <c:v>544.24099000000001</c:v>
                </c:pt>
                <c:pt idx="6">
                  <c:v>609.44510100000002</c:v>
                </c:pt>
                <c:pt idx="7">
                  <c:v>686.58267599999999</c:v>
                </c:pt>
                <c:pt idx="8">
                  <c:v>706.81581600000015</c:v>
                </c:pt>
                <c:pt idx="9">
                  <c:v>720.43531599999994</c:v>
                </c:pt>
                <c:pt idx="10">
                  <c:v>834.07147199999997</c:v>
                </c:pt>
                <c:pt idx="11">
                  <c:v>928.50622599999997</c:v>
                </c:pt>
                <c:pt idx="12">
                  <c:v>985.65673800000002</c:v>
                </c:pt>
                <c:pt idx="13">
                  <c:v>1083.7711179999999</c:v>
                </c:pt>
                <c:pt idx="14">
                  <c:v>1213.2387699999999</c:v>
                </c:pt>
                <c:pt idx="15">
                  <c:v>1288.553101</c:v>
                </c:pt>
                <c:pt idx="16">
                  <c:v>1333.166626</c:v>
                </c:pt>
                <c:pt idx="17">
                  <c:v>1360.2459719999999</c:v>
                </c:pt>
                <c:pt idx="18">
                  <c:v>1386.315063</c:v>
                </c:pt>
                <c:pt idx="19">
                  <c:v>1418.525269</c:v>
                </c:pt>
                <c:pt idx="20">
                  <c:v>1457.9216309999999</c:v>
                </c:pt>
                <c:pt idx="21">
                  <c:v>1479.0614009999999</c:v>
                </c:pt>
                <c:pt idx="22">
                  <c:v>1499.2089840000001</c:v>
                </c:pt>
                <c:pt idx="23">
                  <c:v>1522.8156739999999</c:v>
                </c:pt>
                <c:pt idx="24">
                  <c:v>1561.201294</c:v>
                </c:pt>
                <c:pt idx="25">
                  <c:v>1607.952759</c:v>
                </c:pt>
                <c:pt idx="26">
                  <c:v>1650.041138</c:v>
                </c:pt>
                <c:pt idx="27">
                  <c:v>1676.6423339999999</c:v>
                </c:pt>
                <c:pt idx="28">
                  <c:v>1708.69812</c:v>
                </c:pt>
                <c:pt idx="29">
                  <c:v>1733.195068</c:v>
                </c:pt>
                <c:pt idx="30">
                  <c:v>1757.6240230000001</c:v>
                </c:pt>
                <c:pt idx="31">
                  <c:v>1780.1240230000001</c:v>
                </c:pt>
                <c:pt idx="32">
                  <c:v>1800.809814</c:v>
                </c:pt>
                <c:pt idx="33">
                  <c:v>1826.096802</c:v>
                </c:pt>
                <c:pt idx="34">
                  <c:v>1856.7186280000001</c:v>
                </c:pt>
                <c:pt idx="35">
                  <c:v>1890.47876</c:v>
                </c:pt>
                <c:pt idx="36">
                  <c:v>1930.748413</c:v>
                </c:pt>
                <c:pt idx="37">
                  <c:v>1978.735596</c:v>
                </c:pt>
                <c:pt idx="38">
                  <c:v>2039.6069339999999</c:v>
                </c:pt>
                <c:pt idx="39">
                  <c:v>2106.2788089999999</c:v>
                </c:pt>
                <c:pt idx="40">
                  <c:v>2148.1635740000002</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987.69723400000009</c:v>
                </c:pt>
                <c:pt idx="1">
                  <c:v>1013.688929</c:v>
                </c:pt>
                <c:pt idx="2">
                  <c:v>1225.8941749999999</c:v>
                </c:pt>
                <c:pt idx="3">
                  <c:v>1124.83556</c:v>
                </c:pt>
                <c:pt idx="4">
                  <c:v>1126.608958</c:v>
                </c:pt>
                <c:pt idx="5">
                  <c:v>1333.4821099999999</c:v>
                </c:pt>
                <c:pt idx="6">
                  <c:v>1378.306934</c:v>
                </c:pt>
                <c:pt idx="7">
                  <c:v>1296.442491</c:v>
                </c:pt>
                <c:pt idx="8">
                  <c:v>1469.1326819999999</c:v>
                </c:pt>
                <c:pt idx="9">
                  <c:v>1581.8150760000001</c:v>
                </c:pt>
                <c:pt idx="10">
                  <c:v>1627.9056399999999</c:v>
                </c:pt>
                <c:pt idx="11">
                  <c:v>1434.7008060000001</c:v>
                </c:pt>
                <c:pt idx="12">
                  <c:v>1467.1419679999999</c:v>
                </c:pt>
                <c:pt idx="13">
                  <c:v>1591.893311</c:v>
                </c:pt>
                <c:pt idx="14">
                  <c:v>1658.3797609999999</c:v>
                </c:pt>
                <c:pt idx="15">
                  <c:v>1805.4259030000001</c:v>
                </c:pt>
                <c:pt idx="16">
                  <c:v>1899.1423339999999</c:v>
                </c:pt>
                <c:pt idx="17">
                  <c:v>1988.2749020000001</c:v>
                </c:pt>
                <c:pt idx="18">
                  <c:v>2012.008789</c:v>
                </c:pt>
                <c:pt idx="19">
                  <c:v>2061.0261230000001</c:v>
                </c:pt>
                <c:pt idx="20">
                  <c:v>2041.512207</c:v>
                </c:pt>
                <c:pt idx="21">
                  <c:v>2075.9157709999999</c:v>
                </c:pt>
                <c:pt idx="22">
                  <c:v>2110.4067380000001</c:v>
                </c:pt>
                <c:pt idx="23">
                  <c:v>2130.158203</c:v>
                </c:pt>
                <c:pt idx="24">
                  <c:v>2157.4304200000001</c:v>
                </c:pt>
                <c:pt idx="25">
                  <c:v>2166.656982</c:v>
                </c:pt>
                <c:pt idx="26">
                  <c:v>2187.3466800000001</c:v>
                </c:pt>
                <c:pt idx="27">
                  <c:v>2231.4885250000002</c:v>
                </c:pt>
                <c:pt idx="28">
                  <c:v>2265.6967770000001</c:v>
                </c:pt>
                <c:pt idx="29">
                  <c:v>2293.4968260000001</c:v>
                </c:pt>
                <c:pt idx="30">
                  <c:v>2320.2714839999999</c:v>
                </c:pt>
                <c:pt idx="31">
                  <c:v>2351.0791020000001</c:v>
                </c:pt>
                <c:pt idx="32">
                  <c:v>2387.2534179999998</c:v>
                </c:pt>
                <c:pt idx="33">
                  <c:v>2439.82251</c:v>
                </c:pt>
                <c:pt idx="34">
                  <c:v>2513.9033199999999</c:v>
                </c:pt>
                <c:pt idx="35">
                  <c:v>2554.0146479999999</c:v>
                </c:pt>
                <c:pt idx="36">
                  <c:v>2577.9025879999999</c:v>
                </c:pt>
                <c:pt idx="37">
                  <c:v>2600.422607</c:v>
                </c:pt>
                <c:pt idx="38">
                  <c:v>2626.0598140000002</c:v>
                </c:pt>
                <c:pt idx="39">
                  <c:v>2633.6369629999999</c:v>
                </c:pt>
                <c:pt idx="40">
                  <c:v>2662.3884280000002</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806.96799999999996</c:v>
                </c:pt>
                <c:pt idx="1">
                  <c:v>790.20399999999995</c:v>
                </c:pt>
                <c:pt idx="2">
                  <c:v>769.33100000000002</c:v>
                </c:pt>
                <c:pt idx="3">
                  <c:v>789.01599999999996</c:v>
                </c:pt>
                <c:pt idx="4">
                  <c:v>797.16600000000005</c:v>
                </c:pt>
                <c:pt idx="5">
                  <c:v>797.178</c:v>
                </c:pt>
                <c:pt idx="6">
                  <c:v>805.69399999999996</c:v>
                </c:pt>
                <c:pt idx="7">
                  <c:v>804.95</c:v>
                </c:pt>
                <c:pt idx="8">
                  <c:v>807.08399999999995</c:v>
                </c:pt>
                <c:pt idx="9">
                  <c:v>809.40899999999999</c:v>
                </c:pt>
                <c:pt idx="10">
                  <c:v>784.792236</c:v>
                </c:pt>
                <c:pt idx="11">
                  <c:v>760.58019999999999</c:v>
                </c:pt>
                <c:pt idx="12">
                  <c:v>736.682861</c:v>
                </c:pt>
                <c:pt idx="13">
                  <c:v>749.79754600000001</c:v>
                </c:pt>
                <c:pt idx="14">
                  <c:v>752.92675799999995</c:v>
                </c:pt>
                <c:pt idx="15">
                  <c:v>744.93896500000005</c:v>
                </c:pt>
                <c:pt idx="16">
                  <c:v>641.46691899999996</c:v>
                </c:pt>
                <c:pt idx="17">
                  <c:v>576.47943099999998</c:v>
                </c:pt>
                <c:pt idx="18">
                  <c:v>556.94921899999997</c:v>
                </c:pt>
                <c:pt idx="19">
                  <c:v>505.98269699999997</c:v>
                </c:pt>
                <c:pt idx="20">
                  <c:v>506.73165899999998</c:v>
                </c:pt>
                <c:pt idx="21">
                  <c:v>490.30969199999998</c:v>
                </c:pt>
                <c:pt idx="22">
                  <c:v>480.15368699999999</c:v>
                </c:pt>
                <c:pt idx="23">
                  <c:v>472.43350199999998</c:v>
                </c:pt>
                <c:pt idx="24">
                  <c:v>455.69644199999999</c:v>
                </c:pt>
                <c:pt idx="25">
                  <c:v>457.101471</c:v>
                </c:pt>
                <c:pt idx="26">
                  <c:v>448.75286899999998</c:v>
                </c:pt>
                <c:pt idx="27">
                  <c:v>432.32104500000003</c:v>
                </c:pt>
                <c:pt idx="28">
                  <c:v>425.24267600000002</c:v>
                </c:pt>
                <c:pt idx="29">
                  <c:v>425.24267600000002</c:v>
                </c:pt>
                <c:pt idx="30">
                  <c:v>425.58752399999997</c:v>
                </c:pt>
                <c:pt idx="31">
                  <c:v>426.83960000000002</c:v>
                </c:pt>
                <c:pt idx="32">
                  <c:v>427.74517800000001</c:v>
                </c:pt>
                <c:pt idx="33">
                  <c:v>409.67730699999998</c:v>
                </c:pt>
                <c:pt idx="34">
                  <c:v>364.57794200000001</c:v>
                </c:pt>
                <c:pt idx="35">
                  <c:v>365.39648399999999</c:v>
                </c:pt>
                <c:pt idx="36">
                  <c:v>365.82254</c:v>
                </c:pt>
                <c:pt idx="37">
                  <c:v>358.45455900000002</c:v>
                </c:pt>
                <c:pt idx="38">
                  <c:v>343.63793900000002</c:v>
                </c:pt>
                <c:pt idx="39">
                  <c:v>343.95855699999998</c:v>
                </c:pt>
                <c:pt idx="40">
                  <c:v>344.421967</c:v>
                </c:pt>
              </c:numCache>
            </c:numRef>
          </c:val>
          <c:smooth val="0"/>
        </c:ser>
        <c:dLbls>
          <c:showLegendKey val="0"/>
          <c:showVal val="0"/>
          <c:showCatName val="0"/>
          <c:showSerName val="0"/>
          <c:showPercent val="0"/>
          <c:showBubbleSize val="0"/>
        </c:dLbls>
        <c:smooth val="0"/>
        <c:axId val="-1866440144"/>
        <c:axId val="-1866445040"/>
      </c:lineChart>
      <c:catAx>
        <c:axId val="-18664401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45040"/>
        <c:crosses val="autoZero"/>
        <c:auto val="1"/>
        <c:lblAlgn val="ctr"/>
        <c:lblOffset val="100"/>
        <c:tickLblSkip val="10"/>
        <c:tickMarkSkip val="10"/>
        <c:noMultiLvlLbl val="0"/>
      </c:catAx>
      <c:valAx>
        <c:axId val="-1866445040"/>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40144"/>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03346677540326E-2"/>
          <c:y val="0.18682796436667418"/>
          <c:w val="0.70085776282863566"/>
          <c:h val="0.72233294900931899"/>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1847.2902790000001</c:v>
                </c:pt>
                <c:pt idx="1">
                  <c:v>1733.4300049999999</c:v>
                </c:pt>
                <c:pt idx="2">
                  <c:v>1514.0429449999999</c:v>
                </c:pt>
                <c:pt idx="3">
                  <c:v>1581.114716</c:v>
                </c:pt>
                <c:pt idx="4">
                  <c:v>1581.7103500000001</c:v>
                </c:pt>
                <c:pt idx="5">
                  <c:v>1352.398197</c:v>
                </c:pt>
                <c:pt idx="6">
                  <c:v>1239.1486540000001</c:v>
                </c:pt>
                <c:pt idx="7">
                  <c:v>1205.835276</c:v>
                </c:pt>
                <c:pt idx="8">
                  <c:v>1149.487339</c:v>
                </c:pt>
                <c:pt idx="9">
                  <c:v>966.14834999999994</c:v>
                </c:pt>
                <c:pt idx="10">
                  <c:v>783.26995799999997</c:v>
                </c:pt>
                <c:pt idx="11">
                  <c:v>950.89923099999999</c:v>
                </c:pt>
                <c:pt idx="12">
                  <c:v>985.47143600000004</c:v>
                </c:pt>
                <c:pt idx="13">
                  <c:v>872.28381300000001</c:v>
                </c:pt>
                <c:pt idx="14">
                  <c:v>792.56390399999998</c:v>
                </c:pt>
                <c:pt idx="15">
                  <c:v>709.09051499999998</c:v>
                </c:pt>
                <c:pt idx="16">
                  <c:v>735.81036400000005</c:v>
                </c:pt>
                <c:pt idx="17">
                  <c:v>712.43817100000001</c:v>
                </c:pt>
                <c:pt idx="18">
                  <c:v>715.83471699999996</c:v>
                </c:pt>
                <c:pt idx="19">
                  <c:v>713.15838599999995</c:v>
                </c:pt>
                <c:pt idx="20">
                  <c:v>707.25683600000002</c:v>
                </c:pt>
                <c:pt idx="21">
                  <c:v>687.69079599999998</c:v>
                </c:pt>
                <c:pt idx="22">
                  <c:v>681.85888699999998</c:v>
                </c:pt>
                <c:pt idx="23">
                  <c:v>682.81237799999997</c:v>
                </c:pt>
                <c:pt idx="24">
                  <c:v>678.79016100000001</c:v>
                </c:pt>
                <c:pt idx="25">
                  <c:v>668.65142800000001</c:v>
                </c:pt>
                <c:pt idx="26">
                  <c:v>668.63830600000006</c:v>
                </c:pt>
                <c:pt idx="27">
                  <c:v>660.88214100000005</c:v>
                </c:pt>
                <c:pt idx="28">
                  <c:v>650.527466</c:v>
                </c:pt>
                <c:pt idx="29">
                  <c:v>646.75903300000004</c:v>
                </c:pt>
                <c:pt idx="30">
                  <c:v>644.55963099999997</c:v>
                </c:pt>
                <c:pt idx="31">
                  <c:v>641.55572500000005</c:v>
                </c:pt>
                <c:pt idx="32">
                  <c:v>639.471497</c:v>
                </c:pt>
                <c:pt idx="33">
                  <c:v>638.00543200000004</c:v>
                </c:pt>
                <c:pt idx="34">
                  <c:v>637.63745100000006</c:v>
                </c:pt>
                <c:pt idx="35">
                  <c:v>628.10345500000005</c:v>
                </c:pt>
                <c:pt idx="36">
                  <c:v>623.97637899999995</c:v>
                </c:pt>
                <c:pt idx="37">
                  <c:v>624.20678699999996</c:v>
                </c:pt>
                <c:pt idx="38">
                  <c:v>623.53198199999997</c:v>
                </c:pt>
                <c:pt idx="39">
                  <c:v>624.29504399999996</c:v>
                </c:pt>
                <c:pt idx="40">
                  <c:v>624.23230000000001</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427.37607700000001</c:v>
                </c:pt>
                <c:pt idx="1">
                  <c:v>513.33609699999988</c:v>
                </c:pt>
                <c:pt idx="2">
                  <c:v>494.57319299999989</c:v>
                </c:pt>
                <c:pt idx="3">
                  <c:v>522.07344899999998</c:v>
                </c:pt>
                <c:pt idx="4">
                  <c:v>538.57932000000005</c:v>
                </c:pt>
                <c:pt idx="5">
                  <c:v>544.24099000000001</c:v>
                </c:pt>
                <c:pt idx="6">
                  <c:v>609.44510100000002</c:v>
                </c:pt>
                <c:pt idx="7">
                  <c:v>686.58267599999999</c:v>
                </c:pt>
                <c:pt idx="8">
                  <c:v>706.81581600000015</c:v>
                </c:pt>
                <c:pt idx="9">
                  <c:v>720.43531599999994</c:v>
                </c:pt>
                <c:pt idx="10">
                  <c:v>834.07318099999998</c:v>
                </c:pt>
                <c:pt idx="11">
                  <c:v>928.38464399999998</c:v>
                </c:pt>
                <c:pt idx="12">
                  <c:v>985.40771500000005</c:v>
                </c:pt>
                <c:pt idx="13">
                  <c:v>1082.986206</c:v>
                </c:pt>
                <c:pt idx="14">
                  <c:v>1212.2126459999999</c:v>
                </c:pt>
                <c:pt idx="15">
                  <c:v>1282.529297</c:v>
                </c:pt>
                <c:pt idx="16">
                  <c:v>1316.119629</c:v>
                </c:pt>
                <c:pt idx="17">
                  <c:v>1345.9426269999999</c:v>
                </c:pt>
                <c:pt idx="18">
                  <c:v>1377.479736</c:v>
                </c:pt>
                <c:pt idx="19">
                  <c:v>1395.809814</c:v>
                </c:pt>
                <c:pt idx="20">
                  <c:v>1431.395264</c:v>
                </c:pt>
                <c:pt idx="21">
                  <c:v>1449.4135739999999</c:v>
                </c:pt>
                <c:pt idx="22">
                  <c:v>1461.2861330000001</c:v>
                </c:pt>
                <c:pt idx="23">
                  <c:v>1473.003418</c:v>
                </c:pt>
                <c:pt idx="24">
                  <c:v>1498.8576660000001</c:v>
                </c:pt>
                <c:pt idx="25">
                  <c:v>1537.9470209999999</c:v>
                </c:pt>
                <c:pt idx="26">
                  <c:v>1557.618408</c:v>
                </c:pt>
                <c:pt idx="27">
                  <c:v>1568.3957519999999</c:v>
                </c:pt>
                <c:pt idx="28">
                  <c:v>1580.289307</c:v>
                </c:pt>
                <c:pt idx="29">
                  <c:v>1592.7354740000001</c:v>
                </c:pt>
                <c:pt idx="30">
                  <c:v>1606.1785890000001</c:v>
                </c:pt>
                <c:pt idx="31">
                  <c:v>1619.416138</c:v>
                </c:pt>
                <c:pt idx="32">
                  <c:v>1634.195923</c:v>
                </c:pt>
                <c:pt idx="33">
                  <c:v>1647.3709719999999</c:v>
                </c:pt>
                <c:pt idx="34">
                  <c:v>1663.866577</c:v>
                </c:pt>
                <c:pt idx="35">
                  <c:v>1681.825439</c:v>
                </c:pt>
                <c:pt idx="36">
                  <c:v>1696.5512699999999</c:v>
                </c:pt>
                <c:pt idx="37">
                  <c:v>1709.8748780000001</c:v>
                </c:pt>
                <c:pt idx="38">
                  <c:v>1726.202759</c:v>
                </c:pt>
                <c:pt idx="39">
                  <c:v>1743.517212</c:v>
                </c:pt>
                <c:pt idx="40">
                  <c:v>1762.6450199999999</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987.69723400000009</c:v>
                </c:pt>
                <c:pt idx="1">
                  <c:v>1013.688929</c:v>
                </c:pt>
                <c:pt idx="2">
                  <c:v>1225.8941749999999</c:v>
                </c:pt>
                <c:pt idx="3">
                  <c:v>1124.83556</c:v>
                </c:pt>
                <c:pt idx="4">
                  <c:v>1126.608958</c:v>
                </c:pt>
                <c:pt idx="5">
                  <c:v>1333.4821099999999</c:v>
                </c:pt>
                <c:pt idx="6">
                  <c:v>1378.306934</c:v>
                </c:pt>
                <c:pt idx="7">
                  <c:v>1296.442491</c:v>
                </c:pt>
                <c:pt idx="8">
                  <c:v>1469.1326819999999</c:v>
                </c:pt>
                <c:pt idx="9">
                  <c:v>1581.8150760000001</c:v>
                </c:pt>
                <c:pt idx="10">
                  <c:v>1626.9617920000001</c:v>
                </c:pt>
                <c:pt idx="11">
                  <c:v>1419.2639160000001</c:v>
                </c:pt>
                <c:pt idx="12">
                  <c:v>1439.9522710000001</c:v>
                </c:pt>
                <c:pt idx="13">
                  <c:v>1495.878418</c:v>
                </c:pt>
                <c:pt idx="14">
                  <c:v>1493.465698</c:v>
                </c:pt>
                <c:pt idx="15">
                  <c:v>1572.080078</c:v>
                </c:pt>
                <c:pt idx="16">
                  <c:v>1627.084961</c:v>
                </c:pt>
                <c:pt idx="17">
                  <c:v>1660.1152340000001</c:v>
                </c:pt>
                <c:pt idx="18">
                  <c:v>1649.871216</c:v>
                </c:pt>
                <c:pt idx="19">
                  <c:v>1679.7623289999999</c:v>
                </c:pt>
                <c:pt idx="20">
                  <c:v>1676.378052</c:v>
                </c:pt>
                <c:pt idx="21">
                  <c:v>1713.1042480000001</c:v>
                </c:pt>
                <c:pt idx="22">
                  <c:v>1733.6743160000001</c:v>
                </c:pt>
                <c:pt idx="23">
                  <c:v>1760.849976</c:v>
                </c:pt>
                <c:pt idx="24">
                  <c:v>1791.262817</c:v>
                </c:pt>
                <c:pt idx="25">
                  <c:v>1800.4545900000001</c:v>
                </c:pt>
                <c:pt idx="26">
                  <c:v>1820.752197</c:v>
                </c:pt>
                <c:pt idx="27">
                  <c:v>1860.6606449999999</c:v>
                </c:pt>
                <c:pt idx="28">
                  <c:v>1905.509399</c:v>
                </c:pt>
                <c:pt idx="29">
                  <c:v>1942.9873050000001</c:v>
                </c:pt>
                <c:pt idx="30">
                  <c:v>1972.2136230000001</c:v>
                </c:pt>
                <c:pt idx="31">
                  <c:v>2007.1020510000001</c:v>
                </c:pt>
                <c:pt idx="32">
                  <c:v>2045.5623780000001</c:v>
                </c:pt>
                <c:pt idx="33">
                  <c:v>2088.4753420000002</c:v>
                </c:pt>
                <c:pt idx="34">
                  <c:v>2123.8718260000001</c:v>
                </c:pt>
                <c:pt idx="35">
                  <c:v>2171.5290530000002</c:v>
                </c:pt>
                <c:pt idx="36">
                  <c:v>2217.1708979999999</c:v>
                </c:pt>
                <c:pt idx="37">
                  <c:v>2257.23999</c:v>
                </c:pt>
                <c:pt idx="38">
                  <c:v>2299.0747070000002</c:v>
                </c:pt>
                <c:pt idx="39">
                  <c:v>2342.6923830000001</c:v>
                </c:pt>
                <c:pt idx="40">
                  <c:v>2393.6232909999999</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806.96799999999996</c:v>
                </c:pt>
                <c:pt idx="1">
                  <c:v>790.20399999999995</c:v>
                </c:pt>
                <c:pt idx="2">
                  <c:v>769.33100000000002</c:v>
                </c:pt>
                <c:pt idx="3">
                  <c:v>789.01599999999996</c:v>
                </c:pt>
                <c:pt idx="4">
                  <c:v>797.16600000000005</c:v>
                </c:pt>
                <c:pt idx="5">
                  <c:v>797.178</c:v>
                </c:pt>
                <c:pt idx="6">
                  <c:v>805.69399999999996</c:v>
                </c:pt>
                <c:pt idx="7">
                  <c:v>804.95</c:v>
                </c:pt>
                <c:pt idx="8">
                  <c:v>807.08399999999995</c:v>
                </c:pt>
                <c:pt idx="9">
                  <c:v>809.40899999999999</c:v>
                </c:pt>
                <c:pt idx="10">
                  <c:v>784.792236</c:v>
                </c:pt>
                <c:pt idx="11">
                  <c:v>760.58019999999999</c:v>
                </c:pt>
                <c:pt idx="12">
                  <c:v>736.682861</c:v>
                </c:pt>
                <c:pt idx="13">
                  <c:v>749.79760699999997</c:v>
                </c:pt>
                <c:pt idx="14">
                  <c:v>752.92675799999995</c:v>
                </c:pt>
                <c:pt idx="15">
                  <c:v>744.93896500000005</c:v>
                </c:pt>
                <c:pt idx="16">
                  <c:v>658.94946300000004</c:v>
                </c:pt>
                <c:pt idx="17">
                  <c:v>644.83618200000001</c:v>
                </c:pt>
                <c:pt idx="18">
                  <c:v>645.18322799999999</c:v>
                </c:pt>
                <c:pt idx="19">
                  <c:v>629.51879899999994</c:v>
                </c:pt>
                <c:pt idx="20">
                  <c:v>630.26769999999999</c:v>
                </c:pt>
                <c:pt idx="21">
                  <c:v>631.43005400000004</c:v>
                </c:pt>
                <c:pt idx="22">
                  <c:v>632.27673300000004</c:v>
                </c:pt>
                <c:pt idx="23">
                  <c:v>624.55664100000001</c:v>
                </c:pt>
                <c:pt idx="24">
                  <c:v>607.81957999999997</c:v>
                </c:pt>
                <c:pt idx="25">
                  <c:v>609.22454800000003</c:v>
                </c:pt>
                <c:pt idx="26">
                  <c:v>610.26910399999997</c:v>
                </c:pt>
                <c:pt idx="27">
                  <c:v>610.48028599999998</c:v>
                </c:pt>
                <c:pt idx="28">
                  <c:v>610.69091800000001</c:v>
                </c:pt>
                <c:pt idx="29">
                  <c:v>610.69091800000001</c:v>
                </c:pt>
                <c:pt idx="30">
                  <c:v>611.03576699999996</c:v>
                </c:pt>
                <c:pt idx="31">
                  <c:v>612.28784199999996</c:v>
                </c:pt>
                <c:pt idx="32">
                  <c:v>613.19348100000002</c:v>
                </c:pt>
                <c:pt idx="33">
                  <c:v>614.066956</c:v>
                </c:pt>
                <c:pt idx="34">
                  <c:v>614.82226600000001</c:v>
                </c:pt>
                <c:pt idx="35">
                  <c:v>615.64086899999995</c:v>
                </c:pt>
                <c:pt idx="36">
                  <c:v>616.06689500000005</c:v>
                </c:pt>
                <c:pt idx="37">
                  <c:v>616.49292000000003</c:v>
                </c:pt>
                <c:pt idx="38">
                  <c:v>616.75830099999996</c:v>
                </c:pt>
                <c:pt idx="39">
                  <c:v>617.07885699999997</c:v>
                </c:pt>
                <c:pt idx="40">
                  <c:v>617.54235800000004</c:v>
                </c:pt>
              </c:numCache>
            </c:numRef>
          </c:val>
          <c:smooth val="0"/>
        </c:ser>
        <c:dLbls>
          <c:showLegendKey val="0"/>
          <c:showVal val="0"/>
          <c:showCatName val="0"/>
          <c:showSerName val="0"/>
          <c:showPercent val="0"/>
          <c:showBubbleSize val="0"/>
        </c:dLbls>
        <c:smooth val="0"/>
        <c:axId val="-1949076960"/>
        <c:axId val="-1949074240"/>
      </c:lineChart>
      <c:catAx>
        <c:axId val="-19490769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9074240"/>
        <c:crosses val="autoZero"/>
        <c:auto val="1"/>
        <c:lblAlgn val="ctr"/>
        <c:lblOffset val="100"/>
        <c:tickLblSkip val="10"/>
        <c:tickMarkSkip val="10"/>
        <c:noMultiLvlLbl val="0"/>
      </c:catAx>
      <c:valAx>
        <c:axId val="-1949074240"/>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9076960"/>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78841325640006"/>
          <c:y val="0.18918201621909761"/>
          <c:w val="0.64870583484756716"/>
          <c:h val="0.71997889715689556"/>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1847.2902790000001</c:v>
                </c:pt>
                <c:pt idx="1">
                  <c:v>1733.4300049999999</c:v>
                </c:pt>
                <c:pt idx="2">
                  <c:v>1514.0429449999999</c:v>
                </c:pt>
                <c:pt idx="3">
                  <c:v>1581.114716</c:v>
                </c:pt>
                <c:pt idx="4">
                  <c:v>1581.7103500000001</c:v>
                </c:pt>
                <c:pt idx="5">
                  <c:v>1352.398197</c:v>
                </c:pt>
                <c:pt idx="6">
                  <c:v>1239.1486540000001</c:v>
                </c:pt>
                <c:pt idx="7">
                  <c:v>1205.835276</c:v>
                </c:pt>
                <c:pt idx="8">
                  <c:v>1149.487339</c:v>
                </c:pt>
                <c:pt idx="9">
                  <c:v>966.14834999999994</c:v>
                </c:pt>
                <c:pt idx="10">
                  <c:v>781.55273399999999</c:v>
                </c:pt>
                <c:pt idx="11">
                  <c:v>950.89898700000003</c:v>
                </c:pt>
                <c:pt idx="12">
                  <c:v>989.41918899999996</c:v>
                </c:pt>
                <c:pt idx="13">
                  <c:v>870.69177200000001</c:v>
                </c:pt>
                <c:pt idx="14">
                  <c:v>766.85510299999999</c:v>
                </c:pt>
                <c:pt idx="15">
                  <c:v>671.02606200000002</c:v>
                </c:pt>
                <c:pt idx="16">
                  <c:v>689.48156700000004</c:v>
                </c:pt>
                <c:pt idx="17">
                  <c:v>657.50073199999997</c:v>
                </c:pt>
                <c:pt idx="18">
                  <c:v>656.90393100000006</c:v>
                </c:pt>
                <c:pt idx="19">
                  <c:v>659.92907700000001</c:v>
                </c:pt>
                <c:pt idx="20">
                  <c:v>656.11901899999998</c:v>
                </c:pt>
                <c:pt idx="21">
                  <c:v>641.03411900000003</c:v>
                </c:pt>
                <c:pt idx="22">
                  <c:v>631.71563700000002</c:v>
                </c:pt>
                <c:pt idx="23">
                  <c:v>628.87744099999998</c:v>
                </c:pt>
                <c:pt idx="24">
                  <c:v>626.38091999999995</c:v>
                </c:pt>
                <c:pt idx="25">
                  <c:v>606.34143100000006</c:v>
                </c:pt>
                <c:pt idx="26">
                  <c:v>605.396973</c:v>
                </c:pt>
                <c:pt idx="27">
                  <c:v>604.17028800000003</c:v>
                </c:pt>
                <c:pt idx="28">
                  <c:v>593.80957000000001</c:v>
                </c:pt>
                <c:pt idx="29">
                  <c:v>589.426331</c:v>
                </c:pt>
                <c:pt idx="30">
                  <c:v>579.16961700000002</c:v>
                </c:pt>
                <c:pt idx="31">
                  <c:v>573.91418499999997</c:v>
                </c:pt>
                <c:pt idx="32">
                  <c:v>569.87103300000001</c:v>
                </c:pt>
                <c:pt idx="33">
                  <c:v>562.54766800000004</c:v>
                </c:pt>
                <c:pt idx="34">
                  <c:v>545.331726</c:v>
                </c:pt>
                <c:pt idx="35">
                  <c:v>529.06939699999998</c:v>
                </c:pt>
                <c:pt idx="36">
                  <c:v>512.58886700000005</c:v>
                </c:pt>
                <c:pt idx="37">
                  <c:v>502.54492199999999</c:v>
                </c:pt>
                <c:pt idx="38">
                  <c:v>489.90515099999999</c:v>
                </c:pt>
                <c:pt idx="39">
                  <c:v>481.28476000000001</c:v>
                </c:pt>
                <c:pt idx="40">
                  <c:v>479.544464</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427.37607700000001</c:v>
                </c:pt>
                <c:pt idx="1">
                  <c:v>513.33609699999988</c:v>
                </c:pt>
                <c:pt idx="2">
                  <c:v>494.57319299999989</c:v>
                </c:pt>
                <c:pt idx="3">
                  <c:v>522.07344899999998</c:v>
                </c:pt>
                <c:pt idx="4">
                  <c:v>538.57932000000005</c:v>
                </c:pt>
                <c:pt idx="5">
                  <c:v>544.24099000000001</c:v>
                </c:pt>
                <c:pt idx="6">
                  <c:v>609.44510100000002</c:v>
                </c:pt>
                <c:pt idx="7">
                  <c:v>686.58267599999999</c:v>
                </c:pt>
                <c:pt idx="8">
                  <c:v>706.81581600000015</c:v>
                </c:pt>
                <c:pt idx="9">
                  <c:v>720.43531599999994</c:v>
                </c:pt>
                <c:pt idx="10">
                  <c:v>834.07250999999997</c:v>
                </c:pt>
                <c:pt idx="11">
                  <c:v>928.60168499999997</c:v>
                </c:pt>
                <c:pt idx="12">
                  <c:v>985.38763400000005</c:v>
                </c:pt>
                <c:pt idx="13">
                  <c:v>1101.321289</c:v>
                </c:pt>
                <c:pt idx="14">
                  <c:v>1271.303345</c:v>
                </c:pt>
                <c:pt idx="15">
                  <c:v>1369.0162350000001</c:v>
                </c:pt>
                <c:pt idx="16">
                  <c:v>1463.3314210000001</c:v>
                </c:pt>
                <c:pt idx="17">
                  <c:v>1567.3394780000001</c:v>
                </c:pt>
                <c:pt idx="18">
                  <c:v>1642.776611</c:v>
                </c:pt>
                <c:pt idx="19">
                  <c:v>1696.9357910000001</c:v>
                </c:pt>
                <c:pt idx="20">
                  <c:v>1756.7014160000001</c:v>
                </c:pt>
                <c:pt idx="21">
                  <c:v>1798.0726320000001</c:v>
                </c:pt>
                <c:pt idx="22">
                  <c:v>1845.207275</c:v>
                </c:pt>
                <c:pt idx="23">
                  <c:v>1899.089966</c:v>
                </c:pt>
                <c:pt idx="24">
                  <c:v>1952.3854980000001</c:v>
                </c:pt>
                <c:pt idx="25">
                  <c:v>2028.4769289999999</c:v>
                </c:pt>
                <c:pt idx="26">
                  <c:v>2080.9133299999999</c:v>
                </c:pt>
                <c:pt idx="27">
                  <c:v>2123.6679690000001</c:v>
                </c:pt>
                <c:pt idx="28">
                  <c:v>2170.625</c:v>
                </c:pt>
                <c:pt idx="29">
                  <c:v>2218.9875489999999</c:v>
                </c:pt>
                <c:pt idx="30">
                  <c:v>2273.0983890000002</c:v>
                </c:pt>
                <c:pt idx="31">
                  <c:v>2333.6564939999998</c:v>
                </c:pt>
                <c:pt idx="32">
                  <c:v>2393.4960940000001</c:v>
                </c:pt>
                <c:pt idx="33">
                  <c:v>2466.6733399999998</c:v>
                </c:pt>
                <c:pt idx="34">
                  <c:v>2540.8469239999999</c:v>
                </c:pt>
                <c:pt idx="35">
                  <c:v>2622.1660160000001</c:v>
                </c:pt>
                <c:pt idx="36">
                  <c:v>2723.4816890000002</c:v>
                </c:pt>
                <c:pt idx="37">
                  <c:v>2815.4360350000002</c:v>
                </c:pt>
                <c:pt idx="38">
                  <c:v>2917.913818</c:v>
                </c:pt>
                <c:pt idx="39">
                  <c:v>3033.8303219999998</c:v>
                </c:pt>
                <c:pt idx="40">
                  <c:v>3125.8967290000001</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987.69723400000009</c:v>
                </c:pt>
                <c:pt idx="1">
                  <c:v>1013.688929</c:v>
                </c:pt>
                <c:pt idx="2">
                  <c:v>1225.8941749999999</c:v>
                </c:pt>
                <c:pt idx="3">
                  <c:v>1124.83556</c:v>
                </c:pt>
                <c:pt idx="4">
                  <c:v>1126.608958</c:v>
                </c:pt>
                <c:pt idx="5">
                  <c:v>1333.4821099999999</c:v>
                </c:pt>
                <c:pt idx="6">
                  <c:v>1378.306934</c:v>
                </c:pt>
                <c:pt idx="7">
                  <c:v>1296.442491</c:v>
                </c:pt>
                <c:pt idx="8">
                  <c:v>1469.1326819999999</c:v>
                </c:pt>
                <c:pt idx="9">
                  <c:v>1581.8150760000001</c:v>
                </c:pt>
                <c:pt idx="10">
                  <c:v>1628.658813</c:v>
                </c:pt>
                <c:pt idx="11">
                  <c:v>1419.015991</c:v>
                </c:pt>
                <c:pt idx="12">
                  <c:v>1436.306274</c:v>
                </c:pt>
                <c:pt idx="13">
                  <c:v>1479.715332</c:v>
                </c:pt>
                <c:pt idx="14">
                  <c:v>1462.758057</c:v>
                </c:pt>
                <c:pt idx="15">
                  <c:v>1527.72937</c:v>
                </c:pt>
                <c:pt idx="16">
                  <c:v>1536.887939</c:v>
                </c:pt>
                <c:pt idx="17">
                  <c:v>1513.1707759999999</c:v>
                </c:pt>
                <c:pt idx="18">
                  <c:v>1465.4993899999999</c:v>
                </c:pt>
                <c:pt idx="19">
                  <c:v>1468.664673</c:v>
                </c:pt>
                <c:pt idx="20">
                  <c:v>1438.915405</c:v>
                </c:pt>
                <c:pt idx="21">
                  <c:v>1448.158936</c:v>
                </c:pt>
                <c:pt idx="22">
                  <c:v>1447.489014</c:v>
                </c:pt>
                <c:pt idx="23">
                  <c:v>1438.1823730000001</c:v>
                </c:pt>
                <c:pt idx="24">
                  <c:v>1448.315186</c:v>
                </c:pt>
                <c:pt idx="25">
                  <c:v>1432.7513429999999</c:v>
                </c:pt>
                <c:pt idx="26">
                  <c:v>1429.6884769999999</c:v>
                </c:pt>
                <c:pt idx="27">
                  <c:v>1432.6695560000001</c:v>
                </c:pt>
                <c:pt idx="28">
                  <c:v>1470.1209719999999</c:v>
                </c:pt>
                <c:pt idx="29">
                  <c:v>1482.4672849999999</c:v>
                </c:pt>
                <c:pt idx="30">
                  <c:v>1481.3095699999999</c:v>
                </c:pt>
                <c:pt idx="31">
                  <c:v>1476.290894</c:v>
                </c:pt>
                <c:pt idx="32">
                  <c:v>1484.294067</c:v>
                </c:pt>
                <c:pt idx="33">
                  <c:v>1486.923096</c:v>
                </c:pt>
                <c:pt idx="34">
                  <c:v>1496.450439</c:v>
                </c:pt>
                <c:pt idx="35">
                  <c:v>1509.716919</c:v>
                </c:pt>
                <c:pt idx="36">
                  <c:v>1493.7653809999999</c:v>
                </c:pt>
                <c:pt idx="37">
                  <c:v>1514.036987</c:v>
                </c:pt>
                <c:pt idx="38">
                  <c:v>1546.517578</c:v>
                </c:pt>
                <c:pt idx="39">
                  <c:v>1519.190186</c:v>
                </c:pt>
                <c:pt idx="40">
                  <c:v>1530.9327390000001</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806.96799999999996</c:v>
                </c:pt>
                <c:pt idx="1">
                  <c:v>790.20399999999995</c:v>
                </c:pt>
                <c:pt idx="2">
                  <c:v>769.33100000000002</c:v>
                </c:pt>
                <c:pt idx="3">
                  <c:v>789.01599999999996</c:v>
                </c:pt>
                <c:pt idx="4">
                  <c:v>797.16600000000005</c:v>
                </c:pt>
                <c:pt idx="5">
                  <c:v>797.178</c:v>
                </c:pt>
                <c:pt idx="6">
                  <c:v>805.69399999999996</c:v>
                </c:pt>
                <c:pt idx="7">
                  <c:v>804.95</c:v>
                </c:pt>
                <c:pt idx="8">
                  <c:v>807.08399999999995</c:v>
                </c:pt>
                <c:pt idx="9">
                  <c:v>809.40899999999999</c:v>
                </c:pt>
                <c:pt idx="10">
                  <c:v>784.792236</c:v>
                </c:pt>
                <c:pt idx="11">
                  <c:v>760.58019999999999</c:v>
                </c:pt>
                <c:pt idx="12">
                  <c:v>736.682861</c:v>
                </c:pt>
                <c:pt idx="13">
                  <c:v>749.79760699999997</c:v>
                </c:pt>
                <c:pt idx="14">
                  <c:v>752.92675799999995</c:v>
                </c:pt>
                <c:pt idx="15">
                  <c:v>744.93896500000005</c:v>
                </c:pt>
                <c:pt idx="16">
                  <c:v>655.42431599999998</c:v>
                </c:pt>
                <c:pt idx="17">
                  <c:v>635.08813499999997</c:v>
                </c:pt>
                <c:pt idx="18">
                  <c:v>635.43518100000006</c:v>
                </c:pt>
                <c:pt idx="19">
                  <c:v>607.27380400000004</c:v>
                </c:pt>
                <c:pt idx="20">
                  <c:v>608.02270499999997</c:v>
                </c:pt>
                <c:pt idx="21">
                  <c:v>609.18505900000002</c:v>
                </c:pt>
                <c:pt idx="22">
                  <c:v>602.29724099999999</c:v>
                </c:pt>
                <c:pt idx="23">
                  <c:v>594.57714799999997</c:v>
                </c:pt>
                <c:pt idx="24">
                  <c:v>570.74230999999997</c:v>
                </c:pt>
                <c:pt idx="25">
                  <c:v>572.14733899999999</c:v>
                </c:pt>
                <c:pt idx="26">
                  <c:v>568.17419400000006</c:v>
                </c:pt>
                <c:pt idx="27">
                  <c:v>568.38525400000003</c:v>
                </c:pt>
                <c:pt idx="28">
                  <c:v>540.77014199999996</c:v>
                </c:pt>
                <c:pt idx="29">
                  <c:v>532.976135</c:v>
                </c:pt>
                <c:pt idx="30">
                  <c:v>533.32104500000003</c:v>
                </c:pt>
                <c:pt idx="31">
                  <c:v>534.57312000000002</c:v>
                </c:pt>
                <c:pt idx="32">
                  <c:v>527.76599099999999</c:v>
                </c:pt>
                <c:pt idx="33">
                  <c:v>520.942993</c:v>
                </c:pt>
                <c:pt idx="34">
                  <c:v>512.52966300000003</c:v>
                </c:pt>
                <c:pt idx="35">
                  <c:v>493.869598</c:v>
                </c:pt>
                <c:pt idx="36">
                  <c:v>486.302032</c:v>
                </c:pt>
                <c:pt idx="37">
                  <c:v>450.11904900000002</c:v>
                </c:pt>
                <c:pt idx="38">
                  <c:v>394.92327899999998</c:v>
                </c:pt>
                <c:pt idx="39">
                  <c:v>384.45526100000001</c:v>
                </c:pt>
                <c:pt idx="40">
                  <c:v>355.73327599999999</c:v>
                </c:pt>
              </c:numCache>
            </c:numRef>
          </c:val>
          <c:smooth val="0"/>
        </c:ser>
        <c:dLbls>
          <c:showLegendKey val="0"/>
          <c:showVal val="0"/>
          <c:showCatName val="0"/>
          <c:showSerName val="0"/>
          <c:showPercent val="0"/>
          <c:showBubbleSize val="0"/>
        </c:dLbls>
        <c:smooth val="0"/>
        <c:axId val="-1949080768"/>
        <c:axId val="-1949076416"/>
      </c:lineChart>
      <c:catAx>
        <c:axId val="-194908076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9076416"/>
        <c:crosses val="autoZero"/>
        <c:auto val="1"/>
        <c:lblAlgn val="ctr"/>
        <c:lblOffset val="100"/>
        <c:tickLblSkip val="10"/>
        <c:tickMarkSkip val="10"/>
        <c:noMultiLvlLbl val="0"/>
      </c:catAx>
      <c:valAx>
        <c:axId val="-1949076416"/>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9080768"/>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43146068076819"/>
          <c:y val="0.17664461565930403"/>
          <c:w val="0.68200488083061861"/>
          <c:h val="0.73251629771668914"/>
        </c:manualLayout>
      </c:layout>
      <c:lineChart>
        <c:grouping val="standard"/>
        <c:varyColors val="0"/>
        <c:ser>
          <c:idx val="0"/>
          <c:order val="0"/>
          <c:tx>
            <c:strRef>
              <c:f>Sheet1!$B$1</c:f>
              <c:strCache>
                <c:ptCount val="1"/>
                <c:pt idx="0">
                  <c:v>coal</c:v>
                </c:pt>
              </c:strCache>
            </c:strRef>
          </c:tx>
          <c:spPr>
            <a:ln w="22225" cap="rnd">
              <a:solidFill>
                <a:schemeClr val="tx1">
                  <a:lumMod val="50000"/>
                  <a:lumOff val="50000"/>
                </a:schemeClr>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1594.011479</c:v>
                </c:pt>
                <c:pt idx="1">
                  <c:v>1590.622748</c:v>
                </c:pt>
                <c:pt idx="2">
                  <c:v>1621.2060389999999</c:v>
                </c:pt>
                <c:pt idx="3">
                  <c:v>1690.070232</c:v>
                </c:pt>
                <c:pt idx="4">
                  <c:v>1690.6938640000001</c:v>
                </c:pt>
                <c:pt idx="5">
                  <c:v>1709.4264680000001</c:v>
                </c:pt>
                <c:pt idx="6">
                  <c:v>1795.1955929999999</c:v>
                </c:pt>
                <c:pt idx="7">
                  <c:v>1845.0157360000001</c:v>
                </c:pt>
                <c:pt idx="8">
                  <c:v>1873.5156899999999</c:v>
                </c:pt>
                <c:pt idx="9">
                  <c:v>1881.0872240000001</c:v>
                </c:pt>
                <c:pt idx="10">
                  <c:v>1966.264596</c:v>
                </c:pt>
                <c:pt idx="11">
                  <c:v>1903.9559420000001</c:v>
                </c:pt>
                <c:pt idx="12">
                  <c:v>1933.1303539999999</c:v>
                </c:pt>
                <c:pt idx="13">
                  <c:v>1973.736752</c:v>
                </c:pt>
                <c:pt idx="14">
                  <c:v>1978.300549</c:v>
                </c:pt>
                <c:pt idx="15">
                  <c:v>2012.8730459999999</c:v>
                </c:pt>
                <c:pt idx="16">
                  <c:v>1990.511135</c:v>
                </c:pt>
                <c:pt idx="17">
                  <c:v>2016.455584</c:v>
                </c:pt>
                <c:pt idx="18">
                  <c:v>1985.8012470000001</c:v>
                </c:pt>
                <c:pt idx="19">
                  <c:v>1755.9042529999999</c:v>
                </c:pt>
                <c:pt idx="20">
                  <c:v>1847.2902790000001</c:v>
                </c:pt>
                <c:pt idx="21">
                  <c:v>1733.4300049999999</c:v>
                </c:pt>
                <c:pt idx="22">
                  <c:v>1514.0429449999999</c:v>
                </c:pt>
                <c:pt idx="23">
                  <c:v>1581.114716</c:v>
                </c:pt>
                <c:pt idx="24">
                  <c:v>1581.7103500000001</c:v>
                </c:pt>
                <c:pt idx="25">
                  <c:v>1352.398197</c:v>
                </c:pt>
                <c:pt idx="26">
                  <c:v>1239.1486540000001</c:v>
                </c:pt>
                <c:pt idx="27">
                  <c:v>1205.835276</c:v>
                </c:pt>
                <c:pt idx="28">
                  <c:v>1149.487339</c:v>
                </c:pt>
                <c:pt idx="29">
                  <c:v>966.14834999999994</c:v>
                </c:pt>
                <c:pt idx="30">
                  <c:v>773.88201900000001</c:v>
                </c:pt>
                <c:pt idx="31">
                  <c:v>941.73376499999995</c:v>
                </c:pt>
                <c:pt idx="32">
                  <c:v>992.79119900000001</c:v>
                </c:pt>
                <c:pt idx="33">
                  <c:v>871.750854</c:v>
                </c:pt>
                <c:pt idx="34">
                  <c:v>780.43792699999995</c:v>
                </c:pt>
                <c:pt idx="35">
                  <c:v>706.41967799999998</c:v>
                </c:pt>
                <c:pt idx="36">
                  <c:v>723.25091599999996</c:v>
                </c:pt>
                <c:pt idx="37">
                  <c:v>698.41479500000003</c:v>
                </c:pt>
                <c:pt idx="38">
                  <c:v>703.34155299999998</c:v>
                </c:pt>
                <c:pt idx="39">
                  <c:v>705.18328899999995</c:v>
                </c:pt>
                <c:pt idx="40">
                  <c:v>695.74206500000003</c:v>
                </c:pt>
                <c:pt idx="41">
                  <c:v>683.59429899999998</c:v>
                </c:pt>
                <c:pt idx="42">
                  <c:v>671.28857400000004</c:v>
                </c:pt>
                <c:pt idx="43">
                  <c:v>670.094604</c:v>
                </c:pt>
                <c:pt idx="44">
                  <c:v>668.57281499999999</c:v>
                </c:pt>
                <c:pt idx="45">
                  <c:v>653.83886700000005</c:v>
                </c:pt>
                <c:pt idx="46">
                  <c:v>652.707581</c:v>
                </c:pt>
                <c:pt idx="47">
                  <c:v>643.58160399999997</c:v>
                </c:pt>
                <c:pt idx="48">
                  <c:v>626.76519800000005</c:v>
                </c:pt>
                <c:pt idx="49">
                  <c:v>621.67889400000001</c:v>
                </c:pt>
                <c:pt idx="50">
                  <c:v>619.91973900000005</c:v>
                </c:pt>
                <c:pt idx="51">
                  <c:v>616.31616199999996</c:v>
                </c:pt>
                <c:pt idx="52">
                  <c:v>616.70904499999995</c:v>
                </c:pt>
                <c:pt idx="53">
                  <c:v>610.07458499999996</c:v>
                </c:pt>
                <c:pt idx="54">
                  <c:v>605.32934599999999</c:v>
                </c:pt>
                <c:pt idx="55">
                  <c:v>592.97918700000002</c:v>
                </c:pt>
                <c:pt idx="56">
                  <c:v>590.65801999999996</c:v>
                </c:pt>
                <c:pt idx="57">
                  <c:v>589.8125</c:v>
                </c:pt>
                <c:pt idx="58">
                  <c:v>592.60418700000002</c:v>
                </c:pt>
                <c:pt idx="59">
                  <c:v>594.86968999999999</c:v>
                </c:pt>
                <c:pt idx="60">
                  <c:v>593.26556400000004</c:v>
                </c:pt>
              </c:numCache>
            </c:numRef>
          </c:val>
          <c:smooth val="0"/>
        </c:ser>
        <c:ser>
          <c:idx val="1"/>
          <c:order val="1"/>
          <c:tx>
            <c:strRef>
              <c:f>Sheet1!$C$1</c:f>
              <c:strCache>
                <c:ptCount val="1"/>
                <c:pt idx="0">
                  <c:v>renewables</c:v>
                </c:pt>
              </c:strCache>
            </c:strRef>
          </c:tx>
          <c:spPr>
            <a:ln w="22225" cap="rnd">
              <a:solidFill>
                <a:schemeClr val="accent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357.23807199999999</c:v>
                </c:pt>
                <c:pt idx="1">
                  <c:v>357.77345300000002</c:v>
                </c:pt>
                <c:pt idx="2">
                  <c:v>326.85782499999988</c:v>
                </c:pt>
                <c:pt idx="3">
                  <c:v>356.70729</c:v>
                </c:pt>
                <c:pt idx="4">
                  <c:v>336.66087599999997</c:v>
                </c:pt>
                <c:pt idx="5">
                  <c:v>384.79813300000001</c:v>
                </c:pt>
                <c:pt idx="6">
                  <c:v>422.95766700000007</c:v>
                </c:pt>
                <c:pt idx="7">
                  <c:v>433.63611400000002</c:v>
                </c:pt>
                <c:pt idx="8">
                  <c:v>400.42406699999998</c:v>
                </c:pt>
                <c:pt idx="9">
                  <c:v>398.95903099999998</c:v>
                </c:pt>
                <c:pt idx="10">
                  <c:v>356.47857099999999</c:v>
                </c:pt>
                <c:pt idx="11">
                  <c:v>287.72968900000001</c:v>
                </c:pt>
                <c:pt idx="12">
                  <c:v>343.43800099999999</c:v>
                </c:pt>
                <c:pt idx="13">
                  <c:v>355.29310900000002</c:v>
                </c:pt>
                <c:pt idx="14">
                  <c:v>351.48463199999998</c:v>
                </c:pt>
                <c:pt idx="15">
                  <c:v>357.65065299999998</c:v>
                </c:pt>
                <c:pt idx="16">
                  <c:v>385.77190900000011</c:v>
                </c:pt>
                <c:pt idx="17">
                  <c:v>352.74748499999998</c:v>
                </c:pt>
                <c:pt idx="18">
                  <c:v>380.932389</c:v>
                </c:pt>
                <c:pt idx="19">
                  <c:v>417.72379699999999</c:v>
                </c:pt>
                <c:pt idx="20">
                  <c:v>427.37607700000001</c:v>
                </c:pt>
                <c:pt idx="21">
                  <c:v>513.33609699999988</c:v>
                </c:pt>
                <c:pt idx="22">
                  <c:v>494.57319299999989</c:v>
                </c:pt>
                <c:pt idx="23">
                  <c:v>522.07344899999998</c:v>
                </c:pt>
                <c:pt idx="24">
                  <c:v>538.57932000000005</c:v>
                </c:pt>
                <c:pt idx="25">
                  <c:v>544.24099000000001</c:v>
                </c:pt>
                <c:pt idx="26">
                  <c:v>609.44510100000002</c:v>
                </c:pt>
                <c:pt idx="27">
                  <c:v>686.58267599999999</c:v>
                </c:pt>
                <c:pt idx="28">
                  <c:v>706.81581600000015</c:v>
                </c:pt>
                <c:pt idx="29">
                  <c:v>720.43531599999994</c:v>
                </c:pt>
                <c:pt idx="30">
                  <c:v>834.12176499999998</c:v>
                </c:pt>
                <c:pt idx="31">
                  <c:v>928.72241199999996</c:v>
                </c:pt>
                <c:pt idx="32">
                  <c:v>985.40374799999995</c:v>
                </c:pt>
                <c:pt idx="33">
                  <c:v>1085.159058</c:v>
                </c:pt>
                <c:pt idx="34">
                  <c:v>1232.8496090000001</c:v>
                </c:pt>
                <c:pt idx="35">
                  <c:v>1307.123047</c:v>
                </c:pt>
                <c:pt idx="36">
                  <c:v>1369.415283</c:v>
                </c:pt>
                <c:pt idx="37">
                  <c:v>1422.845337</c:v>
                </c:pt>
                <c:pt idx="38">
                  <c:v>1461.1635739999999</c:v>
                </c:pt>
                <c:pt idx="39">
                  <c:v>1505.3570560000001</c:v>
                </c:pt>
                <c:pt idx="40">
                  <c:v>1562.054932</c:v>
                </c:pt>
                <c:pt idx="41">
                  <c:v>1598.01062</c:v>
                </c:pt>
                <c:pt idx="42">
                  <c:v>1633.2426760000001</c:v>
                </c:pt>
                <c:pt idx="43">
                  <c:v>1671.19165</c:v>
                </c:pt>
                <c:pt idx="44">
                  <c:v>1716.9208980000001</c:v>
                </c:pt>
                <c:pt idx="45">
                  <c:v>1778.8145750000001</c:v>
                </c:pt>
                <c:pt idx="46">
                  <c:v>1818.7386469999999</c:v>
                </c:pt>
                <c:pt idx="47">
                  <c:v>1849.2430420000001</c:v>
                </c:pt>
                <c:pt idx="48">
                  <c:v>1880.3084719999999</c:v>
                </c:pt>
                <c:pt idx="49">
                  <c:v>1903.8048100000001</c:v>
                </c:pt>
                <c:pt idx="50">
                  <c:v>1926.8801269999999</c:v>
                </c:pt>
                <c:pt idx="51">
                  <c:v>1961.0217290000001</c:v>
                </c:pt>
                <c:pt idx="52">
                  <c:v>1986.3179929999999</c:v>
                </c:pt>
                <c:pt idx="53">
                  <c:v>2014.5924070000001</c:v>
                </c:pt>
                <c:pt idx="54">
                  <c:v>2047.3066409999999</c:v>
                </c:pt>
                <c:pt idx="55">
                  <c:v>2088.6789549999999</c:v>
                </c:pt>
                <c:pt idx="56">
                  <c:v>2136.1979980000001</c:v>
                </c:pt>
                <c:pt idx="57">
                  <c:v>2186.744385</c:v>
                </c:pt>
                <c:pt idx="58">
                  <c:v>2220.9731449999999</c:v>
                </c:pt>
                <c:pt idx="59">
                  <c:v>2258.3410640000002</c:v>
                </c:pt>
                <c:pt idx="60">
                  <c:v>2297.8164059999999</c:v>
                </c:pt>
              </c:numCache>
            </c:numRef>
          </c:val>
          <c:smooth val="0"/>
        </c:ser>
        <c:ser>
          <c:idx val="2"/>
          <c:order val="2"/>
          <c:tx>
            <c:strRef>
              <c:f>Sheet1!$D$1</c:f>
              <c:strCache>
                <c:ptCount val="1"/>
                <c:pt idx="0">
                  <c:v>natural gas</c:v>
                </c:pt>
              </c:strCache>
            </c:strRef>
          </c:tx>
          <c:spPr>
            <a:ln w="22225" cap="rnd">
              <a:solidFill>
                <a:schemeClr val="accent1"/>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372.765154</c:v>
                </c:pt>
                <c:pt idx="1">
                  <c:v>381.55301700000001</c:v>
                </c:pt>
                <c:pt idx="2">
                  <c:v>404.07437199999998</c:v>
                </c:pt>
                <c:pt idx="3">
                  <c:v>414.92679800000002</c:v>
                </c:pt>
                <c:pt idx="4">
                  <c:v>460.21868199999989</c:v>
                </c:pt>
                <c:pt idx="5">
                  <c:v>496.05794500000002</c:v>
                </c:pt>
                <c:pt idx="6">
                  <c:v>455.05557599999997</c:v>
                </c:pt>
                <c:pt idx="7">
                  <c:v>479.39866999999998</c:v>
                </c:pt>
                <c:pt idx="8">
                  <c:v>531.25710400000003</c:v>
                </c:pt>
                <c:pt idx="9">
                  <c:v>556.39612699999998</c:v>
                </c:pt>
                <c:pt idx="10">
                  <c:v>601.03815899999995</c:v>
                </c:pt>
                <c:pt idx="11">
                  <c:v>639.12911899999995</c:v>
                </c:pt>
                <c:pt idx="12">
                  <c:v>691.00574399999994</c:v>
                </c:pt>
                <c:pt idx="13">
                  <c:v>649.90753900000004</c:v>
                </c:pt>
                <c:pt idx="14">
                  <c:v>710.10001699999998</c:v>
                </c:pt>
                <c:pt idx="15">
                  <c:v>760.96025399999996</c:v>
                </c:pt>
                <c:pt idx="16">
                  <c:v>816.44077000000004</c:v>
                </c:pt>
                <c:pt idx="17">
                  <c:v>896.58979099999999</c:v>
                </c:pt>
                <c:pt idx="18">
                  <c:v>882.9805990000001</c:v>
                </c:pt>
                <c:pt idx="19">
                  <c:v>920.97868099999994</c:v>
                </c:pt>
                <c:pt idx="20">
                  <c:v>987.69723400000009</c:v>
                </c:pt>
                <c:pt idx="21">
                  <c:v>1013.688929</c:v>
                </c:pt>
                <c:pt idx="22">
                  <c:v>1225.8941749999999</c:v>
                </c:pt>
                <c:pt idx="23">
                  <c:v>1124.83556</c:v>
                </c:pt>
                <c:pt idx="24">
                  <c:v>1126.608958</c:v>
                </c:pt>
                <c:pt idx="25">
                  <c:v>1333.4821099999999</c:v>
                </c:pt>
                <c:pt idx="26">
                  <c:v>1378.306934</c:v>
                </c:pt>
                <c:pt idx="27">
                  <c:v>1296.442491</c:v>
                </c:pt>
                <c:pt idx="28">
                  <c:v>1469.1326819999999</c:v>
                </c:pt>
                <c:pt idx="29">
                  <c:v>1581.8150760000001</c:v>
                </c:pt>
                <c:pt idx="30">
                  <c:v>1636.4144289999999</c:v>
                </c:pt>
                <c:pt idx="31">
                  <c:v>1428.1547849999999</c:v>
                </c:pt>
                <c:pt idx="32">
                  <c:v>1432.5069579999999</c:v>
                </c:pt>
                <c:pt idx="33">
                  <c:v>1494.609009</c:v>
                </c:pt>
                <c:pt idx="34">
                  <c:v>1484.582764</c:v>
                </c:pt>
                <c:pt idx="35">
                  <c:v>1550.6204829999999</c:v>
                </c:pt>
                <c:pt idx="36">
                  <c:v>1588.561768</c:v>
                </c:pt>
                <c:pt idx="37">
                  <c:v>1600.5607910000001</c:v>
                </c:pt>
                <c:pt idx="38">
                  <c:v>1583.3774410000001</c:v>
                </c:pt>
                <c:pt idx="39">
                  <c:v>1583.3544919999999</c:v>
                </c:pt>
                <c:pt idx="40">
                  <c:v>1562.0238039999999</c:v>
                </c:pt>
                <c:pt idx="41">
                  <c:v>1574.4033199999999</c:v>
                </c:pt>
                <c:pt idx="42">
                  <c:v>1580.0607910000001</c:v>
                </c:pt>
                <c:pt idx="43">
                  <c:v>1584.8645019999999</c:v>
                </c:pt>
                <c:pt idx="44">
                  <c:v>1592.965942</c:v>
                </c:pt>
                <c:pt idx="45">
                  <c:v>1584.2200929999999</c:v>
                </c:pt>
                <c:pt idx="46">
                  <c:v>1594.151245</c:v>
                </c:pt>
                <c:pt idx="47">
                  <c:v>1616.4095460000001</c:v>
                </c:pt>
                <c:pt idx="48">
                  <c:v>1648.568115</c:v>
                </c:pt>
                <c:pt idx="49">
                  <c:v>1676.6455080000001</c:v>
                </c:pt>
                <c:pt idx="50">
                  <c:v>1706.4884030000001</c:v>
                </c:pt>
                <c:pt idx="51">
                  <c:v>1723.142822</c:v>
                </c:pt>
                <c:pt idx="52">
                  <c:v>1749.9243160000001</c:v>
                </c:pt>
                <c:pt idx="53">
                  <c:v>1785.701172</c:v>
                </c:pt>
                <c:pt idx="54">
                  <c:v>1813.2973629999999</c:v>
                </c:pt>
                <c:pt idx="55">
                  <c:v>1839.848755</c:v>
                </c:pt>
                <c:pt idx="56">
                  <c:v>1852.8442379999999</c:v>
                </c:pt>
                <c:pt idx="57">
                  <c:v>1870.0382079999999</c:v>
                </c:pt>
                <c:pt idx="58">
                  <c:v>1894.802246</c:v>
                </c:pt>
                <c:pt idx="59">
                  <c:v>1921.9521480000001</c:v>
                </c:pt>
                <c:pt idx="60">
                  <c:v>1953.114014</c:v>
                </c:pt>
              </c:numCache>
            </c:numRef>
          </c:val>
          <c:smooth val="0"/>
        </c:ser>
        <c:ser>
          <c:idx val="3"/>
          <c:order val="3"/>
          <c:tx>
            <c:strRef>
              <c:f>Sheet1!$E$1</c:f>
              <c:strCache>
                <c:ptCount val="1"/>
                <c:pt idx="0">
                  <c:v>nuclear</c:v>
                </c:pt>
              </c:strCache>
            </c:strRef>
          </c:tx>
          <c:spPr>
            <a:ln w="22225" cap="rnd">
              <a:solidFill>
                <a:schemeClr val="accent5"/>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576.86199999999997</c:v>
                </c:pt>
                <c:pt idx="1">
                  <c:v>612.56500000000005</c:v>
                </c:pt>
                <c:pt idx="2">
                  <c:v>618.77599999999995</c:v>
                </c:pt>
                <c:pt idx="3">
                  <c:v>610.29100000000005</c:v>
                </c:pt>
                <c:pt idx="4">
                  <c:v>640.44000000000005</c:v>
                </c:pt>
                <c:pt idx="5">
                  <c:v>673.40200000000004</c:v>
                </c:pt>
                <c:pt idx="6">
                  <c:v>674.72900000000004</c:v>
                </c:pt>
                <c:pt idx="7">
                  <c:v>628.64400000000001</c:v>
                </c:pt>
                <c:pt idx="8">
                  <c:v>673.702</c:v>
                </c:pt>
                <c:pt idx="9">
                  <c:v>728.25400000000002</c:v>
                </c:pt>
                <c:pt idx="10">
                  <c:v>753.89300000000003</c:v>
                </c:pt>
                <c:pt idx="11">
                  <c:v>768.82600000000002</c:v>
                </c:pt>
                <c:pt idx="12">
                  <c:v>780.06399999999996</c:v>
                </c:pt>
                <c:pt idx="13">
                  <c:v>763.73299999999995</c:v>
                </c:pt>
                <c:pt idx="14">
                  <c:v>788.52800000000002</c:v>
                </c:pt>
                <c:pt idx="15">
                  <c:v>781.98599999999999</c:v>
                </c:pt>
                <c:pt idx="16">
                  <c:v>787.21900000000005</c:v>
                </c:pt>
                <c:pt idx="17">
                  <c:v>806.42499999999995</c:v>
                </c:pt>
                <c:pt idx="18">
                  <c:v>806.20799999999997</c:v>
                </c:pt>
                <c:pt idx="19">
                  <c:v>798.85500000000002</c:v>
                </c:pt>
                <c:pt idx="20">
                  <c:v>806.96799999999996</c:v>
                </c:pt>
                <c:pt idx="21">
                  <c:v>790.20399999999995</c:v>
                </c:pt>
                <c:pt idx="22">
                  <c:v>769.33100000000002</c:v>
                </c:pt>
                <c:pt idx="23">
                  <c:v>789.01599999999996</c:v>
                </c:pt>
                <c:pt idx="24">
                  <c:v>797.16600000000005</c:v>
                </c:pt>
                <c:pt idx="25">
                  <c:v>797.178</c:v>
                </c:pt>
                <c:pt idx="26">
                  <c:v>805.69399999999996</c:v>
                </c:pt>
                <c:pt idx="27">
                  <c:v>804.95</c:v>
                </c:pt>
                <c:pt idx="28">
                  <c:v>807.08399999999995</c:v>
                </c:pt>
                <c:pt idx="29">
                  <c:v>809.40899999999999</c:v>
                </c:pt>
                <c:pt idx="30">
                  <c:v>784.792236</c:v>
                </c:pt>
                <c:pt idx="31">
                  <c:v>760.58019999999999</c:v>
                </c:pt>
                <c:pt idx="32">
                  <c:v>736.682861</c:v>
                </c:pt>
                <c:pt idx="33">
                  <c:v>749.79760699999997</c:v>
                </c:pt>
                <c:pt idx="34">
                  <c:v>752.92675799999995</c:v>
                </c:pt>
                <c:pt idx="35">
                  <c:v>744.93896500000005</c:v>
                </c:pt>
                <c:pt idx="36">
                  <c:v>658.94946300000004</c:v>
                </c:pt>
                <c:pt idx="37">
                  <c:v>644.83618200000001</c:v>
                </c:pt>
                <c:pt idx="38">
                  <c:v>645.18322799999999</c:v>
                </c:pt>
                <c:pt idx="39">
                  <c:v>629.51879899999994</c:v>
                </c:pt>
                <c:pt idx="40">
                  <c:v>630.26769999999999</c:v>
                </c:pt>
                <c:pt idx="41">
                  <c:v>631.43005400000004</c:v>
                </c:pt>
                <c:pt idx="42">
                  <c:v>632.27673300000004</c:v>
                </c:pt>
                <c:pt idx="43">
                  <c:v>624.55664100000001</c:v>
                </c:pt>
                <c:pt idx="44">
                  <c:v>607.81957999999997</c:v>
                </c:pt>
                <c:pt idx="45">
                  <c:v>609.22460899999999</c:v>
                </c:pt>
                <c:pt idx="46">
                  <c:v>602.73718299999996</c:v>
                </c:pt>
                <c:pt idx="47">
                  <c:v>602.94830300000001</c:v>
                </c:pt>
                <c:pt idx="48">
                  <c:v>603.15893600000004</c:v>
                </c:pt>
                <c:pt idx="49">
                  <c:v>603.15893600000004</c:v>
                </c:pt>
                <c:pt idx="50">
                  <c:v>594.80969200000004</c:v>
                </c:pt>
                <c:pt idx="51">
                  <c:v>596.06176800000003</c:v>
                </c:pt>
                <c:pt idx="52">
                  <c:v>596.96734600000002</c:v>
                </c:pt>
                <c:pt idx="53">
                  <c:v>597.84088099999997</c:v>
                </c:pt>
                <c:pt idx="54">
                  <c:v>598.59619099999998</c:v>
                </c:pt>
                <c:pt idx="55">
                  <c:v>599.41479500000003</c:v>
                </c:pt>
                <c:pt idx="56">
                  <c:v>599.84082000000001</c:v>
                </c:pt>
                <c:pt idx="57">
                  <c:v>592.53234899999995</c:v>
                </c:pt>
                <c:pt idx="58">
                  <c:v>592.797729</c:v>
                </c:pt>
                <c:pt idx="59">
                  <c:v>593.11828600000001</c:v>
                </c:pt>
                <c:pt idx="60">
                  <c:v>593.581726</c:v>
                </c:pt>
              </c:numCache>
            </c:numRef>
          </c:val>
          <c:smooth val="0"/>
        </c:ser>
        <c:dLbls>
          <c:showLegendKey val="0"/>
          <c:showVal val="0"/>
          <c:showCatName val="0"/>
          <c:showSerName val="0"/>
          <c:showPercent val="0"/>
          <c:showBubbleSize val="0"/>
        </c:dLbls>
        <c:smooth val="0"/>
        <c:axId val="-1949081856"/>
        <c:axId val="-1949084032"/>
      </c:lineChart>
      <c:catAx>
        <c:axId val="-19490818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9084032"/>
        <c:crosses val="autoZero"/>
        <c:auto val="1"/>
        <c:lblAlgn val="ctr"/>
        <c:lblOffset val="100"/>
        <c:tickLblSkip val="20"/>
        <c:tickMarkSkip val="20"/>
        <c:noMultiLvlLbl val="0"/>
      </c:catAx>
      <c:valAx>
        <c:axId val="-1949084032"/>
        <c:scaling>
          <c:orientation val="minMax"/>
          <c:max val="3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9081856"/>
        <c:crossesAt val="3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6.6298959742194047E-2"/>
          <c:w val="0.65121281714785639"/>
          <c:h val="0.84286195363379912"/>
        </c:manualLayout>
      </c:layout>
      <c:lineChart>
        <c:grouping val="standard"/>
        <c:varyColors val="0"/>
        <c:ser>
          <c:idx val="5"/>
          <c:order val="0"/>
          <c:tx>
            <c:strRef>
              <c:f>Sheet1!$B$1</c:f>
              <c:strCache>
                <c:ptCount val="1"/>
                <c:pt idx="0">
                  <c:v>petroleum and liquids</c:v>
                </c:pt>
              </c:strCache>
            </c:strRef>
          </c:tx>
          <c:spPr>
            <a:ln w="22225" cap="rnd">
              <a:solidFill>
                <a:srgbClr val="BD732A"/>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15.293356999999999</c:v>
                </c:pt>
                <c:pt idx="1">
                  <c:v>14.220075</c:v>
                </c:pt>
                <c:pt idx="2">
                  <c:v>14.95992</c:v>
                </c:pt>
                <c:pt idx="3">
                  <c:v>16.372893000000001</c:v>
                </c:pt>
                <c:pt idx="4">
                  <c:v>17.199129999999997</c:v>
                </c:pt>
                <c:pt idx="5">
                  <c:v>16.825251000000005</c:v>
                </c:pt>
                <c:pt idx="6">
                  <c:v>18.178941999999999</c:v>
                </c:pt>
                <c:pt idx="7">
                  <c:v>19.564860999999997</c:v>
                </c:pt>
                <c:pt idx="8">
                  <c:v>20.890241</c:v>
                </c:pt>
                <c:pt idx="9">
                  <c:v>21.124063999999997</c:v>
                </c:pt>
                <c:pt idx="10">
                  <c:v>22.314368999999999</c:v>
                </c:pt>
                <c:pt idx="11">
                  <c:v>23.295789000000003</c:v>
                </c:pt>
                <c:pt idx="12">
                  <c:v>22.616711999999996</c:v>
                </c:pt>
                <c:pt idx="13">
                  <c:v>24.056142999999995</c:v>
                </c:pt>
                <c:pt idx="14">
                  <c:v>26.032464000000001</c:v>
                </c:pt>
                <c:pt idx="15">
                  <c:v>26.865962</c:v>
                </c:pt>
                <c:pt idx="16">
                  <c:v>26.594875999999996</c:v>
                </c:pt>
                <c:pt idx="17">
                  <c:v>25.913962999999999</c:v>
                </c:pt>
                <c:pt idx="18">
                  <c:v>23.971966000000005</c:v>
                </c:pt>
                <c:pt idx="19">
                  <c:v>20.863512000000004</c:v>
                </c:pt>
                <c:pt idx="20">
                  <c:v>20.537500999999999</c:v>
                </c:pt>
                <c:pt idx="21">
                  <c:v>18.624352999999996</c:v>
                </c:pt>
                <c:pt idx="22">
                  <c:v>16.928066000000001</c:v>
                </c:pt>
                <c:pt idx="23">
                  <c:v>13.981785</c:v>
                </c:pt>
                <c:pt idx="24">
                  <c:v>11.759028000000001</c:v>
                </c:pt>
                <c:pt idx="25">
                  <c:v>11.291676000000001</c:v>
                </c:pt>
                <c:pt idx="26">
                  <c:v>11.652391999999999</c:v>
                </c:pt>
                <c:pt idx="27">
                  <c:v>9.6417319999999993</c:v>
                </c:pt>
                <c:pt idx="28">
                  <c:v>6.8653120000000021</c:v>
                </c:pt>
                <c:pt idx="29">
                  <c:v>3.3343090000000011</c:v>
                </c:pt>
                <c:pt idx="30">
                  <c:v>1.1812110000000011</c:v>
                </c:pt>
                <c:pt idx="31">
                  <c:v>3.9727879999999978</c:v>
                </c:pt>
                <c:pt idx="32">
                  <c:v>2.9303139999999992</c:v>
                </c:pt>
                <c:pt idx="33">
                  <c:v>1.237644999999997</c:v>
                </c:pt>
                <c:pt idx="34">
                  <c:v>0.36589899999999886</c:v>
                </c:pt>
                <c:pt idx="35">
                  <c:v>-0.55080900000000099</c:v>
                </c:pt>
                <c:pt idx="36">
                  <c:v>-1.0564180000000007</c:v>
                </c:pt>
                <c:pt idx="37">
                  <c:v>-1.3947250000000011</c:v>
                </c:pt>
                <c:pt idx="38">
                  <c:v>-1.6889880000000019</c:v>
                </c:pt>
                <c:pt idx="39">
                  <c:v>-1.8116799999999991</c:v>
                </c:pt>
                <c:pt idx="40">
                  <c:v>-2.0025809999999957</c:v>
                </c:pt>
                <c:pt idx="41">
                  <c:v>-2.1097020000000022</c:v>
                </c:pt>
                <c:pt idx="42">
                  <c:v>-2.0366980000000012</c:v>
                </c:pt>
                <c:pt idx="43">
                  <c:v>-2.2212770000000006</c:v>
                </c:pt>
                <c:pt idx="44">
                  <c:v>-2.215993000000001</c:v>
                </c:pt>
                <c:pt idx="45">
                  <c:v>-1.8667610000000003</c:v>
                </c:pt>
                <c:pt idx="46">
                  <c:v>-1.3566189999999985</c:v>
                </c:pt>
                <c:pt idx="47">
                  <c:v>-1.043136999999998</c:v>
                </c:pt>
                <c:pt idx="48">
                  <c:v>-0.76371800000000079</c:v>
                </c:pt>
                <c:pt idx="49">
                  <c:v>-0.5770780000000002</c:v>
                </c:pt>
                <c:pt idx="50">
                  <c:v>-0.34405899999999789</c:v>
                </c:pt>
                <c:pt idx="51">
                  <c:v>-0.13319500000000062</c:v>
                </c:pt>
                <c:pt idx="52">
                  <c:v>-9.8462000000001382E-2</c:v>
                </c:pt>
                <c:pt idx="53">
                  <c:v>-0.36871700000000018</c:v>
                </c:pt>
                <c:pt idx="54">
                  <c:v>-0.38180200000000397</c:v>
                </c:pt>
                <c:pt idx="55">
                  <c:v>5.8572000000001623E-2</c:v>
                </c:pt>
                <c:pt idx="56">
                  <c:v>0.13475700000000046</c:v>
                </c:pt>
                <c:pt idx="57">
                  <c:v>0.21518999999999977</c:v>
                </c:pt>
                <c:pt idx="58">
                  <c:v>0.5479920000000007</c:v>
                </c:pt>
                <c:pt idx="59">
                  <c:v>0.86536099999999649</c:v>
                </c:pt>
                <c:pt idx="60">
                  <c:v>1.6671789999999973</c:v>
                </c:pt>
              </c:numCache>
            </c:numRef>
          </c:val>
          <c:smooth val="0"/>
        </c:ser>
        <c:ser>
          <c:idx val="1"/>
          <c:order val="1"/>
          <c:tx>
            <c:strRef>
              <c:f>Sheet1!$C$1</c:f>
              <c:strCache>
                <c:ptCount val="1"/>
                <c:pt idx="0">
                  <c:v>coal and coke</c:v>
                </c:pt>
              </c:strCache>
            </c:strRef>
          </c:tx>
          <c:spPr>
            <a:ln w="22225" cap="rnd">
              <a:solidFill>
                <a:srgbClr val="7F7F7F"/>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-2.7000109999999999</c:v>
                </c:pt>
                <c:pt idx="1">
                  <c:v>-2.759236</c:v>
                </c:pt>
                <c:pt idx="2">
                  <c:v>-2.5522320000000001</c:v>
                </c:pt>
                <c:pt idx="3">
                  <c:v>-1.7308340000000002</c:v>
                </c:pt>
                <c:pt idx="4">
                  <c:v>-1.5987259999999999</c:v>
                </c:pt>
                <c:pt idx="5">
                  <c:v>-2.0202789999999999</c:v>
                </c:pt>
                <c:pt idx="6">
                  <c:v>-2.1423380000000001</c:v>
                </c:pt>
                <c:pt idx="7">
                  <c:v>-1.9595270000000005</c:v>
                </c:pt>
                <c:pt idx="8">
                  <c:v>-1.8064899999999997</c:v>
                </c:pt>
                <c:pt idx="9">
                  <c:v>-1.240183</c:v>
                </c:pt>
                <c:pt idx="10">
                  <c:v>-1.1493719999999998</c:v>
                </c:pt>
                <c:pt idx="11">
                  <c:v>-0.74127799999999999</c:v>
                </c:pt>
                <c:pt idx="12">
                  <c:v>-0.54944399999999993</c:v>
                </c:pt>
                <c:pt idx="13">
                  <c:v>-0.44053300000000001</c:v>
                </c:pt>
                <c:pt idx="14">
                  <c:v>-0.43336699999999995</c:v>
                </c:pt>
                <c:pt idx="15">
                  <c:v>-0.46752700000000014</c:v>
                </c:pt>
                <c:pt idx="16">
                  <c:v>-0.296736</c:v>
                </c:pt>
                <c:pt idx="17">
                  <c:v>-0.5727859999999998</c:v>
                </c:pt>
                <c:pt idx="18">
                  <c:v>-1.1745399999999997</c:v>
                </c:pt>
                <c:pt idx="19">
                  <c:v>-0.97268000000000032</c:v>
                </c:pt>
                <c:pt idx="20">
                  <c:v>-1.6235090000000001</c:v>
                </c:pt>
                <c:pt idx="21">
                  <c:v>-2.4123520000000003</c:v>
                </c:pt>
                <c:pt idx="22">
                  <c:v>-2.8713629999999992</c:v>
                </c:pt>
                <c:pt idx="23">
                  <c:v>-2.7131110000000001</c:v>
                </c:pt>
                <c:pt idx="24">
                  <c:v>-2.2042699999999997</c:v>
                </c:pt>
                <c:pt idx="25">
                  <c:v>-1.614117</c:v>
                </c:pt>
                <c:pt idx="26">
                  <c:v>-1.3454769999999998</c:v>
                </c:pt>
                <c:pt idx="27">
                  <c:v>-2.2491779999999997</c:v>
                </c:pt>
                <c:pt idx="28">
                  <c:v>-2.7132579999999997</c:v>
                </c:pt>
                <c:pt idx="29">
                  <c:v>-2.1920259999999998</c:v>
                </c:pt>
                <c:pt idx="30">
                  <c:v>-1.730332573428</c:v>
                </c:pt>
                <c:pt idx="31">
                  <c:v>-1.87235163522</c:v>
                </c:pt>
                <c:pt idx="32">
                  <c:v>-2.2587378911760001</c:v>
                </c:pt>
                <c:pt idx="33">
                  <c:v>-2.4937499988999998</c:v>
                </c:pt>
                <c:pt idx="34">
                  <c:v>-2.508404054608</c:v>
                </c:pt>
                <c:pt idx="35">
                  <c:v>-2.513166517788</c:v>
                </c:pt>
                <c:pt idx="36">
                  <c:v>-2.5246749704720002</c:v>
                </c:pt>
                <c:pt idx="37">
                  <c:v>-2.5238554839279996</c:v>
                </c:pt>
                <c:pt idx="38">
                  <c:v>-2.5241100166919996</c:v>
                </c:pt>
                <c:pt idx="39">
                  <c:v>-2.4925244377959999</c:v>
                </c:pt>
                <c:pt idx="40">
                  <c:v>-2.4727068467920001</c:v>
                </c:pt>
                <c:pt idx="41">
                  <c:v>-2.4748755089999999</c:v>
                </c:pt>
                <c:pt idx="42">
                  <c:v>-2.5217039763239999</c:v>
                </c:pt>
                <c:pt idx="43">
                  <c:v>-2.4713557294639998</c:v>
                </c:pt>
                <c:pt idx="44">
                  <c:v>-2.4633780562359995</c:v>
                </c:pt>
                <c:pt idx="45">
                  <c:v>-2.4977771292559998</c:v>
                </c:pt>
                <c:pt idx="46">
                  <c:v>-2.4562680980999998</c:v>
                </c:pt>
                <c:pt idx="47">
                  <c:v>-2.455877019936</c:v>
                </c:pt>
                <c:pt idx="48">
                  <c:v>-2.455301432028</c:v>
                </c:pt>
                <c:pt idx="49">
                  <c:v>-2.4032458960359997</c:v>
                </c:pt>
                <c:pt idx="50">
                  <c:v>-2.4146635726079997</c:v>
                </c:pt>
                <c:pt idx="51">
                  <c:v>-2.397083878024</c:v>
                </c:pt>
                <c:pt idx="52">
                  <c:v>-2.39647244306</c:v>
                </c:pt>
                <c:pt idx="53">
                  <c:v>-2.3939219214279999</c:v>
                </c:pt>
                <c:pt idx="54">
                  <c:v>-2.3894721453320003</c:v>
                </c:pt>
                <c:pt idx="55">
                  <c:v>-2.3891270348839999</c:v>
                </c:pt>
                <c:pt idx="56">
                  <c:v>-2.3889993054080003</c:v>
                </c:pt>
                <c:pt idx="57">
                  <c:v>-2.3888500251760001</c:v>
                </c:pt>
                <c:pt idx="58">
                  <c:v>-2.3885520679719998</c:v>
                </c:pt>
                <c:pt idx="59">
                  <c:v>-2.3883776334959999</c:v>
                </c:pt>
                <c:pt idx="60">
                  <c:v>-2.4274179834040002</c:v>
                </c:pt>
              </c:numCache>
            </c:numRef>
          </c:val>
          <c:smooth val="0"/>
        </c:ser>
        <c:ser>
          <c:idx val="4"/>
          <c:order val="2"/>
          <c:tx>
            <c:strRef>
              <c:f>Sheet1!$D$1</c:f>
              <c:strCache>
                <c:ptCount val="1"/>
                <c:pt idx="0">
                  <c:v>natural gas</c:v>
                </c:pt>
              </c:strCache>
            </c:strRef>
          </c:tx>
          <c:spPr>
            <a:ln w="22225" cap="rnd">
              <a:solidFill>
                <a:srgbClr val="0096D7"/>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1.463541</c:v>
                </c:pt>
                <c:pt idx="1">
                  <c:v>1.6660509999999999</c:v>
                </c:pt>
                <c:pt idx="2">
                  <c:v>1.940841</c:v>
                </c:pt>
                <c:pt idx="3">
                  <c:v>2.2546910000000002</c:v>
                </c:pt>
                <c:pt idx="4">
                  <c:v>2.5180470000000001</c:v>
                </c:pt>
                <c:pt idx="5">
                  <c:v>2.7448960000000002</c:v>
                </c:pt>
                <c:pt idx="6">
                  <c:v>2.846956</c:v>
                </c:pt>
                <c:pt idx="7">
                  <c:v>2.9043060000000001</c:v>
                </c:pt>
                <c:pt idx="8">
                  <c:v>3.0637989999999999</c:v>
                </c:pt>
                <c:pt idx="9">
                  <c:v>3.4999910000000001</c:v>
                </c:pt>
                <c:pt idx="10">
                  <c:v>3.623402</c:v>
                </c:pt>
                <c:pt idx="11">
                  <c:v>3.691398</c:v>
                </c:pt>
                <c:pt idx="12">
                  <c:v>3.5834399999999995</c:v>
                </c:pt>
                <c:pt idx="13">
                  <c:v>3.3563009999999998</c:v>
                </c:pt>
                <c:pt idx="14">
                  <c:v>3.5031970000000001</c:v>
                </c:pt>
                <c:pt idx="15">
                  <c:v>3.7144020000000006</c:v>
                </c:pt>
                <c:pt idx="16">
                  <c:v>3.5604640000000001</c:v>
                </c:pt>
                <c:pt idx="17">
                  <c:v>3.8929149999999999</c:v>
                </c:pt>
                <c:pt idx="18">
                  <c:v>3.1117719999999998</c:v>
                </c:pt>
                <c:pt idx="19">
                  <c:v>2.7631359999999994</c:v>
                </c:pt>
                <c:pt idx="20">
                  <c:v>2.6872559999999996</c:v>
                </c:pt>
                <c:pt idx="21">
                  <c:v>2.0362089999999999</c:v>
                </c:pt>
                <c:pt idx="22">
                  <c:v>1.5828359999999999</c:v>
                </c:pt>
                <c:pt idx="23">
                  <c:v>1.3688739999999997</c:v>
                </c:pt>
                <c:pt idx="24">
                  <c:v>1.234893</c:v>
                </c:pt>
                <c:pt idx="25">
                  <c:v>0.98648199999999975</c:v>
                </c:pt>
                <c:pt idx="26">
                  <c:v>0.72513299999999981</c:v>
                </c:pt>
                <c:pt idx="27">
                  <c:v>-7.3131000000000307E-2</c:v>
                </c:pt>
                <c:pt idx="28">
                  <c:v>-0.67881599999999975</c:v>
                </c:pt>
                <c:pt idx="29">
                  <c:v>-1.8879719999999998</c:v>
                </c:pt>
                <c:pt idx="30">
                  <c:v>-2.653146</c:v>
                </c:pt>
                <c:pt idx="31">
                  <c:v>-3.6402010000000002</c:v>
                </c:pt>
                <c:pt idx="32">
                  <c:v>-3.8323459999999998</c:v>
                </c:pt>
                <c:pt idx="33">
                  <c:v>-4.2422540000000009</c:v>
                </c:pt>
                <c:pt idx="34">
                  <c:v>-4.8521800000000006</c:v>
                </c:pt>
                <c:pt idx="35">
                  <c:v>-5.3290959999999998</c:v>
                </c:pt>
                <c:pt idx="36">
                  <c:v>-5.5596389999999989</c:v>
                </c:pt>
                <c:pt idx="37">
                  <c:v>-5.6809589999999996</c:v>
                </c:pt>
                <c:pt idx="38">
                  <c:v>-5.9450900000000004</c:v>
                </c:pt>
                <c:pt idx="39">
                  <c:v>-6.2568629999999992</c:v>
                </c:pt>
                <c:pt idx="40">
                  <c:v>-6.7137539999999998</c:v>
                </c:pt>
                <c:pt idx="41">
                  <c:v>-6.8387979999999988</c:v>
                </c:pt>
                <c:pt idx="42">
                  <c:v>-6.9204720000000002</c:v>
                </c:pt>
                <c:pt idx="43">
                  <c:v>-7.0375239999999994</c:v>
                </c:pt>
                <c:pt idx="44">
                  <c:v>-7.0603280000000002</c:v>
                </c:pt>
                <c:pt idx="45">
                  <c:v>-7.0586779999999987</c:v>
                </c:pt>
                <c:pt idx="46">
                  <c:v>-7.0954189999999997</c:v>
                </c:pt>
                <c:pt idx="47">
                  <c:v>-7.0844259999999988</c:v>
                </c:pt>
                <c:pt idx="48">
                  <c:v>-7.0769589999999996</c:v>
                </c:pt>
                <c:pt idx="49">
                  <c:v>-7.0909479999999991</c:v>
                </c:pt>
                <c:pt idx="50">
                  <c:v>-7.1236669999999993</c:v>
                </c:pt>
                <c:pt idx="51">
                  <c:v>-7.1146759999999993</c:v>
                </c:pt>
                <c:pt idx="52">
                  <c:v>-7.1590239999999996</c:v>
                </c:pt>
                <c:pt idx="53">
                  <c:v>-7.1977639999999994</c:v>
                </c:pt>
                <c:pt idx="54">
                  <c:v>-7.2710409999999994</c:v>
                </c:pt>
                <c:pt idx="55">
                  <c:v>-7.281625</c:v>
                </c:pt>
                <c:pt idx="56">
                  <c:v>-7.3302700000000005</c:v>
                </c:pt>
                <c:pt idx="57">
                  <c:v>-7.3640089999999994</c:v>
                </c:pt>
                <c:pt idx="58">
                  <c:v>-7.4293230000000001</c:v>
                </c:pt>
                <c:pt idx="59">
                  <c:v>-7.4242679999999996</c:v>
                </c:pt>
                <c:pt idx="60">
                  <c:v>-7.4398819999999999</c:v>
                </c:pt>
              </c:numCache>
            </c:numRef>
          </c:val>
          <c:smooth val="0"/>
        </c:ser>
        <c:ser>
          <c:idx val="7"/>
          <c:order val="3"/>
          <c:tx>
            <c:strRef>
              <c:f>Sheet1!$E$1</c:f>
              <c:strCache>
                <c:ptCount val="1"/>
                <c:pt idx="0">
                  <c:v>electricity</c:v>
                </c:pt>
              </c:strCache>
            </c:strRef>
          </c:tx>
          <c:spPr>
            <a:ln w="22225" cap="rnd">
              <a:solidFill>
                <a:srgbClr val="FFC702"/>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7.8879999999999974E-3</c:v>
                </c:pt>
                <c:pt idx="1">
                  <c:v>6.6965999999999998E-2</c:v>
                </c:pt>
                <c:pt idx="2">
                  <c:v>8.6732999999999991E-2</c:v>
                </c:pt>
                <c:pt idx="3">
                  <c:v>9.4909999999999994E-2</c:v>
                </c:pt>
                <c:pt idx="4">
                  <c:v>0.15293699999999999</c:v>
                </c:pt>
                <c:pt idx="5">
                  <c:v>0.13385500000000003</c:v>
                </c:pt>
                <c:pt idx="6">
                  <c:v>0.13714400000000002</c:v>
                </c:pt>
                <c:pt idx="7">
                  <c:v>0.116204</c:v>
                </c:pt>
                <c:pt idx="8">
                  <c:v>8.8223999999999983E-2</c:v>
                </c:pt>
                <c:pt idx="9">
                  <c:v>9.8924000000000012E-2</c:v>
                </c:pt>
                <c:pt idx="10">
                  <c:v>0.115199</c:v>
                </c:pt>
                <c:pt idx="11">
                  <c:v>7.5156000000000001E-2</c:v>
                </c:pt>
                <c:pt idx="12">
                  <c:v>7.1594999999999992E-2</c:v>
                </c:pt>
                <c:pt idx="13">
                  <c:v>2.1903999999999996E-2</c:v>
                </c:pt>
                <c:pt idx="14">
                  <c:v>3.8596999999999992E-2</c:v>
                </c:pt>
                <c:pt idx="15">
                  <c:v>8.4543999999999994E-2</c:v>
                </c:pt>
                <c:pt idx="16">
                  <c:v>6.2849000000000016E-2</c:v>
                </c:pt>
                <c:pt idx="17">
                  <c:v>0.10663199999999999</c:v>
                </c:pt>
                <c:pt idx="18">
                  <c:v>0.11198600000000002</c:v>
                </c:pt>
                <c:pt idx="19">
                  <c:v>0.11618700000000001</c:v>
                </c:pt>
                <c:pt idx="20">
                  <c:v>8.8634000000000018E-2</c:v>
                </c:pt>
                <c:pt idx="21">
                  <c:v>0.12710099999999999</c:v>
                </c:pt>
                <c:pt idx="22">
                  <c:v>0.16125600000000001</c:v>
                </c:pt>
                <c:pt idx="23">
                  <c:v>0.19747299999999998</c:v>
                </c:pt>
                <c:pt idx="24">
                  <c:v>0.181559</c:v>
                </c:pt>
                <c:pt idx="25">
                  <c:v>0.22747999999999999</c:v>
                </c:pt>
                <c:pt idx="26">
                  <c:v>0.226906</c:v>
                </c:pt>
                <c:pt idx="27">
                  <c:v>0.19214400000000001</c:v>
                </c:pt>
                <c:pt idx="28">
                  <c:v>0.15168399999999999</c:v>
                </c:pt>
                <c:pt idx="29">
                  <c:v>0.13322000000000001</c:v>
                </c:pt>
                <c:pt idx="30">
                  <c:v>0.15588257342799999</c:v>
                </c:pt>
                <c:pt idx="31">
                  <c:v>0.16298163522</c:v>
                </c:pt>
                <c:pt idx="32">
                  <c:v>0.152060891176</c:v>
                </c:pt>
                <c:pt idx="33">
                  <c:v>0.14682799890000001</c:v>
                </c:pt>
                <c:pt idx="34">
                  <c:v>0.15358805460799999</c:v>
                </c:pt>
                <c:pt idx="35">
                  <c:v>0.14420851778800001</c:v>
                </c:pt>
                <c:pt idx="36">
                  <c:v>0.14854997047200003</c:v>
                </c:pt>
                <c:pt idx="37">
                  <c:v>0.162048483928</c:v>
                </c:pt>
                <c:pt idx="38">
                  <c:v>0.16949601669199998</c:v>
                </c:pt>
                <c:pt idx="39">
                  <c:v>0.166956437796</c:v>
                </c:pt>
                <c:pt idx="40">
                  <c:v>0.17586084679200001</c:v>
                </c:pt>
                <c:pt idx="41">
                  <c:v>0.16561250899999999</c:v>
                </c:pt>
                <c:pt idx="42">
                  <c:v>0.17463597632399999</c:v>
                </c:pt>
                <c:pt idx="43">
                  <c:v>0.172753729464</c:v>
                </c:pt>
                <c:pt idx="44">
                  <c:v>0.180650056236</c:v>
                </c:pt>
                <c:pt idx="45">
                  <c:v>0.17878312925600001</c:v>
                </c:pt>
                <c:pt idx="46">
                  <c:v>0.1740270981</c:v>
                </c:pt>
                <c:pt idx="47">
                  <c:v>0.171551019936</c:v>
                </c:pt>
                <c:pt idx="48">
                  <c:v>0.17012443202800001</c:v>
                </c:pt>
                <c:pt idx="49">
                  <c:v>0.17090589603599998</c:v>
                </c:pt>
                <c:pt idx="50">
                  <c:v>0.168776572608</c:v>
                </c:pt>
                <c:pt idx="51">
                  <c:v>0.165490878024</c:v>
                </c:pt>
                <c:pt idx="52">
                  <c:v>0.16227644306</c:v>
                </c:pt>
                <c:pt idx="53">
                  <c:v>0.160928921428</c:v>
                </c:pt>
                <c:pt idx="54">
                  <c:v>0.15962414533199998</c:v>
                </c:pt>
                <c:pt idx="55">
                  <c:v>0.15753803488400001</c:v>
                </c:pt>
                <c:pt idx="56">
                  <c:v>0.15620130540799998</c:v>
                </c:pt>
                <c:pt idx="57">
                  <c:v>0.154857025176</c:v>
                </c:pt>
                <c:pt idx="58">
                  <c:v>0.154442067972</c:v>
                </c:pt>
                <c:pt idx="59">
                  <c:v>0.15013263349600003</c:v>
                </c:pt>
                <c:pt idx="60">
                  <c:v>0.14896098340399999</c:v>
                </c:pt>
              </c:numCache>
            </c:numRef>
          </c:val>
          <c:smooth val="0"/>
        </c:ser>
        <c:dLbls>
          <c:showLegendKey val="0"/>
          <c:showVal val="0"/>
          <c:showCatName val="0"/>
          <c:showSerName val="0"/>
          <c:showPercent val="0"/>
          <c:showBubbleSize val="0"/>
        </c:dLbls>
        <c:smooth val="0"/>
        <c:axId val="-1865101856"/>
        <c:axId val="-1865082816"/>
      </c:lineChart>
      <c:catAx>
        <c:axId val="-1865101856"/>
        <c:scaling>
          <c:orientation val="minMax"/>
        </c:scaling>
        <c:delete val="0"/>
        <c:axPos val="b"/>
        <c:numFmt formatCode="General" sourceLinked="1"/>
        <c:majorTickMark val="out"/>
        <c:minorTickMark val="none"/>
        <c:tickLblPos val="low"/>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65082816"/>
        <c:crossesAt val="-10"/>
        <c:auto val="1"/>
        <c:lblAlgn val="ctr"/>
        <c:lblOffset val="100"/>
        <c:tickLblSkip val="20"/>
        <c:tickMarkSkip val="10"/>
        <c:noMultiLvlLbl val="0"/>
      </c:catAx>
      <c:valAx>
        <c:axId val="-1865082816"/>
        <c:scaling>
          <c:orientation val="minMax"/>
          <c:max val="3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65101856"/>
        <c:crossesAt val="31"/>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90551181102378E-2"/>
          <c:y val="0.10298577430759838"/>
          <c:w val="0.75363521310490256"/>
          <c:h val="0.80561295811820233"/>
        </c:manualLayout>
      </c:layout>
      <c:barChart>
        <c:barDir val="col"/>
        <c:grouping val="stacked"/>
        <c:varyColors val="0"/>
        <c:ser>
          <c:idx val="3"/>
          <c:order val="0"/>
          <c:tx>
            <c:v>nuclear</c:v>
          </c:tx>
          <c:spPr>
            <a:solidFill>
              <a:schemeClr val="accent5"/>
            </a:solidFill>
            <a:ln>
              <a:solidFill>
                <a:schemeClr val="accent5"/>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annual_cap_add_ret!$X$2:$X$47</c:f>
              <c:numCache>
                <c:formatCode>General</c:formatCode>
                <c:ptCount val="46"/>
                <c:pt idx="0">
                  <c:v>0</c:v>
                </c:pt>
                <c:pt idx="1">
                  <c:v>0</c:v>
                </c:pt>
                <c:pt idx="2">
                  <c:v>0</c:v>
                </c:pt>
                <c:pt idx="3">
                  <c:v>0</c:v>
                </c:pt>
                <c:pt idx="4">
                  <c:v>0</c:v>
                </c:pt>
                <c:pt idx="5">
                  <c:v>0</c:v>
                </c:pt>
                <c:pt idx="6">
                  <c:v>0</c:v>
                </c:pt>
                <c:pt idx="7">
                  <c:v>0</c:v>
                </c:pt>
                <c:pt idx="8">
                  <c:v>0</c:v>
                </c:pt>
                <c:pt idx="9">
                  <c:v>0</c:v>
                </c:pt>
                <c:pt idx="10">
                  <c:v>0</c:v>
                </c:pt>
                <c:pt idx="11">
                  <c:v>1.1220000000000001</c:v>
                </c:pt>
                <c:pt idx="12">
                  <c:v>0</c:v>
                </c:pt>
                <c:pt idx="13">
                  <c:v>0</c:v>
                </c:pt>
                <c:pt idx="14">
                  <c:v>0</c:v>
                </c:pt>
                <c:pt idx="15">
                  <c:v>0</c:v>
                </c:pt>
                <c:pt idx="16">
                  <c:v>1.1000000000000001</c:v>
                </c:pt>
                <c:pt idx="17">
                  <c:v>1.1000000000000001</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numCache>
            </c:numRef>
          </c:val>
        </c:ser>
        <c:ser>
          <c:idx val="0"/>
          <c:order val="1"/>
          <c:tx>
            <c:v>coal</c:v>
          </c:tx>
          <c:spPr>
            <a:solidFill>
              <a:schemeClr val="tx1"/>
            </a:solidFill>
            <a:ln>
              <a:solidFill>
                <a:schemeClr val="tx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annual_cap_add_ret!$V$2:$V$47</c:f>
              <c:numCache>
                <c:formatCode>General</c:formatCode>
                <c:ptCount val="46"/>
                <c:pt idx="0">
                  <c:v>0.41449999999999998</c:v>
                </c:pt>
                <c:pt idx="1">
                  <c:v>0.53090000000000004</c:v>
                </c:pt>
                <c:pt idx="2">
                  <c:v>1.4171</c:v>
                </c:pt>
                <c:pt idx="3">
                  <c:v>1.4553</c:v>
                </c:pt>
                <c:pt idx="4">
                  <c:v>1.7966</c:v>
                </c:pt>
                <c:pt idx="5">
                  <c:v>5.3616000000000001</c:v>
                </c:pt>
                <c:pt idx="6">
                  <c:v>3.8273000000000001</c:v>
                </c:pt>
                <c:pt idx="7">
                  <c:v>3.734</c:v>
                </c:pt>
                <c:pt idx="8">
                  <c:v>1.5276000000000001</c:v>
                </c:pt>
                <c:pt idx="9">
                  <c:v>0</c:v>
                </c:pt>
                <c:pt idx="10">
                  <c:v>2.2000000000000001E-3</c:v>
                </c:pt>
                <c:pt idx="11">
                  <c:v>0</c:v>
                </c:pt>
                <c:pt idx="12">
                  <c:v>0</c:v>
                </c:pt>
                <c:pt idx="13">
                  <c:v>0</c:v>
                </c:pt>
                <c:pt idx="14">
                  <c:v>0</c:v>
                </c:pt>
                <c:pt idx="15">
                  <c:v>1.7000000000000001E-2</c:v>
                </c:pt>
                <c:pt idx="16">
                  <c:v>0</c:v>
                </c:pt>
                <c:pt idx="17">
                  <c:v>7.0629999999999998E-3</c:v>
                </c:pt>
                <c:pt idx="18">
                  <c:v>0</c:v>
                </c:pt>
                <c:pt idx="19">
                  <c:v>7.2600000000000008E-4</c:v>
                </c:pt>
                <c:pt idx="20">
                  <c:v>0</c:v>
                </c:pt>
                <c:pt idx="21">
                  <c:v>6.939999999999993E-4</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numCache>
            </c:numRef>
          </c:val>
        </c:ser>
        <c:ser>
          <c:idx val="1"/>
          <c:order val="2"/>
          <c:tx>
            <c:v>oil and gas</c:v>
          </c:tx>
          <c:spPr>
            <a:solidFill>
              <a:schemeClr val="accent1"/>
            </a:solidFill>
            <a:ln>
              <a:solidFill>
                <a:schemeClr val="accent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annual_cap_add_ret!$W$2:$W$47</c:f>
              <c:numCache>
                <c:formatCode>General</c:formatCode>
                <c:ptCount val="46"/>
                <c:pt idx="0">
                  <c:v>15.417699999999989</c:v>
                </c:pt>
                <c:pt idx="1">
                  <c:v>9.3587999999999987</c:v>
                </c:pt>
                <c:pt idx="2">
                  <c:v>7.0726000000000004</c:v>
                </c:pt>
                <c:pt idx="3">
                  <c:v>7.7668000000000008</c:v>
                </c:pt>
                <c:pt idx="4">
                  <c:v>9.6190999999999995</c:v>
                </c:pt>
                <c:pt idx="5">
                  <c:v>7.5079999999999991</c:v>
                </c:pt>
                <c:pt idx="6">
                  <c:v>10.253399999999999</c:v>
                </c:pt>
                <c:pt idx="7">
                  <c:v>9.7221000000000011</c:v>
                </c:pt>
                <c:pt idx="8">
                  <c:v>7.1280000000000001</c:v>
                </c:pt>
                <c:pt idx="9">
                  <c:v>9.0295000000000005</c:v>
                </c:pt>
                <c:pt idx="10">
                  <c:v>6.4751000000000003</c:v>
                </c:pt>
                <c:pt idx="11">
                  <c:v>8.6405999999999992</c:v>
                </c:pt>
                <c:pt idx="12">
                  <c:v>9.6277000000000008</c:v>
                </c:pt>
                <c:pt idx="13">
                  <c:v>19.3278</c:v>
                </c:pt>
                <c:pt idx="14">
                  <c:v>8.0284000000000013</c:v>
                </c:pt>
                <c:pt idx="15">
                  <c:v>6.6337999999999999</c:v>
                </c:pt>
                <c:pt idx="16">
                  <c:v>15.374643000000001</c:v>
                </c:pt>
                <c:pt idx="17">
                  <c:v>21.218253000000004</c:v>
                </c:pt>
                <c:pt idx="18">
                  <c:v>11.897990999999998</c:v>
                </c:pt>
                <c:pt idx="19">
                  <c:v>10.806925999999997</c:v>
                </c:pt>
                <c:pt idx="20">
                  <c:v>28.841270999999999</c:v>
                </c:pt>
                <c:pt idx="21">
                  <c:v>18.39807900000001</c:v>
                </c:pt>
                <c:pt idx="22">
                  <c:v>12.28757499999999</c:v>
                </c:pt>
                <c:pt idx="23">
                  <c:v>7.5167080000000084</c:v>
                </c:pt>
                <c:pt idx="24">
                  <c:v>6.9688259999999929</c:v>
                </c:pt>
                <c:pt idx="25">
                  <c:v>5.311095999999992</c:v>
                </c:pt>
                <c:pt idx="26">
                  <c:v>10.669815</c:v>
                </c:pt>
                <c:pt idx="27">
                  <c:v>8.030335000000008</c:v>
                </c:pt>
                <c:pt idx="28">
                  <c:v>7.5147550000000081</c:v>
                </c:pt>
                <c:pt idx="29">
                  <c:v>9.8127139999999997</c:v>
                </c:pt>
                <c:pt idx="30">
                  <c:v>10.047713999999985</c:v>
                </c:pt>
                <c:pt idx="31">
                  <c:v>9.0168150000000082</c:v>
                </c:pt>
                <c:pt idx="32">
                  <c:v>11.155991</c:v>
                </c:pt>
                <c:pt idx="33">
                  <c:v>10.277801000000011</c:v>
                </c:pt>
                <c:pt idx="34">
                  <c:v>11.114563000000004</c:v>
                </c:pt>
                <c:pt idx="35">
                  <c:v>10.609283999999974</c:v>
                </c:pt>
                <c:pt idx="36">
                  <c:v>9.8330230000000256</c:v>
                </c:pt>
                <c:pt idx="37">
                  <c:v>12.021682999999996</c:v>
                </c:pt>
                <c:pt idx="38">
                  <c:v>16.914062000000001</c:v>
                </c:pt>
                <c:pt idx="39">
                  <c:v>12.015778000000012</c:v>
                </c:pt>
                <c:pt idx="40">
                  <c:v>13.52694699999995</c:v>
                </c:pt>
                <c:pt idx="41">
                  <c:v>11.036773000000039</c:v>
                </c:pt>
                <c:pt idx="42">
                  <c:v>13.333801999999991</c:v>
                </c:pt>
                <c:pt idx="43">
                  <c:v>17.403349999999989</c:v>
                </c:pt>
                <c:pt idx="44">
                  <c:v>16.443238000000008</c:v>
                </c:pt>
                <c:pt idx="45">
                  <c:v>15.553314</c:v>
                </c:pt>
              </c:numCache>
            </c:numRef>
          </c:val>
        </c:ser>
        <c:ser>
          <c:idx val="4"/>
          <c:order val="3"/>
          <c:tx>
            <c:v>other</c:v>
          </c:tx>
          <c:spPr>
            <a:solidFill>
              <a:schemeClr val="bg1">
                <a:lumMod val="65000"/>
              </a:schemeClr>
            </a:solidFill>
            <a:ln>
              <a:solidFill>
                <a:schemeClr val="bg1">
                  <a:lumMod val="65000"/>
                </a:schemeClr>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annual_cap_add_ret!$Z$2:$Z$47</c:f>
              <c:numCache>
                <c:formatCode>General</c:formatCode>
                <c:ptCount val="46"/>
                <c:pt idx="0">
                  <c:v>0.2137</c:v>
                </c:pt>
                <c:pt idx="1">
                  <c:v>0.3325999999999999</c:v>
                </c:pt>
                <c:pt idx="2">
                  <c:v>0.38629999999999992</c:v>
                </c:pt>
                <c:pt idx="3">
                  <c:v>0.42739999999999978</c:v>
                </c:pt>
                <c:pt idx="4">
                  <c:v>0.51339999999999986</c:v>
                </c:pt>
                <c:pt idx="5">
                  <c:v>0.39819999999999978</c:v>
                </c:pt>
                <c:pt idx="6">
                  <c:v>0.6298999999999999</c:v>
                </c:pt>
                <c:pt idx="7">
                  <c:v>1.0250999999999999</c:v>
                </c:pt>
                <c:pt idx="8">
                  <c:v>1.3335999999999999</c:v>
                </c:pt>
                <c:pt idx="9">
                  <c:v>0.46390000000000009</c:v>
                </c:pt>
                <c:pt idx="10">
                  <c:v>0.57699999999999996</c:v>
                </c:pt>
                <c:pt idx="11">
                  <c:v>0.70569999999999988</c:v>
                </c:pt>
                <c:pt idx="12">
                  <c:v>0.53060000000000018</c:v>
                </c:pt>
                <c:pt idx="13">
                  <c:v>0.54100000000000004</c:v>
                </c:pt>
                <c:pt idx="14">
                  <c:v>0.38569999999999999</c:v>
                </c:pt>
                <c:pt idx="15">
                  <c:v>1.3452</c:v>
                </c:pt>
                <c:pt idx="16">
                  <c:v>4.1171899999999999</c:v>
                </c:pt>
                <c:pt idx="17">
                  <c:v>1.9127030000000005</c:v>
                </c:pt>
                <c:pt idx="18">
                  <c:v>1.0522429999999989</c:v>
                </c:pt>
                <c:pt idx="19">
                  <c:v>1.0053690000000017</c:v>
                </c:pt>
                <c:pt idx="20">
                  <c:v>0.7739149999999988</c:v>
                </c:pt>
                <c:pt idx="21">
                  <c:v>0.72084599999999988</c:v>
                </c:pt>
                <c:pt idx="22">
                  <c:v>0.79124100000000119</c:v>
                </c:pt>
                <c:pt idx="23">
                  <c:v>0.76701399999999964</c:v>
                </c:pt>
                <c:pt idx="24">
                  <c:v>0.72312200000000004</c:v>
                </c:pt>
                <c:pt idx="25">
                  <c:v>0.74277599999999921</c:v>
                </c:pt>
                <c:pt idx="26">
                  <c:v>0.32032900000000097</c:v>
                </c:pt>
                <c:pt idx="27">
                  <c:v>0.33501599999999954</c:v>
                </c:pt>
                <c:pt idx="28">
                  <c:v>0.32462800000000058</c:v>
                </c:pt>
                <c:pt idx="29">
                  <c:v>0.40209099999999864</c:v>
                </c:pt>
                <c:pt idx="30">
                  <c:v>3.4138230000000007</c:v>
                </c:pt>
                <c:pt idx="31">
                  <c:v>0.43886799999999937</c:v>
                </c:pt>
                <c:pt idx="32">
                  <c:v>0.36781799999999976</c:v>
                </c:pt>
                <c:pt idx="33">
                  <c:v>0.30972600000000128</c:v>
                </c:pt>
                <c:pt idx="34">
                  <c:v>0.30521900000000102</c:v>
                </c:pt>
                <c:pt idx="35">
                  <c:v>0.58895199999999903</c:v>
                </c:pt>
                <c:pt idx="36">
                  <c:v>0.41140899999999903</c:v>
                </c:pt>
                <c:pt idx="37">
                  <c:v>0.27723399999999998</c:v>
                </c:pt>
                <c:pt idx="38">
                  <c:v>0.81594300000000075</c:v>
                </c:pt>
                <c:pt idx="39">
                  <c:v>0.5687509999999989</c:v>
                </c:pt>
                <c:pt idx="40">
                  <c:v>0.54370600000000024</c:v>
                </c:pt>
                <c:pt idx="41">
                  <c:v>1.9580289999999998</c:v>
                </c:pt>
                <c:pt idx="42">
                  <c:v>0.40310099999999949</c:v>
                </c:pt>
                <c:pt idx="43">
                  <c:v>0.55198700000000045</c:v>
                </c:pt>
                <c:pt idx="44">
                  <c:v>0.66583200000000176</c:v>
                </c:pt>
                <c:pt idx="45">
                  <c:v>0.38612399999998814</c:v>
                </c:pt>
              </c:numCache>
            </c:numRef>
          </c:val>
        </c:ser>
        <c:ser>
          <c:idx val="2"/>
          <c:order val="4"/>
          <c:tx>
            <c:v>wind</c:v>
          </c:tx>
          <c:spPr>
            <a:solidFill>
              <a:schemeClr val="accent3"/>
            </a:solidFill>
            <a:ln>
              <a:solidFill>
                <a:schemeClr val="accent3"/>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annual_cap_add_ret!$Y$2:$Y$47</c:f>
              <c:numCache>
                <c:formatCode>General</c:formatCode>
                <c:ptCount val="46"/>
                <c:pt idx="0">
                  <c:v>2.1558000000000002</c:v>
                </c:pt>
                <c:pt idx="1">
                  <c:v>2.6544000000000012</c:v>
                </c:pt>
                <c:pt idx="2">
                  <c:v>5.2999000000000001</c:v>
                </c:pt>
                <c:pt idx="3">
                  <c:v>8.2805999999999997</c:v>
                </c:pt>
                <c:pt idx="4">
                  <c:v>9.8017999999999965</c:v>
                </c:pt>
                <c:pt idx="5">
                  <c:v>4.6656000000000004</c:v>
                </c:pt>
                <c:pt idx="6">
                  <c:v>6.7409999999999997</c:v>
                </c:pt>
                <c:pt idx="7">
                  <c:v>13.2492</c:v>
                </c:pt>
                <c:pt idx="8">
                  <c:v>0.86439999999999984</c:v>
                </c:pt>
                <c:pt idx="9">
                  <c:v>4.9535</c:v>
                </c:pt>
                <c:pt idx="10">
                  <c:v>8.2434999999999992</c:v>
                </c:pt>
                <c:pt idx="11">
                  <c:v>8.7498000000000005</c:v>
                </c:pt>
                <c:pt idx="12">
                  <c:v>6.0903</c:v>
                </c:pt>
                <c:pt idx="13">
                  <c:v>6.8816000000000006</c:v>
                </c:pt>
                <c:pt idx="14">
                  <c:v>9.3146000000000022</c:v>
                </c:pt>
                <c:pt idx="15">
                  <c:v>23.463699999999999</c:v>
                </c:pt>
                <c:pt idx="16">
                  <c:v>7.5873769999999991</c:v>
                </c:pt>
                <c:pt idx="17">
                  <c:v>2.9897550000000006</c:v>
                </c:pt>
                <c:pt idx="18">
                  <c:v>26.864951000000005</c:v>
                </c:pt>
                <c:pt idx="19">
                  <c:v>33.081928000000012</c:v>
                </c:pt>
                <c:pt idx="20">
                  <c:v>0.3145579999999768</c:v>
                </c:pt>
                <c:pt idx="21">
                  <c:v>0.71433500000000549</c:v>
                </c:pt>
                <c:pt idx="22">
                  <c:v>0.96868100000000368</c:v>
                </c:pt>
                <c:pt idx="23">
                  <c:v>2.597093000000001</c:v>
                </c:pt>
                <c:pt idx="24">
                  <c:v>0.50904899999999031</c:v>
                </c:pt>
                <c:pt idx="25">
                  <c:v>7.4451020000000057</c:v>
                </c:pt>
                <c:pt idx="26">
                  <c:v>0.56025499999999795</c:v>
                </c:pt>
                <c:pt idx="27">
                  <c:v>0.69516799999999535</c:v>
                </c:pt>
                <c:pt idx="28">
                  <c:v>0.61316700000000424</c:v>
                </c:pt>
                <c:pt idx="29">
                  <c:v>5.7128540000000072</c:v>
                </c:pt>
                <c:pt idx="30">
                  <c:v>8.7126040000000131</c:v>
                </c:pt>
                <c:pt idx="31">
                  <c:v>0.34537099999998588</c:v>
                </c:pt>
                <c:pt idx="32">
                  <c:v>0.22144199999999614</c:v>
                </c:pt>
                <c:pt idx="33">
                  <c:v>0.78604800000000807</c:v>
                </c:pt>
                <c:pt idx="34">
                  <c:v>0.18559099999998807</c:v>
                </c:pt>
                <c:pt idx="35">
                  <c:v>0.57773700000001327</c:v>
                </c:pt>
                <c:pt idx="36">
                  <c:v>0.68000999999999578</c:v>
                </c:pt>
                <c:pt idx="37">
                  <c:v>0.11947399999999675</c:v>
                </c:pt>
                <c:pt idx="38">
                  <c:v>0.6322190000000063</c:v>
                </c:pt>
                <c:pt idx="39">
                  <c:v>1.500789999999995</c:v>
                </c:pt>
                <c:pt idx="40">
                  <c:v>1.7556150000000059</c:v>
                </c:pt>
                <c:pt idx="41">
                  <c:v>1.1624439999999936</c:v>
                </c:pt>
                <c:pt idx="42">
                  <c:v>1.6799379999999928</c:v>
                </c:pt>
                <c:pt idx="43">
                  <c:v>0.22864800000000685</c:v>
                </c:pt>
                <c:pt idx="44">
                  <c:v>2.1494950000000017</c:v>
                </c:pt>
                <c:pt idx="45">
                  <c:v>2.6625039999999984</c:v>
                </c:pt>
              </c:numCache>
            </c:numRef>
          </c:val>
        </c:ser>
        <c:ser>
          <c:idx val="5"/>
          <c:order val="5"/>
          <c:tx>
            <c:v>solar</c:v>
          </c:tx>
          <c:spPr>
            <a:solidFill>
              <a:schemeClr val="accent4"/>
            </a:solidFill>
            <a:ln>
              <a:solidFill>
                <a:schemeClr val="accent4"/>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annual_cap_add_ret!$AE$2:$AE$47</c:f>
              <c:numCache>
                <c:formatCode>General</c:formatCode>
                <c:ptCount val="46"/>
                <c:pt idx="0">
                  <c:v>0.60961900000000002</c:v>
                </c:pt>
                <c:pt idx="1">
                  <c:v>0.19534899999999999</c:v>
                </c:pt>
                <c:pt idx="2">
                  <c:v>0.23726499999999995</c:v>
                </c:pt>
                <c:pt idx="3">
                  <c:v>0.31470100000000012</c:v>
                </c:pt>
                <c:pt idx="4">
                  <c:v>0.41088499999999994</c:v>
                </c:pt>
                <c:pt idx="5">
                  <c:v>0.88164900000000013</c:v>
                </c:pt>
                <c:pt idx="6">
                  <c:v>1.783312</c:v>
                </c:pt>
                <c:pt idx="7">
                  <c:v>3.2401479999999996</c:v>
                </c:pt>
                <c:pt idx="8">
                  <c:v>5.3254530000000004</c:v>
                </c:pt>
                <c:pt idx="9">
                  <c:v>5.9784829999999989</c:v>
                </c:pt>
                <c:pt idx="10">
                  <c:v>6.4489630000000027</c:v>
                </c:pt>
                <c:pt idx="11">
                  <c:v>12.328296999999996</c:v>
                </c:pt>
                <c:pt idx="12">
                  <c:v>9.4804190000000048</c:v>
                </c:pt>
                <c:pt idx="13">
                  <c:v>9.2545579999999958</c:v>
                </c:pt>
                <c:pt idx="14">
                  <c:v>10.162976000000008</c:v>
                </c:pt>
                <c:pt idx="15">
                  <c:v>17.824057999999994</c:v>
                </c:pt>
                <c:pt idx="16">
                  <c:v>17.435912999999999</c:v>
                </c:pt>
                <c:pt idx="17">
                  <c:v>20.273926000000003</c:v>
                </c:pt>
                <c:pt idx="18">
                  <c:v>9.1422270000000054</c:v>
                </c:pt>
                <c:pt idx="19">
                  <c:v>13.617843999999991</c:v>
                </c:pt>
                <c:pt idx="20">
                  <c:v>22.161346000000009</c:v>
                </c:pt>
                <c:pt idx="21">
                  <c:v>23.86262499999998</c:v>
                </c:pt>
                <c:pt idx="22">
                  <c:v>20.017060000000015</c:v>
                </c:pt>
                <c:pt idx="23">
                  <c:v>11.017334000000005</c:v>
                </c:pt>
                <c:pt idx="24">
                  <c:v>18.181731999999982</c:v>
                </c:pt>
                <c:pt idx="25">
                  <c:v>11.323685000000012</c:v>
                </c:pt>
                <c:pt idx="26">
                  <c:v>12.024078000000003</c:v>
                </c:pt>
                <c:pt idx="27">
                  <c:v>13.793395999999973</c:v>
                </c:pt>
                <c:pt idx="28">
                  <c:v>14.385620000000017</c:v>
                </c:pt>
                <c:pt idx="29">
                  <c:v>10.642212000000029</c:v>
                </c:pt>
                <c:pt idx="30">
                  <c:v>14.643950999999959</c:v>
                </c:pt>
                <c:pt idx="31">
                  <c:v>11.724701000000039</c:v>
                </c:pt>
                <c:pt idx="32">
                  <c:v>11.736358999999993</c:v>
                </c:pt>
                <c:pt idx="33">
                  <c:v>12.71990999999997</c:v>
                </c:pt>
                <c:pt idx="34">
                  <c:v>9.1300050000000397</c:v>
                </c:pt>
                <c:pt idx="35">
                  <c:v>9.9419549999999504</c:v>
                </c:pt>
                <c:pt idx="36">
                  <c:v>15.021942000000024</c:v>
                </c:pt>
                <c:pt idx="37">
                  <c:v>10.940216000000021</c:v>
                </c:pt>
                <c:pt idx="38">
                  <c:v>10.704316000000006</c:v>
                </c:pt>
                <c:pt idx="39">
                  <c:v>13.068388999999968</c:v>
                </c:pt>
                <c:pt idx="40">
                  <c:v>16.922668999999985</c:v>
                </c:pt>
                <c:pt idx="41">
                  <c:v>18.897369000000026</c:v>
                </c:pt>
                <c:pt idx="42">
                  <c:v>19.782349000000011</c:v>
                </c:pt>
                <c:pt idx="43">
                  <c:v>13.084319999999991</c:v>
                </c:pt>
                <c:pt idx="44">
                  <c:v>14.645263999999997</c:v>
                </c:pt>
                <c:pt idx="45">
                  <c:v>13.807800000000043</c:v>
                </c:pt>
              </c:numCache>
            </c:numRef>
          </c:val>
        </c:ser>
        <c:ser>
          <c:idx val="8"/>
          <c:order val="6"/>
          <c:tx>
            <c:v>nuclear</c:v>
          </c:tx>
          <c:spPr>
            <a:solidFill>
              <a:schemeClr val="accent5"/>
            </a:solidFill>
            <a:ln>
              <a:solidFill>
                <a:schemeClr val="accent5"/>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annual_cap_add_ret!$AC$2:$AC$47</c:f>
              <c:numCache>
                <c:formatCode>General</c:formatCode>
                <c:ptCount val="46"/>
                <c:pt idx="0">
                  <c:v>0</c:v>
                </c:pt>
                <c:pt idx="1">
                  <c:v>0</c:v>
                </c:pt>
                <c:pt idx="2">
                  <c:v>0</c:v>
                </c:pt>
                <c:pt idx="3">
                  <c:v>0</c:v>
                </c:pt>
                <c:pt idx="4">
                  <c:v>0</c:v>
                </c:pt>
                <c:pt idx="5">
                  <c:v>0</c:v>
                </c:pt>
                <c:pt idx="6">
                  <c:v>0</c:v>
                </c:pt>
                <c:pt idx="7">
                  <c:v>0</c:v>
                </c:pt>
                <c:pt idx="8">
                  <c:v>-3.5760000000000001</c:v>
                </c:pt>
                <c:pt idx="9">
                  <c:v>-0.61239999999999994</c:v>
                </c:pt>
                <c:pt idx="10">
                  <c:v>0</c:v>
                </c:pt>
                <c:pt idx="11">
                  <c:v>-0.48280000000000001</c:v>
                </c:pt>
                <c:pt idx="12">
                  <c:v>0</c:v>
                </c:pt>
                <c:pt idx="13">
                  <c:v>-0.60770000000000002</c:v>
                </c:pt>
                <c:pt idx="14">
                  <c:v>-1.4763999999999999</c:v>
                </c:pt>
                <c:pt idx="15">
                  <c:v>-1.6174999999999999</c:v>
                </c:pt>
                <c:pt idx="16">
                  <c:v>-5.7363</c:v>
                </c:pt>
                <c:pt idx="17">
                  <c:v>-0.77160000000000029</c:v>
                </c:pt>
                <c:pt idx="18">
                  <c:v>0</c:v>
                </c:pt>
                <c:pt idx="19">
                  <c:v>0</c:v>
                </c:pt>
                <c:pt idx="20">
                  <c:v>-1.1219999999999999</c:v>
                </c:pt>
                <c:pt idx="21">
                  <c:v>-11.235701000000002</c:v>
                </c:pt>
                <c:pt idx="22">
                  <c:v>-1.9110009999999988</c:v>
                </c:pt>
                <c:pt idx="23">
                  <c:v>0</c:v>
                </c:pt>
                <c:pt idx="24">
                  <c:v>-2.0749989999999983</c:v>
                </c:pt>
                <c:pt idx="25">
                  <c:v>0</c:v>
                </c:pt>
                <c:pt idx="26">
                  <c:v>0</c:v>
                </c:pt>
                <c:pt idx="27">
                  <c:v>0</c:v>
                </c:pt>
                <c:pt idx="28">
                  <c:v>-1.0650000000000013</c:v>
                </c:pt>
                <c:pt idx="29">
                  <c:v>-2.1340010000000014</c:v>
                </c:pt>
                <c:pt idx="30">
                  <c:v>0</c:v>
                </c:pt>
                <c:pt idx="31">
                  <c:v>-0.90099899999999877</c:v>
                </c:pt>
                <c:pt idx="32">
                  <c:v>0</c:v>
                </c:pt>
                <c:pt idx="33">
                  <c:v>0</c:v>
                </c:pt>
                <c:pt idx="34">
                  <c:v>0</c:v>
                </c:pt>
                <c:pt idx="35">
                  <c:v>-1.1529999999999987</c:v>
                </c:pt>
                <c:pt idx="36">
                  <c:v>0</c:v>
                </c:pt>
                <c:pt idx="37">
                  <c:v>0</c:v>
                </c:pt>
                <c:pt idx="38">
                  <c:v>0</c:v>
                </c:pt>
                <c:pt idx="39">
                  <c:v>0</c:v>
                </c:pt>
                <c:pt idx="40">
                  <c:v>0</c:v>
                </c:pt>
                <c:pt idx="41">
                  <c:v>0</c:v>
                </c:pt>
                <c:pt idx="42">
                  <c:v>-0.97100100000000111</c:v>
                </c:pt>
                <c:pt idx="43">
                  <c:v>0</c:v>
                </c:pt>
                <c:pt idx="44">
                  <c:v>0</c:v>
                </c:pt>
                <c:pt idx="45">
                  <c:v>0</c:v>
                </c:pt>
              </c:numCache>
            </c:numRef>
          </c:val>
        </c:ser>
        <c:ser>
          <c:idx val="6"/>
          <c:order val="7"/>
          <c:tx>
            <c:v>coal</c:v>
          </c:tx>
          <c:spPr>
            <a:solidFill>
              <a:schemeClr val="tx1"/>
            </a:solidFill>
            <a:ln>
              <a:solidFill>
                <a:schemeClr val="tx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annual_cap_add_ret!$AA$2:$AA$47</c:f>
              <c:numCache>
                <c:formatCode>General</c:formatCode>
                <c:ptCount val="46"/>
                <c:pt idx="0">
                  <c:v>-0.27229999999999999</c:v>
                </c:pt>
                <c:pt idx="1">
                  <c:v>-0.75380000000000003</c:v>
                </c:pt>
                <c:pt idx="2">
                  <c:v>-1.2410000000000001</c:v>
                </c:pt>
                <c:pt idx="3">
                  <c:v>-0.79440000000000011</c:v>
                </c:pt>
                <c:pt idx="4">
                  <c:v>-0.54810000000000003</c:v>
                </c:pt>
                <c:pt idx="5">
                  <c:v>-1.4844999999999999</c:v>
                </c:pt>
                <c:pt idx="6">
                  <c:v>-2.7387999999999999</c:v>
                </c:pt>
                <c:pt idx="7">
                  <c:v>-10.4315</c:v>
                </c:pt>
                <c:pt idx="8">
                  <c:v>-6.0614999999999988</c:v>
                </c:pt>
                <c:pt idx="9">
                  <c:v>-4.2951999999999986</c:v>
                </c:pt>
                <c:pt idx="10">
                  <c:v>-14.866400000000001</c:v>
                </c:pt>
                <c:pt idx="11">
                  <c:v>-7.9058999999999999</c:v>
                </c:pt>
                <c:pt idx="12">
                  <c:v>-6.3097000000000003</c:v>
                </c:pt>
                <c:pt idx="13">
                  <c:v>-13.3042</c:v>
                </c:pt>
                <c:pt idx="14">
                  <c:v>-12.895099999999999</c:v>
                </c:pt>
                <c:pt idx="15">
                  <c:v>-8.8256999999999994</c:v>
                </c:pt>
                <c:pt idx="16">
                  <c:v>-4.5084</c:v>
                </c:pt>
                <c:pt idx="17">
                  <c:v>-4.7122989999999998</c:v>
                </c:pt>
                <c:pt idx="18">
                  <c:v>-19.859598000000002</c:v>
                </c:pt>
                <c:pt idx="19">
                  <c:v>-11.1342</c:v>
                </c:pt>
                <c:pt idx="20">
                  <c:v>-37.889689999999995</c:v>
                </c:pt>
                <c:pt idx="21">
                  <c:v>-4.3729100000000045</c:v>
                </c:pt>
                <c:pt idx="22">
                  <c:v>-6.0665889999999933</c:v>
                </c:pt>
                <c:pt idx="23">
                  <c:v>-2.5909960000000041</c:v>
                </c:pt>
                <c:pt idx="24">
                  <c:v>-2.4740060000000028</c:v>
                </c:pt>
                <c:pt idx="25">
                  <c:v>-2.5320059999999955</c:v>
                </c:pt>
                <c:pt idx="26">
                  <c:v>-1.4179990000000089</c:v>
                </c:pt>
                <c:pt idx="27">
                  <c:v>-2.0610049999999944</c:v>
                </c:pt>
                <c:pt idx="28">
                  <c:v>-1.179000000000002</c:v>
                </c:pt>
                <c:pt idx="29">
                  <c:v>-0.58650299999999334</c:v>
                </c:pt>
                <c:pt idx="30">
                  <c:v>-2.2024990000000031</c:v>
                </c:pt>
                <c:pt idx="31">
                  <c:v>0</c:v>
                </c:pt>
                <c:pt idx="32">
                  <c:v>-0.33900400000000275</c:v>
                </c:pt>
                <c:pt idx="33">
                  <c:v>-3.0827950000000044</c:v>
                </c:pt>
                <c:pt idx="34">
                  <c:v>-0.7790069999999929</c:v>
                </c:pt>
                <c:pt idx="35">
                  <c:v>0</c:v>
                </c:pt>
                <c:pt idx="36">
                  <c:v>-0.3399959999999993</c:v>
                </c:pt>
                <c:pt idx="37">
                  <c:v>0</c:v>
                </c:pt>
                <c:pt idx="38">
                  <c:v>0</c:v>
                </c:pt>
                <c:pt idx="39">
                  <c:v>0</c:v>
                </c:pt>
                <c:pt idx="40">
                  <c:v>-2.5139999999999958</c:v>
                </c:pt>
                <c:pt idx="41">
                  <c:v>0</c:v>
                </c:pt>
                <c:pt idx="42">
                  <c:v>-0.48699900000001151</c:v>
                </c:pt>
                <c:pt idx="43">
                  <c:v>0</c:v>
                </c:pt>
                <c:pt idx="44">
                  <c:v>0</c:v>
                </c:pt>
                <c:pt idx="45">
                  <c:v>0</c:v>
                </c:pt>
              </c:numCache>
            </c:numRef>
          </c:val>
        </c:ser>
        <c:ser>
          <c:idx val="7"/>
          <c:order val="8"/>
          <c:tx>
            <c:v>oil and gas</c:v>
          </c:tx>
          <c:spPr>
            <a:solidFill>
              <a:schemeClr val="accent1"/>
            </a:solidFill>
            <a:ln>
              <a:solidFill>
                <a:schemeClr val="accent1"/>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annual_cap_add_ret!$AB$2:$AB$47</c:f>
              <c:numCache>
                <c:formatCode>General</c:formatCode>
                <c:ptCount val="46"/>
                <c:pt idx="0">
                  <c:v>-3.7134999999999998</c:v>
                </c:pt>
                <c:pt idx="1">
                  <c:v>-2.8337999999999992</c:v>
                </c:pt>
                <c:pt idx="2">
                  <c:v>-3.5008000000000008</c:v>
                </c:pt>
                <c:pt idx="3">
                  <c:v>-1.7771999999999999</c:v>
                </c:pt>
                <c:pt idx="4">
                  <c:v>-5.0687000000000024</c:v>
                </c:pt>
                <c:pt idx="5">
                  <c:v>-3.6613000000000002</c:v>
                </c:pt>
                <c:pt idx="6">
                  <c:v>-3.6596999999999991</c:v>
                </c:pt>
                <c:pt idx="7">
                  <c:v>-5.7841999999999993</c:v>
                </c:pt>
                <c:pt idx="8">
                  <c:v>-8.1548999999999996</c:v>
                </c:pt>
                <c:pt idx="9">
                  <c:v>-5.224899999999999</c:v>
                </c:pt>
                <c:pt idx="10">
                  <c:v>-7.0853000000000002</c:v>
                </c:pt>
                <c:pt idx="11">
                  <c:v>-8.9876000000000005</c:v>
                </c:pt>
                <c:pt idx="12">
                  <c:v>-5.4057000000000013</c:v>
                </c:pt>
                <c:pt idx="13">
                  <c:v>-8.868999999999998</c:v>
                </c:pt>
                <c:pt idx="14">
                  <c:v>-4.6454000000000004</c:v>
                </c:pt>
                <c:pt idx="15">
                  <c:v>-2.0741000000000001</c:v>
                </c:pt>
                <c:pt idx="16">
                  <c:v>-1.2699</c:v>
                </c:pt>
                <c:pt idx="17">
                  <c:v>-5.9529009999999998</c:v>
                </c:pt>
                <c:pt idx="18">
                  <c:v>-6.8255000000000008</c:v>
                </c:pt>
                <c:pt idx="19">
                  <c:v>-7.5468999999999991</c:v>
                </c:pt>
                <c:pt idx="20">
                  <c:v>-4.785299000000002</c:v>
                </c:pt>
                <c:pt idx="21">
                  <c:v>-4.9261029999999977</c:v>
                </c:pt>
                <c:pt idx="22">
                  <c:v>-1.5785969999999985</c:v>
                </c:pt>
                <c:pt idx="23">
                  <c:v>-2.0653999999999897</c:v>
                </c:pt>
                <c:pt idx="24">
                  <c:v>-1.9852010000000107</c:v>
                </c:pt>
                <c:pt idx="25">
                  <c:v>-1.520899</c:v>
                </c:pt>
                <c:pt idx="26">
                  <c:v>-3.0360009999999988</c:v>
                </c:pt>
                <c:pt idx="27">
                  <c:v>-0.40500100000000572</c:v>
                </c:pt>
                <c:pt idx="28">
                  <c:v>-0.85140299999999769</c:v>
                </c:pt>
                <c:pt idx="29">
                  <c:v>-0.5188010000000034</c:v>
                </c:pt>
                <c:pt idx="30">
                  <c:v>-0.98749699999999763</c:v>
                </c:pt>
                <c:pt idx="31">
                  <c:v>-7.9997999999996239E-2</c:v>
                </c:pt>
                <c:pt idx="32">
                  <c:v>-6.9999000000002809E-2</c:v>
                </c:pt>
                <c:pt idx="33">
                  <c:v>-0.72690000000000055</c:v>
                </c:pt>
                <c:pt idx="34">
                  <c:v>-0.50200000000000244</c:v>
                </c:pt>
                <c:pt idx="35">
                  <c:v>-0.17299999999999471</c:v>
                </c:pt>
                <c:pt idx="36">
                  <c:v>-0.35999800000000448</c:v>
                </c:pt>
                <c:pt idx="37">
                  <c:v>-0.61410199999999548</c:v>
                </c:pt>
                <c:pt idx="38">
                  <c:v>0</c:v>
                </c:pt>
                <c:pt idx="39">
                  <c:v>-0.40000400000000269</c:v>
                </c:pt>
                <c:pt idx="40">
                  <c:v>-0.97540099999999086</c:v>
                </c:pt>
                <c:pt idx="41">
                  <c:v>-0.59499999999999886</c:v>
                </c:pt>
                <c:pt idx="42">
                  <c:v>0</c:v>
                </c:pt>
                <c:pt idx="43">
                  <c:v>-0.30900000000001171</c:v>
                </c:pt>
                <c:pt idx="44">
                  <c:v>0</c:v>
                </c:pt>
                <c:pt idx="45">
                  <c:v>0</c:v>
                </c:pt>
              </c:numCache>
            </c:numRef>
          </c:val>
        </c:ser>
        <c:ser>
          <c:idx val="9"/>
          <c:order val="9"/>
          <c:tx>
            <c:v>other</c:v>
          </c:tx>
          <c:spPr>
            <a:solidFill>
              <a:schemeClr val="bg1">
                <a:lumMod val="65000"/>
              </a:schemeClr>
            </a:solidFill>
            <a:ln>
              <a:solidFill>
                <a:schemeClr val="bg1">
                  <a:lumMod val="65000"/>
                </a:schemeClr>
              </a:solidFill>
            </a:ln>
            <a:effectLst/>
          </c:spPr>
          <c:invertIfNegative val="0"/>
          <c:cat>
            <c:numRef>
              <c:f>annual_cap_add_ret!$A$2:$A$47</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annual_cap_add_ret!$AD$2:$AD$47</c:f>
              <c:numCache>
                <c:formatCode>General</c:formatCode>
                <c:ptCount val="46"/>
                <c:pt idx="0">
                  <c:v>-0.13250000000000001</c:v>
                </c:pt>
                <c:pt idx="1">
                  <c:v>-0.1731</c:v>
                </c:pt>
                <c:pt idx="2">
                  <c:v>-0.13139999999999999</c:v>
                </c:pt>
                <c:pt idx="3">
                  <c:v>-7.6299999999999979E-2</c:v>
                </c:pt>
                <c:pt idx="4">
                  <c:v>-0.1673</c:v>
                </c:pt>
                <c:pt idx="5">
                  <c:v>-0.3674</c:v>
                </c:pt>
                <c:pt idx="6">
                  <c:v>-0.28939999999999999</c:v>
                </c:pt>
                <c:pt idx="7">
                  <c:v>-0.58479999999999988</c:v>
                </c:pt>
                <c:pt idx="8">
                  <c:v>-0.34200000000000003</c:v>
                </c:pt>
                <c:pt idx="9">
                  <c:v>-0.36330000000000001</c:v>
                </c:pt>
                <c:pt idx="10">
                  <c:v>-0.54700000000000004</c:v>
                </c:pt>
                <c:pt idx="11">
                  <c:v>-0.35930000000000001</c:v>
                </c:pt>
                <c:pt idx="12">
                  <c:v>-0.32450000000000001</c:v>
                </c:pt>
                <c:pt idx="13">
                  <c:v>-0.38219999999999987</c:v>
                </c:pt>
                <c:pt idx="14">
                  <c:v>-0.90759999999999996</c:v>
                </c:pt>
                <c:pt idx="15">
                  <c:v>-0.1038</c:v>
                </c:pt>
                <c:pt idx="16">
                  <c:v>0</c:v>
                </c:pt>
                <c:pt idx="17">
                  <c:v>-1.21E-2</c:v>
                </c:pt>
                <c:pt idx="18">
                  <c:v>-2.2800000000000001E-2</c:v>
                </c:pt>
                <c:pt idx="19">
                  <c:v>-1.6E-2</c:v>
                </c:pt>
                <c:pt idx="20">
                  <c:v>-4.4999999999999971E-3</c:v>
                </c:pt>
                <c:pt idx="21">
                  <c:v>0</c:v>
                </c:pt>
                <c:pt idx="22">
                  <c:v>-4.5999999999999999E-3</c:v>
                </c:pt>
                <c:pt idx="23">
                  <c:v>-0.17230000000000001</c:v>
                </c:pt>
                <c:pt idx="24">
                  <c:v>-7.9399999999999971E-2</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-7.9900000000000027E-2</c:v>
                </c:pt>
                <c:pt idx="40">
                  <c:v>0</c:v>
                </c:pt>
                <c:pt idx="41">
                  <c:v>0</c:v>
                </c:pt>
                <c:pt idx="42">
                  <c:v>-3.0000000000000027E-3</c:v>
                </c:pt>
                <c:pt idx="43">
                  <c:v>0</c:v>
                </c:pt>
                <c:pt idx="44">
                  <c:v>-1.5000000000000013E-2</c:v>
                </c:pt>
                <c:pt idx="45">
                  <c:v>0</c:v>
                </c:pt>
              </c:numCache>
            </c:numRef>
          </c:val>
        </c:ser>
        <c:dLbls>
          <c:showLegendKey val="0"/>
          <c:showVal val="0"/>
          <c:showCatName val="0"/>
          <c:showSerName val="0"/>
          <c:showPercent val="0"/>
          <c:showBubbleSize val="0"/>
        </c:dLbls>
        <c:gapWidth val="67"/>
        <c:overlap val="100"/>
        <c:axId val="-1949073696"/>
        <c:axId val="-1949081312"/>
      </c:barChart>
      <c:catAx>
        <c:axId val="-1949073696"/>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9081312"/>
        <c:crosses val="autoZero"/>
        <c:auto val="1"/>
        <c:lblAlgn val="ctr"/>
        <c:lblOffset val="100"/>
        <c:tickLblSkip val="5"/>
        <c:tickMarkSkip val="5"/>
        <c:noMultiLvlLbl val="0"/>
      </c:catAx>
      <c:valAx>
        <c:axId val="-1949081312"/>
        <c:scaling>
          <c:orientation val="minMax"/>
          <c:max val="6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9073696"/>
        <c:crossesAt val="16"/>
        <c:crossBetween val="midCat"/>
        <c:majorUnit val="10"/>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60466736716248E-2"/>
          <c:y val="0.25156471451297024"/>
          <c:w val="0.75750894987446249"/>
          <c:h val="0.57525312039239296"/>
        </c:manualLayout>
      </c:layout>
      <c:barChart>
        <c:barDir val="col"/>
        <c:grouping val="stacked"/>
        <c:varyColors val="0"/>
        <c:ser>
          <c:idx val="5"/>
          <c:order val="0"/>
          <c:tx>
            <c:v>coal</c:v>
          </c:tx>
          <c:spPr>
            <a:solidFill>
              <a:schemeClr val="tx1"/>
            </a:solidFill>
            <a:ln>
              <a:noFill/>
            </a:ln>
            <a:effectLst/>
          </c:spPr>
          <c:invertIfNegative val="0"/>
          <c:dLbls>
            <c:delete val="1"/>
          </c:dLbls>
          <c:val>
            <c:numRef>
              <c:f>cum_cap_add_ret!$B$2:$F$2</c:f>
              <c:numCache>
                <c:formatCode>General</c:formatCode>
                <c:ptCount val="5"/>
                <c:pt idx="0">
                  <c:v>8.4829999999999992E-3</c:v>
                </c:pt>
                <c:pt idx="1">
                  <c:v>1.5299999999999999E-2</c:v>
                </c:pt>
                <c:pt idx="2">
                  <c:v>1.414E-2</c:v>
                </c:pt>
                <c:pt idx="3">
                  <c:v>9.1339999999999998E-3</c:v>
                </c:pt>
                <c:pt idx="4">
                  <c:v>9.2569999999999996E-3</c:v>
                </c:pt>
              </c:numCache>
            </c:numRef>
          </c:val>
        </c:ser>
        <c:ser>
          <c:idx val="4"/>
          <c:order val="1"/>
          <c:tx>
            <c:v>other</c:v>
          </c:tx>
          <c:spPr>
            <a:solidFill>
              <a:schemeClr val="bg1">
                <a:lumMod val="65000"/>
              </a:schemeClr>
            </a:solidFill>
            <a:ln>
              <a:noFill/>
            </a:ln>
            <a:effectLst/>
          </c:spPr>
          <c:invertIfNegative val="0"/>
          <c:dLbls>
            <c:dLbl>
              <c:idx val="0"/>
              <c:layout>
                <c:manualLayout>
                  <c:x val="6.6963762900107845E-2"/>
                  <c:y val="2.9220856342322115E-2"/>
                </c:manualLayout>
              </c:layout>
              <c:tx>
                <c:rich>
                  <a:bodyPr/>
                  <a:lstStyle/>
                  <a:p>
                    <a:fld id="{A70AC929-6785-47A3-8333-A8B401025DDB}" type="VALUE">
                      <a:rPr lang="en-US" dirty="0">
                        <a:solidFill>
                          <a:schemeClr val="bg2">
                            <a:lumMod val="60000"/>
                            <a:lumOff val="40000"/>
                          </a:schemeClr>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1.3652600653797319E-3"/>
                  <c:y val="0"/>
                </c:manualLayout>
              </c:layout>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6.6741665634503886E-2"/>
                  <c:y val="2.4848847252674239E-2"/>
                </c:manualLayout>
              </c:layout>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lumMod val="50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fld id="{B8F19EAB-7BAC-40E0-8F10-A22E7EA6A3E8}"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4"/>
              <c:layout>
                <c:manualLayout>
                  <c:x val="5.8730166070512062E-2"/>
                  <c:y val="2.1860045448239371E-2"/>
                </c:manualLayout>
              </c:layout>
              <c:tx>
                <c:rich>
                  <a:bodyPr/>
                  <a:lstStyle/>
                  <a:p>
                    <a:fld id="{729C91BC-FC6E-4683-8122-F1BB47EF3D05}" type="VALUE">
                      <a:rPr lang="en-US">
                        <a:solidFill>
                          <a:schemeClr val="bg1">
                            <a:lumMod val="50000"/>
                          </a:schemeClr>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cum_cap_add_ret!$G$2:$K$2</c:f>
              <c:numCache>
                <c:formatCode>General</c:formatCode>
                <c:ptCount val="5"/>
                <c:pt idx="0">
                  <c:v>26.21673100000001</c:v>
                </c:pt>
                <c:pt idx="1">
                  <c:v>93.995183000000026</c:v>
                </c:pt>
                <c:pt idx="2">
                  <c:v>23.227755000000059</c:v>
                </c:pt>
                <c:pt idx="3">
                  <c:v>97.429543999999964</c:v>
                </c:pt>
                <c:pt idx="4">
                  <c:v>21.413919999999958</c:v>
                </c:pt>
              </c:numCache>
            </c:numRef>
          </c:val>
        </c:ser>
        <c:ser>
          <c:idx val="3"/>
          <c:order val="2"/>
          <c:tx>
            <c:v>nuclear</c:v>
          </c:tx>
          <c:spPr>
            <a:solidFill>
              <a:schemeClr val="accent5"/>
            </a:solidFill>
            <a:ln>
              <a:noFill/>
            </a:ln>
            <a:effectLst/>
          </c:spPr>
          <c:invertIfNegative val="0"/>
          <c:dLbls>
            <c:delete val="1"/>
          </c:dLbls>
          <c:val>
            <c:numRef>
              <c:f>cum_cap_add_ret!$L$2:$P$2</c:f>
              <c:numCache>
                <c:formatCode>General</c:formatCode>
                <c:ptCount val="5"/>
                <c:pt idx="0">
                  <c:v>2.2000000000000002</c:v>
                </c:pt>
                <c:pt idx="1">
                  <c:v>6</c:v>
                </c:pt>
                <c:pt idx="2">
                  <c:v>2.2000000000000002</c:v>
                </c:pt>
                <c:pt idx="3">
                  <c:v>2.2000000000000002</c:v>
                </c:pt>
                <c:pt idx="4">
                  <c:v>2.2000000000000002</c:v>
                </c:pt>
              </c:numCache>
            </c:numRef>
          </c:val>
        </c:ser>
        <c:ser>
          <c:idx val="2"/>
          <c:order val="3"/>
          <c:tx>
            <c:v>oil and gas</c:v>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cum_cap_add_ret!$Q$2:$U$2</c:f>
              <c:numCache>
                <c:formatCode>General</c:formatCode>
                <c:ptCount val="5"/>
                <c:pt idx="0">
                  <c:v>374.953125</c:v>
                </c:pt>
                <c:pt idx="1">
                  <c:v>253.13916</c:v>
                </c:pt>
                <c:pt idx="2">
                  <c:v>465.83273300000002</c:v>
                </c:pt>
                <c:pt idx="3">
                  <c:v>297.19632000000001</c:v>
                </c:pt>
                <c:pt idx="4">
                  <c:v>446.391144</c:v>
                </c:pt>
              </c:numCache>
            </c:numRef>
          </c:val>
        </c:ser>
        <c:ser>
          <c:idx val="1"/>
          <c:order val="4"/>
          <c:tx>
            <c:v>wind</c:v>
          </c:tx>
          <c:spPr>
            <a:solidFill>
              <a:schemeClr val="accent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cum_cap_add_ret!$V$2:$Z$2</c:f>
              <c:numCache>
                <c:formatCode>General</c:formatCode>
                <c:ptCount val="5"/>
                <c:pt idx="0">
                  <c:v>114.054339</c:v>
                </c:pt>
                <c:pt idx="1">
                  <c:v>199.79083199999999</c:v>
                </c:pt>
                <c:pt idx="2">
                  <c:v>105.481437</c:v>
                </c:pt>
                <c:pt idx="3">
                  <c:v>237.142968</c:v>
                </c:pt>
                <c:pt idx="4">
                  <c:v>120.827011</c:v>
                </c:pt>
              </c:numCache>
            </c:numRef>
          </c:val>
        </c:ser>
        <c:ser>
          <c:idx val="0"/>
          <c:order val="5"/>
          <c:tx>
            <c:v>solar</c:v>
          </c:tx>
          <c:spPr>
            <a:solidFill>
              <a:schemeClr val="accent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cum_cap_add_ret!$AA$2:$AE$2</c:f>
              <c:numCache>
                <c:formatCode>General</c:formatCode>
                <c:ptCount val="5"/>
                <c:pt idx="0">
                  <c:v>434.73925799999989</c:v>
                </c:pt>
                <c:pt idx="1">
                  <c:v>562.61201500000004</c:v>
                </c:pt>
                <c:pt idx="2">
                  <c:v>384.61045100000001</c:v>
                </c:pt>
                <c:pt idx="3">
                  <c:v>657.19708300000002</c:v>
                </c:pt>
                <c:pt idx="4">
                  <c:v>205.66501600000001</c:v>
                </c:pt>
              </c:numCache>
            </c:numRef>
          </c:val>
        </c:ser>
        <c:dLbls>
          <c:dLblPos val="ctr"/>
          <c:showLegendKey val="0"/>
          <c:showVal val="1"/>
          <c:showCatName val="0"/>
          <c:showSerName val="0"/>
          <c:showPercent val="0"/>
          <c:showBubbleSize val="0"/>
        </c:dLbls>
        <c:gapWidth val="67"/>
        <c:overlap val="100"/>
        <c:axId val="-1949073152"/>
        <c:axId val="-1949080224"/>
      </c:barChart>
      <c:catAx>
        <c:axId val="-1949073152"/>
        <c:scaling>
          <c:orientation val="minMax"/>
        </c:scaling>
        <c:delete val="1"/>
        <c:axPos val="b"/>
        <c:numFmt formatCode="General" sourceLinked="1"/>
        <c:majorTickMark val="cross"/>
        <c:minorTickMark val="none"/>
        <c:tickLblPos val="low"/>
        <c:crossAx val="-1949080224"/>
        <c:crosses val="autoZero"/>
        <c:auto val="1"/>
        <c:lblAlgn val="ctr"/>
        <c:lblOffset val="100"/>
        <c:tickLblSkip val="5"/>
        <c:tickMarkSkip val="5"/>
        <c:noMultiLvlLbl val="0"/>
      </c:catAx>
      <c:valAx>
        <c:axId val="-1949080224"/>
        <c:scaling>
          <c:orientation val="minMax"/>
          <c:max val="14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9073152"/>
        <c:crosses val="autoZero"/>
        <c:crossBetween val="between"/>
        <c:majorUnit val="200"/>
      </c:valAx>
      <c:spPr>
        <a:noFill/>
        <a:ln>
          <a:noFill/>
        </a:ln>
        <a:effectLst/>
      </c:spPr>
    </c:plotArea>
    <c:plotVisOnly val="1"/>
    <c:dispBlanksAs val="zero"/>
    <c:showDLblsOverMax val="0"/>
  </c:chart>
  <c:spPr>
    <a:no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74720104339972E-2"/>
          <c:y val="0.10598966122884118"/>
          <c:w val="0.79063642552937941"/>
          <c:h val="0.65489225357119674"/>
        </c:manualLayout>
      </c:layout>
      <c:barChart>
        <c:barDir val="col"/>
        <c:grouping val="stacked"/>
        <c:varyColors val="0"/>
        <c:ser>
          <c:idx val="0"/>
          <c:order val="0"/>
          <c:tx>
            <c:v>nuclear</c:v>
          </c:tx>
          <c:spPr>
            <a:solidFill>
              <a:schemeClr val="accent5"/>
            </a:solidFill>
            <a:ln>
              <a:noFill/>
            </a:ln>
            <a:effectLst/>
          </c:spPr>
          <c:invertIfNegative val="0"/>
          <c:dLbls>
            <c:dLbl>
              <c:idx val="0"/>
              <c:layout>
                <c:manualLayout>
                  <c:x val="6.6919891858008715E-2"/>
                  <c:y val="3.1330771649678256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6.5593078995548726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6.5558845356407783E-2"/>
                  <c:y val="2.797239670815980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6.5063883990496021E-2"/>
                  <c:y val="1.7038264190883782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0496089526542838E-2"/>
                      <c:h val="0.19575130920232697"/>
                    </c:manualLayout>
                  </c15:layout>
                </c:ext>
              </c:extLst>
            </c:dLbl>
            <c:dLbl>
              <c:idx val="4"/>
              <c:layout>
                <c:manualLayout>
                  <c:x val="6.4226975251802029E-2"/>
                  <c:y val="1.0899315643298593E-19"/>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cum_cap_add_ret!$B$2:$F$2</c:f>
              <c:numCache>
                <c:formatCode>General</c:formatCode>
                <c:ptCount val="5"/>
                <c:pt idx="0">
                  <c:v>-29.075602</c:v>
                </c:pt>
                <c:pt idx="1">
                  <c:v>-14.413900999999999</c:v>
                </c:pt>
                <c:pt idx="2">
                  <c:v>-59.417895999999999</c:v>
                </c:pt>
                <c:pt idx="3">
                  <c:v>-57.855998999999997</c:v>
                </c:pt>
                <c:pt idx="4">
                  <c:v>-26.050602000000001</c:v>
                </c:pt>
              </c:numCache>
            </c:numRef>
          </c:val>
        </c:ser>
        <c:ser>
          <c:idx val="1"/>
          <c:order val="1"/>
          <c:tx>
            <c:v>coal</c:v>
          </c:tx>
          <c:spPr>
            <a:solidFill>
              <a:srgbClr val="33333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cum_cap_add_ret!$G$2:$K$2</c:f>
              <c:numCache>
                <c:formatCode>General</c:formatCode>
                <c:ptCount val="5"/>
                <c:pt idx="0">
                  <c:v>-111.129501</c:v>
                </c:pt>
                <c:pt idx="1">
                  <c:v>-91.250388999999998</c:v>
                </c:pt>
                <c:pt idx="2">
                  <c:v>-128.09979200000001</c:v>
                </c:pt>
                <c:pt idx="3">
                  <c:v>-120.249413</c:v>
                </c:pt>
                <c:pt idx="4">
                  <c:v>-107.37649500000001</c:v>
                </c:pt>
              </c:numCache>
            </c:numRef>
          </c:val>
        </c:ser>
        <c:ser>
          <c:idx val="2"/>
          <c:order val="2"/>
          <c:tx>
            <c:v>oil and gas</c:v>
          </c:tx>
          <c:spPr>
            <a:solidFill>
              <a:schemeClr val="accent1"/>
            </a:solidFill>
            <a:ln>
              <a:noFill/>
            </a:ln>
            <a:effectLst/>
          </c:spPr>
          <c:invertIfNegative val="0"/>
          <c:dLbls>
            <c:dLbl>
              <c:idx val="0"/>
              <c:layout>
                <c:manualLayout>
                  <c:x val="0"/>
                  <c:y val="-0.1374056774377030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1.3610033531050328E-3"/>
                  <c:y val="-0.15703682637229471"/>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9.9805759596384113E-17"/>
                  <c:y val="-0.1275924214274894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2.7220067062101653E-3"/>
                  <c:y val="-0.11777761977922106"/>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1.6468455192769752E-3"/>
                  <c:y val="-0.14610800487793654"/>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cum_cap_add_ret!$L$2:$P$2</c:f>
              <c:numCache>
                <c:formatCode>General</c:formatCode>
                <c:ptCount val="5"/>
                <c:pt idx="0">
                  <c:v>-49.059705000000001</c:v>
                </c:pt>
                <c:pt idx="1">
                  <c:v>-64.072063999999997</c:v>
                </c:pt>
                <c:pt idx="2">
                  <c:v>-51.828710000000001</c:v>
                </c:pt>
                <c:pt idx="3">
                  <c:v>-57.742510000000003</c:v>
                </c:pt>
                <c:pt idx="4">
                  <c:v>-48.427205000000001</c:v>
                </c:pt>
              </c:numCache>
            </c:numRef>
          </c:val>
        </c:ser>
        <c:ser>
          <c:idx val="3"/>
          <c:order val="3"/>
          <c:tx>
            <c:v>other</c:v>
          </c:tx>
          <c:spPr>
            <a:solidFill>
              <a:schemeClr val="bg1">
                <a:lumMod val="65000"/>
              </a:schemeClr>
            </a:solidFill>
            <a:ln>
              <a:noFill/>
            </a:ln>
            <a:effectLst/>
          </c:spPr>
          <c:invertIfNegative val="0"/>
          <c:dLbls>
            <c:delete val="1"/>
          </c:dLbls>
          <c:val>
            <c:numRef>
              <c:f>cum_cap_add_ret!$Q$2:$U$2</c:f>
              <c:numCache>
                <c:formatCode>General</c:formatCode>
                <c:ptCount val="5"/>
                <c:pt idx="0">
                  <c:v>-0.44962399999998581</c:v>
                </c:pt>
                <c:pt idx="1">
                  <c:v>-0.44972700000000471</c:v>
                </c:pt>
                <c:pt idx="2">
                  <c:v>-0.44966800000000262</c:v>
                </c:pt>
                <c:pt idx="3">
                  <c:v>-0.44962400000000707</c:v>
                </c:pt>
                <c:pt idx="4">
                  <c:v>-0.44966799999998491</c:v>
                </c:pt>
              </c:numCache>
            </c:numRef>
          </c:val>
        </c:ser>
        <c:dLbls>
          <c:dLblPos val="ctr"/>
          <c:showLegendKey val="0"/>
          <c:showVal val="1"/>
          <c:showCatName val="0"/>
          <c:showSerName val="0"/>
          <c:showPercent val="0"/>
          <c:showBubbleSize val="0"/>
        </c:dLbls>
        <c:gapWidth val="67"/>
        <c:overlap val="100"/>
        <c:axId val="-1949085664"/>
        <c:axId val="-1866358880"/>
      </c:barChart>
      <c:catAx>
        <c:axId val="-1949085664"/>
        <c:scaling>
          <c:orientation val="minMax"/>
        </c:scaling>
        <c:delete val="1"/>
        <c:axPos val="b"/>
        <c:numFmt formatCode="0" sourceLinked="1"/>
        <c:majorTickMark val="cross"/>
        <c:minorTickMark val="none"/>
        <c:tickLblPos val="low"/>
        <c:crossAx val="-1866358880"/>
        <c:crosses val="autoZero"/>
        <c:auto val="1"/>
        <c:lblAlgn val="ctr"/>
        <c:lblOffset val="100"/>
        <c:tickLblSkip val="5"/>
        <c:tickMarkSkip val="5"/>
        <c:noMultiLvlLbl val="0"/>
      </c:catAx>
      <c:valAx>
        <c:axId val="-1866358880"/>
        <c:scaling>
          <c:orientation val="minMax"/>
          <c:max val="0"/>
          <c:min val="-4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no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49085664"/>
        <c:crosses val="autoZero"/>
        <c:crossBetween val="between"/>
        <c:majorUnit val="200"/>
      </c:valAx>
      <c:spPr>
        <a:noFill/>
        <a:ln>
          <a:noFill/>
        </a:ln>
        <a:effectLst/>
      </c:spPr>
    </c:plotArea>
    <c:plotVisOnly val="1"/>
    <c:dispBlanksAs val="zero"/>
    <c:showDLblsOverMax val="0"/>
  </c:chart>
  <c:spPr>
    <a:no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61329833770772E-2"/>
          <c:y val="0.21738857110946239"/>
          <c:w val="0.64888101135277365"/>
          <c:h val="0.67890322220360755"/>
        </c:manualLayout>
      </c:layout>
      <c:barChart>
        <c:barDir val="col"/>
        <c:grouping val="stacked"/>
        <c:varyColors val="0"/>
        <c:ser>
          <c:idx val="2"/>
          <c:order val="0"/>
          <c:tx>
            <c:strRef>
              <c:f>Sheet1!$B$1</c:f>
              <c:strCache>
                <c:ptCount val="1"/>
                <c:pt idx="0">
                  <c:v>generation</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Sheet1!$A$2:$A$34</c:f>
              <c:numCache>
                <c:formatCode>General</c:formatCode>
                <c:ptCount val="4"/>
                <c:pt idx="0">
                  <c:v>2020</c:v>
                </c:pt>
                <c:pt idx="1">
                  <c:v>2030</c:v>
                </c:pt>
                <c:pt idx="2">
                  <c:v>2040</c:v>
                </c:pt>
                <c:pt idx="3">
                  <c:v>2050</c:v>
                </c:pt>
              </c:numCache>
            </c:numRef>
          </c:cat>
          <c:val>
            <c:numRef>
              <c:f>Sheet1!$B$2:$B$34</c:f>
              <c:numCache>
                <c:formatCode>General</c:formatCode>
                <c:ptCount val="4"/>
                <c:pt idx="0">
                  <c:v>5.8290280000000001</c:v>
                </c:pt>
                <c:pt idx="1">
                  <c:v>5.4238809999999997</c:v>
                </c:pt>
                <c:pt idx="2">
                  <c:v>4.9942320000000002</c:v>
                </c:pt>
                <c:pt idx="3">
                  <c:v>4.6767940000000001</c:v>
                </c:pt>
              </c:numCache>
            </c:numRef>
          </c:val>
        </c:ser>
        <c:ser>
          <c:idx val="1"/>
          <c:order val="1"/>
          <c:tx>
            <c:strRef>
              <c:f>Sheet1!$C$1</c:f>
              <c:strCache>
                <c:ptCount val="1"/>
                <c:pt idx="0">
                  <c:v>transmission</c:v>
                </c:pt>
              </c:strCache>
            </c:strRef>
          </c:tx>
          <c:spPr>
            <a:solidFill>
              <a:schemeClr val="accent2"/>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Sheet1!$A$2:$A$34</c:f>
              <c:numCache>
                <c:formatCode>General</c:formatCode>
                <c:ptCount val="4"/>
                <c:pt idx="0">
                  <c:v>2020</c:v>
                </c:pt>
                <c:pt idx="1">
                  <c:v>2030</c:v>
                </c:pt>
                <c:pt idx="2">
                  <c:v>2040</c:v>
                </c:pt>
                <c:pt idx="3">
                  <c:v>2050</c:v>
                </c:pt>
              </c:numCache>
            </c:numRef>
          </c:cat>
          <c:val>
            <c:numRef>
              <c:f>Sheet1!$C$2:$C$34</c:f>
              <c:numCache>
                <c:formatCode>General</c:formatCode>
                <c:ptCount val="4"/>
                <c:pt idx="0">
                  <c:v>1.3505640000000001</c:v>
                </c:pt>
                <c:pt idx="1">
                  <c:v>1.50681</c:v>
                </c:pt>
                <c:pt idx="2">
                  <c:v>1.582052</c:v>
                </c:pt>
                <c:pt idx="3">
                  <c:v>1.5443629999999999</c:v>
                </c:pt>
              </c:numCache>
            </c:numRef>
          </c:val>
        </c:ser>
        <c:ser>
          <c:idx val="0"/>
          <c:order val="2"/>
          <c:tx>
            <c:strRef>
              <c:f>Sheet1!$D$1</c:f>
              <c:strCache>
                <c:ptCount val="1"/>
                <c:pt idx="0">
                  <c:v>distribution</c:v>
                </c:pt>
              </c:strCache>
            </c:strRef>
          </c:tx>
          <c:spPr>
            <a:solidFill>
              <a:schemeClr val="accent3"/>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Sheet1!$A$2:$A$34</c:f>
              <c:numCache>
                <c:formatCode>General</c:formatCode>
                <c:ptCount val="4"/>
                <c:pt idx="0">
                  <c:v>2020</c:v>
                </c:pt>
                <c:pt idx="1">
                  <c:v>2030</c:v>
                </c:pt>
                <c:pt idx="2">
                  <c:v>2040</c:v>
                </c:pt>
                <c:pt idx="3">
                  <c:v>2050</c:v>
                </c:pt>
              </c:numCache>
            </c:numRef>
          </c:cat>
          <c:val>
            <c:numRef>
              <c:f>Sheet1!$D$2:$D$34</c:f>
              <c:numCache>
                <c:formatCode>General</c:formatCode>
                <c:ptCount val="4"/>
                <c:pt idx="0">
                  <c:v>3.2538339999999999</c:v>
                </c:pt>
                <c:pt idx="1">
                  <c:v>3.3353830000000002</c:v>
                </c:pt>
                <c:pt idx="2">
                  <c:v>3.4804010000000001</c:v>
                </c:pt>
                <c:pt idx="3">
                  <c:v>3.3972169999999999</c:v>
                </c:pt>
              </c:numCache>
            </c:numRef>
          </c:val>
        </c:ser>
        <c:dLbls>
          <c:dLblPos val="ctr"/>
          <c:showLegendKey val="0"/>
          <c:showVal val="1"/>
          <c:showCatName val="0"/>
          <c:showSerName val="0"/>
          <c:showPercent val="0"/>
          <c:showBubbleSize val="0"/>
        </c:dLbls>
        <c:gapWidth val="66"/>
        <c:overlap val="100"/>
        <c:axId val="-1866353984"/>
        <c:axId val="-1866363232"/>
      </c:barChart>
      <c:catAx>
        <c:axId val="-186635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6363232"/>
        <c:crosses val="autoZero"/>
        <c:auto val="1"/>
        <c:lblAlgn val="ctr"/>
        <c:lblOffset val="100"/>
        <c:noMultiLvlLbl val="0"/>
      </c:catAx>
      <c:valAx>
        <c:axId val="-1866363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663539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48613812776159E-2"/>
          <c:y val="0.22050958134975837"/>
          <c:w val="0.5771373882132137"/>
          <c:h val="0.66478243128984005"/>
        </c:manualLayout>
      </c:layout>
      <c:lineChart>
        <c:grouping val="standard"/>
        <c:varyColors val="0"/>
        <c:ser>
          <c:idx val="1"/>
          <c:order val="0"/>
          <c:tx>
            <c:strRef>
              <c:f>Sheet1!$B$1</c:f>
              <c:strCache>
                <c:ptCount val="1"/>
                <c:pt idx="0">
                  <c:v>Low Oil and Gas Supply</c:v>
                </c:pt>
              </c:strCache>
            </c:strRef>
          </c:tx>
          <c:spPr>
            <a:ln w="22225" cap="rnd">
              <a:solidFill>
                <a:schemeClr val="accent2">
                  <a:lumMod val="40000"/>
                  <a:lumOff val="6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11.592068743432071</c:v>
                </c:pt>
                <c:pt idx="1">
                  <c:v>11.43581269491836</c:v>
                </c:pt>
                <c:pt idx="2">
                  <c:v>11.15258712</c:v>
                </c:pt>
                <c:pt idx="3">
                  <c:v>11.21641935040047</c:v>
                </c:pt>
                <c:pt idx="4">
                  <c:v>11.41726289584901</c:v>
                </c:pt>
                <c:pt idx="5">
                  <c:v>11.277165019498391</c:v>
                </c:pt>
                <c:pt idx="6">
                  <c:v>11.009956404532639</c:v>
                </c:pt>
                <c:pt idx="7">
                  <c:v>11.02772132578219</c:v>
                </c:pt>
                <c:pt idx="8">
                  <c:v>10.820544978965691</c:v>
                </c:pt>
                <c:pt idx="9">
                  <c:v>10.70143481940053</c:v>
                </c:pt>
                <c:pt idx="10">
                  <c:v>10.414985</c:v>
                </c:pt>
                <c:pt idx="11">
                  <c:v>10.623538</c:v>
                </c:pt>
                <c:pt idx="12">
                  <c:v>10.711103</c:v>
                </c:pt>
                <c:pt idx="13">
                  <c:v>10.717605000000001</c:v>
                </c:pt>
                <c:pt idx="14">
                  <c:v>10.632228</c:v>
                </c:pt>
                <c:pt idx="15">
                  <c:v>10.645422</c:v>
                </c:pt>
                <c:pt idx="16">
                  <c:v>10.772511</c:v>
                </c:pt>
                <c:pt idx="17">
                  <c:v>10.838765</c:v>
                </c:pt>
                <c:pt idx="18">
                  <c:v>10.854431</c:v>
                </c:pt>
                <c:pt idx="19">
                  <c:v>10.818621</c:v>
                </c:pt>
                <c:pt idx="20">
                  <c:v>10.816791</c:v>
                </c:pt>
                <c:pt idx="21">
                  <c:v>10.858146</c:v>
                </c:pt>
                <c:pt idx="22">
                  <c:v>10.922636000000001</c:v>
                </c:pt>
                <c:pt idx="23">
                  <c:v>10.960452</c:v>
                </c:pt>
                <c:pt idx="24">
                  <c:v>10.955140999999999</c:v>
                </c:pt>
                <c:pt idx="25">
                  <c:v>10.910265000000001</c:v>
                </c:pt>
                <c:pt idx="26">
                  <c:v>10.84389</c:v>
                </c:pt>
                <c:pt idx="27">
                  <c:v>10.843209</c:v>
                </c:pt>
                <c:pt idx="28">
                  <c:v>10.863932999999999</c:v>
                </c:pt>
                <c:pt idx="29">
                  <c:v>10.888388000000001</c:v>
                </c:pt>
                <c:pt idx="30">
                  <c:v>10.894105</c:v>
                </c:pt>
                <c:pt idx="31">
                  <c:v>10.891818000000001</c:v>
                </c:pt>
                <c:pt idx="32">
                  <c:v>10.863320999999999</c:v>
                </c:pt>
                <c:pt idx="33">
                  <c:v>10.812545</c:v>
                </c:pt>
                <c:pt idx="34">
                  <c:v>10.803062000000001</c:v>
                </c:pt>
                <c:pt idx="35">
                  <c:v>10.75445</c:v>
                </c:pt>
                <c:pt idx="36">
                  <c:v>10.697858</c:v>
                </c:pt>
                <c:pt idx="37">
                  <c:v>10.63592</c:v>
                </c:pt>
                <c:pt idx="38">
                  <c:v>10.569807000000001</c:v>
                </c:pt>
                <c:pt idx="39">
                  <c:v>10.505800000000001</c:v>
                </c:pt>
                <c:pt idx="40">
                  <c:v>10.425413000000001</c:v>
                </c:pt>
              </c:numCache>
            </c:numRef>
          </c:val>
          <c:smooth val="0"/>
        </c:ser>
        <c:ser>
          <c:idx val="10"/>
          <c:order val="1"/>
          <c:tx>
            <c:strRef>
              <c:f>Sheet1!$H$1</c:f>
              <c:strCache>
                <c:ptCount val="1"/>
                <c:pt idx="0">
                  <c:v>High Oil and Gas Supply</c:v>
                </c:pt>
              </c:strCache>
            </c:strRef>
          </c:tx>
          <c:spPr>
            <a:ln w="28575" cap="rnd">
              <a:solidFill>
                <a:schemeClr val="accent2">
                  <a:lumMod val="75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Sheet1!$H$2:$H$42</c:f>
              <c:numCache>
                <c:formatCode>General</c:formatCode>
                <c:ptCount val="41"/>
                <c:pt idx="0">
                  <c:v>11.592068743432071</c:v>
                </c:pt>
                <c:pt idx="1">
                  <c:v>11.43581269491836</c:v>
                </c:pt>
                <c:pt idx="2">
                  <c:v>11.15258712</c:v>
                </c:pt>
                <c:pt idx="3">
                  <c:v>11.21641935040047</c:v>
                </c:pt>
                <c:pt idx="4">
                  <c:v>11.41726289584901</c:v>
                </c:pt>
                <c:pt idx="5">
                  <c:v>11.277165019498391</c:v>
                </c:pt>
                <c:pt idx="6">
                  <c:v>11.009956404532639</c:v>
                </c:pt>
                <c:pt idx="7">
                  <c:v>11.02772132578219</c:v>
                </c:pt>
                <c:pt idx="8">
                  <c:v>10.820544978965691</c:v>
                </c:pt>
                <c:pt idx="9">
                  <c:v>10.70143481940053</c:v>
                </c:pt>
                <c:pt idx="10">
                  <c:v>10.414752</c:v>
                </c:pt>
                <c:pt idx="11">
                  <c:v>10.602365000000001</c:v>
                </c:pt>
                <c:pt idx="12">
                  <c:v>10.455869</c:v>
                </c:pt>
                <c:pt idx="13">
                  <c:v>10.257922000000001</c:v>
                </c:pt>
                <c:pt idx="14">
                  <c:v>10.108067999999999</c:v>
                </c:pt>
                <c:pt idx="15">
                  <c:v>10.015625999999999</c:v>
                </c:pt>
                <c:pt idx="16">
                  <c:v>9.9545320000000004</c:v>
                </c:pt>
                <c:pt idx="17">
                  <c:v>9.9231929999999995</c:v>
                </c:pt>
                <c:pt idx="18">
                  <c:v>9.8882549999999991</c:v>
                </c:pt>
                <c:pt idx="19">
                  <c:v>9.8614610000000003</c:v>
                </c:pt>
                <c:pt idx="20">
                  <c:v>9.8408809999999995</c:v>
                </c:pt>
                <c:pt idx="21">
                  <c:v>9.8671849999999992</c:v>
                </c:pt>
                <c:pt idx="22">
                  <c:v>9.8490280000000006</c:v>
                </c:pt>
                <c:pt idx="23">
                  <c:v>9.8350930000000005</c:v>
                </c:pt>
                <c:pt idx="24">
                  <c:v>9.7988680000000006</c:v>
                </c:pt>
                <c:pt idx="25">
                  <c:v>9.7475970000000007</c:v>
                </c:pt>
                <c:pt idx="26">
                  <c:v>9.6970019999999995</c:v>
                </c:pt>
                <c:pt idx="27">
                  <c:v>9.6518739999999994</c:v>
                </c:pt>
                <c:pt idx="28">
                  <c:v>9.6181190000000001</c:v>
                </c:pt>
                <c:pt idx="29">
                  <c:v>9.5818849999999998</c:v>
                </c:pt>
                <c:pt idx="30">
                  <c:v>9.5463489999999993</c:v>
                </c:pt>
                <c:pt idx="31">
                  <c:v>9.5157159999999994</c:v>
                </c:pt>
                <c:pt idx="32">
                  <c:v>9.4790580000000002</c:v>
                </c:pt>
                <c:pt idx="33">
                  <c:v>9.4369940000000003</c:v>
                </c:pt>
                <c:pt idx="34">
                  <c:v>9.4001929999999998</c:v>
                </c:pt>
                <c:pt idx="35">
                  <c:v>9.3700290000000006</c:v>
                </c:pt>
                <c:pt idx="36">
                  <c:v>9.3263639999999999</c:v>
                </c:pt>
                <c:pt idx="37">
                  <c:v>9.2805619999999998</c:v>
                </c:pt>
                <c:pt idx="38">
                  <c:v>9.2207550000000005</c:v>
                </c:pt>
                <c:pt idx="39">
                  <c:v>9.1432640000000003</c:v>
                </c:pt>
                <c:pt idx="40">
                  <c:v>9.0791649999999997</c:v>
                </c:pt>
              </c:numCache>
            </c:numRef>
          </c:val>
          <c:smooth val="0"/>
        </c:ser>
        <c:ser>
          <c:idx val="12"/>
          <c:order val="6"/>
          <c:tx>
            <c:strRef>
              <c:f>Sheet1!$J$1</c:f>
              <c:strCache>
                <c:ptCount val="1"/>
                <c:pt idx="0">
                  <c:v>Low Ren</c:v>
                </c:pt>
              </c:strCache>
            </c:strRef>
          </c:tx>
          <c:spPr>
            <a:ln w="28575" cap="rnd">
              <a:solidFill>
                <a:schemeClr val="accent3">
                  <a:lumMod val="40000"/>
                  <a:lumOff val="6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Sheet1!$J$2:$J$42</c:f>
              <c:numCache>
                <c:formatCode>General</c:formatCode>
                <c:ptCount val="41"/>
                <c:pt idx="0">
                  <c:v>11.592068743432071</c:v>
                </c:pt>
                <c:pt idx="1">
                  <c:v>11.43581269491836</c:v>
                </c:pt>
                <c:pt idx="2">
                  <c:v>11.15258712</c:v>
                </c:pt>
                <c:pt idx="3">
                  <c:v>11.21641935040047</c:v>
                </c:pt>
                <c:pt idx="4">
                  <c:v>11.41726289584901</c:v>
                </c:pt>
                <c:pt idx="5">
                  <c:v>11.277165019498391</c:v>
                </c:pt>
                <c:pt idx="6">
                  <c:v>11.009956404532639</c:v>
                </c:pt>
                <c:pt idx="7">
                  <c:v>11.02772132578219</c:v>
                </c:pt>
                <c:pt idx="8">
                  <c:v>10.820544978965691</c:v>
                </c:pt>
                <c:pt idx="9">
                  <c:v>10.70143481940053</c:v>
                </c:pt>
                <c:pt idx="10">
                  <c:v>10.414679</c:v>
                </c:pt>
                <c:pt idx="11">
                  <c:v>10.594844</c:v>
                </c:pt>
                <c:pt idx="12">
                  <c:v>10.522114999999999</c:v>
                </c:pt>
                <c:pt idx="13">
                  <c:v>10.389858</c:v>
                </c:pt>
                <c:pt idx="14">
                  <c:v>10.265373</c:v>
                </c:pt>
                <c:pt idx="15">
                  <c:v>10.235239999999999</c:v>
                </c:pt>
                <c:pt idx="16">
                  <c:v>10.236038000000001</c:v>
                </c:pt>
                <c:pt idx="17">
                  <c:v>10.215581</c:v>
                </c:pt>
                <c:pt idx="18">
                  <c:v>10.184680999999999</c:v>
                </c:pt>
                <c:pt idx="19">
                  <c:v>10.149495999999999</c:v>
                </c:pt>
                <c:pt idx="20">
                  <c:v>10.141249</c:v>
                </c:pt>
                <c:pt idx="21">
                  <c:v>10.160557000000001</c:v>
                </c:pt>
                <c:pt idx="22">
                  <c:v>10.148612</c:v>
                </c:pt>
                <c:pt idx="23">
                  <c:v>10.150509</c:v>
                </c:pt>
                <c:pt idx="24">
                  <c:v>10.130117</c:v>
                </c:pt>
                <c:pt idx="25">
                  <c:v>10.098974</c:v>
                </c:pt>
                <c:pt idx="26">
                  <c:v>10.064677</c:v>
                </c:pt>
                <c:pt idx="27">
                  <c:v>10.021284</c:v>
                </c:pt>
                <c:pt idx="28">
                  <c:v>10.003607000000001</c:v>
                </c:pt>
                <c:pt idx="29">
                  <c:v>9.9488559999999993</c:v>
                </c:pt>
                <c:pt idx="30">
                  <c:v>9.9114679999999993</c:v>
                </c:pt>
                <c:pt idx="31">
                  <c:v>9.8675899999999999</c:v>
                </c:pt>
                <c:pt idx="32">
                  <c:v>9.8167380000000009</c:v>
                </c:pt>
                <c:pt idx="33">
                  <c:v>9.7627559999999995</c:v>
                </c:pt>
                <c:pt idx="34">
                  <c:v>9.7140450000000005</c:v>
                </c:pt>
                <c:pt idx="35">
                  <c:v>9.673902</c:v>
                </c:pt>
                <c:pt idx="36">
                  <c:v>9.6075280000000003</c:v>
                </c:pt>
                <c:pt idx="37">
                  <c:v>9.5329639999999998</c:v>
                </c:pt>
                <c:pt idx="38">
                  <c:v>9.4643759999999997</c:v>
                </c:pt>
                <c:pt idx="39">
                  <c:v>9.3961469999999991</c:v>
                </c:pt>
                <c:pt idx="40">
                  <c:v>9.3136060000000001</c:v>
                </c:pt>
              </c:numCache>
            </c:numRef>
          </c:val>
          <c:smooth val="0"/>
        </c:ser>
        <c:ser>
          <c:idx val="11"/>
          <c:order val="7"/>
          <c:tx>
            <c:strRef>
              <c:f>Sheet1!$I$1</c:f>
              <c:strCache>
                <c:ptCount val="1"/>
                <c:pt idx="0">
                  <c:v>High Ren</c:v>
                </c:pt>
              </c:strCache>
            </c:strRef>
          </c:tx>
          <c:spPr>
            <a:ln w="28575" cap="rnd">
              <a:solidFill>
                <a:schemeClr val="accent3">
                  <a:lumMod val="75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Sheet1!$I$2:$I$42</c:f>
              <c:numCache>
                <c:formatCode>General</c:formatCode>
                <c:ptCount val="41"/>
                <c:pt idx="0">
                  <c:v>11.592068743432071</c:v>
                </c:pt>
                <c:pt idx="1">
                  <c:v>11.43581269491836</c:v>
                </c:pt>
                <c:pt idx="2">
                  <c:v>11.15258712</c:v>
                </c:pt>
                <c:pt idx="3">
                  <c:v>11.21641935040047</c:v>
                </c:pt>
                <c:pt idx="4">
                  <c:v>11.41726289584901</c:v>
                </c:pt>
                <c:pt idx="5">
                  <c:v>11.277165019498391</c:v>
                </c:pt>
                <c:pt idx="6">
                  <c:v>11.009956404532639</c:v>
                </c:pt>
                <c:pt idx="7">
                  <c:v>11.02772132578219</c:v>
                </c:pt>
                <c:pt idx="8">
                  <c:v>10.820544978965691</c:v>
                </c:pt>
                <c:pt idx="9">
                  <c:v>10.70143481940053</c:v>
                </c:pt>
                <c:pt idx="10">
                  <c:v>10.413657000000001</c:v>
                </c:pt>
                <c:pt idx="11">
                  <c:v>10.597625000000001</c:v>
                </c:pt>
                <c:pt idx="12">
                  <c:v>10.526646</c:v>
                </c:pt>
                <c:pt idx="13">
                  <c:v>10.400842000000001</c:v>
                </c:pt>
                <c:pt idx="14">
                  <c:v>10.322279</c:v>
                </c:pt>
                <c:pt idx="15">
                  <c:v>10.306630999999999</c:v>
                </c:pt>
                <c:pt idx="16">
                  <c:v>10.371537</c:v>
                </c:pt>
                <c:pt idx="17">
                  <c:v>10.380635</c:v>
                </c:pt>
                <c:pt idx="18">
                  <c:v>10.392628</c:v>
                </c:pt>
                <c:pt idx="19">
                  <c:v>10.350367</c:v>
                </c:pt>
                <c:pt idx="20">
                  <c:v>10.351354000000001</c:v>
                </c:pt>
                <c:pt idx="21">
                  <c:v>10.373817000000001</c:v>
                </c:pt>
                <c:pt idx="22">
                  <c:v>10.371019</c:v>
                </c:pt>
                <c:pt idx="23">
                  <c:v>10.406238</c:v>
                </c:pt>
                <c:pt idx="24">
                  <c:v>10.384520999999999</c:v>
                </c:pt>
                <c:pt idx="25">
                  <c:v>10.403907999999999</c:v>
                </c:pt>
                <c:pt idx="26">
                  <c:v>10.375610999999999</c:v>
                </c:pt>
                <c:pt idx="27">
                  <c:v>10.319414999999999</c:v>
                </c:pt>
                <c:pt idx="28">
                  <c:v>10.283839</c:v>
                </c:pt>
                <c:pt idx="29">
                  <c:v>10.248245000000001</c:v>
                </c:pt>
                <c:pt idx="30">
                  <c:v>10.250477</c:v>
                </c:pt>
                <c:pt idx="31">
                  <c:v>10.24249</c:v>
                </c:pt>
                <c:pt idx="32">
                  <c:v>10.232695</c:v>
                </c:pt>
                <c:pt idx="33">
                  <c:v>10.190728999999999</c:v>
                </c:pt>
                <c:pt idx="34">
                  <c:v>10.177552</c:v>
                </c:pt>
                <c:pt idx="35">
                  <c:v>10.167137</c:v>
                </c:pt>
                <c:pt idx="36">
                  <c:v>10.145555999999999</c:v>
                </c:pt>
                <c:pt idx="37">
                  <c:v>10.109207</c:v>
                </c:pt>
                <c:pt idx="38">
                  <c:v>10.090178</c:v>
                </c:pt>
                <c:pt idx="39">
                  <c:v>10.040623</c:v>
                </c:pt>
                <c:pt idx="40">
                  <c:v>9.9852720000000001</c:v>
                </c:pt>
              </c:numCache>
            </c:numRef>
          </c:val>
          <c:smooth val="0"/>
        </c:ser>
        <c:ser>
          <c:idx val="9"/>
          <c:order val="8"/>
          <c:tx>
            <c:strRef>
              <c:f>Sheet1!$G$1</c:f>
              <c:strCache>
                <c:ptCount val="1"/>
                <c:pt idx="0">
                  <c:v>Reference</c:v>
                </c:pt>
              </c:strCache>
            </c:strRef>
          </c:tx>
          <c:spPr>
            <a:ln w="28575" cap="rnd">
              <a:solidFill>
                <a:schemeClr val="tx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Sheet1!$G$2:$G$42</c:f>
              <c:numCache>
                <c:formatCode>General</c:formatCode>
                <c:ptCount val="41"/>
                <c:pt idx="0">
                  <c:v>11.592068743432071</c:v>
                </c:pt>
                <c:pt idx="1">
                  <c:v>11.43581269491836</c:v>
                </c:pt>
                <c:pt idx="2">
                  <c:v>11.15258712</c:v>
                </c:pt>
                <c:pt idx="3">
                  <c:v>11.21641935040047</c:v>
                </c:pt>
                <c:pt idx="4">
                  <c:v>11.41726289584901</c:v>
                </c:pt>
                <c:pt idx="5">
                  <c:v>11.277165019498391</c:v>
                </c:pt>
                <c:pt idx="6">
                  <c:v>11.009956404532639</c:v>
                </c:pt>
                <c:pt idx="7">
                  <c:v>11.02772132578219</c:v>
                </c:pt>
                <c:pt idx="8">
                  <c:v>10.820544978965691</c:v>
                </c:pt>
                <c:pt idx="9">
                  <c:v>10.70143481940053</c:v>
                </c:pt>
                <c:pt idx="10">
                  <c:v>10.416587</c:v>
                </c:pt>
                <c:pt idx="11">
                  <c:v>10.604009</c:v>
                </c:pt>
                <c:pt idx="12">
                  <c:v>10.523453</c:v>
                </c:pt>
                <c:pt idx="13">
                  <c:v>10.404840999999999</c:v>
                </c:pt>
                <c:pt idx="14">
                  <c:v>10.315863999999999</c:v>
                </c:pt>
                <c:pt idx="15">
                  <c:v>10.29508</c:v>
                </c:pt>
                <c:pt idx="16">
                  <c:v>10.309146</c:v>
                </c:pt>
                <c:pt idx="17">
                  <c:v>10.315581999999999</c:v>
                </c:pt>
                <c:pt idx="18">
                  <c:v>10.306461000000001</c:v>
                </c:pt>
                <c:pt idx="19">
                  <c:v>10.313711</c:v>
                </c:pt>
                <c:pt idx="20">
                  <c:v>10.279489</c:v>
                </c:pt>
                <c:pt idx="21">
                  <c:v>10.281264</c:v>
                </c:pt>
                <c:pt idx="22">
                  <c:v>10.238991</c:v>
                </c:pt>
                <c:pt idx="23">
                  <c:v>10.282258000000001</c:v>
                </c:pt>
                <c:pt idx="24">
                  <c:v>10.269257</c:v>
                </c:pt>
                <c:pt idx="25">
                  <c:v>10.265727999999999</c:v>
                </c:pt>
                <c:pt idx="26">
                  <c:v>10.21719</c:v>
                </c:pt>
                <c:pt idx="27">
                  <c:v>10.176542</c:v>
                </c:pt>
                <c:pt idx="28">
                  <c:v>10.133089</c:v>
                </c:pt>
                <c:pt idx="29">
                  <c:v>10.093248000000001</c:v>
                </c:pt>
                <c:pt idx="30">
                  <c:v>10.071244</c:v>
                </c:pt>
                <c:pt idx="31">
                  <c:v>10.046385000000001</c:v>
                </c:pt>
                <c:pt idx="32">
                  <c:v>10.033480000000001</c:v>
                </c:pt>
                <c:pt idx="33">
                  <c:v>9.9435900000000004</c:v>
                </c:pt>
                <c:pt idx="34">
                  <c:v>9.9226019999999995</c:v>
                </c:pt>
                <c:pt idx="35">
                  <c:v>9.8906019999999994</c:v>
                </c:pt>
                <c:pt idx="36">
                  <c:v>9.8339180000000006</c:v>
                </c:pt>
                <c:pt idx="37">
                  <c:v>9.8216149999999995</c:v>
                </c:pt>
                <c:pt idx="38">
                  <c:v>9.7845440000000004</c:v>
                </c:pt>
                <c:pt idx="39">
                  <c:v>9.7091410000000007</c:v>
                </c:pt>
                <c:pt idx="40">
                  <c:v>9.6342680000000005</c:v>
                </c:pt>
              </c:numCache>
            </c:numRef>
          </c:val>
          <c:smooth val="0"/>
        </c:ser>
        <c:dLbls>
          <c:showLegendKey val="0"/>
          <c:showVal val="0"/>
          <c:showCatName val="0"/>
          <c:showSerName val="0"/>
          <c:showPercent val="0"/>
          <c:showBubbleSize val="0"/>
        </c:dLbls>
        <c:smooth val="0"/>
        <c:axId val="-1866362688"/>
        <c:axId val="-1866354528"/>
        <c:extLst>
          <c:ext xmlns:c15="http://schemas.microsoft.com/office/drawing/2012/chart" uri="{02D57815-91ED-43cb-92C2-25804820EDAC}">
            <c15:filteredLineSeries>
              <c15:ser>
                <c:idx val="0"/>
                <c:order val="2"/>
                <c:tx>
                  <c:strRef>
                    <c:extLst>
                      <c:ext uri="{02D57815-91ED-43cb-92C2-25804820EDAC}">
                        <c15:formulaRef>
                          <c15:sqref>Sheet1!$E$1</c15:sqref>
                        </c15:formulaRef>
                      </c:ext>
                    </c:extLst>
                    <c:strCache>
                      <c:ptCount val="1"/>
                      <c:pt idx="0">
                        <c:v>Low Economic Growth</c:v>
                      </c:pt>
                    </c:strCache>
                  </c:strRef>
                </c:tx>
                <c:spPr>
                  <a:ln w="28575" cap="rnd">
                    <a:solidFill>
                      <a:schemeClr val="accent1">
                        <a:lumMod val="40000"/>
                        <a:lumOff val="60000"/>
                      </a:schemeClr>
                    </a:solidFill>
                    <a:round/>
                  </a:ln>
                  <a:effectLst/>
                </c:spPr>
                <c:marker>
                  <c:symbol val="none"/>
                </c:marker>
                <c:cat>
                  <c:numRef>
                    <c:extLst>
                      <c:ext uri="{02D57815-91ED-43cb-92C2-25804820EDAC}">
                        <c15:formulaRef>
                          <c15:sqref>Sheet1!$A$2:$A$42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c:ext uri="{02D57815-91ED-43cb-92C2-25804820EDAC}">
                        <c15:formulaRef>
                          <c15:sqref>Sheet1!$E$2:$E$42</c15:sqref>
                        </c15:formulaRef>
                      </c:ext>
                    </c:extLst>
                    <c:numCache>
                      <c:formatCode>General</c:formatCode>
                      <c:ptCount val="41"/>
                      <c:pt idx="0">
                        <c:v>11.592068743432071</c:v>
                      </c:pt>
                      <c:pt idx="1">
                        <c:v>11.43581269491836</c:v>
                      </c:pt>
                      <c:pt idx="2">
                        <c:v>11.15258712</c:v>
                      </c:pt>
                      <c:pt idx="3">
                        <c:v>11.21641935040047</c:v>
                      </c:pt>
                      <c:pt idx="4">
                        <c:v>11.41726289584901</c:v>
                      </c:pt>
                      <c:pt idx="5">
                        <c:v>11.277165019498391</c:v>
                      </c:pt>
                      <c:pt idx="6">
                        <c:v>11.009956404532639</c:v>
                      </c:pt>
                      <c:pt idx="7">
                        <c:v>11.02772132578219</c:v>
                      </c:pt>
                      <c:pt idx="8">
                        <c:v>10.820544978965691</c:v>
                      </c:pt>
                      <c:pt idx="9">
                        <c:v>10.70143481940053</c:v>
                      </c:pt>
                      <c:pt idx="10">
                        <c:v>10.421424</c:v>
                      </c:pt>
                      <c:pt idx="11">
                        <c:v>10.589229</c:v>
                      </c:pt>
                      <c:pt idx="12">
                        <c:v>10.481972000000001</c:v>
                      </c:pt>
                      <c:pt idx="13">
                        <c:v>10.333779</c:v>
                      </c:pt>
                      <c:pt idx="14">
                        <c:v>10.247881</c:v>
                      </c:pt>
                      <c:pt idx="15">
                        <c:v>10.219061</c:v>
                      </c:pt>
                      <c:pt idx="16">
                        <c:v>10.251289999999999</c:v>
                      </c:pt>
                      <c:pt idx="17">
                        <c:v>10.240396</c:v>
                      </c:pt>
                      <c:pt idx="18">
                        <c:v>10.217186999999999</c:v>
                      </c:pt>
                      <c:pt idx="19">
                        <c:v>10.190509</c:v>
                      </c:pt>
                      <c:pt idx="20">
                        <c:v>10.210006999999999</c:v>
                      </c:pt>
                      <c:pt idx="21">
                        <c:v>10.199669</c:v>
                      </c:pt>
                      <c:pt idx="22">
                        <c:v>10.178929</c:v>
                      </c:pt>
                      <c:pt idx="23">
                        <c:v>10.179892000000001</c:v>
                      </c:pt>
                      <c:pt idx="24">
                        <c:v>10.158443999999999</c:v>
                      </c:pt>
                      <c:pt idx="25">
                        <c:v>10.140088</c:v>
                      </c:pt>
                      <c:pt idx="26">
                        <c:v>10.078989999999999</c:v>
                      </c:pt>
                      <c:pt idx="27">
                        <c:v>10.01962</c:v>
                      </c:pt>
                      <c:pt idx="28">
                        <c:v>9.9695400000000003</c:v>
                      </c:pt>
                      <c:pt idx="29">
                        <c:v>9.9176099999999998</c:v>
                      </c:pt>
                      <c:pt idx="30">
                        <c:v>9.8696859999999997</c:v>
                      </c:pt>
                      <c:pt idx="31">
                        <c:v>9.8131909999999998</c:v>
                      </c:pt>
                      <c:pt idx="32">
                        <c:v>9.7492439999999991</c:v>
                      </c:pt>
                      <c:pt idx="33">
                        <c:v>9.6635229999999996</c:v>
                      </c:pt>
                      <c:pt idx="34">
                        <c:v>9.6035179999999993</c:v>
                      </c:pt>
                      <c:pt idx="35">
                        <c:v>9.5404330000000002</c:v>
                      </c:pt>
                      <c:pt idx="36">
                        <c:v>9.4600690000000007</c:v>
                      </c:pt>
                      <c:pt idx="37">
                        <c:v>9.3658540000000006</c:v>
                      </c:pt>
                      <c:pt idx="38">
                        <c:v>9.2812649999999994</c:v>
                      </c:pt>
                      <c:pt idx="39">
                        <c:v>9.1861470000000001</c:v>
                      </c:pt>
                      <c:pt idx="40">
                        <c:v>9.1037119999999998</c:v>
                      </c:pt>
                    </c:numCache>
                  </c:numRef>
                </c:val>
                <c:smooth val="0"/>
              </c15:ser>
            </c15:filteredLineSeries>
            <c15:filteredLineSeries>
              <c15:ser>
                <c:idx val="7"/>
                <c:order val="3"/>
                <c:tx>
                  <c:strRef>
                    <c:extLst xmlns:c15="http://schemas.microsoft.com/office/drawing/2012/chart">
                      <c:ext xmlns:c15="http://schemas.microsoft.com/office/drawing/2012/chart" uri="{02D57815-91ED-43cb-92C2-25804820EDAC}">
                        <c15:formulaRef>
                          <c15:sqref>Sheet1!$C$1</c15:sqref>
                        </c15:formulaRef>
                      </c:ext>
                    </c:extLst>
                    <c:strCache>
                      <c:ptCount val="1"/>
                      <c:pt idx="0">
                        <c:v>High Economic Growth</c:v>
                      </c:pt>
                    </c:strCache>
                  </c:strRef>
                </c:tx>
                <c:spPr>
                  <a:ln w="22225" cap="rnd">
                    <a:solidFill>
                      <a:schemeClr val="accent1">
                        <a:lumMod val="75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xmlns:c15="http://schemas.microsoft.com/office/drawing/2012/chart">
                      <c:ext xmlns:c15="http://schemas.microsoft.com/office/drawing/2012/chart" uri="{02D57815-91ED-43cb-92C2-25804820EDAC}">
                        <c15:formulaRef>
                          <c15:sqref>Sheet1!$C$2:$C$42</c15:sqref>
                        </c15:formulaRef>
                      </c:ext>
                    </c:extLst>
                    <c:numCache>
                      <c:formatCode>General</c:formatCode>
                      <c:ptCount val="41"/>
                      <c:pt idx="0">
                        <c:v>11.592068743432071</c:v>
                      </c:pt>
                      <c:pt idx="1">
                        <c:v>11.43581269491836</c:v>
                      </c:pt>
                      <c:pt idx="2">
                        <c:v>11.15258712</c:v>
                      </c:pt>
                      <c:pt idx="3">
                        <c:v>11.21641935040047</c:v>
                      </c:pt>
                      <c:pt idx="4">
                        <c:v>11.41726289584901</c:v>
                      </c:pt>
                      <c:pt idx="5">
                        <c:v>11.277165019498391</c:v>
                      </c:pt>
                      <c:pt idx="6">
                        <c:v>11.009956404532639</c:v>
                      </c:pt>
                      <c:pt idx="7">
                        <c:v>11.02772132578219</c:v>
                      </c:pt>
                      <c:pt idx="8">
                        <c:v>10.820544978965691</c:v>
                      </c:pt>
                      <c:pt idx="9">
                        <c:v>10.70143481940053</c:v>
                      </c:pt>
                      <c:pt idx="10">
                        <c:v>10.39809</c:v>
                      </c:pt>
                      <c:pt idx="11">
                        <c:v>10.608419</c:v>
                      </c:pt>
                      <c:pt idx="12">
                        <c:v>10.602373</c:v>
                      </c:pt>
                      <c:pt idx="13">
                        <c:v>10.513711000000001</c:v>
                      </c:pt>
                      <c:pt idx="14">
                        <c:v>10.418799999999999</c:v>
                      </c:pt>
                      <c:pt idx="15">
                        <c:v>10.399433</c:v>
                      </c:pt>
                      <c:pt idx="16">
                        <c:v>10.430052</c:v>
                      </c:pt>
                      <c:pt idx="17">
                        <c:v>10.42347</c:v>
                      </c:pt>
                      <c:pt idx="18">
                        <c:v>10.408837999999999</c:v>
                      </c:pt>
                      <c:pt idx="19">
                        <c:v>10.395818</c:v>
                      </c:pt>
                      <c:pt idx="20">
                        <c:v>10.39892</c:v>
                      </c:pt>
                      <c:pt idx="21">
                        <c:v>10.401037000000001</c:v>
                      </c:pt>
                      <c:pt idx="22">
                        <c:v>10.42672</c:v>
                      </c:pt>
                      <c:pt idx="23">
                        <c:v>10.455629999999999</c:v>
                      </c:pt>
                      <c:pt idx="24">
                        <c:v>10.452653</c:v>
                      </c:pt>
                      <c:pt idx="25">
                        <c:v>10.435114</c:v>
                      </c:pt>
                      <c:pt idx="26">
                        <c:v>10.374929</c:v>
                      </c:pt>
                      <c:pt idx="27">
                        <c:v>10.370329</c:v>
                      </c:pt>
                      <c:pt idx="28">
                        <c:v>10.351336</c:v>
                      </c:pt>
                      <c:pt idx="29">
                        <c:v>10.333228</c:v>
                      </c:pt>
                      <c:pt idx="30">
                        <c:v>10.321566000000001</c:v>
                      </c:pt>
                      <c:pt idx="31">
                        <c:v>10.283906999999999</c:v>
                      </c:pt>
                      <c:pt idx="32">
                        <c:v>10.2554</c:v>
                      </c:pt>
                      <c:pt idx="33">
                        <c:v>10.194678</c:v>
                      </c:pt>
                      <c:pt idx="34">
                        <c:v>10.207725999999999</c:v>
                      </c:pt>
                      <c:pt idx="35">
                        <c:v>10.196459000000001</c:v>
                      </c:pt>
                      <c:pt idx="36">
                        <c:v>10.177077000000001</c:v>
                      </c:pt>
                      <c:pt idx="37">
                        <c:v>10.157975</c:v>
                      </c:pt>
                      <c:pt idx="38">
                        <c:v>10.114006</c:v>
                      </c:pt>
                      <c:pt idx="39">
                        <c:v>10.046689000000001</c:v>
                      </c:pt>
                      <c:pt idx="40">
                        <c:v>9.9702029999999997</c:v>
                      </c:pt>
                    </c:numCache>
                  </c:numRef>
                </c:val>
                <c:smooth val="0"/>
              </c15:ser>
            </c15:filteredLineSeries>
            <c15:filteredLineSeries>
              <c15:ser>
                <c:idx val="8"/>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Low Oil Price</c:v>
                      </c:pt>
                    </c:strCache>
                  </c:strRef>
                </c:tx>
                <c:spPr>
                  <a:ln w="28575" cap="rnd">
                    <a:solidFill>
                      <a:schemeClr val="accent5">
                        <a:lumMod val="40000"/>
                        <a:lumOff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xmlns:c15="http://schemas.microsoft.com/office/drawing/2012/chart">
                      <c:ext xmlns:c15="http://schemas.microsoft.com/office/drawing/2012/chart" uri="{02D57815-91ED-43cb-92C2-25804820EDAC}">
                        <c15:formulaRef>
                          <c15:sqref>Sheet1!$F$2:$F$42</c15:sqref>
                        </c15:formulaRef>
                      </c:ext>
                    </c:extLst>
                    <c:numCache>
                      <c:formatCode>General</c:formatCode>
                      <c:ptCount val="41"/>
                      <c:pt idx="0">
                        <c:v>11.592068743432071</c:v>
                      </c:pt>
                      <c:pt idx="1">
                        <c:v>11.43581269491836</c:v>
                      </c:pt>
                      <c:pt idx="2">
                        <c:v>11.15258712</c:v>
                      </c:pt>
                      <c:pt idx="3">
                        <c:v>11.21641935040047</c:v>
                      </c:pt>
                      <c:pt idx="4">
                        <c:v>11.41726289584901</c:v>
                      </c:pt>
                      <c:pt idx="5">
                        <c:v>11.277165019498391</c:v>
                      </c:pt>
                      <c:pt idx="6">
                        <c:v>11.009956404532639</c:v>
                      </c:pt>
                      <c:pt idx="7">
                        <c:v>11.02772132578219</c:v>
                      </c:pt>
                      <c:pt idx="8">
                        <c:v>10.820544978965691</c:v>
                      </c:pt>
                      <c:pt idx="9">
                        <c:v>10.70143481940053</c:v>
                      </c:pt>
                      <c:pt idx="10">
                        <c:v>10.414721999999999</c:v>
                      </c:pt>
                      <c:pt idx="11">
                        <c:v>10.550801999999999</c:v>
                      </c:pt>
                      <c:pt idx="12">
                        <c:v>10.455111</c:v>
                      </c:pt>
                      <c:pt idx="13">
                        <c:v>10.476224</c:v>
                      </c:pt>
                      <c:pt idx="14">
                        <c:v>10.477499</c:v>
                      </c:pt>
                      <c:pt idx="15">
                        <c:v>10.453077</c:v>
                      </c:pt>
                      <c:pt idx="16">
                        <c:v>10.417975999999999</c:v>
                      </c:pt>
                      <c:pt idx="17">
                        <c:v>10.388752999999999</c:v>
                      </c:pt>
                      <c:pt idx="18">
                        <c:v>10.353666</c:v>
                      </c:pt>
                      <c:pt idx="19">
                        <c:v>10.320629</c:v>
                      </c:pt>
                      <c:pt idx="20">
                        <c:v>10.312215999999999</c:v>
                      </c:pt>
                      <c:pt idx="21">
                        <c:v>10.313834</c:v>
                      </c:pt>
                      <c:pt idx="22">
                        <c:v>10.326542999999999</c:v>
                      </c:pt>
                      <c:pt idx="23">
                        <c:v>10.341116</c:v>
                      </c:pt>
                      <c:pt idx="24">
                        <c:v>10.295838</c:v>
                      </c:pt>
                      <c:pt idx="25">
                        <c:v>10.303685</c:v>
                      </c:pt>
                      <c:pt idx="26">
                        <c:v>10.247453</c:v>
                      </c:pt>
                      <c:pt idx="27">
                        <c:v>10.199443</c:v>
                      </c:pt>
                      <c:pt idx="28">
                        <c:v>10.143495</c:v>
                      </c:pt>
                      <c:pt idx="29">
                        <c:v>10.109461</c:v>
                      </c:pt>
                      <c:pt idx="30">
                        <c:v>10.091956</c:v>
                      </c:pt>
                      <c:pt idx="31">
                        <c:v>10.056538</c:v>
                      </c:pt>
                      <c:pt idx="32">
                        <c:v>10.037699</c:v>
                      </c:pt>
                      <c:pt idx="33">
                        <c:v>9.9792660000000009</c:v>
                      </c:pt>
                      <c:pt idx="34">
                        <c:v>9.9154</c:v>
                      </c:pt>
                      <c:pt idx="35">
                        <c:v>9.9168699999999994</c:v>
                      </c:pt>
                      <c:pt idx="36">
                        <c:v>9.8812940000000005</c:v>
                      </c:pt>
                      <c:pt idx="37">
                        <c:v>9.8292260000000002</c:v>
                      </c:pt>
                      <c:pt idx="38">
                        <c:v>9.7799700000000005</c:v>
                      </c:pt>
                      <c:pt idx="39">
                        <c:v>9.7176069999999992</c:v>
                      </c:pt>
                      <c:pt idx="40">
                        <c:v>9.6431199999999997</c:v>
                      </c:pt>
                    </c:numCache>
                  </c:numRef>
                </c:val>
                <c:smooth val="0"/>
              </c15:ser>
            </c15:filteredLineSeries>
            <c15:filteredLineSeries>
              <c15:ser>
                <c:idx val="3"/>
                <c:order val="5"/>
                <c:tx>
                  <c:strRef>
                    <c:extLst xmlns:c15="http://schemas.microsoft.com/office/drawing/2012/chart">
                      <c:ext xmlns:c15="http://schemas.microsoft.com/office/drawing/2012/chart" uri="{02D57815-91ED-43cb-92C2-25804820EDAC}">
                        <c15:formulaRef>
                          <c15:sqref>Sheet1!$D$1</c15:sqref>
                        </c15:formulaRef>
                      </c:ext>
                    </c:extLst>
                    <c:strCache>
                      <c:ptCount val="1"/>
                      <c:pt idx="0">
                        <c:v>High Oil Price</c:v>
                      </c:pt>
                    </c:strCache>
                  </c:strRef>
                </c:tx>
                <c:spPr>
                  <a:ln w="22225" cap="rnd">
                    <a:solidFill>
                      <a:schemeClr val="accent5">
                        <a:lumMod val="75000"/>
                      </a:schemeClr>
                    </a:solidFill>
                    <a:round/>
                  </a:ln>
                  <a:effectLst/>
                </c:spPr>
                <c:marker>
                  <c:symbol val="none"/>
                </c:marker>
                <c:cat>
                  <c:numRef>
                    <c:extLst xmlns:c15="http://schemas.microsoft.com/office/drawing/2012/chart">
                      <c:ext xmlns:c15="http://schemas.microsoft.com/office/drawing/2012/chart" uri="{02D57815-91ED-43cb-92C2-25804820EDAC}">
                        <c15:formulaRef>
                          <c15:sqref>Sheet1!$A$2:$A$42</c15:sqref>
                        </c15:formulaRef>
                      </c:ext>
                    </c:extLst>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extLst xmlns:c15="http://schemas.microsoft.com/office/drawing/2012/chart">
                      <c:ext xmlns:c15="http://schemas.microsoft.com/office/drawing/2012/chart" uri="{02D57815-91ED-43cb-92C2-25804820EDAC}">
                        <c15:formulaRef>
                          <c15:sqref>Sheet1!$D$2:$D$42</c15:sqref>
                        </c15:formulaRef>
                      </c:ext>
                    </c:extLst>
                    <c:numCache>
                      <c:formatCode>General</c:formatCode>
                      <c:ptCount val="41"/>
                      <c:pt idx="0">
                        <c:v>11.592068743432071</c:v>
                      </c:pt>
                      <c:pt idx="1">
                        <c:v>11.43581269491836</c:v>
                      </c:pt>
                      <c:pt idx="2">
                        <c:v>11.15258712</c:v>
                      </c:pt>
                      <c:pt idx="3">
                        <c:v>11.21641935040047</c:v>
                      </c:pt>
                      <c:pt idx="4">
                        <c:v>11.41726289584901</c:v>
                      </c:pt>
                      <c:pt idx="5">
                        <c:v>11.277165019498391</c:v>
                      </c:pt>
                      <c:pt idx="6">
                        <c:v>11.009956404532639</c:v>
                      </c:pt>
                      <c:pt idx="7">
                        <c:v>11.02772132578219</c:v>
                      </c:pt>
                      <c:pt idx="8">
                        <c:v>10.820544978965691</c:v>
                      </c:pt>
                      <c:pt idx="9">
                        <c:v>10.70143481940053</c:v>
                      </c:pt>
                      <c:pt idx="10">
                        <c:v>10.413733000000001</c:v>
                      </c:pt>
                      <c:pt idx="11">
                        <c:v>10.645151</c:v>
                      </c:pt>
                      <c:pt idx="12">
                        <c:v>10.562426</c:v>
                      </c:pt>
                      <c:pt idx="13">
                        <c:v>10.452806000000001</c:v>
                      </c:pt>
                      <c:pt idx="14">
                        <c:v>10.340399</c:v>
                      </c:pt>
                      <c:pt idx="15">
                        <c:v>10.271297000000001</c:v>
                      </c:pt>
                      <c:pt idx="16">
                        <c:v>10.226758999999999</c:v>
                      </c:pt>
                      <c:pt idx="17">
                        <c:v>10.169193</c:v>
                      </c:pt>
                      <c:pt idx="18">
                        <c:v>10.119052</c:v>
                      </c:pt>
                      <c:pt idx="19">
                        <c:v>10.060871000000001</c:v>
                      </c:pt>
                      <c:pt idx="20">
                        <c:v>10.023790999999999</c:v>
                      </c:pt>
                      <c:pt idx="21">
                        <c:v>9.9714419999999997</c:v>
                      </c:pt>
                      <c:pt idx="22">
                        <c:v>9.9434229999999992</c:v>
                      </c:pt>
                      <c:pt idx="23">
                        <c:v>9.8829379999999993</c:v>
                      </c:pt>
                      <c:pt idx="24">
                        <c:v>9.8085459999999998</c:v>
                      </c:pt>
                      <c:pt idx="25">
                        <c:v>9.7829359999999994</c:v>
                      </c:pt>
                      <c:pt idx="26">
                        <c:v>9.7110760000000003</c:v>
                      </c:pt>
                      <c:pt idx="27">
                        <c:v>9.6408430000000003</c:v>
                      </c:pt>
                      <c:pt idx="28">
                        <c:v>9.6066350000000007</c:v>
                      </c:pt>
                      <c:pt idx="29">
                        <c:v>9.5681999999999992</c:v>
                      </c:pt>
                      <c:pt idx="30">
                        <c:v>9.5384799999999998</c:v>
                      </c:pt>
                      <c:pt idx="31">
                        <c:v>9.5099359999999997</c:v>
                      </c:pt>
                      <c:pt idx="32">
                        <c:v>9.4918189999999996</c:v>
                      </c:pt>
                      <c:pt idx="33">
                        <c:v>9.4513979999999993</c:v>
                      </c:pt>
                      <c:pt idx="34">
                        <c:v>9.4330999999999996</c:v>
                      </c:pt>
                      <c:pt idx="35">
                        <c:v>9.4038550000000001</c:v>
                      </c:pt>
                      <c:pt idx="36">
                        <c:v>9.3815570000000008</c:v>
                      </c:pt>
                      <c:pt idx="37">
                        <c:v>9.3658909999999995</c:v>
                      </c:pt>
                      <c:pt idx="38">
                        <c:v>9.3487760000000009</c:v>
                      </c:pt>
                      <c:pt idx="39">
                        <c:v>9.3054699999999997</c:v>
                      </c:pt>
                      <c:pt idx="40">
                        <c:v>9.2653119999999998</c:v>
                      </c:pt>
                    </c:numCache>
                  </c:numRef>
                </c:val>
                <c:smooth val="0"/>
              </c15:ser>
            </c15:filteredLineSeries>
          </c:ext>
        </c:extLst>
      </c:lineChart>
      <c:catAx>
        <c:axId val="-18663626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354528"/>
        <c:crosses val="autoZero"/>
        <c:auto val="1"/>
        <c:lblAlgn val="ctr"/>
        <c:lblOffset val="100"/>
        <c:tickLblSkip val="10"/>
        <c:tickMarkSkip val="10"/>
        <c:noMultiLvlLbl val="0"/>
      </c:catAx>
      <c:valAx>
        <c:axId val="-1866354528"/>
        <c:scaling>
          <c:orientation val="minMax"/>
          <c:min val="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362688"/>
        <c:crossesAt val="11"/>
        <c:crossBetween val="midCat"/>
        <c:majorUnit val="1"/>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264216972878389E-2"/>
          <c:y val="0.11494746549230264"/>
          <c:w val="0.84072165012522593"/>
          <c:h val="0.78329347539696625"/>
        </c:manualLayout>
      </c:layout>
      <c:barChart>
        <c:barDir val="col"/>
        <c:grouping val="stacked"/>
        <c:varyColors val="0"/>
        <c:ser>
          <c:idx val="0"/>
          <c:order val="0"/>
          <c:tx>
            <c:strRef>
              <c:f>Sheet1!$E$1</c:f>
              <c:strCache>
                <c:ptCount val="1"/>
                <c:pt idx="0">
                  <c:v>DS bkWh</c:v>
                </c:pt>
              </c:strCache>
            </c:strRef>
          </c:tx>
          <c:spPr>
            <a:solidFill>
              <a:srgbClr val="0096D7"/>
            </a:solidFill>
            <a:ln>
              <a:noFill/>
            </a:ln>
            <a:effectLst/>
          </c:spPr>
          <c:invertIfNegative val="0"/>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Sheet1!$E$2:$E$32</c:f>
              <c:numCache>
                <c:formatCode>General</c:formatCode>
                <c:ptCount val="31"/>
                <c:pt idx="0">
                  <c:v>1.2603999999999999E-2</c:v>
                </c:pt>
                <c:pt idx="1">
                  <c:v>2.7702000000000001E-2</c:v>
                </c:pt>
                <c:pt idx="2">
                  <c:v>3.4495195999999999E-2</c:v>
                </c:pt>
                <c:pt idx="3">
                  <c:v>3.8139200000000005E-2</c:v>
                </c:pt>
                <c:pt idx="4">
                  <c:v>4.06592E-2</c:v>
                </c:pt>
                <c:pt idx="5">
                  <c:v>4.2431199999999995E-2</c:v>
                </c:pt>
                <c:pt idx="6">
                  <c:v>4.4194952000000003E-2</c:v>
                </c:pt>
                <c:pt idx="7">
                  <c:v>4.6214159999999997E-2</c:v>
                </c:pt>
                <c:pt idx="8">
                  <c:v>4.7858159999999997E-2</c:v>
                </c:pt>
                <c:pt idx="9">
                  <c:v>4.9502160000000003E-2</c:v>
                </c:pt>
                <c:pt idx="10">
                  <c:v>5.1146164000000001E-2</c:v>
                </c:pt>
                <c:pt idx="11">
                  <c:v>5.1146164000000001E-2</c:v>
                </c:pt>
                <c:pt idx="12">
                  <c:v>5.1411360000000003E-2</c:v>
                </c:pt>
                <c:pt idx="13">
                  <c:v>5.1465476000000003E-2</c:v>
                </c:pt>
                <c:pt idx="14">
                  <c:v>5.1837671999999994E-2</c:v>
                </c:pt>
                <c:pt idx="15">
                  <c:v>6.4074640000000002E-2</c:v>
                </c:pt>
                <c:pt idx="16">
                  <c:v>6.4419051999999991E-2</c:v>
                </c:pt>
                <c:pt idx="17">
                  <c:v>6.4411056000000008E-2</c:v>
                </c:pt>
                <c:pt idx="18">
                  <c:v>6.4411056000000008E-2</c:v>
                </c:pt>
                <c:pt idx="19">
                  <c:v>6.4411056000000008E-2</c:v>
                </c:pt>
                <c:pt idx="20">
                  <c:v>6.5646179999999998E-2</c:v>
                </c:pt>
                <c:pt idx="21">
                  <c:v>6.6212447999999993E-2</c:v>
                </c:pt>
                <c:pt idx="22">
                  <c:v>6.6212447999999993E-2</c:v>
                </c:pt>
                <c:pt idx="23">
                  <c:v>6.8455344000000001E-2</c:v>
                </c:pt>
                <c:pt idx="24">
                  <c:v>6.9765891999999996E-2</c:v>
                </c:pt>
                <c:pt idx="25">
                  <c:v>7.0986480000000005E-2</c:v>
                </c:pt>
                <c:pt idx="26">
                  <c:v>7.7765184000000001E-2</c:v>
                </c:pt>
                <c:pt idx="27">
                  <c:v>7.8375976E-2</c:v>
                </c:pt>
                <c:pt idx="28">
                  <c:v>7.9636871999999997E-2</c:v>
                </c:pt>
                <c:pt idx="29">
                  <c:v>8.146919200000001E-2</c:v>
                </c:pt>
                <c:pt idx="30">
                  <c:v>8.2300763999999998E-2</c:v>
                </c:pt>
              </c:numCache>
            </c:numRef>
          </c:val>
        </c:ser>
        <c:ser>
          <c:idx val="1"/>
          <c:order val="1"/>
          <c:tx>
            <c:strRef>
              <c:f>Sheet1!$F$1</c:f>
              <c:strCache>
                <c:ptCount val="1"/>
                <c:pt idx="0">
                  <c:v>Hyb Batt bkWh</c:v>
                </c:pt>
              </c:strCache>
            </c:strRef>
          </c:tx>
          <c:spPr>
            <a:solidFill>
              <a:srgbClr val="0096D7">
                <a:lumMod val="60000"/>
                <a:lumOff val="40000"/>
              </a:srgbClr>
            </a:solidFill>
            <a:ln>
              <a:noFill/>
            </a:ln>
            <a:effectLst/>
          </c:spPr>
          <c:invertIfNegative val="0"/>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Sheet1!$F$2:$F$32</c:f>
              <c:numCache>
                <c:formatCode>General</c:formatCode>
                <c:ptCount val="31"/>
                <c:pt idx="0">
                  <c:v>0</c:v>
                </c:pt>
                <c:pt idx="1">
                  <c:v>0</c:v>
                </c:pt>
                <c:pt idx="2">
                  <c:v>0</c:v>
                </c:pt>
                <c:pt idx="3">
                  <c:v>0</c:v>
                </c:pt>
                <c:pt idx="4">
                  <c:v>5.2362933333333344E-4</c:v>
                </c:pt>
                <c:pt idx="5">
                  <c:v>1.1297773333333334E-2</c:v>
                </c:pt>
                <c:pt idx="6">
                  <c:v>1.3203878666666667E-2</c:v>
                </c:pt>
                <c:pt idx="7">
                  <c:v>2.1175061333333335E-2</c:v>
                </c:pt>
                <c:pt idx="8">
                  <c:v>2.5181432E-2</c:v>
                </c:pt>
                <c:pt idx="9">
                  <c:v>2.9545354666666669E-2</c:v>
                </c:pt>
                <c:pt idx="10">
                  <c:v>3.5988791999999999E-2</c:v>
                </c:pt>
                <c:pt idx="11">
                  <c:v>4.0604645333333328E-2</c:v>
                </c:pt>
                <c:pt idx="12">
                  <c:v>4.3587840000000003E-2</c:v>
                </c:pt>
                <c:pt idx="13">
                  <c:v>4.8234430666666668E-2</c:v>
                </c:pt>
                <c:pt idx="14">
                  <c:v>5.4197657333333329E-2</c:v>
                </c:pt>
                <c:pt idx="15">
                  <c:v>5.9725906666666669E-2</c:v>
                </c:pt>
                <c:pt idx="16">
                  <c:v>6.4931208000000004E-2</c:v>
                </c:pt>
                <c:pt idx="17">
                  <c:v>7.2198038666666672E-2</c:v>
                </c:pt>
                <c:pt idx="18">
                  <c:v>8.0853592000000002E-2</c:v>
                </c:pt>
                <c:pt idx="19">
                  <c:v>8.6939270666666679E-2</c:v>
                </c:pt>
                <c:pt idx="20">
                  <c:v>9.2702148000000012E-2</c:v>
                </c:pt>
                <c:pt idx="21">
                  <c:v>9.8354807999999988E-2</c:v>
                </c:pt>
                <c:pt idx="22">
                  <c:v>0.10284320133333334</c:v>
                </c:pt>
                <c:pt idx="23">
                  <c:v>0.10796318533333334</c:v>
                </c:pt>
                <c:pt idx="24">
                  <c:v>0.11230989599999999</c:v>
                </c:pt>
                <c:pt idx="25">
                  <c:v>0.12132126933333331</c:v>
                </c:pt>
                <c:pt idx="26">
                  <c:v>0.12769246399999998</c:v>
                </c:pt>
                <c:pt idx="27">
                  <c:v>0.1333025306666667</c:v>
                </c:pt>
                <c:pt idx="28">
                  <c:v>0.14212778666666664</c:v>
                </c:pt>
                <c:pt idx="29">
                  <c:v>0.14794619733333333</c:v>
                </c:pt>
                <c:pt idx="30">
                  <c:v>0.15306229600000001</c:v>
                </c:pt>
              </c:numCache>
            </c:numRef>
          </c:val>
        </c:ser>
        <c:dLbls>
          <c:showLegendKey val="0"/>
          <c:showVal val="0"/>
          <c:showCatName val="0"/>
          <c:showSerName val="0"/>
          <c:showPercent val="0"/>
          <c:showBubbleSize val="0"/>
        </c:dLbls>
        <c:gapWidth val="35"/>
        <c:overlap val="100"/>
        <c:axId val="-2112140784"/>
        <c:axId val="-2112136432"/>
      </c:barChart>
      <c:dateAx>
        <c:axId val="-2112140784"/>
        <c:scaling>
          <c:orientation val="minMax"/>
        </c:scaling>
        <c:delete val="0"/>
        <c:axPos val="b"/>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12136432"/>
        <c:crosses val="autoZero"/>
        <c:auto val="0"/>
        <c:lblOffset val="100"/>
        <c:baseTimeUnit val="days"/>
        <c:majorUnit val="5"/>
        <c:majorTimeUnit val="days"/>
      </c:dateAx>
      <c:valAx>
        <c:axId val="-2112136432"/>
        <c:scaling>
          <c:orientation val="minMax"/>
        </c:scaling>
        <c:delete val="0"/>
        <c:axPos val="l"/>
        <c:majorGridlines>
          <c:spPr>
            <a:ln w="9525" cap="flat" cmpd="sng" algn="ctr">
              <a:solidFill>
                <a:srgbClr val="FFFFFF">
                  <a:lumMod val="65000"/>
                </a:srgb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121407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59535513861876"/>
          <c:y val="0.11540213734089325"/>
          <c:w val="0.80892628752897588"/>
          <c:h val="0.77650035693379826"/>
        </c:manualLayout>
      </c:layout>
      <c:barChart>
        <c:barDir val="col"/>
        <c:grouping val="stacked"/>
        <c:varyColors val="0"/>
        <c:ser>
          <c:idx val="0"/>
          <c:order val="0"/>
          <c:tx>
            <c:strRef>
              <c:f>Sheet1!$B$1</c:f>
              <c:strCache>
                <c:ptCount val="1"/>
                <c:pt idx="0">
                  <c:v>stand-alone </c:v>
                </c:pt>
              </c:strCache>
            </c:strRef>
          </c:tx>
          <c:spPr>
            <a:solidFill>
              <a:schemeClr val="accent4"/>
            </a:solidFill>
            <a:ln>
              <a:noFill/>
            </a:ln>
            <a:effectLst/>
          </c:spPr>
          <c:invertIfNegative val="0"/>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Sheet1!$B$2:$B$32</c:f>
              <c:numCache>
                <c:formatCode>General</c:formatCode>
                <c:ptCount val="31"/>
                <c:pt idx="0">
                  <c:v>48.478703000000003</c:v>
                </c:pt>
                <c:pt idx="1">
                  <c:v>60.402000000000001</c:v>
                </c:pt>
                <c:pt idx="2">
                  <c:v>76.383865</c:v>
                </c:pt>
                <c:pt idx="3">
                  <c:v>82.125450000000001</c:v>
                </c:pt>
                <c:pt idx="4">
                  <c:v>91.972335999999999</c:v>
                </c:pt>
                <c:pt idx="5">
                  <c:v>101.902748</c:v>
                </c:pt>
                <c:pt idx="6">
                  <c:v>120.505554</c:v>
                </c:pt>
                <c:pt idx="7">
                  <c:v>130.05317700000001</c:v>
                </c:pt>
                <c:pt idx="8">
                  <c:v>134.333923</c:v>
                </c:pt>
                <c:pt idx="9">
                  <c:v>145.286697</c:v>
                </c:pt>
                <c:pt idx="10">
                  <c:v>148.415909</c:v>
                </c:pt>
                <c:pt idx="11">
                  <c:v>152.8759</c:v>
                </c:pt>
                <c:pt idx="12">
                  <c:v>161.24246199999999</c:v>
                </c:pt>
                <c:pt idx="13">
                  <c:v>167.702698</c:v>
                </c:pt>
                <c:pt idx="14">
                  <c:v>170.25126599999999</c:v>
                </c:pt>
                <c:pt idx="15">
                  <c:v>176.09304800000001</c:v>
                </c:pt>
                <c:pt idx="16">
                  <c:v>179.140762</c:v>
                </c:pt>
                <c:pt idx="17">
                  <c:v>181.23121599999999</c:v>
                </c:pt>
                <c:pt idx="18">
                  <c:v>183.15701300000001</c:v>
                </c:pt>
                <c:pt idx="19">
                  <c:v>183.34489400000001</c:v>
                </c:pt>
                <c:pt idx="20">
                  <c:v>184.25778199999999</c:v>
                </c:pt>
                <c:pt idx="21">
                  <c:v>190.20706200000001</c:v>
                </c:pt>
                <c:pt idx="22">
                  <c:v>192.60488900000001</c:v>
                </c:pt>
                <c:pt idx="23">
                  <c:v>195.555679</c:v>
                </c:pt>
                <c:pt idx="24">
                  <c:v>200.33595299999999</c:v>
                </c:pt>
                <c:pt idx="25">
                  <c:v>205.58551</c:v>
                </c:pt>
                <c:pt idx="26">
                  <c:v>214.40415999999999</c:v>
                </c:pt>
                <c:pt idx="27">
                  <c:v>224.45301799999999</c:v>
                </c:pt>
                <c:pt idx="28">
                  <c:v>225.705063</c:v>
                </c:pt>
                <c:pt idx="29">
                  <c:v>231.31669600000001</c:v>
                </c:pt>
                <c:pt idx="30">
                  <c:v>236.46566799999999</c:v>
                </c:pt>
              </c:numCache>
            </c:numRef>
          </c:val>
        </c:ser>
        <c:ser>
          <c:idx val="1"/>
          <c:order val="1"/>
          <c:tx>
            <c:strRef>
              <c:f>Sheet1!$C$1</c:f>
              <c:strCache>
                <c:ptCount val="1"/>
                <c:pt idx="0">
                  <c:v>PV end use</c:v>
                </c:pt>
              </c:strCache>
            </c:strRef>
          </c:tx>
          <c:spPr>
            <a:solidFill>
              <a:schemeClr val="accent4">
                <a:lumMod val="60000"/>
                <a:lumOff val="40000"/>
              </a:schemeClr>
            </a:solidFill>
            <a:ln>
              <a:noFill/>
            </a:ln>
            <a:effectLst/>
          </c:spPr>
          <c:invertIfNegative val="0"/>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0">
                  <c:v>34.239654999999999</c:v>
                </c:pt>
                <c:pt idx="1">
                  <c:v>39.752563000000002</c:v>
                </c:pt>
                <c:pt idx="2">
                  <c:v>44.044894999999997</c:v>
                </c:pt>
                <c:pt idx="3">
                  <c:v>47.445754999999998</c:v>
                </c:pt>
                <c:pt idx="4">
                  <c:v>50.840088000000002</c:v>
                </c:pt>
                <c:pt idx="5">
                  <c:v>54.983767999999998</c:v>
                </c:pt>
                <c:pt idx="6">
                  <c:v>58.805092000000002</c:v>
                </c:pt>
                <c:pt idx="7">
                  <c:v>63.305095999999999</c:v>
                </c:pt>
                <c:pt idx="8">
                  <c:v>67.031623999999994</c:v>
                </c:pt>
                <c:pt idx="9">
                  <c:v>70.993285999999998</c:v>
                </c:pt>
                <c:pt idx="10">
                  <c:v>74.353194999999999</c:v>
                </c:pt>
                <c:pt idx="11">
                  <c:v>78.483879000000002</c:v>
                </c:pt>
                <c:pt idx="12">
                  <c:v>81.663398999999998</c:v>
                </c:pt>
                <c:pt idx="13">
                  <c:v>86.084427000000005</c:v>
                </c:pt>
                <c:pt idx="14">
                  <c:v>89.723151999999999</c:v>
                </c:pt>
                <c:pt idx="15">
                  <c:v>94.365386999999998</c:v>
                </c:pt>
                <c:pt idx="16">
                  <c:v>99.143578000000005</c:v>
                </c:pt>
                <c:pt idx="17">
                  <c:v>103.377182</c:v>
                </c:pt>
                <c:pt idx="18">
                  <c:v>107.683075</c:v>
                </c:pt>
                <c:pt idx="19">
                  <c:v>112.005943</c:v>
                </c:pt>
                <c:pt idx="20">
                  <c:v>116.732361</c:v>
                </c:pt>
                <c:pt idx="21">
                  <c:v>121.56682600000001</c:v>
                </c:pt>
                <c:pt idx="22">
                  <c:v>126.74788700000001</c:v>
                </c:pt>
                <c:pt idx="23">
                  <c:v>130.67237900000001</c:v>
                </c:pt>
                <c:pt idx="24">
                  <c:v>135.70216400000001</c:v>
                </c:pt>
                <c:pt idx="25">
                  <c:v>140.61613500000001</c:v>
                </c:pt>
                <c:pt idx="26">
                  <c:v>145.91691599999999</c:v>
                </c:pt>
                <c:pt idx="27">
                  <c:v>151.44804400000001</c:v>
                </c:pt>
                <c:pt idx="28">
                  <c:v>156.662766</c:v>
                </c:pt>
                <c:pt idx="29">
                  <c:v>161.34225499999999</c:v>
                </c:pt>
                <c:pt idx="30">
                  <c:v>166.16485599999999</c:v>
                </c:pt>
              </c:numCache>
            </c:numRef>
          </c:val>
        </c:ser>
        <c:ser>
          <c:idx val="2"/>
          <c:order val="2"/>
          <c:tx>
            <c:strRef>
              <c:f>Sheet1!$D$1</c:f>
              <c:strCache>
                <c:ptCount val="1"/>
                <c:pt idx="0">
                  <c:v>hybrid PV, PS</c:v>
                </c:pt>
              </c:strCache>
            </c:strRef>
          </c:tx>
          <c:spPr>
            <a:solidFill>
              <a:schemeClr val="accent2"/>
            </a:solidFill>
            <a:ln>
              <a:noFill/>
            </a:ln>
            <a:effectLst/>
          </c:spPr>
          <c:invertIfNegative val="0"/>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Sheet1!$D$2:$D$32</c:f>
              <c:numCache>
                <c:formatCode>General</c:formatCode>
                <c:ptCount val="31"/>
                <c:pt idx="0">
                  <c:v>0</c:v>
                </c:pt>
                <c:pt idx="1">
                  <c:v>0</c:v>
                </c:pt>
                <c:pt idx="2">
                  <c:v>0</c:v>
                </c:pt>
                <c:pt idx="3">
                  <c:v>0</c:v>
                </c:pt>
                <c:pt idx="4">
                  <c:v>0.39272200000000002</c:v>
                </c:pt>
                <c:pt idx="5">
                  <c:v>8.4733300000000007</c:v>
                </c:pt>
                <c:pt idx="6">
                  <c:v>9.9029089999999993</c:v>
                </c:pt>
                <c:pt idx="7">
                  <c:v>15.881296000000001</c:v>
                </c:pt>
                <c:pt idx="8">
                  <c:v>18.886074000000001</c:v>
                </c:pt>
                <c:pt idx="9">
                  <c:v>22.159016000000001</c:v>
                </c:pt>
                <c:pt idx="10">
                  <c:v>26.991593999999999</c:v>
                </c:pt>
                <c:pt idx="11">
                  <c:v>30.453484</c:v>
                </c:pt>
                <c:pt idx="12">
                  <c:v>32.69088</c:v>
                </c:pt>
                <c:pt idx="13">
                  <c:v>36.175823000000001</c:v>
                </c:pt>
                <c:pt idx="14">
                  <c:v>40.648243000000001</c:v>
                </c:pt>
                <c:pt idx="15">
                  <c:v>44.794429999999998</c:v>
                </c:pt>
                <c:pt idx="16">
                  <c:v>48.698405999999999</c:v>
                </c:pt>
                <c:pt idx="17">
                  <c:v>54.148529000000003</c:v>
                </c:pt>
                <c:pt idx="18">
                  <c:v>60.640194000000001</c:v>
                </c:pt>
                <c:pt idx="19">
                  <c:v>65.204453000000001</c:v>
                </c:pt>
                <c:pt idx="20">
                  <c:v>69.526611000000003</c:v>
                </c:pt>
                <c:pt idx="21">
                  <c:v>73.766105999999994</c:v>
                </c:pt>
                <c:pt idx="22">
                  <c:v>77.132401000000002</c:v>
                </c:pt>
                <c:pt idx="23">
                  <c:v>80.972389000000007</c:v>
                </c:pt>
                <c:pt idx="24">
                  <c:v>84.232422</c:v>
                </c:pt>
                <c:pt idx="25">
                  <c:v>90.990951999999993</c:v>
                </c:pt>
                <c:pt idx="26">
                  <c:v>95.769347999999994</c:v>
                </c:pt>
                <c:pt idx="27">
                  <c:v>99.976898000000006</c:v>
                </c:pt>
                <c:pt idx="28">
                  <c:v>106.59584</c:v>
                </c:pt>
                <c:pt idx="29">
                  <c:v>110.959648</c:v>
                </c:pt>
                <c:pt idx="30">
                  <c:v>114.796722</c:v>
                </c:pt>
              </c:numCache>
            </c:numRef>
          </c:val>
        </c:ser>
        <c:dLbls>
          <c:showLegendKey val="0"/>
          <c:showVal val="0"/>
          <c:showCatName val="0"/>
          <c:showSerName val="0"/>
          <c:showPercent val="0"/>
          <c:showBubbleSize val="0"/>
        </c:dLbls>
        <c:gapWidth val="35"/>
        <c:overlap val="100"/>
        <c:axId val="-2112139152"/>
        <c:axId val="-2112137520"/>
      </c:barChart>
      <c:catAx>
        <c:axId val="-21121391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12137520"/>
        <c:crosses val="autoZero"/>
        <c:auto val="1"/>
        <c:lblAlgn val="ctr"/>
        <c:lblOffset val="100"/>
        <c:tickLblSkip val="5"/>
        <c:tickMarkSkip val="5"/>
        <c:noMultiLvlLbl val="0"/>
      </c:catAx>
      <c:valAx>
        <c:axId val="-2112137520"/>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11213915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userShapes r:id="rId4"/>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652559055118111E-2"/>
          <c:y val="0.24070915093540113"/>
          <c:w val="0.94461595946340038"/>
          <c:h val="0.48154901016363244"/>
        </c:manualLayout>
      </c:layout>
      <c:barChart>
        <c:barDir val="col"/>
        <c:grouping val="stacked"/>
        <c:varyColors val="0"/>
        <c:ser>
          <c:idx val="8"/>
          <c:order val="0"/>
          <c:tx>
            <c:strRef>
              <c:f>Ren_Reg!$O$1</c:f>
              <c:strCache>
                <c:ptCount val="1"/>
                <c:pt idx="0">
                  <c:v>hydro</c:v>
                </c:pt>
              </c:strCache>
            </c:strRef>
          </c:tx>
          <c:spPr>
            <a:solidFill>
              <a:srgbClr val="002060"/>
            </a:solidFill>
            <a:ln>
              <a:noFill/>
            </a:ln>
            <a:effectLst/>
          </c:spPr>
          <c:invertIfNegative val="0"/>
          <c:cat>
            <c:strRef>
              <c:f>Ren_Reg!$I$2:$I$49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Ren_Reg!$O$2:$O$49</c:f>
              <c:numCache>
                <c:formatCode>0.00</c:formatCode>
                <c:ptCount val="48"/>
                <c:pt idx="0">
                  <c:v>6.477703</c:v>
                </c:pt>
                <c:pt idx="1">
                  <c:v>6.4823029999999999</c:v>
                </c:pt>
                <c:pt idx="2">
                  <c:v>6.4823029999999999</c:v>
                </c:pt>
                <c:pt idx="3">
                  <c:v>6.4823029999999999</c:v>
                </c:pt>
                <c:pt idx="4">
                  <c:v>6.4823029999999999</c:v>
                </c:pt>
                <c:pt idx="5">
                  <c:v>6.4903940000000002</c:v>
                </c:pt>
                <c:pt idx="7">
                  <c:v>3.2197</c:v>
                </c:pt>
                <c:pt idx="8">
                  <c:v>3.2345999999999999</c:v>
                </c:pt>
                <c:pt idx="9">
                  <c:v>3.2345999999999999</c:v>
                </c:pt>
                <c:pt idx="10">
                  <c:v>3.2345999999999999</c:v>
                </c:pt>
                <c:pt idx="11">
                  <c:v>3.2345999999999999</c:v>
                </c:pt>
                <c:pt idx="12">
                  <c:v>3.2723319999999898</c:v>
                </c:pt>
                <c:pt idx="14">
                  <c:v>11.739801</c:v>
                </c:pt>
                <c:pt idx="15">
                  <c:v>11.751801</c:v>
                </c:pt>
                <c:pt idx="16">
                  <c:v>11.751801</c:v>
                </c:pt>
                <c:pt idx="17">
                  <c:v>11.751801</c:v>
                </c:pt>
                <c:pt idx="18">
                  <c:v>11.766646</c:v>
                </c:pt>
                <c:pt idx="19">
                  <c:v>11.794713</c:v>
                </c:pt>
                <c:pt idx="21">
                  <c:v>6.6237000000000004</c:v>
                </c:pt>
                <c:pt idx="22">
                  <c:v>6.6756000000000002</c:v>
                </c:pt>
                <c:pt idx="23">
                  <c:v>6.6756000000000002</c:v>
                </c:pt>
                <c:pt idx="24">
                  <c:v>6.6756000000000002</c:v>
                </c:pt>
                <c:pt idx="25">
                  <c:v>6.9054000000000002</c:v>
                </c:pt>
                <c:pt idx="26">
                  <c:v>6.9000690000000002</c:v>
                </c:pt>
                <c:pt idx="28">
                  <c:v>0.52869999999999995</c:v>
                </c:pt>
                <c:pt idx="29">
                  <c:v>0.52869999999999995</c:v>
                </c:pt>
                <c:pt idx="30">
                  <c:v>0.52869999999999995</c:v>
                </c:pt>
                <c:pt idx="31">
                  <c:v>0.52869999999999995</c:v>
                </c:pt>
                <c:pt idx="32">
                  <c:v>0.52869999999999995</c:v>
                </c:pt>
                <c:pt idx="33">
                  <c:v>0.52869999999999995</c:v>
                </c:pt>
                <c:pt idx="35">
                  <c:v>8.0169999999999995</c:v>
                </c:pt>
                <c:pt idx="36">
                  <c:v>8.0215999999999994</c:v>
                </c:pt>
                <c:pt idx="37">
                  <c:v>8.0897570000000005</c:v>
                </c:pt>
                <c:pt idx="38">
                  <c:v>8.0215999999999994</c:v>
                </c:pt>
                <c:pt idx="39">
                  <c:v>8.0897570000000005</c:v>
                </c:pt>
                <c:pt idx="40">
                  <c:v>8.0932410000000008</c:v>
                </c:pt>
                <c:pt idx="42">
                  <c:v>42.434797000000003</c:v>
                </c:pt>
                <c:pt idx="43">
                  <c:v>42.627564</c:v>
                </c:pt>
                <c:pt idx="44">
                  <c:v>42.675564000000001</c:v>
                </c:pt>
                <c:pt idx="45">
                  <c:v>42.627564</c:v>
                </c:pt>
                <c:pt idx="46">
                  <c:v>42.871856999999999</c:v>
                </c:pt>
                <c:pt idx="47">
                  <c:v>42.820264999999999</c:v>
                </c:pt>
              </c:numCache>
            </c:numRef>
          </c:val>
        </c:ser>
        <c:ser>
          <c:idx val="6"/>
          <c:order val="1"/>
          <c:tx>
            <c:strRef>
              <c:f>Ren_Reg!$P$1</c:f>
              <c:strCache>
                <c:ptCount val="1"/>
                <c:pt idx="0">
                  <c:v>Other</c:v>
                </c:pt>
              </c:strCache>
            </c:strRef>
          </c:tx>
          <c:spPr>
            <a:solidFill>
              <a:schemeClr val="accent5"/>
            </a:solidFill>
            <a:ln>
              <a:noFill/>
            </a:ln>
            <a:effectLst/>
          </c:spPr>
          <c:invertIfNegative val="0"/>
          <c:cat>
            <c:strRef>
              <c:f>Ren_Reg!$I$2:$I$49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Ren_Reg!$P$2:$P$49</c:f>
              <c:numCache>
                <c:formatCode>0.00</c:formatCode>
                <c:ptCount val="48"/>
                <c:pt idx="0">
                  <c:v>1.5067999999999999</c:v>
                </c:pt>
                <c:pt idx="1">
                  <c:v>1.5480119999999999</c:v>
                </c:pt>
                <c:pt idx="2">
                  <c:v>1.548025</c:v>
                </c:pt>
                <c:pt idx="3">
                  <c:v>1.5480320000000001</c:v>
                </c:pt>
                <c:pt idx="4">
                  <c:v>1.555113</c:v>
                </c:pt>
                <c:pt idx="5">
                  <c:v>1.5853299999999999</c:v>
                </c:pt>
                <c:pt idx="7">
                  <c:v>1.3167</c:v>
                </c:pt>
                <c:pt idx="8">
                  <c:v>1.65564599999999</c:v>
                </c:pt>
                <c:pt idx="9">
                  <c:v>1.6559199999999901</c:v>
                </c:pt>
                <c:pt idx="10">
                  <c:v>1.6560759999999899</c:v>
                </c:pt>
                <c:pt idx="11">
                  <c:v>1.66247999999999</c:v>
                </c:pt>
                <c:pt idx="12">
                  <c:v>1.65598799999999</c:v>
                </c:pt>
                <c:pt idx="14">
                  <c:v>1.5478999999999901</c:v>
                </c:pt>
                <c:pt idx="15">
                  <c:v>2.2680479999999998</c:v>
                </c:pt>
                <c:pt idx="16">
                  <c:v>2.268389</c:v>
                </c:pt>
                <c:pt idx="17">
                  <c:v>2.2685819999999999</c:v>
                </c:pt>
                <c:pt idx="18">
                  <c:v>2.2778749999999999</c:v>
                </c:pt>
                <c:pt idx="19">
                  <c:v>2.2743479999999998</c:v>
                </c:pt>
                <c:pt idx="21">
                  <c:v>0.90090099999999995</c:v>
                </c:pt>
                <c:pt idx="22">
                  <c:v>1.863386</c:v>
                </c:pt>
                <c:pt idx="23">
                  <c:v>1.8638649999999899</c:v>
                </c:pt>
                <c:pt idx="24">
                  <c:v>1.864139</c:v>
                </c:pt>
                <c:pt idx="25">
                  <c:v>1.8642000000000001</c:v>
                </c:pt>
                <c:pt idx="26">
                  <c:v>1.8639840000000001</c:v>
                </c:pt>
                <c:pt idx="28">
                  <c:v>0.152</c:v>
                </c:pt>
                <c:pt idx="29">
                  <c:v>0.43606200000000001</c:v>
                </c:pt>
                <c:pt idx="30">
                  <c:v>0.43619599999999997</c:v>
                </c:pt>
                <c:pt idx="31">
                  <c:v>0.43627199999999999</c:v>
                </c:pt>
                <c:pt idx="32">
                  <c:v>0.43628899999999998</c:v>
                </c:pt>
                <c:pt idx="33">
                  <c:v>0.47592000000000001</c:v>
                </c:pt>
                <c:pt idx="35">
                  <c:v>2.028</c:v>
                </c:pt>
                <c:pt idx="36">
                  <c:v>4.5861039999999997</c:v>
                </c:pt>
                <c:pt idx="37">
                  <c:v>4.415127</c:v>
                </c:pt>
                <c:pt idx="38">
                  <c:v>4.5095459999999896</c:v>
                </c:pt>
                <c:pt idx="39">
                  <c:v>4.6587549999999904</c:v>
                </c:pt>
                <c:pt idx="40">
                  <c:v>5.1050579999999997</c:v>
                </c:pt>
                <c:pt idx="42">
                  <c:v>1.639</c:v>
                </c:pt>
                <c:pt idx="43">
                  <c:v>3.7676560000000001</c:v>
                </c:pt>
                <c:pt idx="44">
                  <c:v>3.6443810000000001</c:v>
                </c:pt>
                <c:pt idx="45">
                  <c:v>4.1773730000000002</c:v>
                </c:pt>
                <c:pt idx="46">
                  <c:v>4.6184209999999997</c:v>
                </c:pt>
                <c:pt idx="47">
                  <c:v>4.9660249999999904</c:v>
                </c:pt>
              </c:numCache>
            </c:numRef>
          </c:val>
        </c:ser>
        <c:ser>
          <c:idx val="4"/>
          <c:order val="2"/>
          <c:tx>
            <c:strRef>
              <c:f>Ren_Reg!$M$1</c:f>
              <c:strCache>
                <c:ptCount val="1"/>
                <c:pt idx="0">
                  <c:v>onshorewind</c:v>
                </c:pt>
              </c:strCache>
            </c:strRef>
          </c:tx>
          <c:spPr>
            <a:solidFill>
              <a:schemeClr val="accent3"/>
            </a:solidFill>
            <a:ln>
              <a:noFill/>
            </a:ln>
            <a:effectLst/>
          </c:spPr>
          <c:invertIfNegative val="0"/>
          <c:cat>
            <c:strRef>
              <c:f>Ren_Reg!$I$2:$I$49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Ren_Reg!$M$2:$M$49</c:f>
              <c:numCache>
                <c:formatCode>0.00</c:formatCode>
                <c:ptCount val="48"/>
                <c:pt idx="0">
                  <c:v>3.3940999999999999</c:v>
                </c:pt>
                <c:pt idx="1">
                  <c:v>13.528871000000001</c:v>
                </c:pt>
                <c:pt idx="2">
                  <c:v>12.57484</c:v>
                </c:pt>
                <c:pt idx="3">
                  <c:v>11.562068999999999</c:v>
                </c:pt>
                <c:pt idx="4">
                  <c:v>12.015089</c:v>
                </c:pt>
                <c:pt idx="5">
                  <c:v>9.9775530000000003</c:v>
                </c:pt>
                <c:pt idx="7">
                  <c:v>9.0727999999999902</c:v>
                </c:pt>
                <c:pt idx="8">
                  <c:v>22.578946999999999</c:v>
                </c:pt>
                <c:pt idx="9">
                  <c:v>22.004280999999999</c:v>
                </c:pt>
                <c:pt idx="10">
                  <c:v>22.473469000000001</c:v>
                </c:pt>
                <c:pt idx="11">
                  <c:v>36.525806000000003</c:v>
                </c:pt>
                <c:pt idx="12">
                  <c:v>59.423136999999997</c:v>
                </c:pt>
                <c:pt idx="14">
                  <c:v>2.9100000000000001E-2</c:v>
                </c:pt>
                <c:pt idx="15">
                  <c:v>2.910806</c:v>
                </c:pt>
                <c:pt idx="16">
                  <c:v>3.4217309999999999</c:v>
                </c:pt>
                <c:pt idx="17">
                  <c:v>3.1115740000000001</c:v>
                </c:pt>
                <c:pt idx="18">
                  <c:v>4.7720589999999996</c:v>
                </c:pt>
                <c:pt idx="19">
                  <c:v>5.7134999999999998</c:v>
                </c:pt>
                <c:pt idx="21">
                  <c:v>42.655999999999999</c:v>
                </c:pt>
                <c:pt idx="22">
                  <c:v>88.443920999999904</c:v>
                </c:pt>
                <c:pt idx="23">
                  <c:v>80.679235999999904</c:v>
                </c:pt>
                <c:pt idx="24">
                  <c:v>83.669958999999906</c:v>
                </c:pt>
                <c:pt idx="25">
                  <c:v>133.74804900000001</c:v>
                </c:pt>
                <c:pt idx="26">
                  <c:v>136.94139899999999</c:v>
                </c:pt>
                <c:pt idx="28">
                  <c:v>25.701698</c:v>
                </c:pt>
                <c:pt idx="29">
                  <c:v>35.312095999999997</c:v>
                </c:pt>
                <c:pt idx="30">
                  <c:v>35.312095999999997</c:v>
                </c:pt>
                <c:pt idx="31">
                  <c:v>35.342182000000001</c:v>
                </c:pt>
                <c:pt idx="32">
                  <c:v>41.233592999999999</c:v>
                </c:pt>
                <c:pt idx="33">
                  <c:v>47.563491999999997</c:v>
                </c:pt>
                <c:pt idx="35">
                  <c:v>6.4432010000000002</c:v>
                </c:pt>
                <c:pt idx="36">
                  <c:v>6.6431019999999998</c:v>
                </c:pt>
                <c:pt idx="37">
                  <c:v>6.7246249999999996</c:v>
                </c:pt>
                <c:pt idx="38">
                  <c:v>7.1949730000000001</c:v>
                </c:pt>
                <c:pt idx="39">
                  <c:v>7.0081150000000001</c:v>
                </c:pt>
                <c:pt idx="40">
                  <c:v>13.693251999999999</c:v>
                </c:pt>
                <c:pt idx="42">
                  <c:v>15.811700999999999</c:v>
                </c:pt>
                <c:pt idx="43">
                  <c:v>54.321911</c:v>
                </c:pt>
                <c:pt idx="44">
                  <c:v>47.000625999999997</c:v>
                </c:pt>
                <c:pt idx="45">
                  <c:v>53.661907999999997</c:v>
                </c:pt>
                <c:pt idx="46">
                  <c:v>67.443129999999996</c:v>
                </c:pt>
                <c:pt idx="47">
                  <c:v>66.587255999999996</c:v>
                </c:pt>
              </c:numCache>
            </c:numRef>
          </c:val>
        </c:ser>
        <c:ser>
          <c:idx val="5"/>
          <c:order val="3"/>
          <c:tx>
            <c:strRef>
              <c:f>Ren_Reg!$N$1</c:f>
              <c:strCache>
                <c:ptCount val="1"/>
                <c:pt idx="0">
                  <c:v>offshorewind</c:v>
                </c:pt>
              </c:strCache>
            </c:strRef>
          </c:tx>
          <c:spPr>
            <a:solidFill>
              <a:schemeClr val="accent3">
                <a:lumMod val="60000"/>
                <a:lumOff val="40000"/>
              </a:schemeClr>
            </a:solidFill>
            <a:ln>
              <a:noFill/>
            </a:ln>
            <a:effectLst/>
          </c:spPr>
          <c:invertIfNegative val="0"/>
          <c:cat>
            <c:strRef>
              <c:f>Ren_Reg!$I$2:$I$49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Ren_Reg!$N$2:$N$49</c:f>
              <c:numCache>
                <c:formatCode>0.00</c:formatCode>
                <c:ptCount val="48"/>
                <c:pt idx="0">
                  <c:v>2.93E-2</c:v>
                </c:pt>
                <c:pt idx="1">
                  <c:v>11.029299999999999</c:v>
                </c:pt>
                <c:pt idx="2">
                  <c:v>11.029299999999999</c:v>
                </c:pt>
                <c:pt idx="3">
                  <c:v>11.029299999999999</c:v>
                </c:pt>
                <c:pt idx="4">
                  <c:v>11.029299999999999</c:v>
                </c:pt>
                <c:pt idx="5">
                  <c:v>11.029299999999999</c:v>
                </c:pt>
                <c:pt idx="7">
                  <c:v>0</c:v>
                </c:pt>
                <c:pt idx="8">
                  <c:v>12.3531</c:v>
                </c:pt>
                <c:pt idx="9">
                  <c:v>12.3531</c:v>
                </c:pt>
                <c:pt idx="10">
                  <c:v>12.3531</c:v>
                </c:pt>
                <c:pt idx="11">
                  <c:v>12.3531</c:v>
                </c:pt>
                <c:pt idx="12">
                  <c:v>12.3531</c:v>
                </c:pt>
                <c:pt idx="14">
                  <c:v>0</c:v>
                </c:pt>
                <c:pt idx="15">
                  <c:v>0</c:v>
                </c:pt>
                <c:pt idx="16">
                  <c:v>0</c:v>
                </c:pt>
                <c:pt idx="17">
                  <c:v>0</c:v>
                </c:pt>
                <c:pt idx="18">
                  <c:v>0</c:v>
                </c:pt>
                <c:pt idx="19">
                  <c:v>0</c:v>
                </c:pt>
                <c:pt idx="21">
                  <c:v>0</c:v>
                </c:pt>
                <c:pt idx="22">
                  <c:v>5.0784000000000003E-2</c:v>
                </c:pt>
                <c:pt idx="23">
                  <c:v>0</c:v>
                </c:pt>
                <c:pt idx="24">
                  <c:v>0</c:v>
                </c:pt>
                <c:pt idx="25">
                  <c:v>0</c:v>
                </c:pt>
                <c:pt idx="26">
                  <c:v>0</c:v>
                </c:pt>
                <c:pt idx="28">
                  <c:v>0</c:v>
                </c:pt>
                <c:pt idx="29">
                  <c:v>0</c:v>
                </c:pt>
                <c:pt idx="30">
                  <c:v>0</c:v>
                </c:pt>
                <c:pt idx="31">
                  <c:v>0</c:v>
                </c:pt>
                <c:pt idx="32">
                  <c:v>0</c:v>
                </c:pt>
                <c:pt idx="33">
                  <c:v>0</c:v>
                </c:pt>
                <c:pt idx="35">
                  <c:v>0</c:v>
                </c:pt>
                <c:pt idx="36">
                  <c:v>0</c:v>
                </c:pt>
                <c:pt idx="37">
                  <c:v>0</c:v>
                </c:pt>
                <c:pt idx="38">
                  <c:v>0</c:v>
                </c:pt>
                <c:pt idx="39">
                  <c:v>0</c:v>
                </c:pt>
                <c:pt idx="40">
                  <c:v>0</c:v>
                </c:pt>
                <c:pt idx="42">
                  <c:v>0</c:v>
                </c:pt>
                <c:pt idx="43">
                  <c:v>0</c:v>
                </c:pt>
                <c:pt idx="44">
                  <c:v>0</c:v>
                </c:pt>
                <c:pt idx="45">
                  <c:v>0</c:v>
                </c:pt>
                <c:pt idx="46">
                  <c:v>0</c:v>
                </c:pt>
                <c:pt idx="47">
                  <c:v>0</c:v>
                </c:pt>
              </c:numCache>
            </c:numRef>
          </c:val>
        </c:ser>
        <c:ser>
          <c:idx val="0"/>
          <c:order val="4"/>
          <c:tx>
            <c:strRef>
              <c:f>Ren_Reg!$J$1</c:f>
              <c:strCache>
                <c:ptCount val="1"/>
                <c:pt idx="0">
                  <c:v>solar</c:v>
                </c:pt>
              </c:strCache>
            </c:strRef>
          </c:tx>
          <c:spPr>
            <a:solidFill>
              <a:schemeClr val="accent4"/>
            </a:solidFill>
            <a:ln>
              <a:noFill/>
            </a:ln>
            <a:effectLst/>
          </c:spPr>
          <c:invertIfNegative val="0"/>
          <c:cat>
            <c:strRef>
              <c:f>Ren_Reg!$I$2:$I$49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Ren_Reg!$J$2:$J$49</c:f>
              <c:numCache>
                <c:formatCode>0.00</c:formatCode>
                <c:ptCount val="48"/>
                <c:pt idx="0">
                  <c:v>1.6563000000000001</c:v>
                </c:pt>
                <c:pt idx="1">
                  <c:v>4.89283</c:v>
                </c:pt>
                <c:pt idx="2">
                  <c:v>15.209491999999999</c:v>
                </c:pt>
                <c:pt idx="3">
                  <c:v>14.061133</c:v>
                </c:pt>
                <c:pt idx="4">
                  <c:v>16.455231999999999</c:v>
                </c:pt>
                <c:pt idx="5">
                  <c:v>21.21246</c:v>
                </c:pt>
                <c:pt idx="7">
                  <c:v>3.0741000000000001</c:v>
                </c:pt>
                <c:pt idx="8">
                  <c:v>25.126142999999999</c:v>
                </c:pt>
                <c:pt idx="9">
                  <c:v>39.568838999999997</c:v>
                </c:pt>
                <c:pt idx="10">
                  <c:v>40.218727999999999</c:v>
                </c:pt>
                <c:pt idx="11">
                  <c:v>67.243881000000002</c:v>
                </c:pt>
                <c:pt idx="12">
                  <c:v>65.073899999999995</c:v>
                </c:pt>
                <c:pt idx="14">
                  <c:v>8.1273029999999995</c:v>
                </c:pt>
                <c:pt idx="15">
                  <c:v>28.774761999999999</c:v>
                </c:pt>
                <c:pt idx="16">
                  <c:v>88.114628999999994</c:v>
                </c:pt>
                <c:pt idx="17">
                  <c:v>111.29124400000001</c:v>
                </c:pt>
                <c:pt idx="18">
                  <c:v>159.43715900000001</c:v>
                </c:pt>
                <c:pt idx="19">
                  <c:v>170.92195100000001</c:v>
                </c:pt>
                <c:pt idx="21">
                  <c:v>1.7549999999999999</c:v>
                </c:pt>
                <c:pt idx="22">
                  <c:v>19.515011999999999</c:v>
                </c:pt>
                <c:pt idx="23">
                  <c:v>62.477335999999902</c:v>
                </c:pt>
                <c:pt idx="24">
                  <c:v>84.692390999999901</c:v>
                </c:pt>
                <c:pt idx="25">
                  <c:v>104.13492599999999</c:v>
                </c:pt>
                <c:pt idx="26">
                  <c:v>119.98407899999999</c:v>
                </c:pt>
                <c:pt idx="28">
                  <c:v>2.4296000000000002</c:v>
                </c:pt>
                <c:pt idx="29">
                  <c:v>14.746420000000001</c:v>
                </c:pt>
                <c:pt idx="30">
                  <c:v>42.530749999999998</c:v>
                </c:pt>
                <c:pt idx="31">
                  <c:v>48.131194999999998</c:v>
                </c:pt>
                <c:pt idx="32">
                  <c:v>54.226078000000001</c:v>
                </c:pt>
                <c:pt idx="33">
                  <c:v>69.992339999999999</c:v>
                </c:pt>
                <c:pt idx="35">
                  <c:v>12.160902</c:v>
                </c:pt>
                <c:pt idx="36">
                  <c:v>26.974585000000001</c:v>
                </c:pt>
                <c:pt idx="37">
                  <c:v>32.007586000000003</c:v>
                </c:pt>
                <c:pt idx="38">
                  <c:v>37.230051000000003</c:v>
                </c:pt>
                <c:pt idx="39">
                  <c:v>39.910348999999997</c:v>
                </c:pt>
                <c:pt idx="40">
                  <c:v>40.962913</c:v>
                </c:pt>
                <c:pt idx="42">
                  <c:v>5.8171010000000001</c:v>
                </c:pt>
                <c:pt idx="43">
                  <c:v>12.866655</c:v>
                </c:pt>
                <c:pt idx="44">
                  <c:v>16.201294000000001</c:v>
                </c:pt>
                <c:pt idx="45">
                  <c:v>15.637568999999999</c:v>
                </c:pt>
                <c:pt idx="46">
                  <c:v>26.636030000000002</c:v>
                </c:pt>
                <c:pt idx="47">
                  <c:v>20.006651999999999</c:v>
                </c:pt>
              </c:numCache>
            </c:numRef>
          </c:val>
        </c:ser>
        <c:ser>
          <c:idx val="1"/>
          <c:order val="5"/>
          <c:tx>
            <c:strRef>
              <c:f>Ren_Reg!#REF!</c:f>
              <c:strCache>
                <c:ptCount val="1"/>
                <c:pt idx="0">
                  <c:v>#REF!</c:v>
                </c:pt>
              </c:strCache>
            </c:strRef>
          </c:tx>
          <c:spPr>
            <a:solidFill>
              <a:srgbClr val="FFC702">
                <a:lumMod val="60000"/>
                <a:lumOff val="40000"/>
              </a:srgbClr>
            </a:solidFill>
            <a:ln>
              <a:noFill/>
            </a:ln>
            <a:effectLst/>
          </c:spPr>
          <c:invertIfNegative val="0"/>
          <c:cat>
            <c:strRef>
              <c:f>Ren_Reg!$I$2:$I$49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Ren_Reg!#REF!</c:f>
              <c:numCache>
                <c:formatCode>General</c:formatCode>
                <c:ptCount val="1"/>
                <c:pt idx="0">
                  <c:v>1</c:v>
                </c:pt>
              </c:numCache>
            </c:numRef>
          </c:val>
        </c:ser>
        <c:ser>
          <c:idx val="2"/>
          <c:order val="6"/>
          <c:tx>
            <c:strRef>
              <c:f>Ren_Reg!$K$1</c:f>
              <c:strCache>
                <c:ptCount val="1"/>
                <c:pt idx="0">
                  <c:v>endusesolar</c:v>
                </c:pt>
              </c:strCache>
            </c:strRef>
          </c:tx>
          <c:spPr>
            <a:solidFill>
              <a:srgbClr val="FFC702">
                <a:lumMod val="40000"/>
                <a:lumOff val="60000"/>
              </a:srgbClr>
            </a:solidFill>
            <a:ln>
              <a:noFill/>
            </a:ln>
            <a:effectLst/>
          </c:spPr>
          <c:invertIfNegative val="0"/>
          <c:cat>
            <c:strRef>
              <c:f>Ren_Reg!$I$2:$I$49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Ren_Reg!$K$2:$K$49</c:f>
              <c:numCache>
                <c:formatCode>0.00</c:formatCode>
                <c:ptCount val="48"/>
                <c:pt idx="0">
                  <c:v>5.9085229999999997</c:v>
                </c:pt>
                <c:pt idx="1">
                  <c:v>23.846442</c:v>
                </c:pt>
                <c:pt idx="2">
                  <c:v>24.782564999999899</c:v>
                </c:pt>
                <c:pt idx="3">
                  <c:v>25.727049999999998</c:v>
                </c:pt>
                <c:pt idx="4">
                  <c:v>27.964642999999999</c:v>
                </c:pt>
                <c:pt idx="5">
                  <c:v>36.474834000000001</c:v>
                </c:pt>
                <c:pt idx="7">
                  <c:v>3.7782389999999899</c:v>
                </c:pt>
                <c:pt idx="8">
                  <c:v>20.403618999999999</c:v>
                </c:pt>
                <c:pt idx="9">
                  <c:v>21.441443</c:v>
                </c:pt>
                <c:pt idx="10">
                  <c:v>22.515284000000001</c:v>
                </c:pt>
                <c:pt idx="11">
                  <c:v>24.898712</c:v>
                </c:pt>
                <c:pt idx="12">
                  <c:v>34.302581000000004</c:v>
                </c:pt>
                <c:pt idx="14">
                  <c:v>1.8031629999999901</c:v>
                </c:pt>
                <c:pt idx="15">
                  <c:v>13.242749999999999</c:v>
                </c:pt>
                <c:pt idx="16">
                  <c:v>13.456909</c:v>
                </c:pt>
                <c:pt idx="17">
                  <c:v>14.410594</c:v>
                </c:pt>
                <c:pt idx="18">
                  <c:v>15.708924999999899</c:v>
                </c:pt>
                <c:pt idx="19">
                  <c:v>21.799748000000001</c:v>
                </c:pt>
                <c:pt idx="21">
                  <c:v>1.9043939999999999</c:v>
                </c:pt>
                <c:pt idx="22">
                  <c:v>10.945542</c:v>
                </c:pt>
                <c:pt idx="23">
                  <c:v>11.356782999999901</c:v>
                </c:pt>
                <c:pt idx="24">
                  <c:v>12.281691</c:v>
                </c:pt>
                <c:pt idx="25">
                  <c:v>13.116480999999901</c:v>
                </c:pt>
                <c:pt idx="26">
                  <c:v>21.2000519999999</c:v>
                </c:pt>
                <c:pt idx="28">
                  <c:v>0.50259100000000001</c:v>
                </c:pt>
                <c:pt idx="29">
                  <c:v>6.7499710000000004</c:v>
                </c:pt>
                <c:pt idx="30">
                  <c:v>6.448315</c:v>
                </c:pt>
                <c:pt idx="31">
                  <c:v>7.016057</c:v>
                </c:pt>
                <c:pt idx="32">
                  <c:v>7.8096839999999998</c:v>
                </c:pt>
                <c:pt idx="33">
                  <c:v>9.6234079999999995</c:v>
                </c:pt>
                <c:pt idx="35">
                  <c:v>8.1749759999999991</c:v>
                </c:pt>
                <c:pt idx="36">
                  <c:v>37.009549</c:v>
                </c:pt>
                <c:pt idx="37">
                  <c:v>36.179653999999999</c:v>
                </c:pt>
                <c:pt idx="38">
                  <c:v>38.543962000000001</c:v>
                </c:pt>
                <c:pt idx="39">
                  <c:v>40.542212999999997</c:v>
                </c:pt>
                <c:pt idx="40">
                  <c:v>48.871437</c:v>
                </c:pt>
                <c:pt idx="42">
                  <c:v>7.801793</c:v>
                </c:pt>
                <c:pt idx="43">
                  <c:v>43.259116999999897</c:v>
                </c:pt>
                <c:pt idx="44">
                  <c:v>42.995154999999997</c:v>
                </c:pt>
                <c:pt idx="45">
                  <c:v>45.670198999999997</c:v>
                </c:pt>
                <c:pt idx="46">
                  <c:v>47.216254999999997</c:v>
                </c:pt>
                <c:pt idx="47">
                  <c:v>59.458275999999998</c:v>
                </c:pt>
              </c:numCache>
            </c:numRef>
          </c:val>
        </c:ser>
        <c:ser>
          <c:idx val="3"/>
          <c:order val="7"/>
          <c:tx>
            <c:strRef>
              <c:f>Ren_Reg!$L$1</c:f>
              <c:strCache>
                <c:ptCount val="1"/>
                <c:pt idx="0">
                  <c:v>standalonestorage</c:v>
                </c:pt>
              </c:strCache>
            </c:strRef>
          </c:tx>
          <c:spPr>
            <a:solidFill>
              <a:srgbClr val="0096D7"/>
            </a:solidFill>
            <a:ln>
              <a:noFill/>
            </a:ln>
            <a:effectLst/>
          </c:spPr>
          <c:invertIfNegative val="0"/>
          <c:cat>
            <c:strRef>
              <c:f>Ren_Reg!$I$2:$I$49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Ren_Reg!$L$2:$L$49</c:f>
              <c:numCache>
                <c:formatCode>0.00</c:formatCode>
                <c:ptCount val="48"/>
                <c:pt idx="0">
                  <c:v>0.37559999999999999</c:v>
                </c:pt>
                <c:pt idx="1">
                  <c:v>3.6566999999999998</c:v>
                </c:pt>
                <c:pt idx="2">
                  <c:v>4.0702429999999996</c:v>
                </c:pt>
                <c:pt idx="3">
                  <c:v>3.7279849999999999</c:v>
                </c:pt>
                <c:pt idx="4">
                  <c:v>3.709206</c:v>
                </c:pt>
                <c:pt idx="5">
                  <c:v>6.4722159999999898</c:v>
                </c:pt>
                <c:pt idx="7">
                  <c:v>0.45639999999999997</c:v>
                </c:pt>
                <c:pt idx="8">
                  <c:v>4.9273999999999996</c:v>
                </c:pt>
                <c:pt idx="9">
                  <c:v>4.9745399999999904</c:v>
                </c:pt>
                <c:pt idx="10">
                  <c:v>4.9680660000000003</c:v>
                </c:pt>
                <c:pt idx="11">
                  <c:v>6.2990139999999997</c:v>
                </c:pt>
                <c:pt idx="12">
                  <c:v>13.974876</c:v>
                </c:pt>
                <c:pt idx="14">
                  <c:v>2.5000000000000001E-2</c:v>
                </c:pt>
                <c:pt idx="15">
                  <c:v>0.52549999999999997</c:v>
                </c:pt>
                <c:pt idx="16">
                  <c:v>0.52549999999999997</c:v>
                </c:pt>
                <c:pt idx="17">
                  <c:v>0.53239300000000001</c:v>
                </c:pt>
                <c:pt idx="18">
                  <c:v>35.631264000000002</c:v>
                </c:pt>
                <c:pt idx="19">
                  <c:v>31.864108999999999</c:v>
                </c:pt>
                <c:pt idx="21">
                  <c:v>4.7899999999999998E-2</c:v>
                </c:pt>
                <c:pt idx="22">
                  <c:v>8.0399999999999902E-2</c:v>
                </c:pt>
                <c:pt idx="23">
                  <c:v>8.0399999999999902E-2</c:v>
                </c:pt>
                <c:pt idx="24">
                  <c:v>1.1824599999999901</c:v>
                </c:pt>
                <c:pt idx="25">
                  <c:v>24.978828</c:v>
                </c:pt>
                <c:pt idx="26">
                  <c:v>20.233360000000001</c:v>
                </c:pt>
                <c:pt idx="28">
                  <c:v>0.1142</c:v>
                </c:pt>
                <c:pt idx="29">
                  <c:v>0.85399999999999998</c:v>
                </c:pt>
                <c:pt idx="30">
                  <c:v>0.85399999999999998</c:v>
                </c:pt>
                <c:pt idx="31">
                  <c:v>0.85399999999999998</c:v>
                </c:pt>
                <c:pt idx="32">
                  <c:v>4.2768009999999999</c:v>
                </c:pt>
                <c:pt idx="33">
                  <c:v>3.623094</c:v>
                </c:pt>
                <c:pt idx="35">
                  <c:v>0.20130000000000001</c:v>
                </c:pt>
                <c:pt idx="36">
                  <c:v>4.5278</c:v>
                </c:pt>
                <c:pt idx="37">
                  <c:v>4.948258</c:v>
                </c:pt>
                <c:pt idx="38">
                  <c:v>7.7712870000000001</c:v>
                </c:pt>
                <c:pt idx="39">
                  <c:v>8.6422489999999996</c:v>
                </c:pt>
                <c:pt idx="40">
                  <c:v>9.4139879999999998</c:v>
                </c:pt>
                <c:pt idx="42">
                  <c:v>8.7999999999999995E-2</c:v>
                </c:pt>
                <c:pt idx="43">
                  <c:v>1.5389999999999999</c:v>
                </c:pt>
                <c:pt idx="44">
                  <c:v>1.609413</c:v>
                </c:pt>
                <c:pt idx="45">
                  <c:v>1.5389999999999999</c:v>
                </c:pt>
                <c:pt idx="46">
                  <c:v>3.8673459999999902</c:v>
                </c:pt>
                <c:pt idx="47">
                  <c:v>4.4052569999999998</c:v>
                </c:pt>
              </c:numCache>
            </c:numRef>
          </c:val>
        </c:ser>
        <c:ser>
          <c:idx val="7"/>
          <c:order val="8"/>
          <c:tx>
            <c:strRef>
              <c:f>Ren_Reg!$Q$1</c:f>
              <c:strCache>
                <c:ptCount val="1"/>
                <c:pt idx="0">
                  <c:v>divider</c:v>
                </c:pt>
              </c:strCache>
            </c:strRef>
          </c:tx>
          <c:spPr>
            <a:solidFill>
              <a:schemeClr val="bg1"/>
            </a:solidFill>
            <a:ln>
              <a:noFill/>
            </a:ln>
            <a:effectLst/>
          </c:spPr>
          <c:invertIfNegative val="0"/>
          <c:cat>
            <c:strRef>
              <c:f>Ren_Reg!$I$2:$I$49</c:f>
              <c:strCache>
                <c:ptCount val="48"/>
                <c:pt idx="0">
                  <c:v>History</c:v>
                </c:pt>
                <c:pt idx="1">
                  <c:v>HC</c:v>
                </c:pt>
                <c:pt idx="2">
                  <c:v>HOGS</c:v>
                </c:pt>
                <c:pt idx="3">
                  <c:v>Reference</c:v>
                </c:pt>
                <c:pt idx="4">
                  <c:v>LOGS</c:v>
                </c:pt>
                <c:pt idx="5">
                  <c:v>LC</c:v>
                </c:pt>
                <c:pt idx="7">
                  <c:v>History</c:v>
                </c:pt>
                <c:pt idx="8">
                  <c:v>HC</c:v>
                </c:pt>
                <c:pt idx="9">
                  <c:v>HOGS</c:v>
                </c:pt>
                <c:pt idx="10">
                  <c:v>Reference</c:v>
                </c:pt>
                <c:pt idx="11">
                  <c:v>LOGS</c:v>
                </c:pt>
                <c:pt idx="12">
                  <c:v>LC</c:v>
                </c:pt>
                <c:pt idx="14">
                  <c:v>History</c:v>
                </c:pt>
                <c:pt idx="15">
                  <c:v>HC</c:v>
                </c:pt>
                <c:pt idx="16">
                  <c:v>HOGS</c:v>
                </c:pt>
                <c:pt idx="17">
                  <c:v>Reference</c:v>
                </c:pt>
                <c:pt idx="18">
                  <c:v>LOGS</c:v>
                </c:pt>
                <c:pt idx="19">
                  <c:v>LC</c:v>
                </c:pt>
                <c:pt idx="21">
                  <c:v>History</c:v>
                </c:pt>
                <c:pt idx="22">
                  <c:v>HC</c:v>
                </c:pt>
                <c:pt idx="23">
                  <c:v>HOGS</c:v>
                </c:pt>
                <c:pt idx="24">
                  <c:v>Reference</c:v>
                </c:pt>
                <c:pt idx="25">
                  <c:v>LOGS</c:v>
                </c:pt>
                <c:pt idx="26">
                  <c:v>LC</c:v>
                </c:pt>
                <c:pt idx="28">
                  <c:v>History</c:v>
                </c:pt>
                <c:pt idx="29">
                  <c:v>HC</c:v>
                </c:pt>
                <c:pt idx="30">
                  <c:v>HOGS</c:v>
                </c:pt>
                <c:pt idx="31">
                  <c:v>Reference</c:v>
                </c:pt>
                <c:pt idx="32">
                  <c:v>LOGS</c:v>
                </c:pt>
                <c:pt idx="33">
                  <c:v>LC</c:v>
                </c:pt>
                <c:pt idx="35">
                  <c:v>History</c:v>
                </c:pt>
                <c:pt idx="36">
                  <c:v>HC</c:v>
                </c:pt>
                <c:pt idx="37">
                  <c:v>HOGS</c:v>
                </c:pt>
                <c:pt idx="38">
                  <c:v>Reference</c:v>
                </c:pt>
                <c:pt idx="39">
                  <c:v>LOGS</c:v>
                </c:pt>
                <c:pt idx="40">
                  <c:v>LC</c:v>
                </c:pt>
                <c:pt idx="42">
                  <c:v>History</c:v>
                </c:pt>
                <c:pt idx="43">
                  <c:v>HC</c:v>
                </c:pt>
                <c:pt idx="44">
                  <c:v>HOGS</c:v>
                </c:pt>
                <c:pt idx="45">
                  <c:v>Reference</c:v>
                </c:pt>
                <c:pt idx="46">
                  <c:v>LOGS</c:v>
                </c:pt>
                <c:pt idx="47">
                  <c:v>LC</c:v>
                </c:pt>
              </c:strCache>
            </c:strRef>
          </c:cat>
          <c:val>
            <c:numRef>
              <c:f>Ren_Reg!$Q$2:$Q$49</c:f>
              <c:numCache>
                <c:formatCode>General</c:formatCode>
                <c:ptCount val="48"/>
                <c:pt idx="6">
                  <c:v>2000</c:v>
                </c:pt>
                <c:pt idx="13">
                  <c:v>2000</c:v>
                </c:pt>
                <c:pt idx="20">
                  <c:v>2000</c:v>
                </c:pt>
                <c:pt idx="27">
                  <c:v>2000</c:v>
                </c:pt>
                <c:pt idx="34">
                  <c:v>2000</c:v>
                </c:pt>
                <c:pt idx="41">
                  <c:v>2000</c:v>
                </c:pt>
              </c:numCache>
            </c:numRef>
          </c:val>
        </c:ser>
        <c:dLbls>
          <c:showLegendKey val="0"/>
          <c:showVal val="0"/>
          <c:showCatName val="0"/>
          <c:showSerName val="0"/>
          <c:showPercent val="0"/>
          <c:showBubbleSize val="0"/>
        </c:dLbls>
        <c:gapWidth val="40"/>
        <c:overlap val="100"/>
        <c:axId val="-2112136976"/>
        <c:axId val="-59335840"/>
      </c:barChart>
      <c:catAx>
        <c:axId val="-211213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9335840"/>
        <c:crosses val="autoZero"/>
        <c:auto val="1"/>
        <c:lblAlgn val="ctr"/>
        <c:lblOffset val="100"/>
        <c:noMultiLvlLbl val="0"/>
      </c:catAx>
      <c:valAx>
        <c:axId val="-59335840"/>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1121369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coal</a:t>
            </a:r>
          </a:p>
        </c:rich>
      </c:tx>
      <c:layout>
        <c:manualLayout>
          <c:xMode val="edge"/>
          <c:yMode val="edge"/>
          <c:x val="0.45645150887972935"/>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9492417614464861"/>
          <c:y val="0.18064887722368039"/>
          <c:w val="0.55681175269757943"/>
          <c:h val="0.61422717993584131"/>
        </c:manualLayout>
      </c:layout>
      <c:scatterChart>
        <c:scatterStyle val="lineMarker"/>
        <c:varyColors val="0"/>
        <c:ser>
          <c:idx val="0"/>
          <c:order val="0"/>
          <c:tx>
            <c:v>diagonal</c:v>
          </c:tx>
          <c:spPr>
            <a:ln w="25400" cap="rnd">
              <a:solidFill>
                <a:schemeClr val="bg1">
                  <a:lumMod val="65000"/>
                </a:schemeClr>
              </a:solidFill>
              <a:round/>
            </a:ln>
            <a:effectLst/>
          </c:spPr>
          <c:marker>
            <c:symbol val="none"/>
          </c:marker>
          <c:xVal>
            <c:numRef>
              <c:f>charts_scatter!$X$5:$X$8</c:f>
              <c:numCache>
                <c:formatCode>General</c:formatCode>
                <c:ptCount val="4"/>
                <c:pt idx="0">
                  <c:v>0</c:v>
                </c:pt>
                <c:pt idx="1">
                  <c:v>25</c:v>
                </c:pt>
                <c:pt idx="2">
                  <c:v>50</c:v>
                </c:pt>
                <c:pt idx="3">
                  <c:v>100</c:v>
                </c:pt>
              </c:numCache>
            </c:numRef>
          </c:xVal>
          <c:yVal>
            <c:numRef>
              <c:f>charts_scatter!$Y$5:$Y$8</c:f>
              <c:numCache>
                <c:formatCode>General</c:formatCode>
                <c:ptCount val="4"/>
                <c:pt idx="0">
                  <c:v>0</c:v>
                </c:pt>
                <c:pt idx="1">
                  <c:v>25</c:v>
                </c:pt>
                <c:pt idx="2">
                  <c:v>50</c:v>
                </c:pt>
                <c:pt idx="3">
                  <c:v>100</c:v>
                </c:pt>
              </c:numCache>
            </c:numRef>
          </c:yVal>
          <c:smooth val="0"/>
        </c:ser>
        <c:ser>
          <c:idx val="2"/>
          <c:order val="1"/>
          <c:tx>
            <c:v>coal-nobuilds</c:v>
          </c:tx>
          <c:spPr>
            <a:ln w="25400" cap="rnd">
              <a:noFill/>
              <a:round/>
            </a:ln>
            <a:effectLst/>
          </c:spPr>
          <c:marker>
            <c:symbol val="circle"/>
            <c:size val="5"/>
            <c:spPr>
              <a:noFill/>
              <a:ln w="9525">
                <a:solidFill>
                  <a:schemeClr val="bg1">
                    <a:lumMod val="75000"/>
                  </a:schemeClr>
                </a:solidFill>
              </a:ln>
              <a:effectLst/>
            </c:spPr>
          </c:marker>
          <c:xVal>
            <c:numRef>
              <c:f>charts_scatter!$C$5:$C$29</c:f>
              <c:numCache>
                <c:formatCode>0.00</c:formatCode>
                <c:ptCount val="25"/>
                <c:pt idx="0">
                  <c:v>66.690319000000002</c:v>
                </c:pt>
                <c:pt idx="1">
                  <c:v>73.630032</c:v>
                </c:pt>
                <c:pt idx="2">
                  <c:v>67.744527000000005</c:v>
                </c:pt>
                <c:pt idx="3">
                  <c:v>72.788882000000001</c:v>
                </c:pt>
                <c:pt idx="4">
                  <c:v>73.316654999999997</c:v>
                </c:pt>
                <c:pt idx="5">
                  <c:v>68.050054000000003</c:v>
                </c:pt>
                <c:pt idx="6">
                  <c:v>88.447046999999998</c:v>
                </c:pt>
                <c:pt idx="7">
                  <c:v>#N/A</c:v>
                </c:pt>
                <c:pt idx="8">
                  <c:v>82.198425</c:v>
                </c:pt>
                <c:pt idx="9">
                  <c:v>80.925233000000006</c:v>
                </c:pt>
                <c:pt idx="10">
                  <c:v>68.634326000000001</c:v>
                </c:pt>
                <c:pt idx="11">
                  <c:v>80.522565999999998</c:v>
                </c:pt>
                <c:pt idx="12">
                  <c:v>72.890603999999996</c:v>
                </c:pt>
                <c:pt idx="13">
                  <c:v>77.671419999999998</c:v>
                </c:pt>
                <c:pt idx="14">
                  <c:v>69.765663000000004</c:v>
                </c:pt>
                <c:pt idx="15">
                  <c:v>69.483797999999993</c:v>
                </c:pt>
                <c:pt idx="16">
                  <c:v>68.347234</c:v>
                </c:pt>
                <c:pt idx="17">
                  <c:v>69.978313999999997</c:v>
                </c:pt>
                <c:pt idx="18">
                  <c:v>64.983277000000001</c:v>
                </c:pt>
                <c:pt idx="19">
                  <c:v>73.408535999999998</c:v>
                </c:pt>
                <c:pt idx="20">
                  <c:v>#N/A</c:v>
                </c:pt>
                <c:pt idx="21">
                  <c:v>#N/A</c:v>
                </c:pt>
                <c:pt idx="22">
                  <c:v>75.921312</c:v>
                </c:pt>
                <c:pt idx="23">
                  <c:v>67.000080999999994</c:v>
                </c:pt>
                <c:pt idx="24">
                  <c:v>68.840637000000001</c:v>
                </c:pt>
              </c:numCache>
            </c:numRef>
          </c:xVal>
          <c:yVal>
            <c:numRef>
              <c:f>charts_scatter!$J$5:$J$29</c:f>
              <c:numCache>
                <c:formatCode>0.00</c:formatCode>
                <c:ptCount val="25"/>
                <c:pt idx="0">
                  <c:v>33.899318999999998</c:v>
                </c:pt>
                <c:pt idx="1">
                  <c:v>40.049239999999998</c:v>
                </c:pt>
                <c:pt idx="2">
                  <c:v>34.346843999999997</c:v>
                </c:pt>
                <c:pt idx="3">
                  <c:v>36.987614000000001</c:v>
                </c:pt>
                <c:pt idx="4">
                  <c:v>36.651215000000001</c:v>
                </c:pt>
                <c:pt idx="5">
                  <c:v>34.014735999999999</c:v>
                </c:pt>
                <c:pt idx="6">
                  <c:v>38.545237999999998</c:v>
                </c:pt>
                <c:pt idx="7">
                  <c:v>#N/A</c:v>
                </c:pt>
                <c:pt idx="8">
                  <c:v>31.721985</c:v>
                </c:pt>
                <c:pt idx="9">
                  <c:v>34.001246999999999</c:v>
                </c:pt>
                <c:pt idx="10">
                  <c:v>32.186110999999997</c:v>
                </c:pt>
                <c:pt idx="11">
                  <c:v>37.325043000000001</c:v>
                </c:pt>
                <c:pt idx="12">
                  <c:v>34.227257000000002</c:v>
                </c:pt>
                <c:pt idx="13">
                  <c:v>38.522815999999999</c:v>
                </c:pt>
                <c:pt idx="14">
                  <c:v>34.587975</c:v>
                </c:pt>
                <c:pt idx="15">
                  <c:v>35.300410999999997</c:v>
                </c:pt>
                <c:pt idx="16">
                  <c:v>33.530430000000003</c:v>
                </c:pt>
                <c:pt idx="17">
                  <c:v>32.387099999999997</c:v>
                </c:pt>
                <c:pt idx="18">
                  <c:v>30.81991</c:v>
                </c:pt>
                <c:pt idx="19">
                  <c:v>37.885517</c:v>
                </c:pt>
                <c:pt idx="20">
                  <c:v>#N/A</c:v>
                </c:pt>
                <c:pt idx="21">
                  <c:v>#N/A</c:v>
                </c:pt>
                <c:pt idx="22">
                  <c:v>39.831150000000001</c:v>
                </c:pt>
                <c:pt idx="23">
                  <c:v>36.881798000000003</c:v>
                </c:pt>
                <c:pt idx="24">
                  <c:v>39.250400999999997</c:v>
                </c:pt>
              </c:numCache>
            </c:numRef>
          </c:yVal>
          <c:smooth val="0"/>
        </c:ser>
        <c:dLbls>
          <c:showLegendKey val="0"/>
          <c:showVal val="0"/>
          <c:showCatName val="0"/>
          <c:showSerName val="0"/>
          <c:showPercent val="0"/>
          <c:showBubbleSize val="0"/>
        </c:dLbls>
        <c:axId val="-1945291152"/>
        <c:axId val="-1945288432"/>
      </c:scatterChart>
      <c:valAx>
        <c:axId val="-1945291152"/>
        <c:scaling>
          <c:orientation val="minMax"/>
          <c:max val="100"/>
        </c:scaling>
        <c:delete val="0"/>
        <c:axPos val="b"/>
        <c:majorGridlines>
          <c:spPr>
            <a:ln w="9525" cap="flat" cmpd="sng" algn="ctr">
              <a:solidFill>
                <a:schemeClr val="bg1">
                  <a:lumMod val="65000"/>
                </a:schemeClr>
              </a:solidFill>
              <a:round/>
            </a:ln>
            <a:effectLst/>
          </c:spPr>
        </c:majorGridlines>
        <c:numFmt formatCode="&quot;$&quot;#,##0" sourceLinked="0"/>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45288432"/>
        <c:crosses val="autoZero"/>
        <c:crossBetween val="midCat"/>
        <c:majorUnit val="50"/>
      </c:valAx>
      <c:valAx>
        <c:axId val="-1945288432"/>
        <c:scaling>
          <c:orientation val="minMax"/>
          <c:max val="100"/>
        </c:scaling>
        <c:delete val="0"/>
        <c:axPos val="l"/>
        <c:majorGridlines>
          <c:spPr>
            <a:ln w="9525" cap="flat" cmpd="sng" algn="ctr">
              <a:solidFill>
                <a:schemeClr val="bg1">
                  <a:lumMod val="65000"/>
                </a:schemeClr>
              </a:solidFill>
              <a:round/>
            </a:ln>
            <a:effectLst/>
          </c:spPr>
        </c:majorGridlines>
        <c:numFmt formatCode="&quot;$&quot;#,##0" sourceLinked="0"/>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45291152"/>
        <c:crosses val="autoZero"/>
        <c:crossBetween val="midCat"/>
      </c:valAx>
      <c:spPr>
        <a:no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CCGT</a:t>
            </a:r>
          </a:p>
        </c:rich>
      </c:tx>
      <c:layout>
        <c:manualLayout>
          <c:xMode val="edge"/>
          <c:yMode val="edge"/>
          <c:x val="0.39129733754697843"/>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9492417614464861"/>
          <c:y val="0.18064887722368039"/>
          <c:w val="0.55681175269757943"/>
          <c:h val="0.61422717993584131"/>
        </c:manualLayout>
      </c:layout>
      <c:scatterChart>
        <c:scatterStyle val="lineMarker"/>
        <c:varyColors val="0"/>
        <c:ser>
          <c:idx val="2"/>
          <c:order val="0"/>
          <c:tx>
            <c:v>diagonal</c:v>
          </c:tx>
          <c:spPr>
            <a:ln w="25400" cap="rnd">
              <a:solidFill>
                <a:schemeClr val="bg1">
                  <a:lumMod val="65000"/>
                </a:schemeClr>
              </a:solidFill>
              <a:round/>
            </a:ln>
            <a:effectLst/>
          </c:spPr>
          <c:marker>
            <c:symbol val="none"/>
          </c:marker>
          <c:xVal>
            <c:numRef>
              <c:f>charts_scatter!$X$5:$X$8</c:f>
              <c:numCache>
                <c:formatCode>General</c:formatCode>
                <c:ptCount val="4"/>
                <c:pt idx="0">
                  <c:v>0</c:v>
                </c:pt>
                <c:pt idx="1">
                  <c:v>25</c:v>
                </c:pt>
                <c:pt idx="2">
                  <c:v>50</c:v>
                </c:pt>
                <c:pt idx="3">
                  <c:v>100</c:v>
                </c:pt>
              </c:numCache>
            </c:numRef>
          </c:xVal>
          <c:yVal>
            <c:numRef>
              <c:f>charts_scatter!$Y$5:$Y$8</c:f>
              <c:numCache>
                <c:formatCode>General</c:formatCode>
                <c:ptCount val="4"/>
                <c:pt idx="0">
                  <c:v>0</c:v>
                </c:pt>
                <c:pt idx="1">
                  <c:v>25</c:v>
                </c:pt>
                <c:pt idx="2">
                  <c:v>50</c:v>
                </c:pt>
                <c:pt idx="3">
                  <c:v>100</c:v>
                </c:pt>
              </c:numCache>
            </c:numRef>
          </c:yVal>
          <c:smooth val="0"/>
        </c:ser>
        <c:ser>
          <c:idx val="1"/>
          <c:order val="1"/>
          <c:tx>
            <c:v>cc-nobuilds</c:v>
          </c:tx>
          <c:spPr>
            <a:ln w="25400" cap="rnd">
              <a:noFill/>
              <a:round/>
            </a:ln>
            <a:effectLst/>
          </c:spPr>
          <c:marker>
            <c:symbol val="circle"/>
            <c:size val="5"/>
            <c:spPr>
              <a:noFill/>
              <a:ln w="9525">
                <a:solidFill>
                  <a:schemeClr val="bg1">
                    <a:lumMod val="75000"/>
                  </a:schemeClr>
                </a:solidFill>
              </a:ln>
              <a:effectLst/>
            </c:spPr>
          </c:marker>
          <c:xVal>
            <c:numRef>
              <c:f>(charts_scatter!$D$6,charts_scatter!$D$9,charts_scatter!$D$11:$D$14,charts_scatter!$D$16,charts_scatter!$D$19:$D$21,charts_scatter!$D$23,charts_scatter!$D$25:$D$26)</c:f>
              <c:numCache>
                <c:formatCode>0.00</c:formatCode>
                <c:ptCount val="13"/>
                <c:pt idx="0">
                  <c:v>39.691211000000003</c:v>
                </c:pt>
                <c:pt idx="1">
                  <c:v>36.881950000000003</c:v>
                </c:pt>
                <c:pt idx="2">
                  <c:v>38.903908000000001</c:v>
                </c:pt>
                <c:pt idx="3">
                  <c:v>38.317856999999997</c:v>
                </c:pt>
                <c:pt idx="4">
                  <c:v>34.923488999999996</c:v>
                </c:pt>
                <c:pt idx="5">
                  <c:v>33.633884000000002</c:v>
                </c:pt>
                <c:pt idx="6">
                  <c:v>38.147536000000002</c:v>
                </c:pt>
                <c:pt idx="7">
                  <c:v>35.002262000000002</c:v>
                </c:pt>
                <c:pt idx="8">
                  <c:v>36.037888000000002</c:v>
                </c:pt>
                <c:pt idx="9">
                  <c:v>33.871524000000001</c:v>
                </c:pt>
                <c:pt idx="10">
                  <c:v>37.014372999999999</c:v>
                </c:pt>
                <c:pt idx="11">
                  <c:v>44.675384000000001</c:v>
                </c:pt>
                <c:pt idx="12">
                  <c:v>44.408313</c:v>
                </c:pt>
              </c:numCache>
            </c:numRef>
          </c:xVal>
          <c:yVal>
            <c:numRef>
              <c:f>(charts_scatter!$K$6,charts_scatter!$K$9,charts_scatter!$K$11:$K$14,charts_scatter!$K$16,charts_scatter!$K$19:$K$21,charts_scatter!$K$23,charts_scatter!$K$25:$K$26)</c:f>
              <c:numCache>
                <c:formatCode>0.00</c:formatCode>
                <c:ptCount val="13"/>
                <c:pt idx="0">
                  <c:v>39.894767999999999</c:v>
                </c:pt>
                <c:pt idx="1">
                  <c:v>36.489902000000001</c:v>
                </c:pt>
                <c:pt idx="2">
                  <c:v>38.313533999999997</c:v>
                </c:pt>
                <c:pt idx="3">
                  <c:v>39.676079000000001</c:v>
                </c:pt>
                <c:pt idx="4">
                  <c:v>31.580853000000001</c:v>
                </c:pt>
                <c:pt idx="5">
                  <c:v>33.825812999999997</c:v>
                </c:pt>
                <c:pt idx="6">
                  <c:v>37.124729000000002</c:v>
                </c:pt>
                <c:pt idx="7">
                  <c:v>34.510952000000003</c:v>
                </c:pt>
                <c:pt idx="8">
                  <c:v>35.176341999999998</c:v>
                </c:pt>
                <c:pt idx="9">
                  <c:v>33.373787</c:v>
                </c:pt>
                <c:pt idx="10">
                  <c:v>30.683142</c:v>
                </c:pt>
                <c:pt idx="11">
                  <c:v>44.725712000000001</c:v>
                </c:pt>
                <c:pt idx="12">
                  <c:v>44.852367000000001</c:v>
                </c:pt>
              </c:numCache>
            </c:numRef>
          </c:yVal>
          <c:smooth val="0"/>
        </c:ser>
        <c:ser>
          <c:idx val="0"/>
          <c:order val="2"/>
          <c:tx>
            <c:v>cc-built</c:v>
          </c:tx>
          <c:spPr>
            <a:ln w="25400" cap="rnd">
              <a:noFill/>
              <a:round/>
            </a:ln>
            <a:effectLst/>
          </c:spPr>
          <c:marker>
            <c:symbol val="circle"/>
            <c:size val="5"/>
            <c:spPr>
              <a:solidFill>
                <a:schemeClr val="accent1"/>
              </a:solidFill>
              <a:ln w="9525">
                <a:solidFill>
                  <a:schemeClr val="accent1"/>
                </a:solidFill>
              </a:ln>
              <a:effectLst/>
            </c:spPr>
          </c:marker>
          <c:xVal>
            <c:numRef>
              <c:f>(charts_scatter!$D$5,charts_scatter!$D$7:$D$8,charts_scatter!$D$10,charts_scatter!$D$15,charts_scatter!$D$17:$D$18,charts_scatter!$D$22,charts_scatter!$D$24,charts_scatter!$D$27,charts_scatter!$D$29)</c:f>
              <c:numCache>
                <c:formatCode>0.00</c:formatCode>
                <c:ptCount val="11"/>
                <c:pt idx="0">
                  <c:v>33.632908999999998</c:v>
                </c:pt>
                <c:pt idx="1">
                  <c:v>37.904702999999998</c:v>
                </c:pt>
                <c:pt idx="2">
                  <c:v>36.681058</c:v>
                </c:pt>
                <c:pt idx="3">
                  <c:v>33.876398000000002</c:v>
                </c:pt>
                <c:pt idx="4">
                  <c:v>31.665624000000001</c:v>
                </c:pt>
                <c:pt idx="5">
                  <c:v>33.914726999999999</c:v>
                </c:pt>
                <c:pt idx="6">
                  <c:v>38.789330999999997</c:v>
                </c:pt>
                <c:pt idx="7">
                  <c:v>37.450228000000003</c:v>
                </c:pt>
                <c:pt idx="8">
                  <c:v>38.533949999999997</c:v>
                </c:pt>
                <c:pt idx="9">
                  <c:v>38.585628</c:v>
                </c:pt>
                <c:pt idx="10">
                  <c:v>37.977004000000001</c:v>
                </c:pt>
              </c:numCache>
            </c:numRef>
          </c:xVal>
          <c:yVal>
            <c:numRef>
              <c:f>(charts_scatter!$K$5,charts_scatter!$K$7:$K$8,charts_scatter!$K$10,charts_scatter!$K$15,charts_scatter!$K$17:$K$18,charts_scatter!$K$22,charts_scatter!$K$24,charts_scatter!$K$27,charts_scatter!$K$29)</c:f>
              <c:numCache>
                <c:formatCode>0.00</c:formatCode>
                <c:ptCount val="11"/>
                <c:pt idx="0">
                  <c:v>33.739643000000001</c:v>
                </c:pt>
                <c:pt idx="1">
                  <c:v>34.156897999999998</c:v>
                </c:pt>
                <c:pt idx="2">
                  <c:v>36.805171999999999</c:v>
                </c:pt>
                <c:pt idx="3">
                  <c:v>33.883918999999999</c:v>
                </c:pt>
                <c:pt idx="4">
                  <c:v>32.058250000000001</c:v>
                </c:pt>
                <c:pt idx="5">
                  <c:v>34.084319999999998</c:v>
                </c:pt>
                <c:pt idx="6">
                  <c:v>38.359645999999998</c:v>
                </c:pt>
                <c:pt idx="7">
                  <c:v>32.219546999999999</c:v>
                </c:pt>
                <c:pt idx="8">
                  <c:v>37.720379000000001</c:v>
                </c:pt>
                <c:pt idx="9">
                  <c:v>39.634211999999998</c:v>
                </c:pt>
                <c:pt idx="10">
                  <c:v>39.049281999999998</c:v>
                </c:pt>
              </c:numCache>
            </c:numRef>
          </c:yVal>
          <c:smooth val="0"/>
        </c:ser>
        <c:dLbls>
          <c:showLegendKey val="0"/>
          <c:showVal val="0"/>
          <c:showCatName val="0"/>
          <c:showSerName val="0"/>
          <c:showPercent val="0"/>
          <c:showBubbleSize val="0"/>
        </c:dLbls>
        <c:axId val="-1945291696"/>
        <c:axId val="-1954285888"/>
      </c:scatterChart>
      <c:valAx>
        <c:axId val="-1945291696"/>
        <c:scaling>
          <c:orientation val="minMax"/>
          <c:max val="100"/>
        </c:scaling>
        <c:delete val="0"/>
        <c:axPos val="b"/>
        <c:majorGridlines>
          <c:spPr>
            <a:ln w="9525" cap="flat" cmpd="sng" algn="ctr">
              <a:solidFill>
                <a:schemeClr val="bg1">
                  <a:lumMod val="65000"/>
                </a:schemeClr>
              </a:solidFill>
              <a:round/>
            </a:ln>
            <a:effectLst/>
          </c:spPr>
        </c:majorGridlines>
        <c:numFmt formatCode="&quot;$&quot;#,##0" sourceLinked="0"/>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54285888"/>
        <c:crosses val="autoZero"/>
        <c:crossBetween val="midCat"/>
        <c:majorUnit val="50"/>
      </c:valAx>
      <c:valAx>
        <c:axId val="-1954285888"/>
        <c:scaling>
          <c:orientation val="minMax"/>
          <c:max val="100"/>
        </c:scaling>
        <c:delete val="0"/>
        <c:axPos val="l"/>
        <c:majorGridlines>
          <c:spPr>
            <a:ln w="9525" cap="flat" cmpd="sng" algn="ctr">
              <a:solidFill>
                <a:schemeClr val="bg1">
                  <a:lumMod val="65000"/>
                </a:schemeClr>
              </a:solidFill>
              <a:round/>
            </a:ln>
            <a:effectLst/>
          </c:spPr>
        </c:majorGridlines>
        <c:numFmt formatCode="&quot;$&quot;#,##0" sourceLinked="0"/>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45291696"/>
        <c:crosses val="autoZero"/>
        <c:crossBetween val="midCat"/>
      </c:valAx>
      <c:spPr>
        <a:no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090551181102378E-2"/>
          <c:y val="7.9296774228960032E-2"/>
          <c:w val="0.81903714881957801"/>
          <c:h val="0.8277751643170812"/>
        </c:manualLayout>
      </c:layout>
      <c:lineChart>
        <c:grouping val="standard"/>
        <c:varyColors val="0"/>
        <c:ser>
          <c:idx val="5"/>
          <c:order val="0"/>
          <c:tx>
            <c:strRef>
              <c:f>Sheet1!$B$1</c:f>
              <c:strCache>
                <c:ptCount val="1"/>
                <c:pt idx="0">
                  <c:v>electric power</c:v>
                </c:pt>
              </c:strCache>
            </c:strRef>
          </c:tx>
          <c:spPr>
            <a:ln w="22225" cap="rnd">
              <a:solidFill>
                <a:srgbClr val="E1AB76"/>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Sheet1!$B$2:$B$62</c:f>
              <c:numCache>
                <c:formatCode>General</c:formatCode>
                <c:ptCount val="61"/>
                <c:pt idx="0">
                  <c:v>1.8310489999999999</c:v>
                </c:pt>
                <c:pt idx="1">
                  <c:v>1.829607</c:v>
                </c:pt>
                <c:pt idx="2">
                  <c:v>1.84345</c:v>
                </c:pt>
                <c:pt idx="3">
                  <c:v>1.9191120000000002</c:v>
                </c:pt>
                <c:pt idx="4">
                  <c:v>1.9438789999999999</c:v>
                </c:pt>
                <c:pt idx="5">
                  <c:v>1.9600499999999998</c:v>
                </c:pt>
                <c:pt idx="6">
                  <c:v>2.033261</c:v>
                </c:pt>
                <c:pt idx="7">
                  <c:v>2.1014009999999996</c:v>
                </c:pt>
                <c:pt idx="8">
                  <c:v>2.1917900000000001</c:v>
                </c:pt>
                <c:pt idx="9">
                  <c:v>2.2044259999999998</c:v>
                </c:pt>
                <c:pt idx="10">
                  <c:v>2.3102</c:v>
                </c:pt>
                <c:pt idx="11">
                  <c:v>2.2726840000000004</c:v>
                </c:pt>
                <c:pt idx="12">
                  <c:v>2.2880729999999998</c:v>
                </c:pt>
                <c:pt idx="13">
                  <c:v>2.3192339999999998</c:v>
                </c:pt>
                <c:pt idx="14">
                  <c:v>2.3503859999999999</c:v>
                </c:pt>
                <c:pt idx="15">
                  <c:v>2.4156050000000002</c:v>
                </c:pt>
                <c:pt idx="16">
                  <c:v>2.3583569999999998</c:v>
                </c:pt>
                <c:pt idx="17">
                  <c:v>2.4249679999999998</c:v>
                </c:pt>
                <c:pt idx="18">
                  <c:v>2.3729</c:v>
                </c:pt>
                <c:pt idx="19">
                  <c:v>2.1579009999999998</c:v>
                </c:pt>
                <c:pt idx="20">
                  <c:v>2.2703270000000004</c:v>
                </c:pt>
                <c:pt idx="21">
                  <c:v>2.1697310000000001</c:v>
                </c:pt>
                <c:pt idx="22">
                  <c:v>2.034367</c:v>
                </c:pt>
                <c:pt idx="23">
                  <c:v>2.0498949999999998</c:v>
                </c:pt>
                <c:pt idx="24">
                  <c:v>2.0499019999999999</c:v>
                </c:pt>
                <c:pt idx="25">
                  <c:v>1.9125840000000001</c:v>
                </c:pt>
                <c:pt idx="26">
                  <c:v>1.8212760000000001</c:v>
                </c:pt>
                <c:pt idx="27">
                  <c:v>1.742847</c:v>
                </c:pt>
                <c:pt idx="28">
                  <c:v>1.763774</c:v>
                </c:pt>
                <c:pt idx="29">
                  <c:v>1.619003</c:v>
                </c:pt>
                <c:pt idx="30">
                  <c:v>1.4319581299999999</c:v>
                </c:pt>
                <c:pt idx="31">
                  <c:v>1.490218018</c:v>
                </c:pt>
                <c:pt idx="32">
                  <c:v>1.536953979</c:v>
                </c:pt>
                <c:pt idx="33">
                  <c:v>1.422829224</c:v>
                </c:pt>
                <c:pt idx="34">
                  <c:v>1.3238090819999999</c:v>
                </c:pt>
                <c:pt idx="35">
                  <c:v>1.2495290530000001</c:v>
                </c:pt>
                <c:pt idx="36">
                  <c:v>1.272813843</c:v>
                </c:pt>
                <c:pt idx="37">
                  <c:v>1.2483944090000001</c:v>
                </c:pt>
                <c:pt idx="38">
                  <c:v>1.2433907469999999</c:v>
                </c:pt>
                <c:pt idx="39">
                  <c:v>1.2425819090000001</c:v>
                </c:pt>
                <c:pt idx="40">
                  <c:v>1.224307617</c:v>
                </c:pt>
                <c:pt idx="41">
                  <c:v>1.214541138</c:v>
                </c:pt>
                <c:pt idx="42">
                  <c:v>1.2027795410000002</c:v>
                </c:pt>
                <c:pt idx="43">
                  <c:v>1.200963867</c:v>
                </c:pt>
                <c:pt idx="44">
                  <c:v>1.2006789550000001</c:v>
                </c:pt>
                <c:pt idx="45">
                  <c:v>1.1810220950000001</c:v>
                </c:pt>
                <c:pt idx="46">
                  <c:v>1.181526123</c:v>
                </c:pt>
                <c:pt idx="47">
                  <c:v>1.1791239009999999</c:v>
                </c:pt>
                <c:pt idx="48">
                  <c:v>1.1715863039999999</c:v>
                </c:pt>
                <c:pt idx="49">
                  <c:v>1.1754503170000001</c:v>
                </c:pt>
                <c:pt idx="50">
                  <c:v>1.1828657229999999</c:v>
                </c:pt>
                <c:pt idx="51">
                  <c:v>1.1837297360000001</c:v>
                </c:pt>
                <c:pt idx="52">
                  <c:v>1.1923320309999998</c:v>
                </c:pt>
                <c:pt idx="53">
                  <c:v>1.1968388669999999</c:v>
                </c:pt>
                <c:pt idx="54">
                  <c:v>1.2006573490000001</c:v>
                </c:pt>
                <c:pt idx="55">
                  <c:v>1.1958074949999999</c:v>
                </c:pt>
                <c:pt idx="56">
                  <c:v>1.195973755</c:v>
                </c:pt>
                <c:pt idx="57">
                  <c:v>1.199531006</c:v>
                </c:pt>
                <c:pt idx="58">
                  <c:v>1.2097113039999998</c:v>
                </c:pt>
                <c:pt idx="59">
                  <c:v>1.2184085689999999</c:v>
                </c:pt>
                <c:pt idx="60">
                  <c:v>1.2257514650000001</c:v>
                </c:pt>
              </c:numCache>
            </c:numRef>
          </c:val>
          <c:smooth val="0"/>
          <c:extLst xmlns:c16r2="http://schemas.microsoft.com/office/drawing/2015/06/chart">
            <c:ext xmlns:c16="http://schemas.microsoft.com/office/drawing/2014/chart" uri="{C3380CC4-5D6E-409C-BE32-E72D297353CC}">
              <c16:uniqueId val="{00000000-3A5F-40E0-8007-7A8F8C01A2BC}"/>
            </c:ext>
          </c:extLst>
        </c:ser>
        <c:ser>
          <c:idx val="1"/>
          <c:order val="1"/>
          <c:tx>
            <c:strRef>
              <c:f>Sheet1!$C$1</c:f>
              <c:strCache>
                <c:ptCount val="1"/>
                <c:pt idx="0">
                  <c:v>transportation</c:v>
                </c:pt>
              </c:strCache>
            </c:strRef>
          </c:tx>
          <c:spPr>
            <a:ln w="22225" cap="rnd">
              <a:solidFill>
                <a:srgbClr val="003953"/>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Sheet1!$C$2:$C$62</c:f>
              <c:numCache>
                <c:formatCode>General</c:formatCode>
                <c:ptCount val="61"/>
                <c:pt idx="0">
                  <c:v>1.5844119999999997</c:v>
                </c:pt>
                <c:pt idx="1">
                  <c:v>1.5647960000000001</c:v>
                </c:pt>
                <c:pt idx="2">
                  <c:v>1.588498</c:v>
                </c:pt>
                <c:pt idx="3">
                  <c:v>1.601048</c:v>
                </c:pt>
                <c:pt idx="4">
                  <c:v>1.6407960000000001</c:v>
                </c:pt>
                <c:pt idx="5">
                  <c:v>1.6753039999999999</c:v>
                </c:pt>
                <c:pt idx="6">
                  <c:v>1.7205760000000001</c:v>
                </c:pt>
                <c:pt idx="7">
                  <c:v>1.738904</c:v>
                </c:pt>
                <c:pt idx="8">
                  <c:v>1.776116</c:v>
                </c:pt>
                <c:pt idx="9">
                  <c:v>1.8222339999999999</c:v>
                </c:pt>
                <c:pt idx="10">
                  <c:v>1.8660680000000001</c:v>
                </c:pt>
                <c:pt idx="11">
                  <c:v>1.845307</c:v>
                </c:pt>
                <c:pt idx="12">
                  <c:v>1.8861320000000001</c:v>
                </c:pt>
                <c:pt idx="13">
                  <c:v>1.886193</c:v>
                </c:pt>
                <c:pt idx="14">
                  <c:v>1.952615</c:v>
                </c:pt>
                <c:pt idx="15">
                  <c:v>1.9792260000000002</c:v>
                </c:pt>
                <c:pt idx="16">
                  <c:v>2.0075970000000001</c:v>
                </c:pt>
                <c:pt idx="17">
                  <c:v>2.0125929999999999</c:v>
                </c:pt>
                <c:pt idx="18">
                  <c:v>1.88842</c:v>
                </c:pt>
                <c:pt idx="19">
                  <c:v>1.8201109999999998</c:v>
                </c:pt>
                <c:pt idx="20">
                  <c:v>1.838192</c:v>
                </c:pt>
                <c:pt idx="21">
                  <c:v>1.8045129999999998</c:v>
                </c:pt>
                <c:pt idx="22">
                  <c:v>1.769401</c:v>
                </c:pt>
                <c:pt idx="23">
                  <c:v>1.79216</c:v>
                </c:pt>
                <c:pt idx="24">
                  <c:v>1.810684</c:v>
                </c:pt>
                <c:pt idx="25">
                  <c:v>1.834956</c:v>
                </c:pt>
                <c:pt idx="26">
                  <c:v>1.8673410000000001</c:v>
                </c:pt>
                <c:pt idx="27">
                  <c:v>1.8839900000000001</c:v>
                </c:pt>
                <c:pt idx="28">
                  <c:v>1.9143300000000001</c:v>
                </c:pt>
                <c:pt idx="29">
                  <c:v>1.9082399999999999</c:v>
                </c:pt>
                <c:pt idx="30">
                  <c:v>1.5875710949999999</c:v>
                </c:pt>
                <c:pt idx="31">
                  <c:v>1.683812369</c:v>
                </c:pt>
                <c:pt idx="32">
                  <c:v>1.7374185260000001</c:v>
                </c:pt>
                <c:pt idx="33">
                  <c:v>1.7397867890000001</c:v>
                </c:pt>
                <c:pt idx="34">
                  <c:v>1.7367689420000001</c:v>
                </c:pt>
                <c:pt idx="35">
                  <c:v>1.7253719239999998</c:v>
                </c:pt>
                <c:pt idx="36">
                  <c:v>1.716227154</c:v>
                </c:pt>
                <c:pt idx="37">
                  <c:v>1.7031871670000001</c:v>
                </c:pt>
                <c:pt idx="38">
                  <c:v>1.6947706420000002</c:v>
                </c:pt>
                <c:pt idx="39">
                  <c:v>1.6846512760000001</c:v>
                </c:pt>
                <c:pt idx="40">
                  <c:v>1.6802296400000001</c:v>
                </c:pt>
                <c:pt idx="41">
                  <c:v>1.669885729</c:v>
                </c:pt>
                <c:pt idx="42">
                  <c:v>1.6648204209999999</c:v>
                </c:pt>
                <c:pt idx="43">
                  <c:v>1.6617831729999999</c:v>
                </c:pt>
                <c:pt idx="44">
                  <c:v>1.6608277120000001</c:v>
                </c:pt>
                <c:pt idx="45">
                  <c:v>1.6609639789999999</c:v>
                </c:pt>
                <c:pt idx="46">
                  <c:v>1.6596328699999998</c:v>
                </c:pt>
                <c:pt idx="47">
                  <c:v>1.658494498</c:v>
                </c:pt>
                <c:pt idx="48">
                  <c:v>1.6593584530000001</c:v>
                </c:pt>
                <c:pt idx="49">
                  <c:v>1.6612767019999999</c:v>
                </c:pt>
                <c:pt idx="50">
                  <c:v>1.6651766450000001</c:v>
                </c:pt>
                <c:pt idx="51">
                  <c:v>1.6709562659999999</c:v>
                </c:pt>
                <c:pt idx="52">
                  <c:v>1.6755552989999998</c:v>
                </c:pt>
                <c:pt idx="53">
                  <c:v>1.684043202</c:v>
                </c:pt>
                <c:pt idx="54">
                  <c:v>1.690721946</c:v>
                </c:pt>
                <c:pt idx="55">
                  <c:v>1.698766451</c:v>
                </c:pt>
                <c:pt idx="56">
                  <c:v>1.7050112609999999</c:v>
                </c:pt>
                <c:pt idx="57">
                  <c:v>1.7111248640000001</c:v>
                </c:pt>
                <c:pt idx="58">
                  <c:v>1.71851047</c:v>
                </c:pt>
                <c:pt idx="59">
                  <c:v>1.725951915</c:v>
                </c:pt>
                <c:pt idx="60">
                  <c:v>1.7336636459999999</c:v>
                </c:pt>
              </c:numCache>
            </c:numRef>
          </c:val>
          <c:smooth val="0"/>
          <c:extLst xmlns:c16r2="http://schemas.microsoft.com/office/drawing/2015/06/chart">
            <c:ext xmlns:c16="http://schemas.microsoft.com/office/drawing/2014/chart" uri="{C3380CC4-5D6E-409C-BE32-E72D297353CC}">
              <c16:uniqueId val="{00000001-3A5F-40E0-8007-7A8F8C01A2BC}"/>
            </c:ext>
          </c:extLst>
        </c:ser>
        <c:ser>
          <c:idx val="4"/>
          <c:order val="2"/>
          <c:tx>
            <c:strRef>
              <c:f>Sheet1!$D$1</c:f>
              <c:strCache>
                <c:ptCount val="1"/>
                <c:pt idx="0">
                  <c:v>industrial</c:v>
                </c:pt>
              </c:strCache>
            </c:strRef>
          </c:tx>
          <c:spPr>
            <a:ln w="22225" cap="rnd">
              <a:solidFill>
                <a:srgbClr val="5D9732"/>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Sheet1!$D$2:$D$62</c:f>
              <c:numCache>
                <c:formatCode>General</c:formatCode>
                <c:ptCount val="61"/>
                <c:pt idx="0">
                  <c:v>1.0583379999999998</c:v>
                </c:pt>
                <c:pt idx="1">
                  <c:v>1.025207</c:v>
                </c:pt>
                <c:pt idx="2">
                  <c:v>1.0770790000000001</c:v>
                </c:pt>
                <c:pt idx="3">
                  <c:v>1.067547</c:v>
                </c:pt>
                <c:pt idx="4">
                  <c:v>1.0860729999999998</c:v>
                </c:pt>
                <c:pt idx="5">
                  <c:v>1.095542</c:v>
                </c:pt>
                <c:pt idx="6">
                  <c:v>1.1288849999999999</c:v>
                </c:pt>
                <c:pt idx="7">
                  <c:v>1.1312930000000001</c:v>
                </c:pt>
                <c:pt idx="8">
                  <c:v>1.1018910000000002</c:v>
                </c:pt>
                <c:pt idx="9">
                  <c:v>1.0810529999999998</c:v>
                </c:pt>
                <c:pt idx="10">
                  <c:v>1.0712159999999999</c:v>
                </c:pt>
                <c:pt idx="11">
                  <c:v>1.0495650000000001</c:v>
                </c:pt>
                <c:pt idx="12">
                  <c:v>1.0367899999999999</c:v>
                </c:pt>
                <c:pt idx="13">
                  <c:v>1.0280040000000001</c:v>
                </c:pt>
                <c:pt idx="14">
                  <c:v>1.0666739999999999</c:v>
                </c:pt>
                <c:pt idx="15">
                  <c:v>1.0130110000000001</c:v>
                </c:pt>
                <c:pt idx="16">
                  <c:v>1.0172409999999998</c:v>
                </c:pt>
                <c:pt idx="17">
                  <c:v>1.0050699999999999</c:v>
                </c:pt>
                <c:pt idx="18">
                  <c:v>0.97219699999999987</c:v>
                </c:pt>
                <c:pt idx="19">
                  <c:v>0.85269399999999995</c:v>
                </c:pt>
                <c:pt idx="20">
                  <c:v>0.9200219999999999</c:v>
                </c:pt>
                <c:pt idx="21">
                  <c:v>0.92458899999999999</c:v>
                </c:pt>
                <c:pt idx="22">
                  <c:v>0.93850999999999996</c:v>
                </c:pt>
                <c:pt idx="23">
                  <c:v>0.95909800000000012</c:v>
                </c:pt>
                <c:pt idx="24">
                  <c:v>0.96973500000000001</c:v>
                </c:pt>
                <c:pt idx="25">
                  <c:v>0.95272599999999996</c:v>
                </c:pt>
                <c:pt idx="26">
                  <c:v>0.95094400000000012</c:v>
                </c:pt>
                <c:pt idx="27">
                  <c:v>0.96884800000000004</c:v>
                </c:pt>
                <c:pt idx="28">
                  <c:v>1.0044770000000001</c:v>
                </c:pt>
                <c:pt idx="29">
                  <c:v>1.0167390000000001</c:v>
                </c:pt>
                <c:pt idx="30">
                  <c:v>0.98517440800000011</c:v>
                </c:pt>
                <c:pt idx="31">
                  <c:v>0.98825253300000004</c:v>
                </c:pt>
                <c:pt idx="32">
                  <c:v>1.001239075</c:v>
                </c:pt>
                <c:pt idx="33">
                  <c:v>1.0323589179999999</c:v>
                </c:pt>
                <c:pt idx="34">
                  <c:v>1.0508170170000002</c:v>
                </c:pt>
                <c:pt idx="35">
                  <c:v>1.0693458550000001</c:v>
                </c:pt>
                <c:pt idx="36">
                  <c:v>1.083442901</c:v>
                </c:pt>
                <c:pt idx="37">
                  <c:v>1.087443054</c:v>
                </c:pt>
                <c:pt idx="38">
                  <c:v>1.0935467529999998</c:v>
                </c:pt>
                <c:pt idx="39">
                  <c:v>1.100806824</c:v>
                </c:pt>
                <c:pt idx="40">
                  <c:v>1.108135681</c:v>
                </c:pt>
                <c:pt idx="41">
                  <c:v>1.116669098</c:v>
                </c:pt>
                <c:pt idx="42">
                  <c:v>1.1218987430000003</c:v>
                </c:pt>
                <c:pt idx="43">
                  <c:v>1.1273718880000001</c:v>
                </c:pt>
                <c:pt idx="44">
                  <c:v>1.1365723569999999</c:v>
                </c:pt>
                <c:pt idx="45">
                  <c:v>1.144209504</c:v>
                </c:pt>
                <c:pt idx="46">
                  <c:v>1.151679047</c:v>
                </c:pt>
                <c:pt idx="47">
                  <c:v>1.1600317690000002</c:v>
                </c:pt>
                <c:pt idx="48">
                  <c:v>1.1680747979999999</c:v>
                </c:pt>
                <c:pt idx="49">
                  <c:v>1.1769677119999999</c:v>
                </c:pt>
                <c:pt idx="50">
                  <c:v>1.1827581789999999</c:v>
                </c:pt>
                <c:pt idx="51">
                  <c:v>1.1902333990000002</c:v>
                </c:pt>
                <c:pt idx="52">
                  <c:v>1.2025178220000001</c:v>
                </c:pt>
                <c:pt idx="53">
                  <c:v>1.214787292</c:v>
                </c:pt>
                <c:pt idx="54">
                  <c:v>1.223805633</c:v>
                </c:pt>
                <c:pt idx="55">
                  <c:v>1.2320724489999997</c:v>
                </c:pt>
                <c:pt idx="56">
                  <c:v>1.241809296</c:v>
                </c:pt>
                <c:pt idx="57">
                  <c:v>1.2511924750000001</c:v>
                </c:pt>
                <c:pt idx="58">
                  <c:v>1.2615553280000003</c:v>
                </c:pt>
                <c:pt idx="59">
                  <c:v>1.2717847899999999</c:v>
                </c:pt>
                <c:pt idx="60">
                  <c:v>1.2847318730000001</c:v>
                </c:pt>
              </c:numCache>
            </c:numRef>
          </c:val>
          <c:smooth val="0"/>
          <c:extLst xmlns:c16r2="http://schemas.microsoft.com/office/drawing/2015/06/chart">
            <c:ext xmlns:c16="http://schemas.microsoft.com/office/drawing/2014/chart" uri="{C3380CC4-5D6E-409C-BE32-E72D297353CC}">
              <c16:uniqueId val="{00000002-3A5F-40E0-8007-7A8F8C01A2BC}"/>
            </c:ext>
          </c:extLst>
        </c:ser>
        <c:ser>
          <c:idx val="7"/>
          <c:order val="3"/>
          <c:tx>
            <c:strRef>
              <c:f>Sheet1!$E$1</c:f>
              <c:strCache>
                <c:ptCount val="1"/>
                <c:pt idx="0">
                  <c:v>residential</c:v>
                </c:pt>
              </c:strCache>
            </c:strRef>
          </c:tx>
          <c:spPr>
            <a:ln w="22225" cap="rnd">
              <a:solidFill>
                <a:srgbClr val="893F48"/>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Sheet1!$E$2:$E$62</c:f>
              <c:numCache>
                <c:formatCode>General</c:formatCode>
                <c:ptCount val="61"/>
                <c:pt idx="0">
                  <c:v>0.33943999999999996</c:v>
                </c:pt>
                <c:pt idx="1">
                  <c:v>0.34723799999999994</c:v>
                </c:pt>
                <c:pt idx="2">
                  <c:v>0.35708299999999998</c:v>
                </c:pt>
                <c:pt idx="3">
                  <c:v>0.37215499999999996</c:v>
                </c:pt>
                <c:pt idx="4">
                  <c:v>0.36422100000000002</c:v>
                </c:pt>
                <c:pt idx="5">
                  <c:v>0.36095699999999986</c:v>
                </c:pt>
                <c:pt idx="6">
                  <c:v>0.38937100000000008</c:v>
                </c:pt>
                <c:pt idx="7">
                  <c:v>0.37108100000000011</c:v>
                </c:pt>
                <c:pt idx="8">
                  <c:v>0.33861900000000011</c:v>
                </c:pt>
                <c:pt idx="9">
                  <c:v>0.35959799999999997</c:v>
                </c:pt>
                <c:pt idx="10">
                  <c:v>0.37991600000000003</c:v>
                </c:pt>
                <c:pt idx="11">
                  <c:v>0.36698599999999987</c:v>
                </c:pt>
                <c:pt idx="12">
                  <c:v>0.36727299999999991</c:v>
                </c:pt>
                <c:pt idx="13">
                  <c:v>0.38514199999999993</c:v>
                </c:pt>
                <c:pt idx="14">
                  <c:v>0.37129299999999998</c:v>
                </c:pt>
                <c:pt idx="15">
                  <c:v>0.3641009999999999</c:v>
                </c:pt>
                <c:pt idx="16">
                  <c:v>0.32292200000000004</c:v>
                </c:pt>
                <c:pt idx="17">
                  <c:v>0.34375100000000008</c:v>
                </c:pt>
                <c:pt idx="18">
                  <c:v>0.35710900000000001</c:v>
                </c:pt>
                <c:pt idx="19">
                  <c:v>0.33822000000000002</c:v>
                </c:pt>
                <c:pt idx="20">
                  <c:v>0.33541200000000004</c:v>
                </c:pt>
                <c:pt idx="21">
                  <c:v>0.32555999999999996</c:v>
                </c:pt>
                <c:pt idx="22">
                  <c:v>0.28586199999999995</c:v>
                </c:pt>
                <c:pt idx="23">
                  <c:v>0.3322790000000001</c:v>
                </c:pt>
                <c:pt idx="24">
                  <c:v>0.34900500000000001</c:v>
                </c:pt>
                <c:pt idx="25">
                  <c:v>0.32262000000000002</c:v>
                </c:pt>
                <c:pt idx="26">
                  <c:v>0.29896699999999998</c:v>
                </c:pt>
                <c:pt idx="27">
                  <c:v>0.3015250000000001</c:v>
                </c:pt>
                <c:pt idx="28">
                  <c:v>0.34413499999999997</c:v>
                </c:pt>
                <c:pt idx="29">
                  <c:v>0.34368500000000007</c:v>
                </c:pt>
                <c:pt idx="30">
                  <c:v>0.32376525900000003</c:v>
                </c:pt>
                <c:pt idx="31">
                  <c:v>0.32004492200000006</c:v>
                </c:pt>
                <c:pt idx="32">
                  <c:v>0.32691967699999996</c:v>
                </c:pt>
                <c:pt idx="33">
                  <c:v>0.32526745600000007</c:v>
                </c:pt>
                <c:pt idx="34">
                  <c:v>0.32416400200000001</c:v>
                </c:pt>
                <c:pt idx="35">
                  <c:v>0.32286218300000002</c:v>
                </c:pt>
                <c:pt idx="36">
                  <c:v>0.32125830099999997</c:v>
                </c:pt>
                <c:pt idx="37">
                  <c:v>0.319709625</c:v>
                </c:pt>
                <c:pt idx="38">
                  <c:v>0.31831872500000002</c:v>
                </c:pt>
                <c:pt idx="39">
                  <c:v>0.31702893100000007</c:v>
                </c:pt>
                <c:pt idx="40">
                  <c:v>0.31549200399999999</c:v>
                </c:pt>
                <c:pt idx="41">
                  <c:v>0.31423983799999999</c:v>
                </c:pt>
                <c:pt idx="42">
                  <c:v>0.31316293299999998</c:v>
                </c:pt>
                <c:pt idx="43">
                  <c:v>0.312143067</c:v>
                </c:pt>
                <c:pt idx="44">
                  <c:v>0.31115658600000001</c:v>
                </c:pt>
                <c:pt idx="45">
                  <c:v>0.31035305700000004</c:v>
                </c:pt>
                <c:pt idx="46">
                  <c:v>0.30962783799999999</c:v>
                </c:pt>
                <c:pt idx="47">
                  <c:v>0.30891345199999998</c:v>
                </c:pt>
                <c:pt idx="48">
                  <c:v>0.30822515900000003</c:v>
                </c:pt>
                <c:pt idx="49">
                  <c:v>0.30758538800000007</c:v>
                </c:pt>
                <c:pt idx="50">
                  <c:v>0.30704422000000003</c:v>
                </c:pt>
                <c:pt idx="51">
                  <c:v>0.30650534100000004</c:v>
                </c:pt>
                <c:pt idx="52">
                  <c:v>0.30600170900000001</c:v>
                </c:pt>
                <c:pt idx="53">
                  <c:v>0.30551202399999999</c:v>
                </c:pt>
                <c:pt idx="54">
                  <c:v>0.30510504200000005</c:v>
                </c:pt>
                <c:pt idx="55">
                  <c:v>0.30468942199999999</c:v>
                </c:pt>
                <c:pt idx="56">
                  <c:v>0.30428039499999998</c:v>
                </c:pt>
                <c:pt idx="57">
                  <c:v>0.303813263</c:v>
                </c:pt>
                <c:pt idx="58">
                  <c:v>0.30334045400000004</c:v>
                </c:pt>
                <c:pt idx="59">
                  <c:v>0.302816009</c:v>
                </c:pt>
                <c:pt idx="60">
                  <c:v>0.30230300899999996</c:v>
                </c:pt>
              </c:numCache>
            </c:numRef>
          </c:val>
          <c:smooth val="0"/>
          <c:extLst xmlns:c16r2="http://schemas.microsoft.com/office/drawing/2015/06/chart">
            <c:ext xmlns:c16="http://schemas.microsoft.com/office/drawing/2014/chart" uri="{C3380CC4-5D6E-409C-BE32-E72D297353CC}">
              <c16:uniqueId val="{00000003-3A5F-40E0-8007-7A8F8C01A2BC}"/>
            </c:ext>
          </c:extLst>
        </c:ser>
        <c:ser>
          <c:idx val="0"/>
          <c:order val="4"/>
          <c:tx>
            <c:strRef>
              <c:f>Sheet1!$F$1</c:f>
              <c:strCache>
                <c:ptCount val="1"/>
                <c:pt idx="0">
                  <c:v>commercial</c:v>
                </c:pt>
              </c:strCache>
            </c:strRef>
          </c:tx>
          <c:spPr>
            <a:ln w="22225" cap="rnd">
              <a:solidFill>
                <a:srgbClr val="E9B8BD"/>
              </a:solidFill>
              <a:round/>
            </a:ln>
            <a:effectLst/>
          </c:spPr>
          <c:marker>
            <c:symbol val="none"/>
          </c:marker>
          <c:cat>
            <c:numRef>
              <c:f>Sheet1!$A$2:$A$62</c:f>
              <c:numCache>
                <c:formatCode>General</c:formatCod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numCache>
            </c:numRef>
          </c:cat>
          <c:val>
            <c:numRef>
              <c:f>Sheet1!$F$2:$F$62</c:f>
              <c:numCache>
                <c:formatCode>General</c:formatCode>
                <c:ptCount val="61"/>
                <c:pt idx="0">
                  <c:v>0.22666499999999995</c:v>
                </c:pt>
                <c:pt idx="1">
                  <c:v>0.22775900000000002</c:v>
                </c:pt>
                <c:pt idx="2">
                  <c:v>0.22882899999999995</c:v>
                </c:pt>
                <c:pt idx="3">
                  <c:v>0.22588800000000003</c:v>
                </c:pt>
                <c:pt idx="4">
                  <c:v>0.22858399999999995</c:v>
                </c:pt>
                <c:pt idx="5">
                  <c:v>0.23135400000000003</c:v>
                </c:pt>
                <c:pt idx="6">
                  <c:v>0.24002600000000007</c:v>
                </c:pt>
                <c:pt idx="7">
                  <c:v>0.24019399999999996</c:v>
                </c:pt>
                <c:pt idx="8">
                  <c:v>0.22298599999999999</c:v>
                </c:pt>
                <c:pt idx="9">
                  <c:v>0.22566000000000008</c:v>
                </c:pt>
                <c:pt idx="10">
                  <c:v>0.23915499999999998</c:v>
                </c:pt>
                <c:pt idx="11">
                  <c:v>0.23014400000000002</c:v>
                </c:pt>
                <c:pt idx="12">
                  <c:v>0.23097300000000007</c:v>
                </c:pt>
                <c:pt idx="13">
                  <c:v>0.241313</c:v>
                </c:pt>
                <c:pt idx="14">
                  <c:v>0.23784099999999989</c:v>
                </c:pt>
                <c:pt idx="15">
                  <c:v>0.22720999999999991</c:v>
                </c:pt>
                <c:pt idx="16">
                  <c:v>0.20763300000000004</c:v>
                </c:pt>
                <c:pt idx="17">
                  <c:v>0.21671299999999996</c:v>
                </c:pt>
                <c:pt idx="18">
                  <c:v>0.22594199999999989</c:v>
                </c:pt>
                <c:pt idx="19">
                  <c:v>0.22309899999999994</c:v>
                </c:pt>
                <c:pt idx="20">
                  <c:v>0.22062199999999996</c:v>
                </c:pt>
                <c:pt idx="21">
                  <c:v>0.22149300000000005</c:v>
                </c:pt>
                <c:pt idx="22">
                  <c:v>0.20082299999999997</c:v>
                </c:pt>
                <c:pt idx="23">
                  <c:v>0.22260399999999994</c:v>
                </c:pt>
                <c:pt idx="24">
                  <c:v>0.23390999999999998</c:v>
                </c:pt>
                <c:pt idx="25">
                  <c:v>0.23995399999999995</c:v>
                </c:pt>
                <c:pt idx="26">
                  <c:v>0.23198200000000008</c:v>
                </c:pt>
                <c:pt idx="27">
                  <c:v>0.233375</c:v>
                </c:pt>
                <c:pt idx="28">
                  <c:v>0.25426900000000002</c:v>
                </c:pt>
                <c:pt idx="29">
                  <c:v>0.25401400000000002</c:v>
                </c:pt>
                <c:pt idx="30">
                  <c:v>0.23406423899999992</c:v>
                </c:pt>
                <c:pt idx="31">
                  <c:v>0.24270266700000007</c:v>
                </c:pt>
                <c:pt idx="32">
                  <c:v>0.24217175299999996</c:v>
                </c:pt>
                <c:pt idx="33">
                  <c:v>0.24839663600000006</c:v>
                </c:pt>
                <c:pt idx="34">
                  <c:v>0.25220230100000002</c:v>
                </c:pt>
                <c:pt idx="35">
                  <c:v>0.25576968299999991</c:v>
                </c:pt>
                <c:pt idx="36">
                  <c:v>0.25616229199999996</c:v>
                </c:pt>
                <c:pt idx="37">
                  <c:v>0.25629135099999995</c:v>
                </c:pt>
                <c:pt idx="38">
                  <c:v>0.25621014399999997</c:v>
                </c:pt>
                <c:pt idx="39">
                  <c:v>0.25603213499999999</c:v>
                </c:pt>
                <c:pt idx="40">
                  <c:v>0.25538302600000001</c:v>
                </c:pt>
                <c:pt idx="41">
                  <c:v>0.25536343299999992</c:v>
                </c:pt>
                <c:pt idx="42">
                  <c:v>0.25554284700000007</c:v>
                </c:pt>
                <c:pt idx="43">
                  <c:v>0.25577477999999998</c:v>
                </c:pt>
                <c:pt idx="44">
                  <c:v>0.25598642000000005</c:v>
                </c:pt>
                <c:pt idx="45">
                  <c:v>0.25633065799999999</c:v>
                </c:pt>
                <c:pt idx="46">
                  <c:v>0.25673767100000006</c:v>
                </c:pt>
                <c:pt idx="47">
                  <c:v>0.25708502199999994</c:v>
                </c:pt>
                <c:pt idx="48">
                  <c:v>0.25735238699999996</c:v>
                </c:pt>
                <c:pt idx="49">
                  <c:v>0.25764401200000003</c:v>
                </c:pt>
                <c:pt idx="50">
                  <c:v>0.25790615900000002</c:v>
                </c:pt>
                <c:pt idx="51">
                  <c:v>0.25824917600000002</c:v>
                </c:pt>
                <c:pt idx="52">
                  <c:v>0.25863165300000002</c:v>
                </c:pt>
                <c:pt idx="53">
                  <c:v>0.25897869899999998</c:v>
                </c:pt>
                <c:pt idx="54">
                  <c:v>0.25940023799999995</c:v>
                </c:pt>
                <c:pt idx="55">
                  <c:v>0.25973907500000004</c:v>
                </c:pt>
                <c:pt idx="56">
                  <c:v>0.26000982700000003</c:v>
                </c:pt>
                <c:pt idx="57">
                  <c:v>0.26020590199999999</c:v>
                </c:pt>
                <c:pt idx="58">
                  <c:v>0.26036706599999998</c:v>
                </c:pt>
                <c:pt idx="59">
                  <c:v>0.26043868999999997</c:v>
                </c:pt>
                <c:pt idx="60">
                  <c:v>0.260463104</c:v>
                </c:pt>
              </c:numCache>
            </c:numRef>
          </c:val>
          <c:smooth val="0"/>
          <c:extLst xmlns:c16r2="http://schemas.microsoft.com/office/drawing/2015/06/chart">
            <c:ext xmlns:c16="http://schemas.microsoft.com/office/drawing/2014/chart" uri="{C3380CC4-5D6E-409C-BE32-E72D297353CC}">
              <c16:uniqueId val="{00000004-3A5F-40E0-8007-7A8F8C01A2BC}"/>
            </c:ext>
          </c:extLst>
        </c:ser>
        <c:dLbls>
          <c:showLegendKey val="0"/>
          <c:showVal val="0"/>
          <c:showCatName val="0"/>
          <c:showSerName val="0"/>
          <c:showPercent val="0"/>
          <c:showBubbleSize val="0"/>
        </c:dLbls>
        <c:smooth val="0"/>
        <c:axId val="-1865079552"/>
        <c:axId val="-1865101312"/>
      </c:lineChart>
      <c:catAx>
        <c:axId val="-186507955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5101312"/>
        <c:crosses val="autoZero"/>
        <c:auto val="1"/>
        <c:lblAlgn val="ctr"/>
        <c:lblOffset val="100"/>
        <c:tickLblSkip val="10"/>
        <c:tickMarkSkip val="10"/>
        <c:noMultiLvlLbl val="0"/>
      </c:catAx>
      <c:valAx>
        <c:axId val="-18651013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low"/>
        <c:spPr>
          <a:noFill/>
          <a:ln w="22225">
            <a:solidFill>
              <a:srgbClr val="FFFFFF">
                <a:lumMod val="65000"/>
              </a:srgb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5079552"/>
        <c:crossesAt val="3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000">
          <a:solidFill>
            <a:sysClr val="windowText" lastClr="000000"/>
          </a:solidFill>
        </a:defRPr>
      </a:pPr>
      <a:endParaRPr lang="en-US"/>
    </a:p>
  </c:txPr>
  <c:externalData r:id="rId4">
    <c:autoUpdate val="0"/>
  </c:externalData>
  <c:userShapes r:id="rId5"/>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nuclear</a:t>
            </a:r>
          </a:p>
        </c:rich>
      </c:tx>
      <c:layout>
        <c:manualLayout>
          <c:xMode val="edge"/>
          <c:yMode val="edge"/>
          <c:x val="0.36385899679206768"/>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9492417614464861"/>
          <c:y val="0.18064887722368039"/>
          <c:w val="0.55681175269757943"/>
          <c:h val="0.61422717993584131"/>
        </c:manualLayout>
      </c:layout>
      <c:scatterChart>
        <c:scatterStyle val="lineMarker"/>
        <c:varyColors val="0"/>
        <c:ser>
          <c:idx val="0"/>
          <c:order val="0"/>
          <c:tx>
            <c:v>diagonal</c:v>
          </c:tx>
          <c:spPr>
            <a:ln w="25400" cap="rnd">
              <a:solidFill>
                <a:schemeClr val="bg1">
                  <a:lumMod val="65000"/>
                </a:schemeClr>
              </a:solidFill>
              <a:round/>
            </a:ln>
            <a:effectLst/>
          </c:spPr>
          <c:marker>
            <c:symbol val="none"/>
          </c:marker>
          <c:xVal>
            <c:numRef>
              <c:f>charts_scatter!$X$5:$X$8</c:f>
              <c:numCache>
                <c:formatCode>General</c:formatCode>
                <c:ptCount val="4"/>
                <c:pt idx="0">
                  <c:v>0</c:v>
                </c:pt>
                <c:pt idx="1">
                  <c:v>25</c:v>
                </c:pt>
                <c:pt idx="2">
                  <c:v>50</c:v>
                </c:pt>
                <c:pt idx="3">
                  <c:v>100</c:v>
                </c:pt>
              </c:numCache>
            </c:numRef>
          </c:xVal>
          <c:yVal>
            <c:numRef>
              <c:f>charts_scatter!$Y$5:$Y$8</c:f>
              <c:numCache>
                <c:formatCode>General</c:formatCode>
                <c:ptCount val="4"/>
                <c:pt idx="0">
                  <c:v>0</c:v>
                </c:pt>
                <c:pt idx="1">
                  <c:v>25</c:v>
                </c:pt>
                <c:pt idx="2">
                  <c:v>50</c:v>
                </c:pt>
                <c:pt idx="3">
                  <c:v>100</c:v>
                </c:pt>
              </c:numCache>
            </c:numRef>
          </c:yVal>
          <c:smooth val="0"/>
        </c:ser>
        <c:ser>
          <c:idx val="2"/>
          <c:order val="1"/>
          <c:tx>
            <c:v>nuke-nobuilds</c:v>
          </c:tx>
          <c:spPr>
            <a:ln w="25400" cap="rnd">
              <a:noFill/>
              <a:round/>
            </a:ln>
            <a:effectLst/>
          </c:spPr>
          <c:marker>
            <c:symbol val="circle"/>
            <c:size val="5"/>
            <c:spPr>
              <a:noFill/>
              <a:ln w="9525">
                <a:solidFill>
                  <a:schemeClr val="bg1">
                    <a:lumMod val="75000"/>
                  </a:schemeClr>
                </a:solidFill>
              </a:ln>
              <a:effectLst/>
            </c:spPr>
          </c:marker>
          <c:xVal>
            <c:numRef>
              <c:f>charts_scatter!$E$5:$E$29</c:f>
              <c:numCache>
                <c:formatCode>0.00</c:formatCode>
                <c:ptCount val="25"/>
                <c:pt idx="0">
                  <c:v>58.524302000000006</c:v>
                </c:pt>
                <c:pt idx="1">
                  <c:v>59.517581000000007</c:v>
                </c:pt>
                <c:pt idx="2">
                  <c:v>62.139154000000005</c:v>
                </c:pt>
                <c:pt idx="3">
                  <c:v>66.656008</c:v>
                </c:pt>
                <c:pt idx="4">
                  <c:v>64.730461000000005</c:v>
                </c:pt>
                <c:pt idx="5">
                  <c:v>61.052644999999998</c:v>
                </c:pt>
                <c:pt idx="6">
                  <c:v>68.166669999999996</c:v>
                </c:pt>
                <c:pt idx="7">
                  <c:v>#N/A</c:v>
                </c:pt>
                <c:pt idx="8">
                  <c:v>64.461196000000001</c:v>
                </c:pt>
                <c:pt idx="9">
                  <c:v>66.900865999999994</c:v>
                </c:pt>
                <c:pt idx="10">
                  <c:v>60.201728000000003</c:v>
                </c:pt>
                <c:pt idx="11">
                  <c:v>71.854252000000002</c:v>
                </c:pt>
                <c:pt idx="12">
                  <c:v>62.145990999999995</c:v>
                </c:pt>
                <c:pt idx="13">
                  <c:v>61.675785000000005</c:v>
                </c:pt>
                <c:pt idx="14">
                  <c:v>61.294251000000003</c:v>
                </c:pt>
                <c:pt idx="15">
                  <c:v>62.878135999999998</c:v>
                </c:pt>
                <c:pt idx="16">
                  <c:v>59.710374000000002</c:v>
                </c:pt>
                <c:pt idx="17">
                  <c:v>62.424204000000003</c:v>
                </c:pt>
                <c:pt idx="18">
                  <c:v>59.693292</c:v>
                </c:pt>
                <c:pt idx="19">
                  <c:v>61.881597999999997</c:v>
                </c:pt>
                <c:pt idx="20">
                  <c:v>#N/A</c:v>
                </c:pt>
                <c:pt idx="21">
                  <c:v>#N/A</c:v>
                </c:pt>
                <c:pt idx="22">
                  <c:v>65.919381999999999</c:v>
                </c:pt>
                <c:pt idx="23">
                  <c:v>60.344083999999995</c:v>
                </c:pt>
                <c:pt idx="24">
                  <c:v>65.975920000000002</c:v>
                </c:pt>
              </c:numCache>
            </c:numRef>
          </c:xVal>
          <c:yVal>
            <c:numRef>
              <c:f>charts_scatter!$L$5:$L$29</c:f>
              <c:numCache>
                <c:formatCode>0.00</c:formatCode>
                <c:ptCount val="25"/>
                <c:pt idx="0">
                  <c:v>33.713290999999998</c:v>
                </c:pt>
                <c:pt idx="1">
                  <c:v>39.793765999999998</c:v>
                </c:pt>
                <c:pt idx="2">
                  <c:v>34.116829000000003</c:v>
                </c:pt>
                <c:pt idx="3">
                  <c:v>36.733341000000003</c:v>
                </c:pt>
                <c:pt idx="4">
                  <c:v>36.398871999999997</c:v>
                </c:pt>
                <c:pt idx="5">
                  <c:v>33.919952000000002</c:v>
                </c:pt>
                <c:pt idx="6">
                  <c:v>38.342177999999997</c:v>
                </c:pt>
                <c:pt idx="7">
                  <c:v>#N/A</c:v>
                </c:pt>
                <c:pt idx="8">
                  <c:v>31.631653</c:v>
                </c:pt>
                <c:pt idx="9">
                  <c:v>33.792088</c:v>
                </c:pt>
                <c:pt idx="10">
                  <c:v>32.066234999999999</c:v>
                </c:pt>
                <c:pt idx="11">
                  <c:v>37.077778000000002</c:v>
                </c:pt>
                <c:pt idx="12">
                  <c:v>34.075099999999999</c:v>
                </c:pt>
                <c:pt idx="13">
                  <c:v>38.273612999999997</c:v>
                </c:pt>
                <c:pt idx="14">
                  <c:v>34.588473999999998</c:v>
                </c:pt>
                <c:pt idx="15">
                  <c:v>35.15963</c:v>
                </c:pt>
                <c:pt idx="16">
                  <c:v>33.353862999999997</c:v>
                </c:pt>
                <c:pt idx="17">
                  <c:v>32.231686000000003</c:v>
                </c:pt>
                <c:pt idx="18">
                  <c:v>30.750520999999999</c:v>
                </c:pt>
                <c:pt idx="19">
                  <c:v>37.755619000000003</c:v>
                </c:pt>
                <c:pt idx="20">
                  <c:v>#N/A</c:v>
                </c:pt>
                <c:pt idx="21">
                  <c:v>#N/A</c:v>
                </c:pt>
                <c:pt idx="22">
                  <c:v>39.585270000000001</c:v>
                </c:pt>
                <c:pt idx="23">
                  <c:v>36.643847999999998</c:v>
                </c:pt>
                <c:pt idx="24">
                  <c:v>38.994942000000002</c:v>
                </c:pt>
              </c:numCache>
            </c:numRef>
          </c:yVal>
          <c:smooth val="0"/>
        </c:ser>
        <c:dLbls>
          <c:showLegendKey val="0"/>
          <c:showVal val="0"/>
          <c:showCatName val="0"/>
          <c:showSerName val="0"/>
          <c:showPercent val="0"/>
          <c:showBubbleSize val="0"/>
        </c:dLbls>
        <c:axId val="-1954287520"/>
        <c:axId val="-1954283168"/>
      </c:scatterChart>
      <c:valAx>
        <c:axId val="-1954287520"/>
        <c:scaling>
          <c:orientation val="minMax"/>
          <c:max val="100"/>
        </c:scaling>
        <c:delete val="0"/>
        <c:axPos val="b"/>
        <c:majorGridlines>
          <c:spPr>
            <a:ln w="9525" cap="flat" cmpd="sng" algn="ctr">
              <a:solidFill>
                <a:schemeClr val="bg1">
                  <a:lumMod val="65000"/>
                </a:schemeClr>
              </a:solidFill>
              <a:round/>
            </a:ln>
            <a:effectLst/>
          </c:spPr>
        </c:majorGridlines>
        <c:numFmt formatCode="&quot;$&quot;#,##0" sourceLinked="0"/>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54283168"/>
        <c:crosses val="autoZero"/>
        <c:crossBetween val="midCat"/>
        <c:majorUnit val="50"/>
      </c:valAx>
      <c:valAx>
        <c:axId val="-1954283168"/>
        <c:scaling>
          <c:orientation val="minMax"/>
          <c:max val="100"/>
        </c:scaling>
        <c:delete val="0"/>
        <c:axPos val="l"/>
        <c:majorGridlines>
          <c:spPr>
            <a:ln w="9525" cap="flat" cmpd="sng" algn="ctr">
              <a:solidFill>
                <a:schemeClr val="bg1">
                  <a:lumMod val="65000"/>
                </a:schemeClr>
              </a:solidFill>
              <a:round/>
            </a:ln>
            <a:effectLst/>
          </c:spPr>
        </c:majorGridlines>
        <c:numFmt formatCode="&quot;$&quot;#,##0" sourceLinked="0"/>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54287520"/>
        <c:crosses val="autoZero"/>
        <c:crossBetween val="midCat"/>
      </c:valAx>
      <c:spPr>
        <a:no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wind</a:t>
            </a:r>
          </a:p>
        </c:rich>
      </c:tx>
      <c:layout>
        <c:manualLayout>
          <c:xMode val="edge"/>
          <c:yMode val="edge"/>
          <c:x val="0.42833407599805334"/>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9492417614464861"/>
          <c:y val="0.18064887722368039"/>
          <c:w val="0.55681175269757943"/>
          <c:h val="0.61422717993584131"/>
        </c:manualLayout>
      </c:layout>
      <c:scatterChart>
        <c:scatterStyle val="lineMarker"/>
        <c:varyColors val="0"/>
        <c:ser>
          <c:idx val="2"/>
          <c:order val="0"/>
          <c:tx>
            <c:v>diagonal</c:v>
          </c:tx>
          <c:spPr>
            <a:ln w="25400" cap="rnd">
              <a:solidFill>
                <a:schemeClr val="bg1">
                  <a:lumMod val="65000"/>
                </a:schemeClr>
              </a:solidFill>
              <a:round/>
            </a:ln>
            <a:effectLst/>
          </c:spPr>
          <c:marker>
            <c:symbol val="none"/>
          </c:marker>
          <c:xVal>
            <c:numRef>
              <c:f>charts_scatter!$X$5:$X$8</c:f>
              <c:numCache>
                <c:formatCode>General</c:formatCode>
                <c:ptCount val="4"/>
                <c:pt idx="0">
                  <c:v>0</c:v>
                </c:pt>
                <c:pt idx="1">
                  <c:v>25</c:v>
                </c:pt>
                <c:pt idx="2">
                  <c:v>50</c:v>
                </c:pt>
                <c:pt idx="3">
                  <c:v>100</c:v>
                </c:pt>
              </c:numCache>
            </c:numRef>
          </c:xVal>
          <c:yVal>
            <c:numRef>
              <c:f>charts_scatter!$Y$5:$Y$8</c:f>
              <c:numCache>
                <c:formatCode>General</c:formatCode>
                <c:ptCount val="4"/>
                <c:pt idx="0">
                  <c:v>0</c:v>
                </c:pt>
                <c:pt idx="1">
                  <c:v>25</c:v>
                </c:pt>
                <c:pt idx="2">
                  <c:v>50</c:v>
                </c:pt>
                <c:pt idx="3">
                  <c:v>100</c:v>
                </c:pt>
              </c:numCache>
            </c:numRef>
          </c:yVal>
          <c:smooth val="0"/>
        </c:ser>
        <c:ser>
          <c:idx val="1"/>
          <c:order val="1"/>
          <c:tx>
            <c:v>wind-nobuilds</c:v>
          </c:tx>
          <c:spPr>
            <a:ln w="25400" cap="rnd">
              <a:noFill/>
              <a:round/>
            </a:ln>
            <a:effectLst/>
          </c:spPr>
          <c:marker>
            <c:symbol val="circle"/>
            <c:size val="5"/>
            <c:spPr>
              <a:noFill/>
              <a:ln w="9525">
                <a:solidFill>
                  <a:schemeClr val="bg1">
                    <a:lumMod val="75000"/>
                  </a:schemeClr>
                </a:solidFill>
              </a:ln>
              <a:effectLst/>
            </c:spPr>
          </c:marker>
          <c:xVal>
            <c:numRef>
              <c:f>(charts_scatter!$F$5:$F$7,charts_scatter!$F$9:$F$10,charts_scatter!$F$12:$F$14,charts_scatter!$F$16:$F$17,charts_scatter!$F$19:$F$21,charts_scatter!$F$25:$F$28)</c:f>
              <c:numCache>
                <c:formatCode>0.00</c:formatCode>
                <c:ptCount val="17"/>
                <c:pt idx="0">
                  <c:v>44.987881999999999</c:v>
                </c:pt>
                <c:pt idx="1">
                  <c:v>#N/A</c:v>
                </c:pt>
                <c:pt idx="2">
                  <c:v>30.842207999999999</c:v>
                </c:pt>
                <c:pt idx="3">
                  <c:v>37.414208000000002</c:v>
                </c:pt>
                <c:pt idx="4">
                  <c:v>45.989936999999998</c:v>
                </c:pt>
                <c:pt idx="5">
                  <c:v>#N/A</c:v>
                </c:pt>
                <c:pt idx="6">
                  <c:v>44.653092999999998</c:v>
                </c:pt>
                <c:pt idx="7">
                  <c:v>38.651651999999999</c:v>
                </c:pt>
                <c:pt idx="8">
                  <c:v>40.308128000000004</c:v>
                </c:pt>
                <c:pt idx="9">
                  <c:v>38.763306</c:v>
                </c:pt>
                <c:pt idx="10">
                  <c:v>33.926653999999999</c:v>
                </c:pt>
                <c:pt idx="11">
                  <c:v>45.989919</c:v>
                </c:pt>
                <c:pt idx="12">
                  <c:v>29.293251999999999</c:v>
                </c:pt>
                <c:pt idx="13">
                  <c:v>56.940497999999998</c:v>
                </c:pt>
                <c:pt idx="14">
                  <c:v>45.077694999999999</c:v>
                </c:pt>
                <c:pt idx="15">
                  <c:v>34.317507999999997</c:v>
                </c:pt>
                <c:pt idx="16">
                  <c:v>30.133866999999999</c:v>
                </c:pt>
              </c:numCache>
            </c:numRef>
          </c:xVal>
          <c:yVal>
            <c:numRef>
              <c:f>(charts_scatter!$M$5:$M$7,charts_scatter!$M$9:$M$10,charts_scatter!$M$12:$M$14,charts_scatter!$M$16:$M$17,charts_scatter!$M$19:$M$21,charts_scatter!$M$25:$M$28)</c:f>
              <c:numCache>
                <c:formatCode>0.00</c:formatCode>
                <c:ptCount val="17"/>
                <c:pt idx="0">
                  <c:v>29.145963999999999</c:v>
                </c:pt>
                <c:pt idx="1">
                  <c:v>#N/A</c:v>
                </c:pt>
                <c:pt idx="2">
                  <c:v>27.441545000000001</c:v>
                </c:pt>
                <c:pt idx="3">
                  <c:v>32.255707000000001</c:v>
                </c:pt>
                <c:pt idx="4">
                  <c:v>29.568123</c:v>
                </c:pt>
                <c:pt idx="5">
                  <c:v>#N/A</c:v>
                </c:pt>
                <c:pt idx="6">
                  <c:v>28.416823999999998</c:v>
                </c:pt>
                <c:pt idx="7">
                  <c:v>30.025406</c:v>
                </c:pt>
                <c:pt idx="8">
                  <c:v>31.864249999999998</c:v>
                </c:pt>
                <c:pt idx="9">
                  <c:v>30.990573999999999</c:v>
                </c:pt>
                <c:pt idx="10">
                  <c:v>33.214561000000003</c:v>
                </c:pt>
                <c:pt idx="11">
                  <c:v>31.574338999999998</c:v>
                </c:pt>
                <c:pt idx="12">
                  <c:v>28.677862000000001</c:v>
                </c:pt>
                <c:pt idx="13">
                  <c:v>47.418137000000002</c:v>
                </c:pt>
                <c:pt idx="14">
                  <c:v>42.933964000000003</c:v>
                </c:pt>
                <c:pt idx="15">
                  <c:v>33.596778999999998</c:v>
                </c:pt>
                <c:pt idx="16">
                  <c:v>31.386854</c:v>
                </c:pt>
              </c:numCache>
            </c:numRef>
          </c:yVal>
          <c:smooth val="0"/>
        </c:ser>
        <c:ser>
          <c:idx val="0"/>
          <c:order val="2"/>
          <c:tx>
            <c:v>wind-built</c:v>
          </c:tx>
          <c:spPr>
            <a:ln w="25400" cap="rnd">
              <a:noFill/>
              <a:round/>
            </a:ln>
            <a:effectLst/>
          </c:spPr>
          <c:marker>
            <c:symbol val="circle"/>
            <c:size val="5"/>
            <c:spPr>
              <a:solidFill>
                <a:schemeClr val="accent3"/>
              </a:solidFill>
              <a:ln w="9525">
                <a:noFill/>
              </a:ln>
              <a:effectLst/>
            </c:spPr>
          </c:marker>
          <c:xVal>
            <c:numRef>
              <c:f>(charts_scatter!$F$8,charts_scatter!$F$11,charts_scatter!$F$15,charts_scatter!$F$18,charts_scatter!$F$22:$F$24,charts_scatter!$F$29)</c:f>
              <c:numCache>
                <c:formatCode>0.00</c:formatCode>
                <c:ptCount val="8"/>
                <c:pt idx="0">
                  <c:v>30.886641000000001</c:v>
                </c:pt>
                <c:pt idx="1">
                  <c:v>38.607191999999998</c:v>
                </c:pt>
                <c:pt idx="2">
                  <c:v>32.922567999999998</c:v>
                </c:pt>
                <c:pt idx="3">
                  <c:v>34.874467000000003</c:v>
                </c:pt>
                <c:pt idx="4">
                  <c:v>26.363911999999999</c:v>
                </c:pt>
                <c:pt idx="5">
                  <c:v>26.334814000000001</c:v>
                </c:pt>
                <c:pt idx="6">
                  <c:v>31.828305</c:v>
                </c:pt>
                <c:pt idx="7">
                  <c:v>30.173370999999999</c:v>
                </c:pt>
              </c:numCache>
            </c:numRef>
          </c:xVal>
          <c:yVal>
            <c:numRef>
              <c:f>(charts_scatter!$M$8,charts_scatter!$M$11,charts_scatter!$M$15,charts_scatter!$M$18,charts_scatter!$M$22:$M$24,charts_scatter!$M$29)</c:f>
              <c:numCache>
                <c:formatCode>0.00</c:formatCode>
                <c:ptCount val="8"/>
                <c:pt idx="0">
                  <c:v>31.136703000000001</c:v>
                </c:pt>
                <c:pt idx="1">
                  <c:v>32.578445000000002</c:v>
                </c:pt>
                <c:pt idx="2">
                  <c:v>28.130724000000001</c:v>
                </c:pt>
                <c:pt idx="3">
                  <c:v>35.193145999999999</c:v>
                </c:pt>
                <c:pt idx="4">
                  <c:v>26.755278000000001</c:v>
                </c:pt>
                <c:pt idx="5">
                  <c:v>26.169674000000001</c:v>
                </c:pt>
                <c:pt idx="6">
                  <c:v>32.257415999999999</c:v>
                </c:pt>
                <c:pt idx="7">
                  <c:v>32.248192000000003</c:v>
                </c:pt>
              </c:numCache>
            </c:numRef>
          </c:yVal>
          <c:smooth val="0"/>
        </c:ser>
        <c:dLbls>
          <c:showLegendKey val="0"/>
          <c:showVal val="0"/>
          <c:showCatName val="0"/>
          <c:showSerName val="0"/>
          <c:showPercent val="0"/>
          <c:showBubbleSize val="0"/>
        </c:dLbls>
        <c:axId val="-1954282624"/>
        <c:axId val="-1954284800"/>
      </c:scatterChart>
      <c:valAx>
        <c:axId val="-1954282624"/>
        <c:scaling>
          <c:orientation val="minMax"/>
          <c:max val="100"/>
        </c:scaling>
        <c:delete val="0"/>
        <c:axPos val="b"/>
        <c:majorGridlines>
          <c:spPr>
            <a:ln w="9525" cap="flat" cmpd="sng" algn="ctr">
              <a:solidFill>
                <a:schemeClr val="bg1">
                  <a:lumMod val="65000"/>
                </a:schemeClr>
              </a:solidFill>
              <a:round/>
            </a:ln>
            <a:effectLst/>
          </c:spPr>
        </c:majorGridlines>
        <c:numFmt formatCode="&quot;$&quot;#,##0" sourceLinked="0"/>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54284800"/>
        <c:crosses val="autoZero"/>
        <c:crossBetween val="midCat"/>
        <c:majorUnit val="50"/>
      </c:valAx>
      <c:valAx>
        <c:axId val="-1954284800"/>
        <c:scaling>
          <c:orientation val="minMax"/>
          <c:max val="100"/>
        </c:scaling>
        <c:delete val="0"/>
        <c:axPos val="l"/>
        <c:majorGridlines>
          <c:spPr>
            <a:ln w="9525" cap="flat" cmpd="sng" algn="ctr">
              <a:solidFill>
                <a:schemeClr val="bg1">
                  <a:lumMod val="65000"/>
                </a:schemeClr>
              </a:solidFill>
              <a:round/>
            </a:ln>
            <a:effectLst/>
          </c:spPr>
        </c:majorGridlines>
        <c:numFmt formatCode="&quot;$&quot;#,##0" sourceLinked="0"/>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54282624"/>
        <c:crosses val="autoZero"/>
        <c:crossBetween val="midCat"/>
      </c:valAx>
      <c:spPr>
        <a:no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200" dirty="0" smtClean="0">
                <a:solidFill>
                  <a:schemeClr val="tx1"/>
                </a:solidFill>
                <a:latin typeface="Arial" panose="020B0604020202020204" pitchFamily="34" charset="0"/>
                <a:cs typeface="Arial" panose="020B0604020202020204" pitchFamily="34" charset="0"/>
              </a:rPr>
              <a:t>PV</a:t>
            </a:r>
            <a:endParaRPr lang="en-US" sz="1200" dirty="0">
              <a:solidFill>
                <a:schemeClr val="tx1"/>
              </a:solidFill>
              <a:latin typeface="Arial" panose="020B0604020202020204" pitchFamily="34" charset="0"/>
              <a:cs typeface="Arial" panose="020B0604020202020204" pitchFamily="34" charset="0"/>
            </a:endParaRPr>
          </a:p>
        </c:rich>
      </c:tx>
      <c:layout>
        <c:manualLayout>
          <c:xMode val="edge"/>
          <c:yMode val="edge"/>
          <c:x val="0.46566272965879263"/>
          <c:y val="9.2592592592592587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9492417614464861"/>
          <c:y val="0.18064887722368039"/>
          <c:w val="0.55681175269757943"/>
          <c:h val="0.61422717993584131"/>
        </c:manualLayout>
      </c:layout>
      <c:scatterChart>
        <c:scatterStyle val="lineMarker"/>
        <c:varyColors val="0"/>
        <c:ser>
          <c:idx val="2"/>
          <c:order val="0"/>
          <c:tx>
            <c:v>diagonal</c:v>
          </c:tx>
          <c:spPr>
            <a:ln w="25400" cap="rnd">
              <a:solidFill>
                <a:schemeClr val="bg1">
                  <a:lumMod val="65000"/>
                </a:schemeClr>
              </a:solidFill>
              <a:round/>
            </a:ln>
            <a:effectLst/>
          </c:spPr>
          <c:marker>
            <c:symbol val="none"/>
          </c:marker>
          <c:xVal>
            <c:numRef>
              <c:f>charts_scatter!$X$5:$X$8</c:f>
              <c:numCache>
                <c:formatCode>General</c:formatCode>
                <c:ptCount val="4"/>
                <c:pt idx="0">
                  <c:v>0</c:v>
                </c:pt>
                <c:pt idx="1">
                  <c:v>25</c:v>
                </c:pt>
                <c:pt idx="2">
                  <c:v>50</c:v>
                </c:pt>
                <c:pt idx="3">
                  <c:v>100</c:v>
                </c:pt>
              </c:numCache>
            </c:numRef>
          </c:xVal>
          <c:yVal>
            <c:numRef>
              <c:f>charts_scatter!$Y$5:$Y$8</c:f>
              <c:numCache>
                <c:formatCode>General</c:formatCode>
                <c:ptCount val="4"/>
                <c:pt idx="0">
                  <c:v>0</c:v>
                </c:pt>
                <c:pt idx="1">
                  <c:v>25</c:v>
                </c:pt>
                <c:pt idx="2">
                  <c:v>50</c:v>
                </c:pt>
                <c:pt idx="3">
                  <c:v>100</c:v>
                </c:pt>
              </c:numCache>
            </c:numRef>
          </c:yVal>
          <c:smooth val="0"/>
        </c:ser>
        <c:ser>
          <c:idx val="1"/>
          <c:order val="1"/>
          <c:tx>
            <c:v>pv-nobuilds</c:v>
          </c:tx>
          <c:spPr>
            <a:ln w="25400" cap="rnd">
              <a:noFill/>
              <a:round/>
            </a:ln>
            <a:effectLst/>
          </c:spPr>
          <c:marker>
            <c:symbol val="circle"/>
            <c:size val="5"/>
            <c:spPr>
              <a:noFill/>
              <a:ln w="9525">
                <a:solidFill>
                  <a:schemeClr val="bg1">
                    <a:lumMod val="75000"/>
                  </a:schemeClr>
                </a:solidFill>
              </a:ln>
              <a:effectLst/>
            </c:spPr>
          </c:marker>
          <c:xVal>
            <c:numRef>
              <c:f>(charts_scatter!$G$9,charts_scatter!$G$11,charts_scatter!$G$13,charts_scatter!$G$17,charts_scatter!$G$25:$G$29)</c:f>
              <c:numCache>
                <c:formatCode>0.00</c:formatCode>
                <c:ptCount val="9"/>
                <c:pt idx="0">
                  <c:v>34.542267000000002</c:v>
                </c:pt>
                <c:pt idx="1">
                  <c:v>36.306235999999998</c:v>
                </c:pt>
                <c:pt idx="2">
                  <c:v>36.076833000000001</c:v>
                </c:pt>
                <c:pt idx="3">
                  <c:v>30.191642999999999</c:v>
                </c:pt>
                <c:pt idx="4">
                  <c:v>29.433454999999999</c:v>
                </c:pt>
                <c:pt idx="5">
                  <c:v>28.808427999999999</c:v>
                </c:pt>
                <c:pt idx="6">
                  <c:v>28.448047000000003</c:v>
                </c:pt>
                <c:pt idx="7">
                  <c:v>27.238195999999999</c:v>
                </c:pt>
                <c:pt idx="8">
                  <c:v>27.611235000000001</c:v>
                </c:pt>
              </c:numCache>
            </c:numRef>
          </c:xVal>
          <c:yVal>
            <c:numRef>
              <c:f>(charts_scatter!$N$9,charts_scatter!$N$11,charts_scatter!$N$13,charts_scatter!$N$17,charts_scatter!$N$25:$N$29)</c:f>
              <c:numCache>
                <c:formatCode>0.00</c:formatCode>
                <c:ptCount val="9"/>
                <c:pt idx="0">
                  <c:v>36.368640999999997</c:v>
                </c:pt>
                <c:pt idx="1">
                  <c:v>32.576079999999997</c:v>
                </c:pt>
                <c:pt idx="2">
                  <c:v>32.621811000000001</c:v>
                </c:pt>
                <c:pt idx="3">
                  <c:v>29.357243</c:v>
                </c:pt>
                <c:pt idx="4">
                  <c:v>32.599133000000002</c:v>
                </c:pt>
                <c:pt idx="5">
                  <c:v>31.447244999999999</c:v>
                </c:pt>
                <c:pt idx="6">
                  <c:v>27.450699</c:v>
                </c:pt>
                <c:pt idx="7">
                  <c:v>29.400628999999999</c:v>
                </c:pt>
                <c:pt idx="8">
                  <c:v>27.925373</c:v>
                </c:pt>
              </c:numCache>
            </c:numRef>
          </c:yVal>
          <c:smooth val="0"/>
        </c:ser>
        <c:ser>
          <c:idx val="0"/>
          <c:order val="2"/>
          <c:tx>
            <c:v>pv-built</c:v>
          </c:tx>
          <c:spPr>
            <a:ln w="25400" cap="rnd">
              <a:noFill/>
              <a:round/>
            </a:ln>
            <a:effectLst/>
          </c:spPr>
          <c:marker>
            <c:symbol val="circle"/>
            <c:size val="5"/>
            <c:spPr>
              <a:solidFill>
                <a:schemeClr val="accent4"/>
              </a:solidFill>
              <a:ln w="9525">
                <a:noFill/>
              </a:ln>
              <a:effectLst/>
            </c:spPr>
          </c:marker>
          <c:xVal>
            <c:numRef>
              <c:f>(charts_scatter!$G$5:$G$8,charts_scatter!$G$10,charts_scatter!$G$12,charts_scatter!$G$14:$G$16,charts_scatter!$G$18:$G$24)</c:f>
              <c:numCache>
                <c:formatCode>0.00</c:formatCode>
                <c:ptCount val="16"/>
                <c:pt idx="0">
                  <c:v>25.703821000000001</c:v>
                </c:pt>
                <c:pt idx="1">
                  <c:v>26.980180999999998</c:v>
                </c:pt>
                <c:pt idx="2">
                  <c:v>33.931556</c:v>
                </c:pt>
                <c:pt idx="3">
                  <c:v>31.092053</c:v>
                </c:pt>
                <c:pt idx="4">
                  <c:v>27.141135999999999</c:v>
                </c:pt>
                <c:pt idx="5">
                  <c:v>40.67398</c:v>
                </c:pt>
                <c:pt idx="6">
                  <c:v>32.859834999999997</c:v>
                </c:pt>
                <c:pt idx="7">
                  <c:v>30.255891999999999</c:v>
                </c:pt>
                <c:pt idx="8">
                  <c:v>36.032118000000004</c:v>
                </c:pt>
                <c:pt idx="9">
                  <c:v>30.614079</c:v>
                </c:pt>
                <c:pt idx="10">
                  <c:v>26.829015999999999</c:v>
                </c:pt>
                <c:pt idx="11">
                  <c:v>30.216135000000001</c:v>
                </c:pt>
                <c:pt idx="12">
                  <c:v>25.322520000000001</c:v>
                </c:pt>
                <c:pt idx="13">
                  <c:v>27.794366</c:v>
                </c:pt>
                <c:pt idx="14">
                  <c:v>29.768695999999998</c:v>
                </c:pt>
                <c:pt idx="15">
                  <c:v>26.867861000000001</c:v>
                </c:pt>
              </c:numCache>
            </c:numRef>
          </c:xVal>
          <c:yVal>
            <c:numRef>
              <c:f>(charts_scatter!$N$5:$N$8,charts_scatter!$N$10,charts_scatter!$N$12,charts_scatter!$N$14:$N$16,charts_scatter!$N$18:$N$24)</c:f>
              <c:numCache>
                <c:formatCode>0.00</c:formatCode>
                <c:ptCount val="16"/>
                <c:pt idx="0">
                  <c:v>28.119914999999999</c:v>
                </c:pt>
                <c:pt idx="1">
                  <c:v>29.02685</c:v>
                </c:pt>
                <c:pt idx="2">
                  <c:v>37.441974999999999</c:v>
                </c:pt>
                <c:pt idx="3">
                  <c:v>30.730471000000001</c:v>
                </c:pt>
                <c:pt idx="4">
                  <c:v>29.042622000000001</c:v>
                </c:pt>
                <c:pt idx="5">
                  <c:v>38.72522</c:v>
                </c:pt>
                <c:pt idx="6">
                  <c:v>29.958994000000001</c:v>
                </c:pt>
                <c:pt idx="7">
                  <c:v>30.974696999999999</c:v>
                </c:pt>
                <c:pt idx="8">
                  <c:v>38.783169000000001</c:v>
                </c:pt>
                <c:pt idx="9">
                  <c:v>32.826495999999999</c:v>
                </c:pt>
                <c:pt idx="10">
                  <c:v>29.098396000000001</c:v>
                </c:pt>
                <c:pt idx="11">
                  <c:v>32.543807999999999</c:v>
                </c:pt>
                <c:pt idx="12">
                  <c:v>29.695938000000002</c:v>
                </c:pt>
                <c:pt idx="13">
                  <c:v>32.437457999999999</c:v>
                </c:pt>
                <c:pt idx="14">
                  <c:v>33.619072000000003</c:v>
                </c:pt>
                <c:pt idx="15">
                  <c:v>28.764471</c:v>
                </c:pt>
              </c:numCache>
            </c:numRef>
          </c:yVal>
          <c:smooth val="0"/>
        </c:ser>
        <c:dLbls>
          <c:showLegendKey val="0"/>
          <c:showVal val="0"/>
          <c:showCatName val="0"/>
          <c:showSerName val="0"/>
          <c:showPercent val="0"/>
          <c:showBubbleSize val="0"/>
        </c:dLbls>
        <c:axId val="-1954284256"/>
        <c:axId val="-1954283712"/>
      </c:scatterChart>
      <c:valAx>
        <c:axId val="-1954284256"/>
        <c:scaling>
          <c:orientation val="minMax"/>
          <c:max val="100"/>
        </c:scaling>
        <c:delete val="0"/>
        <c:axPos val="b"/>
        <c:majorGridlines>
          <c:spPr>
            <a:ln w="9525" cap="flat" cmpd="sng" algn="ctr">
              <a:solidFill>
                <a:schemeClr val="bg1">
                  <a:lumMod val="65000"/>
                </a:schemeClr>
              </a:solidFill>
              <a:round/>
            </a:ln>
            <a:effectLst/>
          </c:spPr>
        </c:majorGridlines>
        <c:numFmt formatCode="&quot;$&quot;#,##0" sourceLinked="0"/>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54283712"/>
        <c:crosses val="autoZero"/>
        <c:crossBetween val="midCat"/>
        <c:majorUnit val="50"/>
      </c:valAx>
      <c:valAx>
        <c:axId val="-1954283712"/>
        <c:scaling>
          <c:orientation val="minMax"/>
          <c:max val="100"/>
        </c:scaling>
        <c:delete val="0"/>
        <c:axPos val="l"/>
        <c:majorGridlines>
          <c:spPr>
            <a:ln w="9525" cap="flat" cmpd="sng" algn="ctr">
              <a:solidFill>
                <a:schemeClr val="bg1">
                  <a:lumMod val="65000"/>
                </a:schemeClr>
              </a:solidFill>
              <a:round/>
            </a:ln>
            <a:effectLst/>
          </c:spPr>
        </c:majorGridlines>
        <c:numFmt formatCode="&quot;$&quot;#,##0" sourceLinked="0"/>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54284256"/>
        <c:crosses val="autoZero"/>
        <c:crossBetween val="midCat"/>
      </c:valAx>
      <c:spPr>
        <a:no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4744406949131E-2"/>
          <c:y val="6.6013723119925732E-2"/>
          <c:w val="0.90703828159940414"/>
          <c:h val="0.84258500930587499"/>
        </c:manualLayout>
      </c:layout>
      <c:areaChart>
        <c:grouping val="stacked"/>
        <c:varyColors val="0"/>
        <c:ser>
          <c:idx val="2"/>
          <c:order val="0"/>
          <c:tx>
            <c:strRef>
              <c:f>Sheet1!$C$1</c:f>
              <c:strCache>
                <c:ptCount val="1"/>
                <c:pt idx="0">
                  <c:v>required compliant generation</c:v>
                </c:pt>
              </c:strCache>
            </c:strRef>
          </c:tx>
          <c:spPr>
            <a:solidFill>
              <a:schemeClr val="tx1"/>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Sheet1!$C$2:$C$32</c:f>
              <c:numCache>
                <c:formatCode>General</c:formatCode>
                <c:ptCount val="31"/>
                <c:pt idx="0">
                  <c:v>377.748461871149</c:v>
                </c:pt>
                <c:pt idx="1">
                  <c:v>377.748461871149</c:v>
                </c:pt>
                <c:pt idx="2">
                  <c:v>399.91469347184892</c:v>
                </c:pt>
                <c:pt idx="3">
                  <c:v>424.81769656446221</c:v>
                </c:pt>
                <c:pt idx="4">
                  <c:v>477.07571596657101</c:v>
                </c:pt>
                <c:pt idx="5">
                  <c:v>525.8960409883091</c:v>
                </c:pt>
                <c:pt idx="6">
                  <c:v>555.12299221754301</c:v>
                </c:pt>
                <c:pt idx="7">
                  <c:v>582.31073975274603</c:v>
                </c:pt>
                <c:pt idx="8">
                  <c:v>608.25241740352692</c:v>
                </c:pt>
                <c:pt idx="9">
                  <c:v>635.17497965253301</c:v>
                </c:pt>
                <c:pt idx="10">
                  <c:v>672.47320328762817</c:v>
                </c:pt>
                <c:pt idx="11">
                  <c:v>691.65442385699487</c:v>
                </c:pt>
                <c:pt idx="12">
                  <c:v>716.25767683760523</c:v>
                </c:pt>
                <c:pt idx="13">
                  <c:v>739.11731293325204</c:v>
                </c:pt>
                <c:pt idx="14">
                  <c:v>764.0684067852643</c:v>
                </c:pt>
                <c:pt idx="15">
                  <c:v>793.03942617578105</c:v>
                </c:pt>
                <c:pt idx="16">
                  <c:v>820.70123581730797</c:v>
                </c:pt>
                <c:pt idx="17">
                  <c:v>847.67393960745108</c:v>
                </c:pt>
                <c:pt idx="18">
                  <c:v>877.09814201647191</c:v>
                </c:pt>
                <c:pt idx="19">
                  <c:v>907.30485997907022</c:v>
                </c:pt>
                <c:pt idx="20">
                  <c:v>938.21951616020215</c:v>
                </c:pt>
                <c:pt idx="21">
                  <c:v>959.94136218134122</c:v>
                </c:pt>
                <c:pt idx="22">
                  <c:v>990.66519563009308</c:v>
                </c:pt>
                <c:pt idx="23">
                  <c:v>1021.008490136684</c:v>
                </c:pt>
                <c:pt idx="24">
                  <c:v>1050.620320086017</c:v>
                </c:pt>
                <c:pt idx="25">
                  <c:v>1082.590920476152</c:v>
                </c:pt>
                <c:pt idx="26">
                  <c:v>1101.184330738778</c:v>
                </c:pt>
                <c:pt idx="27">
                  <c:v>1120.2848316209081</c:v>
                </c:pt>
                <c:pt idx="28">
                  <c:v>1140.919530777682</c:v>
                </c:pt>
                <c:pt idx="29">
                  <c:v>1163.2942383923801</c:v>
                </c:pt>
                <c:pt idx="30">
                  <c:v>1187.103693371221</c:v>
                </c:pt>
              </c:numCache>
            </c:numRef>
          </c:val>
        </c:ser>
        <c:ser>
          <c:idx val="1"/>
          <c:order val="1"/>
          <c:tx>
            <c:strRef>
              <c:f>Sheet1!$E$1</c:f>
              <c:strCache>
                <c:ptCount val="1"/>
                <c:pt idx="0">
                  <c:v>additional projected generation</c:v>
                </c:pt>
              </c:strCache>
            </c:strRef>
          </c:tx>
          <c:spPr>
            <a:solidFill>
              <a:schemeClr val="accent1"/>
            </a:solidFill>
            <a:ln>
              <a:noFill/>
            </a:ln>
            <a:effectLst/>
          </c:spPr>
          <c:cat>
            <c:numRef>
              <c:f>Sheet1!$A$2:$A$32</c:f>
              <c:numCache>
                <c:formatCode>General</c:formatCode>
                <c:ptCount val="3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numCache>
            </c:numRef>
          </c:cat>
          <c:val>
            <c:numRef>
              <c:f>Sheet1!$E$2:$E$32</c:f>
              <c:numCache>
                <c:formatCode>General</c:formatCode>
                <c:ptCount val="31"/>
                <c:pt idx="0">
                  <c:v>377.61835912885095</c:v>
                </c:pt>
                <c:pt idx="1">
                  <c:v>464.21986112885105</c:v>
                </c:pt>
                <c:pt idx="2">
                  <c:v>492.39249652815107</c:v>
                </c:pt>
                <c:pt idx="3">
                  <c:v>562.5211704355379</c:v>
                </c:pt>
                <c:pt idx="4">
                  <c:v>653.10446003342906</c:v>
                </c:pt>
                <c:pt idx="5">
                  <c:v>672.69893001169089</c:v>
                </c:pt>
                <c:pt idx="6">
                  <c:v>700.22539678245698</c:v>
                </c:pt>
                <c:pt idx="7">
                  <c:v>720.24504624725387</c:v>
                </c:pt>
                <c:pt idx="8">
                  <c:v>727.31948159647311</c:v>
                </c:pt>
                <c:pt idx="9">
                  <c:v>738.969063347467</c:v>
                </c:pt>
                <c:pt idx="10">
                  <c:v>753.35296871237188</c:v>
                </c:pt>
                <c:pt idx="11">
                  <c:v>764.22313914300514</c:v>
                </c:pt>
                <c:pt idx="12">
                  <c:v>770.07411016239485</c:v>
                </c:pt>
                <c:pt idx="13">
                  <c:v>778.98168606674801</c:v>
                </c:pt>
                <c:pt idx="14">
                  <c:v>794.45918121473562</c:v>
                </c:pt>
                <c:pt idx="15">
                  <c:v>820.79724382421887</c:v>
                </c:pt>
                <c:pt idx="16">
                  <c:v>826.29937418269208</c:v>
                </c:pt>
                <c:pt idx="17">
                  <c:v>823.76600139254901</c:v>
                </c:pt>
                <c:pt idx="18">
                  <c:v>819.144777983528</c:v>
                </c:pt>
                <c:pt idx="19">
                  <c:v>806.11872402092968</c:v>
                </c:pt>
                <c:pt idx="20">
                  <c:v>791.58187583979793</c:v>
                </c:pt>
                <c:pt idx="21">
                  <c:v>797.11112781865882</c:v>
                </c:pt>
                <c:pt idx="22">
                  <c:v>784.25399336990688</c:v>
                </c:pt>
                <c:pt idx="23">
                  <c:v>776.20098286331586</c:v>
                </c:pt>
                <c:pt idx="24">
                  <c:v>772.025553913983</c:v>
                </c:pt>
                <c:pt idx="25">
                  <c:v>774.19545652384795</c:v>
                </c:pt>
                <c:pt idx="26">
                  <c:v>795.29113326122206</c:v>
                </c:pt>
                <c:pt idx="27">
                  <c:v>818.64326937909186</c:v>
                </c:pt>
                <c:pt idx="28">
                  <c:v>824.47060622231811</c:v>
                </c:pt>
                <c:pt idx="29">
                  <c:v>832.2580076076199</c:v>
                </c:pt>
                <c:pt idx="30">
                  <c:v>840.54767362877897</c:v>
                </c:pt>
              </c:numCache>
            </c:numRef>
          </c:val>
        </c:ser>
        <c:dLbls>
          <c:showLegendKey val="0"/>
          <c:showVal val="0"/>
          <c:showCatName val="0"/>
          <c:showSerName val="0"/>
          <c:showPercent val="0"/>
          <c:showBubbleSize val="0"/>
        </c:dLbls>
        <c:axId val="-59335296"/>
        <c:axId val="-59330400"/>
      </c:areaChart>
      <c:catAx>
        <c:axId val="-59335296"/>
        <c:scaling>
          <c:orientation val="minMax"/>
        </c:scaling>
        <c:delete val="0"/>
        <c:axPos val="b"/>
        <c:majorGridlines>
          <c:spPr>
            <a:ln w="9525" cap="flat" cmpd="sng" algn="ctr">
              <a:noFill/>
              <a:round/>
            </a:ln>
            <a:effectLst/>
          </c:spPr>
        </c:majorGridlines>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9330400"/>
        <c:crosses val="autoZero"/>
        <c:auto val="1"/>
        <c:lblAlgn val="ctr"/>
        <c:lblOffset val="100"/>
        <c:tickLblSkip val="10"/>
        <c:tickMarkSkip val="10"/>
        <c:noMultiLvlLbl val="0"/>
      </c:catAx>
      <c:valAx>
        <c:axId val="-59330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9335296"/>
        <c:crossesAt val="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7220661618142"/>
          <c:y val="0.10713405891038169"/>
          <c:w val="0.62272807495375393"/>
          <c:h val="0.79084422027157963"/>
        </c:manualLayout>
      </c:layout>
      <c:lineChart>
        <c:grouping val="standard"/>
        <c:varyColors val="0"/>
        <c:ser>
          <c:idx val="0"/>
          <c:order val="0"/>
          <c:tx>
            <c:strRef>
              <c:f>Sheet1!$B$1</c:f>
              <c:strCache>
                <c:ptCount val="1"/>
                <c:pt idx="0">
                  <c:v>High Oil and Gas Supply</c:v>
                </c:pt>
              </c:strCache>
            </c:strRef>
          </c:tx>
          <c:spPr>
            <a:ln w="22225" cap="rnd">
              <a:solidFill>
                <a:schemeClr val="accent2">
                  <a:lumMod val="75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101.167</c:v>
                </c:pt>
                <c:pt idx="1">
                  <c:v>101.419</c:v>
                </c:pt>
                <c:pt idx="2">
                  <c:v>101.88500000000001</c:v>
                </c:pt>
                <c:pt idx="3">
                  <c:v>99.24</c:v>
                </c:pt>
                <c:pt idx="4">
                  <c:v>98.569000000000003</c:v>
                </c:pt>
                <c:pt idx="5">
                  <c:v>98.671999999999997</c:v>
                </c:pt>
                <c:pt idx="6">
                  <c:v>99.564999999999998</c:v>
                </c:pt>
                <c:pt idx="7">
                  <c:v>99.629000000000005</c:v>
                </c:pt>
                <c:pt idx="8">
                  <c:v>99.433000000000007</c:v>
                </c:pt>
                <c:pt idx="9">
                  <c:v>98.07</c:v>
                </c:pt>
                <c:pt idx="10">
                  <c:v>97.120911000000007</c:v>
                </c:pt>
                <c:pt idx="11">
                  <c:v>92.484604000000004</c:v>
                </c:pt>
                <c:pt idx="12">
                  <c:v>92.860007999999993</c:v>
                </c:pt>
                <c:pt idx="13">
                  <c:v>92.904007000000007</c:v>
                </c:pt>
                <c:pt idx="14">
                  <c:v>92.954802999999998</c:v>
                </c:pt>
                <c:pt idx="15">
                  <c:v>91.863929999999996</c:v>
                </c:pt>
                <c:pt idx="16">
                  <c:v>78.538353000000001</c:v>
                </c:pt>
                <c:pt idx="17">
                  <c:v>70.422721999999993</c:v>
                </c:pt>
                <c:pt idx="18">
                  <c:v>68.100891000000004</c:v>
                </c:pt>
                <c:pt idx="19">
                  <c:v>61.715468999999999</c:v>
                </c:pt>
                <c:pt idx="20">
                  <c:v>61.801544</c:v>
                </c:pt>
                <c:pt idx="21">
                  <c:v>59.645149000000004</c:v>
                </c:pt>
                <c:pt idx="22">
                  <c:v>58.456760000000003</c:v>
                </c:pt>
                <c:pt idx="23">
                  <c:v>57.484282999999998</c:v>
                </c:pt>
                <c:pt idx="24">
                  <c:v>55.438353999999997</c:v>
                </c:pt>
                <c:pt idx="25">
                  <c:v>55.616706999999998</c:v>
                </c:pt>
                <c:pt idx="26">
                  <c:v>54.627181999999998</c:v>
                </c:pt>
                <c:pt idx="27">
                  <c:v>52.646942000000003</c:v>
                </c:pt>
                <c:pt idx="28">
                  <c:v>51.831885999999997</c:v>
                </c:pt>
                <c:pt idx="29">
                  <c:v>51.831885999999997</c:v>
                </c:pt>
                <c:pt idx="30">
                  <c:v>51.875618000000003</c:v>
                </c:pt>
                <c:pt idx="31">
                  <c:v>52.034545999999999</c:v>
                </c:pt>
                <c:pt idx="32">
                  <c:v>52.149535999999998</c:v>
                </c:pt>
                <c:pt idx="33">
                  <c:v>49.878754000000001</c:v>
                </c:pt>
                <c:pt idx="34">
                  <c:v>44.363968</c:v>
                </c:pt>
                <c:pt idx="35">
                  <c:v>44.467846000000002</c:v>
                </c:pt>
                <c:pt idx="36">
                  <c:v>44.521946</c:v>
                </c:pt>
                <c:pt idx="37">
                  <c:v>43.665047000000001</c:v>
                </c:pt>
                <c:pt idx="38">
                  <c:v>41.858733999999998</c:v>
                </c:pt>
                <c:pt idx="39">
                  <c:v>41.899445</c:v>
                </c:pt>
                <c:pt idx="40">
                  <c:v>41.961776999999998</c:v>
                </c:pt>
              </c:numCache>
            </c:numRef>
          </c:val>
          <c:smooth val="0"/>
        </c:ser>
        <c:ser>
          <c:idx val="1"/>
          <c:order val="1"/>
          <c:tx>
            <c:strRef>
              <c:f>Sheet1!$C$1</c:f>
              <c:strCache>
                <c:ptCount val="1"/>
                <c:pt idx="0">
                  <c:v>Low Oil and Gas Supply</c:v>
                </c:pt>
              </c:strCache>
            </c:strRef>
          </c:tx>
          <c:spPr>
            <a:ln w="22225" cap="rnd">
              <a:solidFill>
                <a:schemeClr val="accent2">
                  <a:lumMod val="40000"/>
                  <a:lumOff val="60000"/>
                </a:schemeClr>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101.167</c:v>
                </c:pt>
                <c:pt idx="1">
                  <c:v>101.419</c:v>
                </c:pt>
                <c:pt idx="2">
                  <c:v>101.88500000000001</c:v>
                </c:pt>
                <c:pt idx="3">
                  <c:v>99.24</c:v>
                </c:pt>
                <c:pt idx="4">
                  <c:v>98.569000000000003</c:v>
                </c:pt>
                <c:pt idx="5">
                  <c:v>98.671999999999997</c:v>
                </c:pt>
                <c:pt idx="6">
                  <c:v>99.564999999999998</c:v>
                </c:pt>
                <c:pt idx="7">
                  <c:v>99.629000000000005</c:v>
                </c:pt>
                <c:pt idx="8">
                  <c:v>99.433000000000007</c:v>
                </c:pt>
                <c:pt idx="9">
                  <c:v>98.07</c:v>
                </c:pt>
                <c:pt idx="10">
                  <c:v>97.120911000000007</c:v>
                </c:pt>
                <c:pt idx="11">
                  <c:v>92.484604000000004</c:v>
                </c:pt>
                <c:pt idx="12">
                  <c:v>92.860007999999993</c:v>
                </c:pt>
                <c:pt idx="13">
                  <c:v>92.904007000000007</c:v>
                </c:pt>
                <c:pt idx="14">
                  <c:v>92.954802999999998</c:v>
                </c:pt>
                <c:pt idx="15">
                  <c:v>91.863929999999996</c:v>
                </c:pt>
                <c:pt idx="16">
                  <c:v>90.007057000000003</c:v>
                </c:pt>
                <c:pt idx="17">
                  <c:v>87.441222999999994</c:v>
                </c:pt>
                <c:pt idx="18">
                  <c:v>87.476394999999997</c:v>
                </c:pt>
                <c:pt idx="19">
                  <c:v>86.120368999999997</c:v>
                </c:pt>
                <c:pt idx="20">
                  <c:v>86.206444000000005</c:v>
                </c:pt>
                <c:pt idx="21">
                  <c:v>86.345146</c:v>
                </c:pt>
                <c:pt idx="22">
                  <c:v>86.441460000000006</c:v>
                </c:pt>
                <c:pt idx="23">
                  <c:v>86.533989000000005</c:v>
                </c:pt>
                <c:pt idx="24">
                  <c:v>86.622055000000003</c:v>
                </c:pt>
                <c:pt idx="25">
                  <c:v>86.800407000000007</c:v>
                </c:pt>
                <c:pt idx="26">
                  <c:v>86.932982999999993</c:v>
                </c:pt>
                <c:pt idx="27">
                  <c:v>86.959732000000002</c:v>
                </c:pt>
                <c:pt idx="28">
                  <c:v>86.986487999999994</c:v>
                </c:pt>
                <c:pt idx="29">
                  <c:v>86.986487999999994</c:v>
                </c:pt>
                <c:pt idx="30">
                  <c:v>87.030212000000006</c:v>
                </c:pt>
                <c:pt idx="31">
                  <c:v>87.189148000000003</c:v>
                </c:pt>
                <c:pt idx="32">
                  <c:v>87.304130999999998</c:v>
                </c:pt>
                <c:pt idx="33">
                  <c:v>87.415053999999998</c:v>
                </c:pt>
                <c:pt idx="34">
                  <c:v>87.510963000000004</c:v>
                </c:pt>
                <c:pt idx="35">
                  <c:v>87.614845000000003</c:v>
                </c:pt>
                <c:pt idx="36">
                  <c:v>87.668944999999994</c:v>
                </c:pt>
                <c:pt idx="37">
                  <c:v>87.723044999999999</c:v>
                </c:pt>
                <c:pt idx="38">
                  <c:v>87.756737000000001</c:v>
                </c:pt>
                <c:pt idx="39">
                  <c:v>86.903441999999998</c:v>
                </c:pt>
                <c:pt idx="40">
                  <c:v>90.765770000000003</c:v>
                </c:pt>
              </c:numCache>
            </c:numRef>
          </c:val>
          <c:smooth val="0"/>
        </c:ser>
        <c:ser>
          <c:idx val="3"/>
          <c:order val="2"/>
          <c:tx>
            <c:strRef>
              <c:f>Sheet1!$D$1</c:f>
              <c:strCache>
                <c:ptCount val="1"/>
                <c:pt idx="0">
                  <c:v>Reference</c:v>
                </c:pt>
              </c:strCache>
            </c:strRef>
          </c:tx>
          <c:spPr>
            <a:ln w="22225" cap="rnd">
              <a:solidFill>
                <a:sysClr val="windowText" lastClr="000000"/>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101.167</c:v>
                </c:pt>
                <c:pt idx="1">
                  <c:v>101.419</c:v>
                </c:pt>
                <c:pt idx="2">
                  <c:v>101.88500000000001</c:v>
                </c:pt>
                <c:pt idx="3">
                  <c:v>99.24</c:v>
                </c:pt>
                <c:pt idx="4">
                  <c:v>98.569000000000003</c:v>
                </c:pt>
                <c:pt idx="5">
                  <c:v>98.671999999999997</c:v>
                </c:pt>
                <c:pt idx="6">
                  <c:v>99.564999999999998</c:v>
                </c:pt>
                <c:pt idx="7">
                  <c:v>99.629000000000005</c:v>
                </c:pt>
                <c:pt idx="8">
                  <c:v>99.433000000000007</c:v>
                </c:pt>
                <c:pt idx="9">
                  <c:v>98.07</c:v>
                </c:pt>
                <c:pt idx="10">
                  <c:v>97.120911000000007</c:v>
                </c:pt>
                <c:pt idx="11">
                  <c:v>92.484604000000004</c:v>
                </c:pt>
                <c:pt idx="12">
                  <c:v>92.860007999999993</c:v>
                </c:pt>
                <c:pt idx="13">
                  <c:v>92.904007000000007</c:v>
                </c:pt>
                <c:pt idx="14">
                  <c:v>92.954802999999998</c:v>
                </c:pt>
                <c:pt idx="15">
                  <c:v>91.863929999999996</c:v>
                </c:pt>
                <c:pt idx="16">
                  <c:v>80.659355000000005</c:v>
                </c:pt>
                <c:pt idx="17">
                  <c:v>78.783530999999996</c:v>
                </c:pt>
                <c:pt idx="18">
                  <c:v>78.818695000000005</c:v>
                </c:pt>
                <c:pt idx="19">
                  <c:v>76.788666000000006</c:v>
                </c:pt>
                <c:pt idx="20">
                  <c:v>76.874741</c:v>
                </c:pt>
                <c:pt idx="21">
                  <c:v>77.013442999999995</c:v>
                </c:pt>
                <c:pt idx="22">
                  <c:v>77.109756000000004</c:v>
                </c:pt>
                <c:pt idx="23">
                  <c:v>76.137282999999996</c:v>
                </c:pt>
                <c:pt idx="24">
                  <c:v>74.091353999999995</c:v>
                </c:pt>
                <c:pt idx="25">
                  <c:v>74.269699000000003</c:v>
                </c:pt>
                <c:pt idx="26">
                  <c:v>73.501282000000003</c:v>
                </c:pt>
                <c:pt idx="27">
                  <c:v>73.528037999999995</c:v>
                </c:pt>
                <c:pt idx="28">
                  <c:v>73.554787000000005</c:v>
                </c:pt>
                <c:pt idx="29">
                  <c:v>73.554787000000005</c:v>
                </c:pt>
                <c:pt idx="30">
                  <c:v>72.445510999999996</c:v>
                </c:pt>
                <c:pt idx="31">
                  <c:v>72.604445999999996</c:v>
                </c:pt>
                <c:pt idx="32">
                  <c:v>72.719436999999999</c:v>
                </c:pt>
                <c:pt idx="33">
                  <c:v>72.830353000000002</c:v>
                </c:pt>
                <c:pt idx="34">
                  <c:v>72.926261999999994</c:v>
                </c:pt>
                <c:pt idx="35">
                  <c:v>73.030144000000007</c:v>
                </c:pt>
                <c:pt idx="36">
                  <c:v>73.084243999999998</c:v>
                </c:pt>
                <c:pt idx="37">
                  <c:v>72.167343000000002</c:v>
                </c:pt>
                <c:pt idx="38">
                  <c:v>72.201035000000005</c:v>
                </c:pt>
                <c:pt idx="39">
                  <c:v>72.241744999999995</c:v>
                </c:pt>
                <c:pt idx="40">
                  <c:v>72.304069999999996</c:v>
                </c:pt>
              </c:numCache>
            </c:numRef>
          </c:val>
          <c:smooth val="0"/>
        </c:ser>
        <c:dLbls>
          <c:showLegendKey val="0"/>
          <c:showVal val="0"/>
          <c:showCatName val="0"/>
          <c:showSerName val="0"/>
          <c:showPercent val="0"/>
          <c:showBubbleSize val="0"/>
        </c:dLbls>
        <c:smooth val="0"/>
        <c:axId val="-59333664"/>
        <c:axId val="-1866443952"/>
      </c:lineChart>
      <c:catAx>
        <c:axId val="-5933366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66443952"/>
        <c:crosses val="autoZero"/>
        <c:auto val="1"/>
        <c:lblAlgn val="ctr"/>
        <c:lblOffset val="100"/>
        <c:tickLblSkip val="10"/>
        <c:tickMarkSkip val="10"/>
        <c:noMultiLvlLbl val="0"/>
      </c:catAx>
      <c:valAx>
        <c:axId val="-1866443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59333664"/>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43879979811627E-2"/>
          <c:y val="9.9372242076989858E-2"/>
          <c:w val="0.85047426363371248"/>
          <c:h val="0.80070986399708388"/>
        </c:manualLayout>
      </c:layout>
      <c:barChart>
        <c:barDir val="col"/>
        <c:grouping val="stacked"/>
        <c:varyColors val="0"/>
        <c:ser>
          <c:idx val="0"/>
          <c:order val="0"/>
          <c:tx>
            <c:strRef>
              <c:f>nuclear_capacity!$I$1</c:f>
              <c:strCache>
                <c:ptCount val="1"/>
                <c:pt idx="0">
                  <c:v>new reactors</c:v>
                </c:pt>
              </c:strCache>
            </c:strRef>
          </c:tx>
          <c:spPr>
            <a:solidFill>
              <a:schemeClr val="accent3"/>
            </a:solidFill>
            <a:ln>
              <a:noFill/>
            </a:ln>
            <a:effectLst/>
          </c:spPr>
          <c:invertIfNegative val="0"/>
          <c:cat>
            <c:numRef>
              <c:f>nuclear_capacity!$A$3:$A$38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nuclear_capacity!$I$3:$I$38</c:f>
              <c:numCache>
                <c:formatCode>General</c:formatCode>
                <c:ptCount val="36"/>
                <c:pt idx="0">
                  <c:v>0</c:v>
                </c:pt>
                <c:pt idx="1">
                  <c:v>1.1220000000000001</c:v>
                </c:pt>
                <c:pt idx="2">
                  <c:v>0</c:v>
                </c:pt>
                <c:pt idx="3">
                  <c:v>0</c:v>
                </c:pt>
                <c:pt idx="4">
                  <c:v>0</c:v>
                </c:pt>
                <c:pt idx="5">
                  <c:v>0</c:v>
                </c:pt>
                <c:pt idx="6">
                  <c:v>1.1000000000000001</c:v>
                </c:pt>
                <c:pt idx="7">
                  <c:v>1.1000000000000001</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er>
        <c:ser>
          <c:idx val="1"/>
          <c:order val="1"/>
          <c:tx>
            <c:strRef>
              <c:f>nuclear_capacity!$J$1</c:f>
              <c:strCache>
                <c:ptCount val="1"/>
                <c:pt idx="0">
                  <c:v>assumed uprates</c:v>
                </c:pt>
              </c:strCache>
            </c:strRef>
          </c:tx>
          <c:spPr>
            <a:solidFill>
              <a:schemeClr val="accent3">
                <a:lumMod val="60000"/>
                <a:lumOff val="40000"/>
              </a:schemeClr>
            </a:solidFill>
            <a:ln>
              <a:noFill/>
            </a:ln>
            <a:effectLst/>
          </c:spPr>
          <c:invertIfNegative val="0"/>
          <c:cat>
            <c:numRef>
              <c:f>nuclear_capacity!$A$3:$A$38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nuclear_capacity!$J$3:$J$38</c:f>
              <c:numCache>
                <c:formatCode>General</c:formatCode>
                <c:ptCount val="36"/>
                <c:pt idx="6">
                  <c:v>-6.9999999965375537E-6</c:v>
                </c:pt>
                <c:pt idx="7">
                  <c:v>4.7004000000001156E-2</c:v>
                </c:pt>
                <c:pt idx="8">
                  <c:v>4.3999000000013666E-2</c:v>
                </c:pt>
                <c:pt idx="9">
                  <c:v>5.0795999999991182E-2</c:v>
                </c:pt>
                <c:pt idx="10">
                  <c:v>3.1126999999997906E-2</c:v>
                </c:pt>
                <c:pt idx="11">
                  <c:v>3.1126000000000431E-2</c:v>
                </c:pt>
                <c:pt idx="12">
                  <c:v>3.5176999999990244E-2</c:v>
                </c:pt>
                <c:pt idx="13">
                  <c:v>3.5164000000008855E-2</c:v>
                </c:pt>
                <c:pt idx="14">
                  <c:v>4.4970000000006394E-2</c:v>
                </c:pt>
                <c:pt idx="15">
                  <c:v>8.6074999999993906E-2</c:v>
                </c:pt>
                <c:pt idx="16">
                  <c:v>0.138701999999995</c:v>
                </c:pt>
                <c:pt idx="17">
                  <c:v>9.6313000000009197E-2</c:v>
                </c:pt>
                <c:pt idx="18">
                  <c:v>9.2526999999989812E-2</c:v>
                </c:pt>
                <c:pt idx="19">
                  <c:v>8.8071999999996819E-2</c:v>
                </c:pt>
                <c:pt idx="20">
                  <c:v>0.1783450000000073</c:v>
                </c:pt>
                <c:pt idx="21">
                  <c:v>0.13258199999999931</c:v>
                </c:pt>
                <c:pt idx="22">
                  <c:v>2.6755999999991786E-2</c:v>
                </c:pt>
                <c:pt idx="23">
                  <c:v>2.674900000000946E-2</c:v>
                </c:pt>
                <c:pt idx="24">
                  <c:v>0</c:v>
                </c:pt>
                <c:pt idx="25">
                  <c:v>4.3723999999983221E-2</c:v>
                </c:pt>
                <c:pt idx="26">
                  <c:v>0.1589349999999996</c:v>
                </c:pt>
                <c:pt idx="27">
                  <c:v>0.1149910000000034</c:v>
                </c:pt>
                <c:pt idx="28">
                  <c:v>0.11091600000000312</c:v>
                </c:pt>
                <c:pt idx="29">
                  <c:v>9.5908999999991806E-2</c:v>
                </c:pt>
                <c:pt idx="30">
                  <c:v>0.10388200000001291</c:v>
                </c:pt>
                <c:pt idx="31">
                  <c:v>5.4099999999991155E-2</c:v>
                </c:pt>
                <c:pt idx="32">
                  <c:v>5.4100000000005366E-2</c:v>
                </c:pt>
                <c:pt idx="33">
                  <c:v>3.3692000000002054E-2</c:v>
                </c:pt>
                <c:pt idx="34">
                  <c:v>4.0709999999990032E-2</c:v>
                </c:pt>
                <c:pt idx="35">
                  <c:v>6.2325000000001296E-2</c:v>
                </c:pt>
              </c:numCache>
            </c:numRef>
          </c:val>
        </c:ser>
        <c:ser>
          <c:idx val="2"/>
          <c:order val="2"/>
          <c:tx>
            <c:strRef>
              <c:f>nuclear_capacity!$K$1</c:f>
              <c:strCache>
                <c:ptCount val="1"/>
                <c:pt idx="0">
                  <c:v>actual/announced retirements</c:v>
                </c:pt>
              </c:strCache>
            </c:strRef>
          </c:tx>
          <c:spPr>
            <a:solidFill>
              <a:schemeClr val="accent6"/>
            </a:solidFill>
            <a:ln>
              <a:noFill/>
            </a:ln>
            <a:effectLst/>
          </c:spPr>
          <c:invertIfNegative val="0"/>
          <c:cat>
            <c:numRef>
              <c:f>nuclear_capacity!$A$3:$A$38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nuclear_capacity!$K$3:$K$38</c:f>
              <c:numCache>
                <c:formatCode>General</c:formatCode>
                <c:ptCount val="36"/>
                <c:pt idx="0">
                  <c:v>-0.60429999999999995</c:v>
                </c:pt>
                <c:pt idx="1">
                  <c:v>-0.48280000000000001</c:v>
                </c:pt>
                <c:pt idx="2">
                  <c:v>0</c:v>
                </c:pt>
                <c:pt idx="3">
                  <c:v>-0.60770000000000002</c:v>
                </c:pt>
                <c:pt idx="4">
                  <c:v>-1.4763999999999999</c:v>
                </c:pt>
                <c:pt idx="5">
                  <c:v>-1.0161</c:v>
                </c:pt>
                <c:pt idx="6">
                  <c:v>-5.7362999999999991</c:v>
                </c:pt>
                <c:pt idx="7">
                  <c:v>-0.77160000000000006</c:v>
                </c:pt>
                <c:pt idx="8">
                  <c:v>0</c:v>
                </c:pt>
                <c:pt idx="9">
                  <c:v>0</c:v>
                </c:pt>
                <c:pt idx="10">
                  <c:v>-1.1220000000000001</c:v>
                </c:pt>
                <c:pt idx="11">
                  <c:v>-1.1180000000000001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numCache>
            </c:numRef>
          </c:val>
        </c:ser>
        <c:ser>
          <c:idx val="3"/>
          <c:order val="3"/>
          <c:tx>
            <c:strRef>
              <c:f>nuclear_capacity!$L$1</c:f>
              <c:strCache>
                <c:ptCount val="1"/>
                <c:pt idx="0">
                  <c:v>projected retirements</c:v>
                </c:pt>
              </c:strCache>
            </c:strRef>
          </c:tx>
          <c:spPr>
            <a:solidFill>
              <a:schemeClr val="accent2">
                <a:lumMod val="60000"/>
                <a:lumOff val="40000"/>
              </a:schemeClr>
            </a:solidFill>
            <a:ln>
              <a:noFill/>
            </a:ln>
            <a:effectLst/>
          </c:spPr>
          <c:invertIfNegative val="0"/>
          <c:cat>
            <c:numRef>
              <c:f>nuclear_capacity!$A$3:$A$38</c:f>
              <c:numCache>
                <c:formatCode>General</c:formatCode>
                <c:ptCount val="3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pt idx="31">
                  <c:v>2046</c:v>
                </c:pt>
                <c:pt idx="32">
                  <c:v>2047</c:v>
                </c:pt>
                <c:pt idx="33">
                  <c:v>2048</c:v>
                </c:pt>
                <c:pt idx="34">
                  <c:v>2049</c:v>
                </c:pt>
                <c:pt idx="35">
                  <c:v>2050</c:v>
                </c:pt>
              </c:numCache>
            </c:numRef>
          </c:cat>
          <c:val>
            <c:numRef>
              <c:f>nuclear_capacity!$L$3:$L$38</c:f>
              <c:numCache>
                <c:formatCode>General</c:formatCode>
                <c:ptCount val="36"/>
                <c:pt idx="6">
                  <c:v>0</c:v>
                </c:pt>
                <c:pt idx="7">
                  <c:v>0</c:v>
                </c:pt>
                <c:pt idx="8">
                  <c:v>0</c:v>
                </c:pt>
                <c:pt idx="9">
                  <c:v>0</c:v>
                </c:pt>
                <c:pt idx="10">
                  <c:v>0</c:v>
                </c:pt>
                <c:pt idx="11">
                  <c:v>-10.117701000000002</c:v>
                </c:pt>
                <c:pt idx="12">
                  <c:v>-1.9110009999999988</c:v>
                </c:pt>
                <c:pt idx="13">
                  <c:v>0</c:v>
                </c:pt>
                <c:pt idx="14">
                  <c:v>-2.0749989999999983</c:v>
                </c:pt>
                <c:pt idx="15">
                  <c:v>0</c:v>
                </c:pt>
                <c:pt idx="16">
                  <c:v>0</c:v>
                </c:pt>
                <c:pt idx="17">
                  <c:v>0</c:v>
                </c:pt>
                <c:pt idx="18">
                  <c:v>-1.0650000000000013</c:v>
                </c:pt>
                <c:pt idx="19">
                  <c:v>-2.1340010000000014</c:v>
                </c:pt>
                <c:pt idx="20">
                  <c:v>0</c:v>
                </c:pt>
                <c:pt idx="21">
                  <c:v>-0.90099899999999877</c:v>
                </c:pt>
                <c:pt idx="22">
                  <c:v>0</c:v>
                </c:pt>
                <c:pt idx="23">
                  <c:v>0</c:v>
                </c:pt>
                <c:pt idx="24">
                  <c:v>0</c:v>
                </c:pt>
                <c:pt idx="25">
                  <c:v>-1.1529999999999987</c:v>
                </c:pt>
                <c:pt idx="26">
                  <c:v>0</c:v>
                </c:pt>
                <c:pt idx="27">
                  <c:v>0</c:v>
                </c:pt>
                <c:pt idx="28">
                  <c:v>0</c:v>
                </c:pt>
                <c:pt idx="29">
                  <c:v>0</c:v>
                </c:pt>
                <c:pt idx="30">
                  <c:v>0</c:v>
                </c:pt>
                <c:pt idx="31">
                  <c:v>0</c:v>
                </c:pt>
                <c:pt idx="32">
                  <c:v>-0.97100100000000111</c:v>
                </c:pt>
                <c:pt idx="33">
                  <c:v>0</c:v>
                </c:pt>
                <c:pt idx="34">
                  <c:v>0</c:v>
                </c:pt>
                <c:pt idx="35">
                  <c:v>0</c:v>
                </c:pt>
              </c:numCache>
            </c:numRef>
          </c:val>
        </c:ser>
        <c:dLbls>
          <c:showLegendKey val="0"/>
          <c:showVal val="0"/>
          <c:showCatName val="0"/>
          <c:showSerName val="0"/>
          <c:showPercent val="0"/>
          <c:showBubbleSize val="0"/>
        </c:dLbls>
        <c:gapWidth val="67"/>
        <c:overlap val="100"/>
        <c:axId val="-1294920512"/>
        <c:axId val="-1294918880"/>
      </c:barChart>
      <c:catAx>
        <c:axId val="-1294920512"/>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4918880"/>
        <c:crosses val="autoZero"/>
        <c:auto val="1"/>
        <c:lblAlgn val="ctr"/>
        <c:lblOffset val="0"/>
        <c:tickLblSkip val="5"/>
        <c:tickMarkSkip val="5"/>
        <c:noMultiLvlLbl val="0"/>
      </c:catAx>
      <c:valAx>
        <c:axId val="-1294918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4920512"/>
        <c:crossesAt val="6"/>
        <c:crossBetween val="between"/>
        <c:majorUnit val="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02077137752089"/>
          <c:y val="0.2414731176923211"/>
          <c:w val="0.74254762809372166"/>
          <c:h val="0.67307949101911979"/>
        </c:manualLayout>
      </c:layout>
      <c:lineChart>
        <c:grouping val="standard"/>
        <c:varyColors val="0"/>
        <c:ser>
          <c:idx val="1"/>
          <c:order val="0"/>
          <c:tx>
            <c:strRef>
              <c:f>Sheet1!$B$1</c:f>
              <c:strCache>
                <c:ptCount val="1"/>
                <c:pt idx="0">
                  <c:v>High Oil and Gas Supply cap</c:v>
                </c:pt>
              </c:strCache>
            </c:strRef>
          </c:tx>
          <c:spPr>
            <a:ln w="22225" cap="rnd">
              <a:solidFill>
                <a:schemeClr val="accent2">
                  <a:lumMod val="75000"/>
                </a:schemeClr>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304.34136999999998</c:v>
                </c:pt>
                <c:pt idx="11">
                  <c:v>305.34414700000002</c:v>
                </c:pt>
                <c:pt idx="12">
                  <c:v>299.13626099999999</c:v>
                </c:pt>
                <c:pt idx="13">
                  <c:v>293.87811299999998</c:v>
                </c:pt>
                <c:pt idx="14">
                  <c:v>289.90167200000002</c:v>
                </c:pt>
                <c:pt idx="15">
                  <c:v>272.308044</c:v>
                </c:pt>
                <c:pt idx="16">
                  <c:v>260.85546900000003</c:v>
                </c:pt>
                <c:pt idx="17">
                  <c:v>255.144485</c:v>
                </c:pt>
                <c:pt idx="18">
                  <c:v>241.68133499999999</c:v>
                </c:pt>
                <c:pt idx="19">
                  <c:v>228.49160800000001</c:v>
                </c:pt>
                <c:pt idx="20">
                  <c:v>221.153381</c:v>
                </c:pt>
                <c:pt idx="21">
                  <c:v>216.61567700000001</c:v>
                </c:pt>
                <c:pt idx="22">
                  <c:v>211.91210899999999</c:v>
                </c:pt>
                <c:pt idx="23">
                  <c:v>191.65110799999999</c:v>
                </c:pt>
                <c:pt idx="24">
                  <c:v>181.558899</c:v>
                </c:pt>
                <c:pt idx="25">
                  <c:v>115.332802</c:v>
                </c:pt>
                <c:pt idx="26">
                  <c:v>111.20549800000001</c:v>
                </c:pt>
                <c:pt idx="27">
                  <c:v>102.79818</c:v>
                </c:pt>
                <c:pt idx="28">
                  <c:v>99.493065000000001</c:v>
                </c:pt>
                <c:pt idx="29">
                  <c:v>96.997085999999996</c:v>
                </c:pt>
                <c:pt idx="30">
                  <c:v>94.462303000000006</c:v>
                </c:pt>
                <c:pt idx="31">
                  <c:v>93.040847999999997</c:v>
                </c:pt>
                <c:pt idx="32">
                  <c:v>90.198586000000006</c:v>
                </c:pt>
                <c:pt idx="33">
                  <c:v>88.574271999999993</c:v>
                </c:pt>
                <c:pt idx="34">
                  <c:v>86.434967</c:v>
                </c:pt>
                <c:pt idx="35">
                  <c:v>84.81765</c:v>
                </c:pt>
                <c:pt idx="36">
                  <c:v>84.814826999999994</c:v>
                </c:pt>
                <c:pt idx="37">
                  <c:v>84.473579000000001</c:v>
                </c:pt>
                <c:pt idx="38">
                  <c:v>82.352744999999999</c:v>
                </c:pt>
                <c:pt idx="39">
                  <c:v>82.012764000000004</c:v>
                </c:pt>
                <c:pt idx="40">
                  <c:v>82.009056000000001</c:v>
                </c:pt>
                <c:pt idx="41">
                  <c:v>81.666686999999996</c:v>
                </c:pt>
                <c:pt idx="42">
                  <c:v>81.665938999999995</c:v>
                </c:pt>
                <c:pt idx="43">
                  <c:v>81.666961999999998</c:v>
                </c:pt>
                <c:pt idx="44">
                  <c:v>81.643501000000001</c:v>
                </c:pt>
                <c:pt idx="45">
                  <c:v>78.713440000000006</c:v>
                </c:pt>
                <c:pt idx="46">
                  <c:v>78.030968000000001</c:v>
                </c:pt>
                <c:pt idx="47">
                  <c:v>78.027771000000001</c:v>
                </c:pt>
                <c:pt idx="48">
                  <c:v>76.916206000000003</c:v>
                </c:pt>
                <c:pt idx="49">
                  <c:v>76.914535999999998</c:v>
                </c:pt>
                <c:pt idx="50">
                  <c:v>76.914473999999998</c:v>
                </c:pt>
              </c:numCache>
            </c:numRef>
          </c:val>
          <c:smooth val="0"/>
        </c:ser>
        <c:ser>
          <c:idx val="4"/>
          <c:order val="1"/>
          <c:tx>
            <c:strRef>
              <c:f>Sheet1!$C$1</c:f>
              <c:strCache>
                <c:ptCount val="1"/>
                <c:pt idx="0">
                  <c:v>Low Oil and Gas Supply cap</c:v>
                </c:pt>
              </c:strCache>
            </c:strRef>
          </c:tx>
          <c:spPr>
            <a:ln w="22225" cap="rnd">
              <a:solidFill>
                <a:schemeClr val="accent2">
                  <a:lumMod val="40000"/>
                  <a:lumOff val="60000"/>
                </a:schemeClr>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304.34136999999998</c:v>
                </c:pt>
                <c:pt idx="11">
                  <c:v>305.34414700000002</c:v>
                </c:pt>
                <c:pt idx="12">
                  <c:v>299.13626099999999</c:v>
                </c:pt>
                <c:pt idx="13">
                  <c:v>293.87811299999998</c:v>
                </c:pt>
                <c:pt idx="14">
                  <c:v>289.90167200000002</c:v>
                </c:pt>
                <c:pt idx="15">
                  <c:v>272.308044</c:v>
                </c:pt>
                <c:pt idx="16">
                  <c:v>260.85546900000003</c:v>
                </c:pt>
                <c:pt idx="17">
                  <c:v>255.144485</c:v>
                </c:pt>
                <c:pt idx="18">
                  <c:v>241.68133499999999</c:v>
                </c:pt>
                <c:pt idx="19">
                  <c:v>228.49160800000001</c:v>
                </c:pt>
                <c:pt idx="20">
                  <c:v>221.15339700000001</c:v>
                </c:pt>
                <c:pt idx="21">
                  <c:v>216.615814</c:v>
                </c:pt>
                <c:pt idx="22">
                  <c:v>211.908615</c:v>
                </c:pt>
                <c:pt idx="23">
                  <c:v>194.70048499999999</c:v>
                </c:pt>
                <c:pt idx="24">
                  <c:v>186.55668600000001</c:v>
                </c:pt>
                <c:pt idx="25">
                  <c:v>157.70388800000001</c:v>
                </c:pt>
                <c:pt idx="26">
                  <c:v>154.570786</c:v>
                </c:pt>
                <c:pt idx="27">
                  <c:v>148.51191700000001</c:v>
                </c:pt>
                <c:pt idx="28">
                  <c:v>145.91709900000001</c:v>
                </c:pt>
                <c:pt idx="29">
                  <c:v>143.43983499999999</c:v>
                </c:pt>
                <c:pt idx="30">
                  <c:v>140.90635700000001</c:v>
                </c:pt>
                <c:pt idx="31">
                  <c:v>139.48559599999999</c:v>
                </c:pt>
                <c:pt idx="32">
                  <c:v>137.94180299999999</c:v>
                </c:pt>
                <c:pt idx="33">
                  <c:v>136.75798</c:v>
                </c:pt>
                <c:pt idx="34">
                  <c:v>136.75367700000001</c:v>
                </c:pt>
                <c:pt idx="35">
                  <c:v>135.13511700000001</c:v>
                </c:pt>
                <c:pt idx="36">
                  <c:v>135.13204999999999</c:v>
                </c:pt>
                <c:pt idx="37">
                  <c:v>134.78964199999999</c:v>
                </c:pt>
                <c:pt idx="38">
                  <c:v>132.66725199999999</c:v>
                </c:pt>
                <c:pt idx="39">
                  <c:v>132.32560699999999</c:v>
                </c:pt>
                <c:pt idx="40">
                  <c:v>132.32077000000001</c:v>
                </c:pt>
                <c:pt idx="41">
                  <c:v>131.977631</c:v>
                </c:pt>
                <c:pt idx="42">
                  <c:v>131.97541799999999</c:v>
                </c:pt>
                <c:pt idx="43">
                  <c:v>131.97215299999999</c:v>
                </c:pt>
                <c:pt idx="44">
                  <c:v>131.966995</c:v>
                </c:pt>
                <c:pt idx="45">
                  <c:v>129.449783</c:v>
                </c:pt>
                <c:pt idx="46">
                  <c:v>129.44714400000001</c:v>
                </c:pt>
                <c:pt idx="47">
                  <c:v>129.443771</c:v>
                </c:pt>
                <c:pt idx="48">
                  <c:v>129.44158899999999</c:v>
                </c:pt>
                <c:pt idx="49">
                  <c:v>129.43841599999999</c:v>
                </c:pt>
                <c:pt idx="50">
                  <c:v>129.43640099999999</c:v>
                </c:pt>
              </c:numCache>
            </c:numRef>
          </c:val>
          <c:smooth val="0"/>
        </c:ser>
        <c:ser>
          <c:idx val="3"/>
          <c:order val="2"/>
          <c:tx>
            <c:strRef>
              <c:f>Sheet1!$D$1</c:f>
              <c:strCache>
                <c:ptCount val="1"/>
                <c:pt idx="0">
                  <c:v>Reference cap</c:v>
                </c:pt>
              </c:strCache>
            </c:strRef>
          </c:tx>
          <c:spPr>
            <a:ln w="22225" cap="rnd">
              <a:solidFill>
                <a:sysClr val="windowText" lastClr="000000"/>
              </a:solidFill>
              <a:prstDash val="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314.28393599999998</c:v>
                </c:pt>
                <c:pt idx="1">
                  <c:v>314.782532</c:v>
                </c:pt>
                <c:pt idx="2">
                  <c:v>314.44210800000002</c:v>
                </c:pt>
                <c:pt idx="3">
                  <c:v>310.71075400000001</c:v>
                </c:pt>
                <c:pt idx="4">
                  <c:v>310.28277600000001</c:v>
                </c:pt>
                <c:pt idx="5">
                  <c:v>310.63687099999999</c:v>
                </c:pt>
                <c:pt idx="6">
                  <c:v>310.51559400000002</c:v>
                </c:pt>
                <c:pt idx="7">
                  <c:v>310.14443999999997</c:v>
                </c:pt>
                <c:pt idx="8">
                  <c:v>311.28539999999998</c:v>
                </c:pt>
                <c:pt idx="9">
                  <c:v>303.47406000000001</c:v>
                </c:pt>
                <c:pt idx="10">
                  <c:v>304.34136999999998</c:v>
                </c:pt>
                <c:pt idx="11">
                  <c:v>305.34414700000002</c:v>
                </c:pt>
                <c:pt idx="12">
                  <c:v>299.13626099999999</c:v>
                </c:pt>
                <c:pt idx="13">
                  <c:v>293.87811299999998</c:v>
                </c:pt>
                <c:pt idx="14">
                  <c:v>289.90167200000002</c:v>
                </c:pt>
                <c:pt idx="15">
                  <c:v>272.308044</c:v>
                </c:pt>
                <c:pt idx="16">
                  <c:v>260.85546900000003</c:v>
                </c:pt>
                <c:pt idx="17">
                  <c:v>255.144485</c:v>
                </c:pt>
                <c:pt idx="18">
                  <c:v>241.68133499999999</c:v>
                </c:pt>
                <c:pt idx="19">
                  <c:v>228.49160800000001</c:v>
                </c:pt>
                <c:pt idx="20">
                  <c:v>221.15339700000001</c:v>
                </c:pt>
                <c:pt idx="21">
                  <c:v>216.61561599999999</c:v>
                </c:pt>
                <c:pt idx="22">
                  <c:v>211.91037</c:v>
                </c:pt>
                <c:pt idx="23">
                  <c:v>192.043869</c:v>
                </c:pt>
                <c:pt idx="24">
                  <c:v>180.54939300000001</c:v>
                </c:pt>
                <c:pt idx="25">
                  <c:v>139.664154</c:v>
                </c:pt>
                <c:pt idx="26">
                  <c:v>135.29196200000001</c:v>
                </c:pt>
                <c:pt idx="27">
                  <c:v>129.22215299999999</c:v>
                </c:pt>
                <c:pt idx="28">
                  <c:v>126.625671</c:v>
                </c:pt>
                <c:pt idx="29">
                  <c:v>124.147278</c:v>
                </c:pt>
                <c:pt idx="30">
                  <c:v>121.61393700000001</c:v>
                </c:pt>
                <c:pt idx="31">
                  <c:v>120.193146</c:v>
                </c:pt>
                <c:pt idx="32">
                  <c:v>118.127548</c:v>
                </c:pt>
                <c:pt idx="33">
                  <c:v>116.943871</c:v>
                </c:pt>
                <c:pt idx="34">
                  <c:v>116.353348</c:v>
                </c:pt>
                <c:pt idx="35">
                  <c:v>114.147339</c:v>
                </c:pt>
                <c:pt idx="36">
                  <c:v>114.14296</c:v>
                </c:pt>
                <c:pt idx="37">
                  <c:v>112.958961</c:v>
                </c:pt>
                <c:pt idx="38">
                  <c:v>109.874199</c:v>
                </c:pt>
                <c:pt idx="39">
                  <c:v>109.092499</c:v>
                </c:pt>
                <c:pt idx="40">
                  <c:v>109.08768499999999</c:v>
                </c:pt>
                <c:pt idx="41">
                  <c:v>108.745079</c:v>
                </c:pt>
                <c:pt idx="42">
                  <c:v>108.744675</c:v>
                </c:pt>
                <c:pt idx="43">
                  <c:v>108.74385100000001</c:v>
                </c:pt>
                <c:pt idx="44">
                  <c:v>108.740196</c:v>
                </c:pt>
                <c:pt idx="45">
                  <c:v>106.223373</c:v>
                </c:pt>
                <c:pt idx="46">
                  <c:v>106.22054300000001</c:v>
                </c:pt>
                <c:pt idx="47">
                  <c:v>105.730614</c:v>
                </c:pt>
                <c:pt idx="48">
                  <c:v>105.72847</c:v>
                </c:pt>
                <c:pt idx="49">
                  <c:v>105.72583</c:v>
                </c:pt>
                <c:pt idx="50">
                  <c:v>105.7248</c:v>
                </c:pt>
              </c:numCache>
            </c:numRef>
          </c:val>
          <c:smooth val="0"/>
        </c:ser>
        <c:dLbls>
          <c:showLegendKey val="0"/>
          <c:showVal val="0"/>
          <c:showCatName val="0"/>
          <c:showSerName val="0"/>
          <c:showPercent val="0"/>
          <c:showBubbleSize val="0"/>
        </c:dLbls>
        <c:marker val="1"/>
        <c:smooth val="0"/>
        <c:axId val="-1294865600"/>
        <c:axId val="-1294867232"/>
      </c:lineChart>
      <c:lineChart>
        <c:grouping val="standard"/>
        <c:varyColors val="0"/>
        <c:ser>
          <c:idx val="2"/>
          <c:order val="3"/>
          <c:tx>
            <c:strRef>
              <c:f>Sheet1!$E$1</c:f>
              <c:strCache>
                <c:ptCount val="1"/>
                <c:pt idx="0">
                  <c:v>High Oil and Gas Supply gen</c:v>
                </c:pt>
              </c:strCache>
            </c:strRef>
          </c:tx>
          <c:spPr>
            <a:ln w="22225" cap="rnd">
              <a:solidFill>
                <a:schemeClr val="accent2">
                  <a:lumMod val="75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Sheet1!$E$2:$E$52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1847.3845209999999</c:v>
                </c:pt>
                <c:pt idx="11">
                  <c:v>1733.4499510000001</c:v>
                </c:pt>
                <c:pt idx="12">
                  <c:v>1514.1945800000001</c:v>
                </c:pt>
                <c:pt idx="13">
                  <c:v>1581.249634</c:v>
                </c:pt>
                <c:pt idx="14">
                  <c:v>1581.8294679999999</c:v>
                </c:pt>
                <c:pt idx="15">
                  <c:v>1352.706543</c:v>
                </c:pt>
                <c:pt idx="16">
                  <c:v>1239.554443</c:v>
                </c:pt>
                <c:pt idx="17">
                  <c:v>1206.333496</c:v>
                </c:pt>
                <c:pt idx="18">
                  <c:v>1150.2607419999999</c:v>
                </c:pt>
                <c:pt idx="19">
                  <c:v>966.394409</c:v>
                </c:pt>
                <c:pt idx="20">
                  <c:v>782.38024900000005</c:v>
                </c:pt>
                <c:pt idx="21">
                  <c:v>950.89929199999995</c:v>
                </c:pt>
                <c:pt idx="22">
                  <c:v>951.04125999999997</c:v>
                </c:pt>
                <c:pt idx="23">
                  <c:v>779.72808799999996</c:v>
                </c:pt>
                <c:pt idx="24">
                  <c:v>651.90155000000004</c:v>
                </c:pt>
                <c:pt idx="25">
                  <c:v>508.88906900000001</c:v>
                </c:pt>
                <c:pt idx="26">
                  <c:v>516.55169699999999</c:v>
                </c:pt>
                <c:pt idx="27">
                  <c:v>498.87042200000002</c:v>
                </c:pt>
                <c:pt idx="28">
                  <c:v>502.62329099999999</c:v>
                </c:pt>
                <c:pt idx="29">
                  <c:v>504.75439499999999</c:v>
                </c:pt>
                <c:pt idx="30">
                  <c:v>510.19683800000001</c:v>
                </c:pt>
                <c:pt idx="31">
                  <c:v>502.868225</c:v>
                </c:pt>
                <c:pt idx="32">
                  <c:v>491.00277699999998</c:v>
                </c:pt>
                <c:pt idx="33">
                  <c:v>488.99020400000001</c:v>
                </c:pt>
                <c:pt idx="34">
                  <c:v>478.19567899999998</c:v>
                </c:pt>
                <c:pt idx="35">
                  <c:v>465.85739100000001</c:v>
                </c:pt>
                <c:pt idx="36">
                  <c:v>459.20599399999998</c:v>
                </c:pt>
                <c:pt idx="37">
                  <c:v>452.27075200000002</c:v>
                </c:pt>
                <c:pt idx="38">
                  <c:v>441.75412</c:v>
                </c:pt>
                <c:pt idx="39">
                  <c:v>439.92587300000002</c:v>
                </c:pt>
                <c:pt idx="40">
                  <c:v>436.30233800000002</c:v>
                </c:pt>
                <c:pt idx="41">
                  <c:v>434.32839999999999</c:v>
                </c:pt>
                <c:pt idx="42">
                  <c:v>432.00912499999998</c:v>
                </c:pt>
                <c:pt idx="43">
                  <c:v>432.63046300000002</c:v>
                </c:pt>
                <c:pt idx="44">
                  <c:v>432.11041299999999</c:v>
                </c:pt>
                <c:pt idx="45">
                  <c:v>419.59103399999998</c:v>
                </c:pt>
                <c:pt idx="46">
                  <c:v>413.80447400000003</c:v>
                </c:pt>
                <c:pt idx="47">
                  <c:v>410.03005999999999</c:v>
                </c:pt>
                <c:pt idx="48">
                  <c:v>401.59960899999999</c:v>
                </c:pt>
                <c:pt idx="49">
                  <c:v>394.72625699999998</c:v>
                </c:pt>
                <c:pt idx="50">
                  <c:v>395.24060100000003</c:v>
                </c:pt>
              </c:numCache>
            </c:numRef>
          </c:val>
          <c:smooth val="0"/>
        </c:ser>
        <c:ser>
          <c:idx val="5"/>
          <c:order val="4"/>
          <c:tx>
            <c:strRef>
              <c:f>Sheet1!$F$1</c:f>
              <c:strCache>
                <c:ptCount val="1"/>
                <c:pt idx="0">
                  <c:v>Low Oil and Gas Supply gen</c:v>
                </c:pt>
              </c:strCache>
            </c:strRef>
          </c:tx>
          <c:spPr>
            <a:ln w="22225" cap="rnd">
              <a:solidFill>
                <a:schemeClr val="accent2">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Sheet1!$F$2:$F$52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1847.3845209999999</c:v>
                </c:pt>
                <c:pt idx="11">
                  <c:v>1733.4499510000001</c:v>
                </c:pt>
                <c:pt idx="12">
                  <c:v>1514.1945800000001</c:v>
                </c:pt>
                <c:pt idx="13">
                  <c:v>1581.249634</c:v>
                </c:pt>
                <c:pt idx="14">
                  <c:v>1581.8294679999999</c:v>
                </c:pt>
                <c:pt idx="15">
                  <c:v>1352.706543</c:v>
                </c:pt>
                <c:pt idx="16">
                  <c:v>1239.554443</c:v>
                </c:pt>
                <c:pt idx="17">
                  <c:v>1206.333496</c:v>
                </c:pt>
                <c:pt idx="18">
                  <c:v>1150.2607419999999</c:v>
                </c:pt>
                <c:pt idx="19">
                  <c:v>966.394409</c:v>
                </c:pt>
                <c:pt idx="20">
                  <c:v>780.78491199999996</c:v>
                </c:pt>
                <c:pt idx="21">
                  <c:v>950.89977999999996</c:v>
                </c:pt>
                <c:pt idx="22">
                  <c:v>1049.635254</c:v>
                </c:pt>
                <c:pt idx="23">
                  <c:v>970.77069100000006</c:v>
                </c:pt>
                <c:pt idx="24">
                  <c:v>920.29815699999995</c:v>
                </c:pt>
                <c:pt idx="25">
                  <c:v>859.28192100000001</c:v>
                </c:pt>
                <c:pt idx="26">
                  <c:v>865.29174799999998</c:v>
                </c:pt>
                <c:pt idx="27">
                  <c:v>844.15081799999996</c:v>
                </c:pt>
                <c:pt idx="28">
                  <c:v>840.361267</c:v>
                </c:pt>
                <c:pt idx="29">
                  <c:v>833.40191700000003</c:v>
                </c:pt>
                <c:pt idx="30">
                  <c:v>830.64355499999999</c:v>
                </c:pt>
                <c:pt idx="31">
                  <c:v>818.74890100000005</c:v>
                </c:pt>
                <c:pt idx="32">
                  <c:v>809.22576900000001</c:v>
                </c:pt>
                <c:pt idx="33">
                  <c:v>803.79858400000001</c:v>
                </c:pt>
                <c:pt idx="34">
                  <c:v>803.07092299999999</c:v>
                </c:pt>
                <c:pt idx="35">
                  <c:v>795.04516599999999</c:v>
                </c:pt>
                <c:pt idx="36">
                  <c:v>794.53405799999996</c:v>
                </c:pt>
                <c:pt idx="37">
                  <c:v>794.678406</c:v>
                </c:pt>
                <c:pt idx="38">
                  <c:v>783.71630900000002</c:v>
                </c:pt>
                <c:pt idx="39">
                  <c:v>781.84277299999997</c:v>
                </c:pt>
                <c:pt idx="40">
                  <c:v>781.72271699999999</c:v>
                </c:pt>
                <c:pt idx="41">
                  <c:v>780.11755400000004</c:v>
                </c:pt>
                <c:pt idx="42">
                  <c:v>782.59350600000005</c:v>
                </c:pt>
                <c:pt idx="43">
                  <c:v>779.430115</c:v>
                </c:pt>
                <c:pt idx="44">
                  <c:v>776.91589399999998</c:v>
                </c:pt>
                <c:pt idx="45">
                  <c:v>763.52313200000003</c:v>
                </c:pt>
                <c:pt idx="46">
                  <c:v>756.73455799999999</c:v>
                </c:pt>
                <c:pt idx="47">
                  <c:v>755.00116000000003</c:v>
                </c:pt>
                <c:pt idx="48">
                  <c:v>747.76086399999997</c:v>
                </c:pt>
                <c:pt idx="49">
                  <c:v>738.66815199999996</c:v>
                </c:pt>
                <c:pt idx="50">
                  <c:v>736.91021699999999</c:v>
                </c:pt>
              </c:numCache>
            </c:numRef>
          </c:val>
          <c:smooth val="0"/>
        </c:ser>
        <c:ser>
          <c:idx val="0"/>
          <c:order val="5"/>
          <c:tx>
            <c:strRef>
              <c:f>Sheet1!$G$1</c:f>
              <c:strCache>
                <c:ptCount val="1"/>
                <c:pt idx="0">
                  <c:v>Reference gen</c:v>
                </c:pt>
              </c:strCache>
            </c:strRef>
          </c:tx>
          <c:spPr>
            <a:ln w="2222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Sheet1!$G$2:$G$52</c:f>
              <c:numCache>
                <c:formatCode>General</c:formatCode>
                <c:ptCount val="51"/>
                <c:pt idx="0">
                  <c:v>1932.1000979999999</c:v>
                </c:pt>
                <c:pt idx="1">
                  <c:v>1869.8946530000001</c:v>
                </c:pt>
                <c:pt idx="2">
                  <c:v>1895.1282960000001</c:v>
                </c:pt>
                <c:pt idx="3">
                  <c:v>1935.3828120000001</c:v>
                </c:pt>
                <c:pt idx="4">
                  <c:v>1940.6488039999999</c:v>
                </c:pt>
                <c:pt idx="5">
                  <c:v>2015.4189449999999</c:v>
                </c:pt>
                <c:pt idx="6">
                  <c:v>1992.986328</c:v>
                </c:pt>
                <c:pt idx="7">
                  <c:v>2016.4954829999999</c:v>
                </c:pt>
                <c:pt idx="8">
                  <c:v>1985.855591</c:v>
                </c:pt>
                <c:pt idx="9">
                  <c:v>1755.9532469999999</c:v>
                </c:pt>
                <c:pt idx="10">
                  <c:v>1847.3845209999999</c:v>
                </c:pt>
                <c:pt idx="11">
                  <c:v>1733.4499510000001</c:v>
                </c:pt>
                <c:pt idx="12">
                  <c:v>1514.1945800000001</c:v>
                </c:pt>
                <c:pt idx="13">
                  <c:v>1581.249634</c:v>
                </c:pt>
                <c:pt idx="14">
                  <c:v>1581.8294679999999</c:v>
                </c:pt>
                <c:pt idx="15">
                  <c:v>1352.706543</c:v>
                </c:pt>
                <c:pt idx="16">
                  <c:v>1239.554443</c:v>
                </c:pt>
                <c:pt idx="17">
                  <c:v>1206.333496</c:v>
                </c:pt>
                <c:pt idx="18">
                  <c:v>1150.2607419999999</c:v>
                </c:pt>
                <c:pt idx="19">
                  <c:v>966.394409</c:v>
                </c:pt>
                <c:pt idx="20">
                  <c:v>773.88201900000001</c:v>
                </c:pt>
                <c:pt idx="21">
                  <c:v>941.73376499999995</c:v>
                </c:pt>
                <c:pt idx="22">
                  <c:v>992.79119900000001</c:v>
                </c:pt>
                <c:pt idx="23">
                  <c:v>871.750854</c:v>
                </c:pt>
                <c:pt idx="24">
                  <c:v>780.43792699999995</c:v>
                </c:pt>
                <c:pt idx="25">
                  <c:v>706.41967799999998</c:v>
                </c:pt>
                <c:pt idx="26">
                  <c:v>723.25091599999996</c:v>
                </c:pt>
                <c:pt idx="27">
                  <c:v>698.41479500000003</c:v>
                </c:pt>
                <c:pt idx="28">
                  <c:v>703.34155299999998</c:v>
                </c:pt>
                <c:pt idx="29">
                  <c:v>705.18328899999995</c:v>
                </c:pt>
                <c:pt idx="30">
                  <c:v>695.74206500000003</c:v>
                </c:pt>
                <c:pt idx="31">
                  <c:v>683.59429899999998</c:v>
                </c:pt>
                <c:pt idx="32">
                  <c:v>671.28857400000004</c:v>
                </c:pt>
                <c:pt idx="33">
                  <c:v>670.094604</c:v>
                </c:pt>
                <c:pt idx="34">
                  <c:v>668.57281499999999</c:v>
                </c:pt>
                <c:pt idx="35">
                  <c:v>653.83886700000005</c:v>
                </c:pt>
                <c:pt idx="36">
                  <c:v>652.707581</c:v>
                </c:pt>
                <c:pt idx="37">
                  <c:v>643.58160399999997</c:v>
                </c:pt>
                <c:pt idx="38">
                  <c:v>626.76519800000005</c:v>
                </c:pt>
                <c:pt idx="39">
                  <c:v>621.67889400000001</c:v>
                </c:pt>
                <c:pt idx="40">
                  <c:v>619.91973900000005</c:v>
                </c:pt>
                <c:pt idx="41">
                  <c:v>616.31616199999996</c:v>
                </c:pt>
                <c:pt idx="42">
                  <c:v>616.70904499999995</c:v>
                </c:pt>
                <c:pt idx="43">
                  <c:v>610.07458499999996</c:v>
                </c:pt>
                <c:pt idx="44">
                  <c:v>605.32934599999999</c:v>
                </c:pt>
                <c:pt idx="45">
                  <c:v>592.97918700000002</c:v>
                </c:pt>
                <c:pt idx="46">
                  <c:v>590.65801999999996</c:v>
                </c:pt>
                <c:pt idx="47">
                  <c:v>589.8125</c:v>
                </c:pt>
                <c:pt idx="48">
                  <c:v>592.60418700000002</c:v>
                </c:pt>
                <c:pt idx="49">
                  <c:v>594.86968999999999</c:v>
                </c:pt>
                <c:pt idx="50">
                  <c:v>593.26556400000004</c:v>
                </c:pt>
              </c:numCache>
            </c:numRef>
          </c:val>
          <c:smooth val="0"/>
        </c:ser>
        <c:dLbls>
          <c:showLegendKey val="0"/>
          <c:showVal val="0"/>
          <c:showCatName val="0"/>
          <c:showSerName val="0"/>
          <c:showPercent val="0"/>
          <c:showBubbleSize val="0"/>
        </c:dLbls>
        <c:marker val="1"/>
        <c:smooth val="0"/>
        <c:axId val="-1294865056"/>
        <c:axId val="-1294862336"/>
      </c:lineChart>
      <c:catAx>
        <c:axId val="-12948656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4867232"/>
        <c:crosses val="autoZero"/>
        <c:auto val="1"/>
        <c:lblAlgn val="ctr"/>
        <c:lblOffset val="100"/>
        <c:tickLblSkip val="10"/>
        <c:tickMarkSkip val="10"/>
        <c:noMultiLvlLbl val="0"/>
      </c:catAx>
      <c:valAx>
        <c:axId val="-1294867232"/>
        <c:scaling>
          <c:orientation val="minMax"/>
          <c:max val="3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4865600"/>
        <c:crossesAt val="21"/>
        <c:crossBetween val="midCat"/>
        <c:majorUnit val="50"/>
      </c:valAx>
      <c:valAx>
        <c:axId val="-1294862336"/>
        <c:scaling>
          <c:orientation val="minMax"/>
          <c:max val="4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4865056"/>
        <c:crosses val="max"/>
        <c:crossBetween val="between"/>
        <c:majorUnit val="1000"/>
        <c:minorUnit val="0.5"/>
      </c:valAx>
      <c:catAx>
        <c:axId val="-1294865056"/>
        <c:scaling>
          <c:orientation val="minMax"/>
        </c:scaling>
        <c:delete val="1"/>
        <c:axPos val="b"/>
        <c:numFmt formatCode="General" sourceLinked="1"/>
        <c:majorTickMark val="out"/>
        <c:minorTickMark val="none"/>
        <c:tickLblPos val="nextTo"/>
        <c:crossAx val="-1294862336"/>
        <c:crosses val="autoZero"/>
        <c:auto val="1"/>
        <c:lblAlgn val="ctr"/>
        <c:lblOffset val="100"/>
        <c:noMultiLvlLbl val="0"/>
      </c:cat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18645942737821"/>
          <c:y val="0.2378417065001974"/>
          <c:w val="0.76567774332075889"/>
          <c:h val="0.6757610165435084"/>
        </c:manualLayout>
      </c:layout>
      <c:lineChart>
        <c:grouping val="standard"/>
        <c:varyColors val="0"/>
        <c:ser>
          <c:idx val="1"/>
          <c:order val="0"/>
          <c:tx>
            <c:strRef>
              <c:f>Sheet1!$B$1</c:f>
              <c:strCache>
                <c:ptCount val="1"/>
                <c:pt idx="0">
                  <c:v>High Oil and Gas Supply</c:v>
                </c:pt>
              </c:strCache>
            </c:strRef>
          </c:tx>
          <c:spPr>
            <a:ln w="22225" cap="rnd">
              <a:solidFill>
                <a:schemeClr val="accent2">
                  <a:lumMod val="75000"/>
                </a:scheme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0%</c:formatCode>
                <c:ptCount val="51"/>
                <c:pt idx="0">
                  <c:v>0.70178379055876472</c:v>
                </c:pt>
                <c:pt idx="1">
                  <c:v>0.67811352925219237</c:v>
                </c:pt>
                <c:pt idx="2">
                  <c:v>0.68800851117351769</c:v>
                </c:pt>
                <c:pt idx="3">
                  <c:v>0.71106039335511417</c:v>
                </c:pt>
                <c:pt idx="4">
                  <c:v>0.71397856643571311</c:v>
                </c:pt>
                <c:pt idx="5">
                  <c:v>0.74064181460905132</c:v>
                </c:pt>
                <c:pt idx="6">
                  <c:v>0.73268415239242557</c:v>
                </c:pt>
                <c:pt idx="7">
                  <c:v>0.74221400934245751</c:v>
                </c:pt>
                <c:pt idx="8">
                  <c:v>0.72825723185687863</c:v>
                </c:pt>
                <c:pt idx="9">
                  <c:v>0.66052196983198352</c:v>
                </c:pt>
                <c:pt idx="10">
                  <c:v>0.69293452924185661</c:v>
                </c:pt>
                <c:pt idx="11">
                  <c:v>0.64806355858433029</c:v>
                </c:pt>
                <c:pt idx="12">
                  <c:v>0.57784122185400189</c:v>
                </c:pt>
                <c:pt idx="13">
                  <c:v>0.61422726328298549</c:v>
                </c:pt>
                <c:pt idx="14">
                  <c:v>0.62288064410559307</c:v>
                </c:pt>
                <c:pt idx="15">
                  <c:v>0.5670730576618086</c:v>
                </c:pt>
                <c:pt idx="16">
                  <c:v>0.54245229853429755</c:v>
                </c:pt>
                <c:pt idx="17">
                  <c:v>0.53973066749354603</c:v>
                </c:pt>
                <c:pt idx="18">
                  <c:v>0.5433117285672</c:v>
                </c:pt>
                <c:pt idx="19">
                  <c:v>0.4828142154839542</c:v>
                </c:pt>
                <c:pt idx="20">
                  <c:v>0.40385009448616749</c:v>
                </c:pt>
                <c:pt idx="21">
                  <c:v>0.50111861242888922</c:v>
                </c:pt>
                <c:pt idx="22">
                  <c:v>0.51231783966285072</c:v>
                </c:pt>
                <c:pt idx="23">
                  <c:v>0.46443799170606698</c:v>
                </c:pt>
                <c:pt idx="24">
                  <c:v>0.40988343490570162</c:v>
                </c:pt>
                <c:pt idx="25">
                  <c:v>0.50369329858894651</c:v>
                </c:pt>
                <c:pt idx="26">
                  <c:v>0.5302533576049463</c:v>
                </c:pt>
                <c:pt idx="27">
                  <c:v>0.55398527785708152</c:v>
                </c:pt>
                <c:pt idx="28">
                  <c:v>0.57669434561794464</c:v>
                </c:pt>
                <c:pt idx="29">
                  <c:v>0.59404222438215715</c:v>
                </c:pt>
                <c:pt idx="30">
                  <c:v>0.61655968914410209</c:v>
                </c:pt>
                <c:pt idx="31">
                  <c:v>0.61698758932186148</c:v>
                </c:pt>
                <c:pt idx="32">
                  <c:v>0.62141268289543583</c:v>
                </c:pt>
                <c:pt idx="33">
                  <c:v>0.63021460163261622</c:v>
                </c:pt>
                <c:pt idx="34">
                  <c:v>0.63155629863374885</c:v>
                </c:pt>
                <c:pt idx="35">
                  <c:v>0.62699293679739332</c:v>
                </c:pt>
                <c:pt idx="36">
                  <c:v>0.61806145723525741</c:v>
                </c:pt>
                <c:pt idx="37">
                  <c:v>0.61118614707373553</c:v>
                </c:pt>
                <c:pt idx="38">
                  <c:v>0.61234816776800249</c:v>
                </c:pt>
                <c:pt idx="39">
                  <c:v>0.61234186078622754</c:v>
                </c:pt>
                <c:pt idx="40">
                  <c:v>0.60732564667049127</c:v>
                </c:pt>
                <c:pt idx="41">
                  <c:v>0.60711251308515402</c:v>
                </c:pt>
                <c:pt idx="42">
                  <c:v>0.60387611731026991</c:v>
                </c:pt>
                <c:pt idx="43">
                  <c:v>0.6047370680355556</c:v>
                </c:pt>
                <c:pt idx="44">
                  <c:v>0.6041837024712472</c:v>
                </c:pt>
                <c:pt idx="45">
                  <c:v>0.60851767961117809</c:v>
                </c:pt>
                <c:pt idx="46">
                  <c:v>0.60537444124707041</c:v>
                </c:pt>
                <c:pt idx="47">
                  <c:v>0.59987724722888525</c:v>
                </c:pt>
                <c:pt idx="48">
                  <c:v>0.5960343938928071</c:v>
                </c:pt>
                <c:pt idx="49">
                  <c:v>0.5858460226555875</c:v>
                </c:pt>
                <c:pt idx="50">
                  <c:v>0.58660987616574156</c:v>
                </c:pt>
              </c:numCache>
            </c:numRef>
          </c:val>
          <c:smooth val="0"/>
        </c:ser>
        <c:ser>
          <c:idx val="4"/>
          <c:order val="1"/>
          <c:tx>
            <c:strRef>
              <c:f>Sheet1!$C$1</c:f>
              <c:strCache>
                <c:ptCount val="1"/>
                <c:pt idx="0">
                  <c:v>Low Oil and Gas Supply</c:v>
                </c:pt>
              </c:strCache>
            </c:strRef>
          </c:tx>
          <c:spPr>
            <a:ln w="22225" cap="rnd">
              <a:solidFill>
                <a:schemeClr val="accent2">
                  <a:lumMod val="40000"/>
                  <a:lumOff val="60000"/>
                </a:scheme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0%</c:formatCode>
                <c:ptCount val="51"/>
                <c:pt idx="0">
                  <c:v>0.70178379055876472</c:v>
                </c:pt>
                <c:pt idx="1">
                  <c:v>0.67811352925219237</c:v>
                </c:pt>
                <c:pt idx="2">
                  <c:v>0.68800851117351769</c:v>
                </c:pt>
                <c:pt idx="3">
                  <c:v>0.71106039335511417</c:v>
                </c:pt>
                <c:pt idx="4">
                  <c:v>0.71397856643571311</c:v>
                </c:pt>
                <c:pt idx="5">
                  <c:v>0.74064181460905132</c:v>
                </c:pt>
                <c:pt idx="6">
                  <c:v>0.73268415239242557</c:v>
                </c:pt>
                <c:pt idx="7">
                  <c:v>0.74221400934245751</c:v>
                </c:pt>
                <c:pt idx="8">
                  <c:v>0.72825723185687863</c:v>
                </c:pt>
                <c:pt idx="9">
                  <c:v>0.66052196983198352</c:v>
                </c:pt>
                <c:pt idx="10">
                  <c:v>0.69293452924185661</c:v>
                </c:pt>
                <c:pt idx="11">
                  <c:v>0.64806355858433029</c:v>
                </c:pt>
                <c:pt idx="12">
                  <c:v>0.57784122185400189</c:v>
                </c:pt>
                <c:pt idx="13">
                  <c:v>0.61422726328298549</c:v>
                </c:pt>
                <c:pt idx="14">
                  <c:v>0.62288064410559307</c:v>
                </c:pt>
                <c:pt idx="15">
                  <c:v>0.5670730576618086</c:v>
                </c:pt>
                <c:pt idx="16">
                  <c:v>0.54245229853429755</c:v>
                </c:pt>
                <c:pt idx="17">
                  <c:v>0.53973066749354603</c:v>
                </c:pt>
                <c:pt idx="18">
                  <c:v>0.5433117285672</c:v>
                </c:pt>
                <c:pt idx="19">
                  <c:v>0.4828142154839542</c:v>
                </c:pt>
                <c:pt idx="20">
                  <c:v>0.40302658211890352</c:v>
                </c:pt>
                <c:pt idx="21">
                  <c:v>0.50111855266645966</c:v>
                </c:pt>
                <c:pt idx="22">
                  <c:v>0.56543890878337943</c:v>
                </c:pt>
                <c:pt idx="23">
                  <c:v>0.56917460699681099</c:v>
                </c:pt>
                <c:pt idx="24">
                  <c:v>0.56313643584686601</c:v>
                </c:pt>
                <c:pt idx="25">
                  <c:v>0.62199825722210911</c:v>
                </c:pt>
                <c:pt idx="26">
                  <c:v>0.63904441039494331</c:v>
                </c:pt>
                <c:pt idx="27">
                  <c:v>0.64886542828840454</c:v>
                </c:pt>
                <c:pt idx="28">
                  <c:v>0.6574394100585722</c:v>
                </c:pt>
                <c:pt idx="29">
                  <c:v>0.66325512112438167</c:v>
                </c:pt>
                <c:pt idx="30">
                  <c:v>0.67294567575923481</c:v>
                </c:pt>
                <c:pt idx="31">
                  <c:v>0.67006550565640566</c:v>
                </c:pt>
                <c:pt idx="32">
                  <c:v>0.66968365558054188</c:v>
                </c:pt>
                <c:pt idx="33">
                  <c:v>0.67095045732427672</c:v>
                </c:pt>
                <c:pt idx="34">
                  <c:v>0.6703641533495539</c:v>
                </c:pt>
                <c:pt idx="35">
                  <c:v>0.67161358652323733</c:v>
                </c:pt>
                <c:pt idx="36">
                  <c:v>0.6711970619220744</c:v>
                </c:pt>
                <c:pt idx="37">
                  <c:v>0.67302436350189754</c:v>
                </c:pt>
                <c:pt idx="38">
                  <c:v>0.67435882426829474</c:v>
                </c:pt>
                <c:pt idx="39">
                  <c:v>0.67448364778725578</c:v>
                </c:pt>
                <c:pt idx="40">
                  <c:v>0.67440472937235596</c:v>
                </c:pt>
                <c:pt idx="41">
                  <c:v>0.67476976683119616</c:v>
                </c:pt>
                <c:pt idx="42">
                  <c:v>0.67692271464658738</c:v>
                </c:pt>
                <c:pt idx="43">
                  <c:v>0.67420314439451601</c:v>
                </c:pt>
                <c:pt idx="44">
                  <c:v>0.67205462241095804</c:v>
                </c:pt>
                <c:pt idx="45">
                  <c:v>0.6733126380431611</c:v>
                </c:pt>
                <c:pt idx="46">
                  <c:v>0.66733974073604696</c:v>
                </c:pt>
                <c:pt idx="47">
                  <c:v>0.66582846255277484</c:v>
                </c:pt>
                <c:pt idx="48">
                  <c:v>0.65945442947045629</c:v>
                </c:pt>
                <c:pt idx="49">
                  <c:v>0.65145148563797706</c:v>
                </c:pt>
                <c:pt idx="50">
                  <c:v>0.64991123239289517</c:v>
                </c:pt>
              </c:numCache>
            </c:numRef>
          </c:val>
          <c:smooth val="0"/>
        </c:ser>
        <c:ser>
          <c:idx val="3"/>
          <c:order val="2"/>
          <c:tx>
            <c:strRef>
              <c:f>Sheet1!$D$1</c:f>
              <c:strCache>
                <c:ptCount val="1"/>
                <c:pt idx="0">
                  <c:v>Reference</c:v>
                </c:pt>
              </c:strCache>
            </c:strRef>
          </c:tx>
          <c:spPr>
            <a:ln w="22225" cap="rnd">
              <a:solidFill>
                <a:schemeClr val="tx1"/>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0%</c:formatCode>
                <c:ptCount val="51"/>
                <c:pt idx="0">
                  <c:v>0.70178379055876472</c:v>
                </c:pt>
                <c:pt idx="1">
                  <c:v>0.67811352925219237</c:v>
                </c:pt>
                <c:pt idx="2">
                  <c:v>0.68800851117351769</c:v>
                </c:pt>
                <c:pt idx="3">
                  <c:v>0.71106039335511417</c:v>
                </c:pt>
                <c:pt idx="4">
                  <c:v>0.71397856643571311</c:v>
                </c:pt>
                <c:pt idx="5">
                  <c:v>0.74064181460905132</c:v>
                </c:pt>
                <c:pt idx="6">
                  <c:v>0.73268415239242557</c:v>
                </c:pt>
                <c:pt idx="7">
                  <c:v>0.74221400934245751</c:v>
                </c:pt>
                <c:pt idx="8">
                  <c:v>0.72825723185687863</c:v>
                </c:pt>
                <c:pt idx="9">
                  <c:v>0.66052196983198352</c:v>
                </c:pt>
                <c:pt idx="10">
                  <c:v>0.69293452924185661</c:v>
                </c:pt>
                <c:pt idx="11">
                  <c:v>0.64806355858433029</c:v>
                </c:pt>
                <c:pt idx="12">
                  <c:v>0.57784122185400189</c:v>
                </c:pt>
                <c:pt idx="13">
                  <c:v>0.61422726328298549</c:v>
                </c:pt>
                <c:pt idx="14">
                  <c:v>0.62288064410559307</c:v>
                </c:pt>
                <c:pt idx="15">
                  <c:v>0.5670730576618086</c:v>
                </c:pt>
                <c:pt idx="16">
                  <c:v>0.54245229853429755</c:v>
                </c:pt>
                <c:pt idx="17">
                  <c:v>0.53973066749354603</c:v>
                </c:pt>
                <c:pt idx="18">
                  <c:v>0.5433117285672</c:v>
                </c:pt>
                <c:pt idx="19">
                  <c:v>0.4828142154839542</c:v>
                </c:pt>
                <c:pt idx="20">
                  <c:v>0.39946343773718612</c:v>
                </c:pt>
                <c:pt idx="21">
                  <c:v>0.49628857068206378</c:v>
                </c:pt>
                <c:pt idx="22">
                  <c:v>0.53481256558123158</c:v>
                </c:pt>
                <c:pt idx="23">
                  <c:v>0.51818856904634059</c:v>
                </c:pt>
                <c:pt idx="24">
                  <c:v>0.49344440364348169</c:v>
                </c:pt>
                <c:pt idx="25">
                  <c:v>0.57739594193528476</c:v>
                </c:pt>
                <c:pt idx="26">
                  <c:v>0.61025717074261887</c:v>
                </c:pt>
                <c:pt idx="27">
                  <c:v>0.61698179819214838</c:v>
                </c:pt>
                <c:pt idx="28">
                  <c:v>0.63407467843550114</c:v>
                </c:pt>
                <c:pt idx="29">
                  <c:v>0.6484264234663365</c:v>
                </c:pt>
                <c:pt idx="30">
                  <c:v>0.65307161431520266</c:v>
                </c:pt>
                <c:pt idx="31">
                  <c:v>0.64925398392749056</c:v>
                </c:pt>
                <c:pt idx="32">
                  <c:v>0.6487150292277688</c:v>
                </c:pt>
                <c:pt idx="33">
                  <c:v>0.6541156638146447</c:v>
                </c:pt>
                <c:pt idx="34">
                  <c:v>0.65594242808328751</c:v>
                </c:pt>
                <c:pt idx="35">
                  <c:v>0.65388418794846503</c:v>
                </c:pt>
                <c:pt idx="36">
                  <c:v>0.65277786585392761</c:v>
                </c:pt>
                <c:pt idx="37">
                  <c:v>0.65039744509249864</c:v>
                </c:pt>
                <c:pt idx="38">
                  <c:v>0.65118598575153108</c:v>
                </c:pt>
                <c:pt idx="39">
                  <c:v>0.65052969658319593</c:v>
                </c:pt>
                <c:pt idx="40">
                  <c:v>0.64871752932652937</c:v>
                </c:pt>
                <c:pt idx="41">
                  <c:v>0.64697848309722372</c:v>
                </c:pt>
                <c:pt idx="42">
                  <c:v>0.64739331754168195</c:v>
                </c:pt>
                <c:pt idx="43">
                  <c:v>0.64043361371994656</c:v>
                </c:pt>
                <c:pt idx="44">
                  <c:v>0.63547359723337016</c:v>
                </c:pt>
                <c:pt idx="45">
                  <c:v>0.63725794146735149</c:v>
                </c:pt>
                <c:pt idx="46">
                  <c:v>0.63478036081845424</c:v>
                </c:pt>
                <c:pt idx="47">
                  <c:v>0.63680888171071193</c:v>
                </c:pt>
                <c:pt idx="48">
                  <c:v>0.63983598546844145</c:v>
                </c:pt>
                <c:pt idx="49">
                  <c:v>0.64229809175721286</c:v>
                </c:pt>
                <c:pt idx="50">
                  <c:v>0.64057231086797806</c:v>
                </c:pt>
              </c:numCache>
            </c:numRef>
          </c:val>
          <c:smooth val="0"/>
        </c:ser>
        <c:dLbls>
          <c:showLegendKey val="0"/>
          <c:showVal val="0"/>
          <c:showCatName val="0"/>
          <c:showSerName val="0"/>
          <c:showPercent val="0"/>
          <c:showBubbleSize val="0"/>
        </c:dLbls>
        <c:smooth val="0"/>
        <c:axId val="-1294864512"/>
        <c:axId val="-1294862880"/>
      </c:lineChart>
      <c:catAx>
        <c:axId val="-12948645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4862880"/>
        <c:crosses val="autoZero"/>
        <c:auto val="1"/>
        <c:lblAlgn val="ctr"/>
        <c:lblOffset val="100"/>
        <c:tickLblSkip val="10"/>
        <c:tickMarkSkip val="10"/>
        <c:noMultiLvlLbl val="0"/>
      </c:catAx>
      <c:valAx>
        <c:axId val="-12948628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4864512"/>
        <c:crossesAt val="21"/>
        <c:crossBetween val="midCat"/>
        <c:majorUnit val="0.2"/>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userShapes r:id="rId4"/>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74606299212594E-2"/>
          <c:y val="0.11227443121108271"/>
          <c:w val="0.87178298283562516"/>
          <c:h val="0.78594148522998963"/>
        </c:manualLayout>
      </c:layout>
      <c:lineChart>
        <c:grouping val="standard"/>
        <c:varyColors val="0"/>
        <c:ser>
          <c:idx val="3"/>
          <c:order val="3"/>
          <c:tx>
            <c:strRef>
              <c:f>Sheet1!#REF!</c:f>
              <c:strCache>
                <c:ptCount val="1"/>
                <c:pt idx="0">
                  <c:v>#REF!</c:v>
                </c:pt>
              </c:strCache>
            </c:strRef>
          </c:tx>
          <c:spPr>
            <a:ln w="28575" cap="rnd">
              <a:solidFill>
                <a:schemeClr val="accent4"/>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Sheet1!#REF!</c:f>
              <c:numCache>
                <c:formatCode>General</c:formatCode>
                <c:ptCount val="1"/>
                <c:pt idx="0">
                  <c:v>1</c:v>
                </c:pt>
              </c:numCache>
            </c:numRef>
          </c:val>
          <c:smooth val="0"/>
        </c:ser>
        <c:ser>
          <c:idx val="4"/>
          <c:order val="4"/>
          <c:tx>
            <c:strRef>
              <c:f>Sheet1!$L$1</c:f>
              <c:strCache>
                <c:ptCount val="1"/>
                <c:pt idx="0">
                  <c:v>LRT</c:v>
                </c:pt>
              </c:strCache>
            </c:strRef>
          </c:tx>
          <c:spPr>
            <a:ln w="28575" cap="rnd">
              <a:solidFill>
                <a:schemeClr val="accent2">
                  <a:lumMod val="40000"/>
                  <a:lumOff val="60000"/>
                </a:schemeClr>
              </a:solidFill>
              <a:prstDash val="sys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Sheet1!$L$2:$L$52</c:f>
              <c:numCache>
                <c:formatCode>General</c:formatCode>
                <c:ptCount val="51"/>
                <c:pt idx="0">
                  <c:v>318.883306</c:v>
                </c:pt>
                <c:pt idx="1">
                  <c:v>319.38190200000003</c:v>
                </c:pt>
                <c:pt idx="2">
                  <c:v>319.05247800000001</c:v>
                </c:pt>
                <c:pt idx="3">
                  <c:v>315.68938400000002</c:v>
                </c:pt>
                <c:pt idx="4">
                  <c:v>315.249776</c:v>
                </c:pt>
                <c:pt idx="5">
                  <c:v>315.60387099999997</c:v>
                </c:pt>
                <c:pt idx="6">
                  <c:v>315.48949400000004</c:v>
                </c:pt>
                <c:pt idx="7">
                  <c:v>315.11833999999999</c:v>
                </c:pt>
                <c:pt idx="8">
                  <c:v>316.2593</c:v>
                </c:pt>
                <c:pt idx="9">
                  <c:v>308.07916</c:v>
                </c:pt>
                <c:pt idx="10">
                  <c:v>308.77166999999997</c:v>
                </c:pt>
                <c:pt idx="11">
                  <c:v>309.438447</c:v>
                </c:pt>
                <c:pt idx="12">
                  <c:v>303.09826099999998</c:v>
                </c:pt>
                <c:pt idx="13">
                  <c:v>297.58531299999999</c:v>
                </c:pt>
                <c:pt idx="14">
                  <c:v>293.51597200000003</c:v>
                </c:pt>
                <c:pt idx="15">
                  <c:v>275.67514399999999</c:v>
                </c:pt>
                <c:pt idx="16">
                  <c:v>264.22256900000002</c:v>
                </c:pt>
                <c:pt idx="17">
                  <c:v>258.05258500000002</c:v>
                </c:pt>
                <c:pt idx="18">
                  <c:v>244.36283499999999</c:v>
                </c:pt>
                <c:pt idx="19">
                  <c:v>231.17310800000001</c:v>
                </c:pt>
                <c:pt idx="20">
                  <c:v>223.471497</c:v>
                </c:pt>
                <c:pt idx="21">
                  <c:v>218.93391399999999</c:v>
                </c:pt>
                <c:pt idx="22">
                  <c:v>214.22671499999998</c:v>
                </c:pt>
                <c:pt idx="23">
                  <c:v>197.01858499999997</c:v>
                </c:pt>
                <c:pt idx="24">
                  <c:v>188.874786</c:v>
                </c:pt>
                <c:pt idx="25">
                  <c:v>160.02198799999999</c:v>
                </c:pt>
                <c:pt idx="26">
                  <c:v>156.88888599999999</c:v>
                </c:pt>
                <c:pt idx="27">
                  <c:v>150.510017</c:v>
                </c:pt>
                <c:pt idx="28">
                  <c:v>147.915199</c:v>
                </c:pt>
                <c:pt idx="29">
                  <c:v>145.43793499999998</c:v>
                </c:pt>
                <c:pt idx="30">
                  <c:v>142.90445700000001</c:v>
                </c:pt>
                <c:pt idx="31">
                  <c:v>141.48369599999998</c:v>
                </c:pt>
                <c:pt idx="32">
                  <c:v>139.93990299999999</c:v>
                </c:pt>
                <c:pt idx="33">
                  <c:v>138.75608</c:v>
                </c:pt>
                <c:pt idx="34">
                  <c:v>138.751777</c:v>
                </c:pt>
                <c:pt idx="35">
                  <c:v>137.133217</c:v>
                </c:pt>
                <c:pt idx="36">
                  <c:v>137.13014999999999</c:v>
                </c:pt>
                <c:pt idx="37">
                  <c:v>136.78774199999998</c:v>
                </c:pt>
                <c:pt idx="38">
                  <c:v>134.66535199999998</c:v>
                </c:pt>
                <c:pt idx="39">
                  <c:v>134.32370699999998</c:v>
                </c:pt>
                <c:pt idx="40">
                  <c:v>134.31887</c:v>
                </c:pt>
                <c:pt idx="41">
                  <c:v>133.975731</c:v>
                </c:pt>
                <c:pt idx="42">
                  <c:v>133.97351799999998</c:v>
                </c:pt>
                <c:pt idx="43">
                  <c:v>133.97025299999999</c:v>
                </c:pt>
                <c:pt idx="44">
                  <c:v>133.96509499999999</c:v>
                </c:pt>
                <c:pt idx="45">
                  <c:v>131.44788299999999</c:v>
                </c:pt>
                <c:pt idx="46">
                  <c:v>131.445244</c:v>
                </c:pt>
                <c:pt idx="47">
                  <c:v>131.44187099999999</c:v>
                </c:pt>
                <c:pt idx="48">
                  <c:v>131.43968899999999</c:v>
                </c:pt>
                <c:pt idx="49">
                  <c:v>131.43651599999998</c:v>
                </c:pt>
                <c:pt idx="50">
                  <c:v>131.43450099999998</c:v>
                </c:pt>
              </c:numCache>
            </c:numRef>
          </c:val>
          <c:smooth val="0"/>
        </c:ser>
        <c:ser>
          <c:idx val="5"/>
          <c:order val="5"/>
          <c:tx>
            <c:strRef>
              <c:f>Sheet1!$M$1</c:f>
              <c:strCache>
                <c:ptCount val="1"/>
                <c:pt idx="0">
                  <c:v>HRT</c:v>
                </c:pt>
              </c:strCache>
            </c:strRef>
          </c:tx>
          <c:spPr>
            <a:ln w="28575" cap="rnd">
              <a:solidFill>
                <a:schemeClr val="accent2">
                  <a:lumMod val="75000"/>
                </a:schemeClr>
              </a:solidFill>
              <a:prstDash val="sys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Sheet1!$M$2:$M$52</c:f>
              <c:numCache>
                <c:formatCode>General</c:formatCode>
                <c:ptCount val="51"/>
                <c:pt idx="0">
                  <c:v>318.883306</c:v>
                </c:pt>
                <c:pt idx="1">
                  <c:v>319.38190200000003</c:v>
                </c:pt>
                <c:pt idx="2">
                  <c:v>319.05247800000001</c:v>
                </c:pt>
                <c:pt idx="3">
                  <c:v>315.68938400000002</c:v>
                </c:pt>
                <c:pt idx="4">
                  <c:v>315.249776</c:v>
                </c:pt>
                <c:pt idx="5">
                  <c:v>315.60387099999997</c:v>
                </c:pt>
                <c:pt idx="6">
                  <c:v>315.48949400000004</c:v>
                </c:pt>
                <c:pt idx="7">
                  <c:v>315.11833999999999</c:v>
                </c:pt>
                <c:pt idx="8">
                  <c:v>316.2593</c:v>
                </c:pt>
                <c:pt idx="9">
                  <c:v>308.07916</c:v>
                </c:pt>
                <c:pt idx="10">
                  <c:v>308.77166999999997</c:v>
                </c:pt>
                <c:pt idx="11">
                  <c:v>309.438447</c:v>
                </c:pt>
                <c:pt idx="12">
                  <c:v>303.09826099999998</c:v>
                </c:pt>
                <c:pt idx="13">
                  <c:v>297.58531299999999</c:v>
                </c:pt>
                <c:pt idx="14">
                  <c:v>293.51597200000003</c:v>
                </c:pt>
                <c:pt idx="15">
                  <c:v>275.67514399999999</c:v>
                </c:pt>
                <c:pt idx="16">
                  <c:v>264.22256900000002</c:v>
                </c:pt>
                <c:pt idx="17">
                  <c:v>258.05258500000002</c:v>
                </c:pt>
                <c:pt idx="18">
                  <c:v>244.36283499999999</c:v>
                </c:pt>
                <c:pt idx="19">
                  <c:v>231.17310800000001</c:v>
                </c:pt>
                <c:pt idx="20">
                  <c:v>223.47148099999998</c:v>
                </c:pt>
                <c:pt idx="21">
                  <c:v>218.93377699999999</c:v>
                </c:pt>
                <c:pt idx="22">
                  <c:v>214.23020899999997</c:v>
                </c:pt>
                <c:pt idx="23">
                  <c:v>193.96920799999998</c:v>
                </c:pt>
                <c:pt idx="24">
                  <c:v>183.87699899999998</c:v>
                </c:pt>
                <c:pt idx="25">
                  <c:v>117.650902</c:v>
                </c:pt>
                <c:pt idx="26">
                  <c:v>113.52359800000001</c:v>
                </c:pt>
                <c:pt idx="27">
                  <c:v>105.11628</c:v>
                </c:pt>
                <c:pt idx="28">
                  <c:v>101.811165</c:v>
                </c:pt>
                <c:pt idx="29">
                  <c:v>99.315185999999997</c:v>
                </c:pt>
                <c:pt idx="30">
                  <c:v>96.780403000000007</c:v>
                </c:pt>
                <c:pt idx="31">
                  <c:v>95.038947999999991</c:v>
                </c:pt>
                <c:pt idx="32">
                  <c:v>92.196686</c:v>
                </c:pt>
                <c:pt idx="33">
                  <c:v>90.572371999999987</c:v>
                </c:pt>
                <c:pt idx="34">
                  <c:v>88.433066999999994</c:v>
                </c:pt>
                <c:pt idx="35">
                  <c:v>86.815749999999994</c:v>
                </c:pt>
                <c:pt idx="36">
                  <c:v>86.812926999999988</c:v>
                </c:pt>
                <c:pt idx="37">
                  <c:v>86.471678999999995</c:v>
                </c:pt>
                <c:pt idx="38">
                  <c:v>84.350844999999993</c:v>
                </c:pt>
                <c:pt idx="39">
                  <c:v>84.010863999999998</c:v>
                </c:pt>
                <c:pt idx="40">
                  <c:v>84.007155999999995</c:v>
                </c:pt>
                <c:pt idx="41">
                  <c:v>83.66478699999999</c:v>
                </c:pt>
                <c:pt idx="42">
                  <c:v>83.664038999999988</c:v>
                </c:pt>
                <c:pt idx="43">
                  <c:v>83.665061999999992</c:v>
                </c:pt>
                <c:pt idx="44">
                  <c:v>83.641600999999994</c:v>
                </c:pt>
                <c:pt idx="45">
                  <c:v>80.711539999999999</c:v>
                </c:pt>
                <c:pt idx="46">
                  <c:v>80.029067999999995</c:v>
                </c:pt>
                <c:pt idx="47">
                  <c:v>80.025870999999995</c:v>
                </c:pt>
                <c:pt idx="48">
                  <c:v>78.914305999999996</c:v>
                </c:pt>
                <c:pt idx="49">
                  <c:v>78.912635999999992</c:v>
                </c:pt>
                <c:pt idx="50">
                  <c:v>78.912573999999992</c:v>
                </c:pt>
              </c:numCache>
            </c:numRef>
          </c:val>
          <c:smooth val="0"/>
        </c:ser>
        <c:ser>
          <c:idx val="6"/>
          <c:order val="6"/>
          <c:tx>
            <c:strRef>
              <c:f>Sheet1!$N$1</c:f>
              <c:strCache>
                <c:ptCount val="1"/>
                <c:pt idx="0">
                  <c:v>Reference</c:v>
                </c:pt>
              </c:strCache>
            </c:strRef>
          </c:tx>
          <c:spPr>
            <a:ln w="28575" cap="rnd">
              <a:solidFill>
                <a:schemeClr val="tx1"/>
              </a:solidFill>
              <a:prstDash val="sysDash"/>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Sheet1!$N$2:$N$52</c:f>
              <c:numCache>
                <c:formatCode>General</c:formatCode>
                <c:ptCount val="51"/>
                <c:pt idx="0">
                  <c:v>318.883306</c:v>
                </c:pt>
                <c:pt idx="1">
                  <c:v>319.38190200000003</c:v>
                </c:pt>
                <c:pt idx="2">
                  <c:v>319.05247800000001</c:v>
                </c:pt>
                <c:pt idx="3">
                  <c:v>315.68938400000002</c:v>
                </c:pt>
                <c:pt idx="4">
                  <c:v>315.249776</c:v>
                </c:pt>
                <c:pt idx="5">
                  <c:v>315.60387099999997</c:v>
                </c:pt>
                <c:pt idx="6">
                  <c:v>315.48949400000004</c:v>
                </c:pt>
                <c:pt idx="7">
                  <c:v>315.11833999999999</c:v>
                </c:pt>
                <c:pt idx="8">
                  <c:v>316.2593</c:v>
                </c:pt>
                <c:pt idx="9">
                  <c:v>308.07916</c:v>
                </c:pt>
                <c:pt idx="10">
                  <c:v>308.77166999999997</c:v>
                </c:pt>
                <c:pt idx="11">
                  <c:v>309.438447</c:v>
                </c:pt>
                <c:pt idx="12">
                  <c:v>303.09826099999998</c:v>
                </c:pt>
                <c:pt idx="13">
                  <c:v>297.58531299999999</c:v>
                </c:pt>
                <c:pt idx="14">
                  <c:v>293.51597200000003</c:v>
                </c:pt>
                <c:pt idx="15">
                  <c:v>275.67514399999999</c:v>
                </c:pt>
                <c:pt idx="16">
                  <c:v>264.22256900000002</c:v>
                </c:pt>
                <c:pt idx="17">
                  <c:v>258.05258500000002</c:v>
                </c:pt>
                <c:pt idx="18">
                  <c:v>244.36283499999999</c:v>
                </c:pt>
                <c:pt idx="19">
                  <c:v>231.17310800000001</c:v>
                </c:pt>
                <c:pt idx="20">
                  <c:v>223.471497</c:v>
                </c:pt>
                <c:pt idx="21">
                  <c:v>218.93371599999998</c:v>
                </c:pt>
                <c:pt idx="22">
                  <c:v>214.22846999999999</c:v>
                </c:pt>
                <c:pt idx="23">
                  <c:v>194.36196899999999</c:v>
                </c:pt>
                <c:pt idx="24">
                  <c:v>182.867493</c:v>
                </c:pt>
                <c:pt idx="25">
                  <c:v>141.98225399999998</c:v>
                </c:pt>
                <c:pt idx="26">
                  <c:v>137.610062</c:v>
                </c:pt>
                <c:pt idx="27">
                  <c:v>131.54025299999998</c:v>
                </c:pt>
                <c:pt idx="28">
                  <c:v>128.943771</c:v>
                </c:pt>
                <c:pt idx="29">
                  <c:v>126.14537799999999</c:v>
                </c:pt>
                <c:pt idx="30">
                  <c:v>123.612037</c:v>
                </c:pt>
                <c:pt idx="31">
                  <c:v>122.19124599999999</c:v>
                </c:pt>
                <c:pt idx="32">
                  <c:v>120.125648</c:v>
                </c:pt>
                <c:pt idx="33">
                  <c:v>118.941971</c:v>
                </c:pt>
                <c:pt idx="34">
                  <c:v>118.35144799999999</c:v>
                </c:pt>
                <c:pt idx="35">
                  <c:v>116.145439</c:v>
                </c:pt>
                <c:pt idx="36">
                  <c:v>116.14106</c:v>
                </c:pt>
                <c:pt idx="37">
                  <c:v>114.957061</c:v>
                </c:pt>
                <c:pt idx="38">
                  <c:v>111.872299</c:v>
                </c:pt>
                <c:pt idx="39">
                  <c:v>111.090599</c:v>
                </c:pt>
                <c:pt idx="40">
                  <c:v>111.08578499999999</c:v>
                </c:pt>
                <c:pt idx="41">
                  <c:v>110.743179</c:v>
                </c:pt>
                <c:pt idx="42">
                  <c:v>110.74277499999999</c:v>
                </c:pt>
                <c:pt idx="43">
                  <c:v>110.741951</c:v>
                </c:pt>
                <c:pt idx="44">
                  <c:v>110.73829599999999</c:v>
                </c:pt>
                <c:pt idx="45">
                  <c:v>108.22147299999999</c:v>
                </c:pt>
                <c:pt idx="46">
                  <c:v>108.218643</c:v>
                </c:pt>
                <c:pt idx="47">
                  <c:v>107.728714</c:v>
                </c:pt>
                <c:pt idx="48">
                  <c:v>107.72657</c:v>
                </c:pt>
                <c:pt idx="49">
                  <c:v>107.72393</c:v>
                </c:pt>
                <c:pt idx="50">
                  <c:v>107.7229</c:v>
                </c:pt>
              </c:numCache>
            </c:numRef>
          </c:val>
          <c:smooth val="0"/>
        </c:ser>
        <c:dLbls>
          <c:showLegendKey val="0"/>
          <c:showVal val="0"/>
          <c:showCatName val="0"/>
          <c:showSerName val="0"/>
          <c:showPercent val="0"/>
          <c:showBubbleSize val="0"/>
        </c:dLbls>
        <c:marker val="1"/>
        <c:smooth val="0"/>
        <c:axId val="-1294871088"/>
        <c:axId val="-1294871632"/>
      </c:lineChart>
      <c:lineChart>
        <c:grouping val="standard"/>
        <c:varyColors val="0"/>
        <c:ser>
          <c:idx val="0"/>
          <c:order val="0"/>
          <c:tx>
            <c:strRef>
              <c:f>Sheet1!$B$1</c:f>
              <c:strCache>
                <c:ptCount val="1"/>
                <c:pt idx="0">
                  <c:v>NG HB LRT</c:v>
                </c:pt>
              </c:strCache>
            </c:strRef>
          </c:tx>
          <c:spPr>
            <a:ln w="28575" cap="rnd">
              <a:solidFill>
                <a:schemeClr val="accent2">
                  <a:lumMod val="40000"/>
                  <a:lumOff val="60000"/>
                </a:schemeClr>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Sheet1!$B$2:$B$52</c:f>
              <c:numCache>
                <c:formatCode>General</c:formatCode>
                <c:ptCount val="51"/>
                <c:pt idx="0">
                  <c:v>6.1719039999999996</c:v>
                </c:pt>
                <c:pt idx="1">
                  <c:v>5.5810779999999998</c:v>
                </c:pt>
                <c:pt idx="2">
                  <c:v>4.6403230000000004</c:v>
                </c:pt>
                <c:pt idx="3">
                  <c:v>7.4475550000000004</c:v>
                </c:pt>
                <c:pt idx="4">
                  <c:v>7.7881159999999996</c:v>
                </c:pt>
                <c:pt idx="5">
                  <c:v>11.412051999999999</c:v>
                </c:pt>
                <c:pt idx="6">
                  <c:v>8.3910599999999995</c:v>
                </c:pt>
                <c:pt idx="7">
                  <c:v>8.4702529999999996</c:v>
                </c:pt>
                <c:pt idx="8">
                  <c:v>10.584771</c:v>
                </c:pt>
                <c:pt idx="9">
                  <c:v>4.6566689999999999</c:v>
                </c:pt>
                <c:pt idx="10">
                  <c:v>5.1036640000000002</c:v>
                </c:pt>
                <c:pt idx="11">
                  <c:v>4.5548500000000001</c:v>
                </c:pt>
                <c:pt idx="12">
                  <c:v>3.0790630000000001</c:v>
                </c:pt>
                <c:pt idx="13">
                  <c:v>4.1076189999999997</c:v>
                </c:pt>
                <c:pt idx="14">
                  <c:v>4.7597909999999999</c:v>
                </c:pt>
                <c:pt idx="15">
                  <c:v>2.83405</c:v>
                </c:pt>
                <c:pt idx="16">
                  <c:v>2.6652990000000001</c:v>
                </c:pt>
                <c:pt idx="17">
                  <c:v>3.1145399999999999</c:v>
                </c:pt>
                <c:pt idx="18">
                  <c:v>3.2183269999999999</c:v>
                </c:pt>
                <c:pt idx="19">
                  <c:v>2.5534699999999999</c:v>
                </c:pt>
                <c:pt idx="20">
                  <c:v>2.0652379999999999</c:v>
                </c:pt>
                <c:pt idx="21">
                  <c:v>3.2425009999999999</c:v>
                </c:pt>
                <c:pt idx="22">
                  <c:v>3.736853</c:v>
                </c:pt>
                <c:pt idx="23">
                  <c:v>3.7583410000000002</c:v>
                </c:pt>
                <c:pt idx="24">
                  <c:v>3.7499370000000001</c:v>
                </c:pt>
                <c:pt idx="25">
                  <c:v>4.0819619999999999</c:v>
                </c:pt>
                <c:pt idx="26">
                  <c:v>4.3976730000000002</c:v>
                </c:pt>
                <c:pt idx="27">
                  <c:v>4.6419430000000004</c:v>
                </c:pt>
                <c:pt idx="28">
                  <c:v>4.781345</c:v>
                </c:pt>
                <c:pt idx="29">
                  <c:v>4.9091509999999996</c:v>
                </c:pt>
                <c:pt idx="30">
                  <c:v>5.0367990000000002</c:v>
                </c:pt>
                <c:pt idx="31">
                  <c:v>5.1674420000000003</c:v>
                </c:pt>
                <c:pt idx="32">
                  <c:v>5.3010479999999998</c:v>
                </c:pt>
                <c:pt idx="33">
                  <c:v>5.4522409999999999</c:v>
                </c:pt>
                <c:pt idx="34">
                  <c:v>5.5460089999999997</c:v>
                </c:pt>
                <c:pt idx="35">
                  <c:v>5.6043269999999996</c:v>
                </c:pt>
                <c:pt idx="36">
                  <c:v>5.670668</c:v>
                </c:pt>
                <c:pt idx="37">
                  <c:v>5.7218340000000003</c:v>
                </c:pt>
                <c:pt idx="38">
                  <c:v>5.7901860000000003</c:v>
                </c:pt>
                <c:pt idx="39">
                  <c:v>5.8870570000000004</c:v>
                </c:pt>
                <c:pt idx="40">
                  <c:v>5.9331870000000002</c:v>
                </c:pt>
                <c:pt idx="41">
                  <c:v>5.936871</c:v>
                </c:pt>
                <c:pt idx="42">
                  <c:v>5.9920400000000003</c:v>
                </c:pt>
                <c:pt idx="43">
                  <c:v>6.0064510000000002</c:v>
                </c:pt>
                <c:pt idx="44">
                  <c:v>6.1287929999999999</c:v>
                </c:pt>
                <c:pt idx="45">
                  <c:v>6.1572310000000003</c:v>
                </c:pt>
                <c:pt idx="46">
                  <c:v>6.2207039999999996</c:v>
                </c:pt>
                <c:pt idx="47">
                  <c:v>6.2904299999999997</c:v>
                </c:pt>
                <c:pt idx="48">
                  <c:v>6.3666210000000003</c:v>
                </c:pt>
                <c:pt idx="49">
                  <c:v>6.4025290000000004</c:v>
                </c:pt>
                <c:pt idx="50">
                  <c:v>6.5322579999999997</c:v>
                </c:pt>
              </c:numCache>
            </c:numRef>
          </c:val>
          <c:smooth val="0"/>
        </c:ser>
        <c:ser>
          <c:idx val="1"/>
          <c:order val="1"/>
          <c:tx>
            <c:strRef>
              <c:f>Sheet1!$C$1</c:f>
              <c:strCache>
                <c:ptCount val="1"/>
                <c:pt idx="0">
                  <c:v>NG HB HRT</c:v>
                </c:pt>
              </c:strCache>
            </c:strRef>
          </c:tx>
          <c:spPr>
            <a:ln w="28575" cap="rnd">
              <a:solidFill>
                <a:schemeClr val="accent2">
                  <a:lumMod val="75000"/>
                </a:schemeClr>
              </a:solidFill>
              <a:prstDash val="solid"/>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Sheet1!$C$2:$C$52</c:f>
              <c:numCache>
                <c:formatCode>General</c:formatCode>
                <c:ptCount val="51"/>
                <c:pt idx="0">
                  <c:v>6.1719039999999996</c:v>
                </c:pt>
                <c:pt idx="1">
                  <c:v>5.5810779999999998</c:v>
                </c:pt>
                <c:pt idx="2">
                  <c:v>4.6403230000000004</c:v>
                </c:pt>
                <c:pt idx="3">
                  <c:v>7.4475550000000004</c:v>
                </c:pt>
                <c:pt idx="4">
                  <c:v>7.7881159999999996</c:v>
                </c:pt>
                <c:pt idx="5">
                  <c:v>11.412051999999999</c:v>
                </c:pt>
                <c:pt idx="6">
                  <c:v>8.3910599999999995</c:v>
                </c:pt>
                <c:pt idx="7">
                  <c:v>8.4702529999999996</c:v>
                </c:pt>
                <c:pt idx="8">
                  <c:v>10.584771</c:v>
                </c:pt>
                <c:pt idx="9">
                  <c:v>4.6566689999999999</c:v>
                </c:pt>
                <c:pt idx="10">
                  <c:v>5.1036640000000002</c:v>
                </c:pt>
                <c:pt idx="11">
                  <c:v>4.5548500000000001</c:v>
                </c:pt>
                <c:pt idx="12">
                  <c:v>3.0790630000000001</c:v>
                </c:pt>
                <c:pt idx="13">
                  <c:v>4.1076189999999997</c:v>
                </c:pt>
                <c:pt idx="14">
                  <c:v>4.7597909999999999</c:v>
                </c:pt>
                <c:pt idx="15">
                  <c:v>2.83405</c:v>
                </c:pt>
                <c:pt idx="16">
                  <c:v>2.6652990000000001</c:v>
                </c:pt>
                <c:pt idx="17">
                  <c:v>3.1145399999999999</c:v>
                </c:pt>
                <c:pt idx="18">
                  <c:v>3.2183269999999999</c:v>
                </c:pt>
                <c:pt idx="19">
                  <c:v>2.5534699999999999</c:v>
                </c:pt>
                <c:pt idx="20">
                  <c:v>2.0650300000000001</c:v>
                </c:pt>
                <c:pt idx="21">
                  <c:v>3.1264259999999999</c:v>
                </c:pt>
                <c:pt idx="22">
                  <c:v>3.0403660000000001</c:v>
                </c:pt>
                <c:pt idx="23">
                  <c:v>2.6109140000000002</c:v>
                </c:pt>
                <c:pt idx="24">
                  <c:v>2.2893729999999999</c:v>
                </c:pt>
                <c:pt idx="25">
                  <c:v>2.2484600000000001</c:v>
                </c:pt>
                <c:pt idx="26">
                  <c:v>2.2874910000000002</c:v>
                </c:pt>
                <c:pt idx="27">
                  <c:v>2.4035519999999999</c:v>
                </c:pt>
                <c:pt idx="28">
                  <c:v>2.4772059999999998</c:v>
                </c:pt>
                <c:pt idx="29">
                  <c:v>2.5862120000000002</c:v>
                </c:pt>
                <c:pt idx="30">
                  <c:v>2.6809889999999998</c:v>
                </c:pt>
                <c:pt idx="31">
                  <c:v>2.7141609999999998</c:v>
                </c:pt>
                <c:pt idx="32">
                  <c:v>2.7442359999999999</c:v>
                </c:pt>
                <c:pt idx="33">
                  <c:v>2.7915640000000002</c:v>
                </c:pt>
                <c:pt idx="34">
                  <c:v>2.791499</c:v>
                </c:pt>
                <c:pt idx="35">
                  <c:v>2.7727010000000001</c:v>
                </c:pt>
                <c:pt idx="36">
                  <c:v>2.7664710000000001</c:v>
                </c:pt>
                <c:pt idx="37">
                  <c:v>2.7578580000000001</c:v>
                </c:pt>
                <c:pt idx="38">
                  <c:v>2.7467869999999999</c:v>
                </c:pt>
                <c:pt idx="39">
                  <c:v>2.7289500000000002</c:v>
                </c:pt>
                <c:pt idx="40">
                  <c:v>2.7108989999999999</c:v>
                </c:pt>
                <c:pt idx="41">
                  <c:v>2.7103600000000001</c:v>
                </c:pt>
                <c:pt idx="42">
                  <c:v>2.7076769999999999</c:v>
                </c:pt>
                <c:pt idx="43">
                  <c:v>2.6984270000000001</c:v>
                </c:pt>
                <c:pt idx="44">
                  <c:v>2.7187489999999999</c:v>
                </c:pt>
                <c:pt idx="45">
                  <c:v>2.697114</c:v>
                </c:pt>
                <c:pt idx="46">
                  <c:v>2.6887660000000002</c:v>
                </c:pt>
                <c:pt idx="47">
                  <c:v>2.7135359999999999</c:v>
                </c:pt>
                <c:pt idx="48">
                  <c:v>2.6783440000000001</c:v>
                </c:pt>
                <c:pt idx="49">
                  <c:v>2.6506560000000001</c:v>
                </c:pt>
                <c:pt idx="50">
                  <c:v>2.664256</c:v>
                </c:pt>
              </c:numCache>
            </c:numRef>
          </c:val>
          <c:smooth val="0"/>
        </c:ser>
        <c:ser>
          <c:idx val="2"/>
          <c:order val="2"/>
          <c:tx>
            <c:strRef>
              <c:f>Sheet1!$D$1</c:f>
              <c:strCache>
                <c:ptCount val="1"/>
                <c:pt idx="0">
                  <c:v>NG HB Reference</c:v>
                </c:pt>
              </c:strCache>
            </c:strRef>
          </c:tx>
          <c:spPr>
            <a:ln w="28575" cap="rnd">
              <a:solidFill>
                <a:schemeClr val="tx1"/>
              </a:solidFill>
              <a:round/>
            </a:ln>
            <a:effectLst/>
          </c:spPr>
          <c:marker>
            <c:symbol val="none"/>
          </c:marker>
          <c:cat>
            <c:numRef>
              <c:f>Sheet1!$A$2:$A$52</c:f>
              <c:numCache>
                <c:formatCode>General</c:formatCode>
                <c:ptCount val="5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numCache>
            </c:numRef>
          </c:cat>
          <c:val>
            <c:numRef>
              <c:f>Sheet1!$D$2:$D$52</c:f>
              <c:numCache>
                <c:formatCode>General</c:formatCode>
                <c:ptCount val="51"/>
                <c:pt idx="0">
                  <c:v>6.1719039999999996</c:v>
                </c:pt>
                <c:pt idx="1">
                  <c:v>5.5810779999999998</c:v>
                </c:pt>
                <c:pt idx="2">
                  <c:v>4.6403230000000004</c:v>
                </c:pt>
                <c:pt idx="3">
                  <c:v>7.4475550000000004</c:v>
                </c:pt>
                <c:pt idx="4">
                  <c:v>7.7881159999999996</c:v>
                </c:pt>
                <c:pt idx="5">
                  <c:v>11.412051999999999</c:v>
                </c:pt>
                <c:pt idx="6">
                  <c:v>8.3910599999999995</c:v>
                </c:pt>
                <c:pt idx="7">
                  <c:v>8.4702529999999996</c:v>
                </c:pt>
                <c:pt idx="8">
                  <c:v>10.584771</c:v>
                </c:pt>
                <c:pt idx="9">
                  <c:v>4.6566689999999999</c:v>
                </c:pt>
                <c:pt idx="10">
                  <c:v>5.1036640000000002</c:v>
                </c:pt>
                <c:pt idx="11">
                  <c:v>4.5548500000000001</c:v>
                </c:pt>
                <c:pt idx="12">
                  <c:v>3.0790630000000001</c:v>
                </c:pt>
                <c:pt idx="13">
                  <c:v>4.1076189999999997</c:v>
                </c:pt>
                <c:pt idx="14">
                  <c:v>4.7597909999999999</c:v>
                </c:pt>
                <c:pt idx="15">
                  <c:v>2.83405</c:v>
                </c:pt>
                <c:pt idx="16">
                  <c:v>2.6652990000000001</c:v>
                </c:pt>
                <c:pt idx="17">
                  <c:v>3.1145399999999999</c:v>
                </c:pt>
                <c:pt idx="18">
                  <c:v>3.2183269999999999</c:v>
                </c:pt>
                <c:pt idx="19">
                  <c:v>2.5534699999999999</c:v>
                </c:pt>
                <c:pt idx="20">
                  <c:v>2.0664720000000001</c:v>
                </c:pt>
                <c:pt idx="21">
                  <c:v>3.10073</c:v>
                </c:pt>
                <c:pt idx="22">
                  <c:v>3.2256840000000002</c:v>
                </c:pt>
                <c:pt idx="23">
                  <c:v>2.992324</c:v>
                </c:pt>
                <c:pt idx="24">
                  <c:v>2.8017919999999998</c:v>
                </c:pt>
                <c:pt idx="25">
                  <c:v>2.8803239999999999</c:v>
                </c:pt>
                <c:pt idx="26">
                  <c:v>2.9843310000000001</c:v>
                </c:pt>
                <c:pt idx="27">
                  <c:v>3.042141</c:v>
                </c:pt>
                <c:pt idx="28">
                  <c:v>3.1755100000000001</c:v>
                </c:pt>
                <c:pt idx="29">
                  <c:v>3.2906309999999999</c:v>
                </c:pt>
                <c:pt idx="30">
                  <c:v>3.3439549999999998</c:v>
                </c:pt>
                <c:pt idx="31">
                  <c:v>3.3584839999999998</c:v>
                </c:pt>
                <c:pt idx="32">
                  <c:v>3.4230429999999998</c:v>
                </c:pt>
                <c:pt idx="33">
                  <c:v>3.4872100000000001</c:v>
                </c:pt>
                <c:pt idx="34">
                  <c:v>3.5170400000000002</c:v>
                </c:pt>
                <c:pt idx="35">
                  <c:v>3.5326979999999999</c:v>
                </c:pt>
                <c:pt idx="36">
                  <c:v>3.5373169999999998</c:v>
                </c:pt>
                <c:pt idx="37">
                  <c:v>3.5283199999999999</c:v>
                </c:pt>
                <c:pt idx="38">
                  <c:v>3.5497399999999999</c:v>
                </c:pt>
                <c:pt idx="39">
                  <c:v>3.5503559999999998</c:v>
                </c:pt>
                <c:pt idx="40">
                  <c:v>3.5492530000000002</c:v>
                </c:pt>
                <c:pt idx="41">
                  <c:v>3.549023</c:v>
                </c:pt>
                <c:pt idx="42">
                  <c:v>3.5287259999999998</c:v>
                </c:pt>
                <c:pt idx="43">
                  <c:v>3.5056509999999999</c:v>
                </c:pt>
                <c:pt idx="44">
                  <c:v>3.5018690000000001</c:v>
                </c:pt>
                <c:pt idx="45">
                  <c:v>3.5076990000000001</c:v>
                </c:pt>
                <c:pt idx="46">
                  <c:v>3.521007</c:v>
                </c:pt>
                <c:pt idx="47">
                  <c:v>3.547183</c:v>
                </c:pt>
                <c:pt idx="48">
                  <c:v>3.5962100000000001</c:v>
                </c:pt>
                <c:pt idx="49">
                  <c:v>3.6540050000000002</c:v>
                </c:pt>
                <c:pt idx="50">
                  <c:v>3.6939389999999999</c:v>
                </c:pt>
              </c:numCache>
            </c:numRef>
          </c:val>
          <c:smooth val="0"/>
        </c:ser>
        <c:dLbls>
          <c:showLegendKey val="0"/>
          <c:showVal val="0"/>
          <c:showCatName val="0"/>
          <c:showSerName val="0"/>
          <c:showPercent val="0"/>
          <c:showBubbleSize val="0"/>
        </c:dLbls>
        <c:marker val="1"/>
        <c:smooth val="0"/>
        <c:axId val="-1294874896"/>
        <c:axId val="-1294872176"/>
      </c:lineChart>
      <c:catAx>
        <c:axId val="-1294871088"/>
        <c:scaling>
          <c:orientation val="minMax"/>
        </c:scaling>
        <c:delete val="0"/>
        <c:axPos val="b"/>
        <c:numFmt formatCode="General" sourceLinked="1"/>
        <c:majorTickMark val="out"/>
        <c:minorTickMark val="none"/>
        <c:tickLblPos val="low"/>
        <c:spPr>
          <a:solidFill>
            <a:schemeClr val="bg1"/>
          </a:solidFill>
          <a:ln w="9525" cap="flat" cmpd="sng" algn="ctr">
            <a:solidFill>
              <a:schemeClr val="tx1">
                <a:alpha val="99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4871632"/>
        <c:crossesAt val="0"/>
        <c:auto val="1"/>
        <c:lblAlgn val="ctr"/>
        <c:lblOffset val="100"/>
        <c:tickLblSkip val="10"/>
        <c:tickMarkSkip val="10"/>
        <c:noMultiLvlLbl val="0"/>
      </c:catAx>
      <c:valAx>
        <c:axId val="-1294871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a:noFill/>
            <a:prstDash val="soli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4871088"/>
        <c:crosses val="autoZero"/>
        <c:crossBetween val="midCat"/>
      </c:valAx>
      <c:valAx>
        <c:axId val="-1294872176"/>
        <c:scaling>
          <c:orientation val="minMax"/>
          <c:max val="30"/>
          <c:min val="0"/>
        </c:scaling>
        <c:delete val="0"/>
        <c:axPos val="r"/>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1200" b="0" i="0" u="none" strike="noStrike" kern="1200" baseline="0">
                <a:solidFill>
                  <a:schemeClr val="tx1"/>
                </a:solidFill>
                <a:latin typeface="+mn-lt"/>
                <a:ea typeface="+mn-ea"/>
                <a:cs typeface="+mn-cs"/>
              </a:defRPr>
            </a:pPr>
            <a:endParaRPr lang="en-US"/>
          </a:p>
        </c:txPr>
        <c:crossAx val="-1294874896"/>
        <c:crosses val="max"/>
        <c:crossBetween val="between"/>
        <c:majorUnit val="4"/>
      </c:valAx>
      <c:catAx>
        <c:axId val="-1294874896"/>
        <c:scaling>
          <c:orientation val="minMax"/>
        </c:scaling>
        <c:delete val="1"/>
        <c:axPos val="b"/>
        <c:numFmt formatCode="General" sourceLinked="1"/>
        <c:majorTickMark val="out"/>
        <c:minorTickMark val="none"/>
        <c:tickLblPos val="nextTo"/>
        <c:crossAx val="-12948721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44366765622731"/>
          <c:y val="5.6007985896492224E-2"/>
          <c:w val="0.61216749797586001"/>
          <c:h val="0.84807261492766706"/>
        </c:manualLayout>
      </c:layout>
      <c:lineChart>
        <c:grouping val="standard"/>
        <c:varyColors val="0"/>
        <c:ser>
          <c:idx val="3"/>
          <c:order val="0"/>
          <c:tx>
            <c:strRef>
              <c:f>Sheet1!$B$1</c:f>
              <c:strCache>
                <c:ptCount val="1"/>
                <c:pt idx="0">
                  <c:v>total</c:v>
                </c:pt>
              </c:strCache>
            </c:strRef>
          </c:tx>
          <c:spPr>
            <a:ln w="22225" cap="rnd">
              <a:solidFill>
                <a:schemeClr val="tx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General</c:formatCode>
                <c:ptCount val="41"/>
                <c:pt idx="0">
                  <c:v>1082.5114160000001</c:v>
                </c:pt>
                <c:pt idx="1">
                  <c:v>1093.977097</c:v>
                </c:pt>
                <c:pt idx="2">
                  <c:v>1015.13468</c:v>
                </c:pt>
                <c:pt idx="3">
                  <c:v>982.87550999999996</c:v>
                </c:pt>
                <c:pt idx="4">
                  <c:v>998.42514900000003</c:v>
                </c:pt>
                <c:pt idx="5">
                  <c:v>895.55681700000002</c:v>
                </c:pt>
                <c:pt idx="6">
                  <c:v>727.51362400000005</c:v>
                </c:pt>
                <c:pt idx="7">
                  <c:v>773.910529</c:v>
                </c:pt>
                <c:pt idx="8">
                  <c:v>755.44152199999996</c:v>
                </c:pt>
                <c:pt idx="9">
                  <c:v>705.81759799999998</c:v>
                </c:pt>
                <c:pt idx="10">
                  <c:v>520.99432400000001</c:v>
                </c:pt>
                <c:pt idx="11">
                  <c:v>613.62768600000004</c:v>
                </c:pt>
                <c:pt idx="12">
                  <c:v>682.90655500000003</c:v>
                </c:pt>
                <c:pt idx="13">
                  <c:v>637.96575900000005</c:v>
                </c:pt>
                <c:pt idx="14">
                  <c:v>612.82428000000004</c:v>
                </c:pt>
                <c:pt idx="15">
                  <c:v>566.71307400000001</c:v>
                </c:pt>
                <c:pt idx="16">
                  <c:v>571.08013900000003</c:v>
                </c:pt>
                <c:pt idx="17">
                  <c:v>560.66436799999997</c:v>
                </c:pt>
                <c:pt idx="18">
                  <c:v>559.95752000000005</c:v>
                </c:pt>
                <c:pt idx="19">
                  <c:v>557.80731200000002</c:v>
                </c:pt>
                <c:pt idx="20">
                  <c:v>557.487122</c:v>
                </c:pt>
                <c:pt idx="21">
                  <c:v>550.60382100000004</c:v>
                </c:pt>
                <c:pt idx="22">
                  <c:v>545.37396200000001</c:v>
                </c:pt>
                <c:pt idx="23">
                  <c:v>540.66918899999996</c:v>
                </c:pt>
                <c:pt idx="24">
                  <c:v>540.20031700000004</c:v>
                </c:pt>
                <c:pt idx="25">
                  <c:v>535.51080300000001</c:v>
                </c:pt>
                <c:pt idx="26">
                  <c:v>534.25701900000001</c:v>
                </c:pt>
                <c:pt idx="27">
                  <c:v>533.05102499999998</c:v>
                </c:pt>
                <c:pt idx="28">
                  <c:v>525.731628</c:v>
                </c:pt>
                <c:pt idx="29">
                  <c:v>522.31109600000002</c:v>
                </c:pt>
                <c:pt idx="30">
                  <c:v>526.24438499999997</c:v>
                </c:pt>
                <c:pt idx="31">
                  <c:v>525.48663299999998</c:v>
                </c:pt>
                <c:pt idx="32">
                  <c:v>527.14727800000003</c:v>
                </c:pt>
                <c:pt idx="33">
                  <c:v>524.71838400000001</c:v>
                </c:pt>
                <c:pt idx="34">
                  <c:v>522.54278599999998</c:v>
                </c:pt>
                <c:pt idx="35">
                  <c:v>514.80029300000001</c:v>
                </c:pt>
                <c:pt idx="36">
                  <c:v>510.66275000000002</c:v>
                </c:pt>
                <c:pt idx="37">
                  <c:v>509.86608899999999</c:v>
                </c:pt>
                <c:pt idx="38">
                  <c:v>505.92544600000002</c:v>
                </c:pt>
                <c:pt idx="39">
                  <c:v>500.70428500000003</c:v>
                </c:pt>
                <c:pt idx="40">
                  <c:v>499.71374500000002</c:v>
                </c:pt>
              </c:numCache>
            </c:numRef>
          </c:val>
          <c:smooth val="0"/>
        </c:ser>
        <c:ser>
          <c:idx val="1"/>
          <c:order val="1"/>
          <c:tx>
            <c:strRef>
              <c:f>Sheet1!$C$1</c:f>
              <c:strCache>
                <c:ptCount val="1"/>
                <c:pt idx="0">
                  <c:v>Appalacia</c:v>
                </c:pt>
              </c:strCache>
            </c:strRef>
          </c:tx>
          <c:spPr>
            <a:ln w="22225" cap="rnd">
              <a:solidFill>
                <a:schemeClr val="accent3"/>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General</c:formatCode>
                <c:ptCount val="41"/>
                <c:pt idx="0">
                  <c:v>335.24771900000002</c:v>
                </c:pt>
                <c:pt idx="1">
                  <c:v>336.01718499999998</c:v>
                </c:pt>
                <c:pt idx="2">
                  <c:v>291.92934200000002</c:v>
                </c:pt>
                <c:pt idx="3">
                  <c:v>269.67150500000002</c:v>
                </c:pt>
                <c:pt idx="4">
                  <c:v>266.97878200000002</c:v>
                </c:pt>
                <c:pt idx="5">
                  <c:v>220.730121</c:v>
                </c:pt>
                <c:pt idx="6">
                  <c:v>179.62550400000001</c:v>
                </c:pt>
                <c:pt idx="7">
                  <c:v>197.84586899999999</c:v>
                </c:pt>
                <c:pt idx="8">
                  <c:v>200.17679999999999</c:v>
                </c:pt>
                <c:pt idx="9">
                  <c:v>193.204937</c:v>
                </c:pt>
                <c:pt idx="10">
                  <c:v>129.21603400000001</c:v>
                </c:pt>
                <c:pt idx="11">
                  <c:v>154.47818000000001</c:v>
                </c:pt>
                <c:pt idx="12">
                  <c:v>164.02775600000001</c:v>
                </c:pt>
                <c:pt idx="13">
                  <c:v>170.23095699999999</c:v>
                </c:pt>
                <c:pt idx="14">
                  <c:v>162.98786899999999</c:v>
                </c:pt>
                <c:pt idx="15">
                  <c:v>150.050476</c:v>
                </c:pt>
                <c:pt idx="16">
                  <c:v>152.36412000000001</c:v>
                </c:pt>
                <c:pt idx="17">
                  <c:v>154.23642000000001</c:v>
                </c:pt>
                <c:pt idx="18">
                  <c:v>153.62164300000001</c:v>
                </c:pt>
                <c:pt idx="19">
                  <c:v>150.62223800000001</c:v>
                </c:pt>
                <c:pt idx="20">
                  <c:v>151.344437</c:v>
                </c:pt>
                <c:pt idx="21">
                  <c:v>149.515747</c:v>
                </c:pt>
                <c:pt idx="22">
                  <c:v>149.511169</c:v>
                </c:pt>
                <c:pt idx="23">
                  <c:v>149.133545</c:v>
                </c:pt>
                <c:pt idx="24">
                  <c:v>149.13772599999999</c:v>
                </c:pt>
                <c:pt idx="25">
                  <c:v>147.90971400000001</c:v>
                </c:pt>
                <c:pt idx="26">
                  <c:v>147.45167499999999</c:v>
                </c:pt>
                <c:pt idx="27">
                  <c:v>147.48101800000001</c:v>
                </c:pt>
                <c:pt idx="28">
                  <c:v>147.65222199999999</c:v>
                </c:pt>
                <c:pt idx="29">
                  <c:v>146.111786</c:v>
                </c:pt>
                <c:pt idx="30">
                  <c:v>131.50198399999999</c:v>
                </c:pt>
                <c:pt idx="31">
                  <c:v>131.45581100000001</c:v>
                </c:pt>
                <c:pt idx="32">
                  <c:v>131.67413300000001</c:v>
                </c:pt>
                <c:pt idx="33">
                  <c:v>131.741287</c:v>
                </c:pt>
                <c:pt idx="34">
                  <c:v>131.618393</c:v>
                </c:pt>
                <c:pt idx="35">
                  <c:v>131.66769400000001</c:v>
                </c:pt>
                <c:pt idx="36">
                  <c:v>131.45948799999999</c:v>
                </c:pt>
                <c:pt idx="37">
                  <c:v>131.506912</c:v>
                </c:pt>
                <c:pt idx="38">
                  <c:v>131.48378</c:v>
                </c:pt>
                <c:pt idx="39">
                  <c:v>131.54422</c:v>
                </c:pt>
                <c:pt idx="40">
                  <c:v>132.019867</c:v>
                </c:pt>
              </c:numCache>
            </c:numRef>
          </c:val>
          <c:smooth val="0"/>
        </c:ser>
        <c:ser>
          <c:idx val="2"/>
          <c:order val="2"/>
          <c:tx>
            <c:strRef>
              <c:f>Sheet1!$D$1</c:f>
              <c:strCache>
                <c:ptCount val="1"/>
                <c:pt idx="0">
                  <c:v>Interior</c:v>
                </c:pt>
              </c:strCache>
            </c:strRef>
          </c:tx>
          <c:spPr>
            <a:ln w="22225" cap="rnd">
              <a:solidFill>
                <a:schemeClr val="accent1"/>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General</c:formatCode>
                <c:ptCount val="41"/>
                <c:pt idx="0">
                  <c:v>155.65278000000001</c:v>
                </c:pt>
                <c:pt idx="1">
                  <c:v>170.32688999999999</c:v>
                </c:pt>
                <c:pt idx="2">
                  <c:v>179.96142900000001</c:v>
                </c:pt>
                <c:pt idx="3">
                  <c:v>182.99367699999999</c:v>
                </c:pt>
                <c:pt idx="4">
                  <c:v>188.60444000000001</c:v>
                </c:pt>
                <c:pt idx="5">
                  <c:v>167.42962800000001</c:v>
                </c:pt>
                <c:pt idx="6">
                  <c:v>143.91715400000001</c:v>
                </c:pt>
                <c:pt idx="7">
                  <c:v>145.19447700000001</c:v>
                </c:pt>
                <c:pt idx="8">
                  <c:v>136.935236</c:v>
                </c:pt>
                <c:pt idx="9">
                  <c:v>127.61000799999999</c:v>
                </c:pt>
                <c:pt idx="10">
                  <c:v>88.249427999999995</c:v>
                </c:pt>
                <c:pt idx="11">
                  <c:v>118.006348</c:v>
                </c:pt>
                <c:pt idx="12">
                  <c:v>151.48142999999999</c:v>
                </c:pt>
                <c:pt idx="13">
                  <c:v>144.16656499999999</c:v>
                </c:pt>
                <c:pt idx="14">
                  <c:v>130.896286</c:v>
                </c:pt>
                <c:pt idx="15">
                  <c:v>118.482788</c:v>
                </c:pt>
                <c:pt idx="16">
                  <c:v>118.26776099999999</c:v>
                </c:pt>
                <c:pt idx="17">
                  <c:v>109.092468</c:v>
                </c:pt>
                <c:pt idx="18">
                  <c:v>106.033264</c:v>
                </c:pt>
                <c:pt idx="19">
                  <c:v>99.619308000000004</c:v>
                </c:pt>
                <c:pt idx="20">
                  <c:v>94.655968000000001</c:v>
                </c:pt>
                <c:pt idx="21">
                  <c:v>95.841033999999993</c:v>
                </c:pt>
                <c:pt idx="22">
                  <c:v>95.767746000000002</c:v>
                </c:pt>
                <c:pt idx="23">
                  <c:v>93.990523999999994</c:v>
                </c:pt>
                <c:pt idx="24">
                  <c:v>94.056747000000001</c:v>
                </c:pt>
                <c:pt idx="25">
                  <c:v>98.591453999999999</c:v>
                </c:pt>
                <c:pt idx="26">
                  <c:v>98.650825999999995</c:v>
                </c:pt>
                <c:pt idx="27">
                  <c:v>103.20050000000001</c:v>
                </c:pt>
                <c:pt idx="28">
                  <c:v>106.931763</c:v>
                </c:pt>
                <c:pt idx="29">
                  <c:v>108.99335499999999</c:v>
                </c:pt>
                <c:pt idx="30">
                  <c:v>114.21397399999999</c:v>
                </c:pt>
                <c:pt idx="31">
                  <c:v>115.044121</c:v>
                </c:pt>
                <c:pt idx="32">
                  <c:v>118.485985</c:v>
                </c:pt>
                <c:pt idx="33">
                  <c:v>120.49290499999999</c:v>
                </c:pt>
                <c:pt idx="34">
                  <c:v>122.96612500000001</c:v>
                </c:pt>
                <c:pt idx="35">
                  <c:v>124.13726800000001</c:v>
                </c:pt>
                <c:pt idx="36">
                  <c:v>123.890366</c:v>
                </c:pt>
                <c:pt idx="37">
                  <c:v>123.86902600000001</c:v>
                </c:pt>
                <c:pt idx="38">
                  <c:v>124.266541</c:v>
                </c:pt>
                <c:pt idx="39">
                  <c:v>124.885239</c:v>
                </c:pt>
                <c:pt idx="40">
                  <c:v>127.74144</c:v>
                </c:pt>
              </c:numCache>
            </c:numRef>
          </c:val>
          <c:smooth val="0"/>
        </c:ser>
        <c:ser>
          <c:idx val="4"/>
          <c:order val="3"/>
          <c:tx>
            <c:strRef>
              <c:f>Sheet1!$E$1</c:f>
              <c:strCache>
                <c:ptCount val="1"/>
                <c:pt idx="0">
                  <c:v>West</c:v>
                </c:pt>
              </c:strCache>
            </c:strRef>
          </c:tx>
          <c:spPr>
            <a:ln w="22225" cap="rnd">
              <a:solidFill>
                <a:schemeClr val="accent2"/>
              </a:solidFill>
              <a:round/>
            </a:ln>
            <a:effectLst/>
          </c:spPr>
          <c:marker>
            <c:symbol val="none"/>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General</c:formatCode>
                <c:ptCount val="41"/>
                <c:pt idx="0">
                  <c:v>591.61091699999997</c:v>
                </c:pt>
                <c:pt idx="1">
                  <c:v>587.63302199999998</c:v>
                </c:pt>
                <c:pt idx="2">
                  <c:v>543.24390900000003</c:v>
                </c:pt>
                <c:pt idx="3">
                  <c:v>530.210328</c:v>
                </c:pt>
                <c:pt idx="4">
                  <c:v>542.84192700000006</c:v>
                </c:pt>
                <c:pt idx="5">
                  <c:v>507.39706799999999</c:v>
                </c:pt>
                <c:pt idx="6">
                  <c:v>403.97096599999998</c:v>
                </c:pt>
                <c:pt idx="7">
                  <c:v>430.870183</c:v>
                </c:pt>
                <c:pt idx="8">
                  <c:v>418.32948599999997</c:v>
                </c:pt>
                <c:pt idx="9">
                  <c:v>385.00265300000001</c:v>
                </c:pt>
                <c:pt idx="10">
                  <c:v>303.52886999999998</c:v>
                </c:pt>
                <c:pt idx="11">
                  <c:v>341.14312699999999</c:v>
                </c:pt>
                <c:pt idx="12">
                  <c:v>367.39733899999999</c:v>
                </c:pt>
                <c:pt idx="13">
                  <c:v>323.56826799999999</c:v>
                </c:pt>
                <c:pt idx="14">
                  <c:v>318.94006300000001</c:v>
                </c:pt>
                <c:pt idx="15">
                  <c:v>298.17974900000002</c:v>
                </c:pt>
                <c:pt idx="16">
                  <c:v>300.44830300000001</c:v>
                </c:pt>
                <c:pt idx="17">
                  <c:v>297.33544899999998</c:v>
                </c:pt>
                <c:pt idx="18">
                  <c:v>300.30255099999999</c:v>
                </c:pt>
                <c:pt idx="19">
                  <c:v>307.56573500000002</c:v>
                </c:pt>
                <c:pt idx="20">
                  <c:v>311.48675500000002</c:v>
                </c:pt>
                <c:pt idx="21">
                  <c:v>305.24707000000001</c:v>
                </c:pt>
                <c:pt idx="22">
                  <c:v>300.095032</c:v>
                </c:pt>
                <c:pt idx="23">
                  <c:v>297.54516599999999</c:v>
                </c:pt>
                <c:pt idx="24">
                  <c:v>297.00582900000001</c:v>
                </c:pt>
                <c:pt idx="25">
                  <c:v>289.00967400000002</c:v>
                </c:pt>
                <c:pt idx="26">
                  <c:v>288.15451000000002</c:v>
                </c:pt>
                <c:pt idx="27">
                  <c:v>282.36956800000002</c:v>
                </c:pt>
                <c:pt idx="28">
                  <c:v>271.14761399999998</c:v>
                </c:pt>
                <c:pt idx="29">
                  <c:v>267.20599399999998</c:v>
                </c:pt>
                <c:pt idx="30">
                  <c:v>280.528412</c:v>
                </c:pt>
                <c:pt idx="31">
                  <c:v>278.98672499999998</c:v>
                </c:pt>
                <c:pt idx="32">
                  <c:v>276.987122</c:v>
                </c:pt>
                <c:pt idx="33">
                  <c:v>272.48422199999999</c:v>
                </c:pt>
                <c:pt idx="34">
                  <c:v>267.95825200000002</c:v>
                </c:pt>
                <c:pt idx="35">
                  <c:v>258.995361</c:v>
                </c:pt>
                <c:pt idx="36">
                  <c:v>255.312927</c:v>
                </c:pt>
                <c:pt idx="37">
                  <c:v>254.49009699999999</c:v>
                </c:pt>
                <c:pt idx="38">
                  <c:v>250.175095</c:v>
                </c:pt>
                <c:pt idx="39">
                  <c:v>244.274811</c:v>
                </c:pt>
                <c:pt idx="40">
                  <c:v>239.95245399999999</c:v>
                </c:pt>
              </c:numCache>
            </c:numRef>
          </c:val>
          <c:smooth val="0"/>
        </c:ser>
        <c:dLbls>
          <c:showLegendKey val="0"/>
          <c:showVal val="0"/>
          <c:showCatName val="0"/>
          <c:showSerName val="0"/>
          <c:showPercent val="0"/>
          <c:showBubbleSize val="0"/>
        </c:dLbls>
        <c:smooth val="0"/>
        <c:axId val="-1294870544"/>
        <c:axId val="-1294873808"/>
      </c:lineChart>
      <c:catAx>
        <c:axId val="-12948705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4873808"/>
        <c:crosses val="autoZero"/>
        <c:auto val="1"/>
        <c:lblAlgn val="ctr"/>
        <c:lblOffset val="100"/>
        <c:tickLblSkip val="20"/>
        <c:tickMarkSkip val="10"/>
        <c:noMultiLvlLbl val="0"/>
      </c:catAx>
      <c:valAx>
        <c:axId val="-1294873808"/>
        <c:scaling>
          <c:orientation val="minMax"/>
          <c:max val="14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w="22225">
            <a:solidFill>
              <a:schemeClr val="bg1">
                <a:lumMod val="65000"/>
              </a:schemeClr>
            </a:solidFill>
            <a:prstDash val="lgDash"/>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94870544"/>
        <c:crossesAt val="11"/>
        <c:crossBetween val="midCat"/>
      </c:valAx>
      <c:spPr>
        <a:noFill/>
        <a:ln>
          <a:noFill/>
        </a:ln>
        <a:effectLst/>
      </c:spPr>
    </c:plotArea>
    <c:plotVisOnly val="1"/>
    <c:dispBlanksAs val="zero"/>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7.xml.rels><?xml version="1.0" encoding="UTF-8" standalone="yes"?>
<Relationships xmlns="http://schemas.openxmlformats.org/package/2006/relationships"><Relationship Id="rId1" Type="http://schemas.openxmlformats.org/officeDocument/2006/relationships/image" Target="../media/image9.jpg"/></Relationships>
</file>

<file path=ppt/drawings/_rels/drawing44.xml.rels><?xml version="1.0" encoding="UTF-8" standalone="yes"?>
<Relationships xmlns="http://schemas.openxmlformats.org/package/2006/relationships"><Relationship Id="rId1" Type="http://schemas.openxmlformats.org/officeDocument/2006/relationships/image" Target="../media/image11.png"/></Relationships>
</file>

<file path=ppt/drawings/_rels/drawing47.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0.27305</cdr:x>
      <cdr:y>0.00571</cdr:y>
    </cdr:from>
    <cdr:to>
      <cdr:x>0.51923</cdr:x>
      <cdr:y>0.14001</cdr:y>
    </cdr:to>
    <cdr:sp macro="" textlink="">
      <cdr:nvSpPr>
        <cdr:cNvPr id="5" name="TextBox 1"/>
        <cdr:cNvSpPr txBox="1"/>
      </cdr:nvSpPr>
      <cdr:spPr bwMode="auto">
        <a:xfrm xmlns:a="http://schemas.openxmlformats.org/drawingml/2006/main">
          <a:off x="1073692" y="17672"/>
          <a:ext cx="968039" cy="41595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05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a:t>
          </a:r>
          <a:endParaRPr lang="en-US" sz="12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0.74598</cdr:x>
      <cdr:y>0.02935</cdr:y>
    </cdr:from>
    <cdr:to>
      <cdr:x>0.99992</cdr:x>
      <cdr:y>0.84345</cdr:y>
    </cdr:to>
    <cdr:sp macro="" textlink="">
      <cdr:nvSpPr>
        <cdr:cNvPr id="6" name="TextBox 1"/>
        <cdr:cNvSpPr txBox="1"/>
      </cdr:nvSpPr>
      <cdr:spPr bwMode="auto">
        <a:xfrm xmlns:a="http://schemas.openxmlformats.org/drawingml/2006/main">
          <a:off x="2933371" y="90903"/>
          <a:ext cx="998552" cy="25214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96D7"/>
              </a:solidFill>
              <a:effectLst/>
              <a:uLnTx/>
              <a:uFillTx/>
              <a:latin typeface="+mn-lt"/>
              <a:ea typeface="Times New Roman" charset="0"/>
              <a:cs typeface="Times New Roman" charset="0"/>
            </a:rPr>
            <a:t>dry </a:t>
          </a:r>
          <a:r>
            <a:rPr kumimoji="0" lang="en-US" sz="1200" b="1" i="0" u="none" strike="noStrike" kern="0" cap="none" spc="0" normalizeH="0" baseline="0" noProof="0" dirty="0">
              <a:ln>
                <a:noFill/>
              </a:ln>
              <a:solidFill>
                <a:srgbClr val="2EA9DE"/>
              </a:solidFill>
              <a:effectLst/>
              <a:uLnTx/>
              <a:uFillTx/>
              <a:latin typeface="+mn-lt"/>
              <a:ea typeface="Times New Roman" charset="0"/>
              <a:cs typeface="Times New Roman" charset="0"/>
            </a:rPr>
            <a:t>natural</a:t>
          </a:r>
          <a:r>
            <a:rPr kumimoji="0" lang="en-US" sz="1200" b="1" i="0" u="none" strike="noStrike" kern="0" cap="none" spc="0" normalizeH="0" baseline="0" noProof="0" dirty="0">
              <a:ln>
                <a:noFill/>
              </a:ln>
              <a:solidFill>
                <a:srgbClr val="0096D7"/>
              </a:solidFill>
              <a:effectLst/>
              <a:uLnTx/>
              <a:uFillTx/>
              <a:latin typeface="+mn-lt"/>
              <a:ea typeface="Times New Roman" charset="0"/>
              <a:cs typeface="Times New Roman" charset="0"/>
            </a:rPr>
            <a:t> </a:t>
          </a:r>
          <a:r>
            <a:rPr kumimoji="0" lang="en-US" sz="1200" b="1" i="0" u="none" strike="noStrike" kern="0" cap="none" spc="0" normalizeH="0" baseline="0" noProof="0" dirty="0" smtClean="0">
              <a:ln>
                <a:noFill/>
              </a:ln>
              <a:solidFill>
                <a:srgbClr val="0096D7"/>
              </a:solidFill>
              <a:effectLst/>
              <a:uLnTx/>
              <a:uFillTx/>
              <a:latin typeface="+mn-lt"/>
              <a:ea typeface="Times New Roman" charset="0"/>
              <a:cs typeface="Times New Roman" charset="0"/>
            </a:rPr>
            <a:t>gas</a:t>
          </a:r>
        </a:p>
        <a:p xmlns:a="http://schemas.openxmlformats.org/drawingml/2006/main">
          <a:pPr eaLnBrk="0" hangingPunct="0"/>
          <a:endParaRPr kumimoji="0" lang="en-US" sz="900" b="1" i="0" u="none" strike="noStrike" kern="0" cap="none" spc="0" normalizeH="0" baseline="0" noProof="0" dirty="0" smtClean="0">
            <a:ln>
              <a:noFill/>
            </a:ln>
            <a:solidFill>
              <a:srgbClr val="675005"/>
            </a:solidFill>
            <a:effectLst/>
            <a:uLnTx/>
            <a:uFillTx/>
            <a:latin typeface="+mn-lt"/>
            <a:ea typeface="Times New Roman" charset="0"/>
            <a:cs typeface="Times New Roman" charset="0"/>
          </a:endParaRPr>
        </a:p>
        <a:p xmlns:a="http://schemas.openxmlformats.org/drawingml/2006/main">
          <a:pPr eaLnBrk="0" hangingPunct="0"/>
          <a:endParaRPr kumimoji="0" lang="en-US" sz="500" b="1" i="0" u="none" strike="noStrike" kern="0" cap="none" spc="0" normalizeH="0" baseline="0" noProof="0" dirty="0">
            <a:ln>
              <a:noFill/>
            </a:ln>
            <a:solidFill>
              <a:srgbClr val="675005"/>
            </a:solidFill>
            <a:effectLst/>
            <a:uLnTx/>
            <a:uFillTx/>
            <a:latin typeface="+mn-lt"/>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a:ln>
                <a:noFill/>
              </a:ln>
              <a:solidFill>
                <a:srgbClr val="675005"/>
              </a:solidFill>
              <a:effectLst/>
              <a:uLnTx/>
              <a:uFillTx/>
              <a:latin typeface="+mn-lt"/>
              <a:ea typeface="Times New Roman" charset="0"/>
              <a:cs typeface="Times New Roman" charset="0"/>
            </a:rPr>
            <a:t>crude oil and lease </a:t>
          </a:r>
          <a:r>
            <a:rPr kumimoji="0" lang="en-US" sz="1200" b="1" i="0" u="none" strike="noStrike" kern="0" cap="none" spc="0" normalizeH="0" baseline="0" noProof="0" dirty="0" smtClean="0">
              <a:ln>
                <a:noFill/>
              </a:ln>
              <a:solidFill>
                <a:srgbClr val="675005"/>
              </a:solidFill>
              <a:effectLst/>
              <a:uLnTx/>
              <a:uFillTx/>
              <a:latin typeface="+mn-lt"/>
              <a:ea typeface="Times New Roman" charset="0"/>
              <a:cs typeface="Times New Roman" charset="0"/>
            </a:rPr>
            <a:t>condensate</a:t>
          </a:r>
        </a:p>
        <a:p xmlns:a="http://schemas.openxmlformats.org/drawingml/2006/main">
          <a:pPr eaLnBrk="0" hangingPunct="0"/>
          <a:r>
            <a:rPr lang="en-US" sz="1200" b="1" dirty="0" smtClean="0">
              <a:solidFill>
                <a:srgbClr val="5D9732"/>
              </a:solidFill>
              <a:ea typeface="Times New Roman" charset="0"/>
              <a:cs typeface="Times New Roman" charset="0"/>
            </a:rPr>
            <a:t>other renewable energy</a:t>
          </a:r>
        </a:p>
        <a:p xmlns:a="http://schemas.openxmlformats.org/drawingml/2006/main">
          <a:pPr eaLnBrk="0" hangingPunct="0"/>
          <a:endParaRPr lang="en-US" sz="100" b="1" dirty="0">
            <a:solidFill>
              <a:srgbClr val="5D9732"/>
            </a:solidFill>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a:ln>
                <a:noFill/>
              </a:ln>
              <a:solidFill>
                <a:srgbClr val="8B8B8B"/>
              </a:solidFill>
              <a:effectLst/>
              <a:uLnTx/>
              <a:uFillTx/>
              <a:latin typeface="+mn-lt"/>
              <a:ea typeface="Times New Roman" charset="0"/>
              <a:cs typeface="Times New Roman" charset="0"/>
            </a:rPr>
            <a:t>coal</a:t>
          </a:r>
          <a:endParaRPr lang="en-US" sz="1200" b="1" i="0" baseline="0" dirty="0">
            <a:solidFill>
              <a:srgbClr val="8B8B8B"/>
            </a:solidFill>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BD732A">
                  <a:lumMod val="75000"/>
                </a:srgbClr>
              </a:solidFill>
              <a:effectLst/>
              <a:uLnTx/>
              <a:uFillTx/>
              <a:latin typeface="+mn-lt"/>
              <a:ea typeface="Times New Roman" charset="0"/>
              <a:cs typeface="Times New Roman" charset="0"/>
            </a:rPr>
            <a:t>natural gas plant </a:t>
          </a:r>
          <a:r>
            <a:rPr kumimoji="0" lang="en-US" sz="1200" b="1" i="0" u="none" strike="noStrike" kern="0" cap="none" spc="0" normalizeH="0" baseline="0" noProof="0" dirty="0">
              <a:ln>
                <a:noFill/>
              </a:ln>
              <a:solidFill>
                <a:srgbClr val="8E561F"/>
              </a:solidFill>
              <a:effectLst/>
              <a:uLnTx/>
              <a:uFillTx/>
              <a:latin typeface="+mn-lt"/>
              <a:ea typeface="Times New Roman" charset="0"/>
              <a:cs typeface="Times New Roman" charset="0"/>
            </a:rPr>
            <a:t>liquids</a:t>
          </a:r>
        </a:p>
        <a:p xmlns:a="http://schemas.openxmlformats.org/drawingml/2006/main">
          <a:pPr eaLnBrk="0" hangingPunct="0"/>
          <a:r>
            <a:rPr lang="en-US" sz="1200" b="1" i="0" baseline="0" dirty="0">
              <a:solidFill>
                <a:srgbClr val="A33340"/>
              </a:solidFill>
              <a:latin typeface="+mn-lt"/>
              <a:ea typeface="Times New Roman" charset="0"/>
              <a:cs typeface="Times New Roman" charset="0"/>
            </a:rPr>
            <a:t>nuclear</a:t>
          </a:r>
        </a:p>
        <a:p xmlns:a="http://schemas.openxmlformats.org/drawingml/2006/main">
          <a:pPr eaLnBrk="0" hangingPunct="0"/>
          <a:r>
            <a:rPr lang="en-US" sz="1200" b="1" i="0" baseline="0" dirty="0">
              <a:solidFill>
                <a:schemeClr val="tx2"/>
              </a:solidFill>
              <a:latin typeface="+mn-lt"/>
              <a:ea typeface="Times New Roman" charset="0"/>
              <a:cs typeface="Times New Roman" charset="0"/>
            </a:rPr>
            <a:t>hydro</a:t>
          </a:r>
        </a:p>
      </cdr:txBody>
    </cdr:sp>
  </cdr:relSizeAnchor>
</c:userShapes>
</file>

<file path=ppt/drawings/drawing10.xml><?xml version="1.0" encoding="utf-8"?>
<c:userShapes xmlns:c="http://schemas.openxmlformats.org/drawingml/2006/chart">
  <cdr:relSizeAnchor xmlns:cdr="http://schemas.openxmlformats.org/drawingml/2006/chartDrawing">
    <cdr:from>
      <cdr:x>0.06046</cdr:x>
      <cdr:y>0.00571</cdr:y>
    </cdr:from>
    <cdr:to>
      <cdr:x>0.48729</cdr:x>
      <cdr:y>0.13996</cdr:y>
    </cdr:to>
    <cdr:sp macro="" textlink="">
      <cdr:nvSpPr>
        <cdr:cNvPr id="6" name="TextBox 1"/>
        <cdr:cNvSpPr txBox="1"/>
      </cdr:nvSpPr>
      <cdr:spPr bwMode="auto">
        <a:xfrm xmlns:a="http://schemas.openxmlformats.org/drawingml/2006/main">
          <a:off x="243210" y="17672"/>
          <a:ext cx="1717020" cy="4158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2020</a:t>
          </a:r>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0" i="0" dirty="0" smtClean="0">
              <a:solidFill>
                <a:schemeClr val="tx1"/>
              </a:solidFill>
              <a:latin typeface="Arial" panose="020B0604020202020204" pitchFamily="34" charset="0"/>
              <a:ea typeface="Times New Roman" charset="0"/>
              <a:cs typeface="Arial" panose="020B0604020202020204" pitchFamily="34" charset="0"/>
            </a:rPr>
            <a:t>   history</a:t>
          </a:r>
          <a:r>
            <a:rPr lang="en-US" sz="1200"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0.63889</cdr:x>
      <cdr:y>0.03743</cdr:y>
    </cdr:from>
    <cdr:to>
      <cdr:x>1</cdr:x>
      <cdr:y>0.66624</cdr:y>
    </cdr:to>
    <cdr:sp macro="" textlink="">
      <cdr:nvSpPr>
        <cdr:cNvPr id="9" name="TextBox 1"/>
        <cdr:cNvSpPr txBox="1"/>
      </cdr:nvSpPr>
      <cdr:spPr bwMode="auto">
        <a:xfrm xmlns:a="http://schemas.openxmlformats.org/drawingml/2006/main">
          <a:off x="2570079" y="115944"/>
          <a:ext cx="1452646" cy="194752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2">
                  <a:lumMod val="40000"/>
                  <a:lumOff val="60000"/>
                </a:schemeClr>
              </a:solidFill>
              <a:effectLst/>
              <a:latin typeface="Arial" panose="020B0604020202020204" pitchFamily="34" charset="0"/>
              <a:ea typeface="+mn-ea"/>
              <a:cs typeface="Arial" panose="020B0604020202020204" pitchFamily="34" charset="0"/>
            </a:rPr>
            <a:t>Low Oil and Gas </a:t>
          </a:r>
          <a:r>
            <a:rPr lang="en-US" sz="1200" b="1" dirty="0" smtClean="0">
              <a:solidFill>
                <a:schemeClr val="accent2">
                  <a:lumMod val="40000"/>
                  <a:lumOff val="60000"/>
                </a:schemeClr>
              </a:solidFill>
              <a:latin typeface="Arial" panose="020B0604020202020204" pitchFamily="34" charset="0"/>
              <a:cs typeface="Arial" panose="020B0604020202020204" pitchFamily="34" charset="0"/>
            </a:rPr>
            <a:t>Supply</a:t>
          </a:r>
          <a:endParaRPr lang="en-US" sz="1200" dirty="0">
            <a:solidFill>
              <a:schemeClr val="accent2">
                <a:lumMod val="40000"/>
                <a:lumOff val="60000"/>
              </a:schemeClr>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dirty="0" smtClean="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dirty="0">
            <a:solidFill>
              <a:schemeClr val="accent2"/>
            </a:solidFill>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dirty="0" smtClean="0">
            <a:solidFill>
              <a:schemeClr val="accent2"/>
            </a:solidFill>
            <a:effectLst/>
            <a:latin typeface="Arial" panose="020B0604020202020204" pitchFamily="34"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smtClean="0">
              <a:solidFill>
                <a:schemeClr val="accent5">
                  <a:lumMod val="75000"/>
                </a:schemeClr>
              </a:solidFill>
              <a:effectLst/>
              <a:latin typeface="Arial" panose="020B0604020202020204" pitchFamily="34" charset="0"/>
              <a:ea typeface="+mn-ea"/>
              <a:cs typeface="Arial" panose="020B0604020202020204" pitchFamily="34" charset="0"/>
            </a:rPr>
            <a:t>High </a:t>
          </a:r>
          <a:r>
            <a:rPr lang="en-US" sz="1200" b="1" i="0" dirty="0">
              <a:solidFill>
                <a:schemeClr val="accent5">
                  <a:lumMod val="75000"/>
                </a:schemeClr>
              </a:solidFill>
              <a:effectLst/>
              <a:latin typeface="Arial" panose="020B0604020202020204" pitchFamily="34" charset="0"/>
              <a:ea typeface="+mn-ea"/>
              <a:cs typeface="Arial" panose="020B0604020202020204" pitchFamily="34" charset="0"/>
            </a:rPr>
            <a:t>Oil</a:t>
          </a:r>
          <a:r>
            <a:rPr lang="en-US" sz="1200" b="1" i="0" baseline="0" dirty="0">
              <a:solidFill>
                <a:schemeClr val="accent5">
                  <a:lumMod val="75000"/>
                </a:schemeClr>
              </a:solidFill>
              <a:effectLst/>
              <a:latin typeface="Arial" panose="020B0604020202020204" pitchFamily="34" charset="0"/>
              <a:cs typeface="Arial" panose="020B0604020202020204" pitchFamily="34" charset="0"/>
            </a:rPr>
            <a:t> Price</a:t>
          </a:r>
          <a:endParaRPr lang="en-US" sz="1200" dirty="0">
            <a:solidFill>
              <a:schemeClr val="accent5">
                <a:lumMod val="75000"/>
              </a:schemeClr>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200" b="1" i="0" dirty="0" smtClean="0">
              <a:solidFill>
                <a:schemeClr val="tx1"/>
              </a:solidFill>
              <a:latin typeface="Arial" panose="020B0604020202020204" pitchFamily="34" charset="0"/>
              <a:ea typeface="Times New Roman" charset="0"/>
              <a:cs typeface="Arial" panose="020B0604020202020204" pitchFamily="34" charset="0"/>
            </a:rPr>
            <a:t>Reference</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5">
                  <a:lumMod val="40000"/>
                  <a:lumOff val="60000"/>
                </a:schemeClr>
              </a:solidFill>
              <a:effectLst/>
              <a:latin typeface="Arial" panose="020B0604020202020204" pitchFamily="34" charset="0"/>
              <a:cs typeface="Arial" panose="020B0604020202020204" pitchFamily="34" charset="0"/>
            </a:rPr>
            <a:t>Low Oil Price</a:t>
          </a:r>
          <a:endParaRPr lang="en-US" sz="1200" dirty="0">
            <a:solidFill>
              <a:schemeClr val="accent5">
                <a:lumMod val="40000"/>
                <a:lumOff val="60000"/>
              </a:schemeClr>
            </a:solidFill>
            <a:effectLst/>
            <a:latin typeface="Arial" panose="020B0604020202020204" pitchFamily="34" charset="0"/>
            <a:cs typeface="Arial" panose="020B0604020202020204" pitchFamily="34" charset="0"/>
          </a:endParaRPr>
        </a:p>
        <a:p xmlns:a="http://schemas.openxmlformats.org/drawingml/2006/main">
          <a:pPr eaLnBrk="0" hangingPunct="0"/>
          <a:endParaRPr lang="en-US" sz="1200" b="1" i="0" dirty="0" smtClean="0">
            <a:solidFill>
              <a:schemeClr val="accent3"/>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dirty="0" smtClean="0">
              <a:solidFill>
                <a:schemeClr val="accent2">
                  <a:lumMod val="75000"/>
                </a:schemeClr>
              </a:solidFill>
              <a:latin typeface="Arial" panose="020B0604020202020204" pitchFamily="34" charset="0"/>
              <a:ea typeface="Times New Roman" charset="0"/>
              <a:cs typeface="Arial" panose="020B0604020202020204" pitchFamily="34" charset="0"/>
            </a:rPr>
            <a:t>High Oil and Gas Supply</a:t>
          </a:r>
          <a:endParaRPr lang="en-US" sz="1200" i="0" dirty="0" smtClean="0">
            <a:solidFill>
              <a:schemeClr val="accent2">
                <a:lumMod val="75000"/>
              </a:schemeClr>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100.xml><?xml version="1.0" encoding="utf-8"?>
<c:userShapes xmlns:c="http://schemas.openxmlformats.org/drawingml/2006/chart">
  <cdr:relSizeAnchor xmlns:cdr="http://schemas.openxmlformats.org/drawingml/2006/chartDrawing">
    <cdr:from>
      <cdr:x>0</cdr:x>
      <cdr:y>0</cdr:y>
    </cdr:from>
    <cdr:to>
      <cdr:x>1</cdr:x>
      <cdr:y>0.18403</cdr:y>
    </cdr:to>
    <cdr:sp macro="" textlink="">
      <cdr:nvSpPr>
        <cdr:cNvPr id="2" name="TextBox 1"/>
        <cdr:cNvSpPr txBox="1"/>
      </cdr:nvSpPr>
      <cdr:spPr bwMode="auto">
        <a:xfrm xmlns:a="http://schemas.openxmlformats.org/drawingml/2006/main">
          <a:off x="0" y="0"/>
          <a:ext cx="4022725" cy="6436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sz="1200" b="1" dirty="0" smtClean="0">
              <a:ea typeface="Times New Roman" charset="0"/>
              <a:cs typeface="Times New Roman" charset="0"/>
            </a:rPr>
            <a:t>Light-duty vehicle miles traveled per licensed driver</a:t>
          </a:r>
          <a:endParaRPr lang="en-US" sz="1200" b="1" i="0" dirty="0" smtClean="0">
            <a:solidFill>
              <a:sysClr val="windowText" lastClr="000000"/>
            </a:solidFill>
            <a:ea typeface="Times New Roman" charset="0"/>
            <a:cs typeface="Times New Roman" charset="0"/>
          </a:endParaRPr>
        </a:p>
        <a:p xmlns:a="http://schemas.openxmlformats.org/drawingml/2006/main">
          <a:pPr algn="l" eaLnBrk="0" hangingPunct="0"/>
          <a:r>
            <a:rPr lang="en-US" sz="1200" b="1" dirty="0" smtClean="0">
              <a:ea typeface="Times New Roman" charset="0"/>
              <a:cs typeface="Times New Roman" charset="0"/>
            </a:rPr>
            <a:t>AEO2021 Reference case</a:t>
          </a:r>
          <a:endParaRPr lang="en-US" sz="1200" dirty="0">
            <a:ea typeface="Times New Roman" charset="0"/>
            <a:cs typeface="Times New Roman" charset="0"/>
          </a:endParaRPr>
        </a:p>
        <a:p xmlns:a="http://schemas.openxmlformats.org/drawingml/2006/main">
          <a:pPr algn="l" eaLnBrk="0" hangingPunct="0"/>
          <a:r>
            <a:rPr lang="en-US" dirty="0">
              <a:ea typeface="Times New Roman" charset="0"/>
              <a:cs typeface="Times New Roman" charset="0"/>
            </a:rPr>
            <a:t>t</a:t>
          </a:r>
          <a:r>
            <a:rPr lang="en-US" i="0" dirty="0" smtClean="0">
              <a:solidFill>
                <a:sysClr val="windowText" lastClr="000000"/>
              </a:solidFill>
              <a:ea typeface="Times New Roman" charset="0"/>
              <a:cs typeface="Times New Roman" charset="0"/>
            </a:rPr>
            <a:t>housand miles</a:t>
          </a:r>
        </a:p>
      </cdr:txBody>
    </cdr:sp>
  </cdr:relSizeAnchor>
  <cdr:relSizeAnchor xmlns:cdr="http://schemas.openxmlformats.org/drawingml/2006/chartDrawing">
    <cdr:from>
      <cdr:x>0.13735</cdr:x>
      <cdr:y>0.17638</cdr:y>
    </cdr:from>
    <cdr:to>
      <cdr:x>0.35031</cdr:x>
      <cdr:y>0.31063</cdr:y>
    </cdr:to>
    <cdr:grpSp>
      <cdr:nvGrpSpPr>
        <cdr:cNvPr id="4" name="Group 3"/>
        <cdr:cNvGrpSpPr/>
      </cdr:nvGrpSpPr>
      <cdr:grpSpPr>
        <a:xfrm xmlns:a="http://schemas.openxmlformats.org/drawingml/2006/main">
          <a:off x="552521" y="616847"/>
          <a:ext cx="856680" cy="469508"/>
          <a:chOff x="186814" y="135453"/>
          <a:chExt cx="1168384" cy="368275"/>
        </a:xfrm>
      </cdr:grpSpPr>
      <cdr:sp macro="" textlink="">
        <cdr:nvSpPr>
          <cdr:cNvPr id="6" name="TextBox 1"/>
          <cdr:cNvSpPr txBox="1"/>
        </cdr:nvSpPr>
        <cdr:spPr bwMode="auto">
          <a:xfrm xmlns:a="http://schemas.openxmlformats.org/drawingml/2006/main">
            <a:off x="186814" y="135453"/>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endParaRPr lang="en-US" sz="12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grpSp>
  </cdr:relSizeAnchor>
</c:userShapes>
</file>

<file path=ppt/drawings/drawing101.xml><?xml version="1.0" encoding="utf-8"?>
<c:userShapes xmlns:c="http://schemas.openxmlformats.org/drawingml/2006/chart">
  <cdr:relSizeAnchor xmlns:cdr="http://schemas.openxmlformats.org/drawingml/2006/chartDrawing">
    <cdr:from>
      <cdr:x>0.16414</cdr:x>
      <cdr:y>0.09571</cdr:y>
    </cdr:from>
    <cdr:to>
      <cdr:x>0.41079</cdr:x>
      <cdr:y>0.23228</cdr:y>
    </cdr:to>
    <cdr:sp macro="" textlink="">
      <cdr:nvSpPr>
        <cdr:cNvPr id="4" name="TextBox 1"/>
        <cdr:cNvSpPr txBox="1"/>
      </cdr:nvSpPr>
      <cdr:spPr bwMode="auto">
        <a:xfrm xmlns:a="http://schemas.openxmlformats.org/drawingml/2006/main">
          <a:off x="1313322" y="294599"/>
          <a:ext cx="1973446" cy="4203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bg2"/>
              </a:solidFill>
              <a:latin typeface="+mn-lt"/>
              <a:ea typeface="Times New Roman" charset="0"/>
              <a:cs typeface="Times New Roman" charset="0"/>
            </a:rPr>
            <a:t>         2020</a:t>
          </a:r>
        </a:p>
        <a:p xmlns:a="http://schemas.openxmlformats.org/drawingml/2006/main">
          <a:pPr eaLnBrk="0" hangingPunct="0"/>
          <a:endParaRPr lang="en-US" sz="600" b="1" i="0" dirty="0" smtClean="0">
            <a:solidFill>
              <a:schemeClr val="bg2"/>
            </a:solidFill>
            <a:latin typeface="+mn-lt"/>
            <a:ea typeface="Times New Roman" charset="0"/>
            <a:cs typeface="Times New Roman" charset="0"/>
          </a:endParaRPr>
        </a:p>
        <a:p xmlns:a="http://schemas.openxmlformats.org/drawingml/2006/main">
          <a:pPr eaLnBrk="0" hangingPunct="0"/>
          <a:endParaRPr lang="en-US" sz="4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userShapes>
</file>

<file path=ppt/drawings/drawing102.xml><?xml version="1.0" encoding="utf-8"?>
<c:userShapes xmlns:c="http://schemas.openxmlformats.org/drawingml/2006/chart">
  <cdr:relSizeAnchor xmlns:cdr="http://schemas.openxmlformats.org/drawingml/2006/chartDrawing">
    <cdr:from>
      <cdr:x>0.16448</cdr:x>
      <cdr:y>0.14599</cdr:y>
    </cdr:from>
    <cdr:to>
      <cdr:x>0.37744</cdr:x>
      <cdr:y>0.28488</cdr:y>
    </cdr:to>
    <cdr:sp macro="" textlink="">
      <cdr:nvSpPr>
        <cdr:cNvPr id="6" name="TextBox 1"/>
        <cdr:cNvSpPr txBox="1"/>
      </cdr:nvSpPr>
      <cdr:spPr bwMode="auto">
        <a:xfrm xmlns:a="http://schemas.openxmlformats.org/drawingml/2006/main">
          <a:off x="587096" y="510565"/>
          <a:ext cx="760120" cy="4857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endParaRPr lang="en-US"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03.xml><?xml version="1.0" encoding="utf-8"?>
<c:userShapes xmlns:c="http://schemas.openxmlformats.org/drawingml/2006/chart">
  <cdr:relSizeAnchor xmlns:cdr="http://schemas.openxmlformats.org/drawingml/2006/chartDrawing">
    <cdr:from>
      <cdr:x>0.15804</cdr:x>
      <cdr:y>0.14473</cdr:y>
    </cdr:from>
    <cdr:to>
      <cdr:x>0.371</cdr:x>
      <cdr:y>0.28362</cdr:y>
    </cdr:to>
    <cdr:sp macro="" textlink="">
      <cdr:nvSpPr>
        <cdr:cNvPr id="6" name="TextBox 1"/>
        <cdr:cNvSpPr txBox="1"/>
      </cdr:nvSpPr>
      <cdr:spPr bwMode="auto">
        <a:xfrm xmlns:a="http://schemas.openxmlformats.org/drawingml/2006/main">
          <a:off x="577064" y="506145"/>
          <a:ext cx="777612" cy="4857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endParaRPr lang="en-US"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04.xml><?xml version="1.0" encoding="utf-8"?>
<c:userShapes xmlns:c="http://schemas.openxmlformats.org/drawingml/2006/chart">
  <cdr:relSizeAnchor xmlns:cdr="http://schemas.openxmlformats.org/drawingml/2006/chartDrawing">
    <cdr:from>
      <cdr:x>0.17258</cdr:x>
      <cdr:y>0</cdr:y>
    </cdr:from>
    <cdr:to>
      <cdr:x>0.3948</cdr:x>
      <cdr:y>0.13082</cdr:y>
    </cdr:to>
    <cdr:sp macro="" textlink="">
      <cdr:nvSpPr>
        <cdr:cNvPr id="5" name="TextBox 1"/>
        <cdr:cNvSpPr txBox="1"/>
      </cdr:nvSpPr>
      <cdr:spPr bwMode="auto">
        <a:xfrm xmlns:a="http://schemas.openxmlformats.org/drawingml/2006/main">
          <a:off x="690423" y="0"/>
          <a:ext cx="888992" cy="3513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endParaRPr lang="en-US" sz="1200" b="0" i="0" dirty="0" smtClean="0">
            <a:solidFill>
              <a:schemeClr val="bg2"/>
            </a:solidFill>
            <a:latin typeface="+mn-lt"/>
            <a:ea typeface="Times New Roman" charset="0"/>
            <a:cs typeface="Times New Roman" charset="0"/>
          </a:endParaRPr>
        </a:p>
        <a:p xmlns:a="http://schemas.openxmlformats.org/drawingml/2006/main">
          <a:pPr eaLnBrk="0" hangingPunct="0"/>
          <a:endParaRPr lang="en-US" sz="3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 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userShapes>
</file>

<file path=ppt/drawings/drawing105.xml><?xml version="1.0" encoding="utf-8"?>
<c:userShapes xmlns:c="http://schemas.openxmlformats.org/drawingml/2006/chart">
  <cdr:relSizeAnchor xmlns:cdr="http://schemas.openxmlformats.org/drawingml/2006/chartDrawing">
    <cdr:from>
      <cdr:x>0.12648</cdr:x>
      <cdr:y>0.03301</cdr:y>
    </cdr:from>
    <cdr:to>
      <cdr:x>0.37314</cdr:x>
      <cdr:y>0.16958</cdr:y>
    </cdr:to>
    <cdr:sp macro="" textlink="">
      <cdr:nvSpPr>
        <cdr:cNvPr id="4" name="TextBox 1"/>
        <cdr:cNvSpPr txBox="1"/>
      </cdr:nvSpPr>
      <cdr:spPr bwMode="auto">
        <a:xfrm xmlns:a="http://schemas.openxmlformats.org/drawingml/2006/main">
          <a:off x="496308" y="93167"/>
          <a:ext cx="967860" cy="3855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baseline="0" dirty="0" smtClean="0">
              <a:solidFill>
                <a:schemeClr val="bg2"/>
              </a:solidFill>
              <a:latin typeface="+mn-lt"/>
              <a:ea typeface="Times New Roman" charset="0"/>
              <a:cs typeface="Times New Roman" charset="0"/>
            </a:rPr>
            <a:t>history   projections</a:t>
          </a:r>
          <a:endParaRPr lang="en-US" sz="1200" b="0" i="0" dirty="0" smtClean="0">
            <a:solidFill>
              <a:schemeClr val="bg2"/>
            </a:solidFill>
            <a:latin typeface="+mn-lt"/>
            <a:ea typeface="Times New Roman" charset="0"/>
            <a:cs typeface="Times New Roman" charset="0"/>
          </a:endParaRPr>
        </a:p>
      </cdr:txBody>
    </cdr:sp>
  </cdr:relSizeAnchor>
</c:userShapes>
</file>

<file path=ppt/drawings/drawing106.xml><?xml version="1.0" encoding="utf-8"?>
<c:userShapes xmlns:c="http://schemas.openxmlformats.org/drawingml/2006/chart">
  <cdr:relSizeAnchor xmlns:cdr="http://schemas.openxmlformats.org/drawingml/2006/chartDrawing">
    <cdr:from>
      <cdr:x>0.2919</cdr:x>
      <cdr:y>0.04466</cdr:y>
    </cdr:from>
    <cdr:to>
      <cdr:x>0.68848</cdr:x>
      <cdr:y>0.23366</cdr:y>
    </cdr:to>
    <cdr:sp macro="" textlink="">
      <cdr:nvSpPr>
        <cdr:cNvPr id="6" name="TextBox 1"/>
        <cdr:cNvSpPr txBox="1"/>
      </cdr:nvSpPr>
      <cdr:spPr bwMode="auto">
        <a:xfrm xmlns:a="http://schemas.openxmlformats.org/drawingml/2006/main">
          <a:off x="2472746" y="137478"/>
          <a:ext cx="3359512" cy="581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endParaRPr lang="en-US" sz="12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userShapes>
</file>

<file path=ppt/drawings/drawing107.xml><?xml version="1.0" encoding="utf-8"?>
<c:userShapes xmlns:c="http://schemas.openxmlformats.org/drawingml/2006/chart">
  <cdr:relSizeAnchor xmlns:cdr="http://schemas.openxmlformats.org/drawingml/2006/chartDrawing">
    <cdr:from>
      <cdr:x>0</cdr:x>
      <cdr:y>0.00869</cdr:y>
    </cdr:from>
    <cdr:to>
      <cdr:x>0.94271</cdr:x>
      <cdr:y>0.21467</cdr:y>
    </cdr:to>
    <cdr:sp macro="" textlink="">
      <cdr:nvSpPr>
        <cdr:cNvPr id="2" name="TextBox 1"/>
        <cdr:cNvSpPr txBox="1"/>
      </cdr:nvSpPr>
      <cdr:spPr bwMode="auto">
        <a:xfrm xmlns:a="http://schemas.openxmlformats.org/drawingml/2006/main">
          <a:off x="0" y="30324"/>
          <a:ext cx="4273921" cy="7187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baseline="0" dirty="0" smtClean="0">
              <a:solidFill>
                <a:sysClr val="windowText" lastClr="000000"/>
              </a:solidFill>
              <a:ea typeface="Times New Roman" charset="0"/>
              <a:cs typeface="Times New Roman" charset="0"/>
            </a:rPr>
            <a:t>Residential sector delivered energy consumption</a:t>
          </a:r>
        </a:p>
        <a:p xmlns:a="http://schemas.openxmlformats.org/drawingml/2006/main">
          <a:pPr eaLnBrk="0" hangingPunct="0"/>
          <a:r>
            <a:rPr lang="en-US" sz="1200" b="1" dirty="0" smtClean="0">
              <a:solidFill>
                <a:schemeClr val="tx1"/>
              </a:solidFill>
              <a:ea typeface="Times New Roman" charset="0"/>
              <a:cs typeface="Times New Roman" charset="0"/>
            </a:rPr>
            <a:t>AEO2021</a:t>
          </a:r>
          <a:r>
            <a:rPr lang="en-US" sz="1200" b="1" dirty="0" smtClean="0">
              <a:ea typeface="Times New Roman" charset="0"/>
              <a:cs typeface="Times New Roman" charset="0"/>
            </a:rPr>
            <a:t> Reference case</a:t>
          </a:r>
          <a:endParaRPr lang="en-US" sz="1200" b="1" i="0" baseline="0" dirty="0" smtClean="0">
            <a:solidFill>
              <a:sysClr val="windowText" lastClr="000000"/>
            </a:solidFill>
            <a:ea typeface="Times New Roman" charset="0"/>
            <a:cs typeface="Times New Roman" charset="0"/>
          </a:endParaRPr>
        </a:p>
        <a:p xmlns:a="http://schemas.openxmlformats.org/drawingml/2006/main">
          <a:pPr eaLnBrk="0" hangingPunct="0"/>
          <a:r>
            <a:rPr lang="en-US" b="0" i="0" baseline="0" dirty="0" smtClean="0">
              <a:solidFill>
                <a:sysClr val="windowText" lastClr="000000"/>
              </a:solidFill>
              <a:ea typeface="Times New Roman" charset="0"/>
              <a:cs typeface="Times New Roman" charset="0"/>
            </a:rPr>
            <a:t>quadrillion British thermal units</a:t>
          </a:r>
          <a:endParaRPr lang="en-US" b="0" i="0" dirty="0" smtClean="0">
            <a:solidFill>
              <a:sysClr val="windowText" lastClr="000000"/>
            </a:solidFill>
            <a:ea typeface="Times New Roman" charset="0"/>
            <a:cs typeface="Times New Roman" charset="0"/>
          </a:endParaRPr>
        </a:p>
      </cdr:txBody>
    </cdr:sp>
  </cdr:relSizeAnchor>
  <cdr:relSizeAnchor xmlns:cdr="http://schemas.openxmlformats.org/drawingml/2006/chartDrawing">
    <cdr:from>
      <cdr:x>0.26643</cdr:x>
      <cdr:y>0.17665</cdr:y>
    </cdr:from>
    <cdr:to>
      <cdr:x>0.69144</cdr:x>
      <cdr:y>0.37221</cdr:y>
    </cdr:to>
    <cdr:sp macro="" textlink="">
      <cdr:nvSpPr>
        <cdr:cNvPr id="6" name="TextBox 1"/>
        <cdr:cNvSpPr txBox="1"/>
      </cdr:nvSpPr>
      <cdr:spPr bwMode="auto">
        <a:xfrm xmlns:a="http://schemas.openxmlformats.org/drawingml/2006/main">
          <a:off x="957649" y="628770"/>
          <a:ext cx="1527604" cy="6960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 </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08.xml><?xml version="1.0" encoding="utf-8"?>
<c:userShapes xmlns:c="http://schemas.openxmlformats.org/drawingml/2006/chart">
  <cdr:relSizeAnchor xmlns:cdr="http://schemas.openxmlformats.org/drawingml/2006/chartDrawing">
    <cdr:from>
      <cdr:x>0</cdr:x>
      <cdr:y>0</cdr:y>
    </cdr:from>
    <cdr:to>
      <cdr:x>1</cdr:x>
      <cdr:y>0.23264</cdr:y>
    </cdr:to>
    <cdr:sp macro="" textlink="">
      <cdr:nvSpPr>
        <cdr:cNvPr id="2" name="TextBox 1"/>
        <cdr:cNvSpPr txBox="1"/>
      </cdr:nvSpPr>
      <cdr:spPr bwMode="auto">
        <a:xfrm xmlns:a="http://schemas.openxmlformats.org/drawingml/2006/main">
          <a:off x="0" y="0"/>
          <a:ext cx="3677037" cy="8280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sz="1200" b="1" i="0" baseline="0" dirty="0" smtClean="0">
              <a:solidFill>
                <a:sysClr val="windowText" lastClr="000000"/>
              </a:solidFill>
              <a:ea typeface="Times New Roman" charset="0"/>
              <a:cs typeface="Times New Roman" charset="0"/>
            </a:rPr>
            <a:t>Commercial sector delivered energy consumption</a:t>
          </a:r>
        </a:p>
        <a:p xmlns:a="http://schemas.openxmlformats.org/drawingml/2006/main">
          <a:pPr algn="l" eaLnBrk="0" hangingPunct="0"/>
          <a:r>
            <a:rPr lang="en-US" sz="1200" b="1" dirty="0" smtClean="0">
              <a:solidFill>
                <a:schemeClr val="tx1"/>
              </a:solidFill>
              <a:ea typeface="Times New Roman" charset="0"/>
              <a:cs typeface="Times New Roman" charset="0"/>
            </a:rPr>
            <a:t>AEO2021</a:t>
          </a:r>
          <a:r>
            <a:rPr lang="en-US" sz="1200" b="1" dirty="0" smtClean="0">
              <a:ea typeface="Times New Roman" charset="0"/>
              <a:cs typeface="Times New Roman" charset="0"/>
            </a:rPr>
            <a:t> Reference case</a:t>
          </a:r>
          <a:endParaRPr lang="en-US" sz="1200" b="1" i="0" baseline="0" dirty="0" smtClean="0">
            <a:solidFill>
              <a:sysClr val="windowText" lastClr="000000"/>
            </a:solidFill>
            <a:ea typeface="Times New Roman" charset="0"/>
            <a:cs typeface="Times New Roman" charset="0"/>
          </a:endParaRPr>
        </a:p>
        <a:p xmlns:a="http://schemas.openxmlformats.org/drawingml/2006/main">
          <a:pPr algn="l" eaLnBrk="0" hangingPunct="0"/>
          <a:r>
            <a:rPr lang="en-US" b="0" i="0" baseline="0" dirty="0" smtClean="0">
              <a:solidFill>
                <a:sysClr val="windowText" lastClr="000000"/>
              </a:solidFill>
              <a:ea typeface="Times New Roman" charset="0"/>
              <a:cs typeface="Times New Roman" charset="0"/>
            </a:rPr>
            <a:t>quadrillion British thermal units</a:t>
          </a:r>
          <a:endParaRPr lang="en-US" b="0" i="0" dirty="0" smtClean="0">
            <a:solidFill>
              <a:sysClr val="windowText" lastClr="000000"/>
            </a:solidFill>
            <a:ea typeface="Times New Roman" charset="0"/>
            <a:cs typeface="Times New Roman" charset="0"/>
          </a:endParaRPr>
        </a:p>
      </cdr:txBody>
    </cdr:sp>
  </cdr:relSizeAnchor>
  <cdr:relSizeAnchor xmlns:cdr="http://schemas.openxmlformats.org/drawingml/2006/chartDrawing">
    <cdr:from>
      <cdr:x>0.26564</cdr:x>
      <cdr:y>0.16709</cdr:y>
    </cdr:from>
    <cdr:to>
      <cdr:x>0.75177</cdr:x>
      <cdr:y>0.38659</cdr:y>
    </cdr:to>
    <cdr:sp macro="" textlink="">
      <cdr:nvSpPr>
        <cdr:cNvPr id="6" name="TextBox 1"/>
        <cdr:cNvSpPr txBox="1"/>
      </cdr:nvSpPr>
      <cdr:spPr bwMode="auto">
        <a:xfrm xmlns:a="http://schemas.openxmlformats.org/drawingml/2006/main">
          <a:off x="976785" y="594745"/>
          <a:ext cx="1787498" cy="7812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 </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09.xml><?xml version="1.0" encoding="utf-8"?>
<c:userShapes xmlns:c="http://schemas.openxmlformats.org/drawingml/2006/chart">
  <cdr:relSizeAnchor xmlns:cdr="http://schemas.openxmlformats.org/drawingml/2006/chartDrawing">
    <cdr:from>
      <cdr:x>0.04882</cdr:x>
      <cdr:y>0.84856</cdr:y>
    </cdr:from>
    <cdr:to>
      <cdr:x>0.15535</cdr:x>
      <cdr:y>1</cdr:y>
    </cdr:to>
    <cdr:sp macro="" textlink="">
      <cdr:nvSpPr>
        <cdr:cNvPr id="2" name="TextBox 1"/>
        <cdr:cNvSpPr txBox="1"/>
      </cdr:nvSpPr>
      <cdr:spPr bwMode="auto">
        <a:xfrm xmlns:a="http://schemas.openxmlformats.org/drawingml/2006/main">
          <a:off x="390614" y="2612006"/>
          <a:ext cx="852347" cy="46615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200" i="0" dirty="0" smtClean="0">
              <a:solidFill>
                <a:sysClr val="windowText" lastClr="000000"/>
              </a:solidFill>
              <a:latin typeface="+mn-lt"/>
              <a:ea typeface="Times New Roman" charset="0"/>
              <a:cs typeface="Times New Roman" charset="0"/>
            </a:rPr>
            <a:t>Pacific</a:t>
          </a:r>
        </a:p>
      </cdr:txBody>
    </cdr:sp>
  </cdr:relSizeAnchor>
  <cdr:relSizeAnchor xmlns:cdr="http://schemas.openxmlformats.org/drawingml/2006/chartDrawing">
    <cdr:from>
      <cdr:x>0.34857</cdr:x>
      <cdr:y>0.84488</cdr:y>
    </cdr:from>
    <cdr:to>
      <cdr:x>0.45046</cdr:x>
      <cdr:y>1</cdr:y>
    </cdr:to>
    <cdr:sp macro="" textlink="">
      <cdr:nvSpPr>
        <cdr:cNvPr id="4" name="TextBox 3"/>
        <cdr:cNvSpPr txBox="1"/>
      </cdr:nvSpPr>
      <cdr:spPr bwMode="auto">
        <a:xfrm xmlns:a="http://schemas.openxmlformats.org/drawingml/2006/main">
          <a:off x="2788930" y="2600678"/>
          <a:ext cx="815222" cy="4774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West South Central</a:t>
          </a:r>
        </a:p>
      </cdr:txBody>
    </cdr:sp>
  </cdr:relSizeAnchor>
  <cdr:relSizeAnchor xmlns:cdr="http://schemas.openxmlformats.org/drawingml/2006/chartDrawing">
    <cdr:from>
      <cdr:x>0.55823</cdr:x>
      <cdr:y>0.84516</cdr:y>
    </cdr:from>
    <cdr:to>
      <cdr:x>0.65778</cdr:x>
      <cdr:y>1</cdr:y>
    </cdr:to>
    <cdr:sp macro="" textlink="">
      <cdr:nvSpPr>
        <cdr:cNvPr id="5" name="TextBox 4"/>
        <cdr:cNvSpPr txBox="1"/>
      </cdr:nvSpPr>
      <cdr:spPr bwMode="auto">
        <a:xfrm xmlns:a="http://schemas.openxmlformats.org/drawingml/2006/main">
          <a:off x="4466399" y="2601540"/>
          <a:ext cx="796500" cy="4766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East South Central</a:t>
          </a:r>
        </a:p>
      </cdr:txBody>
    </cdr:sp>
  </cdr:relSizeAnchor>
  <cdr:relSizeAnchor xmlns:cdr="http://schemas.openxmlformats.org/drawingml/2006/chartDrawing">
    <cdr:from>
      <cdr:x>0.67829</cdr:x>
      <cdr:y>0.84528</cdr:y>
    </cdr:from>
    <cdr:to>
      <cdr:x>0.76051</cdr:x>
      <cdr:y>1</cdr:y>
    </cdr:to>
    <cdr:sp macro="" textlink="">
      <cdr:nvSpPr>
        <cdr:cNvPr id="6" name="TextBox 5"/>
        <cdr:cNvSpPr txBox="1"/>
      </cdr:nvSpPr>
      <cdr:spPr bwMode="auto">
        <a:xfrm xmlns:a="http://schemas.openxmlformats.org/drawingml/2006/main">
          <a:off x="5457826" y="2936351"/>
          <a:ext cx="661594" cy="5374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South</a:t>
          </a:r>
        </a:p>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Atlantic	</a:t>
          </a:r>
        </a:p>
      </cdr:txBody>
    </cdr:sp>
  </cdr:relSizeAnchor>
  <cdr:relSizeAnchor xmlns:cdr="http://schemas.openxmlformats.org/drawingml/2006/chartDrawing">
    <cdr:from>
      <cdr:x>0.24118</cdr:x>
      <cdr:y>0.84528</cdr:y>
    </cdr:from>
    <cdr:to>
      <cdr:x>0.33763</cdr:x>
      <cdr:y>1</cdr:y>
    </cdr:to>
    <cdr:sp macro="" textlink="">
      <cdr:nvSpPr>
        <cdr:cNvPr id="7" name="TextBox 6"/>
        <cdr:cNvSpPr txBox="1"/>
      </cdr:nvSpPr>
      <cdr:spPr bwMode="auto">
        <a:xfrm xmlns:a="http://schemas.openxmlformats.org/drawingml/2006/main">
          <a:off x="1929708" y="2601910"/>
          <a:ext cx="771697" cy="4762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dirty="0" smtClean="0">
              <a:ea typeface="Times New Roman" charset="0"/>
              <a:cs typeface="Times New Roman" charset="0"/>
            </a:rPr>
            <a:t>We</a:t>
          </a:r>
          <a:r>
            <a:rPr lang="en-US" sz="1200" i="0" dirty="0" smtClean="0">
              <a:solidFill>
                <a:sysClr val="windowText" lastClr="000000"/>
              </a:solidFill>
              <a:latin typeface="+mn-lt"/>
              <a:ea typeface="Times New Roman" charset="0"/>
              <a:cs typeface="Times New Roman" charset="0"/>
            </a:rPr>
            <a:t>st North Central</a:t>
          </a:r>
        </a:p>
      </cdr:txBody>
    </cdr:sp>
  </cdr:relSizeAnchor>
  <cdr:relSizeAnchor xmlns:cdr="http://schemas.openxmlformats.org/drawingml/2006/chartDrawing">
    <cdr:from>
      <cdr:x>0.45393</cdr:x>
      <cdr:y>0.84461</cdr:y>
    </cdr:from>
    <cdr:to>
      <cdr:x>0.54607</cdr:x>
      <cdr:y>1</cdr:y>
    </cdr:to>
    <cdr:sp macro="" textlink="">
      <cdr:nvSpPr>
        <cdr:cNvPr id="8" name="TextBox 7"/>
        <cdr:cNvSpPr txBox="1"/>
      </cdr:nvSpPr>
      <cdr:spPr bwMode="auto">
        <a:xfrm xmlns:a="http://schemas.openxmlformats.org/drawingml/2006/main">
          <a:off x="3631894" y="2599847"/>
          <a:ext cx="737212" cy="47831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East North Central</a:t>
          </a:r>
        </a:p>
      </cdr:txBody>
    </cdr:sp>
  </cdr:relSizeAnchor>
  <cdr:relSizeAnchor xmlns:cdr="http://schemas.openxmlformats.org/drawingml/2006/chartDrawing">
    <cdr:from>
      <cdr:x>0.77536</cdr:x>
      <cdr:y>0.84756</cdr:y>
    </cdr:from>
    <cdr:to>
      <cdr:x>0.87132</cdr:x>
      <cdr:y>1</cdr:y>
    </cdr:to>
    <cdr:sp macro="" textlink="">
      <cdr:nvSpPr>
        <cdr:cNvPr id="9" name="TextBox 8"/>
        <cdr:cNvSpPr txBox="1"/>
      </cdr:nvSpPr>
      <cdr:spPr bwMode="auto">
        <a:xfrm xmlns:a="http://schemas.openxmlformats.org/drawingml/2006/main">
          <a:off x="6203655" y="2608927"/>
          <a:ext cx="767776" cy="4692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Middle</a:t>
          </a:r>
        </a:p>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Atlantic</a:t>
          </a:r>
        </a:p>
      </cdr:txBody>
    </cdr:sp>
  </cdr:relSizeAnchor>
  <cdr:relSizeAnchor xmlns:cdr="http://schemas.openxmlformats.org/drawingml/2006/chartDrawing">
    <cdr:from>
      <cdr:x>0.87918</cdr:x>
      <cdr:y>0.84459</cdr:y>
    </cdr:from>
    <cdr:to>
      <cdr:x>0.97529</cdr:x>
      <cdr:y>1</cdr:y>
    </cdr:to>
    <cdr:sp macro="" textlink="">
      <cdr:nvSpPr>
        <cdr:cNvPr id="10" name="TextBox 9"/>
        <cdr:cNvSpPr txBox="1"/>
      </cdr:nvSpPr>
      <cdr:spPr bwMode="auto">
        <a:xfrm xmlns:a="http://schemas.openxmlformats.org/drawingml/2006/main">
          <a:off x="7034359" y="2599785"/>
          <a:ext cx="768976" cy="4783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algn="ctr" eaLnBrk="0" hangingPunct="0"/>
          <a:r>
            <a:rPr lang="en-US" sz="1200" i="0" dirty="0" smtClean="0">
              <a:solidFill>
                <a:sysClr val="windowText" lastClr="000000"/>
              </a:solidFill>
              <a:latin typeface="+mn-lt"/>
              <a:ea typeface="Times New Roman" charset="0"/>
              <a:cs typeface="Times New Roman" charset="0"/>
            </a:rPr>
            <a:t>New England</a:t>
          </a:r>
        </a:p>
      </cdr:txBody>
    </cdr:sp>
  </cdr:relSizeAnchor>
  <cdr:relSizeAnchor xmlns:cdr="http://schemas.openxmlformats.org/drawingml/2006/chartDrawing">
    <cdr:from>
      <cdr:x>0.14325</cdr:x>
      <cdr:y>0.84988</cdr:y>
    </cdr:from>
    <cdr:to>
      <cdr:x>0.24997</cdr:x>
      <cdr:y>0.9588</cdr:y>
    </cdr:to>
    <cdr:sp macro="" textlink="">
      <cdr:nvSpPr>
        <cdr:cNvPr id="11" name="TextBox 10"/>
        <cdr:cNvSpPr txBox="1"/>
      </cdr:nvSpPr>
      <cdr:spPr bwMode="auto">
        <a:xfrm xmlns:a="http://schemas.openxmlformats.org/drawingml/2006/main">
          <a:off x="1146113" y="2616059"/>
          <a:ext cx="853867" cy="3352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200" i="0" dirty="0" smtClean="0">
              <a:solidFill>
                <a:sysClr val="windowText" lastClr="000000"/>
              </a:solidFill>
              <a:latin typeface="+mn-lt"/>
              <a:ea typeface="Times New Roman" charset="0"/>
              <a:cs typeface="Times New Roman" charset="0"/>
            </a:rPr>
            <a:t>Mountain</a:t>
          </a:r>
        </a:p>
      </cdr:txBody>
    </cdr:sp>
  </cdr:relSizeAnchor>
  <cdr:relSizeAnchor xmlns:cdr="http://schemas.openxmlformats.org/drawingml/2006/chartDrawing">
    <cdr:from>
      <cdr:x>0.65719</cdr:x>
      <cdr:y>0.11855</cdr:y>
    </cdr:from>
    <cdr:to>
      <cdr:x>0.79523</cdr:x>
      <cdr:y>0.17271</cdr:y>
    </cdr:to>
    <cdr:sp macro="" textlink="">
      <cdr:nvSpPr>
        <cdr:cNvPr id="12" name="TextBox 1"/>
        <cdr:cNvSpPr txBox="1"/>
      </cdr:nvSpPr>
      <cdr:spPr bwMode="auto">
        <a:xfrm xmlns:a="http://schemas.openxmlformats.org/drawingml/2006/main">
          <a:off x="5258138" y="338142"/>
          <a:ext cx="1104458" cy="1544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ysClr val="windowText" lastClr="000000"/>
              </a:solidFill>
              <a:latin typeface="+mn-lt"/>
              <a:ea typeface="Times New Roman" charset="0"/>
              <a:cs typeface="Times New Roman" charset="0"/>
            </a:rPr>
            <a:t>2020  2050</a:t>
          </a:r>
        </a:p>
      </cdr:txBody>
    </cdr:sp>
  </cdr:relSizeAnchor>
</c:userShapes>
</file>

<file path=ppt/drawings/drawing11.xml><?xml version="1.0" encoding="utf-8"?>
<c:userShapes xmlns:c="http://schemas.openxmlformats.org/drawingml/2006/chart">
  <cdr:relSizeAnchor xmlns:cdr="http://schemas.openxmlformats.org/drawingml/2006/chartDrawing">
    <cdr:from>
      <cdr:x>0.14517</cdr:x>
      <cdr:y>0</cdr:y>
    </cdr:from>
    <cdr:to>
      <cdr:x>0.54062</cdr:x>
      <cdr:y>0.14955</cdr:y>
    </cdr:to>
    <cdr:grpSp>
      <cdr:nvGrpSpPr>
        <cdr:cNvPr id="3" name="Group 2"/>
        <cdr:cNvGrpSpPr/>
      </cdr:nvGrpSpPr>
      <cdr:grpSpPr>
        <a:xfrm xmlns:a="http://schemas.openxmlformats.org/drawingml/2006/main">
          <a:off x="570843" y="0"/>
          <a:ext cx="1555004" cy="445538"/>
          <a:chOff x="-4826" y="34833"/>
          <a:chExt cx="828989" cy="355547"/>
        </a:xfrm>
      </cdr:grpSpPr>
      <cdr:sp macro="" textlink="">
        <cdr:nvSpPr>
          <cdr:cNvPr id="5" name="TextBox 12"/>
          <cdr:cNvSpPr txBox="1"/>
        </cdr:nvSpPr>
        <cdr:spPr>
          <a:xfrm xmlns:a="http://schemas.openxmlformats.org/drawingml/2006/main">
            <a:off x="134008" y="34833"/>
            <a:ext cx="670321" cy="18830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smtClean="0"/>
              <a:t>  2020</a:t>
            </a:r>
            <a:endParaRPr lang="en-US" sz="1200" b="1" dirty="0"/>
          </a:p>
        </cdr:txBody>
      </cdr:sp>
      <cdr:sp macro="" textlink="">
        <cdr:nvSpPr>
          <cdr:cNvPr id="6" name="TextBox 8"/>
          <cdr:cNvSpPr txBox="1"/>
        </cdr:nvSpPr>
        <cdr:spPr>
          <a:xfrm xmlns:a="http://schemas.openxmlformats.org/drawingml/2006/main">
            <a:off x="-4826" y="177754"/>
            <a:ext cx="828989" cy="21262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dirty="0" smtClean="0">
                <a:solidFill>
                  <a:schemeClr val="bg2"/>
                </a:solidFill>
              </a:rPr>
              <a:t>history   </a:t>
            </a:r>
            <a:r>
              <a:rPr lang="en-US" sz="1200" dirty="0">
                <a:solidFill>
                  <a:schemeClr val="bg2"/>
                </a:solidFill>
              </a:rPr>
              <a:t>projections</a:t>
            </a:r>
          </a:p>
        </cdr:txBody>
      </cdr:sp>
    </cdr:grpSp>
  </cdr:relSizeAnchor>
  <cdr:relSizeAnchor xmlns:cdr="http://schemas.openxmlformats.org/drawingml/2006/chartDrawing">
    <cdr:from>
      <cdr:x>0.4802</cdr:x>
      <cdr:y>0.52208</cdr:y>
    </cdr:from>
    <cdr:to>
      <cdr:x>0.9802</cdr:x>
      <cdr:y>0.71509</cdr:y>
    </cdr:to>
    <cdr:sp macro="" textlink="">
      <cdr:nvSpPr>
        <cdr:cNvPr id="7" name="TextBox 1"/>
        <cdr:cNvSpPr txBox="1"/>
      </cdr:nvSpPr>
      <cdr:spPr bwMode="auto">
        <a:xfrm xmlns:a="http://schemas.openxmlformats.org/drawingml/2006/main">
          <a:off x="1888279" y="1616979"/>
          <a:ext cx="1966119" cy="5977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lumMod val="75000"/>
                </a:schemeClr>
              </a:solidFill>
              <a:latin typeface="+mn-lt"/>
              <a:ea typeface="Times New Roman" charset="0"/>
              <a:cs typeface="Times New Roman" charset="0"/>
            </a:rPr>
            <a:t>High Economic</a:t>
          </a:r>
          <a:r>
            <a:rPr lang="en-US" sz="1200" b="1" i="0" baseline="0" dirty="0" smtClean="0">
              <a:solidFill>
                <a:schemeClr val="accent1">
                  <a:lumMod val="75000"/>
                </a:schemeClr>
              </a:solidFill>
              <a:latin typeface="+mn-lt"/>
              <a:ea typeface="Times New Roman" charset="0"/>
              <a:cs typeface="Times New Roman" charset="0"/>
            </a:rPr>
            <a:t> Growth</a:t>
          </a:r>
        </a:p>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Reference </a:t>
          </a:r>
        </a:p>
        <a:p xmlns:a="http://schemas.openxmlformats.org/drawingml/2006/main">
          <a:pPr eaLnBrk="0" hangingPunct="0"/>
          <a:r>
            <a:rPr lang="en-US" sz="1200" b="1" i="0" baseline="0" dirty="0" smtClean="0">
              <a:solidFill>
                <a:schemeClr val="accent1">
                  <a:lumMod val="40000"/>
                  <a:lumOff val="60000"/>
                </a:schemeClr>
              </a:solidFill>
              <a:latin typeface="+mn-lt"/>
              <a:ea typeface="Times New Roman" charset="0"/>
              <a:cs typeface="Times New Roman" charset="0"/>
            </a:rPr>
            <a:t>Low Economic Growth</a:t>
          </a:r>
          <a:endParaRPr lang="en-US" sz="1200" i="0" dirty="0" smtClean="0">
            <a:solidFill>
              <a:schemeClr val="accent1">
                <a:lumMod val="40000"/>
                <a:lumOff val="60000"/>
              </a:schemeClr>
            </a:solidFill>
            <a:latin typeface="+mn-lt"/>
            <a:ea typeface="Times New Roman" charset="0"/>
            <a:cs typeface="Times New Roman" charset="0"/>
          </a:endParaRPr>
        </a:p>
      </cdr:txBody>
    </cdr:sp>
  </cdr:relSizeAnchor>
</c:userShapes>
</file>

<file path=ppt/drawings/drawing110.xml><?xml version="1.0" encoding="utf-8"?>
<c:userShapes xmlns:c="http://schemas.openxmlformats.org/drawingml/2006/chart">
  <cdr:relSizeAnchor xmlns:cdr="http://schemas.openxmlformats.org/drawingml/2006/chartDrawing">
    <cdr:from>
      <cdr:x>0.74634</cdr:x>
      <cdr:y>0.35649</cdr:y>
    </cdr:from>
    <cdr:to>
      <cdr:x>1</cdr:x>
      <cdr:y>0.90224</cdr:y>
    </cdr:to>
    <cdr:sp macro="" textlink="">
      <cdr:nvSpPr>
        <cdr:cNvPr id="2" name="TextBox 1"/>
        <cdr:cNvSpPr txBox="1"/>
      </cdr:nvSpPr>
      <cdr:spPr>
        <a:xfrm xmlns:a="http://schemas.openxmlformats.org/drawingml/2006/main">
          <a:off x="4359664" y="1024156"/>
          <a:ext cx="1481716" cy="15678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tx2">
                <a:lumMod val="90000"/>
                <a:lumOff val="10000"/>
              </a:schemeClr>
            </a:solidFill>
          </a:endParaRPr>
        </a:p>
      </cdr:txBody>
    </cdr:sp>
  </cdr:relSizeAnchor>
</c:userShapes>
</file>

<file path=ppt/drawings/drawing111.xml><?xml version="1.0" encoding="utf-8"?>
<c:userShapes xmlns:c="http://schemas.openxmlformats.org/drawingml/2006/chart">
  <cdr:relSizeAnchor xmlns:cdr="http://schemas.openxmlformats.org/drawingml/2006/chartDrawing">
    <cdr:from>
      <cdr:x>0.64272</cdr:x>
      <cdr:y>0.29018</cdr:y>
    </cdr:from>
    <cdr:to>
      <cdr:x>0.78076</cdr:x>
      <cdr:y>0.48341</cdr:y>
    </cdr:to>
    <cdr:sp macro="" textlink="">
      <cdr:nvSpPr>
        <cdr:cNvPr id="12" name="TextBox 1"/>
        <cdr:cNvSpPr txBox="1"/>
      </cdr:nvSpPr>
      <cdr:spPr bwMode="auto">
        <a:xfrm xmlns:a="http://schemas.openxmlformats.org/drawingml/2006/main" rot="10800000">
          <a:off x="2527334" y="1067820"/>
          <a:ext cx="542806" cy="7110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dirty="0" smtClean="0">
              <a:solidFill>
                <a:schemeClr val="accent5"/>
              </a:solidFill>
              <a:ea typeface="Times New Roman" charset="0"/>
              <a:cs typeface="Times New Roman" charset="0"/>
            </a:rPr>
            <a:t>2020</a:t>
          </a:r>
          <a:endParaRPr lang="en-US" sz="1400" b="1" dirty="0">
            <a:solidFill>
              <a:schemeClr val="accent5"/>
            </a:solidFill>
            <a:ea typeface="Times New Roman" charset="0"/>
            <a:cs typeface="Times New Roman" charset="0"/>
          </a:endParaRPr>
        </a:p>
        <a:p xmlns:a="http://schemas.openxmlformats.org/drawingml/2006/main">
          <a:pPr eaLnBrk="0" hangingPunct="0"/>
          <a:r>
            <a:rPr lang="en-US" sz="1400" b="1" i="0" dirty="0" smtClean="0">
              <a:solidFill>
                <a:schemeClr val="accent5">
                  <a:lumMod val="40000"/>
                  <a:lumOff val="60000"/>
                </a:schemeClr>
              </a:solidFill>
              <a:latin typeface="+mn-lt"/>
              <a:ea typeface="Times New Roman" charset="0"/>
              <a:cs typeface="Times New Roman" charset="0"/>
            </a:rPr>
            <a:t>2050</a:t>
          </a:r>
          <a:endParaRPr lang="en-US" sz="1400" b="1" i="0" dirty="0" smtClean="0">
            <a:solidFill>
              <a:schemeClr val="accent5"/>
            </a:solidFill>
            <a:latin typeface="+mn-lt"/>
            <a:ea typeface="Times New Roman" charset="0"/>
            <a:cs typeface="Times New Roman" charset="0"/>
          </a:endParaRPr>
        </a:p>
      </cdr:txBody>
    </cdr:sp>
  </cdr:relSizeAnchor>
  <cdr:relSizeAnchor xmlns:cdr="http://schemas.openxmlformats.org/drawingml/2006/chartDrawing">
    <cdr:from>
      <cdr:x>0.00119</cdr:x>
      <cdr:y>0.00931</cdr:y>
    </cdr:from>
    <cdr:to>
      <cdr:x>1</cdr:x>
      <cdr:y>0.09411</cdr:y>
    </cdr:to>
    <cdr:sp macro="" textlink="">
      <cdr:nvSpPr>
        <cdr:cNvPr id="14" name="TextBox 1"/>
        <cdr:cNvSpPr txBox="1"/>
      </cdr:nvSpPr>
      <cdr:spPr bwMode="auto">
        <a:xfrm xmlns:a="http://schemas.openxmlformats.org/drawingml/2006/main">
          <a:off x="6687" y="44250"/>
          <a:ext cx="5612869" cy="403052"/>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dirty="0" smtClean="0">
              <a:solidFill>
                <a:schemeClr val="tx1"/>
              </a:solidFill>
              <a:ea typeface="Times New Roman" charset="0"/>
              <a:cs typeface="Times New Roman" charset="0"/>
            </a:rPr>
            <a:t>Population-weighted </a:t>
          </a:r>
          <a:r>
            <a:rPr lang="en-US" sz="1200" b="1" dirty="0" smtClean="0">
              <a:ea typeface="Times New Roman" charset="0"/>
              <a:cs typeface="Times New Roman" charset="0"/>
            </a:rPr>
            <a:t>h</a:t>
          </a:r>
          <a:r>
            <a:rPr lang="en-US" sz="1200" b="1" i="0" baseline="0" dirty="0" smtClean="0">
              <a:solidFill>
                <a:sysClr val="windowText" lastClr="000000"/>
              </a:solidFill>
              <a:ea typeface="Times New Roman" charset="0"/>
              <a:cs typeface="Times New Roman" charset="0"/>
            </a:rPr>
            <a:t>eating degree days by census division </a:t>
          </a:r>
        </a:p>
        <a:p xmlns:a="http://schemas.openxmlformats.org/drawingml/2006/main">
          <a:pPr eaLnBrk="0" hangingPunct="0"/>
          <a:r>
            <a:rPr lang="en-US" sz="1200" b="1" i="0" baseline="0" dirty="0" smtClean="0">
              <a:solidFill>
                <a:schemeClr val="tx1"/>
              </a:solidFill>
              <a:ea typeface="Times New Roman" charset="0"/>
              <a:cs typeface="Times New Roman" charset="0"/>
            </a:rPr>
            <a:t>AEO2021</a:t>
          </a:r>
          <a:r>
            <a:rPr lang="en-US" sz="1200" b="1" i="0" baseline="0" dirty="0" smtClean="0">
              <a:solidFill>
                <a:sysClr val="windowText" lastClr="000000"/>
              </a:solidFill>
              <a:ea typeface="Times New Roman" charset="0"/>
              <a:cs typeface="Times New Roman" charset="0"/>
            </a:rPr>
            <a:t> Reference case</a:t>
          </a:r>
        </a:p>
        <a:p xmlns:a="http://schemas.openxmlformats.org/drawingml/2006/main">
          <a:pPr eaLnBrk="0" hangingPunct="0"/>
          <a:r>
            <a:rPr lang="en-US" dirty="0" smtClean="0">
              <a:solidFill>
                <a:schemeClr val="tx1"/>
              </a:solidFill>
              <a:ea typeface="Times New Roman" charset="0"/>
              <a:cs typeface="Times New Roman" charset="0"/>
            </a:rPr>
            <a:t>thousand degree days</a:t>
          </a:r>
          <a:endParaRPr lang="en-US" i="0" dirty="0">
            <a:solidFill>
              <a:schemeClr val="tx1"/>
            </a:solidFill>
            <a:ea typeface="Times New Roman" charset="0"/>
            <a:cs typeface="Times New Roman" charset="0"/>
          </a:endParaRPr>
        </a:p>
      </cdr:txBody>
    </cdr:sp>
  </cdr:relSizeAnchor>
  <cdr:relSizeAnchor xmlns:cdr="http://schemas.openxmlformats.org/drawingml/2006/chartDrawing">
    <cdr:from>
      <cdr:x>0.13202</cdr:x>
      <cdr:y>0.82247</cdr:y>
    </cdr:from>
    <cdr:to>
      <cdr:x>0.16312</cdr:x>
      <cdr:y>0.96463</cdr:y>
    </cdr:to>
    <cdr:sp macro="" textlink="">
      <cdr:nvSpPr>
        <cdr:cNvPr id="13" name="TextBox 1"/>
        <cdr:cNvSpPr txBox="1"/>
      </cdr:nvSpPr>
      <cdr:spPr bwMode="auto">
        <a:xfrm xmlns:a="http://schemas.openxmlformats.org/drawingml/2006/main" rot="10800000">
          <a:off x="567612" y="3037306"/>
          <a:ext cx="133739" cy="5249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Pacific</a:t>
          </a:r>
        </a:p>
      </cdr:txBody>
    </cdr:sp>
  </cdr:relSizeAnchor>
  <cdr:relSizeAnchor xmlns:cdr="http://schemas.openxmlformats.org/drawingml/2006/chartDrawing">
    <cdr:from>
      <cdr:x>0.40662</cdr:x>
      <cdr:y>0.73867</cdr:y>
    </cdr:from>
    <cdr:to>
      <cdr:x>0.4782</cdr:x>
      <cdr:y>0.96463</cdr:y>
    </cdr:to>
    <cdr:sp macro="" textlink="">
      <cdr:nvSpPr>
        <cdr:cNvPr id="15" name="TextBox 2"/>
        <cdr:cNvSpPr txBox="1"/>
      </cdr:nvSpPr>
      <cdr:spPr bwMode="auto">
        <a:xfrm xmlns:a="http://schemas.openxmlformats.org/drawingml/2006/main" rot="10800000">
          <a:off x="1748322" y="2727846"/>
          <a:ext cx="307765" cy="83444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West South Central</a:t>
          </a:r>
        </a:p>
      </cdr:txBody>
    </cdr:sp>
  </cdr:relSizeAnchor>
  <cdr:relSizeAnchor xmlns:cdr="http://schemas.openxmlformats.org/drawingml/2006/chartDrawing">
    <cdr:from>
      <cdr:x>0.31122</cdr:x>
      <cdr:y>0.74591</cdr:y>
    </cdr:from>
    <cdr:to>
      <cdr:x>0.37984</cdr:x>
      <cdr:y>0.96463</cdr:y>
    </cdr:to>
    <cdr:sp macro="" textlink="">
      <cdr:nvSpPr>
        <cdr:cNvPr id="16" name="TextBox 3"/>
        <cdr:cNvSpPr txBox="1"/>
      </cdr:nvSpPr>
      <cdr:spPr bwMode="auto">
        <a:xfrm xmlns:a="http://schemas.openxmlformats.org/drawingml/2006/main" rot="10800000">
          <a:off x="1338124" y="2754549"/>
          <a:ext cx="295038" cy="8077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West North Central</a:t>
          </a:r>
        </a:p>
      </cdr:txBody>
    </cdr:sp>
  </cdr:relSizeAnchor>
  <cdr:relSizeAnchor xmlns:cdr="http://schemas.openxmlformats.org/drawingml/2006/chartDrawing">
    <cdr:from>
      <cdr:x>0.5166</cdr:x>
      <cdr:y>0.75397</cdr:y>
    </cdr:from>
    <cdr:to>
      <cdr:x>0.62089</cdr:x>
      <cdr:y>0.96463</cdr:y>
    </cdr:to>
    <cdr:sp macro="" textlink="">
      <cdr:nvSpPr>
        <cdr:cNvPr id="17" name="TextBox 4"/>
        <cdr:cNvSpPr txBox="1"/>
      </cdr:nvSpPr>
      <cdr:spPr bwMode="auto">
        <a:xfrm xmlns:a="http://schemas.openxmlformats.org/drawingml/2006/main" rot="10800000">
          <a:off x="2221172" y="2784316"/>
          <a:ext cx="448406" cy="7779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East North Central	</a:t>
          </a:r>
        </a:p>
      </cdr:txBody>
    </cdr:sp>
  </cdr:relSizeAnchor>
  <cdr:relSizeAnchor xmlns:cdr="http://schemas.openxmlformats.org/drawingml/2006/chartDrawing">
    <cdr:from>
      <cdr:x>0.61984</cdr:x>
      <cdr:y>0.75216</cdr:y>
    </cdr:from>
    <cdr:to>
      <cdr:x>0.6853</cdr:x>
      <cdr:y>0.96463</cdr:y>
    </cdr:to>
    <cdr:sp macro="" textlink="">
      <cdr:nvSpPr>
        <cdr:cNvPr id="18" name="TextBox 5"/>
        <cdr:cNvSpPr txBox="1"/>
      </cdr:nvSpPr>
      <cdr:spPr bwMode="auto">
        <a:xfrm xmlns:a="http://schemas.openxmlformats.org/drawingml/2006/main" rot="10800000">
          <a:off x="2665052" y="2777641"/>
          <a:ext cx="281452" cy="7846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East South Central</a:t>
          </a:r>
        </a:p>
      </cdr:txBody>
    </cdr:sp>
  </cdr:relSizeAnchor>
  <cdr:relSizeAnchor xmlns:cdr="http://schemas.openxmlformats.org/drawingml/2006/chartDrawing">
    <cdr:from>
      <cdr:x>0.68448</cdr:x>
      <cdr:y>0.6938</cdr:y>
    </cdr:from>
    <cdr:to>
      <cdr:x>0.75567</cdr:x>
      <cdr:y>0.96463</cdr:y>
    </cdr:to>
    <cdr:sp macro="" textlink="">
      <cdr:nvSpPr>
        <cdr:cNvPr id="19" name="TextBox 6"/>
        <cdr:cNvSpPr txBox="1"/>
      </cdr:nvSpPr>
      <cdr:spPr bwMode="auto">
        <a:xfrm xmlns:a="http://schemas.openxmlformats.org/drawingml/2006/main" rot="10800000">
          <a:off x="2943001" y="2562148"/>
          <a:ext cx="306088" cy="10001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South Atlantic</a:t>
          </a:r>
        </a:p>
      </cdr:txBody>
    </cdr:sp>
  </cdr:relSizeAnchor>
  <cdr:relSizeAnchor xmlns:cdr="http://schemas.openxmlformats.org/drawingml/2006/chartDrawing">
    <cdr:from>
      <cdr:x>0.78486</cdr:x>
      <cdr:y>0.68625</cdr:y>
    </cdr:from>
    <cdr:to>
      <cdr:x>0.85378</cdr:x>
      <cdr:y>0.96463</cdr:y>
    </cdr:to>
    <cdr:sp macro="" textlink="">
      <cdr:nvSpPr>
        <cdr:cNvPr id="20" name="TextBox 7"/>
        <cdr:cNvSpPr txBox="1"/>
      </cdr:nvSpPr>
      <cdr:spPr bwMode="auto">
        <a:xfrm xmlns:a="http://schemas.openxmlformats.org/drawingml/2006/main" rot="10800000">
          <a:off x="3374581" y="2534255"/>
          <a:ext cx="296328" cy="10280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Middle Atlantic</a:t>
          </a:r>
        </a:p>
      </cdr:txBody>
    </cdr:sp>
  </cdr:relSizeAnchor>
  <cdr:relSizeAnchor xmlns:cdr="http://schemas.openxmlformats.org/drawingml/2006/chartDrawing">
    <cdr:from>
      <cdr:x>0.88373</cdr:x>
      <cdr:y>0.70878</cdr:y>
    </cdr:from>
    <cdr:to>
      <cdr:x>0.95349</cdr:x>
      <cdr:y>0.96463</cdr:y>
    </cdr:to>
    <cdr:sp macro="" textlink="">
      <cdr:nvSpPr>
        <cdr:cNvPr id="21" name="TextBox 8"/>
        <cdr:cNvSpPr txBox="1"/>
      </cdr:nvSpPr>
      <cdr:spPr bwMode="auto">
        <a:xfrm xmlns:a="http://schemas.openxmlformats.org/drawingml/2006/main" rot="10800000">
          <a:off x="3799702" y="2617438"/>
          <a:ext cx="299940" cy="9448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New England</a:t>
          </a:r>
        </a:p>
      </cdr:txBody>
    </cdr:sp>
  </cdr:relSizeAnchor>
  <cdr:relSizeAnchor xmlns:cdr="http://schemas.openxmlformats.org/drawingml/2006/chartDrawing">
    <cdr:from>
      <cdr:x>0.22162</cdr:x>
      <cdr:y>0.7827</cdr:y>
    </cdr:from>
    <cdr:to>
      <cdr:x>0.25672</cdr:x>
      <cdr:y>0.96463</cdr:y>
    </cdr:to>
    <cdr:sp macro="" textlink="">
      <cdr:nvSpPr>
        <cdr:cNvPr id="22" name="TextBox 9"/>
        <cdr:cNvSpPr txBox="1"/>
      </cdr:nvSpPr>
      <cdr:spPr bwMode="auto">
        <a:xfrm xmlns:a="http://schemas.openxmlformats.org/drawingml/2006/main" rot="10800000">
          <a:off x="952884" y="2890443"/>
          <a:ext cx="150913" cy="6718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nchor="b">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i="0" dirty="0" smtClean="0">
              <a:solidFill>
                <a:sysClr val="windowText" lastClr="000000"/>
              </a:solidFill>
              <a:latin typeface="+mn-lt"/>
              <a:ea typeface="Times New Roman" charset="0"/>
              <a:cs typeface="Times New Roman" charset="0"/>
            </a:rPr>
            <a:t>Mountain</a:t>
          </a:r>
        </a:p>
      </cdr:txBody>
    </cdr:sp>
  </cdr:relSizeAnchor>
</c:userShapes>
</file>

<file path=ppt/drawings/drawing112.xml><?xml version="1.0" encoding="utf-8"?>
<c:userShapes xmlns:c="http://schemas.openxmlformats.org/drawingml/2006/chart">
  <cdr:relSizeAnchor xmlns:cdr="http://schemas.openxmlformats.org/drawingml/2006/chartDrawing">
    <cdr:from>
      <cdr:x>0.65115</cdr:x>
      <cdr:y>0.28892</cdr:y>
    </cdr:from>
    <cdr:to>
      <cdr:x>0.78919</cdr:x>
      <cdr:y>0.48215</cdr:y>
    </cdr:to>
    <cdr:sp macro="" textlink="">
      <cdr:nvSpPr>
        <cdr:cNvPr id="12" name="TextBox 1"/>
        <cdr:cNvSpPr txBox="1"/>
      </cdr:nvSpPr>
      <cdr:spPr bwMode="auto">
        <a:xfrm xmlns:a="http://schemas.openxmlformats.org/drawingml/2006/main" rot="10800000">
          <a:off x="2619381" y="1063175"/>
          <a:ext cx="555297" cy="7110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400" b="1" i="0" dirty="0" smtClean="0">
              <a:solidFill>
                <a:schemeClr val="accent1"/>
              </a:solidFill>
              <a:latin typeface="+mn-lt"/>
              <a:ea typeface="Times New Roman" charset="0"/>
              <a:cs typeface="Times New Roman" charset="0"/>
            </a:rPr>
            <a:t>2020</a:t>
          </a:r>
        </a:p>
        <a:p xmlns:a="http://schemas.openxmlformats.org/drawingml/2006/main">
          <a:pPr eaLnBrk="0" hangingPunct="0"/>
          <a:r>
            <a:rPr lang="en-US" sz="1400" b="1" dirty="0" smtClean="0">
              <a:solidFill>
                <a:schemeClr val="accent1">
                  <a:lumMod val="40000"/>
                  <a:lumOff val="60000"/>
                </a:schemeClr>
              </a:solidFill>
              <a:ea typeface="Times New Roman" charset="0"/>
              <a:cs typeface="Times New Roman" charset="0"/>
            </a:rPr>
            <a:t>2050</a:t>
          </a:r>
          <a:endParaRPr lang="en-US" sz="1400" b="1" i="0" dirty="0" smtClean="0">
            <a:solidFill>
              <a:schemeClr val="accent1"/>
            </a:solidFill>
            <a:latin typeface="+mn-lt"/>
            <a:ea typeface="Times New Roman" charset="0"/>
            <a:cs typeface="Times New Roman" charset="0"/>
          </a:endParaRPr>
        </a:p>
      </cdr:txBody>
    </cdr:sp>
  </cdr:relSizeAnchor>
  <cdr:relSizeAnchor xmlns:cdr="http://schemas.openxmlformats.org/drawingml/2006/chartDrawing">
    <cdr:from>
      <cdr:x>0.00119</cdr:x>
      <cdr:y>0.00931</cdr:y>
    </cdr:from>
    <cdr:to>
      <cdr:x>1</cdr:x>
      <cdr:y>0.09411</cdr:y>
    </cdr:to>
    <cdr:sp macro="" textlink="">
      <cdr:nvSpPr>
        <cdr:cNvPr id="14" name="TextBox 1"/>
        <cdr:cNvSpPr txBox="1"/>
      </cdr:nvSpPr>
      <cdr:spPr bwMode="auto">
        <a:xfrm xmlns:a="http://schemas.openxmlformats.org/drawingml/2006/main">
          <a:off x="5337" y="32521"/>
          <a:ext cx="4479227" cy="296218"/>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baseline="0" dirty="0" smtClean="0">
              <a:solidFill>
                <a:schemeClr val="tx1"/>
              </a:solidFill>
              <a:ea typeface="Times New Roman" charset="0"/>
              <a:cs typeface="Times New Roman" charset="0"/>
            </a:rPr>
            <a:t>Population-weighted </a:t>
          </a:r>
          <a:r>
            <a:rPr lang="en-US" sz="1200" b="1" dirty="0" smtClean="0">
              <a:ea typeface="Times New Roman" charset="0"/>
              <a:cs typeface="Times New Roman" charset="0"/>
            </a:rPr>
            <a:t>c</a:t>
          </a:r>
          <a:r>
            <a:rPr lang="en-US" sz="1200" b="1" i="0" baseline="0" dirty="0" smtClean="0">
              <a:solidFill>
                <a:sysClr val="windowText" lastClr="000000"/>
              </a:solidFill>
              <a:ea typeface="Times New Roman" charset="0"/>
              <a:cs typeface="Times New Roman" charset="0"/>
            </a:rPr>
            <a:t>ooling degree days by census division </a:t>
          </a:r>
        </a:p>
        <a:p xmlns:a="http://schemas.openxmlformats.org/drawingml/2006/main">
          <a:pPr algn="l" eaLnBrk="0" hangingPunct="0"/>
          <a:r>
            <a:rPr lang="en-US" sz="1200" b="1" i="0" baseline="0" dirty="0" smtClean="0">
              <a:solidFill>
                <a:sysClr val="windowText" lastClr="000000"/>
              </a:solidFill>
              <a:ea typeface="Times New Roman" charset="0"/>
              <a:cs typeface="Times New Roman" charset="0"/>
            </a:rPr>
            <a:t>AEO2021 Reference case</a:t>
          </a:r>
        </a:p>
        <a:p xmlns:a="http://schemas.openxmlformats.org/drawingml/2006/main">
          <a:pPr algn="l" eaLnBrk="0" hangingPunct="0"/>
          <a:r>
            <a:rPr lang="en-US" dirty="0" smtClean="0">
              <a:solidFill>
                <a:schemeClr val="tx1"/>
              </a:solidFill>
              <a:ea typeface="Times New Roman" charset="0"/>
              <a:cs typeface="Times New Roman" charset="0"/>
            </a:rPr>
            <a:t>thousand degree days</a:t>
          </a:r>
          <a:endParaRPr lang="en-US" i="0" dirty="0">
            <a:solidFill>
              <a:schemeClr val="tx1"/>
            </a:solidFill>
            <a:ea typeface="Times New Roman" charset="0"/>
            <a:cs typeface="Times New Roman" charset="0"/>
          </a:endParaRPr>
        </a:p>
      </cdr:txBody>
    </cdr:sp>
  </cdr:relSizeAnchor>
  <cdr:relSizeAnchor xmlns:cdr="http://schemas.openxmlformats.org/drawingml/2006/chartDrawing">
    <cdr:from>
      <cdr:x>0.12854</cdr:x>
      <cdr:y>0.76203</cdr:y>
    </cdr:from>
    <cdr:to>
      <cdr:x>0.17208</cdr:x>
      <cdr:y>0.96044</cdr:y>
    </cdr:to>
    <cdr:sp macro="" textlink="">
      <cdr:nvSpPr>
        <cdr:cNvPr id="13" name="TextBox 1"/>
        <cdr:cNvSpPr txBox="1"/>
      </cdr:nvSpPr>
      <cdr:spPr bwMode="auto">
        <a:xfrm xmlns:a="http://schemas.openxmlformats.org/drawingml/2006/main" rot="10800000">
          <a:off x="552688" y="2809350"/>
          <a:ext cx="187190" cy="73147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latin typeface="+mn-lt"/>
              <a:ea typeface="Times New Roman" charset="0"/>
              <a:cs typeface="Times New Roman" charset="0"/>
            </a:rPr>
            <a:t>Pacific</a:t>
          </a:r>
          <a:endParaRPr lang="en-US" sz="12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0.30037</cdr:x>
      <cdr:y>0.71908</cdr:y>
    </cdr:from>
    <cdr:to>
      <cdr:x>0.43019</cdr:x>
      <cdr:y>0.96044</cdr:y>
    </cdr:to>
    <cdr:sp macro="" textlink="">
      <cdr:nvSpPr>
        <cdr:cNvPr id="15" name="TextBox 2"/>
        <cdr:cNvSpPr txBox="1"/>
      </cdr:nvSpPr>
      <cdr:spPr bwMode="auto">
        <a:xfrm xmlns:a="http://schemas.openxmlformats.org/drawingml/2006/main" rot="10800000">
          <a:off x="1185835" y="2651013"/>
          <a:ext cx="512525" cy="8898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ea typeface="Times New Roman" charset="0"/>
              <a:cs typeface="Times New Roman" charset="0"/>
            </a:rPr>
            <a:t>West </a:t>
          </a:r>
          <a:r>
            <a:rPr lang="en-US" dirty="0" smtClean="0">
              <a:ea typeface="Times New Roman" charset="0"/>
              <a:cs typeface="Times New Roman" charset="0"/>
            </a:rPr>
            <a:t>North</a:t>
          </a:r>
          <a:r>
            <a:rPr lang="en-US" i="0" dirty="0" smtClean="0">
              <a:solidFill>
                <a:sysClr val="windowText" lastClr="000000"/>
              </a:solidFill>
              <a:ea typeface="Times New Roman" charset="0"/>
              <a:cs typeface="Times New Roman" charset="0"/>
            </a:rPr>
            <a:t> Central</a:t>
          </a:r>
        </a:p>
      </cdr:txBody>
    </cdr:sp>
  </cdr:relSizeAnchor>
  <cdr:relSizeAnchor xmlns:cdr="http://schemas.openxmlformats.org/drawingml/2006/chartDrawing">
    <cdr:from>
      <cdr:x>0.40191</cdr:x>
      <cdr:y>0.72698</cdr:y>
    </cdr:from>
    <cdr:to>
      <cdr:x>0.5</cdr:x>
      <cdr:y>0.96044</cdr:y>
    </cdr:to>
    <cdr:sp macro="" textlink="">
      <cdr:nvSpPr>
        <cdr:cNvPr id="16" name="TextBox 3"/>
        <cdr:cNvSpPr txBox="1"/>
      </cdr:nvSpPr>
      <cdr:spPr bwMode="auto">
        <a:xfrm xmlns:a="http://schemas.openxmlformats.org/drawingml/2006/main" rot="10800000">
          <a:off x="1586726" y="2680138"/>
          <a:ext cx="387256" cy="8606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ea typeface="Times New Roman" charset="0"/>
              <a:cs typeface="Times New Roman" charset="0"/>
            </a:rPr>
            <a:t>West </a:t>
          </a:r>
          <a:r>
            <a:rPr lang="en-US" dirty="0" smtClean="0">
              <a:ea typeface="Times New Roman" charset="0"/>
              <a:cs typeface="Times New Roman" charset="0"/>
            </a:rPr>
            <a:t>South</a:t>
          </a:r>
          <a:r>
            <a:rPr lang="en-US" i="0" dirty="0" smtClean="0">
              <a:solidFill>
                <a:sysClr val="windowText" lastClr="000000"/>
              </a:solidFill>
              <a:ea typeface="Times New Roman" charset="0"/>
              <a:cs typeface="Times New Roman" charset="0"/>
            </a:rPr>
            <a:t> Central</a:t>
          </a:r>
        </a:p>
      </cdr:txBody>
    </cdr:sp>
  </cdr:relSizeAnchor>
  <cdr:relSizeAnchor xmlns:cdr="http://schemas.openxmlformats.org/drawingml/2006/chartDrawing">
    <cdr:from>
      <cdr:x>0.5</cdr:x>
      <cdr:y>0.70839</cdr:y>
    </cdr:from>
    <cdr:to>
      <cdr:x>0.59811</cdr:x>
      <cdr:y>0.96381</cdr:y>
    </cdr:to>
    <cdr:sp macro="" textlink="">
      <cdr:nvSpPr>
        <cdr:cNvPr id="17" name="TextBox 4"/>
        <cdr:cNvSpPr txBox="1"/>
      </cdr:nvSpPr>
      <cdr:spPr bwMode="auto">
        <a:xfrm xmlns:a="http://schemas.openxmlformats.org/drawingml/2006/main" rot="10800000">
          <a:off x="1973982" y="2611619"/>
          <a:ext cx="387335" cy="9416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latin typeface="+mn-lt"/>
              <a:ea typeface="Times New Roman" charset="0"/>
              <a:cs typeface="Times New Roman" charset="0"/>
            </a:rPr>
            <a:t>East North Central	</a:t>
          </a:r>
        </a:p>
      </cdr:txBody>
    </cdr:sp>
  </cdr:relSizeAnchor>
  <cdr:relSizeAnchor xmlns:cdr="http://schemas.openxmlformats.org/drawingml/2006/chartDrawing">
    <cdr:from>
      <cdr:x>0.60116</cdr:x>
      <cdr:y>0.70682</cdr:y>
    </cdr:from>
    <cdr:to>
      <cdr:x>0.69684</cdr:x>
      <cdr:y>0.96044</cdr:y>
    </cdr:to>
    <cdr:sp macro="" textlink="">
      <cdr:nvSpPr>
        <cdr:cNvPr id="18" name="TextBox 5"/>
        <cdr:cNvSpPr txBox="1"/>
      </cdr:nvSpPr>
      <cdr:spPr bwMode="auto">
        <a:xfrm xmlns:a="http://schemas.openxmlformats.org/drawingml/2006/main" rot="10800000">
          <a:off x="2584763" y="2605830"/>
          <a:ext cx="411385" cy="9349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latin typeface="+mn-lt"/>
              <a:ea typeface="Times New Roman" charset="0"/>
              <a:cs typeface="Times New Roman" charset="0"/>
            </a:rPr>
            <a:t>East South Central</a:t>
          </a:r>
        </a:p>
      </cdr:txBody>
    </cdr:sp>
  </cdr:relSizeAnchor>
  <cdr:relSizeAnchor xmlns:cdr="http://schemas.openxmlformats.org/drawingml/2006/chartDrawing">
    <cdr:from>
      <cdr:x>0.71738</cdr:x>
      <cdr:y>0.67315</cdr:y>
    </cdr:from>
    <cdr:to>
      <cdr:x>0.7638</cdr:x>
      <cdr:y>0.96044</cdr:y>
    </cdr:to>
    <cdr:sp macro="" textlink="">
      <cdr:nvSpPr>
        <cdr:cNvPr id="19" name="TextBox 6"/>
        <cdr:cNvSpPr txBox="1"/>
      </cdr:nvSpPr>
      <cdr:spPr bwMode="auto">
        <a:xfrm xmlns:a="http://schemas.openxmlformats.org/drawingml/2006/main" rot="10800000">
          <a:off x="3084464" y="2481680"/>
          <a:ext cx="199561" cy="10591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latin typeface="+mn-lt"/>
              <a:ea typeface="Times New Roman" charset="0"/>
              <a:cs typeface="Times New Roman" charset="0"/>
            </a:rPr>
            <a:t>South Atlantic</a:t>
          </a:r>
        </a:p>
      </cdr:txBody>
    </cdr:sp>
  </cdr:relSizeAnchor>
  <cdr:relSizeAnchor xmlns:cdr="http://schemas.openxmlformats.org/drawingml/2006/chartDrawing">
    <cdr:from>
      <cdr:x>0.81484</cdr:x>
      <cdr:y>0.63927</cdr:y>
    </cdr:from>
    <cdr:to>
      <cdr:x>0.86218</cdr:x>
      <cdr:y>0.96044</cdr:y>
    </cdr:to>
    <cdr:sp macro="" textlink="">
      <cdr:nvSpPr>
        <cdr:cNvPr id="20" name="TextBox 7"/>
        <cdr:cNvSpPr txBox="1"/>
      </cdr:nvSpPr>
      <cdr:spPr bwMode="auto">
        <a:xfrm xmlns:a="http://schemas.openxmlformats.org/drawingml/2006/main" rot="10800000">
          <a:off x="3503473" y="2356780"/>
          <a:ext cx="203539" cy="11840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latin typeface="+mn-lt"/>
              <a:ea typeface="Times New Roman" charset="0"/>
              <a:cs typeface="Times New Roman" charset="0"/>
            </a:rPr>
            <a:t>Middle Atlantic</a:t>
          </a:r>
        </a:p>
      </cdr:txBody>
    </cdr:sp>
  </cdr:relSizeAnchor>
  <cdr:relSizeAnchor xmlns:cdr="http://schemas.openxmlformats.org/drawingml/2006/chartDrawing">
    <cdr:from>
      <cdr:x>0.91599</cdr:x>
      <cdr:y>0.69598</cdr:y>
    </cdr:from>
    <cdr:to>
      <cdr:x>0.96551</cdr:x>
      <cdr:y>0.96044</cdr:y>
    </cdr:to>
    <cdr:sp macro="" textlink="">
      <cdr:nvSpPr>
        <cdr:cNvPr id="21" name="TextBox 8"/>
        <cdr:cNvSpPr txBox="1"/>
      </cdr:nvSpPr>
      <cdr:spPr bwMode="auto">
        <a:xfrm xmlns:a="http://schemas.openxmlformats.org/drawingml/2006/main" rot="10800000">
          <a:off x="3938405" y="2565845"/>
          <a:ext cx="212892" cy="9749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latin typeface="+mn-lt"/>
              <a:ea typeface="Times New Roman" charset="0"/>
              <a:cs typeface="Times New Roman" charset="0"/>
            </a:rPr>
            <a:t>New England</a:t>
          </a:r>
        </a:p>
      </cdr:txBody>
    </cdr:sp>
  </cdr:relSizeAnchor>
  <cdr:relSizeAnchor xmlns:cdr="http://schemas.openxmlformats.org/drawingml/2006/chartDrawing">
    <cdr:from>
      <cdr:x>0.21401</cdr:x>
      <cdr:y>0.76203</cdr:y>
    </cdr:from>
    <cdr:to>
      <cdr:x>0.3121</cdr:x>
      <cdr:y>0.96044</cdr:y>
    </cdr:to>
    <cdr:sp macro="" textlink="">
      <cdr:nvSpPr>
        <cdr:cNvPr id="22" name="TextBox 9"/>
        <cdr:cNvSpPr txBox="1"/>
      </cdr:nvSpPr>
      <cdr:spPr bwMode="auto">
        <a:xfrm xmlns:a="http://schemas.openxmlformats.org/drawingml/2006/main" rot="10800000">
          <a:off x="844885" y="2809355"/>
          <a:ext cx="387256" cy="7314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vert"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i="0" dirty="0" smtClean="0">
              <a:solidFill>
                <a:sysClr val="windowText" lastClr="000000"/>
              </a:solidFill>
              <a:latin typeface="+mn-lt"/>
              <a:ea typeface="Times New Roman" charset="0"/>
              <a:cs typeface="Times New Roman" charset="0"/>
            </a:rPr>
            <a:t>Mountain</a:t>
          </a:r>
        </a:p>
      </cdr:txBody>
    </cdr:sp>
  </cdr:relSizeAnchor>
</c:userShapes>
</file>

<file path=ppt/drawings/drawing113.xml><?xml version="1.0" encoding="utf-8"?>
<c:userShapes xmlns:c="http://schemas.openxmlformats.org/drawingml/2006/chart">
  <cdr:relSizeAnchor xmlns:cdr="http://schemas.openxmlformats.org/drawingml/2006/chartDrawing">
    <cdr:from>
      <cdr:x>0.00521</cdr:x>
      <cdr:y>0</cdr:y>
    </cdr:from>
    <cdr:to>
      <cdr:x>0.6215</cdr:x>
      <cdr:y>0.23264</cdr:y>
    </cdr:to>
    <cdr:sp macro="" textlink="">
      <cdr:nvSpPr>
        <cdr:cNvPr id="2" name="TextBox 1"/>
        <cdr:cNvSpPr txBox="1"/>
      </cdr:nvSpPr>
      <cdr:spPr bwMode="auto">
        <a:xfrm xmlns:a="http://schemas.openxmlformats.org/drawingml/2006/main">
          <a:off x="20487" y="0"/>
          <a:ext cx="2423412" cy="81360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dirty="0" smtClean="0">
              <a:solidFill>
                <a:sysClr val="windowText" lastClr="000000"/>
              </a:solidFill>
              <a:ea typeface="Times New Roman" charset="0"/>
              <a:cs typeface="Times New Roman" charset="0"/>
            </a:rPr>
            <a:t>Electricity prices in the residential and commercial</a:t>
          </a:r>
        </a:p>
        <a:p xmlns:a="http://schemas.openxmlformats.org/drawingml/2006/main">
          <a:pPr eaLnBrk="0" hangingPunct="0"/>
          <a:r>
            <a:rPr lang="en-US" sz="1200" b="1" dirty="0" smtClean="0">
              <a:ea typeface="Times New Roman" charset="0"/>
              <a:cs typeface="Times New Roman" charset="0"/>
            </a:rPr>
            <a:t>sectors </a:t>
          </a:r>
        </a:p>
        <a:p xmlns:a="http://schemas.openxmlformats.org/drawingml/2006/main">
          <a:pPr eaLnBrk="0" hangingPunct="0"/>
          <a:r>
            <a:rPr lang="en-US" sz="1200" b="1" dirty="0" smtClean="0">
              <a:ea typeface="Times New Roman" charset="0"/>
              <a:cs typeface="Times New Roman" charset="0"/>
            </a:rPr>
            <a:t>AEO2021</a:t>
          </a:r>
          <a:r>
            <a:rPr lang="en-US" sz="1200" b="1" i="0" dirty="0" smtClean="0">
              <a:solidFill>
                <a:sysClr val="windowText" lastClr="000000"/>
              </a:solidFill>
              <a:ea typeface="Times New Roman" charset="0"/>
              <a:cs typeface="Times New Roman" charset="0"/>
            </a:rPr>
            <a:t> Reference case</a:t>
          </a:r>
        </a:p>
        <a:p xmlns:a="http://schemas.openxmlformats.org/drawingml/2006/main">
          <a:pPr eaLnBrk="0" hangingPunct="0"/>
          <a:r>
            <a:rPr lang="en-US" dirty="0">
              <a:ea typeface="Times New Roman" charset="0"/>
              <a:cs typeface="Times New Roman" charset="0"/>
            </a:rPr>
            <a:t>2020 cents </a:t>
          </a:r>
          <a:r>
            <a:rPr lang="en-US" b="0" i="0" dirty="0" smtClean="0">
              <a:solidFill>
                <a:sysClr val="windowText" lastClr="000000"/>
              </a:solidFill>
              <a:ea typeface="Times New Roman" charset="0"/>
              <a:cs typeface="Times New Roman" charset="0"/>
            </a:rPr>
            <a:t>per kilowatthour</a:t>
          </a:r>
        </a:p>
      </cdr:txBody>
    </cdr:sp>
  </cdr:relSizeAnchor>
  <cdr:relSizeAnchor xmlns:cdr="http://schemas.openxmlformats.org/drawingml/2006/chartDrawing">
    <cdr:from>
      <cdr:x>0.36273</cdr:x>
      <cdr:y>0.20553</cdr:y>
    </cdr:from>
    <cdr:to>
      <cdr:x>0.8357</cdr:x>
      <cdr:y>0.4394</cdr:y>
    </cdr:to>
    <cdr:sp macro="" textlink="">
      <cdr:nvSpPr>
        <cdr:cNvPr id="6" name="TextBox 1"/>
        <cdr:cNvSpPr txBox="1"/>
      </cdr:nvSpPr>
      <cdr:spPr bwMode="auto">
        <a:xfrm xmlns:a="http://schemas.openxmlformats.org/drawingml/2006/main">
          <a:off x="1426326" y="718785"/>
          <a:ext cx="1859831" cy="8179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0.63048</cdr:x>
      <cdr:y>0.30672</cdr:y>
    </cdr:from>
    <cdr:to>
      <cdr:x>0.94297</cdr:x>
      <cdr:y>0.56498</cdr:y>
    </cdr:to>
    <cdr:sp macro="" textlink="">
      <cdr:nvSpPr>
        <cdr:cNvPr id="7" name="TextBox 1"/>
        <cdr:cNvSpPr txBox="1"/>
      </cdr:nvSpPr>
      <cdr:spPr bwMode="auto">
        <a:xfrm xmlns:a="http://schemas.openxmlformats.org/drawingml/2006/main">
          <a:off x="2479208" y="1072688"/>
          <a:ext cx="1228785" cy="90320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4">
                  <a:lumMod val="75000"/>
                </a:schemeClr>
              </a:solidFill>
              <a:latin typeface="+mn-lt"/>
              <a:ea typeface="Times New Roman" charset="0"/>
              <a:cs typeface="Times New Roman" charset="0"/>
            </a:rPr>
            <a:t>residential</a:t>
          </a:r>
        </a:p>
        <a:p xmlns:a="http://schemas.openxmlformats.org/drawingml/2006/main">
          <a:pPr eaLnBrk="0" hangingPunct="0"/>
          <a:endParaRPr lang="en-US" sz="1200" b="1" i="0" dirty="0" smtClean="0">
            <a:solidFill>
              <a:sysClr val="windowText" lastClr="000000"/>
            </a:solidFill>
            <a:latin typeface="+mn-lt"/>
            <a:ea typeface="Times New Roman" charset="0"/>
            <a:cs typeface="Times New Roman" charset="0"/>
          </a:endParaRPr>
        </a:p>
        <a:p xmlns:a="http://schemas.openxmlformats.org/drawingml/2006/main">
          <a:pPr eaLnBrk="0" hangingPunct="0"/>
          <a:endParaRPr lang="en-US" sz="1200" b="1" i="0" dirty="0" smtClean="0">
            <a:solidFill>
              <a:sysClr val="windowText" lastClr="000000"/>
            </a:solidFill>
            <a:latin typeface="+mn-lt"/>
            <a:ea typeface="Times New Roman" charset="0"/>
            <a:cs typeface="Times New Roman" charset="0"/>
          </a:endParaRPr>
        </a:p>
        <a:p xmlns:a="http://schemas.openxmlformats.org/drawingml/2006/main">
          <a:pPr eaLnBrk="0" hangingPunct="0"/>
          <a:endParaRPr lang="en-US" sz="1200" b="1"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4"/>
              </a:solidFill>
              <a:latin typeface="+mn-lt"/>
              <a:ea typeface="Times New Roman" charset="0"/>
              <a:cs typeface="Times New Roman" charset="0"/>
            </a:rPr>
            <a:t>commercial</a:t>
          </a:r>
          <a:endParaRPr lang="en-US" sz="1200" b="0" i="0" dirty="0" smtClean="0">
            <a:solidFill>
              <a:schemeClr val="accent4"/>
            </a:solidFill>
            <a:latin typeface="+mn-lt"/>
            <a:ea typeface="Times New Roman" charset="0"/>
            <a:cs typeface="Times New Roman" charset="0"/>
          </a:endParaRPr>
        </a:p>
      </cdr:txBody>
    </cdr:sp>
  </cdr:relSizeAnchor>
</c:userShapes>
</file>

<file path=ppt/drawings/drawing114.xml><?xml version="1.0" encoding="utf-8"?>
<c:userShapes xmlns:c="http://schemas.openxmlformats.org/drawingml/2006/chart">
  <cdr:relSizeAnchor xmlns:cdr="http://schemas.openxmlformats.org/drawingml/2006/chartDrawing">
    <cdr:from>
      <cdr:x>0.3726</cdr:x>
      <cdr:y>0.20617</cdr:y>
    </cdr:from>
    <cdr:to>
      <cdr:x>0.9185</cdr:x>
      <cdr:y>0.4402</cdr:y>
    </cdr:to>
    <cdr:sp macro="" textlink="">
      <cdr:nvSpPr>
        <cdr:cNvPr id="6" name="TextBox 1"/>
        <cdr:cNvSpPr txBox="1"/>
      </cdr:nvSpPr>
      <cdr:spPr bwMode="auto">
        <a:xfrm xmlns:a="http://schemas.openxmlformats.org/drawingml/2006/main">
          <a:off x="1498866" y="721040"/>
          <a:ext cx="2196006" cy="8184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cdr:x>
      <cdr:y>0</cdr:y>
    </cdr:from>
    <cdr:to>
      <cdr:x>1</cdr:x>
      <cdr:y>0.14236</cdr:y>
    </cdr:to>
    <cdr:sp macro="" textlink="">
      <cdr:nvSpPr>
        <cdr:cNvPr id="7" name="TextBox 1"/>
        <cdr:cNvSpPr txBox="1"/>
      </cdr:nvSpPr>
      <cdr:spPr bwMode="auto">
        <a:xfrm xmlns:a="http://schemas.openxmlformats.org/drawingml/2006/main">
          <a:off x="0" y="0"/>
          <a:ext cx="4022725" cy="4978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dirty="0" smtClean="0">
              <a:solidFill>
                <a:sysClr val="windowText" lastClr="000000"/>
              </a:solidFill>
              <a:ea typeface="Times New Roman" charset="0"/>
              <a:cs typeface="Times New Roman" charset="0"/>
            </a:rPr>
            <a:t>Natural</a:t>
          </a:r>
          <a:r>
            <a:rPr lang="en-US" sz="1200" b="1" i="0" baseline="0" dirty="0" smtClean="0">
              <a:solidFill>
                <a:sysClr val="windowText" lastClr="000000"/>
              </a:solidFill>
              <a:ea typeface="Times New Roman" charset="0"/>
              <a:cs typeface="Times New Roman" charset="0"/>
            </a:rPr>
            <a:t> gas </a:t>
          </a:r>
          <a:r>
            <a:rPr lang="en-US" sz="1200" b="1" dirty="0" smtClean="0">
              <a:ea typeface="Times New Roman" charset="0"/>
              <a:cs typeface="Times New Roman" charset="0"/>
            </a:rPr>
            <a:t>prices in the residential and commercial </a:t>
          </a:r>
        </a:p>
        <a:p xmlns:a="http://schemas.openxmlformats.org/drawingml/2006/main">
          <a:pPr algn="l" eaLnBrk="0" hangingPunct="0"/>
          <a:r>
            <a:rPr lang="en-US" sz="1200" b="1" dirty="0" smtClean="0">
              <a:ea typeface="Times New Roman" charset="0"/>
              <a:cs typeface="Times New Roman" charset="0"/>
            </a:rPr>
            <a:t>sectors</a:t>
          </a:r>
        </a:p>
        <a:p xmlns:a="http://schemas.openxmlformats.org/drawingml/2006/main">
          <a:pPr algn="l" eaLnBrk="0" hangingPunct="0"/>
          <a:r>
            <a:rPr lang="en-US" sz="1200" b="1" dirty="0" smtClean="0">
              <a:ea typeface="Times New Roman" charset="0"/>
              <a:cs typeface="Times New Roman" charset="0"/>
            </a:rPr>
            <a:t>AEO2021 </a:t>
          </a:r>
          <a:r>
            <a:rPr lang="en-US" sz="1200" b="1" dirty="0">
              <a:ea typeface="Times New Roman" charset="0"/>
              <a:cs typeface="Times New Roman" charset="0"/>
            </a:rPr>
            <a:t>Reference </a:t>
          </a:r>
          <a:r>
            <a:rPr lang="en-US" sz="1200" b="1" i="0" dirty="0" smtClean="0">
              <a:solidFill>
                <a:sysClr val="windowText" lastClr="000000"/>
              </a:solidFill>
              <a:ea typeface="Times New Roman" charset="0"/>
              <a:cs typeface="Times New Roman" charset="0"/>
            </a:rPr>
            <a:t>case</a:t>
          </a:r>
        </a:p>
        <a:p xmlns:a="http://schemas.openxmlformats.org/drawingml/2006/main">
          <a:pPr algn="l" eaLnBrk="0" hangingPunct="0"/>
          <a:r>
            <a:rPr lang="en-US" dirty="0">
              <a:ea typeface="Times New Roman" charset="0"/>
              <a:cs typeface="Times New Roman" charset="0"/>
            </a:rPr>
            <a:t>2020 dollars </a:t>
          </a:r>
          <a:r>
            <a:rPr lang="en-US" b="0" i="0" dirty="0" smtClean="0">
              <a:solidFill>
                <a:sysClr val="windowText" lastClr="000000"/>
              </a:solidFill>
              <a:ea typeface="Times New Roman" charset="0"/>
              <a:cs typeface="Times New Roman" charset="0"/>
            </a:rPr>
            <a:t>per thousand cubic feet</a:t>
          </a:r>
        </a:p>
      </cdr:txBody>
    </cdr:sp>
  </cdr:relSizeAnchor>
  <cdr:relSizeAnchor xmlns:cdr="http://schemas.openxmlformats.org/drawingml/2006/chartDrawing">
    <cdr:from>
      <cdr:x>0.62986</cdr:x>
      <cdr:y>0.4116</cdr:y>
    </cdr:from>
    <cdr:to>
      <cdr:x>0.9632</cdr:x>
      <cdr:y>0.76084</cdr:y>
    </cdr:to>
    <cdr:sp macro="" textlink="">
      <cdr:nvSpPr>
        <cdr:cNvPr id="8" name="TextBox 1"/>
        <cdr:cNvSpPr txBox="1"/>
      </cdr:nvSpPr>
      <cdr:spPr bwMode="auto">
        <a:xfrm xmlns:a="http://schemas.openxmlformats.org/drawingml/2006/main">
          <a:off x="2442475" y="1402028"/>
          <a:ext cx="1292635" cy="118964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solidFill>
              <a:latin typeface="+mn-lt"/>
              <a:ea typeface="Times New Roman" charset="0"/>
              <a:cs typeface="Times New Roman" charset="0"/>
            </a:rPr>
            <a:t>residential</a:t>
          </a:r>
        </a:p>
        <a:p xmlns:a="http://schemas.openxmlformats.org/drawingml/2006/main">
          <a:pPr eaLnBrk="0" hangingPunct="0"/>
          <a:endParaRPr lang="en-US" sz="1200" b="1" i="0" dirty="0" smtClean="0">
            <a:solidFill>
              <a:sysClr val="windowText" lastClr="000000"/>
            </a:solidFill>
            <a:latin typeface="+mn-lt"/>
            <a:ea typeface="Times New Roman" charset="0"/>
            <a:cs typeface="Times New Roman" charset="0"/>
          </a:endParaRPr>
        </a:p>
        <a:p xmlns:a="http://schemas.openxmlformats.org/drawingml/2006/main">
          <a:pPr eaLnBrk="0" hangingPunct="0"/>
          <a:endParaRPr lang="en-US" sz="1200" b="1" i="0" dirty="0" smtClean="0">
            <a:solidFill>
              <a:sysClr val="windowText" lastClr="000000"/>
            </a:solidFill>
            <a:latin typeface="+mn-lt"/>
            <a:ea typeface="Times New Roman" charset="0"/>
            <a:cs typeface="Times New Roman" charset="0"/>
          </a:endParaRPr>
        </a:p>
        <a:p xmlns:a="http://schemas.openxmlformats.org/drawingml/2006/main">
          <a:pPr eaLnBrk="0" hangingPunct="0"/>
          <a:endParaRPr lang="en-US" sz="1200" b="1"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1">
                  <a:lumMod val="60000"/>
                  <a:lumOff val="40000"/>
                </a:schemeClr>
              </a:solidFill>
              <a:latin typeface="+mn-lt"/>
              <a:ea typeface="Times New Roman" charset="0"/>
              <a:cs typeface="Times New Roman" charset="0"/>
            </a:rPr>
            <a:t>commercial</a:t>
          </a:r>
          <a:endParaRPr lang="en-US" sz="1200" b="0" i="0" dirty="0" smtClean="0">
            <a:solidFill>
              <a:schemeClr val="accent1">
                <a:lumMod val="60000"/>
                <a:lumOff val="40000"/>
              </a:schemeClr>
            </a:solidFill>
            <a:latin typeface="+mn-lt"/>
            <a:ea typeface="Times New Roman" charset="0"/>
            <a:cs typeface="Times New Roman" charset="0"/>
          </a:endParaRPr>
        </a:p>
      </cdr:txBody>
    </cdr:sp>
  </cdr:relSizeAnchor>
</c:userShapes>
</file>

<file path=ppt/drawings/drawing115.xml><?xml version="1.0" encoding="utf-8"?>
<c:userShapes xmlns:c="http://schemas.openxmlformats.org/drawingml/2006/chart">
  <cdr:relSizeAnchor xmlns:cdr="http://schemas.openxmlformats.org/drawingml/2006/chartDrawing">
    <cdr:from>
      <cdr:x>0.55777</cdr:x>
      <cdr:y>0.1226</cdr:y>
    </cdr:from>
    <cdr:to>
      <cdr:x>1</cdr:x>
      <cdr:y>0.54926</cdr:y>
    </cdr:to>
    <cdr:sp macro="" textlink="">
      <cdr:nvSpPr>
        <cdr:cNvPr id="2" name="TextBox 1"/>
        <cdr:cNvSpPr txBox="1"/>
      </cdr:nvSpPr>
      <cdr:spPr bwMode="auto">
        <a:xfrm xmlns:a="http://schemas.openxmlformats.org/drawingml/2006/main">
          <a:off x="2073632" y="428764"/>
          <a:ext cx="1644086" cy="149214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endParaRPr lang="en-US" sz="1200" b="1" dirty="0" smtClean="0">
            <a:solidFill>
              <a:schemeClr val="accent6"/>
            </a:solidFill>
            <a:ea typeface="Times New Roman" charset="0"/>
            <a:cs typeface="Times New Roman" charset="0"/>
          </a:endParaRPr>
        </a:p>
        <a:p xmlns:a="http://schemas.openxmlformats.org/drawingml/2006/main">
          <a:pPr eaLnBrk="0" hangingPunct="0"/>
          <a:endParaRPr lang="en-US" sz="1200" b="1" dirty="0">
            <a:solidFill>
              <a:schemeClr val="accent6"/>
            </a:solidFill>
            <a:ea typeface="Times New Roman" charset="0"/>
            <a:cs typeface="Times New Roman" charset="0"/>
          </a:endParaRPr>
        </a:p>
      </cdr:txBody>
    </cdr:sp>
  </cdr:relSizeAnchor>
  <cdr:relSizeAnchor xmlns:cdr="http://schemas.openxmlformats.org/drawingml/2006/chartDrawing">
    <cdr:from>
      <cdr:x>0.1298</cdr:x>
      <cdr:y>0.9208</cdr:y>
    </cdr:from>
    <cdr:to>
      <cdr:x>0.95671</cdr:x>
      <cdr:y>1</cdr:y>
    </cdr:to>
    <cdr:sp macro="" textlink="">
      <cdr:nvSpPr>
        <cdr:cNvPr id="3" name="TextBox 1"/>
        <cdr:cNvSpPr txBox="1"/>
      </cdr:nvSpPr>
      <cdr:spPr>
        <a:xfrm xmlns:a="http://schemas.openxmlformats.org/drawingml/2006/main">
          <a:off x="482553" y="3220264"/>
          <a:ext cx="307423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200" dirty="0" smtClean="0"/>
            <a:t>2020           2030          2040           2050</a:t>
          </a:r>
          <a:endParaRPr lang="en-US" sz="1200" dirty="0"/>
        </a:p>
      </cdr:txBody>
    </cdr:sp>
  </cdr:relSizeAnchor>
</c:userShapes>
</file>

<file path=ppt/drawings/drawing116.xml><?xml version="1.0" encoding="utf-8"?>
<c:userShapes xmlns:c="http://schemas.openxmlformats.org/drawingml/2006/chart">
  <cdr:relSizeAnchor xmlns:cdr="http://schemas.openxmlformats.org/drawingml/2006/chartDrawing">
    <cdr:from>
      <cdr:x>0.13783</cdr:x>
      <cdr:y>0.9208</cdr:y>
    </cdr:from>
    <cdr:to>
      <cdr:x>0.94615</cdr:x>
      <cdr:y>1</cdr:y>
    </cdr:to>
    <cdr:sp macro="" textlink="">
      <cdr:nvSpPr>
        <cdr:cNvPr id="2" name="TextBox 1"/>
        <cdr:cNvSpPr txBox="1"/>
      </cdr:nvSpPr>
      <cdr:spPr>
        <a:xfrm xmlns:a="http://schemas.openxmlformats.org/drawingml/2006/main">
          <a:off x="524213" y="3220264"/>
          <a:ext cx="307423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200" dirty="0" smtClean="0"/>
            <a:t>2020          2030            2040           2050</a:t>
          </a:r>
          <a:endParaRPr lang="en-US" sz="1200" dirty="0"/>
        </a:p>
      </cdr:txBody>
    </cdr:sp>
  </cdr:relSizeAnchor>
  <cdr:relSizeAnchor xmlns:cdr="http://schemas.openxmlformats.org/drawingml/2006/chartDrawing">
    <cdr:from>
      <cdr:x>0.05938</cdr:x>
      <cdr:y>0.20435</cdr:y>
    </cdr:from>
    <cdr:to>
      <cdr:x>0.54838</cdr:x>
      <cdr:y>0.43822</cdr:y>
    </cdr:to>
    <cdr:sp macro="" textlink="">
      <cdr:nvSpPr>
        <cdr:cNvPr id="3" name="TextBox 1"/>
        <cdr:cNvSpPr txBox="1"/>
      </cdr:nvSpPr>
      <cdr:spPr bwMode="auto">
        <a:xfrm xmlns:a="http://schemas.openxmlformats.org/drawingml/2006/main">
          <a:off x="225820" y="714666"/>
          <a:ext cx="1859830" cy="8179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p>
        <a:p xmlns:a="http://schemas.openxmlformats.org/drawingml/2006/main">
          <a:pPr eaLnBrk="0" hangingPunct="0"/>
          <a:endParaRPr lang="en-US" sz="300" b="1"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userShapes>
</file>

<file path=ppt/drawings/drawing117.xml><?xml version="1.0" encoding="utf-8"?>
<c:userShapes xmlns:c="http://schemas.openxmlformats.org/drawingml/2006/chart">
  <cdr:relSizeAnchor xmlns:cdr="http://schemas.openxmlformats.org/drawingml/2006/chartDrawing">
    <cdr:from>
      <cdr:x>0.66579</cdr:x>
      <cdr:y>0.40618</cdr:y>
    </cdr:from>
    <cdr:to>
      <cdr:x>0.74681</cdr:x>
      <cdr:y>0.55086</cdr:y>
    </cdr:to>
    <cdr:sp macro="" textlink="">
      <cdr:nvSpPr>
        <cdr:cNvPr id="3" name="TextBox 1"/>
        <cdr:cNvSpPr txBox="1"/>
      </cdr:nvSpPr>
      <cdr:spPr bwMode="auto">
        <a:xfrm xmlns:a="http://schemas.openxmlformats.org/drawingml/2006/main">
          <a:off x="2618054" y="1179663"/>
          <a:ext cx="318590" cy="4201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mn-lt"/>
              <a:ea typeface="Times New Roman" charset="0"/>
              <a:cs typeface="Times New Roman" charset="0"/>
            </a:rPr>
            <a:t>2020</a:t>
          </a:r>
        </a:p>
        <a:p xmlns:a="http://schemas.openxmlformats.org/drawingml/2006/main">
          <a:pPr eaLnBrk="0" hangingPunct="0"/>
          <a:r>
            <a:rPr lang="en-US" sz="1200" b="1" i="0" dirty="0" smtClean="0">
              <a:solidFill>
                <a:schemeClr val="accent5">
                  <a:lumMod val="60000"/>
                  <a:lumOff val="40000"/>
                </a:schemeClr>
              </a:solidFill>
              <a:latin typeface="+mn-lt"/>
              <a:ea typeface="Times New Roman" charset="0"/>
              <a:cs typeface="Times New Roman" charset="0"/>
            </a:rPr>
            <a:t>2050</a:t>
          </a:r>
          <a:endParaRPr lang="en-US" sz="1200" i="0" dirty="0" smtClean="0">
            <a:solidFill>
              <a:schemeClr val="accent5">
                <a:lumMod val="60000"/>
                <a:lumOff val="40000"/>
              </a:schemeClr>
            </a:solidFill>
            <a:latin typeface="+mn-lt"/>
            <a:ea typeface="Times New Roman" charset="0"/>
            <a:cs typeface="Times New Roman" charset="0"/>
          </a:endParaRPr>
        </a:p>
      </cdr:txBody>
    </cdr:sp>
  </cdr:relSizeAnchor>
</c:userShapes>
</file>

<file path=ppt/drawings/drawing118.xml><?xml version="1.0" encoding="utf-8"?>
<c:userShapes xmlns:c="http://schemas.openxmlformats.org/drawingml/2006/chart">
  <cdr:relSizeAnchor xmlns:cdr="http://schemas.openxmlformats.org/drawingml/2006/chartDrawing">
    <cdr:from>
      <cdr:x>0.68064</cdr:x>
      <cdr:y>0.39859</cdr:y>
    </cdr:from>
    <cdr:to>
      <cdr:x>0.7869</cdr:x>
      <cdr:y>0.55281</cdr:y>
    </cdr:to>
    <cdr:sp macro="" textlink="">
      <cdr:nvSpPr>
        <cdr:cNvPr id="4" name="TextBox 3"/>
        <cdr:cNvSpPr txBox="1"/>
      </cdr:nvSpPr>
      <cdr:spPr bwMode="auto">
        <a:xfrm xmlns:a="http://schemas.openxmlformats.org/drawingml/2006/main">
          <a:off x="2738009" y="1148954"/>
          <a:ext cx="427465" cy="4445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lumMod val="75000"/>
                </a:schemeClr>
              </a:solidFill>
              <a:effectLst/>
              <a:uLnTx/>
              <a:uFillTx/>
              <a:latin typeface="+mn-lt"/>
              <a:ea typeface="Times New Roman" charset="0"/>
              <a:cs typeface="Times New Roman" charset="0"/>
            </a:rPr>
            <a:t>2020</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lumMod val="40000"/>
                  <a:lumOff val="60000"/>
                </a:schemeClr>
              </a:solidFill>
              <a:effectLst/>
              <a:uLnTx/>
              <a:uFillTx/>
              <a:latin typeface="+mn-lt"/>
              <a:ea typeface="Times New Roman" charset="0"/>
              <a:cs typeface="Times New Roman" charset="0"/>
            </a:rPr>
            <a:t>2050</a:t>
          </a:r>
          <a:endParaRPr kumimoji="0" lang="en-US" sz="1200" b="0" i="0" u="none" strike="noStrike" kern="0" cap="none" spc="0" normalizeH="0" baseline="0" noProof="0" dirty="0" smtClean="0">
            <a:ln>
              <a:noFill/>
            </a:ln>
            <a:solidFill>
              <a:schemeClr val="accent1">
                <a:lumMod val="40000"/>
                <a:lumOff val="60000"/>
              </a:schemeClr>
            </a:solidFill>
            <a:effectLst/>
            <a:uLnTx/>
            <a:uFillTx/>
            <a:latin typeface="+mn-lt"/>
            <a:ea typeface="Times New Roman" charset="0"/>
            <a:cs typeface="Times New Roman" charset="0"/>
          </a:endParaRPr>
        </a:p>
        <a:p xmlns:a="http://schemas.openxmlformats.org/drawingml/2006/main">
          <a:pPr eaLnBrk="0" hangingPunct="0"/>
          <a:endParaRPr lang="en-US" sz="1200" i="1" dirty="0" smtClean="0">
            <a:solidFill>
              <a:srgbClr val="333333"/>
            </a:solidFill>
            <a:latin typeface="Times New Roman" charset="0"/>
            <a:ea typeface="Times New Roman" charset="0"/>
            <a:cs typeface="Times New Roman" charset="0"/>
          </a:endParaRPr>
        </a:p>
      </cdr:txBody>
    </cdr:sp>
  </cdr:relSizeAnchor>
</c:userShapes>
</file>

<file path=ppt/drawings/drawing119.xml><?xml version="1.0" encoding="utf-8"?>
<c:userShapes xmlns:c="http://schemas.openxmlformats.org/drawingml/2006/chart">
  <cdr:relSizeAnchor xmlns:cdr="http://schemas.openxmlformats.org/drawingml/2006/chartDrawing">
    <cdr:from>
      <cdr:x>0.66579</cdr:x>
      <cdr:y>0.40618</cdr:y>
    </cdr:from>
    <cdr:to>
      <cdr:x>0.74681</cdr:x>
      <cdr:y>0.55086</cdr:y>
    </cdr:to>
    <cdr:sp macro="" textlink="">
      <cdr:nvSpPr>
        <cdr:cNvPr id="3" name="TextBox 1"/>
        <cdr:cNvSpPr txBox="1"/>
      </cdr:nvSpPr>
      <cdr:spPr bwMode="auto">
        <a:xfrm xmlns:a="http://schemas.openxmlformats.org/drawingml/2006/main">
          <a:off x="2618054" y="1179663"/>
          <a:ext cx="318590" cy="4201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mn-lt"/>
              <a:ea typeface="Times New Roman" charset="0"/>
              <a:cs typeface="Times New Roman" charset="0"/>
            </a:rPr>
            <a:t>2020</a:t>
          </a:r>
        </a:p>
        <a:p xmlns:a="http://schemas.openxmlformats.org/drawingml/2006/main">
          <a:pPr eaLnBrk="0" hangingPunct="0"/>
          <a:r>
            <a:rPr lang="en-US" sz="1200" b="1" i="0" dirty="0" smtClean="0">
              <a:solidFill>
                <a:schemeClr val="accent5">
                  <a:lumMod val="60000"/>
                  <a:lumOff val="40000"/>
                </a:schemeClr>
              </a:solidFill>
              <a:latin typeface="+mn-lt"/>
              <a:ea typeface="Times New Roman" charset="0"/>
              <a:cs typeface="Times New Roman" charset="0"/>
            </a:rPr>
            <a:t>2050</a:t>
          </a:r>
          <a:endParaRPr lang="en-US" sz="1200" i="0" dirty="0" smtClean="0">
            <a:solidFill>
              <a:schemeClr val="accent5">
                <a:lumMod val="60000"/>
                <a:lumOff val="40000"/>
              </a:schemeClr>
            </a:solidFill>
            <a:latin typeface="+mn-lt"/>
            <a:ea typeface="Times New Roman" charset="0"/>
            <a:cs typeface="Times New Roman"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0.1356</cdr:x>
      <cdr:y>3.22871E-7</cdr:y>
    </cdr:from>
    <cdr:to>
      <cdr:x>0.53178</cdr:x>
      <cdr:y>0.16594</cdr:y>
    </cdr:to>
    <cdr:grpSp>
      <cdr:nvGrpSpPr>
        <cdr:cNvPr id="3" name="Group 2"/>
        <cdr:cNvGrpSpPr/>
      </cdr:nvGrpSpPr>
      <cdr:grpSpPr>
        <a:xfrm xmlns:a="http://schemas.openxmlformats.org/drawingml/2006/main">
          <a:off x="545482" y="1"/>
          <a:ext cx="1593723" cy="494366"/>
          <a:chOff x="-127546" y="-929624"/>
          <a:chExt cx="724520" cy="385283"/>
        </a:xfrm>
      </cdr:grpSpPr>
      <cdr:sp macro="" textlink="">
        <cdr:nvSpPr>
          <cdr:cNvPr id="5" name="TextBox 12"/>
          <cdr:cNvSpPr txBox="1"/>
        </cdr:nvSpPr>
        <cdr:spPr>
          <a:xfrm xmlns:a="http://schemas.openxmlformats.org/drawingml/2006/main">
            <a:off x="18721" y="-929624"/>
            <a:ext cx="277801" cy="18830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smtClean="0"/>
              <a:t>  2020</a:t>
            </a:r>
            <a:endParaRPr lang="en-US" sz="1200" b="1" dirty="0"/>
          </a:p>
        </cdr:txBody>
      </cdr:sp>
      <cdr:sp macro="" textlink="">
        <cdr:nvSpPr>
          <cdr:cNvPr id="6" name="TextBox 8"/>
          <cdr:cNvSpPr txBox="1"/>
        </cdr:nvSpPr>
        <cdr:spPr>
          <a:xfrm xmlns:a="http://schemas.openxmlformats.org/drawingml/2006/main">
            <a:off x="-127546" y="-751989"/>
            <a:ext cx="724520" cy="20764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dirty="0" smtClean="0">
                <a:solidFill>
                  <a:schemeClr val="bg2"/>
                </a:solidFill>
              </a:rPr>
              <a:t> history   projections</a:t>
            </a:r>
            <a:endParaRPr lang="en-US" sz="1200" dirty="0">
              <a:solidFill>
                <a:schemeClr val="bg2"/>
              </a:solidFill>
            </a:endParaRPr>
          </a:p>
        </cdr:txBody>
      </cdr:sp>
    </cdr:grpSp>
  </cdr:relSizeAnchor>
</c:userShapes>
</file>

<file path=ppt/drawings/drawing120.xml><?xml version="1.0" encoding="utf-8"?>
<c:userShapes xmlns:c="http://schemas.openxmlformats.org/drawingml/2006/chart">
  <cdr:relSizeAnchor xmlns:cdr="http://schemas.openxmlformats.org/drawingml/2006/chartDrawing">
    <cdr:from>
      <cdr:x>0.72383</cdr:x>
      <cdr:y>0.42289</cdr:y>
    </cdr:from>
    <cdr:to>
      <cdr:x>0.83009</cdr:x>
      <cdr:y>0.57711</cdr:y>
    </cdr:to>
    <cdr:sp macro="" textlink="">
      <cdr:nvSpPr>
        <cdr:cNvPr id="4" name="TextBox 3"/>
        <cdr:cNvSpPr txBox="1"/>
      </cdr:nvSpPr>
      <cdr:spPr bwMode="auto">
        <a:xfrm xmlns:a="http://schemas.openxmlformats.org/drawingml/2006/main">
          <a:off x="2911764" y="1154166"/>
          <a:ext cx="427454" cy="42090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lumMod val="75000"/>
                </a:schemeClr>
              </a:solidFill>
              <a:effectLst/>
              <a:uLnTx/>
              <a:uFillTx/>
              <a:latin typeface="+mn-lt"/>
              <a:ea typeface="Times New Roman" charset="0"/>
              <a:cs typeface="Times New Roman" charset="0"/>
            </a:rPr>
            <a:t>2020</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lumMod val="40000"/>
                  <a:lumOff val="60000"/>
                </a:schemeClr>
              </a:solidFill>
              <a:effectLst/>
              <a:uLnTx/>
              <a:uFillTx/>
              <a:latin typeface="+mn-lt"/>
              <a:ea typeface="Times New Roman" charset="0"/>
              <a:cs typeface="Times New Roman" charset="0"/>
            </a:rPr>
            <a:t>2050</a:t>
          </a:r>
          <a:endParaRPr kumimoji="0" lang="en-US" sz="1200" b="0" i="0" u="none" strike="noStrike" kern="0" cap="none" spc="0" normalizeH="0" baseline="0" noProof="0" dirty="0" smtClean="0">
            <a:ln>
              <a:noFill/>
            </a:ln>
            <a:solidFill>
              <a:schemeClr val="accent1">
                <a:lumMod val="40000"/>
                <a:lumOff val="60000"/>
              </a:schemeClr>
            </a:solidFill>
            <a:effectLst/>
            <a:uLnTx/>
            <a:uFillTx/>
            <a:latin typeface="+mn-lt"/>
            <a:ea typeface="Times New Roman" charset="0"/>
            <a:cs typeface="Times New Roman" charset="0"/>
          </a:endParaRPr>
        </a:p>
        <a:p xmlns:a="http://schemas.openxmlformats.org/drawingml/2006/main">
          <a:pPr eaLnBrk="0" hangingPunct="0"/>
          <a:endParaRPr lang="en-US" sz="1200" i="1" dirty="0" smtClean="0">
            <a:solidFill>
              <a:srgbClr val="333333"/>
            </a:solidFill>
            <a:latin typeface="Times New Roman" charset="0"/>
            <a:ea typeface="Times New Roman" charset="0"/>
            <a:cs typeface="Times New Roman" charset="0"/>
          </a:endParaRPr>
        </a:p>
      </cdr:txBody>
    </cdr:sp>
  </cdr:relSizeAnchor>
</c:userShapes>
</file>

<file path=ppt/drawings/drawing121.xml><?xml version="1.0" encoding="utf-8"?>
<c:userShapes xmlns:c="http://schemas.openxmlformats.org/drawingml/2006/chart">
  <cdr:relSizeAnchor xmlns:cdr="http://schemas.openxmlformats.org/drawingml/2006/chartDrawing">
    <cdr:from>
      <cdr:x>0</cdr:x>
      <cdr:y>0</cdr:y>
    </cdr:from>
    <cdr:to>
      <cdr:x>1</cdr:x>
      <cdr:y>0.23838</cdr:y>
    </cdr:to>
    <cdr:sp macro="" textlink="">
      <cdr:nvSpPr>
        <cdr:cNvPr id="7" name="Rectangle 6"/>
        <cdr:cNvSpPr/>
      </cdr:nvSpPr>
      <cdr:spPr>
        <a:xfrm xmlns:a="http://schemas.openxmlformats.org/drawingml/2006/main">
          <a:off x="0" y="0"/>
          <a:ext cx="3932238" cy="83099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rgbClr val="000000"/>
              </a:solidFill>
              <a:ea typeface="Times New Roman" panose="02020603050405020304" pitchFamily="18" charset="0"/>
              <a:cs typeface="Times New Roman" panose="02020603050405020304" pitchFamily="18" charset="0"/>
            </a:rPr>
            <a:t>Electricity consumed to meet residential end-use demand</a:t>
          </a:r>
        </a:p>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rgbClr val="000000"/>
              </a:solidFill>
              <a:cs typeface="Times New Roman" panose="02020603050405020304" pitchFamily="18" charset="0"/>
            </a:rPr>
            <a:t>AEO2021 Reference case</a:t>
          </a:r>
          <a:endParaRPr lang="en-US" sz="1200" dirty="0" smtClean="0"/>
        </a:p>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100" dirty="0" smtClean="0">
              <a:solidFill>
                <a:schemeClr val="bg2"/>
              </a:solidFill>
              <a:ea typeface="Times New Roman" panose="02020603050405020304" pitchFamily="18" charset="0"/>
              <a:cs typeface="Times New Roman" panose="02020603050405020304" pitchFamily="18" charset="0"/>
            </a:rPr>
            <a:t>quadrillion British thermal units</a:t>
          </a:r>
          <a:endParaRPr lang="en-US" sz="1100" dirty="0"/>
        </a:p>
      </cdr:txBody>
    </cdr:sp>
  </cdr:relSizeAnchor>
</c:userShapes>
</file>

<file path=ppt/drawings/drawing122.xml><?xml version="1.0" encoding="utf-8"?>
<c:userShapes xmlns:c="http://schemas.openxmlformats.org/drawingml/2006/chart">
  <cdr:relSizeAnchor xmlns:cdr="http://schemas.openxmlformats.org/drawingml/2006/chartDrawing">
    <cdr:from>
      <cdr:x>0</cdr:x>
      <cdr:y>0</cdr:y>
    </cdr:from>
    <cdr:to>
      <cdr:x>1</cdr:x>
      <cdr:y>0.23777</cdr:y>
    </cdr:to>
    <cdr:sp macro="" textlink="">
      <cdr:nvSpPr>
        <cdr:cNvPr id="7" name="Rectangle 6"/>
        <cdr:cNvSpPr/>
      </cdr:nvSpPr>
      <cdr:spPr>
        <a:xfrm xmlns:a="http://schemas.openxmlformats.org/drawingml/2006/main">
          <a:off x="0" y="0"/>
          <a:ext cx="4022725" cy="83099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defRPr sz="1400" b="0" i="0" u="none" strike="noStrike" kern="1200" spc="0" baseline="0">
              <a:solidFill>
                <a:srgbClr val="000000">
                  <a:lumMod val="65000"/>
                  <a:lumOff val="35000"/>
                </a:srgbClr>
              </a:solidFill>
              <a:latin typeface="+mn-lt"/>
              <a:ea typeface="+mn-ea"/>
              <a:cs typeface="+mn-cs"/>
            </a:defRPr>
          </a:pPr>
          <a:r>
            <a:rPr lang="en-US" sz="1200" b="1" dirty="0" smtClean="0">
              <a:solidFill>
                <a:srgbClr val="000000"/>
              </a:solidFill>
              <a:ea typeface="Times New Roman" panose="02020603050405020304" pitchFamily="18" charset="0"/>
              <a:cs typeface="Times New Roman" panose="02020603050405020304" pitchFamily="18" charset="0"/>
            </a:rPr>
            <a:t>Onsite generation and purchased electricity consumed to meet residential end-use demand</a:t>
          </a:r>
        </a:p>
        <a:p xmlns:a="http://schemas.openxmlformats.org/drawingml/2006/main">
          <a:pPr algn="l">
            <a:defRPr sz="1400" b="0" i="0" u="none" strike="noStrike" kern="1200" spc="0" baseline="0">
              <a:solidFill>
                <a:srgbClr val="000000">
                  <a:lumMod val="65000"/>
                  <a:lumOff val="35000"/>
                </a:srgbClr>
              </a:solidFill>
              <a:latin typeface="+mn-lt"/>
              <a:ea typeface="+mn-ea"/>
              <a:cs typeface="+mn-cs"/>
            </a:defRPr>
          </a:pPr>
          <a:r>
            <a:rPr lang="en-US" sz="1200" b="1" dirty="0" smtClean="0">
              <a:solidFill>
                <a:srgbClr val="000000"/>
              </a:solidFill>
              <a:cs typeface="Times New Roman" panose="02020603050405020304" pitchFamily="18" charset="0"/>
            </a:rPr>
            <a:t>AEO2021 Reference case</a:t>
          </a:r>
          <a:endParaRPr lang="en-US" sz="1200" dirty="0" smtClean="0"/>
        </a:p>
        <a:p xmlns:a="http://schemas.openxmlformats.org/drawingml/2006/main">
          <a:pPr algn="l">
            <a:defRPr sz="1400" b="0" i="0" u="none" strike="noStrike" kern="1200" spc="0" baseline="0">
              <a:solidFill>
                <a:srgbClr val="000000">
                  <a:lumMod val="65000"/>
                  <a:lumOff val="35000"/>
                </a:srgbClr>
              </a:solidFill>
              <a:latin typeface="+mn-lt"/>
              <a:ea typeface="+mn-ea"/>
              <a:cs typeface="+mn-cs"/>
            </a:defRPr>
          </a:pPr>
          <a:r>
            <a:rPr lang="en-US" sz="1100" dirty="0" smtClean="0">
              <a:solidFill>
                <a:schemeClr val="bg2"/>
              </a:solidFill>
              <a:ea typeface="Times New Roman" panose="02020603050405020304" pitchFamily="18" charset="0"/>
              <a:cs typeface="Times New Roman" panose="02020603050405020304" pitchFamily="18" charset="0"/>
            </a:rPr>
            <a:t>quadrillion British thermal units</a:t>
          </a:r>
          <a:endParaRPr lang="en-US" sz="1100" dirty="0"/>
        </a:p>
      </cdr:txBody>
    </cdr:sp>
  </cdr:relSizeAnchor>
</c:userShapes>
</file>

<file path=ppt/drawings/drawing123.xml><?xml version="1.0" encoding="utf-8"?>
<c:userShapes xmlns:c="http://schemas.openxmlformats.org/drawingml/2006/chart">
  <cdr:relSizeAnchor xmlns:cdr="http://schemas.openxmlformats.org/drawingml/2006/chartDrawing">
    <cdr:from>
      <cdr:x>0</cdr:x>
      <cdr:y>0</cdr:y>
    </cdr:from>
    <cdr:to>
      <cdr:x>1</cdr:x>
      <cdr:y>0.23321</cdr:y>
    </cdr:to>
    <cdr:sp macro="" textlink="">
      <cdr:nvSpPr>
        <cdr:cNvPr id="7" name="Rectangle 6"/>
        <cdr:cNvSpPr/>
      </cdr:nvSpPr>
      <cdr:spPr>
        <a:xfrm xmlns:a="http://schemas.openxmlformats.org/drawingml/2006/main">
          <a:off x="0" y="0"/>
          <a:ext cx="3932238" cy="815608"/>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rgbClr val="000000"/>
              </a:solidFill>
              <a:ea typeface="Times New Roman" panose="02020603050405020304" pitchFamily="18" charset="0"/>
              <a:cs typeface="Times New Roman" panose="02020603050405020304" pitchFamily="18" charset="0"/>
            </a:rPr>
            <a:t>Electricity consumed to meet commercial end-use demand</a:t>
          </a:r>
        </a:p>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rgbClr val="000000"/>
              </a:solidFill>
              <a:cs typeface="Times New Roman" panose="02020603050405020304" pitchFamily="18" charset="0"/>
            </a:rPr>
            <a:t>AEO2021 Reference case</a:t>
          </a:r>
          <a:endParaRPr lang="en-US" sz="1200" dirty="0" smtClean="0"/>
        </a:p>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100" dirty="0" smtClean="0">
              <a:solidFill>
                <a:schemeClr val="bg2"/>
              </a:solidFill>
              <a:ea typeface="Times New Roman" panose="02020603050405020304" pitchFamily="18" charset="0"/>
              <a:cs typeface="Times New Roman" panose="02020603050405020304" pitchFamily="18" charset="0"/>
            </a:rPr>
            <a:t>quadrillion British thermal units</a:t>
          </a:r>
          <a:endParaRPr lang="en-US" sz="1100" dirty="0"/>
        </a:p>
      </cdr:txBody>
    </cdr:sp>
  </cdr:relSizeAnchor>
</c:userShapes>
</file>

<file path=ppt/drawings/drawing124.xml><?xml version="1.0" encoding="utf-8"?>
<c:userShapes xmlns:c="http://schemas.openxmlformats.org/drawingml/2006/chart">
  <cdr:relSizeAnchor xmlns:cdr="http://schemas.openxmlformats.org/drawingml/2006/chartDrawing">
    <cdr:from>
      <cdr:x>0</cdr:x>
      <cdr:y>0</cdr:y>
    </cdr:from>
    <cdr:to>
      <cdr:x>1</cdr:x>
      <cdr:y>0.23777</cdr:y>
    </cdr:to>
    <cdr:sp macro="" textlink="">
      <cdr:nvSpPr>
        <cdr:cNvPr id="7" name="Rectangle 6"/>
        <cdr:cNvSpPr/>
      </cdr:nvSpPr>
      <cdr:spPr>
        <a:xfrm xmlns:a="http://schemas.openxmlformats.org/drawingml/2006/main">
          <a:off x="0" y="0"/>
          <a:ext cx="4022725" cy="83099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defRPr sz="1400" b="0" i="0" u="none" strike="noStrike" kern="1200" spc="0" baseline="0">
              <a:solidFill>
                <a:srgbClr val="000000">
                  <a:lumMod val="65000"/>
                  <a:lumOff val="35000"/>
                </a:srgbClr>
              </a:solidFill>
              <a:latin typeface="+mn-lt"/>
              <a:ea typeface="+mn-ea"/>
              <a:cs typeface="+mn-cs"/>
            </a:defRPr>
          </a:pPr>
          <a:r>
            <a:rPr lang="en-US" sz="1200" b="1" dirty="0" smtClean="0">
              <a:solidFill>
                <a:srgbClr val="000000"/>
              </a:solidFill>
              <a:ea typeface="Times New Roman" panose="02020603050405020304" pitchFamily="18" charset="0"/>
              <a:cs typeface="Times New Roman" panose="02020603050405020304" pitchFamily="18" charset="0"/>
            </a:rPr>
            <a:t>Onsite generation and purchased electricity consumed to meet commercial end-use demand</a:t>
          </a:r>
        </a:p>
        <a:p xmlns:a="http://schemas.openxmlformats.org/drawingml/2006/main">
          <a:pPr algn="l">
            <a:defRPr sz="1400" b="0" i="0" u="none" strike="noStrike" kern="1200" spc="0" baseline="0">
              <a:solidFill>
                <a:srgbClr val="000000">
                  <a:lumMod val="65000"/>
                  <a:lumOff val="35000"/>
                </a:srgbClr>
              </a:solidFill>
              <a:latin typeface="+mn-lt"/>
              <a:ea typeface="+mn-ea"/>
              <a:cs typeface="+mn-cs"/>
            </a:defRPr>
          </a:pPr>
          <a:r>
            <a:rPr lang="en-US" sz="1200" b="1" dirty="0" smtClean="0">
              <a:solidFill>
                <a:srgbClr val="000000"/>
              </a:solidFill>
              <a:cs typeface="Times New Roman" panose="02020603050405020304" pitchFamily="18" charset="0"/>
            </a:rPr>
            <a:t>AEO2021 Reference case</a:t>
          </a:r>
          <a:endParaRPr lang="en-US" sz="1200" dirty="0" smtClean="0"/>
        </a:p>
        <a:p xmlns:a="http://schemas.openxmlformats.org/drawingml/2006/main">
          <a:pPr algn="l">
            <a:defRPr sz="1400" b="0" i="0" u="none" strike="noStrike" kern="1200" spc="0" baseline="0">
              <a:solidFill>
                <a:srgbClr val="000000">
                  <a:lumMod val="65000"/>
                  <a:lumOff val="35000"/>
                </a:srgbClr>
              </a:solidFill>
              <a:latin typeface="+mn-lt"/>
              <a:ea typeface="+mn-ea"/>
              <a:cs typeface="+mn-cs"/>
            </a:defRPr>
          </a:pPr>
          <a:r>
            <a:rPr lang="en-US" sz="1100" dirty="0" smtClean="0">
              <a:solidFill>
                <a:schemeClr val="bg2"/>
              </a:solidFill>
              <a:ea typeface="Times New Roman" panose="02020603050405020304" pitchFamily="18" charset="0"/>
              <a:cs typeface="Times New Roman" panose="02020603050405020304" pitchFamily="18" charset="0"/>
            </a:rPr>
            <a:t>quadrillion British thermal units</a:t>
          </a:r>
          <a:endParaRPr lang="en-US" sz="1100" dirty="0"/>
        </a:p>
      </cdr:txBody>
    </cdr:sp>
  </cdr:relSizeAnchor>
</c:userShapes>
</file>

<file path=ppt/drawings/drawing125.xml><?xml version="1.0" encoding="utf-8"?>
<c:userShapes xmlns:c="http://schemas.openxmlformats.org/drawingml/2006/chart">
  <cdr:relSizeAnchor xmlns:cdr="http://schemas.openxmlformats.org/drawingml/2006/chartDrawing">
    <cdr:from>
      <cdr:x>0.06037</cdr:x>
      <cdr:y>0</cdr:y>
    </cdr:from>
    <cdr:to>
      <cdr:x>0.45695</cdr:x>
      <cdr:y>0.17759</cdr:y>
    </cdr:to>
    <cdr:sp macro="" textlink="">
      <cdr:nvSpPr>
        <cdr:cNvPr id="6" name="TextBox 1"/>
        <cdr:cNvSpPr txBox="1"/>
      </cdr:nvSpPr>
      <cdr:spPr bwMode="auto">
        <a:xfrm xmlns:a="http://schemas.openxmlformats.org/drawingml/2006/main">
          <a:off x="237389" y="0"/>
          <a:ext cx="1559447" cy="534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500" b="1"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26.xml><?xml version="1.0" encoding="utf-8"?>
<c:userShapes xmlns:c="http://schemas.openxmlformats.org/drawingml/2006/chart">
  <cdr:relSizeAnchor xmlns:cdr="http://schemas.openxmlformats.org/drawingml/2006/chartDrawing">
    <cdr:from>
      <cdr:x>0.07446</cdr:x>
      <cdr:y>0</cdr:y>
    </cdr:from>
    <cdr:to>
      <cdr:x>0.47104</cdr:x>
      <cdr:y>0.189</cdr:y>
    </cdr:to>
    <cdr:sp macro="" textlink="">
      <cdr:nvSpPr>
        <cdr:cNvPr id="6" name="TextBox 1"/>
        <cdr:cNvSpPr txBox="1"/>
      </cdr:nvSpPr>
      <cdr:spPr bwMode="auto">
        <a:xfrm xmlns:a="http://schemas.openxmlformats.org/drawingml/2006/main">
          <a:off x="299516" y="0"/>
          <a:ext cx="1595333" cy="5361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4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27.xml><?xml version="1.0" encoding="utf-8"?>
<c:userShapes xmlns:c="http://schemas.openxmlformats.org/drawingml/2006/chart">
  <cdr:relSizeAnchor xmlns:cdr="http://schemas.openxmlformats.org/drawingml/2006/chartDrawing">
    <cdr:from>
      <cdr:x>0</cdr:x>
      <cdr:y>0</cdr:y>
    </cdr:from>
    <cdr:to>
      <cdr:x>1</cdr:x>
      <cdr:y>0.06947</cdr:y>
    </cdr:to>
    <cdr:sp macro="" textlink="">
      <cdr:nvSpPr>
        <cdr:cNvPr id="7" name="Rectangle 6"/>
        <cdr:cNvSpPr/>
      </cdr:nvSpPr>
      <cdr:spPr>
        <a:xfrm xmlns:a="http://schemas.openxmlformats.org/drawingml/2006/main">
          <a:off x="0" y="0"/>
          <a:ext cx="3509793" cy="276999"/>
        </a:xfrm>
        <a:prstGeom xmlns:a="http://schemas.openxmlformats.org/drawingml/2006/main" prst="rect">
          <a:avLst/>
        </a:prstGeom>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400" b="0" i="0" u="none" strike="noStrike" kern="1200" spc="0" baseline="0">
              <a:solidFill>
                <a:srgbClr val="000000">
                  <a:lumMod val="65000"/>
                  <a:lumOff val="35000"/>
                </a:srgbClr>
              </a:solidFill>
              <a:latin typeface="+mn-lt"/>
              <a:ea typeface="+mn-ea"/>
              <a:cs typeface="+mn-cs"/>
            </a:defRPr>
          </a:pPr>
          <a:endParaRPr lang="en-US" sz="1200" dirty="0"/>
        </a:p>
      </cdr:txBody>
    </cdr:sp>
  </cdr:relSizeAnchor>
</c:userShapes>
</file>

<file path=ppt/drawings/drawing128.xml><?xml version="1.0" encoding="utf-8"?>
<c:userShapes xmlns:c="http://schemas.openxmlformats.org/drawingml/2006/chart">
  <cdr:relSizeAnchor xmlns:cdr="http://schemas.openxmlformats.org/drawingml/2006/chartDrawing">
    <cdr:from>
      <cdr:x>0</cdr:x>
      <cdr:y>0</cdr:y>
    </cdr:from>
    <cdr:to>
      <cdr:x>1</cdr:x>
      <cdr:y>0.17933</cdr:y>
    </cdr:to>
    <cdr:sp macro="" textlink="">
      <cdr:nvSpPr>
        <cdr:cNvPr id="7" name="Rectangle 6"/>
        <cdr:cNvSpPr/>
      </cdr:nvSpPr>
      <cdr:spPr>
        <a:xfrm xmlns:a="http://schemas.openxmlformats.org/drawingml/2006/main">
          <a:off x="0" y="0"/>
          <a:ext cx="3584893" cy="63094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chemeClr val="tx1">
                  <a:lumMod val="95000"/>
                  <a:lumOff val="5000"/>
                </a:schemeClr>
              </a:solidFill>
              <a:ea typeface="Times New Roman" panose="02020603050405020304" pitchFamily="18" charset="0"/>
              <a:cs typeface="Times New Roman" panose="02020603050405020304" pitchFamily="18" charset="0"/>
            </a:rPr>
            <a:t>Electricity consumed to meet lighting demand </a:t>
          </a:r>
          <a:endParaRPr lang="en-US" sz="1200" b="1" dirty="0">
            <a:solidFill>
              <a:schemeClr val="tx1">
                <a:lumMod val="95000"/>
                <a:lumOff val="5000"/>
              </a:schemeClr>
            </a:solidFill>
            <a:cs typeface="Times New Roman" panose="02020603050405020304" pitchFamily="18" charset="0"/>
          </a:endParaRPr>
        </a:p>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chemeClr val="tx1">
                  <a:lumMod val="95000"/>
                  <a:lumOff val="5000"/>
                </a:schemeClr>
              </a:solidFill>
              <a:cs typeface="Times New Roman" panose="02020603050405020304" pitchFamily="18" charset="0"/>
            </a:rPr>
            <a:t>AEO2021 Reference case</a:t>
          </a:r>
          <a:endParaRPr lang="en-US" sz="1200" dirty="0">
            <a:solidFill>
              <a:schemeClr val="tx1">
                <a:lumMod val="95000"/>
                <a:lumOff val="5000"/>
              </a:schemeClr>
            </a:solidFill>
          </a:endParaRPr>
        </a:p>
        <a:p xmlns:a="http://schemas.openxmlformats.org/drawingml/2006/main">
          <a:pPr>
            <a:defRPr sz="1400" b="0" i="0" u="none" strike="noStrike" kern="1200" spc="0" baseline="0">
              <a:solidFill>
                <a:srgbClr val="000000">
                  <a:lumMod val="65000"/>
                  <a:lumOff val="35000"/>
                </a:srgbClr>
              </a:solidFill>
              <a:latin typeface="+mn-lt"/>
              <a:ea typeface="+mn-ea"/>
              <a:cs typeface="+mn-cs"/>
            </a:defRPr>
          </a:pPr>
          <a:r>
            <a:rPr lang="en-US" sz="1100" dirty="0">
              <a:solidFill>
                <a:schemeClr val="tx1">
                  <a:lumMod val="95000"/>
                  <a:lumOff val="5000"/>
                </a:schemeClr>
              </a:solidFill>
              <a:ea typeface="Times New Roman" panose="02020603050405020304" pitchFamily="18" charset="0"/>
              <a:cs typeface="Times New Roman" panose="02020603050405020304" pitchFamily="18" charset="0"/>
            </a:rPr>
            <a:t>q</a:t>
          </a:r>
          <a:r>
            <a:rPr lang="en-US" sz="1100" dirty="0" smtClean="0">
              <a:solidFill>
                <a:schemeClr val="tx1">
                  <a:lumMod val="95000"/>
                  <a:lumOff val="5000"/>
                </a:schemeClr>
              </a:solidFill>
              <a:ea typeface="Times New Roman" panose="02020603050405020304" pitchFamily="18" charset="0"/>
              <a:cs typeface="Times New Roman" panose="02020603050405020304" pitchFamily="18" charset="0"/>
            </a:rPr>
            <a:t>uadrillion British thermal units</a:t>
          </a:r>
          <a:endParaRPr lang="en-US" sz="1100" dirty="0">
            <a:solidFill>
              <a:schemeClr val="tx1">
                <a:lumMod val="95000"/>
                <a:lumOff val="5000"/>
              </a:schemeClr>
            </a:solidFill>
          </a:endParaRPr>
        </a:p>
      </cdr:txBody>
    </cdr:sp>
  </cdr:relSizeAnchor>
  <cdr:relSizeAnchor xmlns:cdr="http://schemas.openxmlformats.org/drawingml/2006/chartDrawing">
    <cdr:from>
      <cdr:x>0.44359</cdr:x>
      <cdr:y>0.27938</cdr:y>
    </cdr:from>
    <cdr:to>
      <cdr:x>0.71403</cdr:x>
      <cdr:y>0.40041</cdr:y>
    </cdr:to>
    <cdr:sp macro="" textlink="">
      <cdr:nvSpPr>
        <cdr:cNvPr id="2" name="TextBox 1"/>
        <cdr:cNvSpPr txBox="1"/>
      </cdr:nvSpPr>
      <cdr:spPr bwMode="auto">
        <a:xfrm xmlns:a="http://schemas.openxmlformats.org/drawingml/2006/main">
          <a:off x="1674001" y="982987"/>
          <a:ext cx="1020580" cy="4258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b="1" dirty="0" smtClean="0">
              <a:solidFill>
                <a:schemeClr val="accent1"/>
              </a:solidFill>
              <a:ea typeface="Times New Roman" charset="0"/>
              <a:cs typeface="Times New Roman" charset="0"/>
            </a:rPr>
            <a:t>commercial</a:t>
          </a:r>
        </a:p>
        <a:p xmlns:a="http://schemas.openxmlformats.org/drawingml/2006/main">
          <a:pPr eaLnBrk="0" hangingPunct="0"/>
          <a:r>
            <a:rPr lang="en-US" sz="1200" b="1" dirty="0" smtClean="0">
              <a:solidFill>
                <a:srgbClr val="C00000"/>
              </a:solidFill>
              <a:ea typeface="Times New Roman" charset="0"/>
              <a:cs typeface="Times New Roman" charset="0"/>
            </a:rPr>
            <a:t>residential</a:t>
          </a:r>
          <a:endParaRPr lang="en-US" sz="1200" b="1" i="0" dirty="0" smtClean="0">
            <a:solidFill>
              <a:srgbClr val="C00000"/>
            </a:solidFill>
            <a:ea typeface="Times New Roman" charset="0"/>
            <a:cs typeface="Times New Roman" charset="0"/>
          </a:endParaRPr>
        </a:p>
      </cdr:txBody>
    </cdr:sp>
  </cdr:relSizeAnchor>
  <cdr:relSizeAnchor xmlns:cdr="http://schemas.openxmlformats.org/drawingml/2006/chartDrawing">
    <cdr:from>
      <cdr:x>0.03615</cdr:x>
      <cdr:y>0.86256</cdr:y>
    </cdr:from>
    <cdr:to>
      <cdr:x>0.98287</cdr:x>
      <cdr:y>0.94129</cdr:y>
    </cdr:to>
    <cdr:sp macro="" textlink="">
      <cdr:nvSpPr>
        <cdr:cNvPr id="4" name="TextBox 19"/>
        <cdr:cNvSpPr txBox="1"/>
      </cdr:nvSpPr>
      <cdr:spPr>
        <a:xfrm xmlns:a="http://schemas.openxmlformats.org/drawingml/2006/main">
          <a:off x="129973" y="3034838"/>
          <a:ext cx="34036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defRPr sz="1200" b="0" i="0" u="none" strike="noStrike" kern="1200" baseline="0">
              <a:solidFill>
                <a:sysClr val="windowText" lastClr="000000"/>
              </a:solidFill>
              <a:latin typeface="+mn-lt"/>
              <a:ea typeface="+mn-ea"/>
              <a:cs typeface="+mn-cs"/>
            </a:defRPr>
          </a:pPr>
          <a:r>
            <a:rPr lang="en-US" sz="1200" kern="1200" dirty="0" smtClean="0"/>
            <a:t>             2020         2030         2040         2050     </a:t>
          </a:r>
          <a:endParaRPr lang="en-US" sz="1200" kern="1200" dirty="0"/>
        </a:p>
      </cdr:txBody>
    </cdr:sp>
  </cdr:relSizeAnchor>
</c:userShapes>
</file>

<file path=ppt/drawings/drawing129.xml><?xml version="1.0" encoding="utf-8"?>
<c:userShapes xmlns:c="http://schemas.openxmlformats.org/drawingml/2006/chart">
  <cdr:relSizeAnchor xmlns:cdr="http://schemas.openxmlformats.org/drawingml/2006/chartDrawing">
    <cdr:from>
      <cdr:x>0.01577</cdr:x>
      <cdr:y>0.79216</cdr:y>
    </cdr:from>
    <cdr:to>
      <cdr:x>0.98423</cdr:x>
      <cdr:y>0.97359</cdr:y>
    </cdr:to>
    <cdr:sp macro="" textlink="">
      <cdr:nvSpPr>
        <cdr:cNvPr id="6" name="TextBox 19"/>
        <cdr:cNvSpPr txBox="1"/>
      </cdr:nvSpPr>
      <cdr:spPr>
        <a:xfrm xmlns:a="http://schemas.openxmlformats.org/drawingml/2006/main">
          <a:off x="78631" y="1209441"/>
          <a:ext cx="482825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          2020                     2030                     2040                     2050</a:t>
          </a:r>
          <a:endParaRPr lang="en-US" sz="1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0.46062</cdr:x>
      <cdr:y>0.14245</cdr:y>
    </cdr:from>
    <cdr:to>
      <cdr:x>0.88639</cdr:x>
      <cdr:y>0.857</cdr:y>
    </cdr:to>
    <cdr:sp macro="" textlink="">
      <cdr:nvSpPr>
        <cdr:cNvPr id="2" name="TextBox 15"/>
        <cdr:cNvSpPr txBox="1"/>
      </cdr:nvSpPr>
      <cdr:spPr>
        <a:xfrm xmlns:a="http://schemas.openxmlformats.org/drawingml/2006/main">
          <a:off x="1197769" y="392676"/>
          <a:ext cx="1107142" cy="196977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r"/>
          <a:endParaRPr lang="en-US" sz="1000" b="1" dirty="0" smtClean="0">
            <a:solidFill>
              <a:srgbClr val="169DD8"/>
            </a:solidFill>
          </a:endParaRPr>
        </a:p>
        <a:p xmlns:a="http://schemas.openxmlformats.org/drawingml/2006/main">
          <a:pPr algn="r"/>
          <a:endParaRPr lang="en-US" sz="1000" b="1" dirty="0" smtClean="0">
            <a:solidFill>
              <a:schemeClr val="accent1"/>
            </a:solidFill>
          </a:endParaRPr>
        </a:p>
        <a:p xmlns:a="http://schemas.openxmlformats.org/drawingml/2006/main">
          <a:pPr algn="r"/>
          <a:r>
            <a:rPr lang="en-US" sz="1000" b="1" dirty="0" smtClean="0">
              <a:solidFill>
                <a:schemeClr val="accent1"/>
              </a:solidFill>
            </a:rPr>
            <a:t>natural gas</a:t>
          </a:r>
        </a:p>
        <a:p xmlns:a="http://schemas.openxmlformats.org/drawingml/2006/main">
          <a:pPr algn="r"/>
          <a:endParaRPr lang="en-US" sz="1000" b="1" dirty="0">
            <a:solidFill>
              <a:schemeClr val="accent1"/>
            </a:solidFill>
          </a:endParaRPr>
        </a:p>
        <a:p xmlns:a="http://schemas.openxmlformats.org/drawingml/2006/main">
          <a:pPr algn="r"/>
          <a:endParaRPr lang="en-US" sz="1000" b="1" dirty="0" smtClean="0">
            <a:solidFill>
              <a:srgbClr val="5D9732"/>
            </a:solidFill>
          </a:endParaRPr>
        </a:p>
        <a:p xmlns:a="http://schemas.openxmlformats.org/drawingml/2006/main">
          <a:pPr algn="r"/>
          <a:endParaRPr lang="en-US" sz="1000" b="1" dirty="0">
            <a:solidFill>
              <a:srgbClr val="5D9732"/>
            </a:solidFill>
          </a:endParaRPr>
        </a:p>
        <a:p xmlns:a="http://schemas.openxmlformats.org/drawingml/2006/main">
          <a:pPr algn="r"/>
          <a:endParaRPr lang="en-US" sz="600" b="1" dirty="0" smtClean="0">
            <a:solidFill>
              <a:srgbClr val="5D9732"/>
            </a:solidFill>
          </a:endParaRPr>
        </a:p>
        <a:p xmlns:a="http://schemas.openxmlformats.org/drawingml/2006/main">
          <a:pPr algn="r"/>
          <a:r>
            <a:rPr lang="en-US" sz="1000" b="1" dirty="0" smtClean="0">
              <a:solidFill>
                <a:srgbClr val="5D9732"/>
              </a:solidFill>
            </a:rPr>
            <a:t>wind</a:t>
          </a:r>
        </a:p>
        <a:p xmlns:a="http://schemas.openxmlformats.org/drawingml/2006/main">
          <a:pPr algn="r"/>
          <a:endParaRPr lang="en-US" sz="600" b="1" dirty="0"/>
        </a:p>
        <a:p xmlns:a="http://schemas.openxmlformats.org/drawingml/2006/main">
          <a:pPr algn="r"/>
          <a:endParaRPr lang="en-US" sz="1000" b="1" dirty="0" smtClean="0">
            <a:solidFill>
              <a:schemeClr val="accent1"/>
            </a:solidFill>
          </a:endParaRPr>
        </a:p>
        <a:p xmlns:a="http://schemas.openxmlformats.org/drawingml/2006/main">
          <a:pPr algn="r"/>
          <a:r>
            <a:rPr lang="en-US" sz="1000" b="1" dirty="0" smtClean="0">
              <a:solidFill>
                <a:srgbClr val="FFC702"/>
              </a:solidFill>
            </a:rPr>
            <a:t>solar PV</a:t>
          </a:r>
        </a:p>
        <a:p xmlns:a="http://schemas.openxmlformats.org/drawingml/2006/main">
          <a:pPr algn="r"/>
          <a:endParaRPr lang="en-US" sz="1000" b="1" dirty="0"/>
        </a:p>
        <a:p xmlns:a="http://schemas.openxmlformats.org/drawingml/2006/main">
          <a:pPr algn="r"/>
          <a:endParaRPr lang="en-US" sz="1000" b="1" dirty="0" smtClean="0">
            <a:solidFill>
              <a:srgbClr val="C5600D"/>
            </a:solidFill>
          </a:endParaRPr>
        </a:p>
      </cdr:txBody>
    </cdr:sp>
  </cdr:relSizeAnchor>
</c:userShapes>
</file>

<file path=ppt/drawings/drawing130.xml><?xml version="1.0" encoding="utf-8"?>
<c:userShapes xmlns:c="http://schemas.openxmlformats.org/drawingml/2006/chart">
  <cdr:relSizeAnchor xmlns:cdr="http://schemas.openxmlformats.org/drawingml/2006/chartDrawing">
    <cdr:from>
      <cdr:x>0.04767</cdr:x>
      <cdr:y>0.15087</cdr:y>
    </cdr:from>
    <cdr:to>
      <cdr:x>0.48105</cdr:x>
      <cdr:y>0.2711</cdr:y>
    </cdr:to>
    <cdr:sp macro="" textlink="">
      <cdr:nvSpPr>
        <cdr:cNvPr id="2" name="TextBox 1"/>
        <cdr:cNvSpPr txBox="1"/>
      </cdr:nvSpPr>
      <cdr:spPr bwMode="auto">
        <a:xfrm xmlns:a="http://schemas.openxmlformats.org/drawingml/2006/main">
          <a:off x="237454" y="255218"/>
          <a:ext cx="2158757" cy="203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p>
        <a:p xmlns:a="http://schemas.openxmlformats.org/drawingml/2006/main">
          <a:pPr eaLnBrk="0" hangingPunct="0"/>
          <a:r>
            <a:rPr lang="en-US" sz="1200" dirty="0">
              <a:solidFill>
                <a:schemeClr val="tx1"/>
              </a:solidFill>
              <a:ea typeface="Times New Roman" charset="0"/>
              <a:cs typeface="Times New Roman" charset="0"/>
            </a:rPr>
            <a:t> </a:t>
          </a:r>
          <a:r>
            <a:rPr lang="en-US" sz="1200" dirty="0" smtClean="0">
              <a:solidFill>
                <a:schemeClr val="tx1"/>
              </a:solidFill>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endParaRPr lang="en-US" sz="700" b="0" i="0" dirty="0" smtClean="0">
            <a:solidFill>
              <a:schemeClr val="bg1"/>
            </a:solidFill>
            <a:latin typeface="+mn-lt"/>
            <a:ea typeface="Times New Roman" charset="0"/>
            <a:cs typeface="Times New Roman" charset="0"/>
          </a:endParaRPr>
        </a:p>
        <a:p xmlns:a="http://schemas.openxmlformats.org/drawingml/2006/main">
          <a:pPr eaLnBrk="0" hangingPunct="0"/>
          <a:r>
            <a:rPr lang="en-US" sz="700" b="0" i="0" dirty="0" smtClean="0">
              <a:solidFill>
                <a:schemeClr val="bg1"/>
              </a:solidFill>
              <a:latin typeface="+mn-lt"/>
              <a:ea typeface="Times New Roman" charset="0"/>
              <a:cs typeface="Times New Roman" charset="0"/>
            </a:rPr>
            <a:t> </a:t>
          </a:r>
          <a:r>
            <a:rPr lang="en-US" sz="600" b="0" i="0" dirty="0" smtClean="0">
              <a:solidFill>
                <a:schemeClr val="bg1"/>
              </a:solidFill>
              <a:latin typeface="+mn-lt"/>
              <a:ea typeface="Times New Roman" charset="0"/>
              <a:cs typeface="Times New Roman" charset="0"/>
            </a:rPr>
            <a:t> </a:t>
          </a:r>
          <a:r>
            <a:rPr lang="en-US" sz="1150" b="0" i="0" dirty="0" smtClean="0">
              <a:solidFill>
                <a:schemeClr val="bg1"/>
              </a:solidFill>
              <a:latin typeface="+mn-lt"/>
              <a:ea typeface="Times New Roman" charset="0"/>
              <a:cs typeface="Times New Roman" charset="0"/>
            </a:rPr>
            <a:t>history</a:t>
          </a:r>
          <a:r>
            <a:rPr lang="en-US" sz="1150" b="0" i="0" baseline="0" dirty="0" smtClean="0">
              <a:solidFill>
                <a:schemeClr val="bg1"/>
              </a:solidFill>
              <a:latin typeface="+mn-lt"/>
              <a:ea typeface="Times New Roman" charset="0"/>
              <a:cs typeface="Times New Roman" charset="0"/>
            </a:rPr>
            <a:t> </a:t>
          </a:r>
          <a:r>
            <a:rPr lang="en-US" sz="1150" b="0" i="0" dirty="0" smtClean="0">
              <a:solidFill>
                <a:schemeClr val="bg1"/>
              </a:solidFill>
              <a:latin typeface="+mn-lt"/>
              <a:ea typeface="Times New Roman" charset="0"/>
              <a:cs typeface="Times New Roman" charset="0"/>
            </a:rPr>
            <a:t>  </a:t>
          </a:r>
          <a:r>
            <a:rPr lang="en-US" sz="1150" b="0" i="0" baseline="0" dirty="0" smtClean="0">
              <a:solidFill>
                <a:schemeClr val="bg1"/>
              </a:solidFill>
              <a:latin typeface="+mn-lt"/>
              <a:ea typeface="Times New Roman" charset="0"/>
              <a:cs typeface="Times New Roman" charset="0"/>
            </a:rPr>
            <a:t>projections</a:t>
          </a:r>
          <a:endParaRPr lang="en-US" sz="1150" b="0" i="0" dirty="0" smtClean="0">
            <a:solidFill>
              <a:schemeClr val="bg1"/>
            </a:solidFill>
            <a:latin typeface="+mn-lt"/>
            <a:ea typeface="Times New Roman" charset="0"/>
            <a:cs typeface="Times New Roman" charset="0"/>
          </a:endParaRPr>
        </a:p>
      </cdr:txBody>
    </cdr:sp>
  </cdr:relSizeAnchor>
</c:userShapes>
</file>

<file path=ppt/drawings/drawing131.xml><?xml version="1.0" encoding="utf-8"?>
<c:userShapes xmlns:c="http://schemas.openxmlformats.org/drawingml/2006/chart">
  <cdr:relSizeAnchor xmlns:cdr="http://schemas.openxmlformats.org/drawingml/2006/chartDrawing">
    <cdr:from>
      <cdr:x>0.73909</cdr:x>
      <cdr:y>0.74421</cdr:y>
    </cdr:from>
    <cdr:to>
      <cdr:x>0.87769</cdr:x>
      <cdr:y>0.86078</cdr:y>
    </cdr:to>
    <cdr:sp macro="" textlink="">
      <cdr:nvSpPr>
        <cdr:cNvPr id="3" name="TextBox 1"/>
        <cdr:cNvSpPr txBox="1"/>
      </cdr:nvSpPr>
      <cdr:spPr bwMode="auto">
        <a:xfrm xmlns:a="http://schemas.openxmlformats.org/drawingml/2006/main">
          <a:off x="2027467" y="2041525"/>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000" i="0" dirty="0" smtClean="0">
            <a:solidFill>
              <a:schemeClr val="accent3"/>
            </a:solidFill>
            <a:latin typeface="+mn-lt"/>
            <a:ea typeface="Times New Roman" charset="0"/>
            <a:cs typeface="Times New Roman" charset="0"/>
          </a:endParaRPr>
        </a:p>
      </cdr:txBody>
    </cdr:sp>
  </cdr:relSizeAnchor>
  <cdr:relSizeAnchor xmlns:cdr="http://schemas.openxmlformats.org/drawingml/2006/chartDrawing">
    <cdr:from>
      <cdr:x>0.72338</cdr:x>
      <cdr:y>0.61228</cdr:y>
    </cdr:from>
    <cdr:to>
      <cdr:x>0.86198</cdr:x>
      <cdr:y>0.72885</cdr:y>
    </cdr:to>
    <cdr:sp macro="" textlink="">
      <cdr:nvSpPr>
        <cdr:cNvPr id="9" name="TextBox 1"/>
        <cdr:cNvSpPr txBox="1"/>
      </cdr:nvSpPr>
      <cdr:spPr bwMode="auto">
        <a:xfrm xmlns:a="http://schemas.openxmlformats.org/drawingml/2006/main">
          <a:off x="1984375" y="1679609"/>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900" i="0" dirty="0" smtClean="0">
            <a:solidFill>
              <a:schemeClr val="accent1"/>
            </a:solidFill>
            <a:latin typeface="+mn-lt"/>
            <a:ea typeface="Times New Roman" charset="0"/>
            <a:cs typeface="Times New Roman" charset="0"/>
          </a:endParaRPr>
        </a:p>
      </cdr:txBody>
    </cdr:sp>
  </cdr:relSizeAnchor>
  <cdr:relSizeAnchor xmlns:cdr="http://schemas.openxmlformats.org/drawingml/2006/chartDrawing">
    <cdr:from>
      <cdr:x>0.7581</cdr:x>
      <cdr:y>0.42477</cdr:y>
    </cdr:from>
    <cdr:to>
      <cdr:x>0.8967</cdr:x>
      <cdr:y>0.54134</cdr:y>
    </cdr:to>
    <cdr:sp macro="" textlink="">
      <cdr:nvSpPr>
        <cdr:cNvPr id="10" name="TextBox 1"/>
        <cdr:cNvSpPr txBox="1"/>
      </cdr:nvSpPr>
      <cdr:spPr bwMode="auto">
        <a:xfrm xmlns:a="http://schemas.openxmlformats.org/drawingml/2006/main">
          <a:off x="2079628" y="1165219"/>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000" i="0" dirty="0" smtClean="0">
            <a:solidFill>
              <a:schemeClr val="accent2"/>
            </a:solidFill>
            <a:latin typeface="+mn-lt"/>
            <a:ea typeface="Times New Roman" charset="0"/>
            <a:cs typeface="Times New Roman" charset="0"/>
          </a:endParaRPr>
        </a:p>
      </cdr:txBody>
    </cdr:sp>
  </cdr:relSizeAnchor>
  <cdr:relSizeAnchor xmlns:cdr="http://schemas.openxmlformats.org/drawingml/2006/chartDrawing">
    <cdr:from>
      <cdr:x>0.67858</cdr:x>
      <cdr:y>0.0956</cdr:y>
    </cdr:from>
    <cdr:to>
      <cdr:x>1</cdr:x>
      <cdr:y>0.93628</cdr:y>
    </cdr:to>
    <cdr:sp macro="" textlink="">
      <cdr:nvSpPr>
        <cdr:cNvPr id="11" name="TextBox 1"/>
        <cdr:cNvSpPr txBox="1"/>
      </cdr:nvSpPr>
      <cdr:spPr bwMode="auto">
        <a:xfrm xmlns:a="http://schemas.openxmlformats.org/drawingml/2006/main">
          <a:off x="2789866" y="296104"/>
          <a:ext cx="1321464" cy="26037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baseline="0" dirty="0" smtClean="0">
            <a:solidFill>
              <a:schemeClr val="accent3">
                <a:lumMod val="40000"/>
                <a:lumOff val="60000"/>
              </a:schemeClr>
            </a:solidFill>
            <a:effectLst/>
          </a:endParaRPr>
        </a:p>
        <a:p xmlns:a="http://schemas.openxmlformats.org/drawingml/2006/main">
          <a:pPr eaLnBrk="0" hangingPunct="0"/>
          <a:r>
            <a:rPr lang="en-US" sz="1200" b="1" i="0" baseline="0" dirty="0" smtClean="0">
              <a:solidFill>
                <a:schemeClr val="accent3">
                  <a:lumMod val="75000"/>
                </a:schemeClr>
              </a:solidFill>
              <a:effectLst/>
            </a:rPr>
            <a:t>non-</a:t>
          </a:r>
          <a:endParaRPr lang="en-US" sz="1200" b="1" i="0" baseline="0" dirty="0">
            <a:solidFill>
              <a:schemeClr val="accent3">
                <a:lumMod val="75000"/>
              </a:schemeClr>
            </a:solidFill>
            <a:effectLst/>
          </a:endParaRPr>
        </a:p>
        <a:p xmlns:a="http://schemas.openxmlformats.org/drawingml/2006/main">
          <a:pPr eaLnBrk="0" hangingPunct="0"/>
          <a:r>
            <a:rPr lang="en-US" sz="1200" b="1" i="0" baseline="0" dirty="0">
              <a:solidFill>
                <a:schemeClr val="accent3">
                  <a:lumMod val="75000"/>
                </a:schemeClr>
              </a:solidFill>
              <a:effectLst/>
            </a:rPr>
            <a:t>manufacturing</a:t>
          </a:r>
          <a:endParaRPr lang="en-US" sz="1200" b="1" i="0" dirty="0" smtClean="0">
            <a:solidFill>
              <a:schemeClr val="accent3">
                <a:lumMod val="75000"/>
              </a:schemeClr>
            </a:solidFill>
            <a:ea typeface="Times New Roman" charset="0"/>
            <a:cs typeface="Times New Roman" charset="0"/>
          </a:endParaRPr>
        </a:p>
        <a:p xmlns:a="http://schemas.openxmlformats.org/drawingml/2006/main">
          <a:pPr eaLnBrk="0" hangingPunct="0"/>
          <a:r>
            <a:rPr lang="en-US" sz="1200" b="1" i="0" dirty="0" smtClean="0">
              <a:solidFill>
                <a:schemeClr val="accent4">
                  <a:lumMod val="60000"/>
                  <a:lumOff val="40000"/>
                </a:schemeClr>
              </a:solidFill>
              <a:ea typeface="Times New Roman" charset="0"/>
              <a:cs typeface="Times New Roman" charset="0"/>
            </a:rPr>
            <a:t>non-energy</a:t>
          </a:r>
          <a:r>
            <a:rPr lang="en-US" sz="1200" b="1" dirty="0">
              <a:solidFill>
                <a:schemeClr val="accent4">
                  <a:lumMod val="60000"/>
                  <a:lumOff val="40000"/>
                </a:schemeClr>
              </a:solidFill>
              <a:ea typeface="Times New Roman" charset="0"/>
              <a:cs typeface="Times New Roman" charset="0"/>
            </a:rPr>
            <a:t>-</a:t>
          </a:r>
          <a:endParaRPr lang="en-US" sz="1200" b="1" i="0" baseline="0" dirty="0" smtClean="0">
            <a:solidFill>
              <a:schemeClr val="accent4">
                <a:lumMod val="60000"/>
                <a:lumOff val="40000"/>
              </a:schemeClr>
            </a:solidFill>
            <a:ea typeface="Times New Roman" charset="0"/>
            <a:cs typeface="Times New Roman" charset="0"/>
          </a:endParaRPr>
        </a:p>
        <a:p xmlns:a="http://schemas.openxmlformats.org/drawingml/2006/main">
          <a:pPr eaLnBrk="0" hangingPunct="0"/>
          <a:r>
            <a:rPr lang="en-US" sz="1200" b="1" i="0" baseline="0" dirty="0" smtClean="0">
              <a:solidFill>
                <a:schemeClr val="accent4">
                  <a:lumMod val="60000"/>
                  <a:lumOff val="40000"/>
                </a:schemeClr>
              </a:solidFill>
              <a:ea typeface="Times New Roman" charset="0"/>
              <a:cs typeface="Times New Roman" charset="0"/>
            </a:rPr>
            <a:t>intensive</a:t>
          </a:r>
        </a:p>
        <a:p xmlns:a="http://schemas.openxmlformats.org/drawingml/2006/main">
          <a:pPr eaLnBrk="0" hangingPunct="0"/>
          <a:r>
            <a:rPr lang="en-US" sz="1200" b="1" i="0" dirty="0" smtClean="0">
              <a:solidFill>
                <a:schemeClr val="bg2">
                  <a:lumMod val="40000"/>
                  <a:lumOff val="60000"/>
                </a:schemeClr>
              </a:solidFill>
              <a:ea typeface="Times New Roman" charset="0"/>
              <a:cs typeface="Times New Roman" charset="0"/>
            </a:rPr>
            <a:t>other energy- </a:t>
          </a:r>
        </a:p>
        <a:p xmlns:a="http://schemas.openxmlformats.org/drawingml/2006/main">
          <a:pPr eaLnBrk="0" hangingPunct="0"/>
          <a:r>
            <a:rPr lang="en-US" sz="1200" b="1" i="0" dirty="0" smtClean="0">
              <a:solidFill>
                <a:schemeClr val="bg2">
                  <a:lumMod val="40000"/>
                  <a:lumOff val="60000"/>
                </a:schemeClr>
              </a:solidFill>
              <a:ea typeface="Times New Roman" charset="0"/>
              <a:cs typeface="Times New Roman" charset="0"/>
            </a:rPr>
            <a:t>intensive</a:t>
          </a:r>
        </a:p>
        <a:p xmlns:a="http://schemas.openxmlformats.org/drawingml/2006/main">
          <a:pPr eaLnBrk="0" hangingPunct="0"/>
          <a:endParaRPr kumimoji="0" lang="en-US" sz="300" b="1" i="0" u="none" strike="noStrike" kern="0" cap="none" spc="0" normalizeH="0" baseline="0" noProof="0" dirty="0" smtClean="0">
            <a:ln>
              <a:noFill/>
            </a:ln>
            <a:solidFill>
              <a:schemeClr val="accent6">
                <a:lumMod val="75000"/>
              </a:schemeClr>
            </a:solidFill>
            <a:effectLst/>
            <a:uLnTx/>
            <a:uFillTx/>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smtClean="0">
              <a:ln>
                <a:noFill/>
              </a:ln>
              <a:solidFill>
                <a:schemeClr val="accent6">
                  <a:lumMod val="75000"/>
                </a:schemeClr>
              </a:solidFill>
              <a:effectLst/>
              <a:uLnTx/>
              <a:uFillTx/>
              <a:ea typeface="Times New Roman" charset="0"/>
              <a:cs typeface="Times New Roman" charset="0"/>
            </a:rPr>
            <a:t>bulk chemicals</a:t>
          </a:r>
        </a:p>
        <a:p xmlns:a="http://schemas.openxmlformats.org/drawingml/2006/main">
          <a:pPr eaLnBrk="0" hangingPunct="0"/>
          <a:r>
            <a:rPr lang="en-US" sz="1200" b="1" dirty="0" smtClean="0">
              <a:solidFill>
                <a:schemeClr val="accent6">
                  <a:lumMod val="75000"/>
                </a:schemeClr>
              </a:solidFill>
              <a:ea typeface="Times New Roman" charset="0"/>
              <a:cs typeface="Times New Roman" charset="0"/>
            </a:rPr>
            <a:t>f</a:t>
          </a:r>
          <a:r>
            <a:rPr kumimoji="0" lang="en-US" sz="1200" b="1" i="0" u="none" strike="noStrike" kern="0" cap="none" spc="0" normalizeH="0" baseline="0" noProof="0" dirty="0" err="1" smtClean="0">
              <a:ln>
                <a:noFill/>
              </a:ln>
              <a:solidFill>
                <a:schemeClr val="accent6">
                  <a:lumMod val="75000"/>
                </a:schemeClr>
              </a:solidFill>
              <a:effectLst/>
              <a:uLnTx/>
              <a:uFillTx/>
              <a:ea typeface="Times New Roman" charset="0"/>
              <a:cs typeface="Times New Roman" charset="0"/>
            </a:rPr>
            <a:t>eedstocks</a:t>
          </a:r>
          <a:endParaRPr kumimoji="0" lang="en-US" sz="1200" b="1" i="0" u="none" strike="noStrike" kern="0" cap="none" spc="0" normalizeH="0" baseline="0" noProof="0" dirty="0" smtClean="0">
            <a:ln>
              <a:noFill/>
            </a:ln>
            <a:solidFill>
              <a:schemeClr val="accent6">
                <a:lumMod val="75000"/>
              </a:schemeClr>
            </a:solidFill>
            <a:effectLst/>
            <a:uLnTx/>
            <a:uFillTx/>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smtClean="0">
              <a:ln>
                <a:noFill/>
              </a:ln>
              <a:solidFill>
                <a:schemeClr val="tx2">
                  <a:lumMod val="75000"/>
                  <a:lumOff val="25000"/>
                </a:schemeClr>
              </a:solidFill>
              <a:effectLst/>
              <a:uLnTx/>
              <a:uFillTx/>
              <a:ea typeface="Times New Roman" charset="0"/>
              <a:cs typeface="Times New Roman" charset="0"/>
            </a:rPr>
            <a:t>bulk chemicals</a:t>
          </a:r>
          <a:r>
            <a:rPr kumimoji="0" lang="en-US" sz="1200" b="1" i="0" u="none" strike="noStrike" kern="0" cap="none" spc="0" normalizeH="0" noProof="0" dirty="0" smtClean="0">
              <a:ln>
                <a:noFill/>
              </a:ln>
              <a:solidFill>
                <a:schemeClr val="tx2">
                  <a:lumMod val="75000"/>
                  <a:lumOff val="25000"/>
                </a:schemeClr>
              </a:solidFill>
              <a:effectLst/>
              <a:uLnTx/>
              <a:uFillTx/>
              <a:ea typeface="Times New Roman" charset="0"/>
              <a:cs typeface="Times New Roman" charset="0"/>
            </a:rPr>
            <a:t> </a:t>
          </a:r>
        </a:p>
        <a:p xmlns:a="http://schemas.openxmlformats.org/drawingml/2006/main">
          <a:pPr eaLnBrk="0" hangingPunct="0"/>
          <a:r>
            <a:rPr kumimoji="0" lang="en-US" sz="1200" b="1" i="0" u="none" strike="noStrike" kern="0" cap="none" spc="0" normalizeH="0" baseline="0" noProof="0" dirty="0" smtClean="0">
              <a:ln>
                <a:noFill/>
              </a:ln>
              <a:solidFill>
                <a:schemeClr val="tx2">
                  <a:lumMod val="75000"/>
                  <a:lumOff val="25000"/>
                </a:schemeClr>
              </a:solidFill>
              <a:effectLst/>
              <a:uLnTx/>
              <a:uFillTx/>
              <a:ea typeface="Times New Roman" charset="0"/>
              <a:cs typeface="Times New Roman" charset="0"/>
            </a:rPr>
            <a:t>heat and power</a:t>
          </a:r>
        </a:p>
        <a:p xmlns:a="http://schemas.openxmlformats.org/drawingml/2006/main">
          <a:pPr eaLnBrk="0" hangingPunct="0"/>
          <a:r>
            <a:rPr kumimoji="0" lang="en-US" sz="1200" b="1" i="0" u="none" strike="noStrike" kern="0" cap="none" spc="0" normalizeH="0" baseline="0" noProof="0" dirty="0" smtClean="0">
              <a:ln>
                <a:noFill/>
              </a:ln>
              <a:solidFill>
                <a:schemeClr val="accent4">
                  <a:lumMod val="75000"/>
                </a:schemeClr>
              </a:solidFill>
              <a:effectLst/>
              <a:uLnTx/>
              <a:uFillTx/>
              <a:ea typeface="Times New Roman" charset="0"/>
              <a:cs typeface="Times New Roman" charset="0"/>
            </a:rPr>
            <a:t>refining</a:t>
          </a:r>
        </a:p>
        <a:p xmlns:a="http://schemas.openxmlformats.org/drawingml/2006/main">
          <a:pPr eaLnBrk="0" hangingPunct="0"/>
          <a:r>
            <a:rPr lang="en-US" sz="1200" b="1" i="0" dirty="0" smtClean="0">
              <a:solidFill>
                <a:schemeClr val="accent4">
                  <a:lumMod val="50000"/>
                </a:schemeClr>
              </a:solidFill>
              <a:ea typeface="Times New Roman" charset="0"/>
              <a:cs typeface="Times New Roman" charset="0"/>
            </a:rPr>
            <a:t>other</a:t>
          </a:r>
        </a:p>
      </cdr:txBody>
    </cdr:sp>
  </cdr:relSizeAnchor>
  <cdr:relSizeAnchor xmlns:cdr="http://schemas.openxmlformats.org/drawingml/2006/chartDrawing">
    <cdr:from>
      <cdr:x>0.12987</cdr:x>
      <cdr:y>0.06262</cdr:y>
    </cdr:from>
    <cdr:to>
      <cdr:x>0.59763</cdr:x>
      <cdr:y>0.24354</cdr:y>
    </cdr:to>
    <cdr:sp macro="" textlink="">
      <cdr:nvSpPr>
        <cdr:cNvPr id="13" name="TextBox 1"/>
        <cdr:cNvSpPr txBox="1"/>
      </cdr:nvSpPr>
      <cdr:spPr bwMode="auto">
        <a:xfrm xmlns:a="http://schemas.openxmlformats.org/drawingml/2006/main">
          <a:off x="561109" y="199314"/>
          <a:ext cx="2020975" cy="5758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1" i="0" dirty="0" smtClean="0">
              <a:solidFill>
                <a:schemeClr val="bg2"/>
              </a:solidFill>
              <a:latin typeface="+mn-lt"/>
              <a:ea typeface="Times New Roman" charset="0"/>
              <a:cs typeface="Times New Roman" charset="0"/>
            </a:rPr>
            <a:t>  2020</a:t>
          </a:r>
        </a:p>
        <a:p xmlns:a="http://schemas.openxmlformats.org/drawingml/2006/main">
          <a:pPr eaLnBrk="0" hangingPunct="0"/>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0.12657</cdr:x>
      <cdr:y>0.87178</cdr:y>
    </cdr:from>
    <cdr:to>
      <cdr:x>0.7827</cdr:x>
      <cdr:y>0.96121</cdr:y>
    </cdr:to>
    <cdr:sp macro="" textlink="">
      <cdr:nvSpPr>
        <cdr:cNvPr id="8" name="TextBox 2"/>
        <cdr:cNvSpPr txBox="1"/>
      </cdr:nvSpPr>
      <cdr:spPr>
        <a:xfrm xmlns:a="http://schemas.openxmlformats.org/drawingml/2006/main">
          <a:off x="520357" y="2700075"/>
          <a:ext cx="269757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2020       2030       2040        2050</a:t>
          </a:r>
          <a:endParaRPr lang="en-US" sz="1200" dirty="0"/>
        </a:p>
      </cdr:txBody>
    </cdr:sp>
  </cdr:relSizeAnchor>
</c:userShapes>
</file>

<file path=ppt/drawings/drawing132.xml><?xml version="1.0" encoding="utf-8"?>
<c:userShapes xmlns:c="http://schemas.openxmlformats.org/drawingml/2006/chart">
  <cdr:relSizeAnchor xmlns:cdr="http://schemas.openxmlformats.org/drawingml/2006/chartDrawing">
    <cdr:from>
      <cdr:x>0.73909</cdr:x>
      <cdr:y>0.74421</cdr:y>
    </cdr:from>
    <cdr:to>
      <cdr:x>0.87769</cdr:x>
      <cdr:y>0.86078</cdr:y>
    </cdr:to>
    <cdr:sp macro="" textlink="">
      <cdr:nvSpPr>
        <cdr:cNvPr id="3" name="TextBox 1"/>
        <cdr:cNvSpPr txBox="1"/>
      </cdr:nvSpPr>
      <cdr:spPr bwMode="auto">
        <a:xfrm xmlns:a="http://schemas.openxmlformats.org/drawingml/2006/main">
          <a:off x="2027467" y="2041525"/>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000" i="0" dirty="0" smtClean="0">
            <a:solidFill>
              <a:schemeClr val="accent3"/>
            </a:solidFill>
            <a:latin typeface="+mn-lt"/>
            <a:ea typeface="Times New Roman" charset="0"/>
            <a:cs typeface="Times New Roman" charset="0"/>
          </a:endParaRPr>
        </a:p>
      </cdr:txBody>
    </cdr:sp>
  </cdr:relSizeAnchor>
  <cdr:relSizeAnchor xmlns:cdr="http://schemas.openxmlformats.org/drawingml/2006/chartDrawing">
    <cdr:from>
      <cdr:x>0.72338</cdr:x>
      <cdr:y>0.61228</cdr:y>
    </cdr:from>
    <cdr:to>
      <cdr:x>0.86198</cdr:x>
      <cdr:y>0.72885</cdr:y>
    </cdr:to>
    <cdr:sp macro="" textlink="">
      <cdr:nvSpPr>
        <cdr:cNvPr id="9" name="TextBox 1"/>
        <cdr:cNvSpPr txBox="1"/>
      </cdr:nvSpPr>
      <cdr:spPr bwMode="auto">
        <a:xfrm xmlns:a="http://schemas.openxmlformats.org/drawingml/2006/main">
          <a:off x="1984375" y="1679609"/>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900" i="0" dirty="0" smtClean="0">
            <a:solidFill>
              <a:schemeClr val="accent1"/>
            </a:solidFill>
            <a:latin typeface="+mn-lt"/>
            <a:ea typeface="Times New Roman" charset="0"/>
            <a:cs typeface="Times New Roman" charset="0"/>
          </a:endParaRPr>
        </a:p>
      </cdr:txBody>
    </cdr:sp>
  </cdr:relSizeAnchor>
  <cdr:relSizeAnchor xmlns:cdr="http://schemas.openxmlformats.org/drawingml/2006/chartDrawing">
    <cdr:from>
      <cdr:x>0.7581</cdr:x>
      <cdr:y>0.42477</cdr:y>
    </cdr:from>
    <cdr:to>
      <cdr:x>0.8967</cdr:x>
      <cdr:y>0.54134</cdr:y>
    </cdr:to>
    <cdr:sp macro="" textlink="">
      <cdr:nvSpPr>
        <cdr:cNvPr id="10" name="TextBox 1"/>
        <cdr:cNvSpPr txBox="1"/>
      </cdr:nvSpPr>
      <cdr:spPr bwMode="auto">
        <a:xfrm xmlns:a="http://schemas.openxmlformats.org/drawingml/2006/main">
          <a:off x="2079628" y="1165219"/>
          <a:ext cx="380208" cy="319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000" i="0" dirty="0" smtClean="0">
            <a:solidFill>
              <a:schemeClr val="accent2"/>
            </a:solidFill>
            <a:latin typeface="+mn-lt"/>
            <a:ea typeface="Times New Roman" charset="0"/>
            <a:cs typeface="Times New Roman" charset="0"/>
          </a:endParaRPr>
        </a:p>
      </cdr:txBody>
    </cdr:sp>
  </cdr:relSizeAnchor>
  <cdr:relSizeAnchor xmlns:cdr="http://schemas.openxmlformats.org/drawingml/2006/chartDrawing">
    <cdr:from>
      <cdr:x>0.61909</cdr:x>
      <cdr:y>0.19075</cdr:y>
    </cdr:from>
    <cdr:to>
      <cdr:x>1</cdr:x>
      <cdr:y>0.7159</cdr:y>
    </cdr:to>
    <cdr:sp macro="" textlink="">
      <cdr:nvSpPr>
        <cdr:cNvPr id="11" name="TextBox 1"/>
        <cdr:cNvSpPr txBox="1"/>
      </cdr:nvSpPr>
      <cdr:spPr bwMode="auto">
        <a:xfrm xmlns:a="http://schemas.openxmlformats.org/drawingml/2006/main">
          <a:off x="2434395" y="590802"/>
          <a:ext cx="1497843" cy="16265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baseline="0" dirty="0" smtClean="0">
            <a:solidFill>
              <a:schemeClr val="accent1"/>
            </a:solidFill>
            <a:effectLst/>
            <a:latin typeface="+mn-lt"/>
          </a:endParaRPr>
        </a:p>
        <a:p xmlns:a="http://schemas.openxmlformats.org/drawingml/2006/main">
          <a:pPr eaLnBrk="0" hangingPunct="0"/>
          <a:endParaRPr lang="en-US" sz="1200" b="1" i="0" baseline="0" dirty="0" smtClean="0">
            <a:solidFill>
              <a:schemeClr val="accent1"/>
            </a:solidFill>
            <a:effectLst/>
            <a:latin typeface="+mn-lt"/>
          </a:endParaRPr>
        </a:p>
        <a:p xmlns:a="http://schemas.openxmlformats.org/drawingml/2006/main">
          <a:pPr eaLnBrk="0" hangingPunct="0"/>
          <a:endParaRPr lang="en-US" sz="1200" b="1" i="0" baseline="0" dirty="0" smtClean="0">
            <a:solidFill>
              <a:schemeClr val="accent1"/>
            </a:solidFill>
            <a:effectLst/>
            <a:latin typeface="+mn-lt"/>
          </a:endParaRPr>
        </a:p>
        <a:p xmlns:a="http://schemas.openxmlformats.org/drawingml/2006/main">
          <a:pPr eaLnBrk="0" hangingPunct="0"/>
          <a:endParaRPr lang="en-US" sz="1200" b="1" dirty="0">
            <a:solidFill>
              <a:schemeClr val="accent1"/>
            </a:solidFill>
          </a:endParaRPr>
        </a:p>
        <a:p xmlns:a="http://schemas.openxmlformats.org/drawingml/2006/main">
          <a:pPr eaLnBrk="0" hangingPunct="0"/>
          <a:r>
            <a:rPr lang="en-US" sz="1200" b="1" i="0" baseline="0" dirty="0" smtClean="0">
              <a:solidFill>
                <a:schemeClr val="accent1"/>
              </a:solidFill>
              <a:effectLst/>
              <a:latin typeface="+mn-lt"/>
            </a:rPr>
            <a:t>natural gas</a:t>
          </a:r>
        </a:p>
        <a:p xmlns:a="http://schemas.openxmlformats.org/drawingml/2006/main">
          <a:pPr eaLnBrk="0" hangingPunct="0"/>
          <a:r>
            <a:rPr lang="en-US" sz="1200" b="1" i="0" dirty="0" smtClean="0">
              <a:solidFill>
                <a:schemeClr val="accent6"/>
              </a:solidFill>
              <a:latin typeface="+mn-lt"/>
              <a:ea typeface="Times New Roman" charset="0"/>
              <a:cs typeface="Times New Roman" charset="0"/>
            </a:rPr>
            <a:t>hydrocarbon</a:t>
          </a:r>
        </a:p>
        <a:p xmlns:a="http://schemas.openxmlformats.org/drawingml/2006/main">
          <a:pPr eaLnBrk="0" hangingPunct="0"/>
          <a:r>
            <a:rPr lang="en-US" sz="1200" b="1" i="0" dirty="0" smtClean="0">
              <a:solidFill>
                <a:schemeClr val="accent6"/>
              </a:solidFill>
              <a:latin typeface="+mn-lt"/>
              <a:ea typeface="Times New Roman" charset="0"/>
              <a:cs typeface="Times New Roman" charset="0"/>
            </a:rPr>
            <a:t>gas liquids</a:t>
          </a:r>
        </a:p>
        <a:p xmlns:a="http://schemas.openxmlformats.org/drawingml/2006/main">
          <a:pPr eaLnBrk="0" hangingPunct="0"/>
          <a:r>
            <a:rPr kumimoji="0" lang="en-US" sz="1200" b="1" i="0" u="none" strike="noStrike" kern="0" cap="none" spc="0" normalizeH="0" baseline="0" noProof="0" dirty="0" smtClean="0">
              <a:ln>
                <a:noFill/>
              </a:ln>
              <a:solidFill>
                <a:schemeClr val="accent2"/>
              </a:solidFill>
              <a:effectLst/>
              <a:uLnTx/>
              <a:uFillTx/>
              <a:latin typeface="+mn-lt"/>
              <a:ea typeface="Times New Roman" charset="0"/>
              <a:cs typeface="Times New Roman" charset="0"/>
            </a:rPr>
            <a:t>petroleum</a:t>
          </a:r>
        </a:p>
        <a:p xmlns:a="http://schemas.openxmlformats.org/drawingml/2006/main">
          <a:pPr eaLnBrk="0" hangingPunct="0"/>
          <a:r>
            <a:rPr lang="en-US" sz="1200" b="1" i="0" baseline="0" dirty="0" smtClean="0">
              <a:solidFill>
                <a:schemeClr val="accent3"/>
              </a:solidFill>
              <a:effectLst/>
              <a:latin typeface="+mn-lt"/>
            </a:rPr>
            <a:t>renewables</a:t>
          </a:r>
          <a:endParaRPr lang="en-US" sz="1200" b="1" i="0" dirty="0" smtClean="0">
            <a:solidFill>
              <a:schemeClr val="accent2"/>
            </a:solidFill>
            <a:latin typeface="+mn-lt"/>
            <a:ea typeface="Times New Roman" charset="0"/>
            <a:cs typeface="Times New Roman" charset="0"/>
          </a:endParaRPr>
        </a:p>
        <a:p xmlns:a="http://schemas.openxmlformats.org/drawingml/2006/main">
          <a:pPr marL="0" marR="0" lvl="0" indent="0" defTabSz="914400" eaLnBrk="0" fontAlgn="auto" latinLnBrk="0" hangingPunct="0">
            <a:spcBef>
              <a:spcPts val="300"/>
            </a:spcBef>
            <a:buClrTx/>
            <a:buSzTx/>
            <a:buFontTx/>
            <a:buNone/>
            <a:tabLst/>
            <a:defRPr/>
          </a:pPr>
          <a:r>
            <a:rPr kumimoji="0" lang="en-US" sz="1200" b="1" i="0" u="none" strike="noStrike" kern="0" cap="none" spc="0" normalizeH="0" baseline="0" noProof="0" dirty="0" smtClean="0">
              <a:ln>
                <a:noFill/>
              </a:ln>
              <a:solidFill>
                <a:schemeClr val="accent4"/>
              </a:solidFill>
              <a:effectLst/>
              <a:uLnTx/>
              <a:uFillTx/>
              <a:latin typeface="+mn-lt"/>
              <a:ea typeface="Times New Roman" charset="0"/>
              <a:cs typeface="Times New Roman" charset="0"/>
            </a:rPr>
            <a:t>purchased</a:t>
          </a:r>
          <a:r>
            <a:rPr kumimoji="0" lang="en-US" sz="1200" b="1" i="0" u="none" strike="noStrike" kern="0" cap="none" spc="0" normalizeH="0" noProof="0" dirty="0" smtClean="0">
              <a:ln>
                <a:noFill/>
              </a:ln>
              <a:solidFill>
                <a:schemeClr val="accent4"/>
              </a:solidFill>
              <a:effectLst/>
              <a:uLnTx/>
              <a:uFillTx/>
              <a:latin typeface="+mn-lt"/>
              <a:ea typeface="Times New Roman" charset="0"/>
              <a:cs typeface="Times New Roman" charset="0"/>
            </a:rPr>
            <a:t> </a:t>
          </a:r>
          <a:r>
            <a:rPr kumimoji="0" lang="en-US" sz="1200" b="1" i="0" u="none" strike="noStrike" kern="0" cap="none" spc="0" normalizeH="0" baseline="0" noProof="0" dirty="0" smtClean="0">
              <a:ln>
                <a:noFill/>
              </a:ln>
              <a:solidFill>
                <a:schemeClr val="accent4"/>
              </a:solidFill>
              <a:effectLst/>
              <a:uLnTx/>
              <a:uFillTx/>
              <a:latin typeface="+mn-lt"/>
              <a:ea typeface="Times New Roman" charset="0"/>
              <a:cs typeface="Times New Roman" charset="0"/>
            </a:rPr>
            <a:t>electricity</a:t>
          </a:r>
        </a:p>
        <a:p xmlns:a="http://schemas.openxmlformats.org/drawingml/2006/main">
          <a:pPr marL="0" marR="0" lvl="0" indent="0" defTabSz="914400" eaLnBrk="0" fontAlgn="auto" latinLnBrk="0" hangingPunct="0">
            <a:buClrTx/>
            <a:buSzTx/>
            <a:buFontTx/>
            <a:buNone/>
            <a:tabLst/>
            <a:defRPr/>
          </a:pPr>
          <a:r>
            <a:rPr kumimoji="0" lang="en-US" sz="1200" b="1" i="0" u="none" strike="noStrike" kern="0" cap="none" spc="0" normalizeH="0" baseline="0" noProof="0" dirty="0" smtClean="0">
              <a:ln>
                <a:noFill/>
              </a:ln>
              <a:solidFill>
                <a:schemeClr val="tx1">
                  <a:lumMod val="50000"/>
                  <a:lumOff val="50000"/>
                </a:schemeClr>
              </a:solidFill>
              <a:effectLst/>
              <a:uLnTx/>
              <a:uFillTx/>
              <a:latin typeface="+mn-lt"/>
              <a:ea typeface="Times New Roman" charset="0"/>
              <a:cs typeface="Times New Roman" charset="0"/>
            </a:rPr>
            <a:t>coal</a:t>
          </a:r>
          <a:endParaRPr lang="en-US" sz="1200" b="1" i="0" dirty="0" smtClean="0">
            <a:solidFill>
              <a:schemeClr val="accent2">
                <a:lumMod val="50000"/>
              </a:schemeClr>
            </a:solidFill>
            <a:latin typeface="+mn-lt"/>
            <a:ea typeface="Times New Roman" charset="0"/>
            <a:cs typeface="Times New Roman" charset="0"/>
          </a:endParaRPr>
        </a:p>
      </cdr:txBody>
    </cdr:sp>
  </cdr:relSizeAnchor>
  <cdr:relSizeAnchor xmlns:cdr="http://schemas.openxmlformats.org/drawingml/2006/chartDrawing">
    <cdr:from>
      <cdr:x>0.09919</cdr:x>
      <cdr:y>0.05513</cdr:y>
    </cdr:from>
    <cdr:to>
      <cdr:x>0.56695</cdr:x>
      <cdr:y>0.23041</cdr:y>
    </cdr:to>
    <cdr:sp macro="" textlink="">
      <cdr:nvSpPr>
        <cdr:cNvPr id="6" name="TextBox 1"/>
        <cdr:cNvSpPr txBox="1"/>
      </cdr:nvSpPr>
      <cdr:spPr bwMode="auto">
        <a:xfrm xmlns:a="http://schemas.openxmlformats.org/drawingml/2006/main">
          <a:off x="394605" y="170749"/>
          <a:ext cx="1860878" cy="5428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1" i="0" dirty="0" smtClean="0">
              <a:solidFill>
                <a:schemeClr val="bg2"/>
              </a:solidFill>
              <a:latin typeface="+mn-lt"/>
              <a:ea typeface="Times New Roman" charset="0"/>
              <a:cs typeface="Times New Roman" charset="0"/>
            </a:rPr>
            <a:t>  2020</a:t>
          </a:r>
        </a:p>
        <a:p xmlns:a="http://schemas.openxmlformats.org/drawingml/2006/main">
          <a:pPr eaLnBrk="0" hangingPunct="0"/>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0.09473</cdr:x>
      <cdr:y>0.87931</cdr:y>
    </cdr:from>
    <cdr:to>
      <cdr:x>0.77281</cdr:x>
      <cdr:y>0.96875</cdr:y>
    </cdr:to>
    <cdr:sp macro="" textlink="">
      <cdr:nvSpPr>
        <cdr:cNvPr id="7" name="TextBox 2"/>
        <cdr:cNvSpPr txBox="1"/>
      </cdr:nvSpPr>
      <cdr:spPr>
        <a:xfrm xmlns:a="http://schemas.openxmlformats.org/drawingml/2006/main">
          <a:off x="376881" y="2723415"/>
          <a:ext cx="269757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2020      2030      2040       2050</a:t>
          </a:r>
          <a:endParaRPr lang="en-US" sz="1200" dirty="0"/>
        </a:p>
      </cdr:txBody>
    </cdr:sp>
  </cdr:relSizeAnchor>
</c:userShapes>
</file>

<file path=ppt/drawings/drawing133.xml><?xml version="1.0" encoding="utf-8"?>
<c:userShapes xmlns:c="http://schemas.openxmlformats.org/drawingml/2006/chart">
  <cdr:relSizeAnchor xmlns:cdr="http://schemas.openxmlformats.org/drawingml/2006/chartDrawing">
    <cdr:from>
      <cdr:x>0.29267</cdr:x>
      <cdr:y>0.03144</cdr:y>
    </cdr:from>
    <cdr:to>
      <cdr:x>0.68925</cdr:x>
      <cdr:y>0.22044</cdr:y>
    </cdr:to>
    <cdr:sp macro="" textlink="">
      <cdr:nvSpPr>
        <cdr:cNvPr id="6" name="TextBox 1"/>
        <cdr:cNvSpPr txBox="1"/>
      </cdr:nvSpPr>
      <cdr:spPr bwMode="auto">
        <a:xfrm xmlns:a="http://schemas.openxmlformats.org/drawingml/2006/main">
          <a:off x="2341613" y="96775"/>
          <a:ext cx="3173037" cy="581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endParaRPr lang="en-US" sz="12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userShapes>
</file>

<file path=ppt/drawings/drawing134.xml><?xml version="1.0" encoding="utf-8"?>
<c:userShapes xmlns:c="http://schemas.openxmlformats.org/drawingml/2006/chart">
  <cdr:relSizeAnchor xmlns:cdr="http://schemas.openxmlformats.org/drawingml/2006/chartDrawing">
    <cdr:from>
      <cdr:x>0.8671</cdr:x>
      <cdr:y>0.05794</cdr:y>
    </cdr:from>
    <cdr:to>
      <cdr:x>1</cdr:x>
      <cdr:y>0.42372</cdr:y>
    </cdr:to>
    <cdr:sp macro="" textlink="">
      <cdr:nvSpPr>
        <cdr:cNvPr id="4" name="TextBox 3"/>
        <cdr:cNvSpPr txBox="1"/>
      </cdr:nvSpPr>
      <cdr:spPr bwMode="auto">
        <a:xfrm xmlns:a="http://schemas.openxmlformats.org/drawingml/2006/main">
          <a:off x="3301374" y="144131"/>
          <a:ext cx="506000" cy="90990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b="1" i="0" dirty="0" smtClean="0">
              <a:solidFill>
                <a:schemeClr val="accent5">
                  <a:lumMod val="50000"/>
                </a:schemeClr>
              </a:solidFill>
              <a:latin typeface="+mn-lt"/>
              <a:ea typeface="Times New Roman" charset="0"/>
              <a:cs typeface="Times New Roman" charset="0"/>
            </a:rPr>
            <a:t>2020</a:t>
          </a:r>
        </a:p>
        <a:p xmlns:a="http://schemas.openxmlformats.org/drawingml/2006/main">
          <a:pPr eaLnBrk="0" hangingPunct="0"/>
          <a:r>
            <a:rPr lang="en-US" sz="1200" b="1" dirty="0" smtClean="0">
              <a:solidFill>
                <a:schemeClr val="accent5"/>
              </a:solidFill>
              <a:ea typeface="Times New Roman" charset="0"/>
              <a:cs typeface="Times New Roman" charset="0"/>
            </a:rPr>
            <a:t>2030</a:t>
          </a:r>
        </a:p>
        <a:p xmlns:a="http://schemas.openxmlformats.org/drawingml/2006/main">
          <a:pPr eaLnBrk="0" hangingPunct="0"/>
          <a:r>
            <a:rPr lang="en-US" sz="1200" b="1" i="0" dirty="0" smtClean="0">
              <a:solidFill>
                <a:schemeClr val="accent5">
                  <a:lumMod val="60000"/>
                  <a:lumOff val="40000"/>
                </a:schemeClr>
              </a:solidFill>
              <a:latin typeface="+mn-lt"/>
              <a:ea typeface="Times New Roman" charset="0"/>
              <a:cs typeface="Times New Roman" charset="0"/>
            </a:rPr>
            <a:t>2040</a:t>
          </a:r>
        </a:p>
        <a:p xmlns:a="http://schemas.openxmlformats.org/drawingml/2006/main">
          <a:pPr eaLnBrk="0" hangingPunct="0"/>
          <a:r>
            <a:rPr lang="en-US" sz="1200" b="1" i="0" dirty="0" smtClean="0">
              <a:solidFill>
                <a:schemeClr val="accent5">
                  <a:lumMod val="20000"/>
                  <a:lumOff val="80000"/>
                </a:schemeClr>
              </a:solidFill>
              <a:latin typeface="+mn-lt"/>
              <a:ea typeface="Times New Roman" charset="0"/>
              <a:cs typeface="Times New Roman" charset="0"/>
            </a:rPr>
            <a:t>2050</a:t>
          </a:r>
        </a:p>
        <a:p xmlns:a="http://schemas.openxmlformats.org/drawingml/2006/main">
          <a:pPr eaLnBrk="0" hangingPunct="0"/>
          <a:endParaRPr lang="en-US" sz="1200" b="1" i="0" dirty="0" smtClean="0">
            <a:solidFill>
              <a:schemeClr val="accent1"/>
            </a:solidFill>
            <a:latin typeface="+mn-lt"/>
            <a:ea typeface="Times New Roman" charset="0"/>
            <a:cs typeface="Times New Roman" charset="0"/>
          </a:endParaRPr>
        </a:p>
      </cdr:txBody>
    </cdr:sp>
  </cdr:relSizeAnchor>
</c:userShapes>
</file>

<file path=ppt/drawings/drawing135.xml><?xml version="1.0" encoding="utf-8"?>
<c:userShapes xmlns:c="http://schemas.openxmlformats.org/drawingml/2006/chart">
  <cdr:relSizeAnchor xmlns:cdr="http://schemas.openxmlformats.org/drawingml/2006/chartDrawing">
    <cdr:from>
      <cdr:x>0.84305</cdr:x>
      <cdr:y>0.06286</cdr:y>
    </cdr:from>
    <cdr:to>
      <cdr:x>0.92766</cdr:x>
      <cdr:y>0.39491</cdr:y>
    </cdr:to>
    <cdr:sp macro="" textlink="">
      <cdr:nvSpPr>
        <cdr:cNvPr id="4" name="TextBox 3"/>
        <cdr:cNvSpPr txBox="1"/>
      </cdr:nvSpPr>
      <cdr:spPr bwMode="auto">
        <a:xfrm xmlns:a="http://schemas.openxmlformats.org/drawingml/2006/main">
          <a:off x="3708236" y="156373"/>
          <a:ext cx="372164" cy="825999"/>
        </a:xfrm>
        <a:prstGeom xmlns:a="http://schemas.openxmlformats.org/drawingml/2006/main" prst="rect">
          <a:avLst/>
        </a:prstGeom>
        <a:solidFill xmlns:a="http://schemas.openxmlformats.org/drawingml/2006/main">
          <a:schemeClr val="bg1"/>
        </a:solidFill>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b="1" i="0" dirty="0" smtClean="0">
              <a:solidFill>
                <a:schemeClr val="tx2"/>
              </a:solidFill>
              <a:latin typeface="+mn-lt"/>
              <a:ea typeface="Times New Roman" charset="0"/>
              <a:cs typeface="Times New Roman" charset="0"/>
            </a:rPr>
            <a:t>2020</a:t>
          </a:r>
        </a:p>
        <a:p xmlns:a="http://schemas.openxmlformats.org/drawingml/2006/main">
          <a:pPr eaLnBrk="0" hangingPunct="0"/>
          <a:r>
            <a:rPr lang="en-US" sz="1200" b="1" dirty="0" smtClean="0">
              <a:solidFill>
                <a:schemeClr val="tx2">
                  <a:lumMod val="75000"/>
                  <a:lumOff val="25000"/>
                </a:schemeClr>
              </a:solidFill>
              <a:ea typeface="Times New Roman" charset="0"/>
              <a:cs typeface="Times New Roman" charset="0"/>
            </a:rPr>
            <a:t>2030</a:t>
          </a:r>
        </a:p>
        <a:p xmlns:a="http://schemas.openxmlformats.org/drawingml/2006/main">
          <a:pPr eaLnBrk="0" hangingPunct="0"/>
          <a:r>
            <a:rPr lang="en-US" sz="1200" b="1" i="0" dirty="0" smtClean="0">
              <a:solidFill>
                <a:schemeClr val="tx2">
                  <a:lumMod val="50000"/>
                  <a:lumOff val="50000"/>
                </a:schemeClr>
              </a:solidFill>
              <a:latin typeface="+mn-lt"/>
              <a:ea typeface="Times New Roman" charset="0"/>
              <a:cs typeface="Times New Roman" charset="0"/>
            </a:rPr>
            <a:t>2040</a:t>
          </a:r>
        </a:p>
        <a:p xmlns:a="http://schemas.openxmlformats.org/drawingml/2006/main">
          <a:pPr eaLnBrk="0" hangingPunct="0"/>
          <a:r>
            <a:rPr lang="en-US" sz="1200" b="1" i="0" dirty="0" smtClean="0">
              <a:solidFill>
                <a:schemeClr val="tx2">
                  <a:lumMod val="25000"/>
                  <a:lumOff val="75000"/>
                </a:schemeClr>
              </a:solidFill>
              <a:latin typeface="+mn-lt"/>
              <a:ea typeface="Times New Roman" charset="0"/>
              <a:cs typeface="Times New Roman" charset="0"/>
            </a:rPr>
            <a:t>2050</a:t>
          </a:r>
        </a:p>
        <a:p xmlns:a="http://schemas.openxmlformats.org/drawingml/2006/main">
          <a:pPr eaLnBrk="0" hangingPunct="0"/>
          <a:endParaRPr lang="en-US" sz="1200" b="1" i="0" dirty="0" smtClean="0">
            <a:solidFill>
              <a:schemeClr val="accent1"/>
            </a:solidFill>
            <a:latin typeface="+mn-lt"/>
            <a:ea typeface="Times New Roman" charset="0"/>
            <a:cs typeface="Times New Roman" charset="0"/>
          </a:endParaRPr>
        </a:p>
      </cdr:txBody>
    </cdr:sp>
  </cdr:relSizeAnchor>
</c:userShapes>
</file>

<file path=ppt/drawings/drawing136.xml><?xml version="1.0" encoding="utf-8"?>
<c:userShapes xmlns:c="http://schemas.openxmlformats.org/drawingml/2006/chart">
  <cdr:relSizeAnchor xmlns:cdr="http://schemas.openxmlformats.org/drawingml/2006/chartDrawing">
    <cdr:from>
      <cdr:x>0.0025</cdr:x>
      <cdr:y>0.00781</cdr:y>
    </cdr:from>
    <cdr:to>
      <cdr:x>0.98688</cdr:x>
      <cdr:y>0.04064</cdr:y>
    </cdr:to>
    <cdr:sp macro="" textlink="">
      <cdr:nvSpPr>
        <cdr:cNvPr id="2" name="TextBox 1"/>
        <cdr:cNvSpPr txBox="1"/>
      </cdr:nvSpPr>
      <cdr:spPr bwMode="auto">
        <a:xfrm xmlns:a="http://schemas.openxmlformats.org/drawingml/2006/main">
          <a:off x="9831" y="22236"/>
          <a:ext cx="3870816" cy="934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horzOverflow="clip" wrap="square" lIns="27432" tIns="27432" rIns="27432" bIns="27432" rtlCol="0">
          <a:prstTxWarp prst="textNoShape">
            <a:avLst/>
          </a:prstTxWarp>
        </a:bodyPr>
        <a:lstStyle xmlns:a="http://schemas.openxmlformats.org/drawingml/2006/main"/>
        <a:p xmlns:a="http://schemas.openxmlformats.org/drawingml/2006/main">
          <a:pPr eaLnBrk="0" hangingPunct="0"/>
          <a:endParaRPr lang="en-US" sz="1200" b="0" i="0" baseline="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0.16049</cdr:x>
      <cdr:y>0.07899</cdr:y>
    </cdr:from>
    <cdr:to>
      <cdr:x>0.45856</cdr:x>
      <cdr:y>0.23188</cdr:y>
    </cdr:to>
    <cdr:sp macro="" textlink="">
      <cdr:nvSpPr>
        <cdr:cNvPr id="6" name="TextBox 1"/>
        <cdr:cNvSpPr txBox="1"/>
      </cdr:nvSpPr>
      <cdr:spPr bwMode="auto">
        <a:xfrm xmlns:a="http://schemas.openxmlformats.org/drawingml/2006/main">
          <a:off x="631104" y="244652"/>
          <a:ext cx="1172082" cy="4735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rgbClr val="FF0000"/>
              </a:solidFill>
              <a:ea typeface="Times New Roman" charset="0"/>
              <a:cs typeface="Times New Roman" charset="0"/>
            </a:rPr>
            <a:t> </a:t>
          </a:r>
          <a:r>
            <a:rPr lang="en-US" sz="1200" b="1" i="0" dirty="0" smtClean="0">
              <a:solidFill>
                <a:schemeClr val="tx1"/>
              </a:solidFill>
              <a:ea typeface="Times New Roman" charset="0"/>
              <a:cs typeface="Times New Roman" charset="0"/>
            </a:rPr>
            <a:t>2020</a:t>
          </a:r>
          <a:r>
            <a:rPr lang="en-US" sz="1200" b="1" i="0" dirty="0" smtClean="0">
              <a:solidFill>
                <a:srgbClr val="FF0000"/>
              </a:solidFill>
              <a:ea typeface="Times New Roman" charset="0"/>
              <a:cs typeface="Times New Roman" charset="0"/>
            </a:rPr>
            <a:t> </a:t>
          </a:r>
        </a:p>
        <a:p xmlns:a="http://schemas.openxmlformats.org/drawingml/2006/main">
          <a:pPr eaLnBrk="0" hangingPunct="0">
            <a:spcAft>
              <a:spcPts val="300"/>
            </a:spcAft>
          </a:pPr>
          <a:r>
            <a:rPr lang="en-US" sz="1200" b="1" baseline="0" dirty="0">
              <a:solidFill>
                <a:srgbClr val="FF0000"/>
              </a:solidFill>
              <a:ea typeface="Times New Roman" charset="0"/>
              <a:cs typeface="Times New Roman" charset="0"/>
            </a:rPr>
            <a:t> </a:t>
          </a:r>
          <a:r>
            <a:rPr lang="en-US" sz="1200" b="1" baseline="0" dirty="0" smtClean="0">
              <a:solidFill>
                <a:srgbClr val="FF0000"/>
              </a:solidFill>
              <a:ea typeface="Times New Roman" charset="0"/>
              <a:cs typeface="Times New Roman" charset="0"/>
            </a:rPr>
            <a:t>       </a:t>
          </a:r>
          <a:r>
            <a:rPr lang="en-US" sz="1200" b="0" i="0" baseline="0" dirty="0" smtClean="0">
              <a:solidFill>
                <a:schemeClr val="bg2"/>
              </a:solidFill>
              <a:ea typeface="Times New Roman" charset="0"/>
              <a:cs typeface="Times New Roman" charset="0"/>
            </a:rPr>
            <a:t>projections</a:t>
          </a:r>
          <a:endParaRPr lang="en-US" sz="1200" b="0" i="0" dirty="0" smtClean="0">
            <a:solidFill>
              <a:schemeClr val="bg2"/>
            </a:solidFill>
            <a:ea typeface="Times New Roman" charset="0"/>
            <a:cs typeface="Times New Roman" charset="0"/>
          </a:endParaRPr>
        </a:p>
      </cdr:txBody>
    </cdr:sp>
  </cdr:relSizeAnchor>
</c:userShapes>
</file>

<file path=ppt/drawings/drawing137.xml><?xml version="1.0" encoding="utf-8"?>
<c:userShapes xmlns:c="http://schemas.openxmlformats.org/drawingml/2006/chart">
  <cdr:relSizeAnchor xmlns:cdr="http://schemas.openxmlformats.org/drawingml/2006/chartDrawing">
    <cdr:from>
      <cdr:x>0.01851</cdr:x>
      <cdr:y>0.11227</cdr:y>
    </cdr:from>
    <cdr:to>
      <cdr:x>0.01851</cdr:x>
      <cdr:y>0.11227</cdr:y>
    </cdr:to>
    <cdr:grpSp>
      <cdr:nvGrpSpPr>
        <cdr:cNvPr id="2" name="Group 1"/>
        <cdr:cNvGrpSpPr/>
      </cdr:nvGrpSpPr>
      <cdr:grpSpPr>
        <a:xfrm xmlns:a="http://schemas.openxmlformats.org/drawingml/2006/main">
          <a:off x="66970" y="347724"/>
          <a:ext cx="0" cy="0"/>
          <a:chOff x="66970" y="347724"/>
          <a:chExt cx="0" cy="0"/>
        </a:xfrm>
      </cdr:grpSpPr>
    </cdr:grpSp>
  </cdr:relSizeAnchor>
  <cdr:relSizeAnchor xmlns:cdr="http://schemas.openxmlformats.org/drawingml/2006/chartDrawing">
    <cdr:from>
      <cdr:x>0.1786</cdr:x>
      <cdr:y>0.08803</cdr:y>
    </cdr:from>
    <cdr:to>
      <cdr:x>0.47618</cdr:x>
      <cdr:y>0.24092</cdr:y>
    </cdr:to>
    <cdr:sp macro="" textlink="">
      <cdr:nvSpPr>
        <cdr:cNvPr id="10" name="TextBox 1"/>
        <cdr:cNvSpPr txBox="1"/>
      </cdr:nvSpPr>
      <cdr:spPr bwMode="auto">
        <a:xfrm xmlns:a="http://schemas.openxmlformats.org/drawingml/2006/main">
          <a:off x="718466" y="272635"/>
          <a:ext cx="1197083" cy="4735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endParaRPr lang="en-US" sz="12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baseline="0" dirty="0" smtClean="0">
              <a:solidFill>
                <a:schemeClr val="bg2"/>
              </a:solidFill>
              <a:latin typeface="+mn-lt"/>
              <a:ea typeface="Times New Roman" charset="0"/>
              <a:cs typeface="Times New Roman" charset="0"/>
            </a:rPr>
            <a:t>      </a:t>
          </a:r>
          <a:r>
            <a:rPr lang="en-US" sz="1200" b="0" i="0" dirty="0" smtClean="0">
              <a:solidFill>
                <a:schemeClr val="bg2"/>
              </a:solidFill>
              <a:latin typeface="+mn-lt"/>
              <a:ea typeface="Times New Roman" charset="0"/>
              <a:cs typeface="Times New Roman" charset="0"/>
            </a:rPr>
            <a:t>  </a:t>
          </a:r>
          <a:r>
            <a:rPr lang="en-US" sz="1200" b="0" i="0" baseline="0" dirty="0" smtClean="0">
              <a:solidFill>
                <a:schemeClr val="bg2"/>
              </a:solidFill>
              <a:latin typeface="+mn-lt"/>
              <a:ea typeface="Times New Roman" charset="0"/>
              <a:cs typeface="Times New Roman" charset="0"/>
            </a:rPr>
            <a:t>projections</a:t>
          </a:r>
          <a:endParaRPr lang="en-US" sz="1200" b="0" i="0" dirty="0" smtClean="0">
            <a:solidFill>
              <a:schemeClr val="bg2"/>
            </a:solidFill>
            <a:latin typeface="+mn-lt"/>
            <a:ea typeface="Times New Roman" charset="0"/>
            <a:cs typeface="Times New Roman" charset="0"/>
          </a:endParaRPr>
        </a:p>
      </cdr:txBody>
    </cdr:sp>
  </cdr:relSizeAnchor>
</c:userShapes>
</file>

<file path=ppt/drawings/drawing138.xml><?xml version="1.0" encoding="utf-8"?>
<c:userShapes xmlns:c="http://schemas.openxmlformats.org/drawingml/2006/chart">
  <cdr:relSizeAnchor xmlns:cdr="http://schemas.openxmlformats.org/drawingml/2006/chartDrawing">
    <cdr:from>
      <cdr:x>0.25319</cdr:x>
      <cdr:y>0.06024</cdr:y>
    </cdr:from>
    <cdr:to>
      <cdr:x>0.64085</cdr:x>
      <cdr:y>0.24924</cdr:y>
    </cdr:to>
    <cdr:sp macro="" textlink="">
      <cdr:nvSpPr>
        <cdr:cNvPr id="2" name="TextBox 1"/>
        <cdr:cNvSpPr txBox="1"/>
      </cdr:nvSpPr>
      <cdr:spPr bwMode="auto">
        <a:xfrm xmlns:a="http://schemas.openxmlformats.org/drawingml/2006/main">
          <a:off x="1018509" y="186579"/>
          <a:ext cx="1559447" cy="58537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spcAft>
              <a:spcPts val="300"/>
            </a:spcAft>
          </a:pPr>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endParaRPr lang="en-US" sz="12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userShapes>
</file>

<file path=ppt/drawings/drawing139.xml><?xml version="1.0" encoding="utf-8"?>
<c:userShapes xmlns:c="http://schemas.openxmlformats.org/drawingml/2006/chart">
  <cdr:relSizeAnchor xmlns:cdr="http://schemas.openxmlformats.org/drawingml/2006/chartDrawing">
    <cdr:from>
      <cdr:x>0.01851</cdr:x>
      <cdr:y>0.11227</cdr:y>
    </cdr:from>
    <cdr:to>
      <cdr:x>0.01851</cdr:x>
      <cdr:y>0.11227</cdr:y>
    </cdr:to>
    <cdr:grpSp>
      <cdr:nvGrpSpPr>
        <cdr:cNvPr id="2" name="Group 1"/>
        <cdr:cNvGrpSpPr/>
      </cdr:nvGrpSpPr>
      <cdr:grpSpPr>
        <a:xfrm xmlns:a="http://schemas.openxmlformats.org/drawingml/2006/main">
          <a:off x="61766" y="347724"/>
          <a:ext cx="0" cy="0"/>
          <a:chOff x="61766" y="347724"/>
          <a:chExt cx="0" cy="0"/>
        </a:xfrm>
      </cdr:grpSpPr>
    </cdr:grpSp>
  </cdr:relSizeAnchor>
  <cdr:relSizeAnchor xmlns:cdr="http://schemas.openxmlformats.org/drawingml/2006/chartDrawing">
    <cdr:from>
      <cdr:x>0.25677</cdr:x>
      <cdr:y>0.07331</cdr:y>
    </cdr:from>
    <cdr:to>
      <cdr:x>0.68779</cdr:x>
      <cdr:y>0.26231</cdr:y>
    </cdr:to>
    <cdr:sp macro="" textlink="">
      <cdr:nvSpPr>
        <cdr:cNvPr id="4" name="TextBox 1"/>
        <cdr:cNvSpPr txBox="1"/>
      </cdr:nvSpPr>
      <cdr:spPr bwMode="auto">
        <a:xfrm xmlns:a="http://schemas.openxmlformats.org/drawingml/2006/main">
          <a:off x="856829" y="227069"/>
          <a:ext cx="1438274" cy="5853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300"/>
            </a:spcAft>
          </a:pPr>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endParaRPr lang="en-US" sz="12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0.4709</cdr:x>
      <cdr:y>0.12996</cdr:y>
    </cdr:from>
    <cdr:to>
      <cdr:x>0.89693</cdr:x>
      <cdr:y>0.79985</cdr:y>
    </cdr:to>
    <cdr:sp macro="" textlink="">
      <cdr:nvSpPr>
        <cdr:cNvPr id="2" name="TextBox 15"/>
        <cdr:cNvSpPr txBox="1"/>
      </cdr:nvSpPr>
      <cdr:spPr>
        <a:xfrm xmlns:a="http://schemas.openxmlformats.org/drawingml/2006/main">
          <a:off x="1223740" y="358241"/>
          <a:ext cx="1107142" cy="184665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r"/>
          <a:endParaRPr lang="en-US" sz="1000" b="1" dirty="0" smtClean="0">
            <a:solidFill>
              <a:srgbClr val="169DD8"/>
            </a:solidFill>
          </a:endParaRPr>
        </a:p>
        <a:p xmlns:a="http://schemas.openxmlformats.org/drawingml/2006/main">
          <a:pPr algn="r"/>
          <a:r>
            <a:rPr lang="en-US" sz="1000" b="1" dirty="0">
              <a:solidFill>
                <a:srgbClr val="FFC702"/>
              </a:solidFill>
            </a:rPr>
            <a:t>solar PV</a:t>
          </a:r>
        </a:p>
        <a:p xmlns:a="http://schemas.openxmlformats.org/drawingml/2006/main">
          <a:pPr algn="r"/>
          <a:r>
            <a:rPr lang="en-US" sz="1000" b="1" dirty="0" smtClean="0">
              <a:solidFill>
                <a:srgbClr val="5D9732"/>
              </a:solidFill>
            </a:rPr>
            <a:t>wind</a:t>
          </a:r>
        </a:p>
        <a:p xmlns:a="http://schemas.openxmlformats.org/drawingml/2006/main">
          <a:pPr algn="r"/>
          <a:endParaRPr lang="en-US" sz="600" b="1" dirty="0"/>
        </a:p>
        <a:p xmlns:a="http://schemas.openxmlformats.org/drawingml/2006/main">
          <a:pPr algn="r"/>
          <a:endParaRPr lang="en-US" sz="900" b="1" dirty="0" smtClean="0">
            <a:solidFill>
              <a:schemeClr val="accent1"/>
            </a:solidFill>
          </a:endParaRPr>
        </a:p>
        <a:p xmlns:a="http://schemas.openxmlformats.org/drawingml/2006/main">
          <a:pPr algn="r"/>
          <a:endParaRPr lang="en-US" sz="900" b="1" dirty="0" smtClean="0">
            <a:solidFill>
              <a:schemeClr val="accent1"/>
            </a:solidFill>
          </a:endParaRPr>
        </a:p>
        <a:p xmlns:a="http://schemas.openxmlformats.org/drawingml/2006/main">
          <a:pPr algn="r"/>
          <a:endParaRPr lang="en-US" sz="1000" b="1" dirty="0" smtClean="0">
            <a:solidFill>
              <a:schemeClr val="accent1"/>
            </a:solidFill>
          </a:endParaRPr>
        </a:p>
        <a:p xmlns:a="http://schemas.openxmlformats.org/drawingml/2006/main">
          <a:pPr algn="r"/>
          <a:r>
            <a:rPr lang="en-US" sz="1000" b="1" dirty="0" smtClean="0">
              <a:solidFill>
                <a:schemeClr val="accent1"/>
              </a:solidFill>
            </a:rPr>
            <a:t>natural gas</a:t>
          </a:r>
        </a:p>
        <a:p xmlns:a="http://schemas.openxmlformats.org/drawingml/2006/main">
          <a:pPr algn="r"/>
          <a:endParaRPr lang="en-US" sz="1000" b="1" dirty="0">
            <a:solidFill>
              <a:schemeClr val="accent1"/>
            </a:solidFill>
          </a:endParaRPr>
        </a:p>
        <a:p xmlns:a="http://schemas.openxmlformats.org/drawingml/2006/main">
          <a:pPr algn="r"/>
          <a:endParaRPr lang="en-US" sz="1000" b="1" dirty="0" smtClean="0">
            <a:solidFill>
              <a:schemeClr val="accent1"/>
            </a:solidFill>
          </a:endParaRPr>
        </a:p>
        <a:p xmlns:a="http://schemas.openxmlformats.org/drawingml/2006/main">
          <a:pPr algn="r"/>
          <a:endParaRPr lang="en-US" sz="1000" b="1" dirty="0"/>
        </a:p>
        <a:p xmlns:a="http://schemas.openxmlformats.org/drawingml/2006/main">
          <a:pPr algn="r"/>
          <a:endParaRPr lang="en-US" sz="1000" b="1" dirty="0" smtClean="0">
            <a:solidFill>
              <a:srgbClr val="C5600D"/>
            </a:solidFill>
          </a:endParaRPr>
        </a:p>
      </cdr:txBody>
    </cdr:sp>
  </cdr:relSizeAnchor>
</c:userShapes>
</file>

<file path=ppt/drawings/drawing140.xml><?xml version="1.0" encoding="utf-8"?>
<c:userShapes xmlns:c="http://schemas.openxmlformats.org/drawingml/2006/chart">
  <cdr:relSizeAnchor xmlns:cdr="http://schemas.openxmlformats.org/drawingml/2006/chartDrawing">
    <cdr:from>
      <cdr:x>0.15639</cdr:x>
      <cdr:y>0.00604</cdr:y>
    </cdr:from>
    <cdr:to>
      <cdr:x>0.57306</cdr:x>
      <cdr:y>0.13538</cdr:y>
    </cdr:to>
    <cdr:sp macro="" textlink="">
      <cdr:nvSpPr>
        <cdr:cNvPr id="6" name="TextBox 3"/>
        <cdr:cNvSpPr txBox="1"/>
      </cdr:nvSpPr>
      <cdr:spPr bwMode="auto">
        <a:xfrm xmlns:a="http://schemas.openxmlformats.org/drawingml/2006/main">
          <a:off x="1251285" y="18603"/>
          <a:ext cx="3333777" cy="398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     projections</a:t>
          </a: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0.77919</cdr:x>
      <cdr:y>0.06647</cdr:y>
    </cdr:from>
    <cdr:to>
      <cdr:x>1</cdr:x>
      <cdr:y>0.39633</cdr:y>
    </cdr:to>
    <cdr:sp macro="" textlink="">
      <cdr:nvSpPr>
        <cdr:cNvPr id="8" name="TextBox 1"/>
        <cdr:cNvSpPr txBox="1"/>
      </cdr:nvSpPr>
      <cdr:spPr bwMode="auto">
        <a:xfrm xmlns:a="http://schemas.openxmlformats.org/drawingml/2006/main">
          <a:off x="6234299" y="204609"/>
          <a:ext cx="1766701" cy="101536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smtClean="0">
              <a:solidFill>
                <a:srgbClr val="0071A1"/>
              </a:solidFill>
              <a:latin typeface="Arial" panose="020B0604020202020204" pitchFamily="34" charset="0"/>
              <a:ea typeface="Times New Roman" charset="0"/>
              <a:cs typeface="Arial" panose="020B0604020202020204" pitchFamily="34" charset="0"/>
            </a:rPr>
            <a:t>High Economic Growth</a:t>
          </a:r>
          <a:endParaRPr lang="en-US" sz="1200" b="1" i="0" baseline="0" dirty="0" smtClean="0">
            <a:solidFill>
              <a:srgbClr val="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endParaRPr lang="en-US" sz="1200" b="1" i="0" baseline="0" dirty="0" smtClean="0">
            <a:solidFill>
              <a:srgbClr val="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baseline="0" dirty="0" smtClean="0">
              <a:solidFill>
                <a:srgbClr val="000000"/>
              </a:solidFill>
              <a:latin typeface="Arial" panose="020B0604020202020204" pitchFamily="34" charset="0"/>
              <a:ea typeface="Times New Roman" charset="0"/>
              <a:cs typeface="Arial" panose="020B0604020202020204" pitchFamily="34" charset="0"/>
            </a:rPr>
            <a:t>Reference</a:t>
          </a:r>
          <a:endParaRPr lang="en-US" sz="1200" b="1" i="0" baseline="0" dirty="0">
            <a:solidFill>
              <a:srgbClr val="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baseline="0" dirty="0" smtClean="0">
              <a:solidFill>
                <a:srgbClr val="89DBFF"/>
              </a:solidFill>
              <a:latin typeface="Arial" panose="020B0604020202020204" pitchFamily="34" charset="0"/>
              <a:ea typeface="Times New Roman" charset="0"/>
              <a:cs typeface="Arial" panose="020B0604020202020204" pitchFamily="34" charset="0"/>
            </a:rPr>
            <a:t>Low Economic Growth</a:t>
          </a:r>
        </a:p>
        <a:p xmlns:a="http://schemas.openxmlformats.org/drawingml/2006/main">
          <a:pPr eaLnBrk="0" hangingPunct="0"/>
          <a:r>
            <a:rPr lang="en-US" sz="1200" b="1" dirty="0" smtClean="0">
              <a:solidFill>
                <a:srgbClr val="D9D9D9"/>
              </a:solidFill>
              <a:latin typeface="Arial" panose="020B0604020202020204" pitchFamily="34" charset="0"/>
              <a:ea typeface="Times New Roman" charset="0"/>
              <a:cs typeface="Arial" panose="020B0604020202020204" pitchFamily="34" charset="0"/>
            </a:rPr>
            <a:t>o</a:t>
          </a:r>
          <a:r>
            <a:rPr lang="en-US" sz="1200" b="1" i="0" baseline="0" dirty="0" smtClean="0">
              <a:solidFill>
                <a:srgbClr val="D9D9D9"/>
              </a:solidFill>
              <a:latin typeface="Arial" panose="020B0604020202020204" pitchFamily="34" charset="0"/>
              <a:ea typeface="Times New Roman" charset="0"/>
              <a:cs typeface="Arial" panose="020B0604020202020204" pitchFamily="34" charset="0"/>
            </a:rPr>
            <a:t>ther cases</a:t>
          </a:r>
          <a:endParaRPr lang="en-US" sz="1200" b="1" i="0" baseline="0" dirty="0">
            <a:solidFill>
              <a:srgbClr val="D9D9D9"/>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141.xml><?xml version="1.0" encoding="utf-8"?>
<c:userShapes xmlns:c="http://schemas.openxmlformats.org/drawingml/2006/chart">
  <cdr:relSizeAnchor xmlns:cdr="http://schemas.openxmlformats.org/drawingml/2006/chartDrawing">
    <cdr:from>
      <cdr:x>0.59312</cdr:x>
      <cdr:y>0.17529</cdr:y>
    </cdr:from>
    <cdr:to>
      <cdr:x>0.89515</cdr:x>
      <cdr:y>0.75434</cdr:y>
    </cdr:to>
    <cdr:sp macro="" textlink="">
      <cdr:nvSpPr>
        <cdr:cNvPr id="3" name="TextBox 1"/>
        <cdr:cNvSpPr txBox="1"/>
      </cdr:nvSpPr>
      <cdr:spPr bwMode="auto">
        <a:xfrm xmlns:a="http://schemas.openxmlformats.org/drawingml/2006/main">
          <a:off x="2332303" y="542906"/>
          <a:ext cx="1187654" cy="179344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endParaRPr lang="en-US" sz="1200" b="1" i="0" dirty="0">
            <a:solidFill>
              <a:schemeClr val="tx2"/>
            </a:solidFill>
            <a:latin typeface="+mn-lt"/>
            <a:ea typeface="Times New Roman" charset="0"/>
            <a:cs typeface="Times New Roman" charset="0"/>
          </a:endParaRPr>
        </a:p>
        <a:p xmlns:a="http://schemas.openxmlformats.org/drawingml/2006/main">
          <a:pPr algn="r" eaLnBrk="0" hangingPunct="0"/>
          <a:endParaRPr lang="en-US" sz="1200" b="1" i="0" dirty="0">
            <a:solidFill>
              <a:schemeClr val="accent1"/>
            </a:solidFill>
            <a:latin typeface="+mn-lt"/>
            <a:ea typeface="Times New Roman" charset="0"/>
            <a:cs typeface="Times New Roman" charset="0"/>
          </a:endParaRPr>
        </a:p>
        <a:p xmlns:a="http://schemas.openxmlformats.org/drawingml/2006/main">
          <a:pPr algn="r" eaLnBrk="0" hangingPunct="0"/>
          <a:r>
            <a:rPr lang="en-US" sz="1200" b="1" i="0" dirty="0">
              <a:solidFill>
                <a:srgbClr val="E1AB76"/>
              </a:solidFill>
              <a:latin typeface="+mn-lt"/>
              <a:ea typeface="Times New Roman" charset="0"/>
              <a:cs typeface="Times New Roman" charset="0"/>
            </a:rPr>
            <a:t>  </a:t>
          </a: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3953"/>
              </a:solidFill>
              <a:effectLst/>
              <a:uLnTx/>
              <a:uFillTx/>
              <a:latin typeface="+mn-lt"/>
              <a:ea typeface="Times New Roman" charset="0"/>
              <a:cs typeface="Times New Roman" charset="0"/>
            </a:rPr>
            <a:t>transportation</a:t>
          </a:r>
          <a:endParaRPr kumimoji="0" lang="en-US" sz="1200" b="1" i="0" u="none" strike="noStrike" kern="0" cap="none" spc="0" normalizeH="0" baseline="0" noProof="0" dirty="0">
            <a:ln>
              <a:noFill/>
            </a:ln>
            <a:solidFill>
              <a:srgbClr val="003953"/>
            </a:solidFill>
            <a:effectLst/>
            <a:uLnTx/>
            <a:uFillTx/>
            <a:latin typeface="+mn-lt"/>
            <a:ea typeface="Times New Roman" charset="0"/>
            <a:cs typeface="Times New Roman" charset="0"/>
          </a:endParaRPr>
        </a:p>
        <a:p xmlns:a="http://schemas.openxmlformats.org/drawingml/2006/main">
          <a:pPr algn="r" eaLnBrk="0" hangingPunct="0"/>
          <a:endParaRPr lang="en-US" sz="1200" b="1" i="0" dirty="0">
            <a:solidFill>
              <a:schemeClr val="accent2"/>
            </a:solidFill>
            <a:latin typeface="+mn-lt"/>
            <a:ea typeface="Times New Roman" charset="0"/>
            <a:cs typeface="Times New Roman" charset="0"/>
          </a:endParaRPr>
        </a:p>
        <a:p xmlns:a="http://schemas.openxmlformats.org/drawingml/2006/main">
          <a:pPr algn="r" eaLnBrk="0" hangingPunct="0"/>
          <a:r>
            <a:rPr lang="en-US" sz="1200" b="1" dirty="0" smtClean="0">
              <a:solidFill>
                <a:srgbClr val="5D9732"/>
              </a:solidFill>
              <a:ea typeface="Times New Roman" charset="0"/>
              <a:cs typeface="Times New Roman" charset="0"/>
            </a:rPr>
            <a:t>industrial</a:t>
          </a:r>
          <a:endParaRPr lang="en-US" sz="1200" b="1" i="0" dirty="0" smtClean="0">
            <a:solidFill>
              <a:srgbClr val="5D9732"/>
            </a:solidFill>
            <a:ea typeface="Times New Roman" charset="0"/>
            <a:cs typeface="Times New Roman" charset="0"/>
          </a:endParaRPr>
        </a:p>
        <a:p xmlns:a="http://schemas.openxmlformats.org/drawingml/2006/main">
          <a:pPr algn="r" eaLnBrk="0" hangingPunct="0"/>
          <a:endParaRPr lang="en-US" sz="1200" b="1" i="0" dirty="0">
            <a:solidFill>
              <a:schemeClr val="accent3"/>
            </a:solidFill>
            <a:latin typeface="+mn-lt"/>
            <a:ea typeface="Times New Roman" charset="0"/>
            <a:cs typeface="Times New Roman" charset="0"/>
          </a:endParaRPr>
        </a:p>
        <a:p xmlns:a="http://schemas.openxmlformats.org/drawingml/2006/main">
          <a:pPr algn="r" eaLnBrk="0" hangingPunct="0"/>
          <a:r>
            <a:rPr lang="en-US" sz="1200" b="1" dirty="0">
              <a:solidFill>
                <a:srgbClr val="E1AB76"/>
              </a:solidFill>
              <a:ea typeface="Times New Roman" charset="0"/>
              <a:cs typeface="Times New Roman" charset="0"/>
            </a:rPr>
            <a:t>e</a:t>
          </a:r>
          <a:r>
            <a:rPr lang="en-US" sz="1200" b="1" dirty="0" smtClean="0">
              <a:solidFill>
                <a:srgbClr val="E1AB76"/>
              </a:solidFill>
              <a:ea typeface="Times New Roman" charset="0"/>
              <a:cs typeface="Times New Roman" charset="0"/>
            </a:rPr>
            <a:t>lectric power</a:t>
          </a:r>
          <a:endParaRPr lang="en-US" sz="1200" b="1" i="0" dirty="0" smtClean="0">
            <a:solidFill>
              <a:srgbClr val="E1AB76"/>
            </a:solidFill>
            <a:ea typeface="Times New Roman" charset="0"/>
            <a:cs typeface="Times New Roman" charset="0"/>
          </a:endParaRPr>
        </a:p>
        <a:p xmlns:a="http://schemas.openxmlformats.org/drawingml/2006/main">
          <a:pPr algn="r" eaLnBrk="0" hangingPunct="0"/>
          <a:endParaRPr lang="en-US" sz="1200" b="1" i="0" dirty="0">
            <a:solidFill>
              <a:schemeClr val="accent5">
                <a:lumMod val="75000"/>
              </a:schemeClr>
            </a:solidFill>
            <a:latin typeface="+mn-lt"/>
            <a:ea typeface="Times New Roman" charset="0"/>
            <a:cs typeface="Times New Roman" charset="0"/>
          </a:endParaRPr>
        </a:p>
        <a:p xmlns:a="http://schemas.openxmlformats.org/drawingml/2006/main">
          <a:pPr algn="r" eaLnBrk="0" hangingPunct="0"/>
          <a:endParaRPr lang="en-US" sz="1200" b="1" i="0" dirty="0">
            <a:solidFill>
              <a:schemeClr val="accent5">
                <a:lumMod val="75000"/>
              </a:schemeClr>
            </a:solidFill>
            <a:latin typeface="+mn-lt"/>
            <a:ea typeface="Times New Roman" charset="0"/>
            <a:cs typeface="Times New Roman" charset="0"/>
          </a:endParaRPr>
        </a:p>
        <a:p xmlns:a="http://schemas.openxmlformats.org/drawingml/2006/main">
          <a:pPr algn="r" eaLnBrk="0" hangingPunct="0"/>
          <a:r>
            <a:rPr lang="en-US" sz="1200" b="1" i="0" dirty="0">
              <a:solidFill>
                <a:srgbClr val="893F48"/>
              </a:solidFill>
              <a:latin typeface="+mn-lt"/>
              <a:ea typeface="Times New Roman" charset="0"/>
              <a:cs typeface="Times New Roman" charset="0"/>
            </a:rPr>
            <a:t>residential</a:t>
          </a:r>
        </a:p>
        <a:p xmlns:a="http://schemas.openxmlformats.org/drawingml/2006/main">
          <a:pPr algn="r" eaLnBrk="0" hangingPunct="0"/>
          <a:endParaRPr lang="en-US" sz="200" b="1" i="0" dirty="0" smtClean="0">
            <a:solidFill>
              <a:srgbClr val="E9B8BD"/>
            </a:solidFill>
            <a:latin typeface="+mn-lt"/>
            <a:ea typeface="Times New Roman" charset="0"/>
            <a:cs typeface="Times New Roman" charset="0"/>
          </a:endParaRPr>
        </a:p>
        <a:p xmlns:a="http://schemas.openxmlformats.org/drawingml/2006/main">
          <a:pPr algn="r" eaLnBrk="0" hangingPunct="0"/>
          <a:r>
            <a:rPr lang="en-US" sz="1200" b="1" i="0" dirty="0" smtClean="0">
              <a:solidFill>
                <a:srgbClr val="E9B8BD"/>
              </a:solidFill>
              <a:latin typeface="+mn-lt"/>
              <a:ea typeface="Times New Roman" charset="0"/>
              <a:cs typeface="Times New Roman" charset="0"/>
            </a:rPr>
            <a:t>commercial</a:t>
          </a:r>
          <a:endParaRPr lang="en-US" sz="1200" b="1" i="0" dirty="0">
            <a:solidFill>
              <a:srgbClr val="E9B8BD"/>
            </a:solidFill>
            <a:latin typeface="+mn-lt"/>
            <a:ea typeface="Times New Roman" charset="0"/>
            <a:cs typeface="Times New Roman" charset="0"/>
          </a:endParaRPr>
        </a:p>
      </cdr:txBody>
    </cdr:sp>
  </cdr:relSizeAnchor>
  <cdr:relSizeAnchor xmlns:cdr="http://schemas.openxmlformats.org/drawingml/2006/chartDrawing">
    <cdr:from>
      <cdr:x>0.37214</cdr:x>
      <cdr:y>0.01244</cdr:y>
    </cdr:from>
    <cdr:to>
      <cdr:x>0.66282</cdr:x>
      <cdr:y>0.21412</cdr:y>
    </cdr:to>
    <cdr:sp macro="" textlink="">
      <cdr:nvSpPr>
        <cdr:cNvPr id="2" name="TextBox 1"/>
        <cdr:cNvSpPr txBox="1"/>
      </cdr:nvSpPr>
      <cdr:spPr bwMode="auto">
        <a:xfrm xmlns:a="http://schemas.openxmlformats.org/drawingml/2006/main">
          <a:off x="1463343" y="38528"/>
          <a:ext cx="1143023" cy="6246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i="0" dirty="0">
              <a:solidFill>
                <a:srgbClr val="333333"/>
              </a:solidFill>
              <a:latin typeface="+mn-lt"/>
              <a:ea typeface="Times New Roman" charset="0"/>
              <a:cs typeface="Times New Roman" charset="0"/>
            </a:rPr>
            <a:t>        </a:t>
          </a:r>
          <a:r>
            <a:rPr lang="en-US" sz="1200" b="1" i="0" dirty="0" smtClean="0">
              <a:solidFill>
                <a:srgbClr val="333333"/>
              </a:solidFill>
              <a:latin typeface="+mn-lt"/>
              <a:ea typeface="Times New Roman" charset="0"/>
              <a:cs typeface="Times New Roman" charset="0"/>
            </a:rPr>
            <a:t>2020</a:t>
          </a:r>
          <a:endParaRPr lang="en-US" sz="1200" b="1" i="0" dirty="0">
            <a:solidFill>
              <a:srgbClr val="333333"/>
            </a:solidFill>
            <a:latin typeface="+mn-lt"/>
            <a:ea typeface="Times New Roman" charset="0"/>
            <a:cs typeface="Times New Roman" charset="0"/>
          </a:endParaRPr>
        </a:p>
        <a:p xmlns:a="http://schemas.openxmlformats.org/drawingml/2006/main">
          <a:pPr eaLnBrk="0" hangingPunct="0"/>
          <a:r>
            <a:rPr lang="en-US" sz="1200" i="0" dirty="0">
              <a:solidFill>
                <a:srgbClr val="333333"/>
              </a:solidFill>
              <a:latin typeface="+mn-lt"/>
              <a:ea typeface="Times New Roman" charset="0"/>
              <a:cs typeface="Times New Roman" charset="0"/>
            </a:rPr>
            <a:t>history   </a:t>
          </a:r>
          <a:r>
            <a:rPr lang="en-US" sz="1200" i="0" dirty="0" smtClean="0">
              <a:solidFill>
                <a:srgbClr val="333333"/>
              </a:solidFill>
              <a:latin typeface="+mn-lt"/>
              <a:ea typeface="Times New Roman" charset="0"/>
              <a:cs typeface="Times New Roman" charset="0"/>
            </a:rPr>
            <a:t>projections  </a:t>
          </a:r>
          <a:endParaRPr lang="en-US" sz="1200" i="0" dirty="0">
            <a:solidFill>
              <a:srgbClr val="333333"/>
            </a:solidFill>
            <a:latin typeface="+mn-lt"/>
            <a:ea typeface="Times New Roman" charset="0"/>
            <a:cs typeface="Times New Roman" charset="0"/>
          </a:endParaRPr>
        </a:p>
      </cdr:txBody>
    </cdr:sp>
  </cdr:relSizeAnchor>
</c:userShapes>
</file>

<file path=ppt/drawings/drawing142.xml><?xml version="1.0" encoding="utf-8"?>
<c:userShapes xmlns:c="http://schemas.openxmlformats.org/drawingml/2006/chart">
  <cdr:relSizeAnchor xmlns:cdr="http://schemas.openxmlformats.org/drawingml/2006/chartDrawing">
    <cdr:from>
      <cdr:x>0.63846</cdr:x>
      <cdr:y>0.23633</cdr:y>
    </cdr:from>
    <cdr:to>
      <cdr:x>0.88828</cdr:x>
      <cdr:y>0.75279</cdr:y>
    </cdr:to>
    <cdr:sp macro="" textlink="">
      <cdr:nvSpPr>
        <cdr:cNvPr id="3" name="TextBox 1"/>
        <cdr:cNvSpPr txBox="1"/>
      </cdr:nvSpPr>
      <cdr:spPr bwMode="auto">
        <a:xfrm xmlns:a="http://schemas.openxmlformats.org/drawingml/2006/main">
          <a:off x="2568353" y="731964"/>
          <a:ext cx="1004957" cy="15995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1" i="0" dirty="0">
              <a:solidFill>
                <a:srgbClr val="BD732A"/>
              </a:solidFill>
              <a:latin typeface="+mn-lt"/>
              <a:ea typeface="Times New Roman" charset="0"/>
              <a:cs typeface="Times New Roman" charset="0"/>
            </a:rPr>
            <a:t>petroleum</a:t>
          </a:r>
        </a:p>
        <a:p xmlns:a="http://schemas.openxmlformats.org/drawingml/2006/main">
          <a:pPr algn="r" eaLnBrk="0" hangingPunct="0"/>
          <a:endParaRPr lang="en-US" sz="500" b="1" i="0" dirty="0">
            <a:solidFill>
              <a:schemeClr val="accent1"/>
            </a:solidFill>
            <a:latin typeface="+mn-lt"/>
            <a:ea typeface="Times New Roman" charset="0"/>
            <a:cs typeface="Times New Roman" charset="0"/>
          </a:endParaRPr>
        </a:p>
        <a:p xmlns:a="http://schemas.openxmlformats.org/drawingml/2006/main">
          <a:pPr algn="r" eaLnBrk="0" hangingPunct="0"/>
          <a:endParaRPr lang="en-US" sz="1200" b="1" i="0" dirty="0" smtClean="0">
            <a:solidFill>
              <a:schemeClr val="accent1"/>
            </a:solidFill>
            <a:latin typeface="+mn-lt"/>
            <a:ea typeface="Times New Roman" charset="0"/>
            <a:cs typeface="Times New Roman" charset="0"/>
          </a:endParaRPr>
        </a:p>
        <a:p xmlns:a="http://schemas.openxmlformats.org/drawingml/2006/main">
          <a:pPr algn="r" eaLnBrk="0" hangingPunct="0"/>
          <a:endParaRPr lang="en-US" b="1" i="0" dirty="0">
            <a:solidFill>
              <a:schemeClr val="accent1"/>
            </a:solidFill>
            <a:latin typeface="+mn-lt"/>
            <a:ea typeface="Times New Roman" charset="0"/>
            <a:cs typeface="Times New Roman" charset="0"/>
          </a:endParaRPr>
        </a:p>
        <a:p xmlns:a="http://schemas.openxmlformats.org/drawingml/2006/main">
          <a:pPr algn="r" eaLnBrk="0" hangingPunct="0"/>
          <a:r>
            <a:rPr lang="en-US" sz="1200" b="1" i="0" dirty="0">
              <a:solidFill>
                <a:schemeClr val="accent1"/>
              </a:solidFill>
              <a:latin typeface="+mn-lt"/>
              <a:ea typeface="Times New Roman" charset="0"/>
              <a:cs typeface="Times New Roman" charset="0"/>
            </a:rPr>
            <a:t>natural gas</a:t>
          </a:r>
        </a:p>
        <a:p xmlns:a="http://schemas.openxmlformats.org/drawingml/2006/main">
          <a:pPr algn="r" eaLnBrk="0" hangingPunct="0"/>
          <a:endParaRPr lang="en-US" sz="1200" b="1" i="0" dirty="0">
            <a:solidFill>
              <a:schemeClr val="accent2"/>
            </a:solidFill>
            <a:latin typeface="+mn-lt"/>
            <a:ea typeface="Times New Roman" charset="0"/>
            <a:cs typeface="Times New Roman" charset="0"/>
          </a:endParaRPr>
        </a:p>
        <a:p xmlns:a="http://schemas.openxmlformats.org/drawingml/2006/main">
          <a:pPr algn="r" eaLnBrk="0" hangingPunct="0"/>
          <a:endParaRPr lang="en-US" sz="1200" b="1" i="0" dirty="0">
            <a:solidFill>
              <a:schemeClr val="tx1">
                <a:lumMod val="50000"/>
                <a:lumOff val="50000"/>
              </a:schemeClr>
            </a:solidFill>
            <a:latin typeface="+mn-lt"/>
            <a:ea typeface="Times New Roman" charset="0"/>
            <a:cs typeface="Times New Roman" charset="0"/>
          </a:endParaRPr>
        </a:p>
        <a:p xmlns:a="http://schemas.openxmlformats.org/drawingml/2006/main">
          <a:pPr algn="r" eaLnBrk="0" hangingPunct="0"/>
          <a:endParaRPr lang="en-US" sz="1200" b="1" i="0" dirty="0" smtClean="0">
            <a:solidFill>
              <a:schemeClr val="tx1">
                <a:lumMod val="50000"/>
                <a:lumOff val="50000"/>
              </a:schemeClr>
            </a:solidFill>
            <a:latin typeface="+mn-lt"/>
            <a:ea typeface="Times New Roman" charset="0"/>
            <a:cs typeface="Times New Roman" charset="0"/>
          </a:endParaRPr>
        </a:p>
        <a:p xmlns:a="http://schemas.openxmlformats.org/drawingml/2006/main">
          <a:pPr algn="r" eaLnBrk="0" hangingPunct="0"/>
          <a:r>
            <a:rPr lang="en-US" sz="1200" b="1" i="0" dirty="0" smtClean="0">
              <a:solidFill>
                <a:schemeClr val="tx1">
                  <a:lumMod val="50000"/>
                  <a:lumOff val="50000"/>
                </a:schemeClr>
              </a:solidFill>
              <a:latin typeface="+mn-lt"/>
              <a:ea typeface="Times New Roman" charset="0"/>
              <a:cs typeface="Times New Roman" charset="0"/>
            </a:rPr>
            <a:t>coal</a:t>
          </a:r>
          <a:endParaRPr lang="en-US" sz="1200" b="1" i="0" dirty="0">
            <a:solidFill>
              <a:schemeClr val="tx1">
                <a:lumMod val="50000"/>
                <a:lumOff val="50000"/>
              </a:schemeClr>
            </a:solidFill>
            <a:latin typeface="+mn-lt"/>
            <a:ea typeface="Times New Roman" charset="0"/>
            <a:cs typeface="Times New Roman" charset="0"/>
          </a:endParaRPr>
        </a:p>
      </cdr:txBody>
    </cdr:sp>
  </cdr:relSizeAnchor>
  <cdr:relSizeAnchor xmlns:cdr="http://schemas.openxmlformats.org/drawingml/2006/chartDrawing">
    <cdr:from>
      <cdr:x>0.36918</cdr:x>
      <cdr:y>0.00707</cdr:y>
    </cdr:from>
    <cdr:to>
      <cdr:x>0.63066</cdr:x>
      <cdr:y>0.15771</cdr:y>
    </cdr:to>
    <cdr:sp macro="" textlink="">
      <cdr:nvSpPr>
        <cdr:cNvPr id="2" name="TextBox 1"/>
        <cdr:cNvSpPr txBox="1"/>
      </cdr:nvSpPr>
      <cdr:spPr bwMode="auto">
        <a:xfrm xmlns:a="http://schemas.openxmlformats.org/drawingml/2006/main">
          <a:off x="1485110" y="21897"/>
          <a:ext cx="1051862" cy="4665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i="0" dirty="0">
              <a:solidFill>
                <a:srgbClr val="333333"/>
              </a:solidFill>
              <a:latin typeface="+mn-lt"/>
              <a:ea typeface="Times New Roman" charset="0"/>
              <a:cs typeface="Times New Roman" charset="0"/>
            </a:rPr>
            <a:t>         </a:t>
          </a:r>
          <a:r>
            <a:rPr lang="en-US" sz="1200" b="1" i="0" dirty="0" smtClean="0">
              <a:solidFill>
                <a:srgbClr val="333333"/>
              </a:solidFill>
              <a:latin typeface="+mn-lt"/>
              <a:ea typeface="Times New Roman" charset="0"/>
              <a:cs typeface="Times New Roman" charset="0"/>
            </a:rPr>
            <a:t>2020</a:t>
          </a:r>
        </a:p>
        <a:p xmlns:a="http://schemas.openxmlformats.org/drawingml/2006/main">
          <a:pPr eaLnBrk="0" hangingPunct="0"/>
          <a:r>
            <a:rPr lang="en-US" sz="1200" i="0" dirty="0" smtClean="0">
              <a:solidFill>
                <a:srgbClr val="333333"/>
              </a:solidFill>
              <a:latin typeface="+mn-lt"/>
              <a:ea typeface="Times New Roman" charset="0"/>
              <a:cs typeface="Times New Roman" charset="0"/>
            </a:rPr>
            <a:t> history   projections</a:t>
          </a:r>
        </a:p>
        <a:p xmlns:a="http://schemas.openxmlformats.org/drawingml/2006/main">
          <a:pPr eaLnBrk="0" hangingPunct="0"/>
          <a:endParaRPr lang="en-US" sz="1400" i="0" dirty="0">
            <a:solidFill>
              <a:srgbClr val="333333"/>
            </a:solidFill>
            <a:latin typeface="+mn-lt"/>
            <a:ea typeface="Times New Roman" charset="0"/>
            <a:cs typeface="Times New Roman" charset="0"/>
          </a:endParaRPr>
        </a:p>
      </cdr:txBody>
    </cdr:sp>
  </cdr:relSizeAnchor>
</c:userShapes>
</file>

<file path=ppt/drawings/drawing143.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2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0.1624</cdr:x>
      <cdr:y>0.02557</cdr:y>
    </cdr:from>
    <cdr:to>
      <cdr:x>0.70336</cdr:x>
      <cdr:y>0.15491</cdr:y>
    </cdr:to>
    <cdr:sp macro="" textlink="">
      <cdr:nvSpPr>
        <cdr:cNvPr id="6" name="TextBox 3"/>
        <cdr:cNvSpPr txBox="1"/>
      </cdr:nvSpPr>
      <cdr:spPr bwMode="auto">
        <a:xfrm xmlns:a="http://schemas.openxmlformats.org/drawingml/2006/main">
          <a:off x="1299369" y="79194"/>
          <a:ext cx="4328221" cy="4005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0.82222</cdr:x>
      <cdr:y>0.12252</cdr:y>
    </cdr:from>
    <cdr:to>
      <cdr:x>1</cdr:x>
      <cdr:y>0.4345</cdr:y>
    </cdr:to>
    <cdr:sp macro="" textlink="">
      <cdr:nvSpPr>
        <cdr:cNvPr id="5" name="TextBox 1"/>
        <cdr:cNvSpPr txBox="1"/>
      </cdr:nvSpPr>
      <cdr:spPr bwMode="auto">
        <a:xfrm xmlns:a="http://schemas.openxmlformats.org/drawingml/2006/main">
          <a:off x="6578582" y="377145"/>
          <a:ext cx="1422418" cy="9603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smtClean="0">
              <a:solidFill>
                <a:srgbClr val="E3A5AC"/>
              </a:solidFill>
              <a:latin typeface="Arial" panose="020B0604020202020204" pitchFamily="34" charset="0"/>
              <a:ea typeface="Times New Roman" charset="0"/>
              <a:cs typeface="Arial" panose="020B0604020202020204" pitchFamily="34" charset="0"/>
            </a:rPr>
            <a:t>Low </a:t>
          </a:r>
          <a:r>
            <a:rPr lang="en-US" sz="1200" b="1" i="0" baseline="0" dirty="0">
              <a:solidFill>
                <a:srgbClr val="E3A5AC"/>
              </a:solidFill>
              <a:latin typeface="Arial" panose="020B0604020202020204" pitchFamily="34" charset="0"/>
              <a:ea typeface="Times New Roman" charset="0"/>
              <a:cs typeface="Arial" panose="020B0604020202020204" pitchFamily="34" charset="0"/>
            </a:rPr>
            <a:t>Oil </a:t>
          </a:r>
          <a:r>
            <a:rPr lang="en-US" sz="1200" b="1" i="0" baseline="0" dirty="0" smtClean="0">
              <a:solidFill>
                <a:srgbClr val="E3A5AC"/>
              </a:solidFill>
              <a:latin typeface="Arial" panose="020B0604020202020204" pitchFamily="34" charset="0"/>
              <a:ea typeface="Times New Roman" charset="0"/>
              <a:cs typeface="Arial" panose="020B0604020202020204" pitchFamily="34" charset="0"/>
            </a:rPr>
            <a:t>Price</a:t>
          </a:r>
          <a:endParaRPr lang="en-US" sz="1200" b="1" i="0" baseline="0" dirty="0">
            <a:solidFill>
              <a:srgbClr val="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baseline="0" dirty="0" smtClean="0">
              <a:solidFill>
                <a:srgbClr val="000000"/>
              </a:solidFill>
              <a:latin typeface="Arial" panose="020B0604020202020204" pitchFamily="34" charset="0"/>
              <a:ea typeface="Times New Roman" charset="0"/>
              <a:cs typeface="Arial" panose="020B0604020202020204" pitchFamily="34" charset="0"/>
            </a:rPr>
            <a:t>Reference</a:t>
          </a:r>
          <a:endParaRPr lang="en-US" sz="1200" b="1" i="0" baseline="0" dirty="0">
            <a:solidFill>
              <a:schemeClr val="accent3">
                <a:lumMod val="40000"/>
                <a:lumOff val="60000"/>
              </a:schemeClr>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baseline="0" dirty="0">
              <a:solidFill>
                <a:srgbClr val="7A2630"/>
              </a:solidFill>
              <a:latin typeface="Arial" panose="020B0604020202020204" pitchFamily="34" charset="0"/>
              <a:ea typeface="Times New Roman" charset="0"/>
              <a:cs typeface="Arial" panose="020B0604020202020204" pitchFamily="34" charset="0"/>
            </a:rPr>
            <a:t>High Oil </a:t>
          </a:r>
          <a:r>
            <a:rPr lang="en-US" sz="1200" b="1" i="0" baseline="0" dirty="0" smtClean="0">
              <a:solidFill>
                <a:srgbClr val="7A2630"/>
              </a:solidFill>
              <a:latin typeface="Arial" panose="020B0604020202020204" pitchFamily="34" charset="0"/>
              <a:ea typeface="Times New Roman" charset="0"/>
              <a:cs typeface="Arial" panose="020B0604020202020204" pitchFamily="34" charset="0"/>
            </a:rPr>
            <a:t>Price</a:t>
          </a:r>
          <a:endParaRPr lang="en-US" sz="1200" b="1" dirty="0">
            <a:solidFill>
              <a:srgbClr val="7A263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dirty="0">
              <a:solidFill>
                <a:srgbClr val="D9D9D9"/>
              </a:solidFill>
              <a:latin typeface="Arial" panose="020B0604020202020204" pitchFamily="34" charset="0"/>
              <a:ea typeface="Times New Roman" charset="0"/>
              <a:cs typeface="Arial" panose="020B0604020202020204" pitchFamily="34" charset="0"/>
            </a:rPr>
            <a:t>o</a:t>
          </a:r>
          <a:r>
            <a:rPr lang="en-US" sz="1200" b="1" i="0" baseline="0" dirty="0" smtClean="0">
              <a:solidFill>
                <a:srgbClr val="D9D9D9"/>
              </a:solidFill>
              <a:latin typeface="Arial" panose="020B0604020202020204" pitchFamily="34" charset="0"/>
              <a:ea typeface="Times New Roman" charset="0"/>
              <a:cs typeface="Arial" panose="020B0604020202020204" pitchFamily="34" charset="0"/>
            </a:rPr>
            <a:t>ther cases</a:t>
          </a:r>
        </a:p>
        <a:p xmlns:a="http://schemas.openxmlformats.org/drawingml/2006/main">
          <a:pPr eaLnBrk="0" hangingPunct="0"/>
          <a:endParaRPr lang="en-US" sz="1200" b="1" i="0" baseline="0" dirty="0">
            <a:solidFill>
              <a:srgbClr val="7A2630"/>
            </a:solidFill>
            <a:latin typeface="Arial" panose="020B0604020202020204" pitchFamily="34" charset="0"/>
            <a:ea typeface="Times New Roman" charset="0"/>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b="1" i="0" baseline="0" dirty="0">
            <a:solidFill>
              <a:srgbClr val="7A2630"/>
            </a:solidFill>
            <a:ea typeface="Times New Roman" charset="0"/>
            <a:cs typeface="Times New Roman" charset="0"/>
          </a:endParaRPr>
        </a:p>
        <a:p xmlns:a="http://schemas.openxmlformats.org/drawingml/2006/main">
          <a:pPr eaLnBrk="0" hangingPunct="0"/>
          <a:endParaRPr lang="en-US" sz="1200" i="0" dirty="0">
            <a:solidFill>
              <a:schemeClr val="accent3"/>
            </a:solidFill>
            <a:ea typeface="Times New Roman" charset="0"/>
            <a:cs typeface="Times New Roman" charset="0"/>
          </a:endParaRPr>
        </a:p>
      </cdr:txBody>
    </cdr:sp>
  </cdr:relSizeAnchor>
</c:userShapes>
</file>

<file path=ppt/drawings/drawing144.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2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0.11271</cdr:x>
      <cdr:y>0.0228</cdr:y>
    </cdr:from>
    <cdr:to>
      <cdr:x>0.65366</cdr:x>
      <cdr:y>0.15214</cdr:y>
    </cdr:to>
    <cdr:sp macro="" textlink="">
      <cdr:nvSpPr>
        <cdr:cNvPr id="6" name="TextBox 3"/>
        <cdr:cNvSpPr txBox="1"/>
      </cdr:nvSpPr>
      <cdr:spPr bwMode="auto">
        <a:xfrm xmlns:a="http://schemas.openxmlformats.org/drawingml/2006/main">
          <a:off x="292891" y="68262"/>
          <a:ext cx="1405813" cy="3873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a:t>
          </a:r>
          <a:r>
            <a:rPr lang="en-US" sz="1200" b="0" i="0" dirty="0">
              <a:solidFill>
                <a:schemeClr val="tx1"/>
              </a:solidFill>
              <a:latin typeface="+mn-lt"/>
              <a:ea typeface="Times New Roman" charset="0"/>
              <a:cs typeface="Times New Roman" charset="0"/>
            </a:rPr>
            <a:t>projections</a:t>
          </a: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userShapes>
</file>

<file path=ppt/drawings/drawing145.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2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0.10601</cdr:x>
      <cdr:y>0.0228</cdr:y>
    </cdr:from>
    <cdr:to>
      <cdr:x>0.64697</cdr:x>
      <cdr:y>0.15214</cdr:y>
    </cdr:to>
    <cdr:sp macro="" textlink="">
      <cdr:nvSpPr>
        <cdr:cNvPr id="6" name="TextBox 3"/>
        <cdr:cNvSpPr txBox="1"/>
      </cdr:nvSpPr>
      <cdr:spPr bwMode="auto">
        <a:xfrm xmlns:a="http://schemas.openxmlformats.org/drawingml/2006/main">
          <a:off x="275650" y="68276"/>
          <a:ext cx="1406672" cy="3873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a:t>
          </a:r>
          <a:r>
            <a:rPr lang="en-US" sz="1200" b="0" i="0" dirty="0">
              <a:solidFill>
                <a:schemeClr val="tx1"/>
              </a:solidFill>
              <a:latin typeface="+mn-lt"/>
              <a:ea typeface="Times New Roman" charset="0"/>
              <a:cs typeface="Times New Roman" charset="0"/>
            </a:rPr>
            <a:t>projections</a:t>
          </a: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userShapes>
</file>

<file path=ppt/drawings/drawing146.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2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0.10008</cdr:x>
      <cdr:y>0.00571</cdr:y>
    </cdr:from>
    <cdr:to>
      <cdr:x>0.64104</cdr:x>
      <cdr:y>0.13505</cdr:y>
    </cdr:to>
    <cdr:sp macro="" textlink="">
      <cdr:nvSpPr>
        <cdr:cNvPr id="6" name="TextBox 3"/>
        <cdr:cNvSpPr txBox="1"/>
      </cdr:nvSpPr>
      <cdr:spPr bwMode="auto">
        <a:xfrm xmlns:a="http://schemas.openxmlformats.org/drawingml/2006/main">
          <a:off x="260082" y="17670"/>
          <a:ext cx="1405812" cy="4005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cdr:txBody>
    </cdr:sp>
  </cdr:relSizeAnchor>
</c:userShapes>
</file>

<file path=ppt/drawings/drawing147.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1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0.13474</cdr:x>
      <cdr:y>0.02411</cdr:y>
    </cdr:from>
    <cdr:to>
      <cdr:x>0.6757</cdr:x>
      <cdr:y>0.15345</cdr:y>
    </cdr:to>
    <cdr:sp macro="" textlink="">
      <cdr:nvSpPr>
        <cdr:cNvPr id="6" name="TextBox 3"/>
        <cdr:cNvSpPr txBox="1"/>
      </cdr:nvSpPr>
      <cdr:spPr bwMode="auto">
        <a:xfrm xmlns:a="http://schemas.openxmlformats.org/drawingml/2006/main">
          <a:off x="350148" y="74674"/>
          <a:ext cx="1405813" cy="4005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   </a:t>
          </a:r>
          <a:r>
            <a:rPr lang="en-US" sz="1200" b="0" i="0" dirty="0" smtClean="0">
              <a:solidFill>
                <a:schemeClr val="tx1"/>
              </a:solidFill>
              <a:latin typeface="+mn-lt"/>
              <a:ea typeface="Times New Roman" charset="0"/>
              <a:cs typeface="Times New Roman" charset="0"/>
            </a:rPr>
            <a:t>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0.5425</cdr:x>
      <cdr:y>0.40545</cdr:y>
    </cdr:from>
    <cdr:to>
      <cdr:x>0.83587</cdr:x>
      <cdr:y>0.80388</cdr:y>
    </cdr:to>
    <cdr:sp macro="" textlink="">
      <cdr:nvSpPr>
        <cdr:cNvPr id="7" name="TextBox 1"/>
        <cdr:cNvSpPr txBox="1"/>
      </cdr:nvSpPr>
      <cdr:spPr bwMode="auto">
        <a:xfrm xmlns:a="http://schemas.openxmlformats.org/drawingml/2006/main">
          <a:off x="2119211" y="2029131"/>
          <a:ext cx="1145988" cy="19939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smtClean="0">
              <a:solidFill>
                <a:srgbClr val="8E561F"/>
              </a:solidFill>
              <a:latin typeface="Arial" panose="020B0604020202020204" pitchFamily="34" charset="0"/>
              <a:ea typeface="Times New Roman" charset="0"/>
              <a:cs typeface="Arial" panose="020B0604020202020204" pitchFamily="34" charset="0"/>
            </a:rPr>
            <a:t>High </a:t>
          </a:r>
          <a:r>
            <a:rPr lang="en-US" sz="1200" b="1" i="0" baseline="0" dirty="0">
              <a:solidFill>
                <a:srgbClr val="8E561F"/>
              </a:solidFill>
              <a:latin typeface="Arial" panose="020B0604020202020204" pitchFamily="34" charset="0"/>
              <a:ea typeface="Times New Roman" charset="0"/>
              <a:cs typeface="Arial" panose="020B0604020202020204" pitchFamily="34" charset="0"/>
            </a:rPr>
            <a:t>Oil and </a:t>
          </a:r>
        </a:p>
        <a:p xmlns:a="http://schemas.openxmlformats.org/drawingml/2006/main">
          <a:pPr eaLnBrk="0" hangingPunct="0"/>
          <a:r>
            <a:rPr lang="en-US" sz="1200" b="1" i="0" baseline="0" dirty="0">
              <a:solidFill>
                <a:srgbClr val="8E561F"/>
              </a:solidFill>
              <a:latin typeface="Arial" panose="020B0604020202020204" pitchFamily="34" charset="0"/>
              <a:ea typeface="Times New Roman" charset="0"/>
              <a:cs typeface="Arial" panose="020B0604020202020204" pitchFamily="34" charset="0"/>
            </a:rPr>
            <a:t>Gas </a:t>
          </a:r>
          <a:r>
            <a:rPr lang="en-US" sz="1200" b="1" i="0" baseline="0" dirty="0" smtClean="0">
              <a:solidFill>
                <a:srgbClr val="8E561F"/>
              </a:solidFill>
              <a:latin typeface="Arial" panose="020B0604020202020204" pitchFamily="34" charset="0"/>
              <a:ea typeface="Times New Roman" charset="0"/>
              <a:cs typeface="Arial" panose="020B0604020202020204" pitchFamily="34" charset="0"/>
            </a:rPr>
            <a:t>Supply</a:t>
          </a:r>
          <a:endParaRPr lang="en-US" sz="1200" b="1" i="0" baseline="0" dirty="0">
            <a:solidFill>
              <a:srgbClr val="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baseline="0" dirty="0" smtClean="0">
              <a:solidFill>
                <a:srgbClr val="000000"/>
              </a:solidFill>
              <a:latin typeface="Arial" panose="020B0604020202020204" pitchFamily="34" charset="0"/>
              <a:ea typeface="Times New Roman" charset="0"/>
              <a:cs typeface="Arial" panose="020B0604020202020204" pitchFamily="34" charset="0"/>
            </a:rPr>
            <a:t>Reference</a:t>
          </a:r>
          <a:endParaRPr lang="en-US" sz="1200" b="1" i="0" baseline="0" dirty="0">
            <a:solidFill>
              <a:schemeClr val="accent3">
                <a:lumMod val="40000"/>
                <a:lumOff val="60000"/>
              </a:schemeClr>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baseline="0" dirty="0">
              <a:solidFill>
                <a:srgbClr val="EBC7A4"/>
              </a:solidFill>
              <a:latin typeface="Arial" panose="020B0604020202020204" pitchFamily="34" charset="0"/>
              <a:ea typeface="Times New Roman" charset="0"/>
              <a:cs typeface="Arial" panose="020B0604020202020204" pitchFamily="34" charset="0"/>
            </a:rPr>
            <a:t>Low Oil and</a:t>
          </a:r>
        </a:p>
        <a:p xmlns:a="http://schemas.openxmlformats.org/drawingml/2006/main">
          <a:pPr eaLnBrk="0" hangingPunct="0"/>
          <a:r>
            <a:rPr lang="en-US" sz="1200" b="1" i="0" baseline="0" dirty="0">
              <a:solidFill>
                <a:srgbClr val="EBC7A4"/>
              </a:solidFill>
              <a:latin typeface="Arial" panose="020B0604020202020204" pitchFamily="34" charset="0"/>
              <a:ea typeface="Times New Roman" charset="0"/>
              <a:cs typeface="Arial" panose="020B0604020202020204" pitchFamily="34" charset="0"/>
            </a:rPr>
            <a:t>Gas </a:t>
          </a:r>
          <a:r>
            <a:rPr lang="en-US" sz="1200" b="1" i="0" baseline="0" dirty="0" smtClean="0">
              <a:solidFill>
                <a:srgbClr val="EBC7A4"/>
              </a:solidFill>
              <a:latin typeface="Arial" panose="020B0604020202020204" pitchFamily="34" charset="0"/>
              <a:ea typeface="Times New Roman" charset="0"/>
              <a:cs typeface="Arial" panose="020B0604020202020204" pitchFamily="34" charset="0"/>
            </a:rPr>
            <a:t>Supply</a:t>
          </a:r>
          <a:endParaRPr lang="en-US" sz="1200" b="1" i="0" baseline="0" dirty="0" smtClean="0">
            <a:solidFill>
              <a:srgbClr val="EBC7A4"/>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dirty="0">
              <a:solidFill>
                <a:srgbClr val="D9D9D9"/>
              </a:solidFill>
              <a:ea typeface="Times New Roman" charset="0"/>
              <a:cs typeface="Times New Roman" charset="0"/>
            </a:rPr>
            <a:t>o</a:t>
          </a:r>
          <a:r>
            <a:rPr lang="en-US" sz="1200" b="1" i="0" baseline="0" dirty="0" smtClean="0">
              <a:solidFill>
                <a:srgbClr val="D9D9D9"/>
              </a:solidFill>
              <a:ea typeface="Times New Roman" charset="0"/>
              <a:cs typeface="Times New Roman" charset="0"/>
            </a:rPr>
            <a:t>ther cases</a:t>
          </a:r>
          <a:endParaRPr lang="en-US" sz="1200" b="1" i="0" baseline="0" dirty="0">
            <a:solidFill>
              <a:srgbClr val="D9D9D9"/>
            </a:solidFill>
            <a:ea typeface="Times New Roman" charset="0"/>
            <a:cs typeface="Times New Roman" charset="0"/>
          </a:endParaRPr>
        </a:p>
      </cdr:txBody>
    </cdr:sp>
  </cdr:relSizeAnchor>
</c:userShapes>
</file>

<file path=ppt/drawings/drawing148.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1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0.1052</cdr:x>
      <cdr:y>0.01793</cdr:y>
    </cdr:from>
    <cdr:to>
      <cdr:x>0.64616</cdr:x>
      <cdr:y>0.14727</cdr:y>
    </cdr:to>
    <cdr:sp macro="" textlink="">
      <cdr:nvSpPr>
        <cdr:cNvPr id="6" name="TextBox 3"/>
        <cdr:cNvSpPr txBox="1"/>
      </cdr:nvSpPr>
      <cdr:spPr bwMode="auto">
        <a:xfrm xmlns:a="http://schemas.openxmlformats.org/drawingml/2006/main">
          <a:off x="273560" y="55537"/>
          <a:ext cx="1406671" cy="4005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a:t>
          </a:r>
          <a:r>
            <a:rPr lang="en-US" sz="1200" b="0" i="0" dirty="0">
              <a:solidFill>
                <a:schemeClr val="tx1"/>
              </a:solidFill>
              <a:latin typeface="+mn-lt"/>
              <a:ea typeface="Times New Roman" charset="0"/>
              <a:cs typeface="Times New Roman" charset="0"/>
            </a:rPr>
            <a:t>projections</a:t>
          </a: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userShapes>
</file>

<file path=ppt/drawings/drawing149.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1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0.11791</cdr:x>
      <cdr:y>0.01489</cdr:y>
    </cdr:from>
    <cdr:to>
      <cdr:x>0.65887</cdr:x>
      <cdr:y>0.14423</cdr:y>
    </cdr:to>
    <cdr:sp macro="" textlink="">
      <cdr:nvSpPr>
        <cdr:cNvPr id="6" name="TextBox 3"/>
        <cdr:cNvSpPr txBox="1"/>
      </cdr:nvSpPr>
      <cdr:spPr bwMode="auto">
        <a:xfrm xmlns:a="http://schemas.openxmlformats.org/drawingml/2006/main">
          <a:off x="306422" y="46122"/>
          <a:ext cx="1405813" cy="4005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a:t>
          </a:r>
          <a:r>
            <a:rPr lang="en-US" sz="1200" b="0" i="0" dirty="0">
              <a:solidFill>
                <a:schemeClr val="tx1"/>
              </a:solidFill>
              <a:latin typeface="+mn-lt"/>
              <a:ea typeface="Times New Roman" charset="0"/>
              <a:cs typeface="Times New Roman" charset="0"/>
            </a:rPr>
            <a:t>projections</a:t>
          </a: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0.14697</cdr:x>
      <cdr:y>0</cdr:y>
    </cdr:from>
    <cdr:to>
      <cdr:x>0.52731</cdr:x>
      <cdr:y>0.13932</cdr:y>
    </cdr:to>
    <cdr:grpSp>
      <cdr:nvGrpSpPr>
        <cdr:cNvPr id="3" name="Group 2"/>
        <cdr:cNvGrpSpPr/>
      </cdr:nvGrpSpPr>
      <cdr:grpSpPr>
        <a:xfrm xmlns:a="http://schemas.openxmlformats.org/drawingml/2006/main">
          <a:off x="577921" y="0"/>
          <a:ext cx="1495587" cy="425367"/>
          <a:chOff x="7024" y="34833"/>
          <a:chExt cx="797305" cy="331225"/>
        </a:xfrm>
      </cdr:grpSpPr>
      <cdr:sp macro="" textlink="">
        <cdr:nvSpPr>
          <cdr:cNvPr id="5" name="TextBox 12"/>
          <cdr:cNvSpPr txBox="1"/>
        </cdr:nvSpPr>
        <cdr:spPr>
          <a:xfrm xmlns:a="http://schemas.openxmlformats.org/drawingml/2006/main">
            <a:off x="134008" y="34833"/>
            <a:ext cx="670321" cy="18830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smtClean="0"/>
              <a:t>  2020</a:t>
            </a:r>
            <a:endParaRPr lang="en-US" sz="1200" b="1" dirty="0"/>
          </a:p>
        </cdr:txBody>
      </cdr:sp>
      <cdr:sp macro="" textlink="">
        <cdr:nvSpPr>
          <cdr:cNvPr id="6" name="TextBox 8"/>
          <cdr:cNvSpPr txBox="1"/>
        </cdr:nvSpPr>
        <cdr:spPr>
          <a:xfrm xmlns:a="http://schemas.openxmlformats.org/drawingml/2006/main">
            <a:off x="7024" y="177754"/>
            <a:ext cx="780394" cy="18830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dirty="0">
                <a:solidFill>
                  <a:schemeClr val="bg2"/>
                </a:solidFill>
              </a:rPr>
              <a:t>history  projections</a:t>
            </a:r>
          </a:p>
        </cdr:txBody>
      </cdr:sp>
    </cdr:grpSp>
  </cdr:relSizeAnchor>
  <cdr:relSizeAnchor xmlns:cdr="http://schemas.openxmlformats.org/drawingml/2006/chartDrawing">
    <cdr:from>
      <cdr:x>0.45553</cdr:x>
      <cdr:y>0.66708</cdr:y>
    </cdr:from>
    <cdr:to>
      <cdr:x>0.95553</cdr:x>
      <cdr:y>0.86009</cdr:y>
    </cdr:to>
    <cdr:sp macro="" textlink="">
      <cdr:nvSpPr>
        <cdr:cNvPr id="7" name="TextBox 1"/>
        <cdr:cNvSpPr txBox="1"/>
      </cdr:nvSpPr>
      <cdr:spPr bwMode="auto">
        <a:xfrm xmlns:a="http://schemas.openxmlformats.org/drawingml/2006/main">
          <a:off x="1791239" y="2066085"/>
          <a:ext cx="1966119" cy="5977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lumMod val="75000"/>
                </a:schemeClr>
              </a:solidFill>
              <a:latin typeface="+mn-lt"/>
              <a:ea typeface="Times New Roman" charset="0"/>
              <a:cs typeface="Times New Roman" charset="0"/>
            </a:rPr>
            <a:t>High Economic</a:t>
          </a:r>
          <a:r>
            <a:rPr lang="en-US" sz="1200" b="1" i="0" baseline="0" dirty="0" smtClean="0">
              <a:solidFill>
                <a:schemeClr val="accent1">
                  <a:lumMod val="75000"/>
                </a:schemeClr>
              </a:solidFill>
              <a:latin typeface="+mn-lt"/>
              <a:ea typeface="Times New Roman" charset="0"/>
              <a:cs typeface="Times New Roman" charset="0"/>
            </a:rPr>
            <a:t> Growth</a:t>
          </a:r>
        </a:p>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Reference </a:t>
          </a:r>
        </a:p>
        <a:p xmlns:a="http://schemas.openxmlformats.org/drawingml/2006/main">
          <a:pPr eaLnBrk="0" hangingPunct="0"/>
          <a:r>
            <a:rPr lang="en-US" sz="1200" b="1" i="0" baseline="0" dirty="0" smtClean="0">
              <a:solidFill>
                <a:schemeClr val="accent1">
                  <a:lumMod val="40000"/>
                  <a:lumOff val="60000"/>
                </a:schemeClr>
              </a:solidFill>
              <a:latin typeface="+mn-lt"/>
              <a:ea typeface="Times New Roman" charset="0"/>
              <a:cs typeface="Times New Roman" charset="0"/>
            </a:rPr>
            <a:t>Low Economic Growth</a:t>
          </a:r>
          <a:endParaRPr lang="en-US" sz="1200" i="0" dirty="0" smtClean="0">
            <a:solidFill>
              <a:schemeClr val="accent1">
                <a:lumMod val="40000"/>
                <a:lumOff val="60000"/>
              </a:schemeClr>
            </a:solidFill>
            <a:latin typeface="+mn-lt"/>
            <a:ea typeface="Times New Roman" charset="0"/>
            <a:cs typeface="Times New Roman" charset="0"/>
          </a:endParaRPr>
        </a:p>
      </cdr:txBody>
    </cdr:sp>
  </cdr:relSizeAnchor>
</c:userShapes>
</file>

<file path=ppt/drawings/drawing150.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0.1019</cdr:x>
      <cdr:y>0</cdr:y>
    </cdr:from>
    <cdr:to>
      <cdr:x>0.64286</cdr:x>
      <cdr:y>0.12934</cdr:y>
    </cdr:to>
    <cdr:sp macro="" textlink="">
      <cdr:nvSpPr>
        <cdr:cNvPr id="6" name="TextBox 3"/>
        <cdr:cNvSpPr txBox="1"/>
      </cdr:nvSpPr>
      <cdr:spPr bwMode="auto">
        <a:xfrm xmlns:a="http://schemas.openxmlformats.org/drawingml/2006/main">
          <a:off x="264800" y="-1629420"/>
          <a:ext cx="1405813" cy="35698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a:t>
          </a:r>
          <a:r>
            <a:rPr lang="en-US" sz="1200" b="0" i="0" dirty="0">
              <a:solidFill>
                <a:schemeClr val="tx1"/>
              </a:solidFill>
              <a:latin typeface="+mn-lt"/>
              <a:ea typeface="Times New Roman" charset="0"/>
              <a:cs typeface="Times New Roman" charset="0"/>
            </a:rPr>
            <a:t>projections</a:t>
          </a: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0.48001</cdr:x>
      <cdr:y>0.41944</cdr:y>
    </cdr:from>
    <cdr:to>
      <cdr:x>0.87173</cdr:x>
      <cdr:y>0.82451</cdr:y>
    </cdr:to>
    <cdr:sp macro="" textlink="">
      <cdr:nvSpPr>
        <cdr:cNvPr id="7" name="TextBox 1"/>
        <cdr:cNvSpPr txBox="1"/>
      </cdr:nvSpPr>
      <cdr:spPr bwMode="auto">
        <a:xfrm xmlns:a="http://schemas.openxmlformats.org/drawingml/2006/main">
          <a:off x="1875095" y="2099125"/>
          <a:ext cx="1530213" cy="2027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smtClean="0">
              <a:solidFill>
                <a:srgbClr val="467126"/>
              </a:solidFill>
              <a:latin typeface="Arial" panose="020B0604020202020204" pitchFamily="34" charset="0"/>
              <a:ea typeface="Times New Roman" charset="0"/>
              <a:cs typeface="Arial" panose="020B0604020202020204" pitchFamily="34" charset="0"/>
            </a:rPr>
            <a:t>High </a:t>
          </a:r>
          <a:r>
            <a:rPr lang="en-US" sz="1200" b="1" i="0" baseline="0" dirty="0">
              <a:solidFill>
                <a:srgbClr val="467126"/>
              </a:solidFill>
              <a:latin typeface="Arial" panose="020B0604020202020204" pitchFamily="34" charset="0"/>
              <a:ea typeface="Times New Roman" charset="0"/>
              <a:cs typeface="Arial" panose="020B0604020202020204" pitchFamily="34" charset="0"/>
            </a:rPr>
            <a:t>Renewables</a:t>
          </a:r>
        </a:p>
        <a:p xmlns:a="http://schemas.openxmlformats.org/drawingml/2006/main">
          <a:pPr eaLnBrk="0" hangingPunct="0"/>
          <a:r>
            <a:rPr lang="en-US" sz="1200" b="1" i="0" baseline="0" dirty="0" smtClean="0">
              <a:solidFill>
                <a:srgbClr val="467126"/>
              </a:solidFill>
              <a:latin typeface="Arial" panose="020B0604020202020204" pitchFamily="34" charset="0"/>
              <a:ea typeface="Times New Roman" charset="0"/>
              <a:cs typeface="Arial" panose="020B0604020202020204" pitchFamily="34" charset="0"/>
            </a:rPr>
            <a:t>Cost</a:t>
          </a:r>
          <a:endParaRPr lang="en-US" sz="1200" b="1" i="0" baseline="0" dirty="0">
            <a:solidFill>
              <a:srgbClr val="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baseline="0" dirty="0" smtClean="0">
              <a:solidFill>
                <a:srgbClr val="000000"/>
              </a:solidFill>
              <a:latin typeface="Arial" panose="020B0604020202020204" pitchFamily="34" charset="0"/>
              <a:ea typeface="Times New Roman" charset="0"/>
              <a:cs typeface="Arial" panose="020B0604020202020204" pitchFamily="34" charset="0"/>
            </a:rPr>
            <a:t>Reference</a:t>
          </a:r>
          <a:endParaRPr lang="en-US" sz="1200" b="1" i="0" baseline="0" dirty="0">
            <a:solidFill>
              <a:schemeClr val="accent3">
                <a:lumMod val="40000"/>
                <a:lumOff val="60000"/>
              </a:schemeClr>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baseline="0" dirty="0">
              <a:solidFill>
                <a:srgbClr val="BDE0A2"/>
              </a:solidFill>
              <a:latin typeface="Arial" panose="020B0604020202020204" pitchFamily="34" charset="0"/>
              <a:ea typeface="Times New Roman" charset="0"/>
              <a:cs typeface="Arial" panose="020B0604020202020204" pitchFamily="34" charset="0"/>
            </a:rPr>
            <a:t>Low Renewables</a:t>
          </a:r>
        </a:p>
        <a:p xmlns:a="http://schemas.openxmlformats.org/drawingml/2006/main">
          <a:pPr eaLnBrk="0" hangingPunct="0"/>
          <a:r>
            <a:rPr lang="en-US" sz="1200" b="1" i="0" baseline="0" dirty="0" smtClean="0">
              <a:solidFill>
                <a:srgbClr val="BDE0A2"/>
              </a:solidFill>
              <a:latin typeface="Arial" panose="020B0604020202020204" pitchFamily="34" charset="0"/>
              <a:ea typeface="Times New Roman" charset="0"/>
              <a:cs typeface="Arial" panose="020B0604020202020204" pitchFamily="34" charset="0"/>
            </a:rPr>
            <a:t>Cost</a:t>
          </a:r>
          <a:endParaRPr lang="en-US" sz="1200" b="1" i="0" baseline="0" dirty="0" smtClean="0">
            <a:solidFill>
              <a:srgbClr val="EBC7A4"/>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dirty="0">
              <a:solidFill>
                <a:srgbClr val="D9D9D9"/>
              </a:solidFill>
              <a:ea typeface="Times New Roman" charset="0"/>
              <a:cs typeface="Times New Roman" charset="0"/>
            </a:rPr>
            <a:t>o</a:t>
          </a:r>
          <a:r>
            <a:rPr lang="en-US" sz="1200" b="1" dirty="0" smtClean="0">
              <a:solidFill>
                <a:srgbClr val="D9D9D9"/>
              </a:solidFill>
              <a:ea typeface="Times New Roman" charset="0"/>
              <a:cs typeface="Times New Roman" charset="0"/>
            </a:rPr>
            <a:t>ther cases</a:t>
          </a:r>
          <a:endParaRPr lang="en-US" sz="1200" b="1" i="0" baseline="0" dirty="0">
            <a:solidFill>
              <a:srgbClr val="D9D9D9"/>
            </a:solidFill>
            <a:ea typeface="Times New Roman" charset="0"/>
            <a:cs typeface="Times New Roman" charset="0"/>
          </a:endParaRPr>
        </a:p>
        <a:p xmlns:a="http://schemas.openxmlformats.org/drawingml/2006/main">
          <a:pPr eaLnBrk="0" hangingPunct="0"/>
          <a:endParaRPr lang="en-US" sz="1200" i="0" dirty="0">
            <a:solidFill>
              <a:schemeClr val="accent3"/>
            </a:solidFill>
            <a:ea typeface="Times New Roman" charset="0"/>
            <a:cs typeface="Times New Roman" charset="0"/>
          </a:endParaRPr>
        </a:p>
      </cdr:txBody>
    </cdr:sp>
  </cdr:relSizeAnchor>
</c:userShapes>
</file>

<file path=ppt/drawings/drawing151.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0.10251</cdr:x>
      <cdr:y>0</cdr:y>
    </cdr:from>
    <cdr:to>
      <cdr:x>0.64347</cdr:x>
      <cdr:y>0.12934</cdr:y>
    </cdr:to>
    <cdr:sp macro="" textlink="">
      <cdr:nvSpPr>
        <cdr:cNvPr id="6" name="TextBox 3"/>
        <cdr:cNvSpPr txBox="1"/>
      </cdr:nvSpPr>
      <cdr:spPr bwMode="auto">
        <a:xfrm xmlns:a="http://schemas.openxmlformats.org/drawingml/2006/main">
          <a:off x="266559" y="0"/>
          <a:ext cx="1406672" cy="3569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userShapes>
</file>

<file path=ppt/drawings/drawing152.xml><?xml version="1.0" encoding="utf-8"?>
<c:userShapes xmlns:c="http://schemas.openxmlformats.org/drawingml/2006/chart">
  <cdr:relSizeAnchor xmlns:cdr="http://schemas.openxmlformats.org/drawingml/2006/chartDrawing">
    <cdr:from>
      <cdr:x>0</cdr:x>
      <cdr:y>0</cdr:y>
    </cdr:from>
    <cdr:to>
      <cdr:x>0.55686</cdr:x>
      <cdr:y>0.1932</cdr:y>
    </cdr:to>
    <cdr:sp macro="" textlink="">
      <cdr:nvSpPr>
        <cdr:cNvPr id="2" name="TextBox 1"/>
        <cdr:cNvSpPr txBox="1"/>
      </cdr:nvSpPr>
      <cdr:spPr bwMode="auto">
        <a:xfrm xmlns:a="http://schemas.openxmlformats.org/drawingml/2006/main">
          <a:off x="0" y="0"/>
          <a:ext cx="3322928" cy="964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40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0.10057</cdr:x>
      <cdr:y>0</cdr:y>
    </cdr:from>
    <cdr:to>
      <cdr:x>0.64153</cdr:x>
      <cdr:y>0.12934</cdr:y>
    </cdr:to>
    <cdr:sp macro="" textlink="">
      <cdr:nvSpPr>
        <cdr:cNvPr id="6" name="TextBox 3"/>
        <cdr:cNvSpPr txBox="1"/>
      </cdr:nvSpPr>
      <cdr:spPr bwMode="auto">
        <a:xfrm xmlns:a="http://schemas.openxmlformats.org/drawingml/2006/main">
          <a:off x="261355" y="-1629420"/>
          <a:ext cx="1405813" cy="3569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a:t>
          </a:r>
          <a:r>
            <a:rPr lang="en-US" sz="1200" b="0" i="0" dirty="0">
              <a:solidFill>
                <a:schemeClr val="tx1"/>
              </a:solidFill>
              <a:latin typeface="+mn-lt"/>
              <a:ea typeface="Times New Roman" charset="0"/>
              <a:cs typeface="Times New Roman" charset="0"/>
            </a:rPr>
            <a:t>projections</a:t>
          </a: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userShapes>
</file>

<file path=ppt/drawings/drawing153.xml><?xml version="1.0" encoding="utf-8"?>
<c:userShapes xmlns:c="http://schemas.openxmlformats.org/drawingml/2006/chart">
  <cdr:relSizeAnchor xmlns:cdr="http://schemas.openxmlformats.org/drawingml/2006/chartDrawing">
    <cdr:from>
      <cdr:x>0.37946</cdr:x>
      <cdr:y>0.00623</cdr:y>
    </cdr:from>
    <cdr:to>
      <cdr:x>0.57165</cdr:x>
      <cdr:y>0.13557</cdr:y>
    </cdr:to>
    <cdr:sp macro="" textlink="">
      <cdr:nvSpPr>
        <cdr:cNvPr id="6" name="TextBox 3"/>
        <cdr:cNvSpPr txBox="1"/>
      </cdr:nvSpPr>
      <cdr:spPr bwMode="auto">
        <a:xfrm xmlns:a="http://schemas.openxmlformats.org/drawingml/2006/main">
          <a:off x="3036099" y="18904"/>
          <a:ext cx="1537633" cy="3925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0.87026</cdr:x>
      <cdr:y>0.12252</cdr:y>
    </cdr:from>
    <cdr:to>
      <cdr:x>1</cdr:x>
      <cdr:y>0.6861</cdr:y>
    </cdr:to>
    <cdr:sp macro="" textlink="">
      <cdr:nvSpPr>
        <cdr:cNvPr id="5" name="TextBox 1"/>
        <cdr:cNvSpPr txBox="1"/>
      </cdr:nvSpPr>
      <cdr:spPr bwMode="auto">
        <a:xfrm xmlns:a="http://schemas.openxmlformats.org/drawingml/2006/main">
          <a:off x="6962913" y="377145"/>
          <a:ext cx="1038087" cy="17347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endParaRPr lang="en-US" sz="1100" b="1" i="0" dirty="0">
            <a:solidFill>
              <a:schemeClr val="tx2"/>
            </a:solidFill>
            <a:latin typeface="+mn-lt"/>
            <a:ea typeface="Times New Roman" charset="0"/>
            <a:cs typeface="Times New Roman" charset="0"/>
          </a:endParaRPr>
        </a:p>
        <a:p xmlns:a="http://schemas.openxmlformats.org/drawingml/2006/main">
          <a:pPr algn="l" eaLnBrk="0" hangingPunct="0"/>
          <a:r>
            <a:rPr kumimoji="0" lang="en-US" sz="1100" b="1" i="0" u="none" strike="noStrike" kern="0" cap="none" spc="0" normalizeH="0" baseline="0" noProof="0" dirty="0" smtClean="0">
              <a:ln>
                <a:noFill/>
              </a:ln>
              <a:solidFill>
                <a:srgbClr val="003953"/>
              </a:solidFill>
              <a:effectLst/>
              <a:uLnTx/>
              <a:uFillTx/>
              <a:latin typeface="+mn-lt"/>
              <a:ea typeface="Times New Roman" charset="0"/>
              <a:cs typeface="Times New Roman" charset="0"/>
            </a:rPr>
            <a:t>transportation</a:t>
          </a:r>
          <a:endParaRPr kumimoji="0" lang="en-US" sz="1100" b="1" i="0" u="none" strike="noStrike" kern="0" cap="none" spc="0" normalizeH="0" baseline="0" noProof="0" dirty="0">
            <a:ln>
              <a:noFill/>
            </a:ln>
            <a:solidFill>
              <a:srgbClr val="003953"/>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smtClean="0">
            <a:ln>
              <a:noFill/>
            </a:ln>
            <a:solidFill>
              <a:srgbClr val="E3A5AC"/>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sz="1100" b="1" dirty="0" smtClean="0">
            <a:solidFill>
              <a:srgbClr val="E3A5AC"/>
            </a:solidFill>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sz="1100" b="1" dirty="0">
            <a:solidFill>
              <a:srgbClr val="E3A5AC"/>
            </a:solidFill>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100" b="1" i="0" u="none" strike="noStrike" kern="0" cap="none" spc="0" normalizeH="0" baseline="0" noProof="0" dirty="0" smtClean="0">
            <a:ln>
              <a:noFill/>
            </a:ln>
            <a:solidFill>
              <a:srgbClr val="5D9732"/>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rgbClr val="5D9732"/>
              </a:solidFill>
              <a:effectLst/>
              <a:uLnTx/>
              <a:uFillTx/>
              <a:latin typeface="+mn-lt"/>
              <a:ea typeface="Times New Roman" charset="0"/>
              <a:cs typeface="Times New Roman" charset="0"/>
            </a:rPr>
            <a:t>industrial</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b="1" noProof="0" dirty="0" smtClean="0">
              <a:solidFill>
                <a:srgbClr val="7A2630"/>
              </a:solidFill>
              <a:ea typeface="Times New Roman" charset="0"/>
              <a:cs typeface="Times New Roman" charset="0"/>
            </a:rPr>
            <a:t>residential</a:t>
          </a:r>
          <a:endParaRPr kumimoji="0" lang="en-US" sz="1100" b="1" i="0" u="none" strike="noStrike" kern="0" cap="none" spc="0" normalizeH="0" baseline="0" noProof="0" dirty="0" smtClean="0">
            <a:ln>
              <a:noFill/>
            </a:ln>
            <a:solidFill>
              <a:srgbClr val="7A2630"/>
            </a:solidFill>
            <a:effectLst/>
            <a:uLnTx/>
            <a:uFillTx/>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b="1" dirty="0" smtClean="0">
              <a:solidFill>
                <a:srgbClr val="E9B8BD"/>
              </a:solidFill>
              <a:ea typeface="Times New Roman" charset="0"/>
              <a:cs typeface="Times New Roman" charset="0"/>
            </a:rPr>
            <a:t>commercial</a:t>
          </a:r>
          <a:endParaRPr lang="en-US" sz="1100" b="1" i="0" dirty="0">
            <a:solidFill>
              <a:srgbClr val="E9B8BD"/>
            </a:solidFill>
            <a:ea typeface="Times New Roman" charset="0"/>
            <a:cs typeface="Times New Roman" charset="0"/>
          </a:endParaRPr>
        </a:p>
        <a:p xmlns:a="http://schemas.openxmlformats.org/drawingml/2006/main">
          <a:pPr algn="l" eaLnBrk="0" hangingPunct="0"/>
          <a:endParaRPr lang="en-US" sz="1100" b="1" i="0" dirty="0">
            <a:solidFill>
              <a:schemeClr val="accent5">
                <a:lumMod val="75000"/>
              </a:schemeClr>
            </a:solidFill>
            <a:latin typeface="+mn-lt"/>
            <a:ea typeface="Times New Roman" charset="0"/>
            <a:cs typeface="Times New Roman" charset="0"/>
          </a:endParaRPr>
        </a:p>
        <a:p xmlns:a="http://schemas.openxmlformats.org/drawingml/2006/main">
          <a:pPr algn="l" eaLnBrk="0" hangingPunct="0"/>
          <a:endParaRPr lang="en-US" sz="1100" b="1" i="0" dirty="0">
            <a:solidFill>
              <a:schemeClr val="accent5">
                <a:lumMod val="75000"/>
              </a:schemeClr>
            </a:solidFill>
            <a:latin typeface="+mn-lt"/>
            <a:ea typeface="Times New Roman" charset="0"/>
            <a:cs typeface="Times New Roman" charset="0"/>
          </a:endParaRPr>
        </a:p>
        <a:p xmlns:a="http://schemas.openxmlformats.org/drawingml/2006/main">
          <a:pPr algn="l" eaLnBrk="0" hangingPunct="0"/>
          <a:endParaRPr lang="en-US" sz="1100" b="1" i="0" dirty="0">
            <a:solidFill>
              <a:schemeClr val="accent5">
                <a:lumMod val="60000"/>
                <a:lumOff val="40000"/>
              </a:schemeClr>
            </a:solidFill>
            <a:latin typeface="+mn-lt"/>
            <a:ea typeface="Times New Roman" charset="0"/>
            <a:cs typeface="Times New Roman"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0.15547</cdr:x>
      <cdr:y>0</cdr:y>
    </cdr:from>
    <cdr:to>
      <cdr:x>0.53012</cdr:x>
      <cdr:y>0.16028</cdr:y>
    </cdr:to>
    <cdr:grpSp>
      <cdr:nvGrpSpPr>
        <cdr:cNvPr id="3" name="Group 2"/>
        <cdr:cNvGrpSpPr/>
      </cdr:nvGrpSpPr>
      <cdr:grpSpPr>
        <a:xfrm xmlns:a="http://schemas.openxmlformats.org/drawingml/2006/main">
          <a:off x="625413" y="0"/>
          <a:ext cx="1507114" cy="489361"/>
          <a:chOff x="-83788" y="-929624"/>
          <a:chExt cx="685168" cy="372126"/>
        </a:xfrm>
      </cdr:grpSpPr>
      <cdr:sp macro="" textlink="">
        <cdr:nvSpPr>
          <cdr:cNvPr id="5" name="TextBox 12"/>
          <cdr:cNvSpPr txBox="1"/>
        </cdr:nvSpPr>
        <cdr:spPr>
          <a:xfrm xmlns:a="http://schemas.openxmlformats.org/drawingml/2006/main">
            <a:off x="18721" y="-929624"/>
            <a:ext cx="277801" cy="18830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b="1" dirty="0" smtClean="0"/>
              <a:t>  2020</a:t>
            </a:r>
            <a:endParaRPr lang="en-US" sz="1200" b="1" dirty="0"/>
          </a:p>
        </cdr:txBody>
      </cdr:sp>
      <cdr:sp macro="" textlink="">
        <cdr:nvSpPr>
          <cdr:cNvPr id="6" name="TextBox 8"/>
          <cdr:cNvSpPr txBox="1"/>
        </cdr:nvSpPr>
        <cdr:spPr>
          <a:xfrm xmlns:a="http://schemas.openxmlformats.org/drawingml/2006/main">
            <a:off x="-83788" y="-768142"/>
            <a:ext cx="685168" cy="21064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200" dirty="0">
                <a:solidFill>
                  <a:schemeClr val="bg2"/>
                </a:solidFill>
              </a:rPr>
              <a:t>history </a:t>
            </a:r>
            <a:r>
              <a:rPr lang="en-US" sz="1200" dirty="0" smtClean="0">
                <a:solidFill>
                  <a:schemeClr val="bg2"/>
                </a:solidFill>
              </a:rPr>
              <a:t> </a:t>
            </a:r>
            <a:r>
              <a:rPr lang="en-US" sz="1200" dirty="0">
                <a:solidFill>
                  <a:schemeClr val="bg2"/>
                </a:solidFill>
              </a:rPr>
              <a:t>projections</a:t>
            </a:r>
          </a:p>
        </cdr:txBody>
      </cdr:sp>
    </cdr:grpSp>
  </cdr:relSizeAnchor>
</c:userShapes>
</file>

<file path=ppt/drawings/drawing17.xml><?xml version="1.0" encoding="utf-8"?>
<c:userShapes xmlns:c="http://schemas.openxmlformats.org/drawingml/2006/chart">
  <cdr:relSizeAnchor xmlns:cdr="http://schemas.openxmlformats.org/drawingml/2006/chartDrawing">
    <cdr:from>
      <cdr:x>0.17444</cdr:x>
      <cdr:y>0</cdr:y>
    </cdr:from>
    <cdr:to>
      <cdr:x>0.36662</cdr:x>
      <cdr:y>0.12934</cdr:y>
    </cdr:to>
    <cdr:sp macro="" textlink="">
      <cdr:nvSpPr>
        <cdr:cNvPr id="6" name="TextBox 3"/>
        <cdr:cNvSpPr txBox="1"/>
      </cdr:nvSpPr>
      <cdr:spPr bwMode="auto">
        <a:xfrm xmlns:a="http://schemas.openxmlformats.org/drawingml/2006/main">
          <a:off x="1395655" y="0"/>
          <a:ext cx="1537633" cy="398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1"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endParaRPr lang="en-US" sz="1200" b="0" i="0" dirty="0">
            <a:solidFill>
              <a:schemeClr val="tx1"/>
            </a:solidFill>
            <a:latin typeface="+mn-lt"/>
            <a:ea typeface="Times New Roman" charset="0"/>
            <a:cs typeface="Times New Roman" charset="0"/>
          </a:endParaRPr>
        </a:p>
        <a:p xmlns:a="http://schemas.openxmlformats.org/drawingml/2006/main">
          <a:pPr eaLnBrk="0" hangingPunct="0"/>
          <a:endParaRPr lang="en-US" sz="1200" b="1"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0.87647</cdr:x>
      <cdr:y>0.05726</cdr:y>
    </cdr:from>
    <cdr:to>
      <cdr:x>0.99429</cdr:x>
      <cdr:y>0.62084</cdr:y>
    </cdr:to>
    <cdr:sp macro="" textlink="">
      <cdr:nvSpPr>
        <cdr:cNvPr id="4" name="TextBox 1"/>
        <cdr:cNvSpPr txBox="1"/>
      </cdr:nvSpPr>
      <cdr:spPr bwMode="auto">
        <a:xfrm xmlns:a="http://schemas.openxmlformats.org/drawingml/2006/main">
          <a:off x="7012617" y="172273"/>
          <a:ext cx="942663" cy="169545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endParaRPr kumimoji="0" lang="en-US" sz="1100" b="1" i="0" u="none" strike="noStrike" kern="0" cap="none" spc="0" normalizeH="0" baseline="0" noProof="0" dirty="0" smtClean="0">
            <a:ln>
              <a:noFill/>
            </a:ln>
            <a:solidFill>
              <a:srgbClr val="5D9732"/>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b="1" dirty="0">
              <a:solidFill>
                <a:srgbClr val="5D9732"/>
              </a:solidFill>
              <a:ea typeface="Times New Roman" charset="0"/>
              <a:cs typeface="Times New Roman" charset="0"/>
            </a:rPr>
            <a:t>i</a:t>
          </a:r>
          <a:r>
            <a:rPr kumimoji="0" lang="en-US" sz="1100" b="1" i="0" u="none" strike="noStrike" kern="0" cap="none" spc="0" normalizeH="0" baseline="0" noProof="0" dirty="0" err="1" smtClean="0">
              <a:ln>
                <a:noFill/>
              </a:ln>
              <a:solidFill>
                <a:srgbClr val="5D9732"/>
              </a:solidFill>
              <a:effectLst/>
              <a:uLnTx/>
              <a:uFillTx/>
              <a:latin typeface="+mn-lt"/>
              <a:ea typeface="Times New Roman" charset="0"/>
              <a:cs typeface="Times New Roman" charset="0"/>
            </a:rPr>
            <a:t>ndustrial</a:t>
          </a:r>
          <a:endParaRPr kumimoji="0" lang="en-US" sz="1100" b="1" i="0" u="none" strike="noStrike" kern="0" cap="none" spc="0" normalizeH="0" baseline="0" noProof="0" dirty="0" smtClean="0">
            <a:ln>
              <a:noFill/>
            </a:ln>
            <a:solidFill>
              <a:srgbClr val="5D9732"/>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b="1" dirty="0" smtClean="0">
              <a:solidFill>
                <a:srgbClr val="E3A5AC"/>
              </a:solidFill>
              <a:ea typeface="Times New Roman" charset="0"/>
              <a:cs typeface="Times New Roman" charset="0"/>
            </a:rPr>
            <a:t>c</a:t>
          </a:r>
          <a:r>
            <a:rPr lang="en-US" sz="1100" b="1" dirty="0" smtClean="0">
              <a:solidFill>
                <a:srgbClr val="E3A5AC"/>
              </a:solidFill>
              <a:ea typeface="Times New Roman" charset="0"/>
              <a:cs typeface="Times New Roman" charset="0"/>
            </a:rPr>
            <a:t>ommercial</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b="1" dirty="0" smtClean="0">
              <a:solidFill>
                <a:srgbClr val="7A2630"/>
              </a:solidFill>
              <a:ea typeface="Times New Roman" charset="0"/>
              <a:cs typeface="Times New Roman" charset="0"/>
            </a:rPr>
            <a:t>r</a:t>
          </a:r>
          <a:r>
            <a:rPr lang="en-US" sz="1100" b="1" dirty="0" smtClean="0">
              <a:solidFill>
                <a:srgbClr val="7A2630"/>
              </a:solidFill>
              <a:ea typeface="Times New Roman" charset="0"/>
              <a:cs typeface="Times New Roman" charset="0"/>
            </a:rPr>
            <a:t>esidential</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b="1" i="0" dirty="0" smtClean="0">
              <a:solidFill>
                <a:srgbClr val="002060"/>
              </a:solidFill>
              <a:latin typeface="+mn-lt"/>
              <a:ea typeface="Times New Roman" charset="0"/>
              <a:cs typeface="Times New Roman" charset="0"/>
            </a:rPr>
            <a:t>transportation</a:t>
          </a:r>
          <a:endParaRPr lang="en-US" sz="1100" b="1" i="0" dirty="0">
            <a:solidFill>
              <a:srgbClr val="002060"/>
            </a:solidFill>
            <a:latin typeface="+mn-lt"/>
            <a:ea typeface="Times New Roman" charset="0"/>
            <a:cs typeface="Times New Roman" charset="0"/>
          </a:endParaRPr>
        </a:p>
        <a:p xmlns:a="http://schemas.openxmlformats.org/drawingml/2006/main">
          <a:pPr algn="l" eaLnBrk="0" hangingPunct="0"/>
          <a:endParaRPr lang="en-US" sz="1100" b="1" i="0" dirty="0">
            <a:solidFill>
              <a:schemeClr val="accent5">
                <a:lumMod val="75000"/>
              </a:schemeClr>
            </a:solidFill>
            <a:latin typeface="+mn-lt"/>
            <a:ea typeface="Times New Roman" charset="0"/>
            <a:cs typeface="Times New Roman" charset="0"/>
          </a:endParaRPr>
        </a:p>
        <a:p xmlns:a="http://schemas.openxmlformats.org/drawingml/2006/main">
          <a:pPr algn="l" eaLnBrk="0" hangingPunct="0"/>
          <a:endParaRPr lang="en-US" sz="1100" b="1" i="0" dirty="0">
            <a:solidFill>
              <a:schemeClr val="accent5">
                <a:lumMod val="75000"/>
              </a:schemeClr>
            </a:solidFill>
            <a:latin typeface="+mn-lt"/>
            <a:ea typeface="Times New Roman" charset="0"/>
            <a:cs typeface="Times New Roman" charset="0"/>
          </a:endParaRPr>
        </a:p>
        <a:p xmlns:a="http://schemas.openxmlformats.org/drawingml/2006/main">
          <a:pPr algn="l" eaLnBrk="0" hangingPunct="0"/>
          <a:endParaRPr lang="en-US" sz="1100" b="1" i="0" dirty="0">
            <a:solidFill>
              <a:schemeClr val="accent5">
                <a:lumMod val="60000"/>
                <a:lumOff val="40000"/>
              </a:schemeClr>
            </a:solidFill>
            <a:latin typeface="+mn-lt"/>
            <a:ea typeface="Times New Roman" charset="0"/>
            <a:cs typeface="Times New Roman"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0.12436</cdr:x>
      <cdr:y>0.00105</cdr:y>
    </cdr:from>
    <cdr:to>
      <cdr:x>0.5292</cdr:x>
      <cdr:y>0.117</cdr:y>
    </cdr:to>
    <cdr:sp macro="" textlink="">
      <cdr:nvSpPr>
        <cdr:cNvPr id="4" name="TextBox 1"/>
        <cdr:cNvSpPr txBox="1"/>
      </cdr:nvSpPr>
      <cdr:spPr bwMode="auto">
        <a:xfrm xmlns:a="http://schemas.openxmlformats.org/drawingml/2006/main">
          <a:off x="500254" y="3262"/>
          <a:ext cx="1628560" cy="3591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0.14984</cdr:x>
      <cdr:y>0</cdr:y>
    </cdr:from>
    <cdr:to>
      <cdr:x>0.48506</cdr:x>
      <cdr:y>0.12085</cdr:y>
    </cdr:to>
    <cdr:sp macro="" textlink="">
      <cdr:nvSpPr>
        <cdr:cNvPr id="6" name="TextBox 1"/>
        <cdr:cNvSpPr txBox="1"/>
      </cdr:nvSpPr>
      <cdr:spPr bwMode="auto">
        <a:xfrm xmlns:a="http://schemas.openxmlformats.org/drawingml/2006/main">
          <a:off x="589194" y="0"/>
          <a:ext cx="1318165" cy="3742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0.27305</cdr:x>
      <cdr:y>0.00571</cdr:y>
    </cdr:from>
    <cdr:to>
      <cdr:x>0.51923</cdr:x>
      <cdr:y>0.14001</cdr:y>
    </cdr:to>
    <cdr:sp macro="" textlink="">
      <cdr:nvSpPr>
        <cdr:cNvPr id="5" name="TextBox 1"/>
        <cdr:cNvSpPr txBox="1"/>
      </cdr:nvSpPr>
      <cdr:spPr bwMode="auto">
        <a:xfrm xmlns:a="http://schemas.openxmlformats.org/drawingml/2006/main">
          <a:off x="1073692" y="17672"/>
          <a:ext cx="968039" cy="41595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05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a:t>
          </a:r>
          <a:endParaRPr lang="en-US" sz="12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0.74722</cdr:x>
      <cdr:y>0</cdr:y>
    </cdr:from>
    <cdr:to>
      <cdr:x>1</cdr:x>
      <cdr:y>1</cdr:y>
    </cdr:to>
    <cdr:sp macro="" textlink="">
      <cdr:nvSpPr>
        <cdr:cNvPr id="4" name="TextBox 1"/>
        <cdr:cNvSpPr txBox="1"/>
      </cdr:nvSpPr>
      <cdr:spPr bwMode="auto">
        <a:xfrm xmlns:a="http://schemas.openxmlformats.org/drawingml/2006/main">
          <a:off x="3005849" y="0"/>
          <a:ext cx="1016876" cy="29900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rgbClr val="BD732A"/>
              </a:solidFill>
              <a:latin typeface="+mn-lt"/>
              <a:ea typeface="Times New Roman" charset="0"/>
              <a:cs typeface="Times New Roman" charset="0"/>
            </a:rPr>
            <a:t>petroleum</a:t>
          </a:r>
          <a:r>
            <a:rPr lang="en-US" sz="1200" b="1" i="0" baseline="0" dirty="0" smtClean="0">
              <a:solidFill>
                <a:srgbClr val="BD732A"/>
              </a:solidFill>
              <a:latin typeface="+mn-lt"/>
              <a:ea typeface="Times New Roman" charset="0"/>
              <a:cs typeface="Times New Roman" charset="0"/>
            </a:rPr>
            <a:t> and other liquids</a:t>
          </a:r>
        </a:p>
        <a:p xmlns:a="http://schemas.openxmlformats.org/drawingml/2006/main">
          <a:pPr eaLnBrk="0" hangingPunct="0"/>
          <a:r>
            <a:rPr lang="en-US" sz="1200" b="1" i="0" baseline="0" dirty="0" smtClean="0">
              <a:solidFill>
                <a:srgbClr val="0096D7"/>
              </a:solidFill>
              <a:latin typeface="+mn-lt"/>
              <a:ea typeface="Times New Roman" charset="0"/>
              <a:cs typeface="Times New Roman" charset="0"/>
            </a:rPr>
            <a:t>natural gas</a:t>
          </a:r>
        </a:p>
        <a:p xmlns:a="http://schemas.openxmlformats.org/drawingml/2006/main">
          <a:pPr eaLnBrk="0" hangingPunct="0"/>
          <a:endParaRPr lang="en-US" sz="1200" b="1" i="0" baseline="0" dirty="0" smtClean="0">
            <a:solidFill>
              <a:schemeClr val="accent3"/>
            </a:solidFill>
            <a:latin typeface="+mn-lt"/>
            <a:ea typeface="Times New Roman" charset="0"/>
            <a:cs typeface="Times New Roman" charset="0"/>
          </a:endParaRPr>
        </a:p>
        <a:p xmlns:a="http://schemas.openxmlformats.org/drawingml/2006/main">
          <a:pPr eaLnBrk="0" hangingPunct="0"/>
          <a:endParaRPr kumimoji="0" lang="en-US" sz="1200" b="1" i="0" u="none" strike="noStrike" kern="0" cap="none" spc="0" normalizeH="0" baseline="0" noProof="0" dirty="0" smtClean="0">
            <a:ln>
              <a:noFill/>
            </a:ln>
            <a:solidFill>
              <a:srgbClr val="000000">
                <a:lumMod val="50000"/>
                <a:lumOff val="50000"/>
              </a:srgbClr>
            </a:solidFill>
            <a:effectLst/>
            <a:uLnTx/>
            <a:uFillTx/>
            <a:latin typeface="+mn-lt"/>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smtClean="0">
              <a:ln>
                <a:noFill/>
              </a:ln>
              <a:solidFill>
                <a:srgbClr val="7F7F7F"/>
              </a:solidFill>
              <a:effectLst/>
              <a:uLnTx/>
              <a:uFillTx/>
              <a:latin typeface="+mn-lt"/>
              <a:ea typeface="Times New Roman" charset="0"/>
              <a:cs typeface="Times New Roman" charset="0"/>
            </a:rPr>
            <a:t>coal</a:t>
          </a:r>
          <a:endParaRPr lang="en-US" sz="1200" b="1" i="0" baseline="0" dirty="0" smtClean="0">
            <a:solidFill>
              <a:srgbClr val="7F7F7F"/>
            </a:solidFill>
            <a:latin typeface="+mn-lt"/>
            <a:ea typeface="Times New Roman" charset="0"/>
            <a:cs typeface="Times New Roman" charset="0"/>
          </a:endParaRPr>
        </a:p>
        <a:p xmlns:a="http://schemas.openxmlformats.org/drawingml/2006/main">
          <a:pPr eaLnBrk="0" hangingPunct="0"/>
          <a:r>
            <a:rPr lang="en-US" sz="1200" b="1" i="0" baseline="0" dirty="0" smtClean="0">
              <a:solidFill>
                <a:srgbClr val="5D9732"/>
              </a:solidFill>
              <a:latin typeface="+mn-lt"/>
              <a:ea typeface="Times New Roman" charset="0"/>
              <a:cs typeface="Times New Roman" charset="0"/>
            </a:rPr>
            <a:t>other renewable energy</a:t>
          </a:r>
        </a:p>
        <a:p xmlns:a="http://schemas.openxmlformats.org/drawingml/2006/main">
          <a:pPr eaLnBrk="0" hangingPunct="0"/>
          <a:endParaRPr lang="en-US" sz="1200" b="1" i="0" baseline="0" dirty="0" smtClean="0">
            <a:solidFill>
              <a:schemeClr val="accent5"/>
            </a:solidFill>
            <a:latin typeface="+mn-lt"/>
            <a:ea typeface="Times New Roman" charset="0"/>
            <a:cs typeface="Times New Roman" charset="0"/>
          </a:endParaRPr>
        </a:p>
        <a:p xmlns:a="http://schemas.openxmlformats.org/drawingml/2006/main">
          <a:pPr eaLnBrk="0" hangingPunct="0"/>
          <a:r>
            <a:rPr lang="en-US" sz="1200" b="1" i="0" baseline="0" dirty="0" smtClean="0">
              <a:solidFill>
                <a:srgbClr val="A33340"/>
              </a:solidFill>
              <a:latin typeface="+mn-lt"/>
              <a:ea typeface="Times New Roman" charset="0"/>
              <a:cs typeface="Times New Roman" charset="0"/>
            </a:rPr>
            <a:t>nuclear</a:t>
          </a:r>
        </a:p>
        <a:p xmlns:a="http://schemas.openxmlformats.org/drawingml/2006/main">
          <a:pPr eaLnBrk="0" hangingPunct="0"/>
          <a:r>
            <a:rPr lang="en-US" sz="1200" b="1" i="0" baseline="0" dirty="0" smtClean="0">
              <a:solidFill>
                <a:srgbClr val="002060"/>
              </a:solidFill>
              <a:latin typeface="+mn-lt"/>
              <a:ea typeface="Times New Roman" charset="0"/>
              <a:cs typeface="Times New Roman" charset="0"/>
            </a:rPr>
            <a:t>hydro</a:t>
          </a:r>
        </a:p>
        <a:p xmlns:a="http://schemas.openxmlformats.org/drawingml/2006/main">
          <a:pPr eaLnBrk="0" hangingPunct="0"/>
          <a:r>
            <a:rPr lang="en-US" sz="1200" b="1" i="0" baseline="0" dirty="0" smtClean="0">
              <a:solidFill>
                <a:srgbClr val="FFC000"/>
              </a:solidFill>
              <a:latin typeface="+mn-lt"/>
              <a:ea typeface="Times New Roman" charset="0"/>
              <a:cs typeface="Times New Roman" charset="0"/>
            </a:rPr>
            <a:t>liquid biofuels</a:t>
          </a:r>
          <a:endParaRPr lang="en-US" sz="1200" b="1" i="0" dirty="0" smtClean="0">
            <a:solidFill>
              <a:srgbClr val="FFC000"/>
            </a:solidFill>
            <a:latin typeface="+mn-lt"/>
            <a:ea typeface="Times New Roman" charset="0"/>
            <a:cs typeface="Times New Roman" charset="0"/>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0.18286</cdr:x>
      <cdr:y>0.19412</cdr:y>
    </cdr:from>
    <cdr:to>
      <cdr:x>0.57561</cdr:x>
      <cdr:y>0.32958</cdr:y>
    </cdr:to>
    <cdr:sp macro="" textlink="">
      <cdr:nvSpPr>
        <cdr:cNvPr id="9" name="TextBox 1"/>
        <cdr:cNvSpPr txBox="1"/>
      </cdr:nvSpPr>
      <cdr:spPr bwMode="auto">
        <a:xfrm xmlns:a="http://schemas.openxmlformats.org/drawingml/2006/main">
          <a:off x="719037" y="704338"/>
          <a:ext cx="1544386" cy="4915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0.68972</cdr:x>
      <cdr:y>0.1746</cdr:y>
    </cdr:from>
    <cdr:to>
      <cdr:x>1</cdr:x>
      <cdr:y>0.98611</cdr:y>
    </cdr:to>
    <cdr:sp macro="" textlink="">
      <cdr:nvSpPr>
        <cdr:cNvPr id="4" name="TextBox 1"/>
        <cdr:cNvSpPr txBox="1"/>
      </cdr:nvSpPr>
      <cdr:spPr bwMode="auto">
        <a:xfrm xmlns:a="http://schemas.openxmlformats.org/drawingml/2006/main">
          <a:off x="2712156" y="610622"/>
          <a:ext cx="1220082" cy="2838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dirty="0" smtClean="0">
            <a:solidFill>
              <a:schemeClr val="accent1">
                <a:lumMod val="75000"/>
              </a:schemeClr>
            </a:solidFill>
          </a:endParaRPr>
        </a:p>
        <a:p xmlns:a="http://schemas.openxmlformats.org/drawingml/2006/main">
          <a:pPr eaLnBrk="0" hangingPunct="0"/>
          <a:endParaRPr lang="en-US" sz="300" b="1" dirty="0" smtClean="0">
            <a:solidFill>
              <a:schemeClr val="accent1">
                <a:lumMod val="75000"/>
              </a:schemeClr>
            </a:solidFill>
          </a:endParaRPr>
        </a:p>
        <a:p xmlns:a="http://schemas.openxmlformats.org/drawingml/2006/main">
          <a:pPr eaLnBrk="0" hangingPunct="0"/>
          <a:endParaRPr lang="en-US" sz="1000" b="1" dirty="0">
            <a:solidFill>
              <a:schemeClr val="accent1">
                <a:lumMod val="75000"/>
              </a:schemeClr>
            </a:solidFill>
          </a:endParaRPr>
        </a:p>
        <a:p xmlns:a="http://schemas.openxmlformats.org/drawingml/2006/main">
          <a:pPr eaLnBrk="0" hangingPunct="0"/>
          <a:r>
            <a:rPr lang="en-US" sz="1200" b="1" dirty="0" smtClean="0">
              <a:solidFill>
                <a:schemeClr val="accent1">
                  <a:lumMod val="75000"/>
                </a:schemeClr>
              </a:solidFill>
            </a:rPr>
            <a:t>High Economic Growth</a:t>
          </a:r>
          <a:endParaRPr lang="en-US" sz="1200" b="1" i="0" baseline="0" dirty="0" smtClean="0">
            <a:solidFill>
              <a:schemeClr val="accent1">
                <a:lumMod val="75000"/>
              </a:schemeClr>
            </a:solidFill>
            <a:effectLst/>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chemeClr val="tx1"/>
              </a:solidFill>
              <a:effectLst/>
            </a:rPr>
            <a:t>Reference</a:t>
          </a:r>
          <a:endParaRPr lang="en-US" sz="1200" dirty="0">
            <a:solidFill>
              <a:schemeClr val="tx1"/>
            </a:solidFill>
            <a:effectLst/>
          </a:endParaRPr>
        </a:p>
        <a:p xmlns:a="http://schemas.openxmlformats.org/drawingml/2006/main">
          <a:pPr eaLnBrk="0" hangingPunct="0"/>
          <a:r>
            <a:rPr lang="en-US" sz="1200" b="1" i="0" baseline="0" dirty="0" smtClean="0">
              <a:solidFill>
                <a:schemeClr val="accent1">
                  <a:lumMod val="40000"/>
                  <a:lumOff val="60000"/>
                </a:schemeClr>
              </a:solidFill>
              <a:ea typeface="Times New Roman" charset="0"/>
              <a:cs typeface="Times New Roman" charset="0"/>
            </a:rPr>
            <a:t>Low </a:t>
          </a:r>
          <a:r>
            <a:rPr lang="en-US" sz="1200" b="1" i="0" baseline="0" dirty="0">
              <a:solidFill>
                <a:schemeClr val="accent1">
                  <a:lumMod val="40000"/>
                  <a:lumOff val="60000"/>
                </a:schemeClr>
              </a:solidFill>
              <a:ea typeface="Times New Roman" charset="0"/>
              <a:cs typeface="Times New Roman" charset="0"/>
            </a:rPr>
            <a:t>Economic</a:t>
          </a:r>
        </a:p>
        <a:p xmlns:a="http://schemas.openxmlformats.org/drawingml/2006/main">
          <a:pPr eaLnBrk="0" hangingPunct="0"/>
          <a:r>
            <a:rPr lang="en-US" sz="1200" b="1" i="0" baseline="0" dirty="0">
              <a:solidFill>
                <a:schemeClr val="accent1">
                  <a:lumMod val="40000"/>
                  <a:lumOff val="60000"/>
                </a:schemeClr>
              </a:solidFill>
              <a:ea typeface="Times New Roman" charset="0"/>
              <a:cs typeface="Times New Roman" charset="0"/>
            </a:rPr>
            <a:t>Growth</a:t>
          </a:r>
        </a:p>
        <a:p xmlns:a="http://schemas.openxmlformats.org/drawingml/2006/main">
          <a:pPr eaLnBrk="0" hangingPunct="0"/>
          <a:endParaRPr lang="en-US" sz="1200" b="1" i="0" baseline="0" dirty="0">
            <a:solidFill>
              <a:schemeClr val="tx2"/>
            </a:solidFill>
            <a:latin typeface="+mn-lt"/>
            <a:ea typeface="Times New Roman" charset="0"/>
            <a:cs typeface="Times New Roman" charset="0"/>
          </a:endParaRPr>
        </a:p>
        <a:p xmlns:a="http://schemas.openxmlformats.org/drawingml/2006/main">
          <a:pPr eaLnBrk="0" hangingPunct="0"/>
          <a:endParaRPr lang="en-US" sz="1200" b="1" i="0" baseline="0" dirty="0">
            <a:solidFill>
              <a:schemeClr val="tx2"/>
            </a:solidFill>
            <a:latin typeface="+mn-lt"/>
            <a:ea typeface="Times New Roman" charset="0"/>
            <a:cs typeface="Times New Roman" charset="0"/>
          </a:endParaRPr>
        </a:p>
        <a:p xmlns:a="http://schemas.openxmlformats.org/drawingml/2006/main">
          <a:pPr eaLnBrk="0" hangingPunct="0"/>
          <a:endParaRPr lang="en-US" sz="1200" i="0" dirty="0">
            <a:solidFill>
              <a:schemeClr val="tx2"/>
            </a:solidFill>
            <a:latin typeface="+mn-lt"/>
            <a:ea typeface="Times New Roman" charset="0"/>
            <a:cs typeface="Times New Roman" charset="0"/>
          </a:endParaRPr>
        </a:p>
      </cdr:txBody>
    </cdr:sp>
  </cdr:relSizeAnchor>
  <cdr:relSizeAnchor xmlns:cdr="http://schemas.openxmlformats.org/drawingml/2006/chartDrawing">
    <cdr:from>
      <cdr:x>0</cdr:x>
      <cdr:y>0</cdr:y>
    </cdr:from>
    <cdr:to>
      <cdr:x>1</cdr:x>
      <cdr:y>0.2375</cdr:y>
    </cdr:to>
    <cdr:sp macro="" textlink="">
      <cdr:nvSpPr>
        <cdr:cNvPr id="2" name="TextBox 1"/>
        <cdr:cNvSpPr txBox="1"/>
      </cdr:nvSpPr>
      <cdr:spPr bwMode="auto">
        <a:xfrm xmlns:a="http://schemas.openxmlformats.org/drawingml/2006/main">
          <a:off x="0" y="0"/>
          <a:ext cx="3932238" cy="8306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baseline="0" dirty="0" smtClean="0">
              <a:solidFill>
                <a:sysClr val="windowText" lastClr="000000"/>
              </a:solidFill>
              <a:ea typeface="Times New Roman" charset="0"/>
              <a:cs typeface="Times New Roman" charset="0"/>
            </a:rPr>
            <a:t>U.S.</a:t>
          </a:r>
          <a:r>
            <a:rPr lang="en-US" sz="1200" b="1" i="0" dirty="0" smtClean="0">
              <a:solidFill>
                <a:sysClr val="windowText" lastClr="000000"/>
              </a:solidFill>
              <a:ea typeface="Times New Roman" charset="0"/>
              <a:cs typeface="Times New Roman" charset="0"/>
            </a:rPr>
            <a:t> </a:t>
          </a:r>
          <a:r>
            <a:rPr lang="en-US" sz="1200" b="1" dirty="0" smtClean="0">
              <a:ea typeface="Times New Roman" charset="0"/>
              <a:cs typeface="Times New Roman" charset="0"/>
            </a:rPr>
            <a:t>p</a:t>
          </a:r>
          <a:r>
            <a:rPr lang="en-US" sz="1200" b="1" i="0" baseline="0" dirty="0" smtClean="0">
              <a:solidFill>
                <a:sysClr val="windowText" lastClr="000000"/>
              </a:solidFill>
              <a:ea typeface="Times New Roman" charset="0"/>
              <a:cs typeface="Times New Roman" charset="0"/>
            </a:rPr>
            <a:t>etroleum and other liquids </a:t>
          </a:r>
          <a:r>
            <a:rPr lang="en-US" sz="1200" b="1" dirty="0" smtClean="0">
              <a:ea typeface="Times New Roman" charset="0"/>
              <a:cs typeface="Times New Roman" charset="0"/>
            </a:rPr>
            <a:t>c</a:t>
          </a:r>
          <a:r>
            <a:rPr lang="en-US" sz="1200" b="1" i="0" baseline="0" dirty="0" smtClean="0">
              <a:solidFill>
                <a:sysClr val="windowText" lastClr="000000"/>
              </a:solidFill>
              <a:ea typeface="Times New Roman" charset="0"/>
              <a:cs typeface="Times New Roman" charset="0"/>
            </a:rPr>
            <a:t>onsumption</a:t>
          </a:r>
        </a:p>
        <a:p xmlns:a="http://schemas.openxmlformats.org/drawingml/2006/main">
          <a:pPr eaLnBrk="0" hangingPunct="0"/>
          <a:r>
            <a:rPr lang="en-US" sz="1200" b="1" dirty="0" smtClean="0">
              <a:ea typeface="Times New Roman" charset="0"/>
              <a:cs typeface="Times New Roman" charset="0"/>
            </a:rPr>
            <a:t>AEO2021 economic growth cases</a:t>
          </a:r>
          <a:endParaRPr lang="en-US" sz="1200" b="1" i="0" baseline="0" dirty="0" smtClean="0">
            <a:solidFill>
              <a:sysClr val="windowText" lastClr="000000"/>
            </a:solidFill>
            <a:ea typeface="Times New Roman" charset="0"/>
            <a:cs typeface="Times New Roman" charset="0"/>
          </a:endParaRPr>
        </a:p>
        <a:p xmlns:a="http://schemas.openxmlformats.org/drawingml/2006/main">
          <a:pPr eaLnBrk="0" hangingPunct="0"/>
          <a:r>
            <a:rPr lang="en-US" i="0" baseline="0" dirty="0" smtClean="0">
              <a:solidFill>
                <a:sysClr val="windowText" lastClr="000000"/>
              </a:solidFill>
              <a:ea typeface="Times New Roman" charset="0"/>
              <a:cs typeface="Times New Roman" charset="0"/>
            </a:rPr>
            <a:t>million barrels per day</a:t>
          </a:r>
        </a:p>
        <a:p xmlns:a="http://schemas.openxmlformats.org/drawingml/2006/main">
          <a:pPr eaLnBrk="0" hangingPunct="0"/>
          <a:endParaRPr lang="en-US" sz="1200" i="0" dirty="0" smtClean="0">
            <a:solidFill>
              <a:sysClr val="windowText" lastClr="000000"/>
            </a:solidFill>
            <a:latin typeface="+mn-lt"/>
            <a:ea typeface="Times New Roman" charset="0"/>
            <a:cs typeface="Times New Roman"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0.16718</cdr:x>
      <cdr:y>0.19276</cdr:y>
    </cdr:from>
    <cdr:to>
      <cdr:x>0.57375</cdr:x>
      <cdr:y>0.32701</cdr:y>
    </cdr:to>
    <cdr:sp macro="" textlink="">
      <cdr:nvSpPr>
        <cdr:cNvPr id="6" name="TextBox 1"/>
        <cdr:cNvSpPr txBox="1"/>
      </cdr:nvSpPr>
      <cdr:spPr bwMode="auto">
        <a:xfrm xmlns:a="http://schemas.openxmlformats.org/drawingml/2006/main">
          <a:off x="672500" y="699427"/>
          <a:ext cx="1635519" cy="4871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0.66886</cdr:x>
      <cdr:y>0.15126</cdr:y>
    </cdr:from>
    <cdr:to>
      <cdr:x>1</cdr:x>
      <cdr:y>0.92993</cdr:y>
    </cdr:to>
    <cdr:sp macro="" textlink="">
      <cdr:nvSpPr>
        <cdr:cNvPr id="7" name="TextBox 1"/>
        <cdr:cNvSpPr txBox="1"/>
      </cdr:nvSpPr>
      <cdr:spPr bwMode="auto">
        <a:xfrm xmlns:a="http://schemas.openxmlformats.org/drawingml/2006/main">
          <a:off x="2690640" y="529006"/>
          <a:ext cx="1332085" cy="27232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dirty="0">
            <a:solidFill>
              <a:schemeClr val="accent2">
                <a:lumMod val="75000"/>
              </a:schemeClr>
            </a:solidFill>
            <a:ea typeface="Times New Roman" charset="0"/>
            <a:cs typeface="Times New Roman" charset="0"/>
          </a:endParaRPr>
        </a:p>
        <a:p xmlns:a="http://schemas.openxmlformats.org/drawingml/2006/main">
          <a:pPr eaLnBrk="0" hangingPunct="0"/>
          <a:endParaRPr lang="en-US" sz="1200" b="1" i="0" baseline="0" dirty="0" smtClean="0">
            <a:solidFill>
              <a:schemeClr val="accent2">
                <a:lumMod val="75000"/>
              </a:schemeClr>
            </a:solidFill>
            <a:latin typeface="+mn-lt"/>
            <a:ea typeface="Times New Roman" charset="0"/>
            <a:cs typeface="Times New Roman" charset="0"/>
          </a:endParaRPr>
        </a:p>
        <a:p xmlns:a="http://schemas.openxmlformats.org/drawingml/2006/main">
          <a:pPr eaLnBrk="0" hangingPunct="0"/>
          <a:endParaRPr lang="en-US" sz="1200" b="1" i="0" baseline="0" dirty="0" smtClean="0">
            <a:solidFill>
              <a:schemeClr val="accent2">
                <a:lumMod val="75000"/>
              </a:schemeClr>
            </a:solidFill>
            <a:latin typeface="+mn-lt"/>
            <a:ea typeface="Times New Roman" charset="0"/>
            <a:cs typeface="Times New Roman" charset="0"/>
          </a:endParaRPr>
        </a:p>
        <a:p xmlns:a="http://schemas.openxmlformats.org/drawingml/2006/main">
          <a:pPr eaLnBrk="0" hangingPunct="0"/>
          <a:r>
            <a:rPr lang="en-US" sz="1200" b="1" i="0" baseline="0" dirty="0" smtClean="0">
              <a:solidFill>
                <a:schemeClr val="accent2">
                  <a:lumMod val="75000"/>
                </a:schemeClr>
              </a:solidFill>
              <a:latin typeface="+mn-lt"/>
              <a:ea typeface="Times New Roman" charset="0"/>
              <a:cs typeface="Times New Roman" charset="0"/>
            </a:rPr>
            <a:t>High Oil and Gas Supply</a:t>
          </a:r>
        </a:p>
        <a:p xmlns:a="http://schemas.openxmlformats.org/drawingml/2006/main">
          <a:pPr eaLnBrk="0" hangingPunct="0"/>
          <a:endParaRPr lang="en-US" sz="1200" b="1" i="0" baseline="0" dirty="0">
            <a:solidFill>
              <a:schemeClr val="accent2">
                <a:lumMod val="75000"/>
              </a:schemeClr>
            </a:solidFill>
            <a:latin typeface="+mn-lt"/>
            <a:ea typeface="Times New Roman" charset="0"/>
            <a:cs typeface="Times New Roman" charset="0"/>
          </a:endParaRPr>
        </a:p>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Reference</a:t>
          </a:r>
          <a:endParaRPr lang="en-US" sz="1200" b="1" i="0" baseline="0" dirty="0" smtClean="0">
            <a:solidFill>
              <a:schemeClr val="accent2">
                <a:lumMod val="40000"/>
                <a:lumOff val="60000"/>
              </a:schemeClr>
            </a:solidFill>
            <a:effectLst/>
            <a:latin typeface="+mn-lt"/>
            <a:ea typeface="+mn-ea"/>
            <a:cs typeface="+mn-cs"/>
          </a:endParaRPr>
        </a:p>
        <a:p xmlns:a="http://schemas.openxmlformats.org/drawingml/2006/main">
          <a:pPr eaLnBrk="0" hangingPunct="0"/>
          <a:endParaRPr lang="en-US" sz="1200" b="1" i="0" baseline="0" dirty="0" smtClean="0">
            <a:solidFill>
              <a:schemeClr val="accent2">
                <a:lumMod val="40000"/>
                <a:lumOff val="60000"/>
              </a:schemeClr>
            </a:solidFill>
            <a:effectLst/>
            <a:latin typeface="+mn-lt"/>
            <a:ea typeface="+mn-ea"/>
            <a:cs typeface="+mn-cs"/>
          </a:endParaRPr>
        </a:p>
        <a:p xmlns:a="http://schemas.openxmlformats.org/drawingml/2006/main">
          <a:pPr eaLnBrk="0" hangingPunct="0"/>
          <a:r>
            <a:rPr lang="en-US" sz="1200" b="1" i="0" baseline="0" dirty="0" smtClean="0">
              <a:solidFill>
                <a:schemeClr val="accent2">
                  <a:lumMod val="40000"/>
                  <a:lumOff val="60000"/>
                </a:schemeClr>
              </a:solidFill>
              <a:effectLst/>
              <a:latin typeface="+mn-lt"/>
              <a:ea typeface="+mn-ea"/>
              <a:cs typeface="+mn-cs"/>
            </a:rPr>
            <a:t>Low Oil and Gas Supply</a:t>
          </a:r>
        </a:p>
        <a:p xmlns:a="http://schemas.openxmlformats.org/drawingml/2006/main">
          <a:pPr eaLnBrk="0" hangingPunct="0"/>
          <a:r>
            <a:rPr lang="en-US" sz="1200" b="1" dirty="0" smtClean="0">
              <a:solidFill>
                <a:schemeClr val="bg1">
                  <a:lumMod val="50000"/>
                </a:schemeClr>
              </a:solidFill>
            </a:rPr>
            <a:t>Reference, crude oil only</a:t>
          </a:r>
          <a:endParaRPr lang="en-US" sz="1200" b="1" i="0" baseline="0" dirty="0">
            <a:solidFill>
              <a:schemeClr val="bg1">
                <a:lumMod val="50000"/>
              </a:schemeClr>
            </a:solidFill>
            <a:effectLst/>
          </a:endParaRPr>
        </a:p>
        <a:p xmlns:a="http://schemas.openxmlformats.org/drawingml/2006/main">
          <a:pPr eaLnBrk="0" hangingPunct="0"/>
          <a:endParaRPr lang="en-US" sz="1200" b="1" i="0" baseline="0" dirty="0">
            <a:solidFill>
              <a:schemeClr val="tx2"/>
            </a:solidFill>
            <a:latin typeface="+mn-lt"/>
            <a:ea typeface="Times New Roman" charset="0"/>
            <a:cs typeface="Times New Roman" charset="0"/>
          </a:endParaRPr>
        </a:p>
        <a:p xmlns:a="http://schemas.openxmlformats.org/drawingml/2006/main">
          <a:pPr eaLnBrk="0" hangingPunct="0"/>
          <a:endParaRPr lang="en-US" sz="1200" b="1" i="0" baseline="0" dirty="0">
            <a:solidFill>
              <a:schemeClr val="tx2"/>
            </a:solidFill>
            <a:latin typeface="+mn-lt"/>
            <a:ea typeface="Times New Roman" charset="0"/>
            <a:cs typeface="Times New Roman" charset="0"/>
          </a:endParaRPr>
        </a:p>
        <a:p xmlns:a="http://schemas.openxmlformats.org/drawingml/2006/main">
          <a:pPr eaLnBrk="0" hangingPunct="0"/>
          <a:endParaRPr lang="en-US" sz="1200" i="0" dirty="0">
            <a:solidFill>
              <a:schemeClr val="tx2"/>
            </a:solidFill>
            <a:latin typeface="+mn-lt"/>
            <a:ea typeface="Times New Roman" charset="0"/>
            <a:cs typeface="Times New Roman" charset="0"/>
          </a:endParaRPr>
        </a:p>
      </cdr:txBody>
    </cdr:sp>
  </cdr:relSizeAnchor>
  <cdr:relSizeAnchor xmlns:cdr="http://schemas.openxmlformats.org/drawingml/2006/chartDrawing">
    <cdr:from>
      <cdr:x>0.0026</cdr:x>
      <cdr:y>0</cdr:y>
    </cdr:from>
    <cdr:to>
      <cdr:x>0.99739</cdr:x>
      <cdr:y>0.23781</cdr:y>
    </cdr:to>
    <cdr:sp macro="" textlink="">
      <cdr:nvSpPr>
        <cdr:cNvPr id="2" name="TextBox 1"/>
        <cdr:cNvSpPr txBox="1"/>
      </cdr:nvSpPr>
      <cdr:spPr bwMode="auto">
        <a:xfrm xmlns:a="http://schemas.openxmlformats.org/drawingml/2006/main">
          <a:off x="10478" y="0"/>
          <a:ext cx="4001767" cy="8628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dirty="0" smtClean="0">
              <a:solidFill>
                <a:sysClr val="windowText" lastClr="000000"/>
              </a:solidFill>
              <a:ea typeface="Times New Roman" charset="0"/>
              <a:cs typeface="Times New Roman" charset="0"/>
            </a:rPr>
            <a:t>U.S.</a:t>
          </a:r>
          <a:r>
            <a:rPr lang="en-US" sz="1200" b="1" i="0" baseline="0" dirty="0" smtClean="0">
              <a:solidFill>
                <a:sysClr val="windowText" lastClr="000000"/>
              </a:solidFill>
              <a:ea typeface="Times New Roman" charset="0"/>
              <a:cs typeface="Times New Roman" charset="0"/>
            </a:rPr>
            <a:t> crude oil and natural gas plant liquids production</a:t>
          </a:r>
        </a:p>
        <a:p xmlns:a="http://schemas.openxmlformats.org/drawingml/2006/main">
          <a:pPr eaLnBrk="0" hangingPunct="0"/>
          <a:r>
            <a:rPr lang="en-US" sz="1200" b="1" dirty="0" smtClean="0">
              <a:ea typeface="Times New Roman" charset="0"/>
              <a:cs typeface="Times New Roman" charset="0"/>
            </a:rPr>
            <a:t>AEO2021 oil and gas supply cases</a:t>
          </a:r>
          <a:endParaRPr lang="en-US" sz="1200" b="1" i="0" baseline="0" dirty="0" smtClean="0">
            <a:solidFill>
              <a:sysClr val="windowText" lastClr="000000"/>
            </a:solidFill>
            <a:ea typeface="Times New Roman" charset="0"/>
            <a:cs typeface="Times New Roman" charset="0"/>
          </a:endParaRPr>
        </a:p>
        <a:p xmlns:a="http://schemas.openxmlformats.org/drawingml/2006/main">
          <a:pPr eaLnBrk="0" hangingPunct="0"/>
          <a:r>
            <a:rPr lang="en-US" i="0" baseline="0" dirty="0" smtClean="0">
              <a:solidFill>
                <a:sysClr val="windowText" lastClr="000000"/>
              </a:solidFill>
              <a:ea typeface="Times New Roman" charset="0"/>
              <a:cs typeface="Times New Roman" charset="0"/>
            </a:rPr>
            <a:t>million barrels per day</a:t>
          </a:r>
        </a:p>
        <a:p xmlns:a="http://schemas.openxmlformats.org/drawingml/2006/main">
          <a:pPr eaLnBrk="0" hangingPunct="0"/>
          <a:endParaRPr lang="en-US" sz="1400" i="0" dirty="0" smtClean="0">
            <a:solidFill>
              <a:sysClr val="windowText" lastClr="000000"/>
            </a:solidFill>
            <a:latin typeface="+mn-lt"/>
            <a:ea typeface="Times New Roman" charset="0"/>
            <a:cs typeface="Times New Roman"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0.5</cdr:x>
      <cdr:y>0.49985</cdr:y>
    </cdr:from>
    <cdr:to>
      <cdr:x>0.89999</cdr:x>
      <cdr:y>0.93685</cdr:y>
    </cdr:to>
    <cdr:sp macro="" textlink="">
      <cdr:nvSpPr>
        <cdr:cNvPr id="7" name="TextBox 1"/>
        <cdr:cNvSpPr txBox="1"/>
      </cdr:nvSpPr>
      <cdr:spPr bwMode="auto">
        <a:xfrm xmlns:a="http://schemas.openxmlformats.org/drawingml/2006/main">
          <a:off x="1299369" y="1432303"/>
          <a:ext cx="1039470" cy="125219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000"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endParaRPr lang="en-US" sz="900"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000" b="1" i="0" dirty="0" smtClean="0">
              <a:solidFill>
                <a:schemeClr val="bg1"/>
              </a:solidFill>
              <a:latin typeface="Arial" panose="020B0604020202020204" pitchFamily="34" charset="0"/>
              <a:ea typeface="Times New Roman" charset="0"/>
              <a:cs typeface="Arial" panose="020B0604020202020204" pitchFamily="34" charset="0"/>
            </a:rPr>
            <a:t>tight oil</a:t>
          </a:r>
        </a:p>
        <a:p xmlns:a="http://schemas.openxmlformats.org/drawingml/2006/main">
          <a:pPr eaLnBrk="0" hangingPunct="0"/>
          <a:endParaRPr lang="en-US" sz="900" b="1" i="0" baseline="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endParaRPr lang="en-US" sz="1000" b="1" i="0" baseline="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endParaRPr lang="en-US" sz="300" b="1" i="0" baseline="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endParaRPr lang="en-US" sz="100" b="1" i="0" baseline="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000" b="1" i="0" baseline="0" dirty="0" smtClean="0">
              <a:solidFill>
                <a:schemeClr val="bg1"/>
              </a:solidFill>
              <a:latin typeface="Arial" panose="020B0604020202020204" pitchFamily="34" charset="0"/>
              <a:ea typeface="Times New Roman" charset="0"/>
              <a:cs typeface="Arial" panose="020B0604020202020204" pitchFamily="34" charset="0"/>
            </a:rPr>
            <a:t>Gulf of Mexico</a:t>
          </a:r>
        </a:p>
        <a:p xmlns:a="http://schemas.openxmlformats.org/drawingml/2006/main">
          <a:pPr eaLnBrk="0" hangingPunct="0"/>
          <a:endParaRPr lang="en-US" sz="200" b="1" i="0" baseline="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000" b="1" i="0" baseline="0" dirty="0" smtClean="0">
              <a:solidFill>
                <a:schemeClr val="bg1"/>
              </a:solidFill>
              <a:latin typeface="Arial" panose="020B0604020202020204" pitchFamily="34" charset="0"/>
              <a:ea typeface="Times New Roman" charset="0"/>
              <a:cs typeface="Arial" panose="020B0604020202020204" pitchFamily="34" charset="0"/>
            </a:rPr>
            <a:t>other</a:t>
          </a:r>
        </a:p>
      </cdr:txBody>
    </cdr:sp>
  </cdr:relSizeAnchor>
  <cdr:relSizeAnchor xmlns:cdr="http://schemas.openxmlformats.org/drawingml/2006/chartDrawing">
    <cdr:from>
      <cdr:x>0.07351</cdr:x>
      <cdr:y>0</cdr:y>
    </cdr:from>
    <cdr:to>
      <cdr:x>0.61518</cdr:x>
      <cdr:y>0.12515</cdr:y>
    </cdr:to>
    <cdr:sp macro="" textlink="">
      <cdr:nvSpPr>
        <cdr:cNvPr id="8" name="TextBox 1"/>
        <cdr:cNvSpPr txBox="1"/>
      </cdr:nvSpPr>
      <cdr:spPr bwMode="auto">
        <a:xfrm xmlns:a="http://schemas.openxmlformats.org/drawingml/2006/main">
          <a:off x="191030" y="0"/>
          <a:ext cx="1407658" cy="3586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dirty="0" smtClean="0">
              <a:solidFill>
                <a:schemeClr val="tx1"/>
              </a:solidFill>
              <a:ea typeface="Times New Roman" charset="0"/>
              <a:cs typeface="Times New Roman"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2020</a:t>
          </a:r>
        </a:p>
        <a:p xmlns:a="http://schemas.openxmlformats.org/drawingml/2006/main">
          <a:pPr algn="l" eaLnBrk="0" hangingPunct="0"/>
          <a:r>
            <a:rPr lang="en-US" sz="1200" b="1" dirty="0">
              <a:solidFill>
                <a:schemeClr val="tx1"/>
              </a:solidFill>
              <a:latin typeface="Arial" panose="020B0604020202020204" pitchFamily="34" charset="0"/>
              <a:ea typeface="Times New Roman" charset="0"/>
              <a:cs typeface="Arial" panose="020B0604020202020204" pitchFamily="34" charset="0"/>
            </a:rPr>
            <a:t> </a:t>
          </a:r>
          <a:r>
            <a:rPr lang="en-US" sz="1200" b="1" dirty="0" smtClean="0">
              <a:solidFill>
                <a:schemeClr val="tx1"/>
              </a:solidFill>
              <a:latin typeface="Arial" panose="020B0604020202020204" pitchFamily="34" charset="0"/>
              <a:ea typeface="Times New Roman" charset="0"/>
              <a:cs typeface="Arial" panose="020B0604020202020204" pitchFamily="34" charset="0"/>
            </a:rPr>
            <a:t>  </a:t>
          </a:r>
          <a:r>
            <a:rPr lang="en-US" sz="1200" b="0" i="0" dirty="0" smtClean="0">
              <a:solidFill>
                <a:schemeClr val="tx1"/>
              </a:solidFill>
              <a:latin typeface="Arial" panose="020B0604020202020204" pitchFamily="34" charset="0"/>
              <a:ea typeface="Times New Roman" charset="0"/>
              <a:cs typeface="Arial" panose="020B0604020202020204" pitchFamily="34" charset="0"/>
            </a:rPr>
            <a:t>history      projections</a:t>
          </a:r>
        </a:p>
        <a:p xmlns:a="http://schemas.openxmlformats.org/drawingml/2006/main">
          <a:pPr algn="ctr" eaLnBrk="0" hangingPunct="0"/>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0.07584</cdr:x>
      <cdr:y>0</cdr:y>
    </cdr:from>
    <cdr:to>
      <cdr:x>0.61751</cdr:x>
      <cdr:y>0.12515</cdr:y>
    </cdr:to>
    <cdr:sp macro="" textlink="">
      <cdr:nvSpPr>
        <cdr:cNvPr id="8" name="TextBox 1"/>
        <cdr:cNvSpPr txBox="1"/>
      </cdr:nvSpPr>
      <cdr:spPr bwMode="auto">
        <a:xfrm xmlns:a="http://schemas.openxmlformats.org/drawingml/2006/main">
          <a:off x="197086" y="-1633338"/>
          <a:ext cx="1407658" cy="3586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dirty="0" smtClean="0">
              <a:solidFill>
                <a:schemeClr val="tx1"/>
              </a:solidFill>
              <a:ea typeface="Times New Roman" charset="0"/>
              <a:cs typeface="Times New Roman"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2020</a:t>
          </a:r>
        </a:p>
        <a:p xmlns:a="http://schemas.openxmlformats.org/drawingml/2006/main">
          <a:pPr algn="l" eaLnBrk="0" hangingPunct="0"/>
          <a:r>
            <a:rPr lang="en-US" sz="1200" b="1" dirty="0">
              <a:solidFill>
                <a:schemeClr val="tx1"/>
              </a:solidFill>
              <a:latin typeface="Arial" panose="020B0604020202020204" pitchFamily="34" charset="0"/>
              <a:ea typeface="Times New Roman" charset="0"/>
              <a:cs typeface="Arial" panose="020B0604020202020204" pitchFamily="34" charset="0"/>
            </a:rPr>
            <a:t> </a:t>
          </a:r>
          <a:r>
            <a:rPr lang="en-US" sz="1200" b="1" dirty="0" smtClean="0">
              <a:solidFill>
                <a:schemeClr val="tx1"/>
              </a:solidFill>
              <a:latin typeface="Arial" panose="020B0604020202020204" pitchFamily="34" charset="0"/>
              <a:ea typeface="Times New Roman" charset="0"/>
              <a:cs typeface="Arial" panose="020B0604020202020204" pitchFamily="34" charset="0"/>
            </a:rPr>
            <a:t>  </a:t>
          </a:r>
          <a:r>
            <a:rPr lang="en-US" sz="1200" b="0" i="0" dirty="0" smtClean="0">
              <a:solidFill>
                <a:schemeClr val="tx1"/>
              </a:solidFill>
              <a:latin typeface="Arial" panose="020B0604020202020204" pitchFamily="34" charset="0"/>
              <a:ea typeface="Times New Roman" charset="0"/>
              <a:cs typeface="Arial" panose="020B0604020202020204" pitchFamily="34" charset="0"/>
            </a:rPr>
            <a:t>history      projections</a:t>
          </a:r>
        </a:p>
        <a:p xmlns:a="http://schemas.openxmlformats.org/drawingml/2006/main">
          <a:pPr algn="ctr" eaLnBrk="0" hangingPunct="0"/>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0.07351</cdr:x>
      <cdr:y>0</cdr:y>
    </cdr:from>
    <cdr:to>
      <cdr:x>0.61518</cdr:x>
      <cdr:y>0.12515</cdr:y>
    </cdr:to>
    <cdr:sp macro="" textlink="">
      <cdr:nvSpPr>
        <cdr:cNvPr id="8" name="TextBox 1"/>
        <cdr:cNvSpPr txBox="1"/>
      </cdr:nvSpPr>
      <cdr:spPr bwMode="auto">
        <a:xfrm xmlns:a="http://schemas.openxmlformats.org/drawingml/2006/main">
          <a:off x="191030" y="-1633338"/>
          <a:ext cx="1407658" cy="3586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dirty="0" smtClean="0">
              <a:solidFill>
                <a:schemeClr val="tx1"/>
              </a:solidFill>
              <a:ea typeface="Times New Roman" charset="0"/>
              <a:cs typeface="Times New Roman"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2020</a:t>
          </a:r>
        </a:p>
        <a:p xmlns:a="http://schemas.openxmlformats.org/drawingml/2006/main">
          <a:pPr algn="l" eaLnBrk="0" hangingPunct="0"/>
          <a:r>
            <a:rPr lang="en-US" sz="1200" b="1" dirty="0">
              <a:solidFill>
                <a:schemeClr val="tx1"/>
              </a:solidFill>
              <a:latin typeface="Arial" panose="020B0604020202020204" pitchFamily="34" charset="0"/>
              <a:ea typeface="Times New Roman" charset="0"/>
              <a:cs typeface="Arial" panose="020B0604020202020204" pitchFamily="34" charset="0"/>
            </a:rPr>
            <a:t> </a:t>
          </a:r>
          <a:r>
            <a:rPr lang="en-US" sz="1200" b="1" dirty="0" smtClean="0">
              <a:solidFill>
                <a:schemeClr val="tx1"/>
              </a:solidFill>
              <a:latin typeface="Arial" panose="020B0604020202020204" pitchFamily="34" charset="0"/>
              <a:ea typeface="Times New Roman" charset="0"/>
              <a:cs typeface="Arial" panose="020B0604020202020204" pitchFamily="34" charset="0"/>
            </a:rPr>
            <a:t>  </a:t>
          </a:r>
          <a:r>
            <a:rPr lang="en-US" sz="1200" b="0" i="0" dirty="0" smtClean="0">
              <a:solidFill>
                <a:schemeClr val="tx1"/>
              </a:solidFill>
              <a:latin typeface="Arial" panose="020B0604020202020204" pitchFamily="34" charset="0"/>
              <a:ea typeface="Times New Roman" charset="0"/>
              <a:cs typeface="Arial" panose="020B0604020202020204" pitchFamily="34" charset="0"/>
            </a:rPr>
            <a:t>history      projections</a:t>
          </a:r>
        </a:p>
        <a:p xmlns:a="http://schemas.openxmlformats.org/drawingml/2006/main">
          <a:pPr algn="ctr" eaLnBrk="0" hangingPunct="0"/>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0.24642</cdr:x>
      <cdr:y>0.01617</cdr:y>
    </cdr:from>
    <cdr:to>
      <cdr:x>0.78808</cdr:x>
      <cdr:y>0.14132</cdr:y>
    </cdr:to>
    <cdr:sp macro="" textlink="">
      <cdr:nvSpPr>
        <cdr:cNvPr id="8" name="TextBox 1"/>
        <cdr:cNvSpPr txBox="1"/>
      </cdr:nvSpPr>
      <cdr:spPr bwMode="auto">
        <a:xfrm xmlns:a="http://schemas.openxmlformats.org/drawingml/2006/main">
          <a:off x="842760" y="47717"/>
          <a:ext cx="1852457" cy="3693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dirty="0" smtClean="0">
              <a:solidFill>
                <a:schemeClr val="tx1"/>
              </a:solidFill>
              <a:latin typeface="+mn-lt"/>
              <a:ea typeface="Times New Roman" charset="0"/>
              <a:cs typeface="Times New Roman"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2020</a:t>
          </a:r>
        </a:p>
        <a:p xmlns:a="http://schemas.openxmlformats.org/drawingml/2006/main">
          <a:pPr algn="l" eaLnBrk="0" hangingPunct="0"/>
          <a:r>
            <a:rPr lang="en-US" sz="1200" b="1" dirty="0">
              <a:solidFill>
                <a:schemeClr val="tx1"/>
              </a:solidFill>
              <a:latin typeface="Arial" panose="020B0604020202020204" pitchFamily="34" charset="0"/>
              <a:ea typeface="Times New Roman" charset="0"/>
              <a:cs typeface="Arial" panose="020B0604020202020204" pitchFamily="34" charset="0"/>
            </a:rPr>
            <a:t> </a:t>
          </a:r>
          <a:r>
            <a:rPr lang="en-US" sz="1200" b="1" dirty="0" smtClean="0">
              <a:solidFill>
                <a:schemeClr val="tx1"/>
              </a:solidFill>
              <a:latin typeface="Arial" panose="020B0604020202020204" pitchFamily="34" charset="0"/>
              <a:ea typeface="Times New Roman" charset="0"/>
              <a:cs typeface="Arial" panose="020B0604020202020204" pitchFamily="34" charset="0"/>
            </a:rPr>
            <a:t> </a:t>
          </a:r>
          <a:r>
            <a:rPr lang="en-US" sz="1200" b="0" i="0" dirty="0" smtClean="0">
              <a:solidFill>
                <a:schemeClr val="tx1"/>
              </a:solidFill>
              <a:latin typeface="Arial" panose="020B0604020202020204" pitchFamily="34" charset="0"/>
              <a:ea typeface="Times New Roman" charset="0"/>
              <a:cs typeface="Arial" panose="020B0604020202020204" pitchFamily="34" charset="0"/>
            </a:rPr>
            <a:t>history      projections</a:t>
          </a:r>
        </a:p>
        <a:p xmlns:a="http://schemas.openxmlformats.org/drawingml/2006/main">
          <a:pPr algn="ctr" eaLnBrk="0" hangingPunct="0"/>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0.22007</cdr:x>
      <cdr:y>0.00502</cdr:y>
    </cdr:from>
    <cdr:to>
      <cdr:x>0.48151</cdr:x>
      <cdr:y>0.12866</cdr:y>
    </cdr:to>
    <cdr:sp macro="" textlink="">
      <cdr:nvSpPr>
        <cdr:cNvPr id="6" name="TextBox 1"/>
        <cdr:cNvSpPr txBox="1"/>
      </cdr:nvSpPr>
      <cdr:spPr bwMode="auto">
        <a:xfrm xmlns:a="http://schemas.openxmlformats.org/drawingml/2006/main">
          <a:off x="1760807" y="15448"/>
          <a:ext cx="2091781" cy="3805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0.68215</cdr:x>
      <cdr:y>0.0921</cdr:y>
    </cdr:from>
    <cdr:to>
      <cdr:x>1</cdr:x>
      <cdr:y>0.83078</cdr:y>
    </cdr:to>
    <cdr:sp macro="" textlink="">
      <cdr:nvSpPr>
        <cdr:cNvPr id="7" name="TextBox 1"/>
        <cdr:cNvSpPr txBox="1"/>
      </cdr:nvSpPr>
      <cdr:spPr bwMode="auto">
        <a:xfrm xmlns:a="http://schemas.openxmlformats.org/drawingml/2006/main">
          <a:off x="5457882" y="283484"/>
          <a:ext cx="2543118" cy="22737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solidFill>
              <a:effectLst/>
              <a:uLnTx/>
              <a:uFillTx/>
              <a:ea typeface="Times New Roman" charset="0"/>
              <a:cs typeface="Times New Roman" charset="0"/>
            </a:rPr>
            <a:t>Southwest</a:t>
          </a:r>
        </a:p>
        <a:p xmlns:a="http://schemas.openxmlformats.org/drawingml/2006/main">
          <a:pPr eaLnBrk="0" hangingPunct="0"/>
          <a:endParaRPr lang="en-US" sz="1200" b="1" i="0" baseline="0" dirty="0" smtClean="0">
            <a:solidFill>
              <a:schemeClr val="accent5"/>
            </a:solidFill>
            <a:ea typeface="Times New Roman" charset="0"/>
            <a:cs typeface="Times New Roman" charset="0"/>
          </a:endParaRPr>
        </a:p>
        <a:p xmlns:a="http://schemas.openxmlformats.org/drawingml/2006/main">
          <a:pPr eaLnBrk="0" hangingPunct="0"/>
          <a:endParaRPr lang="en-US" sz="1200" b="1" i="0" baseline="0" dirty="0" smtClean="0">
            <a:solidFill>
              <a:schemeClr val="accent5"/>
            </a:solidFill>
            <a:ea typeface="Times New Roman" charset="0"/>
            <a:cs typeface="Times New Roman" charset="0"/>
          </a:endParaRPr>
        </a:p>
        <a:p xmlns:a="http://schemas.openxmlformats.org/drawingml/2006/main">
          <a:pPr eaLnBrk="0" hangingPunct="0"/>
          <a:endParaRPr lang="en-US" sz="1200" b="1" i="0" baseline="0" dirty="0" smtClean="0">
            <a:solidFill>
              <a:schemeClr val="accent5"/>
            </a:solidFill>
            <a:ea typeface="Times New Roman" charset="0"/>
            <a:cs typeface="Times New Roman" charset="0"/>
          </a:endParaRPr>
        </a:p>
        <a:p xmlns:a="http://schemas.openxmlformats.org/drawingml/2006/main">
          <a:pPr eaLnBrk="0" hangingPunct="0"/>
          <a:endParaRPr lang="en-US" sz="1200" b="1" dirty="0">
            <a:solidFill>
              <a:schemeClr val="accent5"/>
            </a:solidFill>
            <a:ea typeface="Times New Roman" charset="0"/>
            <a:cs typeface="Times New Roman" charset="0"/>
          </a:endParaRPr>
        </a:p>
        <a:p xmlns:a="http://schemas.openxmlformats.org/drawingml/2006/main">
          <a:pPr eaLnBrk="0" hangingPunct="0"/>
          <a:endParaRPr lang="en-US" sz="1200" b="1" i="0" baseline="0" dirty="0" smtClean="0">
            <a:solidFill>
              <a:schemeClr val="accent3"/>
            </a:solidFill>
            <a:ea typeface="Times New Roman" charset="0"/>
            <a:cs typeface="Times New Roman" charset="0"/>
          </a:endParaRPr>
        </a:p>
        <a:p xmlns:a="http://schemas.openxmlformats.org/drawingml/2006/main">
          <a:pPr eaLnBrk="0" hangingPunct="0"/>
          <a:endParaRPr lang="en-US" sz="1200" b="1" dirty="0">
            <a:solidFill>
              <a:schemeClr val="accent3"/>
            </a:solidFill>
            <a:ea typeface="Times New Roman" charset="0"/>
            <a:cs typeface="Times New Roman" charset="0"/>
          </a:endParaRPr>
        </a:p>
        <a:p xmlns:a="http://schemas.openxmlformats.org/drawingml/2006/main">
          <a:pPr eaLnBrk="0" hangingPunct="0"/>
          <a:endParaRPr kumimoji="0" lang="en-US" sz="1200" b="1" i="0" u="none" strike="noStrike" kern="0" cap="none" spc="0" normalizeH="0" baseline="0" noProof="0" dirty="0" smtClean="0">
            <a:ln>
              <a:noFill/>
            </a:ln>
            <a:solidFill>
              <a:schemeClr val="accent2">
                <a:lumMod val="60000"/>
                <a:lumOff val="40000"/>
              </a:schemeClr>
            </a:solidFill>
            <a:effectLst/>
            <a:uLnTx/>
            <a:uFillTx/>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smtClean="0">
              <a:ln>
                <a:noFill/>
              </a:ln>
              <a:solidFill>
                <a:schemeClr val="accent2">
                  <a:lumMod val="60000"/>
                  <a:lumOff val="40000"/>
                </a:schemeClr>
              </a:solidFill>
              <a:effectLst/>
              <a:uLnTx/>
              <a:uFillTx/>
              <a:ea typeface="Times New Roman" charset="0"/>
              <a:cs typeface="Times New Roman" charset="0"/>
            </a:rPr>
            <a:t>Northern Great Plains</a:t>
          </a:r>
        </a:p>
        <a:p xmlns:a="http://schemas.openxmlformats.org/drawingml/2006/main">
          <a:pPr eaLnBrk="0" hangingPunct="0"/>
          <a:r>
            <a:rPr lang="en-US" sz="1200" b="1" dirty="0" smtClean="0">
              <a:solidFill>
                <a:schemeClr val="accent3"/>
              </a:solidFill>
              <a:ea typeface="Times New Roman" charset="0"/>
              <a:cs typeface="Times New Roman" charset="0"/>
            </a:rPr>
            <a:t>Gulf Coast</a:t>
          </a:r>
          <a:endParaRPr kumimoji="0" lang="en-US" sz="1200" b="1" i="0" u="none" strike="noStrike" kern="0" cap="none" spc="0" normalizeH="0" baseline="0" noProof="0" dirty="0" smtClean="0">
            <a:ln>
              <a:noFill/>
            </a:ln>
            <a:solidFill>
              <a:schemeClr val="accent3"/>
            </a:solidFill>
            <a:effectLst/>
            <a:uLnTx/>
            <a:uFillTx/>
            <a:ea typeface="Times New Roman" charset="0"/>
            <a:cs typeface="Times New Roman" charset="0"/>
          </a:endParaRPr>
        </a:p>
        <a:p xmlns:a="http://schemas.openxmlformats.org/drawingml/2006/main">
          <a:pPr eaLnBrk="0" hangingPunct="0"/>
          <a:r>
            <a:rPr kumimoji="0" lang="en-US" sz="1200" b="1" i="0" u="none" strike="noStrike" kern="0" cap="none" spc="0" normalizeH="0" baseline="0" noProof="0" dirty="0" smtClean="0">
              <a:ln>
                <a:noFill/>
              </a:ln>
              <a:solidFill>
                <a:srgbClr val="BD732A"/>
              </a:solidFill>
              <a:effectLst/>
              <a:uLnTx/>
              <a:uFillTx/>
              <a:ea typeface="Times New Roman" charset="0"/>
              <a:cs typeface="Times New Roman" charset="0"/>
            </a:rPr>
            <a:t>Rocky Mountains </a:t>
          </a:r>
          <a:endParaRPr lang="en-US" sz="1200" b="1" i="0" baseline="0" dirty="0" smtClean="0">
            <a:solidFill>
              <a:schemeClr val="accent2"/>
            </a:solidFill>
            <a:ea typeface="Times New Roman" charset="0"/>
            <a:cs typeface="Times New Roman" charset="0"/>
          </a:endParaRPr>
        </a:p>
        <a:p xmlns:a="http://schemas.openxmlformats.org/drawingml/2006/main">
          <a:pPr eaLnBrk="0" hangingPunct="0"/>
          <a:r>
            <a:rPr lang="en-US" sz="1200" b="1" i="0" baseline="0" dirty="0" smtClean="0">
              <a:solidFill>
                <a:schemeClr val="accent4"/>
              </a:solidFill>
              <a:ea typeface="Times New Roman" charset="0"/>
              <a:cs typeface="Times New Roman" charset="0"/>
            </a:rPr>
            <a:t>Midcontinent</a:t>
          </a:r>
        </a:p>
        <a:p xmlns:a="http://schemas.openxmlformats.org/drawingml/2006/main">
          <a:pPr eaLnBrk="0" hangingPunct="0"/>
          <a:r>
            <a:rPr lang="en-US" sz="1200" b="1" i="0" baseline="0" dirty="0" smtClean="0">
              <a:solidFill>
                <a:schemeClr val="accent3">
                  <a:lumMod val="50000"/>
                </a:schemeClr>
              </a:solidFill>
              <a:ea typeface="Times New Roman" charset="0"/>
              <a:cs typeface="Times New Roman" charset="0"/>
            </a:rPr>
            <a:t>East </a:t>
          </a:r>
        </a:p>
        <a:p xmlns:a="http://schemas.openxmlformats.org/drawingml/2006/main">
          <a:pPr eaLnBrk="0" hangingPunct="0"/>
          <a:r>
            <a:rPr lang="en-US" sz="1200" b="1" i="0" baseline="0" dirty="0" smtClean="0">
              <a:solidFill>
                <a:schemeClr val="accent5"/>
              </a:solidFill>
              <a:ea typeface="Times New Roman" charset="0"/>
              <a:cs typeface="Times New Roman" charset="0"/>
            </a:rPr>
            <a:t>West Coast</a:t>
          </a:r>
        </a:p>
      </cdr:txBody>
    </cdr:sp>
  </cdr:relSizeAnchor>
</c:userShapes>
</file>

<file path=ppt/drawings/drawing27.xml><?xml version="1.0" encoding="utf-8"?>
<c:userShapes xmlns:c="http://schemas.openxmlformats.org/drawingml/2006/chart">
  <cdr:relSizeAnchor xmlns:cdr="http://schemas.openxmlformats.org/drawingml/2006/chartDrawing">
    <cdr:from>
      <cdr:x>0.20301</cdr:x>
      <cdr:y>0.16606</cdr:y>
    </cdr:from>
    <cdr:to>
      <cdr:x>0.68335</cdr:x>
      <cdr:y>0.3207</cdr:y>
    </cdr:to>
    <cdr:sp macro="" textlink="">
      <cdr:nvSpPr>
        <cdr:cNvPr id="3" name="TextBox 1"/>
        <cdr:cNvSpPr txBox="1"/>
      </cdr:nvSpPr>
      <cdr:spPr bwMode="auto">
        <a:xfrm xmlns:a="http://schemas.openxmlformats.org/drawingml/2006/main">
          <a:off x="798284" y="580765"/>
          <a:ext cx="1888811" cy="5408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dirty="0" smtClean="0">
              <a:solidFill>
                <a:schemeClr val="tx1"/>
              </a:solidFill>
              <a:ea typeface="Times New Roman" charset="0"/>
              <a:cs typeface="Times New Roman" charset="0"/>
            </a:rPr>
            <a:t> h</a:t>
          </a:r>
          <a:r>
            <a:rPr lang="en-US" sz="1200" b="0" i="0" dirty="0" smtClean="0">
              <a:solidFill>
                <a:schemeClr val="tx1"/>
              </a:solidFill>
              <a:latin typeface="+mn-lt"/>
              <a:ea typeface="Times New Roman" charset="0"/>
              <a:cs typeface="Times New Roman" charset="0"/>
            </a:rPr>
            <a:t>istory</a:t>
          </a:r>
          <a:r>
            <a:rPr lang="en-US" sz="1200" dirty="0" smtClean="0">
              <a:solidFill>
                <a:schemeClr val="tx1"/>
              </a:solidFill>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0.3306</cdr:x>
      <cdr:y>0.36416</cdr:y>
    </cdr:from>
    <cdr:to>
      <cdr:x>0.66939</cdr:x>
      <cdr:y>0.87945</cdr:y>
    </cdr:to>
    <cdr:sp macro="" textlink="">
      <cdr:nvSpPr>
        <cdr:cNvPr id="4" name="TextBox 3"/>
        <cdr:cNvSpPr txBox="1"/>
      </cdr:nvSpPr>
      <cdr:spPr bwMode="auto">
        <a:xfrm xmlns:a="http://schemas.openxmlformats.org/drawingml/2006/main">
          <a:off x="1706684" y="1635470"/>
          <a:ext cx="1748938" cy="23141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200" b="1" i="0" dirty="0" smtClean="0">
              <a:solidFill>
                <a:schemeClr val="bg1"/>
              </a:solidFill>
              <a:ea typeface="Times New Roman" charset="0"/>
              <a:cs typeface="Times New Roman" charset="0"/>
            </a:rPr>
            <a:t>             East</a:t>
          </a:r>
        </a:p>
        <a:p xmlns:a="http://schemas.openxmlformats.org/drawingml/2006/main">
          <a:pPr algn="r" eaLnBrk="0" hangingPunct="0"/>
          <a:endParaRPr lang="en-US" sz="1200" b="1" i="0" dirty="0" smtClean="0">
            <a:solidFill>
              <a:schemeClr val="bg1"/>
            </a:solidFill>
            <a:ea typeface="Times New Roman" charset="0"/>
            <a:cs typeface="Times New Roman" charset="0"/>
          </a:endParaRPr>
        </a:p>
        <a:p xmlns:a="http://schemas.openxmlformats.org/drawingml/2006/main">
          <a:pPr algn="r" eaLnBrk="0" hangingPunct="0"/>
          <a:endParaRPr lang="en-US" sz="1200" b="1" i="0" dirty="0" smtClean="0">
            <a:solidFill>
              <a:schemeClr val="bg1"/>
            </a:solidFill>
            <a:ea typeface="Times New Roman" charset="0"/>
            <a:cs typeface="Times New Roman" charset="0"/>
          </a:endParaRPr>
        </a:p>
        <a:p xmlns:a="http://schemas.openxmlformats.org/drawingml/2006/main">
          <a:pPr algn="r" eaLnBrk="0" hangingPunct="0"/>
          <a:r>
            <a:rPr lang="en-US" sz="1200" b="1" i="0" dirty="0" smtClean="0">
              <a:solidFill>
                <a:schemeClr val="bg1"/>
              </a:solidFill>
              <a:ea typeface="Times New Roman" charset="0"/>
              <a:cs typeface="Times New Roman" charset="0"/>
            </a:rPr>
            <a:t>Southwest</a:t>
          </a:r>
        </a:p>
        <a:p xmlns:a="http://schemas.openxmlformats.org/drawingml/2006/main">
          <a:pPr algn="r" eaLnBrk="0" hangingPunct="0"/>
          <a:endParaRPr lang="en-US" sz="1200" b="1" i="0" dirty="0" smtClean="0">
            <a:solidFill>
              <a:schemeClr val="bg1"/>
            </a:solidFill>
            <a:ea typeface="Times New Roman" charset="0"/>
            <a:cs typeface="Times New Roman" charset="0"/>
          </a:endParaRPr>
        </a:p>
        <a:p xmlns:a="http://schemas.openxmlformats.org/drawingml/2006/main">
          <a:pPr algn="r" eaLnBrk="0" hangingPunct="0"/>
          <a:endParaRPr lang="en-US" sz="1200" b="1" i="0" dirty="0" smtClean="0">
            <a:solidFill>
              <a:schemeClr val="bg1"/>
            </a:solidFill>
            <a:ea typeface="Times New Roman" charset="0"/>
            <a:cs typeface="Times New Roman" charset="0"/>
          </a:endParaRPr>
        </a:p>
        <a:p xmlns:a="http://schemas.openxmlformats.org/drawingml/2006/main">
          <a:pPr algn="r" eaLnBrk="0" hangingPunct="0"/>
          <a:endParaRPr lang="en-US" sz="1200" b="1" i="0" dirty="0" smtClean="0">
            <a:solidFill>
              <a:schemeClr val="bg1"/>
            </a:solidFill>
            <a:ea typeface="Times New Roman" charset="0"/>
            <a:cs typeface="Times New Roman" charset="0"/>
          </a:endParaRPr>
        </a:p>
        <a:p xmlns:a="http://schemas.openxmlformats.org/drawingml/2006/main">
          <a:pPr algn="r" eaLnBrk="0" hangingPunct="0"/>
          <a:endParaRPr lang="en-US" sz="1200" b="1" i="0" dirty="0" smtClean="0">
            <a:solidFill>
              <a:schemeClr val="bg1"/>
            </a:solidFill>
            <a:ea typeface="Times New Roman" charset="0"/>
            <a:cs typeface="Times New Roman" charset="0"/>
          </a:endParaRPr>
        </a:p>
        <a:p xmlns:a="http://schemas.openxmlformats.org/drawingml/2006/main">
          <a:pPr algn="r" eaLnBrk="0" hangingPunct="0"/>
          <a:r>
            <a:rPr lang="en-US" sz="1200" b="1" dirty="0">
              <a:solidFill>
                <a:schemeClr val="bg1"/>
              </a:solidFill>
              <a:ea typeface="Times New Roman" charset="0"/>
              <a:cs typeface="Times New Roman" charset="0"/>
            </a:rPr>
            <a:t>r</a:t>
          </a:r>
          <a:r>
            <a:rPr lang="en-US" sz="1200" b="1" dirty="0" smtClean="0">
              <a:solidFill>
                <a:schemeClr val="bg1"/>
              </a:solidFill>
              <a:ea typeface="Times New Roman" charset="0"/>
              <a:cs typeface="Times New Roman" charset="0"/>
            </a:rPr>
            <a:t>est of</a:t>
          </a:r>
          <a:r>
            <a:rPr lang="en-US" sz="1200" b="1" i="0" baseline="0" dirty="0" smtClean="0">
              <a:solidFill>
                <a:schemeClr val="bg1"/>
              </a:solidFill>
              <a:ea typeface="Times New Roman" charset="0"/>
              <a:cs typeface="Times New Roman" charset="0"/>
            </a:rPr>
            <a:t> United</a:t>
          </a:r>
          <a:r>
            <a:rPr lang="en-US" sz="1200" b="1" i="0" dirty="0" smtClean="0">
              <a:solidFill>
                <a:schemeClr val="bg1"/>
              </a:solidFill>
              <a:ea typeface="Times New Roman" charset="0"/>
              <a:cs typeface="Times New Roman" charset="0"/>
            </a:rPr>
            <a:t> States</a:t>
          </a:r>
        </a:p>
      </cdr:txBody>
    </cdr:sp>
  </cdr:relSizeAnchor>
  <cdr:relSizeAnchor xmlns:cdr="http://schemas.openxmlformats.org/drawingml/2006/chartDrawing">
    <cdr:from>
      <cdr:x>2.54308E-7</cdr:x>
      <cdr:y>0.00314</cdr:y>
    </cdr:from>
    <cdr:to>
      <cdr:x>1</cdr:x>
      <cdr:y>0.19103</cdr:y>
    </cdr:to>
    <cdr:sp macro="" textlink="">
      <cdr:nvSpPr>
        <cdr:cNvPr id="6" name="TextBox 1"/>
        <cdr:cNvSpPr txBox="1"/>
      </cdr:nvSpPr>
      <cdr:spPr bwMode="auto">
        <a:xfrm xmlns:a="http://schemas.openxmlformats.org/drawingml/2006/main">
          <a:off x="1" y="10981"/>
          <a:ext cx="3932237" cy="6571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U.S. natural gas plant liquids production by region </a:t>
          </a:r>
        </a:p>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AEO2021 Reference case</a:t>
          </a:r>
        </a:p>
        <a:p xmlns:a="http://schemas.openxmlformats.org/drawingml/2006/main">
          <a:pPr eaLnBrk="0" hangingPunct="0"/>
          <a:r>
            <a:rPr lang="en-US" i="0" baseline="0" dirty="0" smtClean="0">
              <a:solidFill>
                <a:sysClr val="windowText" lastClr="000000"/>
              </a:solidFill>
              <a:latin typeface="+mn-lt"/>
              <a:ea typeface="Times New Roman" charset="0"/>
              <a:cs typeface="Times New Roman" charset="0"/>
            </a:rPr>
            <a:t>million barrels per day</a:t>
          </a:r>
        </a:p>
        <a:p xmlns:a="http://schemas.openxmlformats.org/drawingml/2006/main">
          <a:pPr eaLnBrk="0" hangingPunct="0"/>
          <a:endParaRPr lang="en-US"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0.77433</cdr:x>
      <cdr:y>0.07299</cdr:y>
    </cdr:from>
    <cdr:to>
      <cdr:x>1</cdr:x>
      <cdr:y>0.25952</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044854" y="255249"/>
          <a:ext cx="887384" cy="652347"/>
        </a:xfrm>
        <a:prstGeom xmlns:a="http://schemas.openxmlformats.org/drawingml/2006/main" prst="rect">
          <a:avLst/>
        </a:prstGeom>
      </cdr:spPr>
    </cdr:pic>
  </cdr:relSizeAnchor>
</c:userShapes>
</file>

<file path=ppt/drawings/drawing28.xml><?xml version="1.0" encoding="utf-8"?>
<c:userShapes xmlns:c="http://schemas.openxmlformats.org/drawingml/2006/chart">
  <cdr:relSizeAnchor xmlns:cdr="http://schemas.openxmlformats.org/drawingml/2006/chartDrawing">
    <cdr:from>
      <cdr:x>0.26461</cdr:x>
      <cdr:y>0.17547</cdr:y>
    </cdr:from>
    <cdr:to>
      <cdr:x>0.64104</cdr:x>
      <cdr:y>0.32927</cdr:y>
    </cdr:to>
    <cdr:sp macro="" textlink="">
      <cdr:nvSpPr>
        <cdr:cNvPr id="12" name="TextBox 1"/>
        <cdr:cNvSpPr txBox="1"/>
      </cdr:nvSpPr>
      <cdr:spPr bwMode="auto">
        <a:xfrm xmlns:a="http://schemas.openxmlformats.org/drawingml/2006/main">
          <a:off x="1064453" y="613675"/>
          <a:ext cx="1514275" cy="53787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0.5</cdr:x>
      <cdr:y>0.40432</cdr:y>
    </cdr:from>
    <cdr:to>
      <cdr:x>0.86884</cdr:x>
      <cdr:y>0.48488</cdr:y>
    </cdr:to>
    <cdr:sp macro="" textlink="">
      <cdr:nvSpPr>
        <cdr:cNvPr id="14" name="TextBox 1"/>
        <cdr:cNvSpPr txBox="1"/>
      </cdr:nvSpPr>
      <cdr:spPr bwMode="auto">
        <a:xfrm xmlns:a="http://schemas.openxmlformats.org/drawingml/2006/main">
          <a:off x="2011362" y="1414015"/>
          <a:ext cx="1483742" cy="2817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1" i="0" dirty="0" smtClean="0">
              <a:solidFill>
                <a:schemeClr val="bg1"/>
              </a:solidFill>
              <a:latin typeface="+mn-lt"/>
              <a:ea typeface="Times New Roman" charset="0"/>
              <a:cs typeface="Times New Roman" charset="0"/>
            </a:rPr>
            <a:t>normal</a:t>
          </a:r>
          <a:r>
            <a:rPr lang="en-US" sz="1200" b="1" i="0" baseline="0" dirty="0" smtClean="0">
              <a:solidFill>
                <a:schemeClr val="bg1"/>
              </a:solidFill>
              <a:latin typeface="+mn-lt"/>
              <a:ea typeface="Times New Roman" charset="0"/>
              <a:cs typeface="Times New Roman" charset="0"/>
            </a:rPr>
            <a:t> butane</a:t>
          </a:r>
          <a:endParaRPr lang="en-US" sz="1200" b="1" i="0" dirty="0" smtClean="0">
            <a:solidFill>
              <a:schemeClr val="bg1"/>
            </a:solidFill>
            <a:latin typeface="+mn-lt"/>
            <a:ea typeface="Times New Roman" charset="0"/>
            <a:cs typeface="Times New Roman" charset="0"/>
          </a:endParaRPr>
        </a:p>
      </cdr:txBody>
    </cdr:sp>
  </cdr:relSizeAnchor>
  <cdr:relSizeAnchor xmlns:cdr="http://schemas.openxmlformats.org/drawingml/2006/chartDrawing">
    <cdr:from>
      <cdr:x>0.5142</cdr:x>
      <cdr:y>0.36023</cdr:y>
    </cdr:from>
    <cdr:to>
      <cdr:x>0.79527</cdr:x>
      <cdr:y>0.43028</cdr:y>
    </cdr:to>
    <cdr:sp macro="" textlink="">
      <cdr:nvSpPr>
        <cdr:cNvPr id="15" name="TextBox 1"/>
        <cdr:cNvSpPr txBox="1"/>
      </cdr:nvSpPr>
      <cdr:spPr bwMode="auto">
        <a:xfrm xmlns:a="http://schemas.openxmlformats.org/drawingml/2006/main">
          <a:off x="2068487" y="1259825"/>
          <a:ext cx="1130667" cy="2449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1" i="0" dirty="0" smtClean="0">
              <a:solidFill>
                <a:schemeClr val="bg1"/>
              </a:solidFill>
              <a:latin typeface="+mn-lt"/>
              <a:ea typeface="Times New Roman" charset="0"/>
              <a:cs typeface="Times New Roman" charset="0"/>
            </a:rPr>
            <a:t>isobutane</a:t>
          </a:r>
        </a:p>
      </cdr:txBody>
    </cdr:sp>
  </cdr:relSizeAnchor>
  <cdr:relSizeAnchor xmlns:cdr="http://schemas.openxmlformats.org/drawingml/2006/chartDrawing">
    <cdr:from>
      <cdr:x>0.53381</cdr:x>
      <cdr:y>0.5</cdr:y>
    </cdr:from>
    <cdr:to>
      <cdr:x>0.81487</cdr:x>
      <cdr:y>0.57005</cdr:y>
    </cdr:to>
    <cdr:sp macro="" textlink="">
      <cdr:nvSpPr>
        <cdr:cNvPr id="16" name="TextBox 1"/>
        <cdr:cNvSpPr txBox="1"/>
      </cdr:nvSpPr>
      <cdr:spPr bwMode="auto">
        <a:xfrm xmlns:a="http://schemas.openxmlformats.org/drawingml/2006/main">
          <a:off x="2147363" y="1748631"/>
          <a:ext cx="1130627" cy="2449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1" i="0" dirty="0" smtClean="0">
              <a:solidFill>
                <a:schemeClr val="bg1"/>
              </a:solidFill>
              <a:latin typeface="+mn-lt"/>
              <a:ea typeface="Times New Roman" charset="0"/>
              <a:cs typeface="Times New Roman" charset="0"/>
            </a:rPr>
            <a:t>propane</a:t>
          </a:r>
        </a:p>
      </cdr:txBody>
    </cdr:sp>
  </cdr:relSizeAnchor>
  <cdr:relSizeAnchor xmlns:cdr="http://schemas.openxmlformats.org/drawingml/2006/chartDrawing">
    <cdr:from>
      <cdr:x>0.51739</cdr:x>
      <cdr:y>0.68658</cdr:y>
    </cdr:from>
    <cdr:to>
      <cdr:x>0.79845</cdr:x>
      <cdr:y>0.75663</cdr:y>
    </cdr:to>
    <cdr:sp macro="" textlink="">
      <cdr:nvSpPr>
        <cdr:cNvPr id="17" name="TextBox 1"/>
        <cdr:cNvSpPr txBox="1"/>
      </cdr:nvSpPr>
      <cdr:spPr bwMode="auto">
        <a:xfrm xmlns:a="http://schemas.openxmlformats.org/drawingml/2006/main">
          <a:off x="2124016" y="3083473"/>
          <a:ext cx="1153829" cy="3145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1" i="0" dirty="0" smtClean="0">
              <a:solidFill>
                <a:schemeClr val="bg1"/>
              </a:solidFill>
              <a:latin typeface="+mn-lt"/>
              <a:ea typeface="Times New Roman" charset="0"/>
              <a:cs typeface="Times New Roman" charset="0"/>
            </a:rPr>
            <a:t>ethane</a:t>
          </a:r>
        </a:p>
      </cdr:txBody>
    </cdr:sp>
  </cdr:relSizeAnchor>
  <cdr:relSizeAnchor xmlns:cdr="http://schemas.openxmlformats.org/drawingml/2006/chartDrawing">
    <cdr:from>
      <cdr:x>0.43478</cdr:x>
      <cdr:y>0.30874</cdr:y>
    </cdr:from>
    <cdr:to>
      <cdr:x>0.8485</cdr:x>
      <cdr:y>0.3893</cdr:y>
    </cdr:to>
    <cdr:sp macro="" textlink="">
      <cdr:nvSpPr>
        <cdr:cNvPr id="18" name="TextBox 1"/>
        <cdr:cNvSpPr txBox="1"/>
      </cdr:nvSpPr>
      <cdr:spPr bwMode="auto">
        <a:xfrm xmlns:a="http://schemas.openxmlformats.org/drawingml/2006/main">
          <a:off x="1748983" y="1079747"/>
          <a:ext cx="1664281" cy="2817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1" i="0" dirty="0" smtClean="0">
              <a:solidFill>
                <a:schemeClr val="bg1"/>
              </a:solidFill>
              <a:latin typeface="+mn-lt"/>
              <a:ea typeface="Times New Roman" charset="0"/>
              <a:cs typeface="Times New Roman" charset="0"/>
            </a:rPr>
            <a:t>natural</a:t>
          </a:r>
          <a:r>
            <a:rPr lang="en-US" sz="1200" b="1" i="0" baseline="0" dirty="0" smtClean="0">
              <a:solidFill>
                <a:schemeClr val="bg1"/>
              </a:solidFill>
              <a:latin typeface="+mn-lt"/>
              <a:ea typeface="Times New Roman" charset="0"/>
              <a:cs typeface="Times New Roman" charset="0"/>
            </a:rPr>
            <a:t> gasoline</a:t>
          </a:r>
          <a:endParaRPr lang="en-US" sz="1200" b="1" i="0" dirty="0" smtClean="0">
            <a:solidFill>
              <a:schemeClr val="bg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0.98863</cdr:x>
      <cdr:y>0.18789</cdr:y>
    </cdr:to>
    <cdr:sp macro="" textlink="">
      <cdr:nvSpPr>
        <cdr:cNvPr id="8" name="TextBox 1"/>
        <cdr:cNvSpPr txBox="1"/>
      </cdr:nvSpPr>
      <cdr:spPr bwMode="auto">
        <a:xfrm xmlns:a="http://schemas.openxmlformats.org/drawingml/2006/main">
          <a:off x="0" y="0"/>
          <a:ext cx="3976987" cy="6571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U.S. natural gas plant liquids production by type</a:t>
          </a:r>
        </a:p>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AEO2021 Reference case</a:t>
          </a:r>
        </a:p>
        <a:p xmlns:a="http://schemas.openxmlformats.org/drawingml/2006/main">
          <a:pPr eaLnBrk="0" hangingPunct="0"/>
          <a:r>
            <a:rPr lang="en-US" i="0" baseline="0" dirty="0" smtClean="0">
              <a:solidFill>
                <a:sysClr val="windowText" lastClr="000000"/>
              </a:solidFill>
              <a:latin typeface="+mn-lt"/>
              <a:ea typeface="Times New Roman" charset="0"/>
              <a:cs typeface="Times New Roman" charset="0"/>
            </a:rPr>
            <a:t>million barrels per day</a:t>
          </a:r>
        </a:p>
        <a:p xmlns:a="http://schemas.openxmlformats.org/drawingml/2006/main">
          <a:pPr eaLnBrk="0" hangingPunct="0"/>
          <a:endParaRPr lang="en-US" i="0" dirty="0" smtClean="0">
            <a:solidFill>
              <a:sysClr val="windowText" lastClr="000000"/>
            </a:solidFill>
            <a:latin typeface="+mn-lt"/>
            <a:ea typeface="Times New Roman" charset="0"/>
            <a:cs typeface="Times New Roman" charset="0"/>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0.8505</cdr:x>
      <cdr:y>0.0754</cdr:y>
    </cdr:from>
    <cdr:to>
      <cdr:x>1</cdr:x>
      <cdr:y>0.52767</cdr:y>
    </cdr:to>
    <cdr:sp macro="" textlink="">
      <cdr:nvSpPr>
        <cdr:cNvPr id="2" name="Rectangle 1"/>
        <cdr:cNvSpPr/>
      </cdr:nvSpPr>
      <cdr:spPr>
        <a:xfrm xmlns:a="http://schemas.openxmlformats.org/drawingml/2006/main">
          <a:off x="6812854" y="230900"/>
          <a:ext cx="1196161" cy="138499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200" b="1" dirty="0" smtClean="0">
              <a:solidFill>
                <a:schemeClr val="accent5">
                  <a:lumMod val="50000"/>
                </a:schemeClr>
              </a:solidFill>
              <a:ea typeface="Times New Roman" charset="0"/>
              <a:cs typeface="Times New Roman" charset="0"/>
            </a:rPr>
            <a:t>High Oil </a:t>
          </a:r>
          <a:r>
            <a:rPr lang="en-US" sz="1200" b="1" dirty="0">
              <a:solidFill>
                <a:schemeClr val="accent5">
                  <a:lumMod val="50000"/>
                </a:schemeClr>
              </a:solidFill>
              <a:ea typeface="Times New Roman" charset="0"/>
              <a:cs typeface="Times New Roman" charset="0"/>
            </a:rPr>
            <a:t>P</a:t>
          </a:r>
          <a:r>
            <a:rPr lang="en-US" sz="1200" b="1" dirty="0" smtClean="0">
              <a:solidFill>
                <a:schemeClr val="accent5">
                  <a:lumMod val="50000"/>
                </a:schemeClr>
              </a:solidFill>
              <a:ea typeface="Times New Roman" charset="0"/>
              <a:cs typeface="Times New Roman" charset="0"/>
            </a:rPr>
            <a:t>rice</a:t>
          </a:r>
        </a:p>
        <a:p xmlns:a="http://schemas.openxmlformats.org/drawingml/2006/main">
          <a:pPr eaLnBrk="0" hangingPunct="0"/>
          <a:endParaRPr lang="en-US" sz="1200" b="1" dirty="0" smtClean="0">
            <a:solidFill>
              <a:schemeClr val="accent5">
                <a:lumMod val="50000"/>
              </a:schemeClr>
            </a:solidFill>
            <a:ea typeface="Times New Roman" charset="0"/>
            <a:cs typeface="Times New Roman" charset="0"/>
          </a:endParaRPr>
        </a:p>
        <a:p xmlns:a="http://schemas.openxmlformats.org/drawingml/2006/main">
          <a:pPr eaLnBrk="0" hangingPunct="0"/>
          <a:endParaRPr lang="en-US" sz="600" b="1" dirty="0" smtClean="0">
            <a:solidFill>
              <a:schemeClr val="accent5">
                <a:lumMod val="50000"/>
              </a:schemeClr>
            </a:solidFill>
            <a:ea typeface="Times New Roman" charset="0"/>
            <a:cs typeface="Times New Roman" charset="0"/>
          </a:endParaRPr>
        </a:p>
        <a:p xmlns:a="http://schemas.openxmlformats.org/drawingml/2006/main">
          <a:pPr eaLnBrk="0" hangingPunct="0"/>
          <a:endParaRPr lang="en-US" sz="600" b="1" dirty="0" smtClean="0">
            <a:solidFill>
              <a:schemeClr val="accent5">
                <a:lumMod val="50000"/>
              </a:schemeClr>
            </a:solidFill>
            <a:ea typeface="Times New Roman" charset="0"/>
            <a:cs typeface="Times New Roman" charset="0"/>
          </a:endParaRPr>
        </a:p>
        <a:p xmlns:a="http://schemas.openxmlformats.org/drawingml/2006/main">
          <a:pPr eaLnBrk="0" hangingPunct="0"/>
          <a:r>
            <a:rPr lang="en-US" sz="1200" b="1" dirty="0" smtClean="0">
              <a:ea typeface="Times New Roman" charset="0"/>
              <a:cs typeface="Times New Roman" charset="0"/>
            </a:rPr>
            <a:t>Reference</a:t>
          </a:r>
        </a:p>
        <a:p xmlns:a="http://schemas.openxmlformats.org/drawingml/2006/main">
          <a:pPr eaLnBrk="0" hangingPunct="0"/>
          <a:endParaRPr lang="en-US" sz="1200" b="1" dirty="0" smtClean="0">
            <a:ea typeface="Times New Roman" charset="0"/>
            <a:cs typeface="Times New Roman" charset="0"/>
          </a:endParaRPr>
        </a:p>
        <a:p xmlns:a="http://schemas.openxmlformats.org/drawingml/2006/main">
          <a:pPr eaLnBrk="0" hangingPunct="0"/>
          <a:endParaRPr lang="en-US" sz="1200" b="1" dirty="0" smtClean="0">
            <a:ea typeface="Times New Roman" charset="0"/>
            <a:cs typeface="Times New Roman" charset="0"/>
          </a:endParaRPr>
        </a:p>
        <a:p xmlns:a="http://schemas.openxmlformats.org/drawingml/2006/main">
          <a:pPr eaLnBrk="0" hangingPunct="0"/>
          <a:r>
            <a:rPr lang="en-US" sz="1200" b="1" dirty="0" smtClean="0">
              <a:solidFill>
                <a:schemeClr val="accent5">
                  <a:lumMod val="40000"/>
                  <a:lumOff val="60000"/>
                </a:schemeClr>
              </a:solidFill>
              <a:ea typeface="Times New Roman" charset="0"/>
              <a:cs typeface="Times New Roman" charset="0"/>
            </a:rPr>
            <a:t>Low Oil </a:t>
          </a:r>
          <a:r>
            <a:rPr lang="en-US" sz="1200" b="1" dirty="0">
              <a:solidFill>
                <a:schemeClr val="accent5">
                  <a:lumMod val="40000"/>
                  <a:lumOff val="60000"/>
                </a:schemeClr>
              </a:solidFill>
              <a:ea typeface="Times New Roman" charset="0"/>
              <a:cs typeface="Times New Roman" charset="0"/>
            </a:rPr>
            <a:t>P</a:t>
          </a:r>
          <a:r>
            <a:rPr lang="en-US" sz="1200" b="1" dirty="0" smtClean="0">
              <a:solidFill>
                <a:schemeClr val="accent5">
                  <a:lumMod val="40000"/>
                  <a:lumOff val="60000"/>
                </a:schemeClr>
              </a:solidFill>
              <a:ea typeface="Times New Roman" charset="0"/>
              <a:cs typeface="Times New Roman" charset="0"/>
            </a:rPr>
            <a:t>rice</a:t>
          </a:r>
          <a:endParaRPr lang="en-US" sz="1200" dirty="0">
            <a:solidFill>
              <a:schemeClr val="accent5">
                <a:lumMod val="40000"/>
                <a:lumOff val="60000"/>
              </a:schemeClr>
            </a:solidFill>
            <a:ea typeface="Times New Roman" charset="0"/>
            <a:cs typeface="Times New Roman" charset="0"/>
          </a:endParaRPr>
        </a:p>
      </cdr:txBody>
    </cdr:sp>
  </cdr:relSizeAnchor>
  <cdr:relSizeAnchor xmlns:cdr="http://schemas.openxmlformats.org/drawingml/2006/chartDrawing">
    <cdr:from>
      <cdr:x>0</cdr:x>
      <cdr:y>0.00139</cdr:y>
    </cdr:from>
    <cdr:to>
      <cdr:x>0.76765</cdr:x>
      <cdr:y>0.09138</cdr:y>
    </cdr:to>
    <cdr:sp macro="" textlink="">
      <cdr:nvSpPr>
        <cdr:cNvPr id="5" name="TextBox 9"/>
        <cdr:cNvSpPr txBox="1"/>
      </cdr:nvSpPr>
      <cdr:spPr>
        <a:xfrm xmlns:a="http://schemas.openxmlformats.org/drawingml/2006/main">
          <a:off x="0" y="4279"/>
          <a:ext cx="614196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1200" dirty="0">
            <a:solidFill>
              <a:schemeClr val="tx1"/>
            </a:solidFill>
          </a:endParaRPr>
        </a:p>
      </cdr:txBody>
    </cdr:sp>
  </cdr:relSizeAnchor>
  <cdr:relSizeAnchor xmlns:cdr="http://schemas.openxmlformats.org/drawingml/2006/chartDrawing">
    <cdr:from>
      <cdr:x>0.22556</cdr:x>
      <cdr:y>0.06479</cdr:y>
    </cdr:from>
    <cdr:to>
      <cdr:x>0.41263</cdr:x>
      <cdr:y>0.16553</cdr:y>
    </cdr:to>
    <cdr:sp macro="" textlink="">
      <cdr:nvSpPr>
        <cdr:cNvPr id="6" name="TextBox 1"/>
        <cdr:cNvSpPr txBox="1"/>
      </cdr:nvSpPr>
      <cdr:spPr bwMode="auto">
        <a:xfrm xmlns:a="http://schemas.openxmlformats.org/drawingml/2006/main">
          <a:off x="1804684" y="199428"/>
          <a:ext cx="1496747" cy="3100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eaLnBrk="0" hangingPunct="0"/>
          <a:r>
            <a:rPr lang="en-US" sz="1200" dirty="0">
              <a:ea typeface="Times New Roman" charset="0"/>
              <a:cs typeface="Times New Roman" charset="0"/>
            </a:rPr>
            <a:t>         </a:t>
          </a:r>
          <a:r>
            <a:rPr lang="en-US" sz="1200" b="1" dirty="0" smtClean="0">
              <a:ea typeface="Times New Roman" charset="0"/>
              <a:cs typeface="Times New Roman" charset="0"/>
            </a:rPr>
            <a:t>2020</a:t>
          </a:r>
          <a:endParaRPr lang="en-US" sz="1200" b="1" dirty="0">
            <a:ea typeface="Times New Roman" charset="0"/>
            <a:cs typeface="Times New Roman" charset="0"/>
          </a:endParaRPr>
        </a:p>
        <a:p xmlns:a="http://schemas.openxmlformats.org/drawingml/2006/main">
          <a:pPr eaLnBrk="0" hangingPunct="0"/>
          <a:r>
            <a:rPr lang="en-US" sz="1200" dirty="0">
              <a:ea typeface="Times New Roman" charset="0"/>
              <a:cs typeface="Times New Roman" charset="0"/>
            </a:rPr>
            <a:t> history    projections</a:t>
          </a:r>
        </a:p>
      </cdr:txBody>
    </cdr:sp>
  </cdr:relSizeAnchor>
</c:userShapes>
</file>

<file path=ppt/drawings/drawing3.xml><?xml version="1.0" encoding="utf-8"?>
<c:userShapes xmlns:c="http://schemas.openxmlformats.org/drawingml/2006/chart">
  <cdr:relSizeAnchor xmlns:cdr="http://schemas.openxmlformats.org/drawingml/2006/chartDrawing">
    <cdr:from>
      <cdr:x>0.73934</cdr:x>
      <cdr:y>0.10472</cdr:y>
    </cdr:from>
    <cdr:to>
      <cdr:x>0.98863</cdr:x>
      <cdr:y>0.81838</cdr:y>
    </cdr:to>
    <cdr:sp macro="" textlink="">
      <cdr:nvSpPr>
        <cdr:cNvPr id="3" name="TextBox 1"/>
        <cdr:cNvSpPr txBox="1"/>
      </cdr:nvSpPr>
      <cdr:spPr bwMode="auto">
        <a:xfrm xmlns:a="http://schemas.openxmlformats.org/drawingml/2006/main">
          <a:off x="2974180" y="324338"/>
          <a:ext cx="1002825" cy="221035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endParaRPr lang="en-US" sz="1200" b="1" i="0" dirty="0">
            <a:solidFill>
              <a:schemeClr val="tx2"/>
            </a:solidFill>
            <a:latin typeface="+mn-lt"/>
            <a:ea typeface="Times New Roman" charset="0"/>
            <a:cs typeface="Times New Roman" charset="0"/>
          </a:endParaRPr>
        </a:p>
        <a:p xmlns:a="http://schemas.openxmlformats.org/drawingml/2006/main">
          <a:pPr algn="l" eaLnBrk="0" hangingPunct="0"/>
          <a:r>
            <a:rPr lang="en-US" sz="1200" b="1" i="0" dirty="0" smtClean="0">
              <a:solidFill>
                <a:schemeClr val="accent2">
                  <a:lumMod val="60000"/>
                  <a:lumOff val="40000"/>
                </a:schemeClr>
              </a:solidFill>
              <a:latin typeface="+mn-lt"/>
              <a:ea typeface="Times New Roman" charset="0"/>
              <a:cs typeface="Times New Roman" charset="0"/>
            </a:rPr>
            <a:t>electric </a:t>
          </a:r>
          <a:r>
            <a:rPr lang="en-US" sz="1200" b="1" i="0" dirty="0">
              <a:solidFill>
                <a:schemeClr val="accent2">
                  <a:lumMod val="60000"/>
                  <a:lumOff val="40000"/>
                </a:schemeClr>
              </a:solidFill>
              <a:latin typeface="+mn-lt"/>
              <a:ea typeface="Times New Roman" charset="0"/>
              <a:cs typeface="Times New Roman" charset="0"/>
            </a:rPr>
            <a:t>power</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accent3"/>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accent3"/>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3"/>
              </a:solidFill>
              <a:effectLst/>
              <a:uLnTx/>
              <a:uFillTx/>
              <a:latin typeface="+mn-lt"/>
              <a:ea typeface="Times New Roman" charset="0"/>
              <a:cs typeface="Times New Roman" charset="0"/>
            </a:rPr>
            <a:t>industrial</a:t>
          </a:r>
          <a:endParaRPr kumimoji="0" lang="en-US" sz="1200" b="1" i="0" u="none" strike="noStrike" kern="0" cap="none" spc="0" normalizeH="0" baseline="0" noProof="0" dirty="0">
            <a:ln>
              <a:noFill/>
            </a:ln>
            <a:solidFill>
              <a:schemeClr val="accent3"/>
            </a:solidFill>
            <a:effectLst/>
            <a:uLnTx/>
            <a:uFillTx/>
            <a:latin typeface="+mn-lt"/>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sz="1200" b="1" dirty="0">
            <a:solidFill>
              <a:srgbClr val="003953"/>
            </a:solidFill>
            <a:ea typeface="Times New Roman" charset="0"/>
            <a:cs typeface="Times New Roman" charset="0"/>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3953"/>
              </a:solidFill>
              <a:effectLst/>
              <a:uLnTx/>
              <a:uFillTx/>
              <a:latin typeface="+mn-lt"/>
              <a:ea typeface="Times New Roman" charset="0"/>
              <a:cs typeface="Times New Roman" charset="0"/>
            </a:rPr>
            <a:t>transportation</a:t>
          </a:r>
        </a:p>
        <a:p xmlns:a="http://schemas.openxmlformats.org/drawingml/2006/main">
          <a:pPr algn="l" eaLnBrk="0" hangingPunct="0"/>
          <a:endParaRPr lang="en-US" sz="1200" b="1" i="0" dirty="0">
            <a:solidFill>
              <a:schemeClr val="accent2"/>
            </a:solidFill>
            <a:latin typeface="+mn-lt"/>
            <a:ea typeface="Times New Roman" charset="0"/>
            <a:cs typeface="Times New Roman" charset="0"/>
          </a:endParaRPr>
        </a:p>
        <a:p xmlns:a="http://schemas.openxmlformats.org/drawingml/2006/main">
          <a:pPr algn="l" eaLnBrk="0" hangingPunct="0"/>
          <a:endParaRPr lang="en-US" sz="1200" b="1" i="0" dirty="0" smtClean="0">
            <a:solidFill>
              <a:srgbClr val="C00000"/>
            </a:solidFill>
            <a:latin typeface="+mn-lt"/>
            <a:ea typeface="Times New Roman" charset="0"/>
            <a:cs typeface="Times New Roman" charset="0"/>
          </a:endParaRPr>
        </a:p>
        <a:p xmlns:a="http://schemas.openxmlformats.org/drawingml/2006/main">
          <a:pPr algn="l" eaLnBrk="0" hangingPunct="0"/>
          <a:endParaRPr lang="en-US" sz="1200" b="1" dirty="0">
            <a:solidFill>
              <a:srgbClr val="C00000"/>
            </a:solidFill>
            <a:ea typeface="Times New Roman" charset="0"/>
            <a:cs typeface="Times New Roman" charset="0"/>
          </a:endParaRPr>
        </a:p>
        <a:p xmlns:a="http://schemas.openxmlformats.org/drawingml/2006/main">
          <a:pPr algn="l" eaLnBrk="0" hangingPunct="0"/>
          <a:endParaRPr lang="en-US" sz="1200" b="1" i="0" dirty="0">
            <a:solidFill>
              <a:srgbClr val="C00000"/>
            </a:solidFill>
            <a:latin typeface="+mn-lt"/>
            <a:ea typeface="Times New Roman" charset="0"/>
            <a:cs typeface="Times New Roman" charset="0"/>
          </a:endParaRPr>
        </a:p>
        <a:p xmlns:a="http://schemas.openxmlformats.org/drawingml/2006/main">
          <a:pPr algn="l" eaLnBrk="0" hangingPunct="0"/>
          <a:r>
            <a:rPr lang="en-US" sz="1200" b="1" dirty="0" smtClean="0">
              <a:solidFill>
                <a:srgbClr val="C00000"/>
              </a:solidFill>
              <a:ea typeface="Times New Roman" charset="0"/>
              <a:cs typeface="Times New Roman" charset="0"/>
            </a:rPr>
            <a:t>r</a:t>
          </a:r>
          <a:r>
            <a:rPr lang="en-US" sz="1200" b="1" i="0" dirty="0" smtClean="0">
              <a:solidFill>
                <a:srgbClr val="C00000"/>
              </a:solidFill>
              <a:latin typeface="+mn-lt"/>
              <a:ea typeface="Times New Roman" charset="0"/>
              <a:cs typeface="Times New Roman" charset="0"/>
            </a:rPr>
            <a:t>esidential</a:t>
          </a:r>
          <a:endParaRPr lang="en-US" sz="1200" b="1" i="0" dirty="0">
            <a:solidFill>
              <a:srgbClr val="E3A5AC"/>
            </a:solidFill>
            <a:latin typeface="+mn-lt"/>
            <a:ea typeface="Times New Roman" charset="0"/>
            <a:cs typeface="Times New Roman" charset="0"/>
          </a:endParaRPr>
        </a:p>
        <a:p xmlns:a="http://schemas.openxmlformats.org/drawingml/2006/main">
          <a:pPr algn="l" eaLnBrk="0" hangingPunct="0"/>
          <a:r>
            <a:rPr lang="en-US" sz="1200" b="1" i="0" dirty="0" smtClean="0">
              <a:solidFill>
                <a:srgbClr val="E3A5AC"/>
              </a:solidFill>
              <a:latin typeface="+mn-lt"/>
              <a:ea typeface="Times New Roman" charset="0"/>
              <a:cs typeface="Times New Roman" charset="0"/>
            </a:rPr>
            <a:t>commercial</a:t>
          </a:r>
          <a:endParaRPr lang="en-US" sz="1200" b="1" i="0" dirty="0">
            <a:solidFill>
              <a:srgbClr val="E3A5AC"/>
            </a:solidFill>
            <a:latin typeface="+mn-lt"/>
            <a:ea typeface="Times New Roman" charset="0"/>
            <a:cs typeface="Times New Roman" charset="0"/>
          </a:endParaRPr>
        </a:p>
      </cdr:txBody>
    </cdr:sp>
  </cdr:relSizeAnchor>
  <cdr:relSizeAnchor xmlns:cdr="http://schemas.openxmlformats.org/drawingml/2006/chartDrawing">
    <cdr:from>
      <cdr:x>0</cdr:x>
      <cdr:y>0</cdr:y>
    </cdr:from>
    <cdr:to>
      <cdr:x>1</cdr:x>
      <cdr:y>0.18978</cdr:y>
    </cdr:to>
    <cdr:sp macro="" textlink="">
      <cdr:nvSpPr>
        <cdr:cNvPr id="8" name="TextBox 1"/>
        <cdr:cNvSpPr txBox="1"/>
      </cdr:nvSpPr>
      <cdr:spPr bwMode="auto">
        <a:xfrm xmlns:a="http://schemas.openxmlformats.org/drawingml/2006/main">
          <a:off x="0" y="-1443593"/>
          <a:ext cx="4022725" cy="5673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b="0" i="0" dirty="0">
            <a:solidFill>
              <a:schemeClr val="tx1"/>
            </a:solidFill>
            <a:latin typeface="+mn-lt"/>
            <a:ea typeface="Times New Roman" charset="0"/>
            <a:cs typeface="Times New Roman" charset="0"/>
          </a:endParaRPr>
        </a:p>
      </cdr:txBody>
    </cdr:sp>
  </cdr:relSizeAnchor>
  <cdr:relSizeAnchor xmlns:cdr="http://schemas.openxmlformats.org/drawingml/2006/chartDrawing">
    <cdr:from>
      <cdr:x>0.25736</cdr:x>
      <cdr:y>0</cdr:y>
    </cdr:from>
    <cdr:to>
      <cdr:x>0.5</cdr:x>
      <cdr:y>0.1343</cdr:y>
    </cdr:to>
    <cdr:sp macro="" textlink="">
      <cdr:nvSpPr>
        <cdr:cNvPr id="9" name="TextBox 1"/>
        <cdr:cNvSpPr txBox="1"/>
      </cdr:nvSpPr>
      <cdr:spPr bwMode="auto">
        <a:xfrm xmlns:a="http://schemas.openxmlformats.org/drawingml/2006/main">
          <a:off x="1035288" y="-1443593"/>
          <a:ext cx="976074" cy="4014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050" b="0" i="0" dirty="0">
            <a:solidFill>
              <a:schemeClr val="tx1"/>
            </a:solidFill>
            <a:latin typeface="+mn-lt"/>
            <a:ea typeface="Times New Roman" charset="0"/>
            <a:cs typeface="Times New Roman" charset="0"/>
          </a:endParaRPr>
        </a:p>
        <a:p xmlns:a="http://schemas.openxmlformats.org/drawingml/2006/main">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 projections</a:t>
          </a:r>
          <a:endParaRPr lang="en-US" sz="1200" b="0" i="0" dirty="0">
            <a:solidFill>
              <a:schemeClr val="tx1"/>
            </a:solidFill>
            <a:latin typeface="+mn-lt"/>
            <a:ea typeface="Times New Roman" charset="0"/>
            <a:cs typeface="Times New Roman" charset="0"/>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0.08526</cdr:x>
      <cdr:y>0</cdr:y>
    </cdr:from>
    <cdr:to>
      <cdr:x>0.8646</cdr:x>
      <cdr:y>0.12172</cdr:y>
    </cdr:to>
    <cdr:sp macro="" textlink="">
      <cdr:nvSpPr>
        <cdr:cNvPr id="5" name="TextBox 1"/>
        <cdr:cNvSpPr txBox="1"/>
      </cdr:nvSpPr>
      <cdr:spPr bwMode="auto">
        <a:xfrm xmlns:a="http://schemas.openxmlformats.org/drawingml/2006/main">
          <a:off x="221709" y="0"/>
          <a:ext cx="2026537" cy="35850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baseline="0" dirty="0" smtClean="0">
            <a:solidFill>
              <a:schemeClr val="bg2"/>
            </a:solidFill>
            <a:latin typeface="+mn-lt"/>
            <a:ea typeface="Times New Roman" charset="0"/>
            <a:cs typeface="Times New Roman" charset="0"/>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0.11308</cdr:x>
      <cdr:y>0.01145</cdr:y>
    </cdr:from>
    <cdr:to>
      <cdr:x>0.61545</cdr:x>
      <cdr:y>0.13166</cdr:y>
    </cdr:to>
    <cdr:sp macro="" textlink="">
      <cdr:nvSpPr>
        <cdr:cNvPr id="8" name="TextBox 1"/>
        <cdr:cNvSpPr txBox="1"/>
      </cdr:nvSpPr>
      <cdr:spPr bwMode="auto">
        <a:xfrm xmlns:a="http://schemas.openxmlformats.org/drawingml/2006/main">
          <a:off x="293863" y="33717"/>
          <a:ext cx="1305527" cy="3540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baseline="0" dirty="0" smtClean="0">
            <a:solidFill>
              <a:schemeClr val="bg2"/>
            </a:solidFill>
            <a:latin typeface="+mn-lt"/>
            <a:ea typeface="Times New Roman" charset="0"/>
            <a:cs typeface="Times New Roman" charset="0"/>
          </a:endParaRPr>
        </a:p>
      </cdr:txBody>
    </cdr:sp>
  </cdr:relSizeAnchor>
</c:userShapes>
</file>

<file path=ppt/drawings/drawing32.xml><?xml version="1.0" encoding="utf-8"?>
<c:userShapes xmlns:c="http://schemas.openxmlformats.org/drawingml/2006/chart">
  <cdr:relSizeAnchor xmlns:cdr="http://schemas.openxmlformats.org/drawingml/2006/chartDrawing">
    <cdr:from>
      <cdr:x>0.11023</cdr:x>
      <cdr:y>0.00162</cdr:y>
    </cdr:from>
    <cdr:to>
      <cdr:x>0.88957</cdr:x>
      <cdr:y>0.12183</cdr:y>
    </cdr:to>
    <cdr:sp macro="" textlink="">
      <cdr:nvSpPr>
        <cdr:cNvPr id="6" name="TextBox 1"/>
        <cdr:cNvSpPr txBox="1"/>
      </cdr:nvSpPr>
      <cdr:spPr bwMode="auto">
        <a:xfrm xmlns:a="http://schemas.openxmlformats.org/drawingml/2006/main">
          <a:off x="286453" y="4772"/>
          <a:ext cx="2025301" cy="3540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baseline="0" dirty="0" smtClean="0">
            <a:solidFill>
              <a:schemeClr val="bg2"/>
            </a:solidFill>
            <a:latin typeface="+mn-lt"/>
            <a:ea typeface="Times New Roman" charset="0"/>
            <a:cs typeface="Times New Roman" charset="0"/>
          </a:endParaRPr>
        </a:p>
      </cdr:txBody>
    </cdr:sp>
  </cdr:relSizeAnchor>
</c:userShapes>
</file>

<file path=ppt/drawings/drawing33.xml><?xml version="1.0" encoding="utf-8"?>
<c:userShapes xmlns:c="http://schemas.openxmlformats.org/drawingml/2006/chart">
  <cdr:relSizeAnchor xmlns:cdr="http://schemas.openxmlformats.org/drawingml/2006/chartDrawing">
    <cdr:from>
      <cdr:x>0.1872</cdr:x>
      <cdr:y>0.02643</cdr:y>
    </cdr:from>
    <cdr:to>
      <cdr:x>0.7575</cdr:x>
      <cdr:y>0.15864</cdr:y>
    </cdr:to>
    <cdr:sp macro="" textlink="">
      <cdr:nvSpPr>
        <cdr:cNvPr id="3" name="TextBox 1"/>
        <cdr:cNvSpPr txBox="1"/>
      </cdr:nvSpPr>
      <cdr:spPr bwMode="auto">
        <a:xfrm xmlns:a="http://schemas.openxmlformats.org/drawingml/2006/main">
          <a:off x="753072" y="76358"/>
          <a:ext cx="2294160" cy="3820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Arial" panose="020B0604020202020204" pitchFamily="34" charset="0"/>
              <a:ea typeface="Times New Roman" charset="0"/>
              <a:cs typeface="Arial" panose="020B0604020202020204" pitchFamily="34"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2020</a:t>
          </a:r>
        </a:p>
        <a:p xmlns:a="http://schemas.openxmlformats.org/drawingml/2006/main">
          <a:pPr eaLnBrk="0" hangingPunct="0"/>
          <a:r>
            <a:rPr lang="en-US" sz="1200" b="0" i="0" dirty="0" smtClean="0">
              <a:solidFill>
                <a:schemeClr val="tx1"/>
              </a:solidFill>
              <a:latin typeface="Arial" panose="020B0604020202020204" pitchFamily="34" charset="0"/>
              <a:ea typeface="Times New Roman" charset="0"/>
              <a:cs typeface="Arial" panose="020B0604020202020204" pitchFamily="34" charset="0"/>
            </a:rPr>
            <a:t>history</a:t>
          </a:r>
          <a:r>
            <a:rPr lang="en-US" sz="1200"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0.33816</cdr:x>
      <cdr:y>0.4279</cdr:y>
    </cdr:from>
    <cdr:to>
      <cdr:x>0.78471</cdr:x>
      <cdr:y>0.77479</cdr:y>
    </cdr:to>
    <cdr:sp macro="" textlink="">
      <cdr:nvSpPr>
        <cdr:cNvPr id="4" name="TextBox 1"/>
        <cdr:cNvSpPr txBox="1"/>
      </cdr:nvSpPr>
      <cdr:spPr bwMode="auto">
        <a:xfrm xmlns:a="http://schemas.openxmlformats.org/drawingml/2006/main">
          <a:off x="1360315" y="1496485"/>
          <a:ext cx="1796348" cy="12131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2"/>
              </a:solidFill>
              <a:latin typeface="Arial" panose="020B0604020202020204" pitchFamily="34" charset="0"/>
              <a:ea typeface="Times New Roman" charset="0"/>
              <a:cs typeface="Arial" panose="020B0604020202020204" pitchFamily="34" charset="0"/>
            </a:rPr>
            <a:t>diesel and</a:t>
          </a:r>
          <a:r>
            <a:rPr lang="en-US" sz="1200" b="1" i="0" baseline="0" dirty="0" smtClean="0">
              <a:solidFill>
                <a:schemeClr val="accent2"/>
              </a:solidFill>
              <a:latin typeface="Arial" panose="020B0604020202020204" pitchFamily="34" charset="0"/>
              <a:ea typeface="Times New Roman" charset="0"/>
              <a:cs typeface="Arial" panose="020B0604020202020204" pitchFamily="34" charset="0"/>
            </a:rPr>
            <a:t> </a:t>
          </a:r>
          <a:r>
            <a:rPr lang="en-US" sz="1200" b="1" i="0" dirty="0" smtClean="0">
              <a:solidFill>
                <a:schemeClr val="accent2"/>
              </a:solidFill>
              <a:latin typeface="Arial" panose="020B0604020202020204" pitchFamily="34" charset="0"/>
              <a:ea typeface="Times New Roman" charset="0"/>
              <a:cs typeface="Arial" panose="020B0604020202020204" pitchFamily="34" charset="0"/>
            </a:rPr>
            <a:t>residual</a:t>
          </a:r>
          <a:r>
            <a:rPr lang="en-US" sz="1200" b="1" i="0" baseline="0" dirty="0" smtClean="0">
              <a:solidFill>
                <a:schemeClr val="accent2"/>
              </a:solidFill>
              <a:latin typeface="Arial" panose="020B0604020202020204" pitchFamily="34" charset="0"/>
              <a:ea typeface="Times New Roman" charset="0"/>
              <a:cs typeface="Arial" panose="020B0604020202020204" pitchFamily="34" charset="0"/>
            </a:rPr>
            <a:t> fuel exports</a:t>
          </a:r>
        </a:p>
        <a:p xmlns:a="http://schemas.openxmlformats.org/drawingml/2006/main">
          <a:pPr eaLnBrk="0" hangingPunct="0"/>
          <a:endParaRPr lang="en-US" sz="1000" i="0" baseline="0" dirty="0" smtClean="0">
            <a:solidFill>
              <a:schemeClr val="accent4"/>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endParaRPr lang="en-US" sz="1000" dirty="0" smtClean="0">
            <a:solidFill>
              <a:schemeClr val="accent4"/>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endParaRPr lang="en-US" sz="800" i="0" baseline="0" dirty="0" smtClean="0">
            <a:solidFill>
              <a:schemeClr val="accent4"/>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endParaRPr lang="en-US" sz="800" i="0" baseline="0" dirty="0" smtClean="0">
            <a:solidFill>
              <a:schemeClr val="accent4"/>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endParaRPr lang="en-US" sz="1000" i="0" baseline="0" dirty="0" smtClean="0">
            <a:solidFill>
              <a:schemeClr val="accent4"/>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1200" b="1" i="0" dirty="0" smtClean="0">
              <a:solidFill>
                <a:schemeClr val="accent6"/>
              </a:solidFill>
              <a:latin typeface="Arial" panose="020B0604020202020204" pitchFamily="34" charset="0"/>
              <a:ea typeface="Times New Roman" charset="0"/>
              <a:cs typeface="Arial" panose="020B0604020202020204" pitchFamily="34" charset="0"/>
            </a:rPr>
            <a:t>unfinished</a:t>
          </a:r>
          <a:r>
            <a:rPr lang="en-US" sz="1200" b="1" i="0" baseline="0" dirty="0" smtClean="0">
              <a:solidFill>
                <a:schemeClr val="accent6"/>
              </a:solidFill>
              <a:latin typeface="Arial" panose="020B0604020202020204" pitchFamily="34" charset="0"/>
              <a:ea typeface="Times New Roman" charset="0"/>
              <a:cs typeface="Arial" panose="020B0604020202020204" pitchFamily="34" charset="0"/>
            </a:rPr>
            <a:t> oils imports</a:t>
          </a:r>
          <a:endParaRPr lang="en-US" sz="1200" b="1" i="0" dirty="0" smtClean="0">
            <a:solidFill>
              <a:schemeClr val="accent6"/>
            </a:solidFill>
            <a:latin typeface="Arial" panose="020B0604020202020204" pitchFamily="34" charset="0"/>
            <a:ea typeface="Times New Roman" charset="0"/>
            <a:cs typeface="Arial" panose="020B0604020202020204" pitchFamily="34" charset="0"/>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0.01022</cdr:x>
      <cdr:y>0</cdr:y>
    </cdr:from>
    <cdr:to>
      <cdr:x>0.86786</cdr:x>
      <cdr:y>0.1896</cdr:y>
    </cdr:to>
    <cdr:sp macro="" textlink="">
      <cdr:nvSpPr>
        <cdr:cNvPr id="2" name="TextBox 1"/>
        <cdr:cNvSpPr txBox="1"/>
      </cdr:nvSpPr>
      <cdr:spPr bwMode="auto">
        <a:xfrm xmlns:a="http://schemas.openxmlformats.org/drawingml/2006/main">
          <a:off x="88844" y="0"/>
          <a:ext cx="7455593" cy="8515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200" i="0" baseline="0" dirty="0" smtClean="0">
            <a:solidFill>
              <a:schemeClr val="tx1"/>
            </a:solidFill>
            <a:ea typeface="Times New Roman" charset="0"/>
            <a:cs typeface="Times New Roman" charset="0"/>
          </a:endParaRPr>
        </a:p>
        <a:p xmlns:a="http://schemas.openxmlformats.org/drawingml/2006/main">
          <a:pPr eaLnBrk="0" hangingPunct="0"/>
          <a:endParaRPr lang="en-US" sz="1200" i="0" dirty="0" smtClean="0">
            <a:solidFill>
              <a:schemeClr val="tx1"/>
            </a:solidFill>
            <a:ea typeface="Times New Roman" charset="0"/>
            <a:cs typeface="Times New Roman" charset="0"/>
          </a:endParaRPr>
        </a:p>
      </cdr:txBody>
    </cdr:sp>
  </cdr:relSizeAnchor>
  <cdr:relSizeAnchor xmlns:cdr="http://schemas.openxmlformats.org/drawingml/2006/chartDrawing">
    <cdr:from>
      <cdr:x>0.26605</cdr:x>
      <cdr:y>0.02559</cdr:y>
    </cdr:from>
    <cdr:to>
      <cdr:x>0.45921</cdr:x>
      <cdr:y>0.15553</cdr:y>
    </cdr:to>
    <cdr:sp macro="" textlink="">
      <cdr:nvSpPr>
        <cdr:cNvPr id="6" name="TextBox 1"/>
        <cdr:cNvSpPr txBox="1"/>
      </cdr:nvSpPr>
      <cdr:spPr bwMode="auto">
        <a:xfrm xmlns:a="http://schemas.openxmlformats.org/drawingml/2006/main">
          <a:off x="2128666" y="73818"/>
          <a:ext cx="1545473" cy="3748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0.81353</cdr:x>
      <cdr:y>0.0761</cdr:y>
    </cdr:from>
    <cdr:to>
      <cdr:x>1</cdr:x>
      <cdr:y>0.75673</cdr:y>
    </cdr:to>
    <cdr:sp macro="" textlink="">
      <cdr:nvSpPr>
        <cdr:cNvPr id="5" name="TextBox 1"/>
        <cdr:cNvSpPr txBox="1"/>
      </cdr:nvSpPr>
      <cdr:spPr bwMode="auto">
        <a:xfrm xmlns:a="http://schemas.openxmlformats.org/drawingml/2006/main">
          <a:off x="6509054" y="234243"/>
          <a:ext cx="1491946" cy="20950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dirty="0">
            <a:solidFill>
              <a:schemeClr val="tx2"/>
            </a:solidFill>
            <a:ea typeface="Times New Roman" charset="0"/>
            <a:cs typeface="Times New Roman" charset="0"/>
          </a:endParaRPr>
        </a:p>
        <a:p xmlns:a="http://schemas.openxmlformats.org/drawingml/2006/main">
          <a:pPr eaLnBrk="0" hangingPunct="0"/>
          <a:endParaRPr lang="en-US" sz="1200" b="1" i="0" baseline="0" dirty="0">
            <a:solidFill>
              <a:schemeClr val="tx2">
                <a:lumMod val="50000"/>
                <a:lumOff val="50000"/>
              </a:schemeClr>
            </a:solidFill>
            <a:ea typeface="Times New Roman" charset="0"/>
            <a:cs typeface="Times New Roman" charset="0"/>
          </a:endParaRPr>
        </a:p>
      </cdr:txBody>
    </cdr:sp>
  </cdr:relSizeAnchor>
  <cdr:relSizeAnchor xmlns:cdr="http://schemas.openxmlformats.org/drawingml/2006/chartDrawing">
    <cdr:from>
      <cdr:x>0.81353</cdr:x>
      <cdr:y>0.10117</cdr:y>
    </cdr:from>
    <cdr:to>
      <cdr:x>1</cdr:x>
      <cdr:y>0.7818</cdr:y>
    </cdr:to>
    <cdr:sp macro="" textlink="">
      <cdr:nvSpPr>
        <cdr:cNvPr id="7" name="TextBox 1"/>
        <cdr:cNvSpPr txBox="1"/>
      </cdr:nvSpPr>
      <cdr:spPr bwMode="auto">
        <a:xfrm xmlns:a="http://schemas.openxmlformats.org/drawingml/2006/main">
          <a:off x="6509054" y="291887"/>
          <a:ext cx="1491946" cy="19637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endParaRPr lang="en-US" sz="1200" b="1" i="0" baseline="0" dirty="0" smtClean="0">
            <a:solidFill>
              <a:schemeClr val="accent5"/>
            </a:solidFill>
            <a:effectLst/>
          </a:endParaRPr>
        </a:p>
        <a:p xmlns:a="http://schemas.openxmlformats.org/drawingml/2006/main">
          <a:pPr eaLnBrk="0" fontAlgn="auto" latinLnBrk="0" hangingPunct="0"/>
          <a:endParaRPr lang="en-US" sz="1200" dirty="0" smtClean="0">
            <a:solidFill>
              <a:schemeClr val="accent2">
                <a:lumMod val="40000"/>
                <a:lumOff val="60000"/>
              </a:schemeClr>
            </a:solidFill>
            <a:effectLst/>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chemeClr val="accent5">
                  <a:lumMod val="75000"/>
                </a:schemeClr>
              </a:solidFill>
              <a:effectLst/>
            </a:rPr>
            <a:t>High </a:t>
          </a:r>
          <a:r>
            <a:rPr lang="en-US" sz="1200" b="1" i="0" baseline="0" dirty="0">
              <a:solidFill>
                <a:schemeClr val="accent5">
                  <a:lumMod val="75000"/>
                </a:schemeClr>
              </a:solidFill>
              <a:effectLst/>
            </a:rPr>
            <a:t>Oil </a:t>
          </a:r>
          <a:r>
            <a:rPr lang="en-US" sz="1200" b="1" i="0" baseline="0" dirty="0" smtClean="0">
              <a:solidFill>
                <a:schemeClr val="accent5">
                  <a:lumMod val="75000"/>
                </a:schemeClr>
              </a:solidFill>
              <a:effectLst/>
            </a:rPr>
            <a:t>Price</a:t>
          </a:r>
        </a:p>
        <a:p xmlns:a="http://schemas.openxmlformats.org/drawingml/2006/main">
          <a:pPr eaLnBrk="0" fontAlgn="auto" hangingPunct="0">
            <a:spcBef>
              <a:spcPts val="0"/>
            </a:spcBef>
            <a:spcAft>
              <a:spcPts val="0"/>
            </a:spcAft>
            <a:defRPr/>
          </a:pPr>
          <a:r>
            <a:rPr lang="en-US" sz="1200" b="1" dirty="0">
              <a:solidFill>
                <a:schemeClr val="accent2">
                  <a:lumMod val="75000"/>
                </a:schemeClr>
              </a:solidFill>
            </a:rPr>
            <a:t>High Oil and Gas </a:t>
          </a:r>
          <a:r>
            <a:rPr lang="en-US" sz="1200" b="1" dirty="0" smtClean="0">
              <a:solidFill>
                <a:schemeClr val="accent2">
                  <a:lumMod val="75000"/>
                </a:schemeClr>
              </a:solidFill>
            </a:rPr>
            <a:t>Supply</a:t>
          </a:r>
        </a:p>
        <a:p xmlns:a="http://schemas.openxmlformats.org/drawingml/2006/main">
          <a:pPr eaLnBrk="0" fontAlgn="auto" hangingPunct="0">
            <a:spcBef>
              <a:spcPts val="0"/>
            </a:spcBef>
            <a:spcAft>
              <a:spcPts val="0"/>
            </a:spcAft>
            <a:defRPr/>
          </a:pPr>
          <a:endParaRPr lang="en-US" sz="600" b="1" dirty="0" smtClean="0">
            <a:solidFill>
              <a:schemeClr val="accent2">
                <a:lumMod val="75000"/>
              </a:schemeClr>
            </a:solidFill>
          </a:endParaRPr>
        </a:p>
        <a:p xmlns:a="http://schemas.openxmlformats.org/drawingml/2006/main">
          <a:pPr eaLnBrk="0" fontAlgn="auto" hangingPunct="0">
            <a:spcBef>
              <a:spcPts val="0"/>
            </a:spcBef>
            <a:spcAft>
              <a:spcPts val="0"/>
            </a:spcAft>
            <a:defRPr/>
          </a:pPr>
          <a:r>
            <a:rPr lang="en-US" sz="1200" b="1" kern="0" dirty="0" smtClean="0">
              <a:ea typeface="Times New Roman" charset="0"/>
              <a:cs typeface="Times New Roman" charset="0"/>
            </a:rPr>
            <a:t>Reference</a:t>
          </a:r>
        </a:p>
        <a:p xmlns:a="http://schemas.openxmlformats.org/drawingml/2006/main">
          <a:pPr eaLnBrk="0" fontAlgn="auto" hangingPunct="0">
            <a:spcBef>
              <a:spcPts val="0"/>
            </a:spcBef>
            <a:spcAft>
              <a:spcPts val="0"/>
            </a:spcAft>
            <a:defRPr/>
          </a:pPr>
          <a:endParaRPr lang="en-US" sz="1200" b="1" kern="0" dirty="0">
            <a:ea typeface="Times New Roman" charset="0"/>
            <a:cs typeface="Times New Roman" charset="0"/>
          </a:endParaRPr>
        </a:p>
        <a:p xmlns:a="http://schemas.openxmlformats.org/drawingml/2006/main">
          <a:pPr eaLnBrk="0" fontAlgn="auto" hangingPunct="0">
            <a:spcBef>
              <a:spcPts val="0"/>
            </a:spcBef>
            <a:spcAft>
              <a:spcPts val="0"/>
            </a:spcAft>
            <a:defRPr/>
          </a:pPr>
          <a:r>
            <a:rPr lang="en-US" sz="1200" b="1" kern="0" dirty="0" smtClean="0">
              <a:solidFill>
                <a:schemeClr val="accent2">
                  <a:lumMod val="40000"/>
                  <a:lumOff val="60000"/>
                </a:schemeClr>
              </a:solidFill>
              <a:ea typeface="Times New Roman" charset="0"/>
              <a:cs typeface="Times New Roman" charset="0"/>
            </a:rPr>
            <a:t>Low Oil and Gas Supply</a:t>
          </a:r>
        </a:p>
        <a:p xmlns:a="http://schemas.openxmlformats.org/drawingml/2006/main">
          <a:pPr eaLnBrk="0" fontAlgn="auto" hangingPunct="0">
            <a:spcBef>
              <a:spcPts val="0"/>
            </a:spcBef>
            <a:spcAft>
              <a:spcPts val="0"/>
            </a:spcAft>
            <a:defRPr/>
          </a:pPr>
          <a:r>
            <a:rPr lang="en-US" sz="1200" b="1" dirty="0">
              <a:solidFill>
                <a:schemeClr val="accent5">
                  <a:lumMod val="40000"/>
                  <a:lumOff val="60000"/>
                </a:schemeClr>
              </a:solidFill>
            </a:rPr>
            <a:t>Low Oil </a:t>
          </a:r>
          <a:r>
            <a:rPr lang="en-US" sz="1200" b="1" dirty="0" smtClean="0">
              <a:solidFill>
                <a:schemeClr val="accent5">
                  <a:lumMod val="40000"/>
                  <a:lumOff val="60000"/>
                </a:schemeClr>
              </a:solidFill>
            </a:rPr>
            <a:t>Price</a:t>
          </a:r>
          <a:endParaRPr lang="en-US" sz="1200" b="1" dirty="0">
            <a:solidFill>
              <a:schemeClr val="accent2">
                <a:lumMod val="40000"/>
                <a:lumOff val="60000"/>
              </a:schemeClr>
            </a:solidFill>
          </a:endParaRPr>
        </a:p>
        <a:p xmlns:a="http://schemas.openxmlformats.org/drawingml/2006/main">
          <a:pPr eaLnBrk="0" fontAlgn="auto" hangingPunct="0">
            <a:spcBef>
              <a:spcPts val="0"/>
            </a:spcBef>
            <a:spcAft>
              <a:spcPts val="0"/>
            </a:spcAft>
            <a:defRPr/>
          </a:pPr>
          <a:endParaRPr lang="en-US" sz="1200" dirty="0">
            <a:solidFill>
              <a:schemeClr val="accent5">
                <a:lumMod val="40000"/>
                <a:lumOff val="60000"/>
              </a:schemeClr>
            </a:solidFill>
          </a:endParaRPr>
        </a:p>
        <a:p xmlns:a="http://schemas.openxmlformats.org/drawingml/2006/main">
          <a:pPr eaLnBrk="0" fontAlgn="auto" hangingPunct="0">
            <a:spcBef>
              <a:spcPts val="0"/>
            </a:spcBef>
            <a:spcAft>
              <a:spcPts val="0"/>
            </a:spcAft>
            <a:defRPr/>
          </a:pPr>
          <a:endParaRPr lang="en-US" sz="1200" b="1" kern="0" dirty="0">
            <a:ea typeface="Times New Roman" charset="0"/>
            <a:cs typeface="Times New Roman" charset="0"/>
          </a:endParaRPr>
        </a:p>
        <a:p xmlns:a="http://schemas.openxmlformats.org/drawingml/2006/main">
          <a:pPr eaLnBrk="0" fontAlgn="auto" hangingPunct="0">
            <a:spcBef>
              <a:spcPts val="0"/>
            </a:spcBef>
            <a:spcAft>
              <a:spcPts val="0"/>
            </a:spcAft>
            <a:defRPr/>
          </a:pPr>
          <a:endParaRPr lang="en-US" sz="1200" b="1" dirty="0">
            <a:solidFill>
              <a:schemeClr val="accent2">
                <a:lumMod val="75000"/>
              </a:schemeClr>
            </a:solidFill>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dirty="0">
            <a:solidFill>
              <a:schemeClr val="accent5">
                <a:lumMod val="75000"/>
              </a:schemeClr>
            </a:solidFill>
            <a:effectLst/>
          </a:endParaRPr>
        </a:p>
        <a:p xmlns:a="http://schemas.openxmlformats.org/drawingml/2006/main">
          <a:pPr eaLnBrk="0" hangingPunct="0"/>
          <a:endParaRPr lang="en-US" sz="1200" b="1" i="0" dirty="0">
            <a:solidFill>
              <a:schemeClr val="tx2"/>
            </a:solidFill>
            <a:ea typeface="Times New Roman" charset="0"/>
            <a:cs typeface="Times New Roman" charset="0"/>
          </a:endParaRPr>
        </a:p>
        <a:p xmlns:a="http://schemas.openxmlformats.org/drawingml/2006/main">
          <a:pPr eaLnBrk="0" hangingPunct="0"/>
          <a:endParaRPr lang="en-US" sz="1200" b="1" i="0" baseline="0" dirty="0">
            <a:solidFill>
              <a:schemeClr val="tx2">
                <a:lumMod val="50000"/>
                <a:lumOff val="50000"/>
              </a:schemeClr>
            </a:solidFill>
            <a:ea typeface="Times New Roman" charset="0"/>
            <a:cs typeface="Times New Roman" charset="0"/>
          </a:endParaRPr>
        </a:p>
      </cdr:txBody>
    </cdr:sp>
  </cdr:relSizeAnchor>
</c:userShapes>
</file>

<file path=ppt/drawings/drawing35.xml><?xml version="1.0" encoding="utf-8"?>
<c:userShapes xmlns:c="http://schemas.openxmlformats.org/drawingml/2006/chart">
  <cdr:relSizeAnchor xmlns:cdr="http://schemas.openxmlformats.org/drawingml/2006/chartDrawing">
    <cdr:from>
      <cdr:x>0</cdr:x>
      <cdr:y>0</cdr:y>
    </cdr:from>
    <cdr:to>
      <cdr:x>0.90046</cdr:x>
      <cdr:y>0.18468</cdr:y>
    </cdr:to>
    <cdr:sp macro="" textlink="">
      <cdr:nvSpPr>
        <cdr:cNvPr id="2" name="TextBox 1"/>
        <cdr:cNvSpPr txBox="1"/>
      </cdr:nvSpPr>
      <cdr:spPr bwMode="auto">
        <a:xfrm xmlns:a="http://schemas.openxmlformats.org/drawingml/2006/main">
          <a:off x="0" y="0"/>
          <a:ext cx="3540823" cy="6458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dirty="0" smtClean="0">
              <a:solidFill>
                <a:schemeClr val="tx1"/>
              </a:solidFill>
              <a:ea typeface="Times New Roman" charset="0"/>
              <a:cs typeface="Times New Roman" charset="0"/>
            </a:rPr>
            <a:t>Total </a:t>
          </a:r>
          <a:r>
            <a:rPr lang="en-US" sz="1200" b="1" dirty="0">
              <a:solidFill>
                <a:schemeClr val="tx1"/>
              </a:solidFill>
              <a:ea typeface="Times New Roman" charset="0"/>
              <a:cs typeface="Times New Roman" charset="0"/>
            </a:rPr>
            <a:t>m</a:t>
          </a:r>
          <a:r>
            <a:rPr lang="en-US" sz="1200" b="1" dirty="0" smtClean="0">
              <a:solidFill>
                <a:schemeClr val="tx1"/>
              </a:solidFill>
              <a:ea typeface="Times New Roman" charset="0"/>
              <a:cs typeface="Times New Roman" charset="0"/>
            </a:rPr>
            <a:t>otor </a:t>
          </a:r>
          <a:r>
            <a:rPr lang="en-US" sz="1200" b="1" dirty="0" smtClean="0">
              <a:ea typeface="Times New Roman" charset="0"/>
              <a:cs typeface="Times New Roman" charset="0"/>
            </a:rPr>
            <a:t>gasoline consumption</a:t>
          </a:r>
        </a:p>
        <a:p xmlns:a="http://schemas.openxmlformats.org/drawingml/2006/main">
          <a:pPr eaLnBrk="0" hangingPunct="0"/>
          <a:r>
            <a:rPr lang="en-US" sz="1200" b="1" dirty="0" smtClean="0">
              <a:ea typeface="Times New Roman" charset="0"/>
              <a:cs typeface="Times New Roman" charset="0"/>
            </a:rPr>
            <a:t>AEO2021 Reference case</a:t>
          </a:r>
        </a:p>
        <a:p xmlns:a="http://schemas.openxmlformats.org/drawingml/2006/main">
          <a:pPr eaLnBrk="0" hangingPunct="0"/>
          <a:r>
            <a:rPr lang="en-US" i="0" baseline="0" dirty="0" smtClean="0">
              <a:solidFill>
                <a:sysClr val="windowText" lastClr="000000"/>
              </a:solidFill>
              <a:ea typeface="Times New Roman" charset="0"/>
              <a:cs typeface="Times New Roman" charset="0"/>
            </a:rPr>
            <a:t>million barrels per day</a:t>
          </a:r>
        </a:p>
        <a:p xmlns:a="http://schemas.openxmlformats.org/drawingml/2006/main">
          <a:pPr eaLnBrk="0" hangingPunct="0"/>
          <a:endParaRPr lang="en-US" sz="12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0.27415</cdr:x>
      <cdr:y>0.18634</cdr:y>
    </cdr:from>
    <cdr:to>
      <cdr:x>0.6669</cdr:x>
      <cdr:y>0.32316</cdr:y>
    </cdr:to>
    <cdr:sp macro="" textlink="">
      <cdr:nvSpPr>
        <cdr:cNvPr id="9" name="TextBox 1"/>
        <cdr:cNvSpPr txBox="1"/>
      </cdr:nvSpPr>
      <cdr:spPr bwMode="auto">
        <a:xfrm xmlns:a="http://schemas.openxmlformats.org/drawingml/2006/main">
          <a:off x="1078030" y="651665"/>
          <a:ext cx="1544386" cy="4784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36.xml><?xml version="1.0" encoding="utf-8"?>
<c:userShapes xmlns:c="http://schemas.openxmlformats.org/drawingml/2006/chart">
  <cdr:relSizeAnchor xmlns:cdr="http://schemas.openxmlformats.org/drawingml/2006/chartDrawing">
    <cdr:from>
      <cdr:x>0</cdr:x>
      <cdr:y>0</cdr:y>
    </cdr:from>
    <cdr:to>
      <cdr:x>0.90046</cdr:x>
      <cdr:y>0.18468</cdr:y>
    </cdr:to>
    <cdr:sp macro="" textlink="">
      <cdr:nvSpPr>
        <cdr:cNvPr id="2" name="TextBox 1"/>
        <cdr:cNvSpPr txBox="1"/>
      </cdr:nvSpPr>
      <cdr:spPr bwMode="auto">
        <a:xfrm xmlns:a="http://schemas.openxmlformats.org/drawingml/2006/main">
          <a:off x="0" y="-1113530"/>
          <a:ext cx="3540823" cy="6458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baseline="0" dirty="0" smtClean="0">
              <a:solidFill>
                <a:schemeClr val="tx1"/>
              </a:solidFill>
              <a:ea typeface="Times New Roman" charset="0"/>
              <a:cs typeface="Times New Roman" charset="0"/>
            </a:rPr>
            <a:t>Total</a:t>
          </a:r>
          <a:r>
            <a:rPr lang="en-US" sz="1200" b="1" i="0" baseline="0" dirty="0" smtClean="0">
              <a:solidFill>
                <a:sysClr val="windowText" lastClr="000000"/>
              </a:solidFill>
              <a:ea typeface="Times New Roman" charset="0"/>
              <a:cs typeface="Times New Roman" charset="0"/>
            </a:rPr>
            <a:t> ethanol</a:t>
          </a:r>
          <a:r>
            <a:rPr lang="en-US" sz="1200" b="1" i="0" dirty="0" smtClean="0">
              <a:solidFill>
                <a:sysClr val="windowText" lastClr="000000"/>
              </a:solidFill>
              <a:ea typeface="Times New Roman" charset="0"/>
              <a:cs typeface="Times New Roman" charset="0"/>
            </a:rPr>
            <a:t> consumption</a:t>
          </a:r>
          <a:endParaRPr lang="en-US" sz="1200" b="1" i="0" baseline="0" dirty="0" smtClean="0">
            <a:solidFill>
              <a:sysClr val="windowText" lastClr="000000"/>
            </a:solidFill>
            <a:ea typeface="Times New Roman" charset="0"/>
            <a:cs typeface="Times New Roman" charset="0"/>
          </a:endParaRPr>
        </a:p>
        <a:p xmlns:a="http://schemas.openxmlformats.org/drawingml/2006/main">
          <a:pPr eaLnBrk="0" hangingPunct="0"/>
          <a:r>
            <a:rPr lang="en-US" sz="1200" b="1" dirty="0" smtClean="0">
              <a:ea typeface="Times New Roman" charset="0"/>
              <a:cs typeface="Times New Roman" charset="0"/>
            </a:rPr>
            <a:t>AEO2021 Reference case</a:t>
          </a:r>
          <a:endParaRPr lang="en-US" sz="1200" b="1" i="0" baseline="0" dirty="0" smtClean="0">
            <a:solidFill>
              <a:sysClr val="windowText" lastClr="000000"/>
            </a:solidFill>
            <a:ea typeface="Times New Roman" charset="0"/>
            <a:cs typeface="Times New Roman" charset="0"/>
          </a:endParaRPr>
        </a:p>
        <a:p xmlns:a="http://schemas.openxmlformats.org/drawingml/2006/main">
          <a:pPr eaLnBrk="0" hangingPunct="0"/>
          <a:r>
            <a:rPr lang="en-US" i="0" baseline="0" dirty="0" smtClean="0">
              <a:solidFill>
                <a:sysClr val="windowText" lastClr="000000"/>
              </a:solidFill>
              <a:ea typeface="Times New Roman" charset="0"/>
              <a:cs typeface="Times New Roman" charset="0"/>
            </a:rPr>
            <a:t>million barrels per day</a:t>
          </a:r>
        </a:p>
        <a:p xmlns:a="http://schemas.openxmlformats.org/drawingml/2006/main">
          <a:pPr eaLnBrk="0" hangingPunct="0"/>
          <a:endParaRPr lang="en-US" sz="120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0.28001</cdr:x>
      <cdr:y>0.17823</cdr:y>
    </cdr:from>
    <cdr:to>
      <cdr:x>0.67276</cdr:x>
      <cdr:y>0.31505</cdr:y>
    </cdr:to>
    <cdr:sp macro="" textlink="">
      <cdr:nvSpPr>
        <cdr:cNvPr id="9" name="TextBox 1"/>
        <cdr:cNvSpPr txBox="1"/>
      </cdr:nvSpPr>
      <cdr:spPr bwMode="auto">
        <a:xfrm xmlns:a="http://schemas.openxmlformats.org/drawingml/2006/main">
          <a:off x="1101047" y="623317"/>
          <a:ext cx="1544386" cy="47849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37.xml><?xml version="1.0" encoding="utf-8"?>
<c:userShapes xmlns:c="http://schemas.openxmlformats.org/drawingml/2006/chart">
  <cdr:relSizeAnchor xmlns:cdr="http://schemas.openxmlformats.org/drawingml/2006/chartDrawing">
    <cdr:from>
      <cdr:x>0.28071</cdr:x>
      <cdr:y>0</cdr:y>
    </cdr:from>
    <cdr:to>
      <cdr:x>0.60637</cdr:x>
      <cdr:y>0.13274</cdr:y>
    </cdr:to>
    <cdr:sp macro="" textlink="">
      <cdr:nvSpPr>
        <cdr:cNvPr id="17" name="TextBox 1"/>
        <cdr:cNvSpPr txBox="1"/>
      </cdr:nvSpPr>
      <cdr:spPr bwMode="auto">
        <a:xfrm xmlns:a="http://schemas.openxmlformats.org/drawingml/2006/main">
          <a:off x="1103800" y="-1526409"/>
          <a:ext cx="1280573" cy="3800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0.65721</cdr:x>
      <cdr:y>0.23784</cdr:y>
    </cdr:from>
    <cdr:to>
      <cdr:x>0.99992</cdr:x>
      <cdr:y>0.7649</cdr:y>
    </cdr:to>
    <cdr:sp macro="" textlink="">
      <cdr:nvSpPr>
        <cdr:cNvPr id="6" name="TextBox 1"/>
        <cdr:cNvSpPr txBox="1"/>
      </cdr:nvSpPr>
      <cdr:spPr bwMode="auto">
        <a:xfrm xmlns:a="http://schemas.openxmlformats.org/drawingml/2006/main">
          <a:off x="2584303" y="680946"/>
          <a:ext cx="1347617" cy="150898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baseline="0" dirty="0">
              <a:solidFill>
                <a:schemeClr val="accent5">
                  <a:lumMod val="75000"/>
                </a:schemeClr>
              </a:solidFill>
              <a:latin typeface="+mn-lt"/>
              <a:ea typeface="Times New Roman" charset="0"/>
              <a:cs typeface="Times New Roman" charset="0"/>
            </a:rPr>
            <a:t>High Oil </a:t>
          </a:r>
          <a:r>
            <a:rPr lang="en-US" sz="1200" b="1" i="0" baseline="0" dirty="0" smtClean="0">
              <a:solidFill>
                <a:schemeClr val="accent5">
                  <a:lumMod val="75000"/>
                </a:schemeClr>
              </a:solidFill>
              <a:latin typeface="+mn-lt"/>
              <a:ea typeface="Times New Roman" charset="0"/>
              <a:cs typeface="Times New Roman" charset="0"/>
            </a:rPr>
            <a:t>Price</a:t>
          </a: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sz="1200" b="1" i="0" baseline="0" dirty="0">
            <a:solidFill>
              <a:schemeClr val="tx2"/>
            </a:solidFill>
            <a:effectLst/>
            <a:latin typeface="+mn-lt"/>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sz="1200" b="1" i="0" baseline="0" dirty="0">
            <a:solidFill>
              <a:schemeClr val="tx2"/>
            </a:solidFill>
            <a:effectLst/>
            <a:latin typeface="+mn-lt"/>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chemeClr val="tx1"/>
              </a:solidFill>
              <a:effectLst/>
              <a:latin typeface="+mn-lt"/>
            </a:rPr>
            <a:t>Reference</a:t>
          </a:r>
        </a:p>
        <a:p xmlns:a="http://schemas.openxmlformats.org/drawingml/2006/main">
          <a:pPr algn="l" eaLnBrk="0" hangingPunct="0"/>
          <a:endParaRPr lang="en-US" sz="1200" b="1" i="0" baseline="0" dirty="0">
            <a:solidFill>
              <a:schemeClr val="accent5"/>
            </a:solidFill>
            <a:latin typeface="+mn-lt"/>
            <a:ea typeface="Times New Roman" charset="0"/>
            <a:cs typeface="Times New Roman" charset="0"/>
          </a:endParaRPr>
        </a:p>
        <a:p xmlns:a="http://schemas.openxmlformats.org/drawingml/2006/main">
          <a:pPr algn="l" eaLnBrk="0" hangingPunct="0"/>
          <a:r>
            <a:rPr lang="en-US" sz="1200" b="1" i="0" baseline="0" dirty="0">
              <a:solidFill>
                <a:schemeClr val="accent5">
                  <a:lumMod val="40000"/>
                  <a:lumOff val="60000"/>
                </a:schemeClr>
              </a:solidFill>
              <a:latin typeface="+mn-lt"/>
              <a:ea typeface="Times New Roman" charset="0"/>
              <a:cs typeface="Times New Roman" charset="0"/>
            </a:rPr>
            <a:t>Low Oil Price</a:t>
          </a:r>
          <a:endParaRPr lang="en-US" sz="1200" i="0" dirty="0">
            <a:solidFill>
              <a:schemeClr val="accent5">
                <a:lumMod val="40000"/>
                <a:lumOff val="60000"/>
              </a:schemeClr>
            </a:solidFill>
            <a:latin typeface="+mn-lt"/>
            <a:ea typeface="Times New Roman" charset="0"/>
            <a:cs typeface="Times New Roman" charset="0"/>
          </a:endParaRPr>
        </a:p>
      </cdr:txBody>
    </cdr:sp>
  </cdr:relSizeAnchor>
</c:userShapes>
</file>

<file path=ppt/drawings/drawing38.xml><?xml version="1.0" encoding="utf-8"?>
<c:userShapes xmlns:c="http://schemas.openxmlformats.org/drawingml/2006/chart">
  <cdr:relSizeAnchor xmlns:cdr="http://schemas.openxmlformats.org/drawingml/2006/chartDrawing">
    <cdr:from>
      <cdr:x>0.26584</cdr:x>
      <cdr:y>0</cdr:y>
    </cdr:from>
    <cdr:to>
      <cdr:x>0.73416</cdr:x>
      <cdr:y>0.13113</cdr:y>
    </cdr:to>
    <cdr:sp macro="" textlink="">
      <cdr:nvSpPr>
        <cdr:cNvPr id="5" name="TextBox 1"/>
        <cdr:cNvSpPr txBox="1"/>
      </cdr:nvSpPr>
      <cdr:spPr bwMode="auto">
        <a:xfrm xmlns:a="http://schemas.openxmlformats.org/drawingml/2006/main">
          <a:off x="1069400" y="-1526409"/>
          <a:ext cx="1883923" cy="3754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0.6948</cdr:x>
      <cdr:y>0.09866</cdr:y>
    </cdr:from>
    <cdr:to>
      <cdr:x>0.98863</cdr:x>
      <cdr:y>0.59824</cdr:y>
    </cdr:to>
    <cdr:sp macro="" textlink="">
      <cdr:nvSpPr>
        <cdr:cNvPr id="6" name="TextBox 1"/>
        <cdr:cNvSpPr txBox="1"/>
      </cdr:nvSpPr>
      <cdr:spPr bwMode="auto">
        <a:xfrm xmlns:a="http://schemas.openxmlformats.org/drawingml/2006/main">
          <a:off x="2794983" y="282454"/>
          <a:ext cx="1182022" cy="14303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baseline="0" dirty="0" smtClean="0">
              <a:solidFill>
                <a:schemeClr val="accent5">
                  <a:lumMod val="75000"/>
                </a:schemeClr>
              </a:solidFill>
              <a:ea typeface="Times New Roman" charset="0"/>
              <a:cs typeface="Times New Roman" charset="0"/>
            </a:rPr>
            <a:t>High </a:t>
          </a:r>
          <a:r>
            <a:rPr lang="en-US" sz="1200" b="1" i="0" baseline="0" dirty="0">
              <a:solidFill>
                <a:schemeClr val="accent5">
                  <a:lumMod val="75000"/>
                </a:schemeClr>
              </a:solidFill>
              <a:ea typeface="Times New Roman" charset="0"/>
              <a:cs typeface="Times New Roman" charset="0"/>
            </a:rPr>
            <a:t>Oil </a:t>
          </a:r>
          <a:r>
            <a:rPr lang="en-US" sz="1200" b="1" i="0" baseline="0" dirty="0" smtClean="0">
              <a:solidFill>
                <a:schemeClr val="accent5">
                  <a:lumMod val="75000"/>
                </a:schemeClr>
              </a:solidFill>
              <a:ea typeface="Times New Roman" charset="0"/>
              <a:cs typeface="Times New Roman" charset="0"/>
            </a:rPr>
            <a:t>Price</a:t>
          </a:r>
          <a:endParaRPr lang="en-US" sz="1200" b="1" i="0" baseline="0" dirty="0">
            <a:effectLst/>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sz="1200" b="1" i="0" baseline="0" dirty="0" smtClean="0">
            <a:effectLst/>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sz="1200" b="1" i="0" baseline="0" dirty="0">
            <a:effectLst/>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endParaRPr lang="en-US" sz="1200" b="1" i="0" baseline="0" dirty="0" smtClean="0">
            <a:solidFill>
              <a:schemeClr val="tx2"/>
            </a:solidFill>
            <a:effectLst/>
          </a:endParaRPr>
        </a:p>
        <a:p xmlns:a="http://schemas.openxmlformats.org/drawingml/2006/main">
          <a:pPr marL="0" marR="0" lvl="0" indent="0" algn="l"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chemeClr val="tx1"/>
              </a:solidFill>
              <a:effectLst/>
            </a:rPr>
            <a:t>Reference</a:t>
          </a:r>
        </a:p>
        <a:p xmlns:a="http://schemas.openxmlformats.org/drawingml/2006/main">
          <a:pPr algn="l" eaLnBrk="0" hangingPunct="0"/>
          <a:endParaRPr lang="en-US" sz="1200" b="1" dirty="0">
            <a:solidFill>
              <a:schemeClr val="tx2"/>
            </a:solidFill>
          </a:endParaRPr>
        </a:p>
        <a:p xmlns:a="http://schemas.openxmlformats.org/drawingml/2006/main">
          <a:pPr algn="l" eaLnBrk="0" hangingPunct="0"/>
          <a:endParaRPr lang="en-US" sz="600" b="1" i="0" baseline="0" dirty="0">
            <a:solidFill>
              <a:schemeClr val="accent5"/>
            </a:solidFill>
            <a:ea typeface="Times New Roman" charset="0"/>
            <a:cs typeface="Times New Roman" charset="0"/>
          </a:endParaRPr>
        </a:p>
        <a:p xmlns:a="http://schemas.openxmlformats.org/drawingml/2006/main">
          <a:pPr algn="l" eaLnBrk="0" hangingPunct="0"/>
          <a:r>
            <a:rPr lang="en-US" sz="1200" b="1" i="0" baseline="0" dirty="0">
              <a:solidFill>
                <a:schemeClr val="accent5">
                  <a:lumMod val="40000"/>
                  <a:lumOff val="60000"/>
                </a:schemeClr>
              </a:solidFill>
              <a:ea typeface="Times New Roman" charset="0"/>
              <a:cs typeface="Times New Roman" charset="0"/>
            </a:rPr>
            <a:t>Low Oil Price</a:t>
          </a:r>
          <a:endParaRPr lang="en-US" sz="1200" i="0" dirty="0">
            <a:solidFill>
              <a:schemeClr val="accent5">
                <a:lumMod val="40000"/>
                <a:lumOff val="60000"/>
              </a:schemeClr>
            </a:solidFill>
            <a:ea typeface="Times New Roman" charset="0"/>
            <a:cs typeface="Times New Roman" charset="0"/>
          </a:endParaRPr>
        </a:p>
      </cdr:txBody>
    </cdr:sp>
  </cdr:relSizeAnchor>
</c:userShapes>
</file>

<file path=ppt/drawings/drawing39.xml><?xml version="1.0" encoding="utf-8"?>
<c:userShapes xmlns:c="http://schemas.openxmlformats.org/drawingml/2006/chart">
  <cdr:relSizeAnchor xmlns:cdr="http://schemas.openxmlformats.org/drawingml/2006/chartDrawing">
    <cdr:from>
      <cdr:x>0.00521</cdr:x>
      <cdr:y>0</cdr:y>
    </cdr:from>
    <cdr:to>
      <cdr:x>0.46875</cdr:x>
      <cdr:y>0.17637</cdr:y>
    </cdr:to>
    <cdr:sp macro="" textlink="">
      <cdr:nvSpPr>
        <cdr:cNvPr id="2" name="TextBox 1"/>
        <cdr:cNvSpPr txBox="1"/>
      </cdr:nvSpPr>
      <cdr:spPr bwMode="auto">
        <a:xfrm xmlns:a="http://schemas.openxmlformats.org/drawingml/2006/main">
          <a:off x="16674" y="0"/>
          <a:ext cx="1483514" cy="6451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20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0.24961</cdr:x>
      <cdr:y>0.05517</cdr:y>
    </cdr:from>
    <cdr:to>
      <cdr:x>0.64464</cdr:x>
      <cdr:y>0.17761</cdr:y>
    </cdr:to>
    <cdr:sp macro="" textlink="">
      <cdr:nvSpPr>
        <cdr:cNvPr id="6" name="TextBox 1"/>
        <cdr:cNvSpPr txBox="1"/>
      </cdr:nvSpPr>
      <cdr:spPr bwMode="auto">
        <a:xfrm xmlns:a="http://schemas.openxmlformats.org/drawingml/2006/main">
          <a:off x="981525" y="170874"/>
          <a:ext cx="1553352" cy="37922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0.64057</cdr:x>
      <cdr:y>0.46667</cdr:y>
    </cdr:from>
    <cdr:to>
      <cdr:x>0.97827</cdr:x>
      <cdr:y>0.89872</cdr:y>
    </cdr:to>
    <cdr:sp macro="" textlink="">
      <cdr:nvSpPr>
        <cdr:cNvPr id="9" name="TextBox 1"/>
        <cdr:cNvSpPr txBox="1"/>
      </cdr:nvSpPr>
      <cdr:spPr bwMode="auto">
        <a:xfrm xmlns:a="http://schemas.openxmlformats.org/drawingml/2006/main">
          <a:off x="2518872" y="1445365"/>
          <a:ext cx="1327907" cy="13381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endParaRPr lang="en-US" sz="1200" b="1" i="0" dirty="0" smtClean="0">
            <a:solidFill>
              <a:schemeClr val="accent2">
                <a:lumMod val="75000"/>
              </a:schemeClr>
            </a:solidFill>
            <a:latin typeface="+mn-lt"/>
            <a:ea typeface="Times New Roman" charset="0"/>
            <a:cs typeface="Times New Roman" charset="0"/>
          </a:endParaRPr>
        </a:p>
        <a:p xmlns:a="http://schemas.openxmlformats.org/drawingml/2006/main">
          <a:pPr algn="l" eaLnBrk="0" hangingPunct="0"/>
          <a:endParaRPr lang="en-US" sz="1200" b="1" dirty="0">
            <a:solidFill>
              <a:schemeClr val="accent2">
                <a:lumMod val="75000"/>
              </a:schemeClr>
            </a:solidFill>
            <a:ea typeface="Times New Roman" charset="0"/>
            <a:cs typeface="Times New Roman" charset="0"/>
          </a:endParaRPr>
        </a:p>
        <a:p xmlns:a="http://schemas.openxmlformats.org/drawingml/2006/main">
          <a:pPr algn="l" eaLnBrk="0" hangingPunct="0"/>
          <a:r>
            <a:rPr lang="en-US" sz="1200" b="1" i="0" dirty="0" smtClean="0">
              <a:solidFill>
                <a:schemeClr val="accent2">
                  <a:lumMod val="75000"/>
                </a:schemeClr>
              </a:solidFill>
              <a:latin typeface="+mn-lt"/>
              <a:ea typeface="Times New Roman" charset="0"/>
              <a:cs typeface="Times New Roman" charset="0"/>
            </a:rPr>
            <a:t>High Oil and Gas </a:t>
          </a:r>
          <a:r>
            <a:rPr lang="en-US" sz="1200" b="1" dirty="0">
              <a:solidFill>
                <a:schemeClr val="accent2">
                  <a:lumMod val="75000"/>
                </a:schemeClr>
              </a:solidFill>
              <a:ea typeface="Times New Roman" charset="0"/>
              <a:cs typeface="Times New Roman" charset="0"/>
            </a:rPr>
            <a:t>S</a:t>
          </a:r>
          <a:r>
            <a:rPr lang="en-US" sz="1200" b="1" i="0" dirty="0" smtClean="0">
              <a:solidFill>
                <a:schemeClr val="accent2">
                  <a:lumMod val="75000"/>
                </a:schemeClr>
              </a:solidFill>
              <a:latin typeface="+mn-lt"/>
              <a:ea typeface="Times New Roman" charset="0"/>
              <a:cs typeface="Times New Roman" charset="0"/>
            </a:rPr>
            <a:t>upply</a:t>
          </a:r>
        </a:p>
        <a:p xmlns:a="http://schemas.openxmlformats.org/drawingml/2006/main">
          <a:pPr algn="l" eaLnBrk="0" hangingPunct="0"/>
          <a:r>
            <a:rPr lang="en-US" sz="1200" b="1" i="0" dirty="0" smtClean="0">
              <a:solidFill>
                <a:schemeClr val="tx1"/>
              </a:solidFill>
              <a:latin typeface="+mn-lt"/>
              <a:ea typeface="Times New Roman" charset="0"/>
              <a:cs typeface="Times New Roman" charset="0"/>
            </a:rPr>
            <a:t>Reference</a:t>
          </a:r>
        </a:p>
        <a:p xmlns:a="http://schemas.openxmlformats.org/drawingml/2006/main">
          <a:pPr algn="l" eaLnBrk="0" hangingPunct="0"/>
          <a:r>
            <a:rPr lang="en-US" sz="1200" b="1" i="0" dirty="0" smtClean="0">
              <a:solidFill>
                <a:schemeClr val="accent2">
                  <a:lumMod val="40000"/>
                  <a:lumOff val="60000"/>
                </a:schemeClr>
              </a:solidFill>
              <a:latin typeface="+mn-lt"/>
              <a:ea typeface="Times New Roman" charset="0"/>
              <a:cs typeface="Times New Roman" charset="0"/>
            </a:rPr>
            <a:t>Low Oil and Gas </a:t>
          </a:r>
          <a:r>
            <a:rPr lang="en-US" sz="1200" b="1" dirty="0">
              <a:solidFill>
                <a:schemeClr val="accent2">
                  <a:lumMod val="40000"/>
                  <a:lumOff val="60000"/>
                </a:schemeClr>
              </a:solidFill>
              <a:ea typeface="Times New Roman" charset="0"/>
              <a:cs typeface="Times New Roman" charset="0"/>
            </a:rPr>
            <a:t>S</a:t>
          </a:r>
          <a:r>
            <a:rPr lang="en-US" sz="1200" b="1" i="0" dirty="0" smtClean="0">
              <a:solidFill>
                <a:schemeClr val="accent2">
                  <a:lumMod val="40000"/>
                  <a:lumOff val="60000"/>
                </a:schemeClr>
              </a:solidFill>
              <a:latin typeface="+mn-lt"/>
              <a:ea typeface="Times New Roman" charset="0"/>
              <a:cs typeface="Times New Roman" charset="0"/>
            </a:rPr>
            <a:t>upply</a:t>
          </a:r>
        </a:p>
      </cdr:txBody>
    </cdr:sp>
  </cdr:relSizeAnchor>
</c:userShapes>
</file>

<file path=ppt/drawings/drawing4.xml><?xml version="1.0" encoding="utf-8"?>
<c:userShapes xmlns:c="http://schemas.openxmlformats.org/drawingml/2006/chart">
  <cdr:relSizeAnchor xmlns:cdr="http://schemas.openxmlformats.org/drawingml/2006/chartDrawing">
    <cdr:from>
      <cdr:x>0.72871</cdr:x>
      <cdr:y>0.1365</cdr:y>
    </cdr:from>
    <cdr:to>
      <cdr:x>0.99992</cdr:x>
      <cdr:y>0.84345</cdr:y>
    </cdr:to>
    <cdr:sp macro="" textlink="">
      <cdr:nvSpPr>
        <cdr:cNvPr id="6" name="TextBox 1"/>
        <cdr:cNvSpPr txBox="1"/>
      </cdr:nvSpPr>
      <cdr:spPr bwMode="auto">
        <a:xfrm xmlns:a="http://schemas.openxmlformats.org/drawingml/2006/main">
          <a:off x="2865474" y="408148"/>
          <a:ext cx="1066449" cy="21138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2"/>
              </a:solidFill>
              <a:effectLst/>
              <a:uLnTx/>
              <a:uFillTx/>
              <a:latin typeface="+mn-lt"/>
              <a:ea typeface="Times New Roman" charset="0"/>
              <a:cs typeface="Times New Roman" charset="0"/>
            </a:rPr>
            <a:t>transportation</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tx2"/>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b="1" dirty="0">
            <a:solidFill>
              <a:schemeClr val="tx2"/>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tx2"/>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b="1" dirty="0">
            <a:solidFill>
              <a:schemeClr val="tx2"/>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tx2"/>
            </a:solidFill>
            <a:effectLst/>
            <a:uLnTx/>
            <a:uFillTx/>
            <a:latin typeface="+mn-lt"/>
            <a:ea typeface="Times New Roman" charset="0"/>
            <a:cs typeface="Times New Roman" charset="0"/>
          </a:endParaRPr>
        </a:p>
        <a:p xmlns:a="http://schemas.openxmlformats.org/drawingml/2006/main">
          <a:pPr eaLnBrk="0" hangingPunct="0"/>
          <a:r>
            <a:rPr lang="en-US" sz="1200" b="1" dirty="0">
              <a:solidFill>
                <a:srgbClr val="5D9732"/>
              </a:solidFill>
              <a:ea typeface="Times New Roman" charset="0"/>
              <a:cs typeface="Times New Roman" charset="0"/>
            </a:rPr>
            <a:t>i</a:t>
          </a:r>
          <a:r>
            <a:rPr lang="en-US" sz="1200" b="1" dirty="0" smtClean="0">
              <a:solidFill>
                <a:srgbClr val="5D9732"/>
              </a:solidFill>
              <a:ea typeface="Times New Roman" charset="0"/>
              <a:cs typeface="Times New Roman" charset="0"/>
            </a:rPr>
            <a:t>ndustrial</a:t>
          </a:r>
        </a:p>
        <a:p xmlns:a="http://schemas.openxmlformats.org/drawingml/2006/main">
          <a:pPr eaLnBrk="0" hangingPunct="0"/>
          <a:endParaRPr lang="en-US" sz="1200" b="1" dirty="0">
            <a:solidFill>
              <a:srgbClr val="5D9732"/>
            </a:solidFill>
            <a:ea typeface="Times New Roman" charset="0"/>
            <a:cs typeface="Times New Roman" charset="0"/>
          </a:endParaRPr>
        </a:p>
        <a:p xmlns:a="http://schemas.openxmlformats.org/drawingml/2006/main">
          <a:pPr eaLnBrk="0" hangingPunct="0"/>
          <a:endParaRPr lang="en-US" sz="1200" b="1" dirty="0" smtClean="0">
            <a:solidFill>
              <a:srgbClr val="5D9732"/>
            </a:solidFill>
            <a:ea typeface="Times New Roman" charset="0"/>
            <a:cs typeface="Times New Roman" charset="0"/>
          </a:endParaRPr>
        </a:p>
        <a:p xmlns:a="http://schemas.openxmlformats.org/drawingml/2006/main">
          <a:pPr eaLnBrk="0" hangingPunct="0"/>
          <a:endParaRPr lang="en-US" sz="1200" b="1" dirty="0">
            <a:solidFill>
              <a:srgbClr val="5D9732"/>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5">
                  <a:lumMod val="60000"/>
                  <a:lumOff val="40000"/>
                </a:schemeClr>
              </a:solidFill>
              <a:effectLst/>
              <a:uLnTx/>
              <a:uFillTx/>
              <a:latin typeface="+mn-lt"/>
              <a:ea typeface="Times New Roman" charset="0"/>
              <a:cs typeface="Times New Roman" charset="0"/>
            </a:rPr>
            <a:t>commercial</a:t>
          </a:r>
          <a:endParaRPr kumimoji="0" lang="en-US" sz="1200" b="1" i="0" u="none" strike="noStrike" kern="0" cap="none" spc="0" normalizeH="0" baseline="0" noProof="0" dirty="0">
            <a:ln>
              <a:noFill/>
            </a:ln>
            <a:solidFill>
              <a:schemeClr val="accent5">
                <a:lumMod val="60000"/>
                <a:lumOff val="40000"/>
              </a:schemeClr>
            </a:solidFill>
            <a:effectLst/>
            <a:uLnTx/>
            <a:uFillTx/>
            <a:latin typeface="+mn-lt"/>
            <a:ea typeface="Times New Roman" charset="0"/>
            <a:cs typeface="Times New Roman" charset="0"/>
          </a:endParaRPr>
        </a:p>
        <a:p xmlns:a="http://schemas.openxmlformats.org/drawingml/2006/main">
          <a:pPr eaLnBrk="0" hangingPunct="0"/>
          <a:r>
            <a:rPr lang="en-US" sz="1200" b="1" i="0" baseline="0" dirty="0" smtClean="0">
              <a:solidFill>
                <a:srgbClr val="A33340"/>
              </a:solidFill>
              <a:latin typeface="+mn-lt"/>
              <a:ea typeface="Times New Roman" charset="0"/>
              <a:cs typeface="Times New Roman" charset="0"/>
            </a:rPr>
            <a:t>residential</a:t>
          </a:r>
          <a:endParaRPr lang="en-US" sz="1200" b="1" i="0" baseline="0" dirty="0">
            <a:solidFill>
              <a:srgbClr val="A33340"/>
            </a:solidFill>
            <a:latin typeface="+mn-lt"/>
            <a:ea typeface="Times New Roman" charset="0"/>
            <a:cs typeface="Times New Roman" charset="0"/>
          </a:endParaRPr>
        </a:p>
        <a:p xmlns:a="http://schemas.openxmlformats.org/drawingml/2006/main">
          <a:pPr eaLnBrk="0" hangingPunct="0"/>
          <a:r>
            <a:rPr lang="en-US" sz="1200" b="1" i="0" baseline="0" dirty="0" smtClean="0">
              <a:solidFill>
                <a:schemeClr val="accent2">
                  <a:lumMod val="60000"/>
                  <a:lumOff val="40000"/>
                </a:schemeClr>
              </a:solidFill>
              <a:latin typeface="+mn-lt"/>
              <a:ea typeface="Times New Roman" charset="0"/>
              <a:cs typeface="Times New Roman" charset="0"/>
            </a:rPr>
            <a:t>electric power</a:t>
          </a:r>
          <a:endParaRPr lang="en-US" sz="1200" b="1" i="0" baseline="0" dirty="0">
            <a:solidFill>
              <a:schemeClr val="accent2">
                <a:lumMod val="60000"/>
                <a:lumOff val="40000"/>
              </a:schemeClr>
            </a:solidFill>
            <a:latin typeface="+mn-lt"/>
            <a:ea typeface="Times New Roman" charset="0"/>
            <a:cs typeface="Times New Roman" charset="0"/>
          </a:endParaRPr>
        </a:p>
      </cdr:txBody>
    </cdr:sp>
  </cdr:relSizeAnchor>
</c:userShapes>
</file>

<file path=ppt/drawings/drawing40.xml><?xml version="1.0" encoding="utf-8"?>
<c:userShapes xmlns:c="http://schemas.openxmlformats.org/drawingml/2006/chart">
  <cdr:relSizeAnchor xmlns:cdr="http://schemas.openxmlformats.org/drawingml/2006/chartDrawing">
    <cdr:from>
      <cdr:x>0.27773</cdr:x>
      <cdr:y>0.05521</cdr:y>
    </cdr:from>
    <cdr:to>
      <cdr:x>0.72226</cdr:x>
      <cdr:y>0.18946</cdr:y>
    </cdr:to>
    <cdr:sp macro="" textlink="">
      <cdr:nvSpPr>
        <cdr:cNvPr id="6" name="TextBox 1"/>
        <cdr:cNvSpPr txBox="1"/>
      </cdr:nvSpPr>
      <cdr:spPr bwMode="auto">
        <a:xfrm xmlns:a="http://schemas.openxmlformats.org/drawingml/2006/main">
          <a:off x="1117251" y="170984"/>
          <a:ext cx="1788222" cy="4158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0.63454</cdr:x>
      <cdr:y>0.06225</cdr:y>
    </cdr:from>
    <cdr:to>
      <cdr:x>0.96464</cdr:x>
      <cdr:y>0.49431</cdr:y>
    </cdr:to>
    <cdr:sp macro="" textlink="">
      <cdr:nvSpPr>
        <cdr:cNvPr id="10" name="TextBox 1"/>
        <cdr:cNvSpPr txBox="1"/>
      </cdr:nvSpPr>
      <cdr:spPr bwMode="auto">
        <a:xfrm xmlns:a="http://schemas.openxmlformats.org/drawingml/2006/main">
          <a:off x="2552580" y="192815"/>
          <a:ext cx="1327901" cy="13381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endParaRPr lang="en-US" sz="1200" b="1" i="0" dirty="0" smtClean="0">
            <a:solidFill>
              <a:schemeClr val="accent2">
                <a:lumMod val="75000"/>
              </a:schemeClr>
            </a:solidFill>
            <a:latin typeface="+mn-lt"/>
            <a:ea typeface="Times New Roman" charset="0"/>
            <a:cs typeface="Times New Roman" charset="0"/>
          </a:endParaRPr>
        </a:p>
        <a:p xmlns:a="http://schemas.openxmlformats.org/drawingml/2006/main">
          <a:pPr algn="l" eaLnBrk="0" hangingPunct="0"/>
          <a:endParaRPr lang="en-US" sz="1200" b="1" dirty="0">
            <a:solidFill>
              <a:schemeClr val="accent2">
                <a:lumMod val="75000"/>
              </a:schemeClr>
            </a:solidFill>
            <a:ea typeface="Times New Roman" charset="0"/>
            <a:cs typeface="Times New Roman" charset="0"/>
          </a:endParaRPr>
        </a:p>
        <a:p xmlns:a="http://schemas.openxmlformats.org/drawingml/2006/main">
          <a:pPr algn="l" eaLnBrk="0" hangingPunct="0"/>
          <a:r>
            <a:rPr lang="en-US" sz="1200" b="1" i="0" dirty="0" smtClean="0">
              <a:solidFill>
                <a:schemeClr val="accent2">
                  <a:lumMod val="40000"/>
                  <a:lumOff val="60000"/>
                </a:schemeClr>
              </a:solidFill>
              <a:latin typeface="+mn-lt"/>
              <a:ea typeface="Times New Roman" charset="0"/>
              <a:cs typeface="Times New Roman" charset="0"/>
            </a:rPr>
            <a:t>Low Oil and Gas </a:t>
          </a:r>
          <a:r>
            <a:rPr lang="en-US" sz="1200" b="1" dirty="0">
              <a:solidFill>
                <a:schemeClr val="accent2">
                  <a:lumMod val="40000"/>
                  <a:lumOff val="60000"/>
                </a:schemeClr>
              </a:solidFill>
              <a:ea typeface="Times New Roman" charset="0"/>
              <a:cs typeface="Times New Roman" charset="0"/>
            </a:rPr>
            <a:t>S</a:t>
          </a:r>
          <a:r>
            <a:rPr lang="en-US" sz="1200" b="1" i="0" dirty="0" smtClean="0">
              <a:solidFill>
                <a:schemeClr val="accent2">
                  <a:lumMod val="40000"/>
                  <a:lumOff val="60000"/>
                </a:schemeClr>
              </a:solidFill>
              <a:latin typeface="+mn-lt"/>
              <a:ea typeface="Times New Roman" charset="0"/>
              <a:cs typeface="Times New Roman" charset="0"/>
            </a:rPr>
            <a:t>upply</a:t>
          </a:r>
        </a:p>
        <a:p xmlns:a="http://schemas.openxmlformats.org/drawingml/2006/main">
          <a:pPr algn="l" eaLnBrk="0" hangingPunct="0"/>
          <a:r>
            <a:rPr lang="en-US" sz="1200" b="1" i="0" dirty="0" smtClean="0">
              <a:solidFill>
                <a:schemeClr val="tx1"/>
              </a:solidFill>
              <a:latin typeface="+mn-lt"/>
              <a:ea typeface="Times New Roman" charset="0"/>
              <a:cs typeface="Times New Roman" charset="0"/>
            </a:rPr>
            <a:t>Reference</a:t>
          </a:r>
        </a:p>
        <a:p xmlns:a="http://schemas.openxmlformats.org/drawingml/2006/main">
          <a:pPr algn="l" eaLnBrk="0" hangingPunct="0"/>
          <a:r>
            <a:rPr lang="en-US" sz="1200" b="1" dirty="0" smtClean="0">
              <a:solidFill>
                <a:schemeClr val="accent2">
                  <a:lumMod val="75000"/>
                </a:schemeClr>
              </a:solidFill>
              <a:ea typeface="Times New Roman" charset="0"/>
              <a:cs typeface="Times New Roman" charset="0"/>
            </a:rPr>
            <a:t>High Oil and Gas </a:t>
          </a:r>
          <a:r>
            <a:rPr lang="en-US" sz="1200" b="1" dirty="0">
              <a:solidFill>
                <a:schemeClr val="accent2">
                  <a:lumMod val="75000"/>
                </a:schemeClr>
              </a:solidFill>
              <a:ea typeface="Times New Roman" charset="0"/>
              <a:cs typeface="Times New Roman" charset="0"/>
            </a:rPr>
            <a:t>S</a:t>
          </a:r>
          <a:r>
            <a:rPr lang="en-US" sz="1200" b="1" dirty="0" smtClean="0">
              <a:solidFill>
                <a:schemeClr val="accent2">
                  <a:lumMod val="75000"/>
                </a:schemeClr>
              </a:solidFill>
              <a:ea typeface="Times New Roman" charset="0"/>
              <a:cs typeface="Times New Roman" charset="0"/>
            </a:rPr>
            <a:t>upply</a:t>
          </a:r>
          <a:endParaRPr lang="en-US" sz="1200" b="1" i="0" dirty="0" smtClean="0">
            <a:solidFill>
              <a:schemeClr val="accent2">
                <a:lumMod val="75000"/>
              </a:schemeClr>
            </a:solidFill>
            <a:ea typeface="Times New Roman" charset="0"/>
            <a:cs typeface="Times New Roman" charset="0"/>
          </a:endParaRPr>
        </a:p>
      </cdr:txBody>
    </cdr:sp>
  </cdr:relSizeAnchor>
</c:userShapes>
</file>

<file path=ppt/drawings/drawing41.xml><?xml version="1.0" encoding="utf-8"?>
<c:userShapes xmlns:c="http://schemas.openxmlformats.org/drawingml/2006/chart">
  <cdr:relSizeAnchor xmlns:cdr="http://schemas.openxmlformats.org/drawingml/2006/chartDrawing">
    <cdr:from>
      <cdr:x>0.21375</cdr:x>
      <cdr:y>0.01651</cdr:y>
    </cdr:from>
    <cdr:to>
      <cdr:x>0.71612</cdr:x>
      <cdr:y>0.13672</cdr:y>
    </cdr:to>
    <cdr:sp macro="" textlink="">
      <cdr:nvSpPr>
        <cdr:cNvPr id="8" name="TextBox 1"/>
        <cdr:cNvSpPr txBox="1"/>
      </cdr:nvSpPr>
      <cdr:spPr bwMode="auto">
        <a:xfrm xmlns:a="http://schemas.openxmlformats.org/drawingml/2006/main">
          <a:off x="555486" y="45340"/>
          <a:ext cx="1305528" cy="3300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baseline="0" dirty="0" smtClean="0">
            <a:solidFill>
              <a:schemeClr val="bg2"/>
            </a:solidFill>
            <a:latin typeface="+mn-lt"/>
            <a:ea typeface="Times New Roman" charset="0"/>
            <a:cs typeface="Times New Roman" charset="0"/>
          </a:endParaRPr>
        </a:p>
      </cdr:txBody>
    </cdr:sp>
  </cdr:relSizeAnchor>
</c:userShapes>
</file>

<file path=ppt/drawings/drawing42.xml><?xml version="1.0" encoding="utf-8"?>
<c:userShapes xmlns:c="http://schemas.openxmlformats.org/drawingml/2006/chart">
  <cdr:relSizeAnchor xmlns:cdr="http://schemas.openxmlformats.org/drawingml/2006/chartDrawing">
    <cdr:from>
      <cdr:x>0.22429</cdr:x>
      <cdr:y>0.02247</cdr:y>
    </cdr:from>
    <cdr:to>
      <cdr:x>0.72666</cdr:x>
      <cdr:y>0.14268</cdr:y>
    </cdr:to>
    <cdr:sp macro="" textlink="">
      <cdr:nvSpPr>
        <cdr:cNvPr id="8" name="TextBox 1"/>
        <cdr:cNvSpPr txBox="1"/>
      </cdr:nvSpPr>
      <cdr:spPr bwMode="auto">
        <a:xfrm xmlns:a="http://schemas.openxmlformats.org/drawingml/2006/main">
          <a:off x="582871" y="62058"/>
          <a:ext cx="1305528" cy="3320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baseline="0" dirty="0" smtClean="0">
            <a:solidFill>
              <a:schemeClr val="bg2"/>
            </a:solidFill>
            <a:latin typeface="+mn-lt"/>
            <a:ea typeface="Times New Roman" charset="0"/>
            <a:cs typeface="Times New Roman" charset="0"/>
          </a:endParaRPr>
        </a:p>
      </cdr:txBody>
    </cdr:sp>
  </cdr:relSizeAnchor>
</c:userShapes>
</file>

<file path=ppt/drawings/drawing43.xml><?xml version="1.0" encoding="utf-8"?>
<c:userShapes xmlns:c="http://schemas.openxmlformats.org/drawingml/2006/chart">
  <cdr:relSizeAnchor xmlns:cdr="http://schemas.openxmlformats.org/drawingml/2006/chartDrawing">
    <cdr:from>
      <cdr:x>0.22594</cdr:x>
      <cdr:y>0.01997</cdr:y>
    </cdr:from>
    <cdr:to>
      <cdr:x>0.72831</cdr:x>
      <cdr:y>0.14018</cdr:y>
    </cdr:to>
    <cdr:sp macro="" textlink="">
      <cdr:nvSpPr>
        <cdr:cNvPr id="8" name="TextBox 1"/>
        <cdr:cNvSpPr txBox="1"/>
      </cdr:nvSpPr>
      <cdr:spPr bwMode="auto">
        <a:xfrm xmlns:a="http://schemas.openxmlformats.org/drawingml/2006/main">
          <a:off x="587164" y="54839"/>
          <a:ext cx="1305528" cy="3300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baseline="0" dirty="0" smtClean="0">
            <a:solidFill>
              <a:schemeClr val="bg2"/>
            </a:solidFill>
            <a:latin typeface="+mn-lt"/>
            <a:ea typeface="Times New Roman" charset="0"/>
            <a:cs typeface="Times New Roman" charset="0"/>
          </a:endParaRPr>
        </a:p>
      </cdr:txBody>
    </cdr:sp>
  </cdr:relSizeAnchor>
</c:userShapes>
</file>

<file path=ppt/drawings/drawing44.xml><?xml version="1.0" encoding="utf-8"?>
<c:userShapes xmlns:c="http://schemas.openxmlformats.org/drawingml/2006/chart">
  <cdr:relSizeAnchor xmlns:cdr="http://schemas.openxmlformats.org/drawingml/2006/chartDrawing">
    <cdr:from>
      <cdr:x>0.10022</cdr:x>
      <cdr:y>0.02878</cdr:y>
    </cdr:from>
    <cdr:to>
      <cdr:x>0.9263</cdr:x>
      <cdr:y>0.18521</cdr:y>
    </cdr:to>
    <cdr:sp macro="" textlink="">
      <cdr:nvSpPr>
        <cdr:cNvPr id="4" name="TextBox 1"/>
        <cdr:cNvSpPr txBox="1"/>
      </cdr:nvSpPr>
      <cdr:spPr bwMode="auto">
        <a:xfrm xmlns:a="http://schemas.openxmlformats.org/drawingml/2006/main">
          <a:off x="260609" y="89123"/>
          <a:ext cx="2148076" cy="4844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history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0.12694</cdr:x>
      <cdr:y>0.15957</cdr:y>
    </cdr:from>
    <cdr:to>
      <cdr:x>0.52036</cdr:x>
      <cdr:y>0.4166</cdr:y>
    </cdr:to>
    <cdr:pic>
      <cdr:nvPicPr>
        <cdr:cNvPr id="3" name="Picture 2" descr="image003"/>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30080" y="426553"/>
          <a:ext cx="1023026" cy="6871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dr:relSizeAnchor xmlns:cdr="http://schemas.openxmlformats.org/drawingml/2006/chartDrawing">
    <cdr:from>
      <cdr:x>0.50229</cdr:x>
      <cdr:y>0.35507</cdr:y>
    </cdr:from>
    <cdr:to>
      <cdr:x>1</cdr:x>
      <cdr:y>0.97106</cdr:y>
    </cdr:to>
    <cdr:sp macro="" textlink="">
      <cdr:nvSpPr>
        <cdr:cNvPr id="5" name="TextBox 1"/>
        <cdr:cNvSpPr txBox="1"/>
      </cdr:nvSpPr>
      <cdr:spPr bwMode="auto">
        <a:xfrm xmlns:a="http://schemas.openxmlformats.org/drawingml/2006/main">
          <a:off x="1306118" y="949167"/>
          <a:ext cx="1294207" cy="16466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sz="1200" b="1" i="0" dirty="0" smtClean="0">
              <a:solidFill>
                <a:schemeClr val="bg1"/>
              </a:solidFill>
              <a:ea typeface="Times New Roman" charset="0"/>
              <a:cs typeface="Times New Roman" charset="0"/>
            </a:rPr>
            <a:t>Southwest</a:t>
          </a:r>
        </a:p>
        <a:p xmlns:a="http://schemas.openxmlformats.org/drawingml/2006/main">
          <a:pPr eaLnBrk="0" hangingPunct="0"/>
          <a:endParaRPr lang="en-US" sz="300" b="1" i="0" dirty="0" smtClean="0">
            <a:solidFill>
              <a:schemeClr val="bg1"/>
            </a:solidFill>
            <a:ea typeface="Times New Roman" charset="0"/>
            <a:cs typeface="Times New Roman" charset="0"/>
          </a:endParaRPr>
        </a:p>
        <a:p xmlns:a="http://schemas.openxmlformats.org/drawingml/2006/main">
          <a:pPr eaLnBrk="0" hangingPunct="0"/>
          <a:endParaRPr lang="en-US" sz="1200" b="1" i="0" dirty="0" smtClean="0">
            <a:solidFill>
              <a:schemeClr val="bg1"/>
            </a:solidFill>
            <a:ea typeface="Times New Roman" charset="0"/>
            <a:cs typeface="Times New Roman" charset="0"/>
          </a:endParaRPr>
        </a:p>
        <a:p xmlns:a="http://schemas.openxmlformats.org/drawingml/2006/main">
          <a:pPr eaLnBrk="0" hangingPunct="0"/>
          <a:r>
            <a:rPr lang="en-US" sz="1200" b="1" i="0" dirty="0" smtClean="0">
              <a:solidFill>
                <a:schemeClr val="bg1"/>
              </a:solidFill>
              <a:ea typeface="Times New Roman" charset="0"/>
              <a:cs typeface="Times New Roman" charset="0"/>
            </a:rPr>
            <a:t>East</a:t>
          </a:r>
        </a:p>
        <a:p xmlns:a="http://schemas.openxmlformats.org/drawingml/2006/main">
          <a:pPr eaLnBrk="0" hangingPunct="0"/>
          <a:endParaRPr lang="en-US" sz="1200" b="1" dirty="0" smtClean="0">
            <a:solidFill>
              <a:schemeClr val="bg1"/>
            </a:solidFill>
            <a:ea typeface="Times New Roman" charset="0"/>
            <a:cs typeface="Times New Roman" charset="0"/>
          </a:endParaRPr>
        </a:p>
        <a:p xmlns:a="http://schemas.openxmlformats.org/drawingml/2006/main">
          <a:pPr eaLnBrk="0" hangingPunct="0"/>
          <a:endParaRPr lang="en-US" b="1" dirty="0">
            <a:solidFill>
              <a:schemeClr val="bg1"/>
            </a:solidFill>
            <a:ea typeface="Times New Roman" charset="0"/>
            <a:cs typeface="Times New Roman" charset="0"/>
          </a:endParaRPr>
        </a:p>
        <a:p xmlns:a="http://schemas.openxmlformats.org/drawingml/2006/main">
          <a:pPr eaLnBrk="0" hangingPunct="0"/>
          <a:r>
            <a:rPr lang="en-US" sz="1200" b="1" i="0" dirty="0" smtClean="0">
              <a:solidFill>
                <a:schemeClr val="bg1"/>
              </a:solidFill>
              <a:ea typeface="Times New Roman" charset="0"/>
              <a:cs typeface="Times New Roman" charset="0"/>
            </a:rPr>
            <a:t>Gulf Coast</a:t>
          </a:r>
        </a:p>
        <a:p xmlns:a="http://schemas.openxmlformats.org/drawingml/2006/main">
          <a:pPr eaLnBrk="0" hangingPunct="0"/>
          <a:endParaRPr lang="en-US" sz="1000" b="1" i="0" dirty="0" smtClean="0">
            <a:solidFill>
              <a:schemeClr val="bg1"/>
            </a:solidFill>
            <a:ea typeface="Times New Roman" charset="0"/>
            <a:cs typeface="Times New Roman" charset="0"/>
          </a:endParaRPr>
        </a:p>
        <a:p xmlns:a="http://schemas.openxmlformats.org/drawingml/2006/main">
          <a:pPr eaLnBrk="0" hangingPunct="0"/>
          <a:endParaRPr lang="en-US" sz="1200" i="0" dirty="0" smtClean="0">
            <a:solidFill>
              <a:schemeClr val="bg1"/>
            </a:solidFill>
            <a:ea typeface="Times New Roman" charset="0"/>
            <a:cs typeface="Times New Roman" charset="0"/>
          </a:endParaRPr>
        </a:p>
      </cdr:txBody>
    </cdr:sp>
  </cdr:relSizeAnchor>
  <cdr:relSizeAnchor xmlns:cdr="http://schemas.openxmlformats.org/drawingml/2006/chartDrawing">
    <cdr:from>
      <cdr:x>0.40182</cdr:x>
      <cdr:y>0.80817</cdr:y>
    </cdr:from>
    <cdr:to>
      <cdr:x>0.66695</cdr:x>
      <cdr:y>0.87604</cdr:y>
    </cdr:to>
    <cdr:sp macro="" textlink="">
      <cdr:nvSpPr>
        <cdr:cNvPr id="2" name="TextBox 1"/>
        <cdr:cNvSpPr txBox="1"/>
      </cdr:nvSpPr>
      <cdr:spPr>
        <a:xfrm xmlns:a="http://schemas.openxmlformats.org/drawingml/2006/main">
          <a:off x="1044861" y="2160389"/>
          <a:ext cx="689428" cy="1814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5.xml><?xml version="1.0" encoding="utf-8"?>
<c:userShapes xmlns:c="http://schemas.openxmlformats.org/drawingml/2006/chart">
  <cdr:relSizeAnchor xmlns:cdr="http://schemas.openxmlformats.org/drawingml/2006/chartDrawing">
    <cdr:from>
      <cdr:x>0.10022</cdr:x>
      <cdr:y>0.02878</cdr:y>
    </cdr:from>
    <cdr:to>
      <cdr:x>0.9263</cdr:x>
      <cdr:y>0.18521</cdr:y>
    </cdr:to>
    <cdr:sp macro="" textlink="">
      <cdr:nvSpPr>
        <cdr:cNvPr id="4" name="TextBox 1"/>
        <cdr:cNvSpPr txBox="1"/>
      </cdr:nvSpPr>
      <cdr:spPr bwMode="auto">
        <a:xfrm xmlns:a="http://schemas.openxmlformats.org/drawingml/2006/main">
          <a:off x="260609" y="89123"/>
          <a:ext cx="2148076" cy="4844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history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46.xml><?xml version="1.0" encoding="utf-8"?>
<c:userShapes xmlns:c="http://schemas.openxmlformats.org/drawingml/2006/chart">
  <cdr:relSizeAnchor xmlns:cdr="http://schemas.openxmlformats.org/drawingml/2006/chartDrawing">
    <cdr:from>
      <cdr:x>0.07863</cdr:x>
      <cdr:y>0.02772</cdr:y>
    </cdr:from>
    <cdr:to>
      <cdr:x>0.76741</cdr:x>
      <cdr:y>0.14989</cdr:y>
    </cdr:to>
    <cdr:sp macro="" textlink="">
      <cdr:nvSpPr>
        <cdr:cNvPr id="2" name="TextBox 1"/>
        <cdr:cNvSpPr txBox="1"/>
      </cdr:nvSpPr>
      <cdr:spPr bwMode="auto">
        <a:xfrm xmlns:a="http://schemas.openxmlformats.org/drawingml/2006/main">
          <a:off x="204339" y="76221"/>
          <a:ext cx="1789959" cy="3359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solidFill>
              <a:latin typeface="Arial" panose="020B0604020202020204" pitchFamily="34" charset="0"/>
              <a:ea typeface="Times New Roman" charset="0"/>
              <a:cs typeface="Arial" panose="020B0604020202020204" pitchFamily="34" charset="0"/>
            </a:rPr>
            <a:t>         2020</a:t>
          </a:r>
        </a:p>
        <a:p xmlns:a="http://schemas.openxmlformats.org/drawingml/2006/main">
          <a:pPr eaLnBrk="0" hangingPunct="0"/>
          <a:r>
            <a:rPr lang="en-US" sz="1200" b="0" i="0" dirty="0" smtClean="0">
              <a:solidFill>
                <a:schemeClr val="tx1"/>
              </a:solidFill>
              <a:latin typeface="Arial" panose="020B0604020202020204" pitchFamily="34" charset="0"/>
              <a:ea typeface="Times New Roman" charset="0"/>
              <a:cs typeface="Arial" panose="020B0604020202020204" pitchFamily="34" charset="0"/>
            </a:rPr>
            <a:t> history   projections</a:t>
          </a:r>
        </a:p>
      </cdr:txBody>
    </cdr:sp>
  </cdr:relSizeAnchor>
</c:userShapes>
</file>

<file path=ppt/drawings/drawing47.xml><?xml version="1.0" encoding="utf-8"?>
<c:userShapes xmlns:c="http://schemas.openxmlformats.org/drawingml/2006/chart">
  <cdr:relSizeAnchor xmlns:cdr="http://schemas.openxmlformats.org/drawingml/2006/chartDrawing">
    <cdr:from>
      <cdr:x>0.11382</cdr:x>
      <cdr:y>0.03044</cdr:y>
    </cdr:from>
    <cdr:to>
      <cdr:x>0.62794</cdr:x>
      <cdr:y>0.15261</cdr:y>
    </cdr:to>
    <cdr:sp macro="" textlink="">
      <cdr:nvSpPr>
        <cdr:cNvPr id="2" name="TextBox 1"/>
        <cdr:cNvSpPr txBox="1"/>
      </cdr:nvSpPr>
      <cdr:spPr bwMode="auto">
        <a:xfrm xmlns:a="http://schemas.openxmlformats.org/drawingml/2006/main">
          <a:off x="295779" y="83714"/>
          <a:ext cx="1336063" cy="3359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solidFill>
              <a:latin typeface="Arial" panose="020B0604020202020204" pitchFamily="34" charset="0"/>
              <a:ea typeface="Times New Roman" charset="0"/>
              <a:cs typeface="Arial" panose="020B0604020202020204" pitchFamily="34" charset="0"/>
            </a:rPr>
            <a:t>       2020</a:t>
          </a:r>
        </a:p>
        <a:p xmlns:a="http://schemas.openxmlformats.org/drawingml/2006/main">
          <a:pPr eaLnBrk="0" hangingPunct="0"/>
          <a:r>
            <a:rPr lang="en-US" sz="1200" b="0" i="0" dirty="0" smtClean="0">
              <a:solidFill>
                <a:schemeClr val="tx1"/>
              </a:solidFill>
              <a:latin typeface="Arial" panose="020B0604020202020204" pitchFamily="34" charset="0"/>
              <a:ea typeface="Times New Roman" charset="0"/>
              <a:cs typeface="Arial" panose="020B0604020202020204" pitchFamily="34" charset="0"/>
            </a:rPr>
            <a:t>history   projections</a:t>
          </a:r>
        </a:p>
      </cdr:txBody>
    </cdr:sp>
  </cdr:relSizeAnchor>
  <cdr:relSizeAnchor xmlns:cdr="http://schemas.openxmlformats.org/drawingml/2006/chartDrawing">
    <cdr:from>
      <cdr:x>0.45748</cdr:x>
      <cdr:y>0.5</cdr:y>
    </cdr:from>
    <cdr:to>
      <cdr:x>0.80436</cdr:x>
      <cdr:y>0.95665</cdr:y>
    </cdr:to>
    <cdr:sp macro="" textlink="">
      <cdr:nvSpPr>
        <cdr:cNvPr id="4" name="TextBox 2"/>
        <cdr:cNvSpPr txBox="1"/>
      </cdr:nvSpPr>
      <cdr:spPr bwMode="auto">
        <a:xfrm xmlns:a="http://schemas.openxmlformats.org/drawingml/2006/main">
          <a:off x="1188862" y="1374925"/>
          <a:ext cx="901450" cy="125571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endParaRPr lang="en-US" sz="300"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300"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b="1" i="0" dirty="0" smtClean="0">
              <a:solidFill>
                <a:schemeClr val="bg1"/>
              </a:solidFill>
              <a:latin typeface="Arial" panose="020B0604020202020204" pitchFamily="34" charset="0"/>
              <a:ea typeface="Times New Roman" charset="0"/>
              <a:cs typeface="Arial" panose="020B0604020202020204" pitchFamily="34" charset="0"/>
            </a:rPr>
            <a:t>Southwest</a:t>
          </a:r>
        </a:p>
        <a:p xmlns:a="http://schemas.openxmlformats.org/drawingml/2006/main">
          <a:pPr algn="r" eaLnBrk="0" hangingPunct="0"/>
          <a:endParaRPr lang="en-US" b="1" i="0"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b="1" dirty="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200" b="1" dirty="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b="1" i="0" dirty="0" smtClean="0">
              <a:solidFill>
                <a:schemeClr val="bg1"/>
              </a:solidFill>
              <a:latin typeface="Arial" panose="020B0604020202020204" pitchFamily="34" charset="0"/>
              <a:ea typeface="Times New Roman" charset="0"/>
              <a:cs typeface="Arial" panose="020B0604020202020204" pitchFamily="34" charset="0"/>
            </a:rPr>
            <a:t>Gulf Coast</a:t>
          </a:r>
        </a:p>
        <a:p xmlns:a="http://schemas.openxmlformats.org/drawingml/2006/main">
          <a:pPr algn="r" eaLnBrk="0" hangingPunct="0"/>
          <a:endParaRPr lang="en-US" sz="900" b="1" dirty="0" smtClean="0">
            <a:solidFill>
              <a:schemeClr val="bg1"/>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b="1" dirty="0" smtClean="0">
              <a:solidFill>
                <a:schemeClr val="bg1"/>
              </a:solidFill>
              <a:latin typeface="Arial" panose="020B0604020202020204" pitchFamily="34" charset="0"/>
              <a:ea typeface="Times New Roman" charset="0"/>
              <a:cs typeface="Arial" panose="020B0604020202020204" pitchFamily="34" charset="0"/>
            </a:rPr>
            <a:t>o</a:t>
          </a:r>
          <a:r>
            <a:rPr lang="en-US" b="1" i="0" dirty="0" smtClean="0">
              <a:solidFill>
                <a:schemeClr val="bg1"/>
              </a:solidFill>
              <a:latin typeface="Arial" panose="020B0604020202020204" pitchFamily="34" charset="0"/>
              <a:ea typeface="Times New Roman" charset="0"/>
              <a:cs typeface="Arial" panose="020B0604020202020204" pitchFamily="34" charset="0"/>
            </a:rPr>
            <a:t>ther</a:t>
          </a:r>
        </a:p>
      </cdr:txBody>
    </cdr:sp>
  </cdr:relSizeAnchor>
  <cdr:relSizeAnchor xmlns:cdr="http://schemas.openxmlformats.org/drawingml/2006/chartDrawing">
    <cdr:from>
      <cdr:x>0.67627</cdr:x>
      <cdr:y>0.14665</cdr:y>
    </cdr:from>
    <cdr:to>
      <cdr:x>0.95948</cdr:x>
      <cdr:y>0.31703</cdr:y>
    </cdr:to>
    <cdr:pic>
      <cdr:nvPicPr>
        <cdr:cNvPr id="6" name="Picture 5" descr="image001"/>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757449" y="454194"/>
          <a:ext cx="735984" cy="5277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drawings/drawing48.xml><?xml version="1.0" encoding="utf-8"?>
<c:userShapes xmlns:c="http://schemas.openxmlformats.org/drawingml/2006/chart">
  <cdr:relSizeAnchor xmlns:cdr="http://schemas.openxmlformats.org/drawingml/2006/chartDrawing">
    <cdr:from>
      <cdr:x>0.08596</cdr:x>
      <cdr:y>0.02772</cdr:y>
    </cdr:from>
    <cdr:to>
      <cdr:x>0.80061</cdr:x>
      <cdr:y>0.14989</cdr:y>
    </cdr:to>
    <cdr:sp macro="" textlink="">
      <cdr:nvSpPr>
        <cdr:cNvPr id="2" name="TextBox 1"/>
        <cdr:cNvSpPr txBox="1"/>
      </cdr:nvSpPr>
      <cdr:spPr bwMode="auto">
        <a:xfrm xmlns:a="http://schemas.openxmlformats.org/drawingml/2006/main">
          <a:off x="223389" y="76221"/>
          <a:ext cx="1857188" cy="3359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solidFill>
              <a:latin typeface="Arial" panose="020B0604020202020204" pitchFamily="34" charset="0"/>
              <a:ea typeface="Times New Roman" charset="0"/>
              <a:cs typeface="Arial" panose="020B0604020202020204" pitchFamily="34" charset="0"/>
            </a:rPr>
            <a:t>         2020</a:t>
          </a:r>
        </a:p>
        <a:p xmlns:a="http://schemas.openxmlformats.org/drawingml/2006/main">
          <a:pPr eaLnBrk="0" hangingPunct="0"/>
          <a:r>
            <a:rPr lang="en-US" sz="1200" b="0" i="0" dirty="0" smtClean="0">
              <a:solidFill>
                <a:schemeClr val="tx1"/>
              </a:solidFill>
              <a:latin typeface="Arial" panose="020B0604020202020204" pitchFamily="34" charset="0"/>
              <a:ea typeface="Times New Roman" charset="0"/>
              <a:cs typeface="Arial" panose="020B0604020202020204" pitchFamily="34" charset="0"/>
            </a:rPr>
            <a:t> history   projections</a:t>
          </a:r>
        </a:p>
      </cdr:txBody>
    </cdr:sp>
  </cdr:relSizeAnchor>
</c:userShapes>
</file>

<file path=ppt/drawings/drawing49.xml><?xml version="1.0" encoding="utf-8"?>
<c:userShapes xmlns:c="http://schemas.openxmlformats.org/drawingml/2006/chart">
  <cdr:relSizeAnchor xmlns:cdr="http://schemas.openxmlformats.org/drawingml/2006/chartDrawing">
    <cdr:from>
      <cdr:x>0.06288</cdr:x>
      <cdr:y>0.13659</cdr:y>
    </cdr:from>
    <cdr:to>
      <cdr:x>0.32696</cdr:x>
      <cdr:y>0.27916</cdr:y>
    </cdr:to>
    <cdr:sp macro="" textlink="">
      <cdr:nvSpPr>
        <cdr:cNvPr id="3" name="TextBox 1"/>
        <cdr:cNvSpPr txBox="1"/>
      </cdr:nvSpPr>
      <cdr:spPr bwMode="auto">
        <a:xfrm xmlns:a="http://schemas.openxmlformats.org/drawingml/2006/main">
          <a:off x="208021" y="441102"/>
          <a:ext cx="873669" cy="4604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0.77495</cdr:x>
      <cdr:y>0.21563</cdr:y>
    </cdr:from>
    <cdr:to>
      <cdr:x>0.97544</cdr:x>
      <cdr:y>0.48348</cdr:y>
    </cdr:to>
    <cdr:sp macro="" textlink="">
      <cdr:nvSpPr>
        <cdr:cNvPr id="3" name="TextBox 1"/>
        <cdr:cNvSpPr txBox="1"/>
      </cdr:nvSpPr>
      <cdr:spPr bwMode="auto">
        <a:xfrm xmlns:a="http://schemas.openxmlformats.org/drawingml/2006/main">
          <a:off x="3047292" y="667844"/>
          <a:ext cx="788375" cy="82958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mn-lt"/>
              <a:ea typeface="Times New Roman" charset="0"/>
              <a:cs typeface="Times New Roman" charset="0"/>
            </a:rPr>
            <a:t>exports</a:t>
          </a:r>
        </a:p>
        <a:p xmlns:a="http://schemas.openxmlformats.org/drawingml/2006/main">
          <a:pPr eaLnBrk="0" hangingPunct="0"/>
          <a:endParaRPr lang="en-US" sz="1200" b="1" i="0" dirty="0" smtClean="0">
            <a:solidFill>
              <a:schemeClr val="tx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tx2"/>
            </a:solidFill>
            <a:latin typeface="+mn-lt"/>
            <a:ea typeface="Times New Roman" charset="0"/>
            <a:cs typeface="Times New Roman" charset="0"/>
          </a:endParaRPr>
        </a:p>
        <a:p xmlns:a="http://schemas.openxmlformats.org/drawingml/2006/main">
          <a:pPr eaLnBrk="0" hangingPunct="0"/>
          <a:r>
            <a:rPr lang="en-US" sz="1200" b="1" i="0" dirty="0" smtClean="0">
              <a:solidFill>
                <a:schemeClr val="tx2"/>
              </a:solidFill>
              <a:latin typeface="+mn-lt"/>
              <a:ea typeface="Times New Roman" charset="0"/>
              <a:cs typeface="Times New Roman" charset="0"/>
            </a:rPr>
            <a:t>imports</a:t>
          </a:r>
        </a:p>
      </cdr:txBody>
    </cdr:sp>
  </cdr:relSizeAnchor>
  <cdr:relSizeAnchor xmlns:cdr="http://schemas.openxmlformats.org/drawingml/2006/chartDrawing">
    <cdr:from>
      <cdr:x>0.22824</cdr:x>
      <cdr:y>0</cdr:y>
    </cdr:from>
    <cdr:to>
      <cdr:x>0.4412</cdr:x>
      <cdr:y>0.13424</cdr:y>
    </cdr:to>
    <cdr:sp macro="" textlink="">
      <cdr:nvSpPr>
        <cdr:cNvPr id="6" name="TextBox 1"/>
        <cdr:cNvSpPr txBox="1"/>
      </cdr:nvSpPr>
      <cdr:spPr bwMode="auto">
        <a:xfrm xmlns:a="http://schemas.openxmlformats.org/drawingml/2006/main">
          <a:off x="897500" y="0"/>
          <a:ext cx="837410" cy="4157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50.xml><?xml version="1.0" encoding="utf-8"?>
<c:userShapes xmlns:c="http://schemas.openxmlformats.org/drawingml/2006/chart">
  <cdr:relSizeAnchor xmlns:cdr="http://schemas.openxmlformats.org/drawingml/2006/chartDrawing">
    <cdr:from>
      <cdr:x>0.07856</cdr:x>
      <cdr:y>0.11866</cdr:y>
    </cdr:from>
    <cdr:to>
      <cdr:x>0.34264</cdr:x>
      <cdr:y>0.26123</cdr:y>
    </cdr:to>
    <cdr:sp macro="" textlink="">
      <cdr:nvSpPr>
        <cdr:cNvPr id="3" name="TextBox 1"/>
        <cdr:cNvSpPr txBox="1"/>
      </cdr:nvSpPr>
      <cdr:spPr bwMode="auto">
        <a:xfrm xmlns:a="http://schemas.openxmlformats.org/drawingml/2006/main">
          <a:off x="198255" y="372970"/>
          <a:ext cx="666471" cy="4481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51.xml><?xml version="1.0" encoding="utf-8"?>
<c:userShapes xmlns:c="http://schemas.openxmlformats.org/drawingml/2006/chart">
  <cdr:relSizeAnchor xmlns:cdr="http://schemas.openxmlformats.org/drawingml/2006/chartDrawing">
    <cdr:from>
      <cdr:x>0.07669</cdr:x>
      <cdr:y>0.09974</cdr:y>
    </cdr:from>
    <cdr:to>
      <cdr:x>0.34077</cdr:x>
      <cdr:y>0.24231</cdr:y>
    </cdr:to>
    <cdr:sp macro="" textlink="">
      <cdr:nvSpPr>
        <cdr:cNvPr id="3" name="TextBox 1"/>
        <cdr:cNvSpPr txBox="1"/>
      </cdr:nvSpPr>
      <cdr:spPr bwMode="auto">
        <a:xfrm xmlns:a="http://schemas.openxmlformats.org/drawingml/2006/main">
          <a:off x="193686" y="308929"/>
          <a:ext cx="666942" cy="4415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52.xml><?xml version="1.0" encoding="utf-8"?>
<c:userShapes xmlns:c="http://schemas.openxmlformats.org/drawingml/2006/chart">
  <cdr:relSizeAnchor xmlns:cdr="http://schemas.openxmlformats.org/drawingml/2006/chartDrawing">
    <cdr:from>
      <cdr:x>0.2271</cdr:x>
      <cdr:y>0.06046</cdr:y>
    </cdr:from>
    <cdr:to>
      <cdr:x>0.5</cdr:x>
      <cdr:y>0.20303</cdr:y>
    </cdr:to>
    <cdr:sp macro="" textlink="">
      <cdr:nvSpPr>
        <cdr:cNvPr id="3" name="TextBox 1"/>
        <cdr:cNvSpPr txBox="1"/>
      </cdr:nvSpPr>
      <cdr:spPr bwMode="auto">
        <a:xfrm xmlns:a="http://schemas.openxmlformats.org/drawingml/2006/main">
          <a:off x="893011" y="187268"/>
          <a:ext cx="1073108" cy="4415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53.xml><?xml version="1.0" encoding="utf-8"?>
<c:userShapes xmlns:c="http://schemas.openxmlformats.org/drawingml/2006/chart">
  <cdr:relSizeAnchor xmlns:cdr="http://schemas.openxmlformats.org/drawingml/2006/chartDrawing">
    <cdr:from>
      <cdr:x>0.15683</cdr:x>
      <cdr:y>0.16166</cdr:y>
    </cdr:from>
    <cdr:to>
      <cdr:x>0.38371</cdr:x>
      <cdr:y>0.31925</cdr:y>
    </cdr:to>
    <cdr:sp macro="" textlink="">
      <cdr:nvSpPr>
        <cdr:cNvPr id="6" name="TextBox 1"/>
        <cdr:cNvSpPr txBox="1"/>
      </cdr:nvSpPr>
      <cdr:spPr bwMode="auto">
        <a:xfrm xmlns:a="http://schemas.openxmlformats.org/drawingml/2006/main">
          <a:off x="616685" y="565382"/>
          <a:ext cx="892147" cy="5511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p>
        <a:p xmlns:a="http://schemas.openxmlformats.org/drawingml/2006/main">
          <a:pPr eaLnBrk="0" hangingPunct="0"/>
          <a:endParaRPr lang="en-US" sz="12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p>
        <a:p xmlns:a="http://schemas.openxmlformats.org/drawingml/2006/main">
          <a:pPr eaLnBrk="0" hangingPunct="0"/>
          <a:r>
            <a:rPr lang="en-US" sz="1200" b="0" i="0" baseline="0" dirty="0" smtClean="0">
              <a:solidFill>
                <a:schemeClr val="bg2"/>
              </a:solidFill>
              <a:latin typeface="+mn-lt"/>
              <a:ea typeface="Times New Roman" charset="0"/>
              <a:cs typeface="Times New Roman" charset="0"/>
            </a:rPr>
            <a:t>            </a:t>
          </a:r>
          <a:endParaRPr lang="en-US" sz="1200" b="1" i="0" dirty="0" smtClean="0">
            <a:solidFill>
              <a:schemeClr val="bg1"/>
            </a:solidFill>
            <a:latin typeface="+mn-lt"/>
            <a:ea typeface="Times New Roman" charset="0"/>
            <a:cs typeface="Times New Roman" charset="0"/>
          </a:endParaRPr>
        </a:p>
      </cdr:txBody>
    </cdr:sp>
  </cdr:relSizeAnchor>
  <cdr:relSizeAnchor xmlns:cdr="http://schemas.openxmlformats.org/drawingml/2006/chartDrawing">
    <cdr:from>
      <cdr:x>0</cdr:x>
      <cdr:y>0.00197</cdr:y>
    </cdr:from>
    <cdr:to>
      <cdr:x>1</cdr:x>
      <cdr:y>0.10267</cdr:y>
    </cdr:to>
    <cdr:sp macro="" textlink="">
      <cdr:nvSpPr>
        <cdr:cNvPr id="7" name="TextBox 5"/>
        <cdr:cNvSpPr txBox="1"/>
      </cdr:nvSpPr>
      <cdr:spPr bwMode="auto">
        <a:xfrm xmlns:a="http://schemas.openxmlformats.org/drawingml/2006/main">
          <a:off x="0" y="6876"/>
          <a:ext cx="3932238" cy="3521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solidFill>
              <a:ea typeface="Times New Roman" charset="0"/>
              <a:cs typeface="Times New Roman" charset="0"/>
            </a:rPr>
            <a:t>U.S. electricity generation </a:t>
          </a:r>
          <a:r>
            <a:rPr lang="en-US" sz="1200" b="1" i="0" baseline="0" dirty="0" smtClean="0">
              <a:solidFill>
                <a:schemeClr val="tx1"/>
              </a:solidFill>
              <a:ea typeface="Times New Roman" charset="0"/>
              <a:cs typeface="Times New Roman" charset="0"/>
            </a:rPr>
            <a:t>from selected fuels </a:t>
          </a:r>
        </a:p>
        <a:p xmlns:a="http://schemas.openxmlformats.org/drawingml/2006/main">
          <a:pPr eaLnBrk="0" hangingPunct="0"/>
          <a:r>
            <a:rPr lang="en-US" sz="1200" b="1" i="0" baseline="0" dirty="0" smtClean="0">
              <a:solidFill>
                <a:schemeClr val="tx1"/>
              </a:solidFill>
              <a:ea typeface="Times New Roman" charset="0"/>
              <a:cs typeface="Times New Roman" charset="0"/>
            </a:rPr>
            <a:t>AEO2021 Reference </a:t>
          </a:r>
          <a:r>
            <a:rPr lang="en-US" sz="1200" b="1" dirty="0" smtClean="0">
              <a:solidFill>
                <a:schemeClr val="tx1"/>
              </a:solidFill>
              <a:ea typeface="Times New Roman" charset="0"/>
              <a:cs typeface="Times New Roman" charset="0"/>
            </a:rPr>
            <a:t>case</a:t>
          </a:r>
          <a:endParaRPr lang="en-US" sz="1200" b="1" i="0" baseline="0" dirty="0" smtClean="0">
            <a:solidFill>
              <a:schemeClr val="tx1"/>
            </a:solidFill>
            <a:ea typeface="Times New Roman" charset="0"/>
            <a:cs typeface="Times New Roman" charset="0"/>
          </a:endParaRPr>
        </a:p>
        <a:p xmlns:a="http://schemas.openxmlformats.org/drawingml/2006/main">
          <a:pPr eaLnBrk="0" hangingPunct="0"/>
          <a:r>
            <a:rPr lang="en-US" b="0" i="0" baseline="0" dirty="0" smtClean="0">
              <a:solidFill>
                <a:schemeClr val="tx1"/>
              </a:solidFill>
              <a:ea typeface="Times New Roman" charset="0"/>
              <a:cs typeface="Times New Roman" charset="0"/>
            </a:rPr>
            <a:t>billion kilowatthours</a:t>
          </a:r>
          <a:endParaRPr lang="en-US" b="0" i="0" dirty="0" smtClean="0">
            <a:solidFill>
              <a:schemeClr val="tx1"/>
            </a:solidFill>
            <a:ea typeface="Times New Roman" charset="0"/>
            <a:cs typeface="Times New Roman" charset="0"/>
          </a:endParaRPr>
        </a:p>
      </cdr:txBody>
    </cdr:sp>
  </cdr:relSizeAnchor>
  <cdr:relSizeAnchor xmlns:cdr="http://schemas.openxmlformats.org/drawingml/2006/chartDrawing">
    <cdr:from>
      <cdr:x>0.77605</cdr:x>
      <cdr:y>0.33576</cdr:y>
    </cdr:from>
    <cdr:to>
      <cdr:x>0.94418</cdr:x>
      <cdr:y>0.66423</cdr:y>
    </cdr:to>
    <cdr:sp macro="" textlink="">
      <cdr:nvSpPr>
        <cdr:cNvPr id="9" name="TextBox 1"/>
        <cdr:cNvSpPr txBox="1"/>
      </cdr:nvSpPr>
      <cdr:spPr bwMode="auto">
        <a:xfrm xmlns:a="http://schemas.openxmlformats.org/drawingml/2006/main">
          <a:off x="3051613" y="1174258"/>
          <a:ext cx="661127" cy="11487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dirty="0" smtClean="0">
            <a:solidFill>
              <a:schemeClr val="accent1">
                <a:lumMod val="40000"/>
                <a:lumOff val="60000"/>
              </a:schemeClr>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1"/>
              </a:solidFill>
              <a:latin typeface="+mn-lt"/>
              <a:ea typeface="Times New Roman" charset="0"/>
              <a:cs typeface="Times New Roman" charset="0"/>
            </a:rPr>
            <a:t>natural gas</a:t>
          </a:r>
          <a:endParaRPr lang="en-US" sz="1200" b="1" i="0" dirty="0" smtClean="0">
            <a:solidFill>
              <a:schemeClr val="accent3"/>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3"/>
              </a:solidFill>
              <a:latin typeface="+mn-lt"/>
              <a:ea typeface="Times New Roman" charset="0"/>
              <a:cs typeface="Times New Roman" charset="0"/>
            </a:rPr>
            <a:t>renewables</a:t>
          </a:r>
          <a:endParaRPr lang="en-US" sz="1200" b="1" i="0" dirty="0" smtClean="0">
            <a:solidFill>
              <a:schemeClr val="accent5"/>
            </a:solidFill>
            <a:latin typeface="+mn-lt"/>
            <a:ea typeface="Times New Roman" charset="0"/>
            <a:cs typeface="Times New Roman" charset="0"/>
          </a:endParaRPr>
        </a:p>
        <a:p xmlns:a="http://schemas.openxmlformats.org/drawingml/2006/main">
          <a:pPr eaLnBrk="0" hangingPunct="0"/>
          <a:r>
            <a:rPr lang="en-US" sz="1200" b="1" dirty="0" smtClean="0">
              <a:solidFill>
                <a:schemeClr val="accent5"/>
              </a:solidFill>
              <a:ea typeface="Times New Roman" charset="0"/>
              <a:cs typeface="Times New Roman" charset="0"/>
            </a:rPr>
            <a:t>n</a:t>
          </a:r>
          <a:r>
            <a:rPr lang="en-US" sz="1200" b="1" i="0" dirty="0" smtClean="0">
              <a:solidFill>
                <a:schemeClr val="accent5"/>
              </a:solidFill>
              <a:latin typeface="+mn-lt"/>
              <a:ea typeface="Times New Roman" charset="0"/>
              <a:cs typeface="Times New Roman" charset="0"/>
            </a:rPr>
            <a:t>uclear</a:t>
          </a:r>
          <a:endParaRPr lang="en-US" sz="1200" b="1"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200" b="1" dirty="0">
              <a:ea typeface="Times New Roman" charset="0"/>
              <a:cs typeface="Times New Roman" charset="0"/>
            </a:rPr>
            <a:t>c</a:t>
          </a:r>
          <a:r>
            <a:rPr lang="en-US" sz="1200" b="1" i="0" dirty="0" smtClean="0">
              <a:solidFill>
                <a:sysClr val="windowText" lastClr="000000"/>
              </a:solidFill>
              <a:latin typeface="+mn-lt"/>
              <a:ea typeface="Times New Roman" charset="0"/>
              <a:cs typeface="Times New Roman" charset="0"/>
            </a:rPr>
            <a:t>oal</a:t>
          </a:r>
        </a:p>
      </cdr:txBody>
    </cdr:sp>
  </cdr:relSizeAnchor>
  <cdr:relSizeAnchor xmlns:cdr="http://schemas.openxmlformats.org/drawingml/2006/chartDrawing">
    <cdr:from>
      <cdr:x>0.30757</cdr:x>
      <cdr:y>0.46885</cdr:y>
    </cdr:from>
    <cdr:to>
      <cdr:x>0.4288</cdr:x>
      <cdr:y>0.53115</cdr:y>
    </cdr:to>
    <cdr:sp macro="" textlink="">
      <cdr:nvSpPr>
        <cdr:cNvPr id="5" name="TextBox 1"/>
        <cdr:cNvSpPr txBox="1"/>
      </cdr:nvSpPr>
      <cdr:spPr bwMode="auto">
        <a:xfrm xmlns:a="http://schemas.openxmlformats.org/drawingml/2006/main">
          <a:off x="1209421" y="1639682"/>
          <a:ext cx="476720" cy="21789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bg1"/>
              </a:solidFill>
              <a:ea typeface="Times New Roman" charset="0"/>
              <a:cs typeface="Times New Roman" charset="0"/>
            </a:rPr>
            <a:t>40</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0.30407</cdr:x>
      <cdr:y>0.62053</cdr:y>
    </cdr:from>
    <cdr:to>
      <cdr:x>0.43013</cdr:x>
      <cdr:y>0.68904</cdr:y>
    </cdr:to>
    <cdr:sp macro="" textlink="">
      <cdr:nvSpPr>
        <cdr:cNvPr id="8" name="TextBox 1"/>
        <cdr:cNvSpPr txBox="1"/>
      </cdr:nvSpPr>
      <cdr:spPr bwMode="auto">
        <a:xfrm xmlns:a="http://schemas.openxmlformats.org/drawingml/2006/main">
          <a:off x="1195670" y="2170165"/>
          <a:ext cx="495710" cy="23959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bg1"/>
              </a:solidFill>
              <a:ea typeface="Times New Roman" charset="0"/>
              <a:cs typeface="Times New Roman" charset="0"/>
            </a:rPr>
            <a:t>21</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0.30723</cdr:x>
      <cdr:y>0.73201</cdr:y>
    </cdr:from>
    <cdr:to>
      <cdr:x>0.43331</cdr:x>
      <cdr:y>0.80931</cdr:y>
    </cdr:to>
    <cdr:sp macro="" textlink="">
      <cdr:nvSpPr>
        <cdr:cNvPr id="10" name="TextBox 1"/>
        <cdr:cNvSpPr txBox="1"/>
      </cdr:nvSpPr>
      <cdr:spPr bwMode="auto">
        <a:xfrm xmlns:a="http://schemas.openxmlformats.org/drawingml/2006/main">
          <a:off x="1208118" y="2560021"/>
          <a:ext cx="495767" cy="270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19%</a:t>
          </a:r>
        </a:p>
      </cdr:txBody>
    </cdr:sp>
  </cdr:relSizeAnchor>
  <cdr:relSizeAnchor xmlns:cdr="http://schemas.openxmlformats.org/drawingml/2006/chartDrawing">
    <cdr:from>
      <cdr:x>0.31281</cdr:x>
      <cdr:y>0.83085</cdr:y>
    </cdr:from>
    <cdr:to>
      <cdr:x>0.44316</cdr:x>
      <cdr:y>0.90957</cdr:y>
    </cdr:to>
    <cdr:sp macro="" textlink="">
      <cdr:nvSpPr>
        <cdr:cNvPr id="11" name="TextBox 1"/>
        <cdr:cNvSpPr txBox="1"/>
      </cdr:nvSpPr>
      <cdr:spPr bwMode="auto">
        <a:xfrm xmlns:a="http://schemas.openxmlformats.org/drawingml/2006/main">
          <a:off x="1230046" y="2905713"/>
          <a:ext cx="512575" cy="2752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bg1"/>
              </a:solidFill>
              <a:ea typeface="Times New Roman" charset="0"/>
              <a:cs typeface="Times New Roman" charset="0"/>
            </a:rPr>
            <a:t>19</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0.68175</cdr:x>
      <cdr:y>0.37912</cdr:y>
    </cdr:from>
    <cdr:to>
      <cdr:x>0.79194</cdr:x>
      <cdr:y>0.45826</cdr:y>
    </cdr:to>
    <cdr:sp macro="" textlink="">
      <cdr:nvSpPr>
        <cdr:cNvPr id="12" name="TextBox 1"/>
        <cdr:cNvSpPr txBox="1"/>
      </cdr:nvSpPr>
      <cdr:spPr bwMode="auto">
        <a:xfrm xmlns:a="http://schemas.openxmlformats.org/drawingml/2006/main">
          <a:off x="2680805" y="1325897"/>
          <a:ext cx="433286" cy="2767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36%</a:t>
          </a:r>
        </a:p>
      </cdr:txBody>
    </cdr:sp>
  </cdr:relSizeAnchor>
  <cdr:relSizeAnchor xmlns:cdr="http://schemas.openxmlformats.org/drawingml/2006/chartDrawing">
    <cdr:from>
      <cdr:x>0.68173</cdr:x>
      <cdr:y>0.61119</cdr:y>
    </cdr:from>
    <cdr:to>
      <cdr:x>0.79019</cdr:x>
      <cdr:y>0.69141</cdr:y>
    </cdr:to>
    <cdr:sp macro="" textlink="">
      <cdr:nvSpPr>
        <cdr:cNvPr id="13" name="TextBox 1"/>
        <cdr:cNvSpPr txBox="1"/>
      </cdr:nvSpPr>
      <cdr:spPr bwMode="auto">
        <a:xfrm xmlns:a="http://schemas.openxmlformats.org/drawingml/2006/main">
          <a:off x="2680721" y="2137486"/>
          <a:ext cx="426495" cy="2805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bg1"/>
              </a:solidFill>
              <a:ea typeface="Times New Roman" charset="0"/>
              <a:cs typeface="Times New Roman" charset="0"/>
            </a:rPr>
            <a:t>42</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0.68097</cdr:x>
      <cdr:y>0.77162</cdr:y>
    </cdr:from>
    <cdr:to>
      <cdr:x>0.79194</cdr:x>
      <cdr:y>0.8447</cdr:y>
    </cdr:to>
    <cdr:sp macro="" textlink="">
      <cdr:nvSpPr>
        <cdr:cNvPr id="14" name="TextBox 1"/>
        <cdr:cNvSpPr txBox="1"/>
      </cdr:nvSpPr>
      <cdr:spPr bwMode="auto">
        <a:xfrm xmlns:a="http://schemas.openxmlformats.org/drawingml/2006/main">
          <a:off x="2677748" y="2698557"/>
          <a:ext cx="436343" cy="2555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11%</a:t>
          </a:r>
        </a:p>
      </cdr:txBody>
    </cdr:sp>
  </cdr:relSizeAnchor>
  <cdr:relSizeAnchor xmlns:cdr="http://schemas.openxmlformats.org/drawingml/2006/chartDrawing">
    <cdr:from>
      <cdr:x>0.68085</cdr:x>
      <cdr:y>0.83811</cdr:y>
    </cdr:from>
    <cdr:to>
      <cdr:x>0.78669</cdr:x>
      <cdr:y>0.9135</cdr:y>
    </cdr:to>
    <cdr:sp macro="" textlink="">
      <cdr:nvSpPr>
        <cdr:cNvPr id="15" name="TextBox 1"/>
        <cdr:cNvSpPr txBox="1"/>
      </cdr:nvSpPr>
      <cdr:spPr bwMode="auto">
        <a:xfrm xmlns:a="http://schemas.openxmlformats.org/drawingml/2006/main">
          <a:off x="2677270" y="2931107"/>
          <a:ext cx="416195" cy="2636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11%</a:t>
          </a:r>
        </a:p>
      </cdr:txBody>
    </cdr:sp>
  </cdr:relSizeAnchor>
</c:userShapes>
</file>

<file path=ppt/drawings/drawing54.xml><?xml version="1.0" encoding="utf-8"?>
<c:userShapes xmlns:c="http://schemas.openxmlformats.org/drawingml/2006/chart">
  <cdr:relSizeAnchor xmlns:cdr="http://schemas.openxmlformats.org/drawingml/2006/chartDrawing">
    <cdr:from>
      <cdr:x>0</cdr:x>
      <cdr:y>0</cdr:y>
    </cdr:from>
    <cdr:to>
      <cdr:x>0.98999</cdr:x>
      <cdr:y>0.23264</cdr:y>
    </cdr:to>
    <cdr:sp macro="" textlink="">
      <cdr:nvSpPr>
        <cdr:cNvPr id="2" name="TextBox 1"/>
        <cdr:cNvSpPr txBox="1"/>
      </cdr:nvSpPr>
      <cdr:spPr bwMode="auto">
        <a:xfrm xmlns:a="http://schemas.openxmlformats.org/drawingml/2006/main">
          <a:off x="0" y="0"/>
          <a:ext cx="4264480" cy="9892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sz="1200" b="1" i="0" dirty="0" smtClean="0">
              <a:solidFill>
                <a:sysClr val="windowText" lastClr="000000"/>
              </a:solidFill>
              <a:latin typeface="+mn-lt"/>
              <a:ea typeface="Times New Roman" charset="0"/>
              <a:cs typeface="Times New Roman" charset="0"/>
            </a:rPr>
            <a:t>U.S. </a:t>
          </a:r>
          <a:r>
            <a:rPr lang="en-US" sz="1200" b="1" dirty="0">
              <a:ea typeface="Times New Roman" charset="0"/>
              <a:cs typeface="Times New Roman" charset="0"/>
            </a:rPr>
            <a:t>r</a:t>
          </a:r>
          <a:r>
            <a:rPr lang="en-US" sz="1200" b="1" i="0" dirty="0" smtClean="0">
              <a:solidFill>
                <a:sysClr val="windowText" lastClr="000000"/>
              </a:solidFill>
              <a:latin typeface="+mn-lt"/>
              <a:ea typeface="Times New Roman" charset="0"/>
              <a:cs typeface="Times New Roman" charset="0"/>
            </a:rPr>
            <a:t>enewable electricity generation, including </a:t>
          </a:r>
          <a:r>
            <a:rPr lang="en-US" sz="1200" b="1" dirty="0" smtClean="0">
              <a:ea typeface="Times New Roman" charset="0"/>
              <a:cs typeface="Times New Roman" charset="0"/>
            </a:rPr>
            <a:t>end use</a:t>
          </a:r>
          <a:endParaRPr lang="en-US" sz="1200" b="1" i="0" dirty="0" smtClean="0">
            <a:solidFill>
              <a:sysClr val="windowText" lastClr="000000"/>
            </a:solidFill>
            <a:latin typeface="+mn-lt"/>
            <a:ea typeface="Times New Roman" charset="0"/>
            <a:cs typeface="Times New Roman" charset="0"/>
          </a:endParaRPr>
        </a:p>
        <a:p xmlns:a="http://schemas.openxmlformats.org/drawingml/2006/main">
          <a:pPr algn="l" eaLnBrk="0" hangingPunct="0"/>
          <a:r>
            <a:rPr lang="en-US" sz="1200" b="1" i="0" dirty="0" smtClean="0">
              <a:solidFill>
                <a:schemeClr val="tx1"/>
              </a:solidFill>
              <a:latin typeface="+mn-lt"/>
              <a:ea typeface="Times New Roman" charset="0"/>
              <a:cs typeface="Times New Roman" charset="0"/>
            </a:rPr>
            <a:t>AEO2021 </a:t>
          </a:r>
          <a:r>
            <a:rPr lang="en-US" sz="1200" b="1" i="0" dirty="0" smtClean="0">
              <a:solidFill>
                <a:sysClr val="windowText" lastClr="000000"/>
              </a:solidFill>
              <a:latin typeface="+mn-lt"/>
              <a:ea typeface="Times New Roman" charset="0"/>
              <a:cs typeface="Times New Roman" charset="0"/>
            </a:rPr>
            <a:t>Reference case</a:t>
          </a:r>
        </a:p>
        <a:p xmlns:a="http://schemas.openxmlformats.org/drawingml/2006/main">
          <a:pPr algn="l" eaLnBrk="0" hangingPunct="0"/>
          <a:r>
            <a:rPr lang="en-US" i="0" baseline="0" dirty="0" smtClean="0">
              <a:solidFill>
                <a:sysClr val="windowText" lastClr="000000"/>
              </a:solidFill>
              <a:latin typeface="+mn-lt"/>
              <a:ea typeface="Times New Roman" charset="0"/>
              <a:cs typeface="Times New Roman" charset="0"/>
            </a:rPr>
            <a:t>billion kilowatthours</a:t>
          </a:r>
          <a:endParaRPr lang="en-US"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0.13956</cdr:x>
      <cdr:y>0.15632</cdr:y>
    </cdr:from>
    <cdr:to>
      <cdr:x>0.35252</cdr:x>
      <cdr:y>0.29717</cdr:y>
    </cdr:to>
    <cdr:sp macro="" textlink="">
      <cdr:nvSpPr>
        <cdr:cNvPr id="6" name="TextBox 1"/>
        <cdr:cNvSpPr txBox="1"/>
      </cdr:nvSpPr>
      <cdr:spPr bwMode="auto">
        <a:xfrm xmlns:a="http://schemas.openxmlformats.org/drawingml/2006/main">
          <a:off x="561398" y="546688"/>
          <a:ext cx="856680" cy="4925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p>
        <a:p xmlns:a="http://schemas.openxmlformats.org/drawingml/2006/main">
          <a:pPr eaLnBrk="0" hangingPunct="0"/>
          <a:endParaRPr lang="en-US" sz="12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0.73071</cdr:x>
      <cdr:y>0.36313</cdr:y>
    </cdr:from>
    <cdr:to>
      <cdr:x>1</cdr:x>
      <cdr:y>0.70477</cdr:y>
    </cdr:to>
    <cdr:sp macro="" textlink="">
      <cdr:nvSpPr>
        <cdr:cNvPr id="7" name="TextBox 1"/>
        <cdr:cNvSpPr txBox="1"/>
      </cdr:nvSpPr>
      <cdr:spPr>
        <a:xfrm xmlns:a="http://schemas.openxmlformats.org/drawingml/2006/main">
          <a:off x="2939445" y="1269950"/>
          <a:ext cx="1083280" cy="1194805"/>
        </a:xfrm>
        <a:prstGeom xmlns:a="http://schemas.openxmlformats.org/drawingml/2006/main" prst="rect">
          <a:avLst/>
        </a:prstGeom>
      </cdr:spPr>
      <cdr:txBody>
        <a:bodyPr xmlns:a="http://schemas.openxmlformats.org/drawingml/2006/main" wrap="square" lIns="45720" rIns="4572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4"/>
              </a:solidFill>
            </a:rPr>
            <a:t>solar </a:t>
          </a:r>
          <a:endParaRPr lang="en-US" sz="1200" b="1" dirty="0">
            <a:solidFill>
              <a:schemeClr val="accent3"/>
            </a:solidFill>
          </a:endParaRPr>
        </a:p>
        <a:p xmlns:a="http://schemas.openxmlformats.org/drawingml/2006/main">
          <a:r>
            <a:rPr lang="en-US" sz="1200" b="1" dirty="0" smtClean="0">
              <a:solidFill>
                <a:schemeClr val="accent3"/>
              </a:solidFill>
            </a:rPr>
            <a:t>wind</a:t>
          </a:r>
          <a:endParaRPr lang="en-US" sz="1200" b="1" dirty="0">
            <a:solidFill>
              <a:schemeClr val="accent2"/>
            </a:solidFill>
          </a:endParaRPr>
        </a:p>
        <a:p xmlns:a="http://schemas.openxmlformats.org/drawingml/2006/main">
          <a:r>
            <a:rPr lang="en-US" sz="1200" b="1" dirty="0" smtClean="0">
              <a:solidFill>
                <a:schemeClr val="accent2"/>
              </a:solidFill>
            </a:rPr>
            <a:t>geothermal</a:t>
          </a:r>
          <a:endParaRPr lang="en-US" sz="1200" b="1" dirty="0" smtClean="0">
            <a:solidFill>
              <a:schemeClr val="accent1">
                <a:lumMod val="75000"/>
              </a:schemeClr>
            </a:solidFill>
          </a:endParaRPr>
        </a:p>
        <a:p xmlns:a="http://schemas.openxmlformats.org/drawingml/2006/main">
          <a:r>
            <a:rPr lang="en-US" sz="1200" b="1" dirty="0" smtClean="0">
              <a:solidFill>
                <a:schemeClr val="accent1">
                  <a:lumMod val="75000"/>
                </a:schemeClr>
              </a:solidFill>
            </a:rPr>
            <a:t>hydroelectric</a:t>
          </a:r>
        </a:p>
        <a:p xmlns:a="http://schemas.openxmlformats.org/drawingml/2006/main">
          <a:r>
            <a:rPr lang="en-US" sz="1200" b="1" dirty="0" smtClean="0">
              <a:solidFill>
                <a:schemeClr val="bg1">
                  <a:lumMod val="75000"/>
                </a:schemeClr>
              </a:solidFill>
            </a:rPr>
            <a:t>other</a:t>
          </a:r>
        </a:p>
        <a:p xmlns:a="http://schemas.openxmlformats.org/drawingml/2006/main">
          <a:endParaRPr lang="en-US" sz="800" b="1" dirty="0">
            <a:solidFill>
              <a:schemeClr val="accent4"/>
            </a:solidFill>
          </a:endParaRPr>
        </a:p>
      </cdr:txBody>
    </cdr:sp>
  </cdr:relSizeAnchor>
  <cdr:relSizeAnchor xmlns:cdr="http://schemas.openxmlformats.org/drawingml/2006/chartDrawing">
    <cdr:from>
      <cdr:x>0.34282</cdr:x>
      <cdr:y>0.56236</cdr:y>
    </cdr:from>
    <cdr:to>
      <cdr:x>0.48281</cdr:x>
      <cdr:y>0.63959</cdr:y>
    </cdr:to>
    <cdr:sp macro="" textlink="">
      <cdr:nvSpPr>
        <cdr:cNvPr id="5" name="TextBox 1"/>
        <cdr:cNvSpPr txBox="1"/>
      </cdr:nvSpPr>
      <cdr:spPr bwMode="auto">
        <a:xfrm xmlns:a="http://schemas.openxmlformats.org/drawingml/2006/main">
          <a:off x="1379056" y="1966733"/>
          <a:ext cx="563174"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16%</a:t>
          </a:r>
        </a:p>
      </cdr:txBody>
    </cdr:sp>
  </cdr:relSizeAnchor>
  <cdr:relSizeAnchor xmlns:cdr="http://schemas.openxmlformats.org/drawingml/2006/chartDrawing">
    <cdr:from>
      <cdr:x>0.28488</cdr:x>
      <cdr:y>0.61087</cdr:y>
    </cdr:from>
    <cdr:to>
      <cdr:x>0.34666</cdr:x>
      <cdr:y>0.67392</cdr:y>
    </cdr:to>
    <cdr:cxnSp macro="">
      <cdr:nvCxnSpPr>
        <cdr:cNvPr id="8" name="Straight Connector 7"/>
        <cdr:cNvCxnSpPr/>
      </cdr:nvCxnSpPr>
      <cdr:spPr bwMode="auto">
        <a:xfrm xmlns:a="http://schemas.openxmlformats.org/drawingml/2006/main" flipH="1">
          <a:off x="1146011" y="2136383"/>
          <a:ext cx="248513" cy="22049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0.30538</cdr:x>
      <cdr:y>0.71833</cdr:y>
    </cdr:from>
    <cdr:to>
      <cdr:x>0.4159</cdr:x>
      <cdr:y>0.79555</cdr:y>
    </cdr:to>
    <cdr:sp macro="" textlink="">
      <cdr:nvSpPr>
        <cdr:cNvPr id="9" name="TextBox 1"/>
        <cdr:cNvSpPr txBox="1"/>
      </cdr:nvSpPr>
      <cdr:spPr bwMode="auto">
        <a:xfrm xmlns:a="http://schemas.openxmlformats.org/drawingml/2006/main">
          <a:off x="1228455" y="2512179"/>
          <a:ext cx="444603"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bg1"/>
              </a:solidFill>
              <a:ea typeface="Times New Roman" charset="0"/>
              <a:cs typeface="Times New Roman" charset="0"/>
            </a:rPr>
            <a:t>41</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0.38577</cdr:x>
      <cdr:y>0.75175</cdr:y>
    </cdr:from>
    <cdr:to>
      <cdr:x>0.47941</cdr:x>
      <cdr:y>0.82897</cdr:y>
    </cdr:to>
    <cdr:sp macro="" textlink="">
      <cdr:nvSpPr>
        <cdr:cNvPr id="10" name="TextBox 1"/>
        <cdr:cNvSpPr txBox="1"/>
      </cdr:nvSpPr>
      <cdr:spPr bwMode="auto">
        <a:xfrm xmlns:a="http://schemas.openxmlformats.org/drawingml/2006/main">
          <a:off x="1551847" y="2629058"/>
          <a:ext cx="376675"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2%</a:t>
          </a:r>
        </a:p>
      </cdr:txBody>
    </cdr:sp>
  </cdr:relSizeAnchor>
  <cdr:relSizeAnchor xmlns:cdr="http://schemas.openxmlformats.org/drawingml/2006/chartDrawing">
    <cdr:from>
      <cdr:x>0.28815</cdr:x>
      <cdr:y>0.7913</cdr:y>
    </cdr:from>
    <cdr:to>
      <cdr:x>0.38026</cdr:x>
      <cdr:y>0.80717</cdr:y>
    </cdr:to>
    <cdr:cxnSp macro="">
      <cdr:nvCxnSpPr>
        <cdr:cNvPr id="11" name="Straight Connector 10"/>
        <cdr:cNvCxnSpPr/>
      </cdr:nvCxnSpPr>
      <cdr:spPr bwMode="auto">
        <a:xfrm xmlns:a="http://schemas.openxmlformats.org/drawingml/2006/main" flipH="1">
          <a:off x="1159144" y="2767378"/>
          <a:ext cx="370530" cy="55515"/>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0.30341</cdr:x>
      <cdr:y>0.82146</cdr:y>
    </cdr:from>
    <cdr:to>
      <cdr:x>0.41533</cdr:x>
      <cdr:y>0.89868</cdr:y>
    </cdr:to>
    <cdr:sp macro="" textlink="">
      <cdr:nvSpPr>
        <cdr:cNvPr id="12" name="TextBox 1"/>
        <cdr:cNvSpPr txBox="1"/>
      </cdr:nvSpPr>
      <cdr:spPr bwMode="auto">
        <a:xfrm xmlns:a="http://schemas.openxmlformats.org/drawingml/2006/main">
          <a:off x="1220529" y="2872869"/>
          <a:ext cx="450229"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34%</a:t>
          </a:r>
        </a:p>
      </cdr:txBody>
    </cdr:sp>
  </cdr:relSizeAnchor>
  <cdr:relSizeAnchor xmlns:cdr="http://schemas.openxmlformats.org/drawingml/2006/chartDrawing">
    <cdr:from>
      <cdr:x>0.40636</cdr:x>
      <cdr:y>0.85088</cdr:y>
    </cdr:from>
    <cdr:to>
      <cdr:x>0.5</cdr:x>
      <cdr:y>0.9281</cdr:y>
    </cdr:to>
    <cdr:sp macro="" textlink="">
      <cdr:nvSpPr>
        <cdr:cNvPr id="13" name="TextBox 1"/>
        <cdr:cNvSpPr txBox="1"/>
      </cdr:nvSpPr>
      <cdr:spPr bwMode="auto">
        <a:xfrm xmlns:a="http://schemas.openxmlformats.org/drawingml/2006/main">
          <a:off x="1634687" y="2975739"/>
          <a:ext cx="376675"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solidFill>
                <a:schemeClr val="bg1"/>
              </a:solidFill>
              <a:ea typeface="Times New Roman" charset="0"/>
              <a:cs typeface="Times New Roman" charset="0"/>
            </a:rPr>
            <a:t>7</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0.28292</cdr:x>
      <cdr:y>0.88334</cdr:y>
    </cdr:from>
    <cdr:to>
      <cdr:x>0.37742</cdr:x>
      <cdr:y>0.89868</cdr:y>
    </cdr:to>
    <cdr:cxnSp macro="">
      <cdr:nvCxnSpPr>
        <cdr:cNvPr id="14" name="Straight Connector 13"/>
        <cdr:cNvCxnSpPr/>
      </cdr:nvCxnSpPr>
      <cdr:spPr bwMode="auto">
        <a:xfrm xmlns:a="http://schemas.openxmlformats.org/drawingml/2006/main" flipH="1">
          <a:off x="1138125" y="3089272"/>
          <a:ext cx="380119" cy="53661"/>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bg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0.89136</cdr:x>
      <cdr:y>0.61683</cdr:y>
    </cdr:from>
    <cdr:to>
      <cdr:x>1</cdr:x>
      <cdr:y>0.69405</cdr:y>
    </cdr:to>
    <cdr:sp macro="" textlink="">
      <cdr:nvSpPr>
        <cdr:cNvPr id="15" name="TextBox 1"/>
        <cdr:cNvSpPr txBox="1"/>
      </cdr:nvSpPr>
      <cdr:spPr bwMode="auto">
        <a:xfrm xmlns:a="http://schemas.openxmlformats.org/drawingml/2006/main">
          <a:off x="3619331" y="2157223"/>
          <a:ext cx="437022" cy="2700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46%</a:t>
          </a:r>
        </a:p>
      </cdr:txBody>
    </cdr:sp>
  </cdr:relSizeAnchor>
  <cdr:relSizeAnchor xmlns:cdr="http://schemas.openxmlformats.org/drawingml/2006/chartDrawing">
    <cdr:from>
      <cdr:x>0.63848</cdr:x>
      <cdr:y>0.42278</cdr:y>
    </cdr:from>
    <cdr:to>
      <cdr:x>0.74712</cdr:x>
      <cdr:y>0.5</cdr:y>
    </cdr:to>
    <cdr:sp macro="" textlink="">
      <cdr:nvSpPr>
        <cdr:cNvPr id="17" name="TextBox 1"/>
        <cdr:cNvSpPr txBox="1"/>
      </cdr:nvSpPr>
      <cdr:spPr bwMode="auto">
        <a:xfrm xmlns:a="http://schemas.openxmlformats.org/drawingml/2006/main">
          <a:off x="2568433" y="1478566"/>
          <a:ext cx="437022" cy="2700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47%</a:t>
          </a:r>
        </a:p>
      </cdr:txBody>
    </cdr:sp>
  </cdr:relSizeAnchor>
  <cdr:relSizeAnchor xmlns:cdr="http://schemas.openxmlformats.org/drawingml/2006/chartDrawing">
    <cdr:from>
      <cdr:x>0.63608</cdr:x>
      <cdr:y>0.64792</cdr:y>
    </cdr:from>
    <cdr:to>
      <cdr:x>0.74474</cdr:x>
      <cdr:y>0.72514</cdr:y>
    </cdr:to>
    <cdr:sp macro="" textlink="">
      <cdr:nvSpPr>
        <cdr:cNvPr id="18" name="TextBox 1"/>
        <cdr:cNvSpPr txBox="1"/>
      </cdr:nvSpPr>
      <cdr:spPr bwMode="auto">
        <a:xfrm xmlns:a="http://schemas.openxmlformats.org/drawingml/2006/main">
          <a:off x="2558793" y="2265943"/>
          <a:ext cx="437080"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smtClean="0">
              <a:solidFill>
                <a:schemeClr val="bg1"/>
              </a:solidFill>
              <a:ea typeface="Times New Roman" charset="0"/>
              <a:cs typeface="Times New Roman" charset="0"/>
            </a:rPr>
            <a:t>34</a:t>
          </a:r>
          <a:r>
            <a:rPr lang="en-US" sz="1200" i="0" dirty="0" smtClean="0">
              <a:solidFill>
                <a:schemeClr val="bg1"/>
              </a:solidFill>
              <a:latin typeface="+mn-lt"/>
              <a:ea typeface="Times New Roman" charset="0"/>
              <a:cs typeface="Times New Roman" charset="0"/>
            </a:rPr>
            <a:t>%</a:t>
          </a:r>
        </a:p>
      </cdr:txBody>
    </cdr:sp>
  </cdr:relSizeAnchor>
  <cdr:relSizeAnchor xmlns:cdr="http://schemas.openxmlformats.org/drawingml/2006/chartDrawing">
    <cdr:from>
      <cdr:x>0.64464</cdr:x>
      <cdr:y>0.81166</cdr:y>
    </cdr:from>
    <cdr:to>
      <cdr:x>0.75042</cdr:x>
      <cdr:y>0.88888</cdr:y>
    </cdr:to>
    <cdr:sp macro="" textlink="">
      <cdr:nvSpPr>
        <cdr:cNvPr id="19" name="TextBox 1"/>
        <cdr:cNvSpPr txBox="1"/>
      </cdr:nvSpPr>
      <cdr:spPr bwMode="auto">
        <a:xfrm xmlns:a="http://schemas.openxmlformats.org/drawingml/2006/main">
          <a:off x="2593194" y="2838579"/>
          <a:ext cx="425539"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chemeClr val="bg1"/>
              </a:solidFill>
              <a:latin typeface="+mn-lt"/>
              <a:ea typeface="Times New Roman" charset="0"/>
              <a:cs typeface="Times New Roman" charset="0"/>
            </a:rPr>
            <a:t>13%</a:t>
          </a:r>
        </a:p>
      </cdr:txBody>
    </cdr:sp>
  </cdr:relSizeAnchor>
  <cdr:relSizeAnchor xmlns:cdr="http://schemas.openxmlformats.org/drawingml/2006/chartDrawing">
    <cdr:from>
      <cdr:x>0.77282</cdr:x>
      <cdr:y>0.76263</cdr:y>
    </cdr:from>
    <cdr:to>
      <cdr:x>0.86646</cdr:x>
      <cdr:y>0.83985</cdr:y>
    </cdr:to>
    <cdr:sp macro="" textlink="">
      <cdr:nvSpPr>
        <cdr:cNvPr id="20" name="TextBox 1"/>
        <cdr:cNvSpPr txBox="1"/>
      </cdr:nvSpPr>
      <cdr:spPr bwMode="auto">
        <a:xfrm xmlns:a="http://schemas.openxmlformats.org/drawingml/2006/main">
          <a:off x="3108840" y="2667129"/>
          <a:ext cx="376675" cy="2700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dirty="0">
              <a:ea typeface="Times New Roman" charset="0"/>
              <a:cs typeface="Times New Roman" charset="0"/>
            </a:rPr>
            <a:t>2</a:t>
          </a:r>
          <a:r>
            <a:rPr lang="en-US" sz="1200" i="0" dirty="0" smtClean="0">
              <a:solidFill>
                <a:sysClr val="windowText" lastClr="000000"/>
              </a:solidFill>
              <a:latin typeface="+mn-lt"/>
              <a:ea typeface="Times New Roman" charset="0"/>
              <a:cs typeface="Times New Roman" charset="0"/>
            </a:rPr>
            <a:t>%</a:t>
          </a:r>
        </a:p>
      </cdr:txBody>
    </cdr:sp>
  </cdr:relSizeAnchor>
  <cdr:relSizeAnchor xmlns:cdr="http://schemas.openxmlformats.org/drawingml/2006/chartDrawing">
    <cdr:from>
      <cdr:x>0.77282</cdr:x>
      <cdr:y>0.86068</cdr:y>
    </cdr:from>
    <cdr:to>
      <cdr:x>0.86646</cdr:x>
      <cdr:y>0.9379</cdr:y>
    </cdr:to>
    <cdr:sp macro="" textlink="">
      <cdr:nvSpPr>
        <cdr:cNvPr id="21" name="TextBox 1"/>
        <cdr:cNvSpPr txBox="1"/>
      </cdr:nvSpPr>
      <cdr:spPr bwMode="auto">
        <a:xfrm xmlns:a="http://schemas.openxmlformats.org/drawingml/2006/main">
          <a:off x="3108840" y="3010028"/>
          <a:ext cx="376675" cy="2700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i="0" dirty="0" smtClean="0">
              <a:solidFill>
                <a:sysClr val="windowText" lastClr="000000"/>
              </a:solidFill>
              <a:latin typeface="+mn-lt"/>
              <a:ea typeface="Times New Roman" charset="0"/>
              <a:cs typeface="Times New Roman" charset="0"/>
            </a:rPr>
            <a:t>4%</a:t>
          </a:r>
        </a:p>
      </cdr:txBody>
    </cdr:sp>
  </cdr:relSizeAnchor>
  <cdr:relSizeAnchor xmlns:cdr="http://schemas.openxmlformats.org/drawingml/2006/chartDrawing">
    <cdr:from>
      <cdr:x>0.7086</cdr:x>
      <cdr:y>0.78484</cdr:y>
    </cdr:from>
    <cdr:to>
      <cdr:x>0.75987</cdr:x>
      <cdr:y>0.78681</cdr:y>
    </cdr:to>
    <cdr:cxnSp macro="">
      <cdr:nvCxnSpPr>
        <cdr:cNvPr id="4" name="Straight Connector 3"/>
        <cdr:cNvCxnSpPr/>
      </cdr:nvCxnSpPr>
      <cdr:spPr>
        <a:xfrm xmlns:a="http://schemas.openxmlformats.org/drawingml/2006/main" flipV="1">
          <a:off x="2850505" y="2744799"/>
          <a:ext cx="206256" cy="6876"/>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0.70689</cdr:x>
      <cdr:y>0.88903</cdr:y>
    </cdr:from>
    <cdr:to>
      <cdr:x>0.76842</cdr:x>
      <cdr:y>0.89297</cdr:y>
    </cdr:to>
    <cdr:cxnSp macro="">
      <cdr:nvCxnSpPr>
        <cdr:cNvPr id="26" name="Straight Connector 25"/>
        <cdr:cNvCxnSpPr/>
      </cdr:nvCxnSpPr>
      <cdr:spPr>
        <a:xfrm xmlns:a="http://schemas.openxmlformats.org/drawingml/2006/main" flipV="1">
          <a:off x="2843630" y="3109184"/>
          <a:ext cx="247507" cy="13751"/>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5.xml><?xml version="1.0" encoding="utf-8"?>
<c:userShapes xmlns:c="http://schemas.openxmlformats.org/drawingml/2006/chart">
  <cdr:relSizeAnchor xmlns:cdr="http://schemas.openxmlformats.org/drawingml/2006/chartDrawing">
    <cdr:from>
      <cdr:x>0.00528</cdr:x>
      <cdr:y>0</cdr:y>
    </cdr:from>
    <cdr:to>
      <cdr:x>0.95765</cdr:x>
      <cdr:y>0.23588</cdr:y>
    </cdr:to>
    <cdr:sp macro="" textlink="">
      <cdr:nvSpPr>
        <cdr:cNvPr id="2" name="TextBox 1"/>
        <cdr:cNvSpPr txBox="1"/>
      </cdr:nvSpPr>
      <cdr:spPr bwMode="auto">
        <a:xfrm xmlns:a="http://schemas.openxmlformats.org/drawingml/2006/main">
          <a:off x="20762" y="0"/>
          <a:ext cx="3744946" cy="82494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dirty="0" smtClean="0">
              <a:ea typeface="Times New Roman" charset="0"/>
              <a:cs typeface="Times New Roman" charset="0"/>
            </a:rPr>
            <a:t>U.S. </a:t>
          </a:r>
          <a:r>
            <a:rPr lang="en-US" sz="1200" b="1" dirty="0">
              <a:ea typeface="Times New Roman" charset="0"/>
              <a:cs typeface="Times New Roman" charset="0"/>
            </a:rPr>
            <a:t>e</a:t>
          </a:r>
          <a:r>
            <a:rPr lang="en-US" sz="1200" b="1" i="0" baseline="0" dirty="0" smtClean="0">
              <a:solidFill>
                <a:sysClr val="windowText" lastClr="000000"/>
              </a:solidFill>
              <a:latin typeface="+mn-lt"/>
              <a:ea typeface="Times New Roman" charset="0"/>
              <a:cs typeface="Times New Roman" charset="0"/>
            </a:rPr>
            <a:t>lectricity use growth rate,</a:t>
          </a:r>
          <a:r>
            <a:rPr lang="en-US" sz="1200" b="1" i="0" dirty="0" smtClean="0">
              <a:solidFill>
                <a:sysClr val="windowText" lastClr="000000"/>
              </a:solidFill>
              <a:latin typeface="+mn-lt"/>
              <a:ea typeface="Times New Roman" charset="0"/>
              <a:cs typeface="Times New Roman" charset="0"/>
            </a:rPr>
            <a:t> </a:t>
          </a:r>
        </a:p>
        <a:p xmlns:a="http://schemas.openxmlformats.org/drawingml/2006/main">
          <a:pPr eaLnBrk="0" hangingPunct="0"/>
          <a:r>
            <a:rPr lang="en-US" sz="1200" b="1" i="0" dirty="0" smtClean="0">
              <a:solidFill>
                <a:sysClr val="windowText" lastClr="000000"/>
              </a:solidFill>
              <a:latin typeface="+mn-lt"/>
              <a:ea typeface="Times New Roman" charset="0"/>
              <a:cs typeface="Times New Roman" charset="0"/>
            </a:rPr>
            <a:t>t</a:t>
          </a:r>
          <a:r>
            <a:rPr lang="en-US" sz="1200" b="1" baseline="0" dirty="0" smtClean="0">
              <a:ea typeface="Times New Roman" charset="0"/>
              <a:cs typeface="Times New Roman" charset="0"/>
            </a:rPr>
            <a:t>hree-year rolling average</a:t>
          </a:r>
        </a:p>
        <a:p xmlns:a="http://schemas.openxmlformats.org/drawingml/2006/main">
          <a:pPr eaLnBrk="0" hangingPunct="0"/>
          <a:r>
            <a:rPr lang="en-US" sz="1200" b="1" i="0" dirty="0" smtClean="0">
              <a:solidFill>
                <a:sysClr val="windowText" lastClr="000000"/>
              </a:solidFill>
              <a:latin typeface="+mn-lt"/>
              <a:ea typeface="Times New Roman" charset="0"/>
              <a:cs typeface="Times New Roman" charset="0"/>
            </a:rPr>
            <a:t>AEO2021 economic growth cases</a:t>
          </a:r>
          <a:endParaRPr lang="en-US" sz="1200" b="1"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dirty="0">
              <a:ea typeface="Times New Roman" charset="0"/>
              <a:cs typeface="Times New Roman" charset="0"/>
            </a:rPr>
            <a:t>p</a:t>
          </a:r>
          <a:r>
            <a:rPr lang="en-US" i="0" baseline="0" dirty="0" smtClean="0">
              <a:solidFill>
                <a:sysClr val="windowText" lastClr="000000"/>
              </a:solidFill>
              <a:latin typeface="+mn-lt"/>
              <a:ea typeface="Times New Roman" charset="0"/>
              <a:cs typeface="Times New Roman" charset="0"/>
            </a:rPr>
            <a:t>ercentage growth </a:t>
          </a:r>
          <a:endParaRPr lang="en-US"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0.28704</cdr:x>
      <cdr:y>0.19639</cdr:y>
    </cdr:from>
    <cdr:to>
      <cdr:x>0.5</cdr:x>
      <cdr:y>0.30772</cdr:y>
    </cdr:to>
    <cdr:grpSp>
      <cdr:nvGrpSpPr>
        <cdr:cNvPr id="4" name="Group 3"/>
        <cdr:cNvGrpSpPr/>
      </cdr:nvGrpSpPr>
      <cdr:grpSpPr>
        <a:xfrm xmlns:a="http://schemas.openxmlformats.org/drawingml/2006/main">
          <a:off x="1128710" y="686827"/>
          <a:ext cx="837409" cy="389351"/>
          <a:chOff x="2459338" y="552602"/>
          <a:chExt cx="1168384" cy="318718"/>
        </a:xfrm>
      </cdr:grpSpPr>
      <cdr:sp macro="" textlink="">
        <cdr:nvSpPr>
          <cdr:cNvPr id="6" name="TextBox 1"/>
          <cdr:cNvSpPr txBox="1"/>
        </cdr:nvSpPr>
        <cdr:spPr bwMode="auto">
          <a:xfrm xmlns:a="http://schemas.openxmlformats.org/drawingml/2006/main">
            <a:off x="2459338" y="552602"/>
            <a:ext cx="1168384" cy="3187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ysClr val="windowText" lastClr="000000"/>
                </a:solidFill>
                <a:latin typeface="+mn-lt"/>
                <a:ea typeface="Times New Roman" charset="0"/>
                <a:cs typeface="Times New Roman" charset="0"/>
              </a:rPr>
              <a:t>2020</a:t>
            </a:r>
            <a:endParaRPr lang="en-US" sz="1200" b="0" i="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200" b="0" i="0" dirty="0" smtClean="0">
                <a:solidFill>
                  <a:sysClr val="windowText" lastClr="000000"/>
                </a:solidFill>
                <a:latin typeface="+mn-lt"/>
                <a:ea typeface="Times New Roman" charset="0"/>
                <a:cs typeface="Times New Roman" charset="0"/>
              </a:rPr>
              <a:t>   history</a:t>
            </a:r>
            <a:r>
              <a:rPr lang="en-US" sz="1200" b="0" i="0" baseline="0" dirty="0" smtClean="0">
                <a:solidFill>
                  <a:sysClr val="windowText" lastClr="000000"/>
                </a:solidFill>
                <a:latin typeface="+mn-lt"/>
                <a:ea typeface="Times New Roman" charset="0"/>
                <a:cs typeface="Times New Roman" charset="0"/>
              </a:rPr>
              <a:t>   projections</a:t>
            </a:r>
            <a:endParaRPr lang="en-US" sz="1200" b="0" i="0" dirty="0" smtClean="0">
              <a:solidFill>
                <a:sysClr val="windowText" lastClr="000000"/>
              </a:solidFill>
              <a:latin typeface="+mn-lt"/>
              <a:ea typeface="Times New Roman" charset="0"/>
              <a:cs typeface="Times New Roman" charset="0"/>
            </a:endParaRPr>
          </a:p>
        </cdr:txBody>
      </cdr:sp>
    </cdr:grpSp>
  </cdr:relSizeAnchor>
  <cdr:relSizeAnchor xmlns:cdr="http://schemas.openxmlformats.org/drawingml/2006/chartDrawing">
    <cdr:from>
      <cdr:x>0.79387</cdr:x>
      <cdr:y>0.38283</cdr:y>
    </cdr:from>
    <cdr:to>
      <cdr:x>1</cdr:x>
      <cdr:y>0.77446</cdr:y>
    </cdr:to>
    <cdr:sp macro="" textlink="">
      <cdr:nvSpPr>
        <cdr:cNvPr id="3" name="TextBox 2"/>
        <cdr:cNvSpPr txBox="1"/>
      </cdr:nvSpPr>
      <cdr:spPr bwMode="auto">
        <a:xfrm xmlns:a="http://schemas.openxmlformats.org/drawingml/2006/main">
          <a:off x="3121686" y="1338869"/>
          <a:ext cx="810552" cy="13696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smtClean="0">
              <a:solidFill>
                <a:schemeClr val="accent1">
                  <a:lumMod val="75000"/>
                </a:schemeClr>
              </a:solidFill>
              <a:latin typeface="+mn-lt"/>
              <a:ea typeface="Times New Roman" charset="0"/>
              <a:cs typeface="Times New Roman" charset="0"/>
            </a:rPr>
            <a:t>High Economic Growth</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latin typeface="+mn-lt"/>
              <a:ea typeface="Times New Roman" charset="0"/>
              <a:cs typeface="Times New Roman" charset="0"/>
            </a:rPr>
            <a:t>Reference</a:t>
          </a:r>
          <a:endParaRPr lang="en-US" sz="1200" b="1" i="0" dirty="0" smtClean="0">
            <a:solidFill>
              <a:schemeClr val="tx1"/>
            </a:solidFill>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lumMod val="40000"/>
                  <a:lumOff val="60000"/>
                </a:schemeClr>
              </a:solidFill>
              <a:effectLst/>
              <a:uLnTx/>
              <a:uFillTx/>
              <a:latin typeface="+mn-lt"/>
              <a:ea typeface="Times New Roman" charset="0"/>
              <a:cs typeface="Times New Roman" charset="0"/>
            </a:rPr>
            <a:t>Low Economic Growth</a:t>
          </a:r>
        </a:p>
        <a:p xmlns:a="http://schemas.openxmlformats.org/drawingml/2006/main">
          <a:pPr eaLnBrk="0" hangingPunct="0"/>
          <a:endParaRPr lang="en-US" sz="1200" b="1" i="0" dirty="0" smtClean="0">
            <a:solidFill>
              <a:srgbClr val="333333"/>
            </a:solidFill>
            <a:latin typeface="+mn-lt"/>
            <a:ea typeface="Times New Roman" charset="0"/>
            <a:cs typeface="Times New Roman" charset="0"/>
          </a:endParaRPr>
        </a:p>
      </cdr:txBody>
    </cdr:sp>
  </cdr:relSizeAnchor>
</c:userShapes>
</file>

<file path=ppt/drawings/drawing56.xml><?xml version="1.0" encoding="utf-8"?>
<c:userShapes xmlns:c="http://schemas.openxmlformats.org/drawingml/2006/chart">
  <cdr:relSizeAnchor xmlns:cdr="http://schemas.openxmlformats.org/drawingml/2006/chartDrawing">
    <cdr:from>
      <cdr:x>0.00521</cdr:x>
      <cdr:y>0</cdr:y>
    </cdr:from>
    <cdr:to>
      <cdr:x>0.96791</cdr:x>
      <cdr:y>0.19097</cdr:y>
    </cdr:to>
    <cdr:sp macro="" textlink="">
      <cdr:nvSpPr>
        <cdr:cNvPr id="2" name="TextBox 1"/>
        <cdr:cNvSpPr txBox="1"/>
      </cdr:nvSpPr>
      <cdr:spPr bwMode="auto">
        <a:xfrm xmlns:a="http://schemas.openxmlformats.org/drawingml/2006/main">
          <a:off x="14304" y="0"/>
          <a:ext cx="2643172" cy="5238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sz="1200" b="1" i="0" baseline="0" dirty="0" smtClean="0">
              <a:solidFill>
                <a:sysClr val="windowText" lastClr="000000"/>
              </a:solidFill>
              <a:ea typeface="Times New Roman" charset="0"/>
              <a:cs typeface="Times New Roman" charset="0"/>
            </a:rPr>
            <a:t>U.S.</a:t>
          </a:r>
          <a:r>
            <a:rPr lang="en-US" sz="1200" b="1" i="0" dirty="0" smtClean="0">
              <a:solidFill>
                <a:sysClr val="windowText" lastClr="000000"/>
              </a:solidFill>
              <a:ea typeface="Times New Roman" charset="0"/>
              <a:cs typeface="Times New Roman" charset="0"/>
            </a:rPr>
            <a:t> e</a:t>
          </a:r>
          <a:r>
            <a:rPr lang="en-US" sz="1200" b="1" i="0" baseline="0" dirty="0" smtClean="0">
              <a:solidFill>
                <a:sysClr val="windowText" lastClr="000000"/>
              </a:solidFill>
              <a:ea typeface="Times New Roman" charset="0"/>
              <a:cs typeface="Times New Roman" charset="0"/>
            </a:rPr>
            <a:t>lectricity use by end-use sector </a:t>
          </a:r>
        </a:p>
        <a:p xmlns:a="http://schemas.openxmlformats.org/drawingml/2006/main">
          <a:pPr algn="l" eaLnBrk="0" hangingPunct="0"/>
          <a:r>
            <a:rPr lang="en-US" sz="1200" b="1" dirty="0" smtClean="0">
              <a:ea typeface="Times New Roman" charset="0"/>
              <a:cs typeface="Times New Roman" charset="0"/>
            </a:rPr>
            <a:t>AEO2021</a:t>
          </a:r>
          <a:r>
            <a:rPr lang="en-US" sz="1200" b="1" i="0" baseline="0" dirty="0" smtClean="0">
              <a:solidFill>
                <a:sysClr val="windowText" lastClr="000000"/>
              </a:solidFill>
              <a:ea typeface="Times New Roman" charset="0"/>
              <a:cs typeface="Times New Roman" charset="0"/>
            </a:rPr>
            <a:t> Reference case </a:t>
          </a:r>
        </a:p>
        <a:p xmlns:a="http://schemas.openxmlformats.org/drawingml/2006/main">
          <a:pPr algn="l" eaLnBrk="0" hangingPunct="0"/>
          <a:r>
            <a:rPr lang="en-US" i="0" baseline="0" dirty="0" smtClean="0">
              <a:solidFill>
                <a:sysClr val="windowText" lastClr="000000"/>
              </a:solidFill>
              <a:ea typeface="Times New Roman" charset="0"/>
              <a:cs typeface="Times New Roman" charset="0"/>
            </a:rPr>
            <a:t>billion kilowatthours</a:t>
          </a:r>
          <a:endParaRPr lang="en-US" i="0" dirty="0" smtClean="0">
            <a:solidFill>
              <a:sysClr val="windowText" lastClr="000000"/>
            </a:solidFill>
            <a:ea typeface="Times New Roman" charset="0"/>
            <a:cs typeface="Times New Roman" charset="0"/>
          </a:endParaRPr>
        </a:p>
      </cdr:txBody>
    </cdr:sp>
  </cdr:relSizeAnchor>
  <cdr:relSizeAnchor xmlns:cdr="http://schemas.openxmlformats.org/drawingml/2006/chartDrawing">
    <cdr:from>
      <cdr:x>0.7006</cdr:x>
      <cdr:y>0.24449</cdr:y>
    </cdr:from>
    <cdr:to>
      <cdr:x>0.87058</cdr:x>
      <cdr:y>0.41658</cdr:y>
    </cdr:to>
    <cdr:sp macro="" textlink="">
      <cdr:nvSpPr>
        <cdr:cNvPr id="8" name="TextBox 1"/>
        <cdr:cNvSpPr txBox="1"/>
      </cdr:nvSpPr>
      <cdr:spPr bwMode="auto">
        <a:xfrm xmlns:a="http://schemas.openxmlformats.org/drawingml/2006/main">
          <a:off x="2818327" y="855040"/>
          <a:ext cx="683783" cy="6018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dirty="0" smtClean="0">
              <a:solidFill>
                <a:schemeClr val="accent1"/>
              </a:solidFill>
              <a:ea typeface="Times New Roman" charset="0"/>
              <a:cs typeface="Times New Roman" charset="0"/>
            </a:rPr>
            <a:t>onsite </a:t>
          </a:r>
        </a:p>
        <a:p xmlns:a="http://schemas.openxmlformats.org/drawingml/2006/main">
          <a:pPr eaLnBrk="0" hangingPunct="0"/>
          <a:r>
            <a:rPr lang="en-US" sz="1200" b="1" dirty="0" smtClean="0">
              <a:solidFill>
                <a:schemeClr val="accent1"/>
              </a:solidFill>
              <a:ea typeface="Times New Roman" charset="0"/>
              <a:cs typeface="Times New Roman" charset="0"/>
            </a:rPr>
            <a:t>generation</a:t>
          </a:r>
          <a:endParaRPr lang="en-US" sz="1200" b="1" i="0" dirty="0" smtClean="0">
            <a:solidFill>
              <a:schemeClr val="accent1"/>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bg1">
                <a:lumMod val="65000"/>
              </a:schemeClr>
            </a:solidFill>
            <a:latin typeface="+mn-lt"/>
            <a:ea typeface="Times New Roman" charset="0"/>
            <a:cs typeface="Times New Roman" charset="0"/>
          </a:endParaRPr>
        </a:p>
        <a:p xmlns:a="http://schemas.openxmlformats.org/drawingml/2006/main">
          <a:pPr eaLnBrk="0" hangingPunct="0"/>
          <a:r>
            <a:rPr lang="en-US" sz="1200" b="1" dirty="0">
              <a:solidFill>
                <a:schemeClr val="tx2"/>
              </a:solidFill>
              <a:ea typeface="Times New Roman" charset="0"/>
              <a:cs typeface="Times New Roman" charset="0"/>
            </a:rPr>
            <a:t>p</a:t>
          </a:r>
          <a:r>
            <a:rPr lang="en-US" sz="1200" b="1" dirty="0" smtClean="0">
              <a:solidFill>
                <a:schemeClr val="tx2"/>
              </a:solidFill>
              <a:ea typeface="Times New Roman" charset="0"/>
              <a:cs typeface="Times New Roman" charset="0"/>
            </a:rPr>
            <a:t>urchased </a:t>
          </a:r>
        </a:p>
        <a:p xmlns:a="http://schemas.openxmlformats.org/drawingml/2006/main">
          <a:pPr eaLnBrk="0" hangingPunct="0"/>
          <a:r>
            <a:rPr lang="en-US" sz="1200" b="1" dirty="0" smtClean="0">
              <a:solidFill>
                <a:schemeClr val="tx2"/>
              </a:solidFill>
              <a:ea typeface="Times New Roman" charset="0"/>
              <a:cs typeface="Times New Roman" charset="0"/>
            </a:rPr>
            <a:t>electricity</a:t>
          </a:r>
          <a:endParaRPr lang="en-US" sz="1200" b="1" i="0" dirty="0" smtClean="0">
            <a:solidFill>
              <a:schemeClr val="tx2"/>
            </a:solidFill>
            <a:latin typeface="+mn-lt"/>
            <a:ea typeface="Times New Roman" charset="0"/>
            <a:cs typeface="Times New Roman" charset="0"/>
          </a:endParaRPr>
        </a:p>
      </cdr:txBody>
    </cdr:sp>
  </cdr:relSizeAnchor>
  <cdr:relSizeAnchor xmlns:cdr="http://schemas.openxmlformats.org/drawingml/2006/chartDrawing">
    <cdr:from>
      <cdr:x>0.11158</cdr:x>
      <cdr:y>0.89773</cdr:y>
    </cdr:from>
    <cdr:to>
      <cdr:x>1</cdr:x>
      <cdr:y>1</cdr:y>
    </cdr:to>
    <cdr:sp macro="" textlink="">
      <cdr:nvSpPr>
        <cdr:cNvPr id="4" name="TextBox 1"/>
        <cdr:cNvSpPr txBox="1"/>
      </cdr:nvSpPr>
      <cdr:spPr bwMode="auto">
        <a:xfrm xmlns:a="http://schemas.openxmlformats.org/drawingml/2006/main">
          <a:off x="448838" y="3139598"/>
          <a:ext cx="3573887" cy="35766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bg2"/>
              </a:solidFill>
              <a:latin typeface="+mn-lt"/>
              <a:ea typeface="Times New Roman" charset="0"/>
              <a:cs typeface="Times New Roman" charset="0"/>
            </a:rPr>
            <a:t>residential                      industrial</a:t>
          </a:r>
        </a:p>
        <a:p xmlns:a="http://schemas.openxmlformats.org/drawingml/2006/main">
          <a:pPr eaLnBrk="0" hangingPunct="0"/>
          <a:r>
            <a:rPr lang="en-US" sz="1200" b="1" i="0" baseline="0" dirty="0" smtClean="0">
              <a:solidFill>
                <a:schemeClr val="bg2"/>
              </a:solidFill>
              <a:latin typeface="+mn-lt"/>
              <a:ea typeface="Times New Roman" charset="0"/>
              <a:cs typeface="Times New Roman" charset="0"/>
            </a:rPr>
            <a:t>                   commercial                  transportation</a:t>
          </a:r>
          <a:endParaRPr lang="en-US" sz="1200" b="1" i="0" dirty="0" smtClean="0">
            <a:solidFill>
              <a:schemeClr val="bg2"/>
            </a:solidFill>
            <a:latin typeface="+mn-lt"/>
            <a:ea typeface="Times New Roman" charset="0"/>
            <a:cs typeface="Times New Roman" charset="0"/>
          </a:endParaRPr>
        </a:p>
      </cdr:txBody>
    </cdr:sp>
  </cdr:relSizeAnchor>
</c:userShapes>
</file>

<file path=ppt/drawings/drawing57.xml><?xml version="1.0" encoding="utf-8"?>
<c:userShapes xmlns:c="http://schemas.openxmlformats.org/drawingml/2006/chart">
  <cdr:relSizeAnchor xmlns:cdr="http://schemas.openxmlformats.org/drawingml/2006/chartDrawing">
    <cdr:from>
      <cdr:x>0.36157</cdr:x>
      <cdr:y>0.11535</cdr:y>
    </cdr:from>
    <cdr:to>
      <cdr:x>1</cdr:x>
      <cdr:y>0.27981</cdr:y>
    </cdr:to>
    <cdr:sp macro="" textlink="">
      <cdr:nvSpPr>
        <cdr:cNvPr id="6" name="TextBox 1"/>
        <cdr:cNvSpPr txBox="1"/>
      </cdr:nvSpPr>
      <cdr:spPr bwMode="auto">
        <a:xfrm xmlns:a="http://schemas.openxmlformats.org/drawingml/2006/main">
          <a:off x="939625" y="357251"/>
          <a:ext cx="1659113" cy="5093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dirty="0">
              <a:solidFill>
                <a:schemeClr val="tx1"/>
              </a:solidFill>
              <a:ea typeface="Times New Roman" charset="0"/>
              <a:cs typeface="Times New Roman" charset="0"/>
            </a:rPr>
            <a:t>h</a:t>
          </a:r>
          <a:r>
            <a:rPr lang="en-US" sz="1200" b="0" i="0" dirty="0" smtClean="0">
              <a:solidFill>
                <a:schemeClr val="tx1"/>
              </a:solidFill>
              <a:latin typeface="+mn-lt"/>
              <a:ea typeface="Times New Roman" charset="0"/>
              <a:cs typeface="Times New Roman" charset="0"/>
            </a:rPr>
            <a:t>istory </a:t>
          </a:r>
          <a:r>
            <a:rPr lang="en-US" sz="1200" b="0" i="0" baseline="0" dirty="0" smtClean="0">
              <a:solidFill>
                <a:schemeClr val="tx1"/>
              </a:solidFill>
              <a:latin typeface="+mn-lt"/>
              <a:ea typeface="Times New Roman" charset="0"/>
              <a:cs typeface="Times New Roman" charset="0"/>
            </a:rPr>
            <a:t>   projections</a:t>
          </a:r>
        </a:p>
        <a:p xmlns:a="http://schemas.openxmlformats.org/drawingml/2006/main">
          <a:pPr eaLnBrk="0" hangingPunct="0"/>
          <a:r>
            <a:rPr lang="en-US" sz="1200" b="0" i="0" baseline="0" dirty="0" smtClean="0">
              <a:solidFill>
                <a:schemeClr val="bg2"/>
              </a:solidFill>
              <a:latin typeface="+mn-lt"/>
              <a:ea typeface="Times New Roman" charset="0"/>
              <a:cs typeface="Times New Roman" charset="0"/>
            </a:rPr>
            <a:t>                </a:t>
          </a:r>
        </a:p>
        <a:p xmlns:a="http://schemas.openxmlformats.org/drawingml/2006/main">
          <a:pPr eaLnBrk="0" hangingPunct="0"/>
          <a:r>
            <a:rPr lang="en-US" sz="1200" b="1" i="0" baseline="0" dirty="0" smtClean="0">
              <a:solidFill>
                <a:schemeClr val="bg2"/>
              </a:solidFill>
              <a:latin typeface="+mn-lt"/>
              <a:ea typeface="Times New Roman" charset="0"/>
              <a:cs typeface="Times New Roman" charset="0"/>
            </a:rPr>
            <a:t>            </a:t>
          </a:r>
          <a:r>
            <a:rPr lang="en-US" sz="1200" b="0" i="0" baseline="0" dirty="0" smtClean="0">
              <a:solidFill>
                <a:schemeClr val="bg2"/>
              </a:solidFill>
              <a:latin typeface="+mn-lt"/>
              <a:ea typeface="Times New Roman" charset="0"/>
              <a:cs typeface="Times New Roman" charset="0"/>
            </a:rPr>
            <a:t>       </a:t>
          </a:r>
          <a:endParaRPr lang="en-US" sz="12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cdr:x>
      <cdr:y>0.00279</cdr:y>
    </cdr:from>
    <cdr:to>
      <cdr:x>1</cdr:x>
      <cdr:y>0.10349</cdr:y>
    </cdr:to>
    <cdr:sp macro="" textlink="">
      <cdr:nvSpPr>
        <cdr:cNvPr id="7" name="TextBox 5"/>
        <cdr:cNvSpPr txBox="1"/>
      </cdr:nvSpPr>
      <cdr:spPr bwMode="auto">
        <a:xfrm xmlns:a="http://schemas.openxmlformats.org/drawingml/2006/main">
          <a:off x="-685800" y="8633"/>
          <a:ext cx="2598738" cy="3118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0.62358</cdr:x>
      <cdr:y>0.57265</cdr:y>
    </cdr:from>
    <cdr:to>
      <cdr:x>0.79596</cdr:x>
      <cdr:y>0.6484</cdr:y>
    </cdr:to>
    <cdr:sp macro="" textlink="">
      <cdr:nvSpPr>
        <cdr:cNvPr id="9" name="TextBox 1"/>
        <cdr:cNvSpPr txBox="1"/>
      </cdr:nvSpPr>
      <cdr:spPr bwMode="auto">
        <a:xfrm xmlns:a="http://schemas.openxmlformats.org/drawingml/2006/main">
          <a:off x="1620528" y="1773622"/>
          <a:ext cx="447970"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solidFill>
              <a:latin typeface="+mn-lt"/>
              <a:ea typeface="Times New Roman" charset="0"/>
              <a:cs typeface="Times New Roman" charset="0"/>
            </a:rPr>
            <a:t>natural gas</a:t>
          </a:r>
          <a:endParaRPr lang="en-US" sz="12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0.78885</cdr:x>
      <cdr:y>0.68103</cdr:y>
    </cdr:from>
    <cdr:to>
      <cdr:x>0.89073</cdr:x>
      <cdr:y>0.74932</cdr:y>
    </cdr:to>
    <cdr:sp macro="" textlink="">
      <cdr:nvSpPr>
        <cdr:cNvPr id="10" name="TextBox 1"/>
        <cdr:cNvSpPr txBox="1"/>
      </cdr:nvSpPr>
      <cdr:spPr bwMode="auto">
        <a:xfrm xmlns:a="http://schemas.openxmlformats.org/drawingml/2006/main">
          <a:off x="2050025" y="2109299"/>
          <a:ext cx="264759" cy="21150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lumMod val="50000"/>
                  <a:lumOff val="50000"/>
                </a:schemeClr>
              </a:solidFill>
              <a:latin typeface="+mn-lt"/>
              <a:ea typeface="Times New Roman" charset="0"/>
              <a:cs typeface="Times New Roman" charset="0"/>
            </a:rPr>
            <a:t>coal</a:t>
          </a:r>
        </a:p>
      </cdr:txBody>
    </cdr:sp>
  </cdr:relSizeAnchor>
  <cdr:relSizeAnchor xmlns:cdr="http://schemas.openxmlformats.org/drawingml/2006/chartDrawing">
    <cdr:from>
      <cdr:x>0.7035</cdr:x>
      <cdr:y>0.77048</cdr:y>
    </cdr:from>
    <cdr:to>
      <cdr:x>0.83132</cdr:x>
      <cdr:y>0.84688</cdr:y>
    </cdr:to>
    <cdr:sp macro="" textlink="">
      <cdr:nvSpPr>
        <cdr:cNvPr id="8" name="TextBox 1"/>
        <cdr:cNvSpPr txBox="1"/>
      </cdr:nvSpPr>
      <cdr:spPr bwMode="auto">
        <a:xfrm xmlns:a="http://schemas.openxmlformats.org/drawingml/2006/main">
          <a:off x="1828200" y="2386342"/>
          <a:ext cx="332171" cy="2366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mn-lt"/>
              <a:ea typeface="Times New Roman" charset="0"/>
              <a:cs typeface="Times New Roman" charset="0"/>
            </a:rPr>
            <a:t>nuclear</a:t>
          </a:r>
        </a:p>
      </cdr:txBody>
    </cdr:sp>
  </cdr:relSizeAnchor>
  <cdr:relSizeAnchor xmlns:cdr="http://schemas.openxmlformats.org/drawingml/2006/chartDrawing">
    <cdr:from>
      <cdr:x>0.5855</cdr:x>
      <cdr:y>0.292</cdr:y>
    </cdr:from>
    <cdr:to>
      <cdr:x>0.75787</cdr:x>
      <cdr:y>0.36775</cdr:y>
    </cdr:to>
    <cdr:sp macro="" textlink="">
      <cdr:nvSpPr>
        <cdr:cNvPr id="11" name="TextBox 1"/>
        <cdr:cNvSpPr txBox="1"/>
      </cdr:nvSpPr>
      <cdr:spPr bwMode="auto">
        <a:xfrm xmlns:a="http://schemas.openxmlformats.org/drawingml/2006/main">
          <a:off x="1521561" y="904381"/>
          <a:ext cx="447944"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3"/>
              </a:solidFill>
              <a:latin typeface="+mn-lt"/>
              <a:ea typeface="Times New Roman" charset="0"/>
              <a:cs typeface="Times New Roman" charset="0"/>
            </a:rPr>
            <a:t>renewables</a:t>
          </a:r>
        </a:p>
      </cdr:txBody>
    </cdr:sp>
  </cdr:relSizeAnchor>
  <cdr:relSizeAnchor xmlns:cdr="http://schemas.openxmlformats.org/drawingml/2006/chartDrawing">
    <cdr:from>
      <cdr:x>0</cdr:x>
      <cdr:y>0</cdr:y>
    </cdr:from>
    <cdr:to>
      <cdr:x>0.70843</cdr:x>
      <cdr:y>0.11261</cdr:y>
    </cdr:to>
    <cdr:sp macro="" textlink="">
      <cdr:nvSpPr>
        <cdr:cNvPr id="12" name="TextBox 1"/>
        <cdr:cNvSpPr txBox="1"/>
      </cdr:nvSpPr>
      <cdr:spPr bwMode="auto">
        <a:xfrm xmlns:a="http://schemas.openxmlformats.org/drawingml/2006/main">
          <a:off x="0" y="0"/>
          <a:ext cx="1841029" cy="3487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dirty="0" smtClean="0">
              <a:solidFill>
                <a:srgbClr val="333333"/>
              </a:solidFill>
              <a:latin typeface="+mn-lt"/>
              <a:ea typeface="Times New Roman" charset="0"/>
              <a:cs typeface="Times New Roman" charset="0"/>
            </a:rPr>
            <a:t>Reference case</a:t>
          </a:r>
        </a:p>
        <a:p xmlns:a="http://schemas.openxmlformats.org/drawingml/2006/main">
          <a:pPr algn="l" eaLnBrk="0" hangingPunct="0"/>
          <a:r>
            <a:rPr lang="en-US" dirty="0">
              <a:solidFill>
                <a:srgbClr val="333333"/>
              </a:solidFill>
              <a:ea typeface="Times New Roman" charset="0"/>
              <a:cs typeface="Times New Roman" charset="0"/>
            </a:rPr>
            <a:t>b</a:t>
          </a:r>
          <a:r>
            <a:rPr lang="en-US" dirty="0" smtClean="0">
              <a:solidFill>
                <a:srgbClr val="333333"/>
              </a:solidFill>
              <a:ea typeface="Times New Roman" charset="0"/>
              <a:cs typeface="Times New Roman" charset="0"/>
            </a:rPr>
            <a:t>illion </a:t>
          </a:r>
          <a:r>
            <a:rPr lang="en-US" dirty="0" err="1" smtClean="0">
              <a:solidFill>
                <a:srgbClr val="333333"/>
              </a:solidFill>
              <a:ea typeface="Times New Roman" charset="0"/>
              <a:cs typeface="Times New Roman" charset="0"/>
            </a:rPr>
            <a:t>kilowatthours</a:t>
          </a:r>
          <a:endParaRPr lang="en-US" i="0" dirty="0" smtClean="0">
            <a:solidFill>
              <a:srgbClr val="333333"/>
            </a:solidFill>
            <a:ea typeface="Times New Roman" charset="0"/>
            <a:cs typeface="Times New Roman" charset="0"/>
          </a:endParaRPr>
        </a:p>
      </cdr:txBody>
    </cdr:sp>
  </cdr:relSizeAnchor>
</c:userShapes>
</file>

<file path=ppt/drawings/drawing58.xml><?xml version="1.0" encoding="utf-8"?>
<c:userShapes xmlns:c="http://schemas.openxmlformats.org/drawingml/2006/chart">
  <cdr:relSizeAnchor xmlns:cdr="http://schemas.openxmlformats.org/drawingml/2006/chartDrawing">
    <cdr:from>
      <cdr:x>0.345</cdr:x>
      <cdr:y>0.12905</cdr:y>
    </cdr:from>
    <cdr:to>
      <cdr:x>0.93896</cdr:x>
      <cdr:y>0.25821</cdr:y>
    </cdr:to>
    <cdr:sp macro="" textlink="">
      <cdr:nvSpPr>
        <cdr:cNvPr id="4" name="TextBox 1"/>
        <cdr:cNvSpPr txBox="1"/>
      </cdr:nvSpPr>
      <cdr:spPr bwMode="auto">
        <a:xfrm xmlns:a="http://schemas.openxmlformats.org/drawingml/2006/main">
          <a:off x="897107" y="399681"/>
          <a:ext cx="1544489" cy="4000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 2020</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projections</a:t>
          </a:r>
          <a:endParaRPr lang="en-US" sz="1200" b="1" i="0" baseline="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0.03918</cdr:x>
      <cdr:y>0</cdr:y>
    </cdr:from>
    <cdr:to>
      <cdr:x>0.9031</cdr:x>
      <cdr:y>0.10806</cdr:y>
    </cdr:to>
    <cdr:sp macro="" textlink="">
      <cdr:nvSpPr>
        <cdr:cNvPr id="5" name="TextBox 1"/>
        <cdr:cNvSpPr txBox="1"/>
      </cdr:nvSpPr>
      <cdr:spPr bwMode="auto">
        <a:xfrm xmlns:a="http://schemas.openxmlformats.org/drawingml/2006/main">
          <a:off x="101873" y="0"/>
          <a:ext cx="2246483" cy="3346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sz="1200" b="1" i="0" dirty="0" smtClean="0">
              <a:solidFill>
                <a:srgbClr val="333333"/>
              </a:solidFill>
              <a:latin typeface="+mn-lt"/>
              <a:ea typeface="Times New Roman" charset="0"/>
              <a:cs typeface="Times New Roman" charset="0"/>
            </a:rPr>
            <a:t>Low Oil and Gas Supply case</a:t>
          </a:r>
        </a:p>
        <a:p xmlns:a="http://schemas.openxmlformats.org/drawingml/2006/main">
          <a:pPr eaLnBrk="0" hangingPunct="0"/>
          <a:r>
            <a:rPr lang="en-US" dirty="0">
              <a:solidFill>
                <a:srgbClr val="333333"/>
              </a:solidFill>
              <a:latin typeface="+mn-lt"/>
              <a:ea typeface="Times New Roman" charset="0"/>
              <a:cs typeface="Times New Roman" charset="0"/>
            </a:rPr>
            <a:t>b</a:t>
          </a:r>
          <a:r>
            <a:rPr lang="en-US" dirty="0" smtClean="0">
              <a:solidFill>
                <a:srgbClr val="333333"/>
              </a:solidFill>
              <a:latin typeface="+mn-lt"/>
              <a:ea typeface="Times New Roman" charset="0"/>
              <a:cs typeface="Times New Roman" charset="0"/>
            </a:rPr>
            <a:t>illion </a:t>
          </a:r>
          <a:r>
            <a:rPr lang="en-US" dirty="0" err="1" smtClean="0">
              <a:solidFill>
                <a:srgbClr val="333333"/>
              </a:solidFill>
              <a:latin typeface="+mn-lt"/>
              <a:ea typeface="Times New Roman" charset="0"/>
              <a:cs typeface="Times New Roman" charset="0"/>
            </a:rPr>
            <a:t>kilowatthours</a:t>
          </a:r>
          <a:endParaRPr lang="en-US" i="0" dirty="0" smtClean="0">
            <a:solidFill>
              <a:srgbClr val="333333"/>
            </a:solidFill>
            <a:latin typeface="+mn-lt"/>
            <a:ea typeface="Times New Roman" charset="0"/>
            <a:cs typeface="Times New Roman" charset="0"/>
          </a:endParaRPr>
        </a:p>
      </cdr:txBody>
    </cdr:sp>
  </cdr:relSizeAnchor>
</c:userShapes>
</file>

<file path=ppt/drawings/drawing59.xml><?xml version="1.0" encoding="utf-8"?>
<c:userShapes xmlns:c="http://schemas.openxmlformats.org/drawingml/2006/chart">
  <cdr:relSizeAnchor xmlns:cdr="http://schemas.openxmlformats.org/drawingml/2006/chartDrawing">
    <cdr:from>
      <cdr:x>0.25463</cdr:x>
      <cdr:y>0.06622</cdr:y>
    </cdr:from>
    <cdr:to>
      <cdr:x>0.83629</cdr:x>
      <cdr:y>0.18583</cdr:y>
    </cdr:to>
    <cdr:sp macro="" textlink="">
      <cdr:nvSpPr>
        <cdr:cNvPr id="4" name="TextBox 1"/>
        <cdr:cNvSpPr txBox="1"/>
      </cdr:nvSpPr>
      <cdr:spPr bwMode="auto">
        <a:xfrm xmlns:a="http://schemas.openxmlformats.org/drawingml/2006/main">
          <a:off x="661710" y="205100"/>
          <a:ext cx="1511581" cy="3704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0" i="0" baseline="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a:t>
          </a:r>
          <a:r>
            <a:rPr lang="en-US" sz="1200" b="1" i="0" baseline="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projections</a:t>
          </a:r>
          <a:endParaRPr lang="en-US" sz="1200" b="1"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0.92466</cdr:x>
      <cdr:y>0.1182</cdr:y>
    </cdr:to>
    <cdr:sp macro="" textlink="">
      <cdr:nvSpPr>
        <cdr:cNvPr id="3" name="TextBox 1"/>
        <cdr:cNvSpPr txBox="1"/>
      </cdr:nvSpPr>
      <cdr:spPr bwMode="auto">
        <a:xfrm xmlns:a="http://schemas.openxmlformats.org/drawingml/2006/main">
          <a:off x="0" y="0"/>
          <a:ext cx="2402958" cy="3660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sz="1200" b="1" i="0" dirty="0" smtClean="0">
              <a:solidFill>
                <a:srgbClr val="333333"/>
              </a:solidFill>
              <a:latin typeface="+mn-lt"/>
              <a:ea typeface="Times New Roman" charset="0"/>
              <a:cs typeface="Times New Roman" charset="0"/>
            </a:rPr>
            <a:t>High Oil and Gas Supply case</a:t>
          </a:r>
        </a:p>
        <a:p xmlns:a="http://schemas.openxmlformats.org/drawingml/2006/main">
          <a:pPr eaLnBrk="0" hangingPunct="0"/>
          <a:r>
            <a:rPr lang="en-US" dirty="0">
              <a:solidFill>
                <a:srgbClr val="333333"/>
              </a:solidFill>
              <a:latin typeface="+mn-lt"/>
              <a:ea typeface="Times New Roman" charset="0"/>
              <a:cs typeface="Times New Roman" charset="0"/>
            </a:rPr>
            <a:t>b</a:t>
          </a:r>
          <a:r>
            <a:rPr lang="en-US" dirty="0" smtClean="0">
              <a:solidFill>
                <a:srgbClr val="333333"/>
              </a:solidFill>
              <a:latin typeface="+mn-lt"/>
              <a:ea typeface="Times New Roman" charset="0"/>
              <a:cs typeface="Times New Roman" charset="0"/>
            </a:rPr>
            <a:t>illion </a:t>
          </a:r>
          <a:r>
            <a:rPr lang="en-US" dirty="0" err="1" smtClean="0">
              <a:solidFill>
                <a:srgbClr val="333333"/>
              </a:solidFill>
              <a:latin typeface="+mn-lt"/>
              <a:ea typeface="Times New Roman" charset="0"/>
              <a:cs typeface="Times New Roman" charset="0"/>
            </a:rPr>
            <a:t>kilowatthours</a:t>
          </a:r>
          <a:endParaRPr lang="en-US" i="0" dirty="0" smtClean="0">
            <a:solidFill>
              <a:srgbClr val="333333"/>
            </a:solidFill>
            <a:latin typeface="+mn-lt"/>
            <a:ea typeface="Times New Roman" charset="0"/>
            <a:cs typeface="Times New Roman"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0.75681</cdr:x>
      <cdr:y>0.20065</cdr:y>
    </cdr:from>
    <cdr:to>
      <cdr:x>1</cdr:x>
      <cdr:y>0.56295</cdr:y>
    </cdr:to>
    <cdr:sp macro="" textlink="">
      <cdr:nvSpPr>
        <cdr:cNvPr id="3" name="TextBox 1"/>
        <cdr:cNvSpPr txBox="1"/>
      </cdr:nvSpPr>
      <cdr:spPr bwMode="auto">
        <a:xfrm xmlns:a="http://schemas.openxmlformats.org/drawingml/2006/main">
          <a:off x="3044439" y="621458"/>
          <a:ext cx="978286" cy="11221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2"/>
              </a:solidFill>
              <a:latin typeface="+mn-lt"/>
              <a:ea typeface="Times New Roman" charset="0"/>
              <a:cs typeface="Times New Roman" charset="0"/>
            </a:rPr>
            <a:t>petroleum</a:t>
          </a:r>
          <a:r>
            <a:rPr lang="en-US" sz="1200" b="1" i="0" baseline="0" dirty="0" smtClean="0">
              <a:solidFill>
                <a:schemeClr val="accent2"/>
              </a:solidFill>
              <a:latin typeface="+mn-lt"/>
              <a:ea typeface="Times New Roman" charset="0"/>
              <a:cs typeface="Times New Roman" charset="0"/>
            </a:rPr>
            <a:t> and other l</a:t>
          </a:r>
          <a:r>
            <a:rPr lang="en-US" sz="1200" b="1" i="0" dirty="0" smtClean="0">
              <a:solidFill>
                <a:schemeClr val="accent2"/>
              </a:solidFill>
              <a:latin typeface="+mn-lt"/>
              <a:ea typeface="Times New Roman" charset="0"/>
              <a:cs typeface="Times New Roman" charset="0"/>
            </a:rPr>
            <a:t>iquids</a:t>
          </a:r>
        </a:p>
        <a:p xmlns:a="http://schemas.openxmlformats.org/drawingml/2006/main">
          <a:pPr eaLnBrk="0" hangingPunct="0"/>
          <a:r>
            <a:rPr lang="en-US" sz="1200" b="1" i="0" dirty="0" smtClean="0">
              <a:solidFill>
                <a:schemeClr val="accent4"/>
              </a:solidFill>
              <a:latin typeface="+mn-lt"/>
              <a:ea typeface="Times New Roman" charset="0"/>
              <a:cs typeface="Times New Roman" charset="0"/>
            </a:rPr>
            <a:t>electricity</a:t>
          </a:r>
        </a:p>
        <a:p xmlns:a="http://schemas.openxmlformats.org/drawingml/2006/main">
          <a:pPr eaLnBrk="0" hangingPunct="0"/>
          <a:r>
            <a:rPr lang="en-US" sz="1200" b="1" i="0" dirty="0" smtClean="0">
              <a:solidFill>
                <a:srgbClr val="7F7F7F"/>
              </a:solidFill>
              <a:latin typeface="+mn-lt"/>
              <a:ea typeface="Times New Roman" charset="0"/>
              <a:cs typeface="Times New Roman" charset="0"/>
            </a:rPr>
            <a:t>coal and coke</a:t>
          </a:r>
        </a:p>
        <a:p xmlns:a="http://schemas.openxmlformats.org/drawingml/2006/main">
          <a:pPr eaLnBrk="0" hangingPunct="0"/>
          <a:r>
            <a:rPr lang="en-US" sz="1200" b="1" i="0" dirty="0" smtClean="0">
              <a:solidFill>
                <a:schemeClr val="accent1"/>
              </a:solidFill>
              <a:latin typeface="+mn-lt"/>
              <a:ea typeface="Times New Roman" charset="0"/>
              <a:cs typeface="Times New Roman" charset="0"/>
            </a:rPr>
            <a:t>natural gas</a:t>
          </a:r>
        </a:p>
      </cdr:txBody>
    </cdr:sp>
  </cdr:relSizeAnchor>
  <cdr:relSizeAnchor xmlns:cdr="http://schemas.openxmlformats.org/drawingml/2006/chartDrawing">
    <cdr:from>
      <cdr:x>0.28704</cdr:x>
      <cdr:y>0</cdr:y>
    </cdr:from>
    <cdr:to>
      <cdr:x>0.5</cdr:x>
      <cdr:y>0.13424</cdr:y>
    </cdr:to>
    <cdr:sp macro="" textlink="">
      <cdr:nvSpPr>
        <cdr:cNvPr id="6" name="TextBox 1"/>
        <cdr:cNvSpPr txBox="1"/>
      </cdr:nvSpPr>
      <cdr:spPr bwMode="auto">
        <a:xfrm xmlns:a="http://schemas.openxmlformats.org/drawingml/2006/main">
          <a:off x="1154682" y="0"/>
          <a:ext cx="856680" cy="4013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0.14784</cdr:x>
      <cdr:y>0.53694</cdr:y>
    </cdr:from>
    <cdr:to>
      <cdr:x>0.27747</cdr:x>
      <cdr:y>0.72675</cdr:y>
    </cdr:to>
    <cdr:sp macro="" textlink="">
      <cdr:nvSpPr>
        <cdr:cNvPr id="7" name="TextBox 1"/>
        <cdr:cNvSpPr txBox="1"/>
      </cdr:nvSpPr>
      <cdr:spPr bwMode="auto">
        <a:xfrm xmlns:a="http://schemas.openxmlformats.org/drawingml/2006/main">
          <a:off x="594720" y="1663028"/>
          <a:ext cx="521466" cy="5878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net</a:t>
          </a:r>
          <a:r>
            <a:rPr lang="en-US" sz="1200" b="0" i="0" baseline="0" dirty="0" smtClean="0">
              <a:solidFill>
                <a:schemeClr val="bg2"/>
              </a:solidFill>
              <a:latin typeface="+mn-lt"/>
              <a:ea typeface="Times New Roman" charset="0"/>
              <a:cs typeface="Times New Roman" charset="0"/>
            </a:rPr>
            <a:t> imports</a:t>
          </a:r>
        </a:p>
        <a:p xmlns:a="http://schemas.openxmlformats.org/drawingml/2006/main">
          <a:pPr eaLnBrk="0" hangingPunct="0"/>
          <a:endParaRPr lang="en-US" sz="1200" b="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200" b="0" i="0" baseline="0" dirty="0" smtClean="0">
            <a:solidFill>
              <a:schemeClr val="bg2"/>
            </a:solidFill>
            <a:latin typeface="+mn-lt"/>
            <a:ea typeface="Times New Roman" charset="0"/>
            <a:cs typeface="Times New Roman" charset="0"/>
          </a:endParaRPr>
        </a:p>
        <a:p xmlns:a="http://schemas.openxmlformats.org/drawingml/2006/main">
          <a:pPr eaLnBrk="0" hangingPunct="0"/>
          <a:endParaRPr lang="en-US" sz="1200" b="0" i="0" baseline="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baseline="0" dirty="0" smtClean="0">
              <a:solidFill>
                <a:schemeClr val="bg2"/>
              </a:solidFill>
              <a:latin typeface="+mn-lt"/>
              <a:ea typeface="Times New Roman" charset="0"/>
              <a:cs typeface="Times New Roman" charset="0"/>
            </a:rPr>
            <a:t>net exports</a:t>
          </a:r>
          <a:endParaRPr lang="en-US" sz="1200" b="0" i="0" dirty="0" smtClean="0">
            <a:solidFill>
              <a:schemeClr val="bg2"/>
            </a:solidFill>
            <a:latin typeface="+mn-lt"/>
            <a:ea typeface="Times New Roman" charset="0"/>
            <a:cs typeface="Times New Roman" charset="0"/>
          </a:endParaRPr>
        </a:p>
      </cdr:txBody>
    </cdr:sp>
  </cdr:relSizeAnchor>
</c:userShapes>
</file>

<file path=ppt/drawings/drawing60.xml><?xml version="1.0" encoding="utf-8"?>
<c:userShapes xmlns:c="http://schemas.openxmlformats.org/drawingml/2006/chart">
  <cdr:relSizeAnchor xmlns:cdr="http://schemas.openxmlformats.org/drawingml/2006/chartDrawing">
    <cdr:from>
      <cdr:x>0.254</cdr:x>
      <cdr:y>0.06684</cdr:y>
    </cdr:from>
    <cdr:to>
      <cdr:x>0.7862</cdr:x>
      <cdr:y>0.25691</cdr:y>
    </cdr:to>
    <cdr:sp macro="" textlink="">
      <cdr:nvSpPr>
        <cdr:cNvPr id="4" name="TextBox 1"/>
        <cdr:cNvSpPr txBox="1"/>
      </cdr:nvSpPr>
      <cdr:spPr bwMode="auto">
        <a:xfrm xmlns:a="http://schemas.openxmlformats.org/drawingml/2006/main">
          <a:off x="660067" y="207018"/>
          <a:ext cx="1383063" cy="5886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0" i="0" baseline="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a:t>
          </a:r>
          <a:r>
            <a:rPr lang="en-US" sz="1200" b="1" i="0" baseline="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projections</a:t>
          </a:r>
          <a:endParaRPr lang="en-US" sz="1200" b="1"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0.90111</cdr:x>
      <cdr:y>0.1182</cdr:y>
    </cdr:to>
    <cdr:sp macro="" textlink="">
      <cdr:nvSpPr>
        <cdr:cNvPr id="3" name="TextBox 1"/>
        <cdr:cNvSpPr txBox="1"/>
      </cdr:nvSpPr>
      <cdr:spPr bwMode="auto">
        <a:xfrm xmlns:a="http://schemas.openxmlformats.org/drawingml/2006/main">
          <a:off x="0" y="0"/>
          <a:ext cx="2341748" cy="36609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sz="1200" b="1" dirty="0" smtClean="0">
              <a:solidFill>
                <a:srgbClr val="333333"/>
              </a:solidFill>
              <a:latin typeface="+mn-lt"/>
              <a:ea typeface="Times New Roman" charset="0"/>
              <a:cs typeface="Times New Roman" charset="0"/>
            </a:rPr>
            <a:t>High Renewables Cost case</a:t>
          </a:r>
        </a:p>
        <a:p xmlns:a="http://schemas.openxmlformats.org/drawingml/2006/main">
          <a:pPr eaLnBrk="0" hangingPunct="0"/>
          <a:r>
            <a:rPr lang="en-US" dirty="0">
              <a:solidFill>
                <a:srgbClr val="333333"/>
              </a:solidFill>
              <a:latin typeface="+mn-lt"/>
              <a:ea typeface="Times New Roman" charset="0"/>
              <a:cs typeface="Times New Roman" charset="0"/>
            </a:rPr>
            <a:t>b</a:t>
          </a:r>
          <a:r>
            <a:rPr lang="en-US" i="0" dirty="0" smtClean="0">
              <a:solidFill>
                <a:srgbClr val="333333"/>
              </a:solidFill>
              <a:latin typeface="+mn-lt"/>
              <a:ea typeface="Times New Roman" charset="0"/>
              <a:cs typeface="Times New Roman" charset="0"/>
            </a:rPr>
            <a:t>illion </a:t>
          </a:r>
          <a:r>
            <a:rPr lang="en-US" i="0" dirty="0" err="1" smtClean="0">
              <a:solidFill>
                <a:srgbClr val="333333"/>
              </a:solidFill>
              <a:latin typeface="+mn-lt"/>
              <a:ea typeface="Times New Roman" charset="0"/>
              <a:cs typeface="Times New Roman" charset="0"/>
            </a:rPr>
            <a:t>kilowatthours</a:t>
          </a:r>
          <a:endParaRPr lang="en-US" i="0" dirty="0" smtClean="0">
            <a:solidFill>
              <a:srgbClr val="333333"/>
            </a:solidFill>
            <a:latin typeface="+mn-lt"/>
            <a:ea typeface="Times New Roman" charset="0"/>
            <a:cs typeface="Times New Roman" charset="0"/>
          </a:endParaRPr>
        </a:p>
      </cdr:txBody>
    </cdr:sp>
  </cdr:relSizeAnchor>
</c:userShapes>
</file>

<file path=ppt/drawings/drawing61.xml><?xml version="1.0" encoding="utf-8"?>
<c:userShapes xmlns:c="http://schemas.openxmlformats.org/drawingml/2006/chart">
  <cdr:relSizeAnchor xmlns:cdr="http://schemas.openxmlformats.org/drawingml/2006/chartDrawing">
    <cdr:from>
      <cdr:x>0.33281</cdr:x>
      <cdr:y>0.12877</cdr:y>
    </cdr:from>
    <cdr:to>
      <cdr:x>0.87135</cdr:x>
      <cdr:y>0.25793</cdr:y>
    </cdr:to>
    <cdr:sp macro="" textlink="">
      <cdr:nvSpPr>
        <cdr:cNvPr id="4" name="TextBox 1"/>
        <cdr:cNvSpPr txBox="1"/>
      </cdr:nvSpPr>
      <cdr:spPr bwMode="auto">
        <a:xfrm xmlns:a="http://schemas.openxmlformats.org/drawingml/2006/main">
          <a:off x="865419" y="398829"/>
          <a:ext cx="1400382" cy="4000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 2020</a:t>
          </a:r>
        </a:p>
        <a:p xmlns:a="http://schemas.openxmlformats.org/drawingml/2006/main">
          <a:pPr eaLnBrk="0" hangingPunct="0"/>
          <a:r>
            <a:rPr lang="en-US" sz="1200" b="0" i="0" baseline="0" dirty="0" smtClean="0">
              <a:solidFill>
                <a:schemeClr val="tx1"/>
              </a:solidFill>
              <a:latin typeface="+mn-lt"/>
              <a:ea typeface="Times New Roman" charset="0"/>
              <a:cs typeface="Times New Roman" charset="0"/>
            </a:rPr>
            <a:t>         projections</a:t>
          </a:r>
          <a:endParaRPr lang="en-US" sz="1200" b="1" i="0" baseline="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0.05724</cdr:x>
      <cdr:y>0</cdr:y>
    </cdr:from>
    <cdr:to>
      <cdr:x>0.94276</cdr:x>
      <cdr:y>0.10806</cdr:y>
    </cdr:to>
    <cdr:sp macro="" textlink="">
      <cdr:nvSpPr>
        <cdr:cNvPr id="5" name="TextBox 1"/>
        <cdr:cNvSpPr txBox="1"/>
      </cdr:nvSpPr>
      <cdr:spPr bwMode="auto">
        <a:xfrm xmlns:a="http://schemas.openxmlformats.org/drawingml/2006/main">
          <a:off x="148842" y="0"/>
          <a:ext cx="2302640" cy="3346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eaLnBrk="0" hangingPunct="0"/>
          <a:r>
            <a:rPr lang="en-US" sz="1200" b="1" i="0" dirty="0" smtClean="0">
              <a:solidFill>
                <a:srgbClr val="333333"/>
              </a:solidFill>
              <a:latin typeface="+mn-lt"/>
              <a:ea typeface="Times New Roman" charset="0"/>
              <a:cs typeface="Times New Roman" charset="0"/>
            </a:rPr>
            <a:t>Low Renewables Cost case</a:t>
          </a:r>
        </a:p>
        <a:p xmlns:a="http://schemas.openxmlformats.org/drawingml/2006/main">
          <a:pPr eaLnBrk="0" hangingPunct="0"/>
          <a:r>
            <a:rPr lang="en-US" dirty="0">
              <a:solidFill>
                <a:srgbClr val="333333"/>
              </a:solidFill>
              <a:latin typeface="+mn-lt"/>
              <a:ea typeface="Times New Roman" charset="0"/>
              <a:cs typeface="Times New Roman" charset="0"/>
            </a:rPr>
            <a:t>b</a:t>
          </a:r>
          <a:r>
            <a:rPr lang="en-US" dirty="0" smtClean="0">
              <a:solidFill>
                <a:srgbClr val="333333"/>
              </a:solidFill>
              <a:latin typeface="+mn-lt"/>
              <a:ea typeface="Times New Roman" charset="0"/>
              <a:cs typeface="Times New Roman" charset="0"/>
            </a:rPr>
            <a:t>illion </a:t>
          </a:r>
          <a:r>
            <a:rPr lang="en-US" dirty="0" err="1" smtClean="0">
              <a:solidFill>
                <a:srgbClr val="333333"/>
              </a:solidFill>
              <a:latin typeface="+mn-lt"/>
              <a:ea typeface="Times New Roman" charset="0"/>
              <a:cs typeface="Times New Roman" charset="0"/>
            </a:rPr>
            <a:t>kilowatthours</a:t>
          </a:r>
          <a:endParaRPr lang="en-US" i="0" dirty="0" smtClean="0">
            <a:solidFill>
              <a:srgbClr val="333333"/>
            </a:solidFill>
            <a:latin typeface="+mn-lt"/>
            <a:ea typeface="Times New Roman" charset="0"/>
            <a:cs typeface="Times New Roman" charset="0"/>
          </a:endParaRPr>
        </a:p>
      </cdr:txBody>
    </cdr:sp>
  </cdr:relSizeAnchor>
</c:userShapes>
</file>

<file path=ppt/drawings/drawing62.xml><?xml version="1.0" encoding="utf-8"?>
<c:userShapes xmlns:c="http://schemas.openxmlformats.org/drawingml/2006/chart">
  <cdr:relSizeAnchor xmlns:cdr="http://schemas.openxmlformats.org/drawingml/2006/chartDrawing">
    <cdr:from>
      <cdr:x>0.35669</cdr:x>
      <cdr:y>0.10893</cdr:y>
    </cdr:from>
    <cdr:to>
      <cdr:x>0.90902</cdr:x>
      <cdr:y>0.27339</cdr:y>
    </cdr:to>
    <cdr:sp macro="" textlink="">
      <cdr:nvSpPr>
        <cdr:cNvPr id="6" name="TextBox 1"/>
        <cdr:cNvSpPr txBox="1"/>
      </cdr:nvSpPr>
      <cdr:spPr bwMode="auto">
        <a:xfrm xmlns:a="http://schemas.openxmlformats.org/drawingml/2006/main">
          <a:off x="926937" y="337371"/>
          <a:ext cx="1435361" cy="5093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dirty="0">
              <a:solidFill>
                <a:schemeClr val="tx1"/>
              </a:solidFill>
              <a:ea typeface="Times New Roman" charset="0"/>
              <a:cs typeface="Times New Roman" charset="0"/>
            </a:rPr>
            <a:t>h</a:t>
          </a:r>
          <a:r>
            <a:rPr lang="en-US" sz="1200" b="0" i="0" dirty="0" smtClean="0">
              <a:solidFill>
                <a:schemeClr val="tx1"/>
              </a:solidFill>
              <a:latin typeface="+mn-lt"/>
              <a:ea typeface="Times New Roman" charset="0"/>
              <a:cs typeface="Times New Roman" charset="0"/>
            </a:rPr>
            <a:t>istory </a:t>
          </a:r>
          <a:r>
            <a:rPr lang="en-US" sz="1200" b="0" i="0" baseline="0" dirty="0" smtClean="0">
              <a:solidFill>
                <a:schemeClr val="tx1"/>
              </a:solidFill>
              <a:latin typeface="+mn-lt"/>
              <a:ea typeface="Times New Roman" charset="0"/>
              <a:cs typeface="Times New Roman" charset="0"/>
            </a:rPr>
            <a:t>   projections</a:t>
          </a:r>
        </a:p>
        <a:p xmlns:a="http://schemas.openxmlformats.org/drawingml/2006/main">
          <a:pPr eaLnBrk="0" hangingPunct="0"/>
          <a:r>
            <a:rPr lang="en-US" sz="1200" b="0" i="0" baseline="0" dirty="0" smtClean="0">
              <a:solidFill>
                <a:schemeClr val="bg2"/>
              </a:solidFill>
              <a:latin typeface="+mn-lt"/>
              <a:ea typeface="Times New Roman" charset="0"/>
              <a:cs typeface="Times New Roman" charset="0"/>
            </a:rPr>
            <a:t>                </a:t>
          </a:r>
        </a:p>
        <a:p xmlns:a="http://schemas.openxmlformats.org/drawingml/2006/main">
          <a:pPr eaLnBrk="0" hangingPunct="0"/>
          <a:r>
            <a:rPr lang="en-US" sz="1200" b="1" i="0" baseline="0" dirty="0" smtClean="0">
              <a:solidFill>
                <a:schemeClr val="bg2"/>
              </a:solidFill>
              <a:latin typeface="+mn-lt"/>
              <a:ea typeface="Times New Roman" charset="0"/>
              <a:cs typeface="Times New Roman" charset="0"/>
            </a:rPr>
            <a:t>            </a:t>
          </a:r>
          <a:r>
            <a:rPr lang="en-US" sz="1200" b="0" i="0" baseline="0" dirty="0" smtClean="0">
              <a:solidFill>
                <a:schemeClr val="bg2"/>
              </a:solidFill>
              <a:latin typeface="+mn-lt"/>
              <a:ea typeface="Times New Roman" charset="0"/>
              <a:cs typeface="Times New Roman" charset="0"/>
            </a:rPr>
            <a:t>       </a:t>
          </a:r>
          <a:endParaRPr lang="en-US" sz="12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cdr:x>
      <cdr:y>0.00279</cdr:y>
    </cdr:from>
    <cdr:to>
      <cdr:x>1</cdr:x>
      <cdr:y>0.10349</cdr:y>
    </cdr:to>
    <cdr:sp macro="" textlink="">
      <cdr:nvSpPr>
        <cdr:cNvPr id="7" name="TextBox 5"/>
        <cdr:cNvSpPr txBox="1"/>
      </cdr:nvSpPr>
      <cdr:spPr bwMode="auto">
        <a:xfrm xmlns:a="http://schemas.openxmlformats.org/drawingml/2006/main">
          <a:off x="-685800" y="8633"/>
          <a:ext cx="2598738" cy="3118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0.62358</cdr:x>
      <cdr:y>0.57265</cdr:y>
    </cdr:from>
    <cdr:to>
      <cdr:x>0.79596</cdr:x>
      <cdr:y>0.6484</cdr:y>
    </cdr:to>
    <cdr:sp macro="" textlink="">
      <cdr:nvSpPr>
        <cdr:cNvPr id="9" name="TextBox 1"/>
        <cdr:cNvSpPr txBox="1"/>
      </cdr:nvSpPr>
      <cdr:spPr bwMode="auto">
        <a:xfrm xmlns:a="http://schemas.openxmlformats.org/drawingml/2006/main">
          <a:off x="1620528" y="1773622"/>
          <a:ext cx="447970"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solidFill>
              <a:latin typeface="+mn-lt"/>
              <a:ea typeface="Times New Roman" charset="0"/>
              <a:cs typeface="Times New Roman" charset="0"/>
            </a:rPr>
            <a:t>natural gas</a:t>
          </a:r>
          <a:endParaRPr lang="en-US" sz="1200" b="1"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0.78885</cdr:x>
      <cdr:y>0.68103</cdr:y>
    </cdr:from>
    <cdr:to>
      <cdr:x>0.89073</cdr:x>
      <cdr:y>0.74932</cdr:y>
    </cdr:to>
    <cdr:sp macro="" textlink="">
      <cdr:nvSpPr>
        <cdr:cNvPr id="10" name="TextBox 1"/>
        <cdr:cNvSpPr txBox="1"/>
      </cdr:nvSpPr>
      <cdr:spPr bwMode="auto">
        <a:xfrm xmlns:a="http://schemas.openxmlformats.org/drawingml/2006/main">
          <a:off x="2050025" y="2109299"/>
          <a:ext cx="264759" cy="21150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lumMod val="50000"/>
                  <a:lumOff val="50000"/>
                </a:schemeClr>
              </a:solidFill>
              <a:latin typeface="+mn-lt"/>
              <a:ea typeface="Times New Roman" charset="0"/>
              <a:cs typeface="Times New Roman" charset="0"/>
            </a:rPr>
            <a:t>coal</a:t>
          </a:r>
        </a:p>
      </cdr:txBody>
    </cdr:sp>
  </cdr:relSizeAnchor>
  <cdr:relSizeAnchor xmlns:cdr="http://schemas.openxmlformats.org/drawingml/2006/chartDrawing">
    <cdr:from>
      <cdr:x>0.7035</cdr:x>
      <cdr:y>0.77048</cdr:y>
    </cdr:from>
    <cdr:to>
      <cdr:x>0.83132</cdr:x>
      <cdr:y>0.84688</cdr:y>
    </cdr:to>
    <cdr:sp macro="" textlink="">
      <cdr:nvSpPr>
        <cdr:cNvPr id="8" name="TextBox 1"/>
        <cdr:cNvSpPr txBox="1"/>
      </cdr:nvSpPr>
      <cdr:spPr bwMode="auto">
        <a:xfrm xmlns:a="http://schemas.openxmlformats.org/drawingml/2006/main">
          <a:off x="1828200" y="2386342"/>
          <a:ext cx="332171" cy="23662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mn-lt"/>
              <a:ea typeface="Times New Roman" charset="0"/>
              <a:cs typeface="Times New Roman" charset="0"/>
            </a:rPr>
            <a:t>nuclear</a:t>
          </a:r>
        </a:p>
      </cdr:txBody>
    </cdr:sp>
  </cdr:relSizeAnchor>
  <cdr:relSizeAnchor xmlns:cdr="http://schemas.openxmlformats.org/drawingml/2006/chartDrawing">
    <cdr:from>
      <cdr:x>0.5855</cdr:x>
      <cdr:y>0.292</cdr:y>
    </cdr:from>
    <cdr:to>
      <cdr:x>0.75787</cdr:x>
      <cdr:y>0.36775</cdr:y>
    </cdr:to>
    <cdr:sp macro="" textlink="">
      <cdr:nvSpPr>
        <cdr:cNvPr id="11" name="TextBox 1"/>
        <cdr:cNvSpPr txBox="1"/>
      </cdr:nvSpPr>
      <cdr:spPr bwMode="auto">
        <a:xfrm xmlns:a="http://schemas.openxmlformats.org/drawingml/2006/main">
          <a:off x="1521561" y="904381"/>
          <a:ext cx="447944" cy="2346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3"/>
              </a:solidFill>
              <a:latin typeface="+mn-lt"/>
              <a:ea typeface="Times New Roman" charset="0"/>
              <a:cs typeface="Times New Roman" charset="0"/>
            </a:rPr>
            <a:t>renewables</a:t>
          </a:r>
        </a:p>
      </cdr:txBody>
    </cdr:sp>
  </cdr:relSizeAnchor>
  <cdr:relSizeAnchor xmlns:cdr="http://schemas.openxmlformats.org/drawingml/2006/chartDrawing">
    <cdr:from>
      <cdr:x>0</cdr:x>
      <cdr:y>0</cdr:y>
    </cdr:from>
    <cdr:to>
      <cdr:x>0.70025</cdr:x>
      <cdr:y>0.09427</cdr:y>
    </cdr:to>
    <cdr:sp macro="" textlink="">
      <cdr:nvSpPr>
        <cdr:cNvPr id="12" name="TextBox 1"/>
        <cdr:cNvSpPr txBox="1"/>
      </cdr:nvSpPr>
      <cdr:spPr bwMode="auto">
        <a:xfrm xmlns:a="http://schemas.openxmlformats.org/drawingml/2006/main">
          <a:off x="0" y="0"/>
          <a:ext cx="1819764" cy="29197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dirty="0" smtClean="0">
              <a:solidFill>
                <a:srgbClr val="333333"/>
              </a:solidFill>
              <a:latin typeface="+mn-lt"/>
              <a:ea typeface="Times New Roman" charset="0"/>
              <a:cs typeface="Times New Roman" charset="0"/>
            </a:rPr>
            <a:t>Reference case</a:t>
          </a:r>
        </a:p>
        <a:p xmlns:a="http://schemas.openxmlformats.org/drawingml/2006/main">
          <a:pPr algn="l" eaLnBrk="0" hangingPunct="0"/>
          <a:r>
            <a:rPr lang="en-US" dirty="0">
              <a:solidFill>
                <a:srgbClr val="333333"/>
              </a:solidFill>
              <a:ea typeface="Times New Roman" charset="0"/>
              <a:cs typeface="Times New Roman" charset="0"/>
            </a:rPr>
            <a:t>b</a:t>
          </a:r>
          <a:r>
            <a:rPr lang="en-US" dirty="0" smtClean="0">
              <a:solidFill>
                <a:srgbClr val="333333"/>
              </a:solidFill>
              <a:ea typeface="Times New Roman" charset="0"/>
              <a:cs typeface="Times New Roman" charset="0"/>
            </a:rPr>
            <a:t>illion </a:t>
          </a:r>
          <a:r>
            <a:rPr lang="en-US" dirty="0" err="1" smtClean="0">
              <a:solidFill>
                <a:srgbClr val="333333"/>
              </a:solidFill>
              <a:ea typeface="Times New Roman" charset="0"/>
              <a:cs typeface="Times New Roman" charset="0"/>
            </a:rPr>
            <a:t>kilowatthours</a:t>
          </a:r>
          <a:endParaRPr lang="en-US" i="0" dirty="0" smtClean="0">
            <a:solidFill>
              <a:srgbClr val="333333"/>
            </a:solidFill>
            <a:ea typeface="Times New Roman" charset="0"/>
            <a:cs typeface="Times New Roman" charset="0"/>
          </a:endParaRPr>
        </a:p>
      </cdr:txBody>
    </cdr:sp>
  </cdr:relSizeAnchor>
</c:userShapes>
</file>

<file path=ppt/drawings/drawing63.xml><?xml version="1.0" encoding="utf-8"?>
<c:userShapes xmlns:c="http://schemas.openxmlformats.org/drawingml/2006/chart">
  <cdr:relSizeAnchor xmlns:cdr="http://schemas.openxmlformats.org/drawingml/2006/chartDrawing">
    <cdr:from>
      <cdr:x>0.20996</cdr:x>
      <cdr:y>0.02722</cdr:y>
    </cdr:from>
    <cdr:to>
      <cdr:x>0.42292</cdr:x>
      <cdr:y>0.16147</cdr:y>
    </cdr:to>
    <cdr:sp macro="" textlink="">
      <cdr:nvSpPr>
        <cdr:cNvPr id="6" name="TextBox 1"/>
        <cdr:cNvSpPr txBox="1"/>
      </cdr:nvSpPr>
      <cdr:spPr bwMode="auto">
        <a:xfrm xmlns:a="http://schemas.openxmlformats.org/drawingml/2006/main">
          <a:off x="1679888" y="83775"/>
          <a:ext cx="1703892" cy="41324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Arial" panose="020B0604020202020204" pitchFamily="34" charset="0"/>
              <a:ea typeface="Times New Roman" charset="0"/>
              <a:cs typeface="Arial" panose="020B0604020202020204" pitchFamily="34" charset="0"/>
            </a:rPr>
            <a:t>                </a:t>
          </a:r>
          <a:r>
            <a:rPr lang="en-US" sz="1200" b="1" i="0" dirty="0" smtClean="0">
              <a:solidFill>
                <a:schemeClr val="bg2"/>
              </a:solidFill>
              <a:latin typeface="Arial" panose="020B0604020202020204" pitchFamily="34" charset="0"/>
              <a:ea typeface="Times New Roman" charset="0"/>
              <a:cs typeface="Arial" panose="020B0604020202020204" pitchFamily="34" charset="0"/>
            </a:rPr>
            <a:t>2020</a:t>
          </a:r>
        </a:p>
        <a:p xmlns:a="http://schemas.openxmlformats.org/drawingml/2006/main">
          <a:pPr eaLnBrk="0" hangingPunct="0"/>
          <a:r>
            <a:rPr lang="en-US" sz="1200" b="0" i="0" dirty="0" smtClean="0">
              <a:solidFill>
                <a:schemeClr val="bg2"/>
              </a:solidFill>
              <a:latin typeface="Arial" panose="020B0604020202020204" pitchFamily="34" charset="0"/>
              <a:ea typeface="Times New Roman" charset="0"/>
              <a:cs typeface="Arial" panose="020B0604020202020204" pitchFamily="34" charset="0"/>
            </a:rPr>
            <a:t> history</a:t>
          </a:r>
          <a:r>
            <a:rPr lang="en-US" sz="1200" b="0" i="0" baseline="0" dirty="0" smtClean="0">
              <a:solidFill>
                <a:schemeClr val="bg2"/>
              </a:solidFill>
              <a:latin typeface="Arial" panose="020B0604020202020204" pitchFamily="34" charset="0"/>
              <a:ea typeface="Times New Roman" charset="0"/>
              <a:cs typeface="Arial" panose="020B0604020202020204" pitchFamily="34" charset="0"/>
            </a:rPr>
            <a:t>          </a:t>
          </a:r>
          <a:r>
            <a:rPr lang="en-US" sz="1200" b="0" i="0" dirty="0" smtClean="0">
              <a:solidFill>
                <a:schemeClr val="bg2"/>
              </a:solidFill>
              <a:latin typeface="Arial" panose="020B0604020202020204" pitchFamily="34" charset="0"/>
              <a:ea typeface="Times New Roman" charset="0"/>
              <a:cs typeface="Arial" panose="020B0604020202020204" pitchFamily="34" charset="0"/>
            </a:rPr>
            <a:t>               </a:t>
          </a:r>
          <a:r>
            <a:rPr lang="en-US" sz="1200" b="0" i="0" baseline="0" dirty="0" smtClean="0">
              <a:solidFill>
                <a:schemeClr val="bg2"/>
              </a:solidFill>
              <a:latin typeface="Arial" panose="020B0604020202020204" pitchFamily="34" charset="0"/>
              <a:ea typeface="Times New Roman" charset="0"/>
              <a:cs typeface="Arial" panose="020B0604020202020204" pitchFamily="34" charset="0"/>
            </a:rPr>
            <a:t>projections</a:t>
          </a:r>
          <a:endParaRPr lang="en-US" sz="1200" b="0" i="0" dirty="0" smtClean="0">
            <a:solidFill>
              <a:schemeClr val="bg2"/>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0.83285</cdr:x>
      <cdr:y>0.27397</cdr:y>
    </cdr:from>
    <cdr:to>
      <cdr:x>0.96133</cdr:x>
      <cdr:y>0.72603</cdr:y>
    </cdr:to>
    <cdr:sp macro="" textlink="">
      <cdr:nvSpPr>
        <cdr:cNvPr id="7" name="TextBox 1"/>
        <cdr:cNvSpPr txBox="1"/>
      </cdr:nvSpPr>
      <cdr:spPr bwMode="auto">
        <a:xfrm xmlns:a="http://schemas.openxmlformats.org/drawingml/2006/main">
          <a:off x="6851884" y="843337"/>
          <a:ext cx="1057005" cy="13914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4"/>
              </a:solidFill>
              <a:effectLst/>
              <a:latin typeface="Arial" panose="020B0604020202020204" pitchFamily="34" charset="0"/>
              <a:ea typeface="+mn-ea"/>
              <a:cs typeface="Arial" panose="020B0604020202020204" pitchFamily="34" charset="0"/>
            </a:rPr>
            <a:t>solar</a:t>
          </a:r>
          <a:endParaRPr lang="en-US" sz="1200" b="1" dirty="0">
            <a:solidFill>
              <a:schemeClr val="accent4"/>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200" b="1" dirty="0">
              <a:solidFill>
                <a:schemeClr val="accent3"/>
              </a:solidFill>
              <a:latin typeface="Arial" panose="020B0604020202020204" pitchFamily="34" charset="0"/>
              <a:ea typeface="Times New Roman" charset="0"/>
              <a:cs typeface="Arial" panose="020B0604020202020204" pitchFamily="34" charset="0"/>
            </a:rPr>
            <a:t>w</a:t>
          </a:r>
          <a:r>
            <a:rPr lang="en-US" sz="1200" b="1" i="0" dirty="0" smtClean="0">
              <a:solidFill>
                <a:schemeClr val="accent3"/>
              </a:solidFill>
              <a:latin typeface="Arial" panose="020B0604020202020204" pitchFamily="34" charset="0"/>
              <a:ea typeface="Times New Roman" charset="0"/>
              <a:cs typeface="Arial" panose="020B0604020202020204" pitchFamily="34" charset="0"/>
            </a:rPr>
            <a:t>ind</a:t>
          </a:r>
        </a:p>
        <a:p xmlns:a="http://schemas.openxmlformats.org/drawingml/2006/main">
          <a:pPr eaLnBrk="0" hangingPunct="0"/>
          <a:r>
            <a:rPr lang="en-US" sz="1200" b="1" i="0" dirty="0" smtClean="0">
              <a:solidFill>
                <a:schemeClr val="bg2">
                  <a:lumMod val="60000"/>
                  <a:lumOff val="40000"/>
                </a:schemeClr>
              </a:solidFill>
              <a:latin typeface="Arial" panose="020B0604020202020204" pitchFamily="34" charset="0"/>
              <a:ea typeface="Times New Roman" charset="0"/>
              <a:cs typeface="Arial" panose="020B0604020202020204" pitchFamily="34" charset="0"/>
            </a:rPr>
            <a:t>other</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1"/>
              </a:solidFill>
              <a:effectLst/>
              <a:latin typeface="Arial" panose="020B0604020202020204" pitchFamily="34" charset="0"/>
              <a:ea typeface="+mn-ea"/>
              <a:cs typeface="Arial" panose="020B0604020202020204" pitchFamily="34" charset="0"/>
            </a:rPr>
            <a:t>oil and </a:t>
          </a:r>
          <a:r>
            <a:rPr lang="en-US" sz="1200" b="1" i="0" dirty="0" smtClean="0">
              <a:solidFill>
                <a:schemeClr val="accent1"/>
              </a:solidFill>
              <a:effectLst/>
              <a:latin typeface="Arial" panose="020B0604020202020204" pitchFamily="34" charset="0"/>
              <a:ea typeface="+mn-ea"/>
              <a:cs typeface="Arial" panose="020B0604020202020204" pitchFamily="34" charset="0"/>
            </a:rPr>
            <a:t>natural gas</a:t>
          </a:r>
          <a:endParaRPr lang="en-US" sz="1200" b="1" i="0" dirty="0">
            <a:solidFill>
              <a:schemeClr val="accent1"/>
            </a:solidFill>
            <a:effectLst/>
            <a:latin typeface="Arial" panose="020B0604020202020204" pitchFamily="34" charset="0"/>
            <a:ea typeface="+mn-ea"/>
            <a:cs typeface="Arial" panose="020B0604020202020204" pitchFamily="34"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5"/>
              </a:solidFill>
              <a:effectLst/>
              <a:latin typeface="Arial" panose="020B0604020202020204" pitchFamily="34" charset="0"/>
              <a:ea typeface="+mn-ea"/>
              <a:cs typeface="Arial" panose="020B0604020202020204" pitchFamily="34" charset="0"/>
            </a:rPr>
            <a:t>nuclear</a:t>
          </a:r>
          <a:endParaRPr lang="en-US" sz="1200" b="1" dirty="0">
            <a:solidFill>
              <a:schemeClr val="accent5"/>
            </a:solidFill>
            <a:effectLst/>
            <a:latin typeface="Arial" panose="020B0604020202020204" pitchFamily="34" charset="0"/>
            <a:cs typeface="Arial" panose="020B0604020202020204" pitchFamily="34" charset="0"/>
          </a:endParaRPr>
        </a:p>
        <a:p xmlns:a="http://schemas.openxmlformats.org/drawingml/2006/main">
          <a:pPr eaLnBrk="0" hangingPunct="0"/>
          <a:r>
            <a:rPr lang="en-US" sz="1200" b="1" i="0" dirty="0" smtClean="0">
              <a:solidFill>
                <a:sysClr val="windowText" lastClr="000000"/>
              </a:solidFill>
              <a:latin typeface="Arial" panose="020B0604020202020204" pitchFamily="34" charset="0"/>
              <a:ea typeface="Times New Roman" charset="0"/>
              <a:cs typeface="Arial" panose="020B0604020202020204" pitchFamily="34" charset="0"/>
            </a:rPr>
            <a:t>coal</a:t>
          </a:r>
        </a:p>
        <a:p xmlns:a="http://schemas.openxmlformats.org/drawingml/2006/main">
          <a:pPr eaLnBrk="0" hangingPunct="0"/>
          <a:endParaRPr lang="en-US" sz="1200" b="1" i="0" dirty="0" smtClean="0">
            <a:solidFill>
              <a:schemeClr val="accent2">
                <a:lumMod val="50000"/>
              </a:schemeClr>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lumMod val="50000"/>
              </a:schemeClr>
            </a:solidFill>
            <a:latin typeface="+mn-lt"/>
            <a:ea typeface="Times New Roman" charset="0"/>
            <a:cs typeface="Times New Roman" charset="0"/>
          </a:endParaRPr>
        </a:p>
      </cdr:txBody>
    </cdr:sp>
  </cdr:relSizeAnchor>
  <cdr:relSizeAnchor xmlns:cdr="http://schemas.openxmlformats.org/drawingml/2006/chartDrawing">
    <cdr:from>
      <cdr:x>0.67492</cdr:x>
      <cdr:y>0.16999</cdr:y>
    </cdr:from>
    <cdr:to>
      <cdr:x>0.79644</cdr:x>
      <cdr:y>0.66234</cdr:y>
    </cdr:to>
    <cdr:sp macro="" textlink="">
      <cdr:nvSpPr>
        <cdr:cNvPr id="8" name="TextBox 1"/>
        <cdr:cNvSpPr txBox="1"/>
      </cdr:nvSpPr>
      <cdr:spPr bwMode="auto">
        <a:xfrm xmlns:a="http://schemas.openxmlformats.org/drawingml/2006/main">
          <a:off x="5406211" y="523257"/>
          <a:ext cx="973393" cy="15155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0" i="0" dirty="0" smtClean="0">
              <a:solidFill>
                <a:schemeClr val="bg2"/>
              </a:solidFill>
              <a:latin typeface="Arial" panose="020B0604020202020204" pitchFamily="34" charset="0"/>
              <a:ea typeface="Times New Roman" charset="0"/>
              <a:cs typeface="Arial" panose="020B0604020202020204" pitchFamily="34" charset="0"/>
            </a:rPr>
            <a:t>additions</a:t>
          </a:r>
        </a:p>
        <a:p xmlns:a="http://schemas.openxmlformats.org/drawingml/2006/main">
          <a:pPr algn="r" eaLnBrk="0" hangingPunct="0"/>
          <a:endParaRPr lang="en-US" sz="12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2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2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2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2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2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200" dirty="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endParaRPr lang="en-US" sz="1200" b="0" i="0" dirty="0" smtClean="0">
            <a:solidFill>
              <a:schemeClr val="bg2"/>
            </a:solidFill>
            <a:latin typeface="Arial" panose="020B0604020202020204" pitchFamily="34" charset="0"/>
            <a:ea typeface="Times New Roman" charset="0"/>
            <a:cs typeface="Arial" panose="020B0604020202020204" pitchFamily="34" charset="0"/>
          </a:endParaRPr>
        </a:p>
        <a:p xmlns:a="http://schemas.openxmlformats.org/drawingml/2006/main">
          <a:pPr algn="r" eaLnBrk="0" hangingPunct="0"/>
          <a:r>
            <a:rPr lang="en-US" sz="1200" b="0" i="0" dirty="0" smtClean="0">
              <a:solidFill>
                <a:schemeClr val="bg2"/>
              </a:solidFill>
              <a:latin typeface="Arial" panose="020B0604020202020204" pitchFamily="34" charset="0"/>
              <a:ea typeface="Times New Roman" charset="0"/>
              <a:cs typeface="Arial" panose="020B0604020202020204" pitchFamily="34" charset="0"/>
            </a:rPr>
            <a:t>retirements</a:t>
          </a:r>
        </a:p>
      </cdr:txBody>
    </cdr:sp>
  </cdr:relSizeAnchor>
</c:userShapes>
</file>

<file path=ppt/drawings/drawing64.xml><?xml version="1.0" encoding="utf-8"?>
<c:userShapes xmlns:c="http://schemas.openxmlformats.org/drawingml/2006/chart">
  <cdr:relSizeAnchor xmlns:cdr="http://schemas.openxmlformats.org/drawingml/2006/chartDrawing">
    <cdr:from>
      <cdr:x>0.02822</cdr:x>
      <cdr:y>0</cdr:y>
    </cdr:from>
    <cdr:to>
      <cdr:x>0.97386</cdr:x>
      <cdr:y>0.23264</cdr:y>
    </cdr:to>
    <cdr:sp macro="" textlink="">
      <cdr:nvSpPr>
        <cdr:cNvPr id="2" name="TextBox 1"/>
        <cdr:cNvSpPr txBox="1"/>
      </cdr:nvSpPr>
      <cdr:spPr bwMode="auto">
        <a:xfrm xmlns:a="http://schemas.openxmlformats.org/drawingml/2006/main">
          <a:off x="225788" y="0"/>
          <a:ext cx="7566104" cy="6757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dirty="0"/>
            <a:t>C</a:t>
          </a:r>
          <a:r>
            <a:rPr lang="en-US" sz="1200" b="1" i="0" baseline="0" dirty="0" smtClean="0">
              <a:effectLst/>
              <a:latin typeface="+mn-lt"/>
              <a:ea typeface="+mn-ea"/>
              <a:cs typeface="+mn-cs"/>
            </a:rPr>
            <a:t>umulative </a:t>
          </a:r>
          <a:r>
            <a:rPr lang="en-US" sz="1200" b="1" i="0" baseline="0" dirty="0">
              <a:effectLst/>
              <a:latin typeface="+mn-lt"/>
              <a:ea typeface="+mn-ea"/>
              <a:cs typeface="+mn-cs"/>
            </a:rPr>
            <a:t>electricity generating capacity additions and retirements </a:t>
          </a:r>
          <a:r>
            <a:rPr lang="en-US" sz="1200" b="1" i="0" baseline="0" dirty="0" smtClean="0">
              <a:effectLst/>
              <a:latin typeface="+mn-lt"/>
              <a:ea typeface="+mn-ea"/>
              <a:cs typeface="+mn-cs"/>
            </a:rPr>
            <a:t>(2021</a:t>
          </a:r>
          <a:r>
            <a:rPr lang="en-US" sz="1200" b="1" i="0" baseline="0" dirty="0" smtClean="0">
              <a:effectLst/>
              <a:latin typeface="Arial" panose="020B0604020202020204" pitchFamily="34" charset="0"/>
              <a:cs typeface="Arial" panose="020B0604020202020204" pitchFamily="34" charset="0"/>
            </a:rPr>
            <a:t>–</a:t>
          </a:r>
          <a:r>
            <a:rPr lang="en-US" sz="1200" b="1" i="0" baseline="0" dirty="0" smtClean="0">
              <a:effectLst/>
              <a:latin typeface="+mn-lt"/>
              <a:ea typeface="+mn-ea"/>
              <a:cs typeface="+mn-cs"/>
            </a:rPr>
            <a:t>2050)</a:t>
          </a:r>
        </a:p>
        <a:p xmlns:a="http://schemas.openxmlformats.org/drawingml/2006/main">
          <a:pPr eaLnBrk="0" hangingPunct="0"/>
          <a:r>
            <a:rPr lang="en-US" sz="1200" b="1" dirty="0" smtClean="0"/>
            <a:t>AEO2021 selected cases</a:t>
          </a:r>
          <a:r>
            <a:rPr lang="en-US" sz="1200" b="1" i="0" baseline="0" dirty="0" smtClean="0">
              <a:solidFill>
                <a:sysClr val="windowText" lastClr="000000"/>
              </a:solidFill>
              <a:latin typeface="+mn-lt"/>
              <a:ea typeface="Times New Roman" charset="0"/>
              <a:cs typeface="Times New Roman" charset="0"/>
            </a:rPr>
            <a:t> </a:t>
          </a:r>
        </a:p>
        <a:p xmlns:a="http://schemas.openxmlformats.org/drawingml/2006/main">
          <a:pPr eaLnBrk="0" hangingPunct="0"/>
          <a:r>
            <a:rPr lang="en-US" b="0" i="0" baseline="0" dirty="0" smtClean="0">
              <a:solidFill>
                <a:sysClr val="windowText" lastClr="000000"/>
              </a:solidFill>
              <a:latin typeface="+mn-lt"/>
              <a:ea typeface="Times New Roman" charset="0"/>
              <a:cs typeface="Times New Roman" charset="0"/>
            </a:rPr>
            <a:t>gigawatts</a:t>
          </a:r>
        </a:p>
      </cdr:txBody>
    </cdr:sp>
  </cdr:relSizeAnchor>
  <cdr:relSizeAnchor xmlns:cdr="http://schemas.openxmlformats.org/drawingml/2006/chartDrawing">
    <cdr:from>
      <cdr:x>0.86794</cdr:x>
      <cdr:y>0.2342</cdr:y>
    </cdr:from>
    <cdr:to>
      <cdr:x>0.98841</cdr:x>
      <cdr:y>0.33421</cdr:y>
    </cdr:to>
    <cdr:sp macro="" textlink="">
      <cdr:nvSpPr>
        <cdr:cNvPr id="8" name="TextBox 1"/>
        <cdr:cNvSpPr txBox="1"/>
      </cdr:nvSpPr>
      <cdr:spPr bwMode="auto">
        <a:xfrm xmlns:a="http://schemas.openxmlformats.org/drawingml/2006/main">
          <a:off x="8344949" y="848849"/>
          <a:ext cx="1158278" cy="3624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0" i="0" dirty="0" smtClean="0">
              <a:solidFill>
                <a:schemeClr val="bg2"/>
              </a:solidFill>
              <a:latin typeface="+mn-lt"/>
              <a:ea typeface="Times New Roman" charset="0"/>
              <a:cs typeface="Times New Roman" charset="0"/>
            </a:rPr>
            <a:t>additions</a:t>
          </a:r>
        </a:p>
        <a:p xmlns:a="http://schemas.openxmlformats.org/drawingml/2006/main">
          <a:pPr algn="l" eaLnBrk="0" hangingPunct="0"/>
          <a:endParaRPr lang="en-US" sz="12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2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2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2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2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200" b="0" i="0" dirty="0" smtClean="0">
            <a:solidFill>
              <a:schemeClr val="bg2"/>
            </a:solidFill>
            <a:latin typeface="+mn-lt"/>
            <a:ea typeface="Times New Roman" charset="0"/>
            <a:cs typeface="Times New Roman" charset="0"/>
          </a:endParaRPr>
        </a:p>
        <a:p xmlns:a="http://schemas.openxmlformats.org/drawingml/2006/main">
          <a:pPr algn="l" eaLnBrk="0" hangingPunct="0"/>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0.0862</cdr:x>
      <cdr:y>0.86264</cdr:y>
    </cdr:from>
    <cdr:to>
      <cdr:x>0.25723</cdr:x>
      <cdr:y>0.95499</cdr:y>
    </cdr:to>
    <cdr:sp macro="" textlink="">
      <cdr:nvSpPr>
        <cdr:cNvPr id="3" name="TextBox 2"/>
        <cdr:cNvSpPr txBox="1"/>
      </cdr:nvSpPr>
      <cdr:spPr bwMode="auto">
        <a:xfrm xmlns:a="http://schemas.openxmlformats.org/drawingml/2006/main">
          <a:off x="689683" y="2505835"/>
          <a:ext cx="1368411" cy="2682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nchor="ctr">
          <a:prstTxWarp prst="textNoShape">
            <a:avLst/>
          </a:prstTxWarp>
        </a:bodyPr>
        <a:lstStyle xmlns:a="http://schemas.openxmlformats.org/drawingml/2006/main"/>
        <a:p xmlns:a="http://schemas.openxmlformats.org/drawingml/2006/main">
          <a:pPr algn="ctr" eaLnBrk="0" hangingPunct="0"/>
          <a:r>
            <a:rPr lang="en-US" sz="1000" b="1" i="0" dirty="0" smtClean="0">
              <a:solidFill>
                <a:srgbClr val="333333"/>
              </a:solidFill>
              <a:latin typeface="+mn-lt"/>
              <a:ea typeface="Times New Roman" charset="0"/>
              <a:cs typeface="Times New Roman" charset="0"/>
            </a:rPr>
            <a:t>Reference case</a:t>
          </a:r>
          <a:endParaRPr lang="en-US" sz="1000" b="1"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0.25684</cdr:x>
      <cdr:y>0.83232</cdr:y>
    </cdr:from>
    <cdr:to>
      <cdr:x>0.39116</cdr:x>
      <cdr:y>1</cdr:y>
    </cdr:to>
    <cdr:sp macro="" textlink="">
      <cdr:nvSpPr>
        <cdr:cNvPr id="9" name="TextBox 1"/>
        <cdr:cNvSpPr txBox="1"/>
      </cdr:nvSpPr>
      <cdr:spPr bwMode="auto">
        <a:xfrm xmlns:a="http://schemas.openxmlformats.org/drawingml/2006/main">
          <a:off x="2054937" y="2417759"/>
          <a:ext cx="1074748" cy="4870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ctr">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000" b="1" i="0" dirty="0" smtClean="0">
              <a:solidFill>
                <a:srgbClr val="333333"/>
              </a:solidFill>
              <a:latin typeface="+mn-lt"/>
              <a:ea typeface="Times New Roman" charset="0"/>
              <a:cs typeface="Times New Roman" charset="0"/>
            </a:rPr>
            <a:t>Low Oil and </a:t>
          </a:r>
        </a:p>
        <a:p xmlns:a="http://schemas.openxmlformats.org/drawingml/2006/main">
          <a:pPr algn="ctr" eaLnBrk="0" hangingPunct="0"/>
          <a:r>
            <a:rPr lang="en-US" sz="1000" b="1" i="0" dirty="0" smtClean="0">
              <a:solidFill>
                <a:srgbClr val="333333"/>
              </a:solidFill>
              <a:latin typeface="+mn-lt"/>
              <a:ea typeface="Times New Roman" charset="0"/>
              <a:cs typeface="Times New Roman" charset="0"/>
            </a:rPr>
            <a:t>Gas Supply case</a:t>
          </a:r>
          <a:endParaRPr lang="en-US" sz="1000" b="1"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0.41033</cdr:x>
      <cdr:y>0.83714</cdr:y>
    </cdr:from>
    <cdr:to>
      <cdr:x>0.5468</cdr:x>
      <cdr:y>1</cdr:y>
    </cdr:to>
    <cdr:sp macro="" textlink="">
      <cdr:nvSpPr>
        <cdr:cNvPr id="10" name="TextBox 1"/>
        <cdr:cNvSpPr txBox="1"/>
      </cdr:nvSpPr>
      <cdr:spPr bwMode="auto">
        <a:xfrm xmlns:a="http://schemas.openxmlformats.org/drawingml/2006/main">
          <a:off x="3283078" y="2431760"/>
          <a:ext cx="1091876" cy="4730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ctr">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000" b="1" i="0" dirty="0" smtClean="0">
              <a:solidFill>
                <a:srgbClr val="333333"/>
              </a:solidFill>
              <a:latin typeface="+mn-lt"/>
              <a:ea typeface="Times New Roman" charset="0"/>
              <a:cs typeface="Times New Roman" charset="0"/>
            </a:rPr>
            <a:t>High Oil and Gas Supply </a:t>
          </a:r>
          <a:r>
            <a:rPr lang="en-US" sz="1000" b="1" i="0" dirty="0" smtClean="0">
              <a:solidFill>
                <a:schemeClr val="tx1"/>
              </a:solidFill>
              <a:latin typeface="+mn-lt"/>
              <a:ea typeface="Times New Roman" charset="0"/>
              <a:cs typeface="Times New Roman" charset="0"/>
            </a:rPr>
            <a:t>case</a:t>
          </a:r>
        </a:p>
      </cdr:txBody>
    </cdr:sp>
  </cdr:relSizeAnchor>
  <cdr:relSizeAnchor xmlns:cdr="http://schemas.openxmlformats.org/drawingml/2006/chartDrawing">
    <cdr:from>
      <cdr:x>0.8693</cdr:x>
      <cdr:y>0.36156</cdr:y>
    </cdr:from>
    <cdr:to>
      <cdr:x>0.98706</cdr:x>
      <cdr:y>0.72509</cdr:y>
    </cdr:to>
    <cdr:sp macro="" textlink="">
      <cdr:nvSpPr>
        <cdr:cNvPr id="7" name="TextBox 1"/>
        <cdr:cNvSpPr txBox="1"/>
      </cdr:nvSpPr>
      <cdr:spPr bwMode="auto">
        <a:xfrm xmlns:a="http://schemas.openxmlformats.org/drawingml/2006/main">
          <a:off x="8357976" y="1310485"/>
          <a:ext cx="1132223" cy="13176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4"/>
              </a:solidFill>
              <a:effectLst/>
              <a:latin typeface="+mn-lt"/>
              <a:ea typeface="+mn-ea"/>
              <a:cs typeface="+mn-cs"/>
            </a:rPr>
            <a:t>solar</a:t>
          </a:r>
          <a:endParaRPr lang="en-US" sz="1200" b="1" dirty="0">
            <a:solidFill>
              <a:schemeClr val="accent4"/>
            </a:solidFill>
            <a:effectLst/>
          </a:endParaRPr>
        </a:p>
        <a:p xmlns:a="http://schemas.openxmlformats.org/drawingml/2006/main">
          <a:pPr eaLnBrk="0" hangingPunct="0"/>
          <a:r>
            <a:rPr lang="en-US" sz="1200" b="1" i="0" dirty="0" smtClean="0">
              <a:solidFill>
                <a:schemeClr val="accent3"/>
              </a:solidFill>
              <a:latin typeface="+mn-lt"/>
              <a:ea typeface="Times New Roman" charset="0"/>
              <a:cs typeface="Times New Roman" charset="0"/>
            </a:rPr>
            <a:t>wind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1"/>
              </a:solidFill>
              <a:effectLst/>
              <a:latin typeface="+mn-lt"/>
              <a:ea typeface="+mn-ea"/>
              <a:cs typeface="+mn-cs"/>
            </a:rPr>
            <a:t>oil </a:t>
          </a:r>
          <a:r>
            <a:rPr lang="en-US" sz="1200" b="1" i="0" dirty="0" smtClean="0">
              <a:solidFill>
                <a:schemeClr val="accent1"/>
              </a:solidFill>
              <a:effectLst/>
              <a:latin typeface="+mn-lt"/>
              <a:ea typeface="+mn-ea"/>
              <a:cs typeface="+mn-cs"/>
            </a:rPr>
            <a:t>and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dirty="0">
              <a:solidFill>
                <a:schemeClr val="accent1"/>
              </a:solidFill>
            </a:rPr>
            <a:t>n</a:t>
          </a:r>
          <a:r>
            <a:rPr lang="en-US" sz="1200" b="1" dirty="0" smtClean="0">
              <a:solidFill>
                <a:schemeClr val="accent1"/>
              </a:solidFill>
            </a:rPr>
            <a:t>atural </a:t>
          </a:r>
          <a:r>
            <a:rPr lang="en-US" sz="1200" b="1" i="0" dirty="0" smtClean="0">
              <a:solidFill>
                <a:schemeClr val="accent1"/>
              </a:solidFill>
              <a:effectLst/>
              <a:latin typeface="+mn-lt"/>
              <a:ea typeface="+mn-ea"/>
              <a:cs typeface="+mn-cs"/>
            </a:rPr>
            <a:t>gas</a:t>
          </a:r>
          <a:endParaRPr lang="en-US" sz="1200" b="1" i="0" dirty="0">
            <a:solidFill>
              <a:schemeClr val="accent1"/>
            </a:solidFill>
            <a:effectLst/>
            <a:latin typeface="+mn-lt"/>
            <a:ea typeface="+mn-ea"/>
            <a:cs typeface="+mn-cs"/>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dirty="0">
              <a:solidFill>
                <a:schemeClr val="accent5"/>
              </a:solidFill>
              <a:effectLst/>
              <a:latin typeface="+mn-lt"/>
              <a:ea typeface="+mn-ea"/>
              <a:cs typeface="+mn-cs"/>
            </a:rPr>
            <a:t>nuclear</a:t>
          </a:r>
          <a:endParaRPr lang="en-US" sz="1200" b="1" dirty="0">
            <a:solidFill>
              <a:schemeClr val="accent5"/>
            </a:solidFill>
            <a:effectLst/>
          </a:endParaRPr>
        </a:p>
        <a:p xmlns:a="http://schemas.openxmlformats.org/drawingml/2006/main">
          <a:pPr eaLnBrk="0" hangingPunct="0"/>
          <a:r>
            <a:rPr lang="en-US" sz="1200" b="1" i="0" dirty="0" smtClean="0">
              <a:solidFill>
                <a:schemeClr val="tx1">
                  <a:lumMod val="50000"/>
                  <a:lumOff val="50000"/>
                </a:schemeClr>
              </a:solidFill>
              <a:latin typeface="+mn-lt"/>
              <a:ea typeface="Times New Roman" charset="0"/>
              <a:cs typeface="Times New Roman" charset="0"/>
            </a:rPr>
            <a:t>other</a:t>
          </a:r>
        </a:p>
        <a:p xmlns:a="http://schemas.openxmlformats.org/drawingml/2006/main">
          <a:pPr eaLnBrk="0" hangingPunct="0"/>
          <a:r>
            <a:rPr lang="en-US" sz="1200" b="1" i="0" dirty="0" smtClean="0">
              <a:solidFill>
                <a:sysClr val="windowText" lastClr="000000"/>
              </a:solidFill>
              <a:latin typeface="+mn-lt"/>
              <a:ea typeface="Times New Roman" charset="0"/>
              <a:cs typeface="Times New Roman" charset="0"/>
            </a:rPr>
            <a:t>coal</a:t>
          </a:r>
        </a:p>
        <a:p xmlns:a="http://schemas.openxmlformats.org/drawingml/2006/main">
          <a:pPr eaLnBrk="0" hangingPunct="0"/>
          <a:endParaRPr lang="en-US" sz="1200" b="0" i="0" dirty="0" smtClean="0">
            <a:solidFill>
              <a:schemeClr val="accent2">
                <a:lumMod val="50000"/>
              </a:schemeClr>
            </a:solidFill>
            <a:latin typeface="+mn-lt"/>
            <a:ea typeface="Times New Roman" charset="0"/>
            <a:cs typeface="Times New Roman" charset="0"/>
          </a:endParaRPr>
        </a:p>
        <a:p xmlns:a="http://schemas.openxmlformats.org/drawingml/2006/main">
          <a:pPr eaLnBrk="0" hangingPunct="0"/>
          <a:endParaRPr lang="en-US" sz="1200" b="0" i="0" dirty="0" smtClean="0">
            <a:solidFill>
              <a:schemeClr val="accent2">
                <a:lumMod val="50000"/>
              </a:schemeClr>
            </a:solidFill>
            <a:latin typeface="+mn-lt"/>
            <a:ea typeface="Times New Roman" charset="0"/>
            <a:cs typeface="Times New Roman" charset="0"/>
          </a:endParaRPr>
        </a:p>
        <a:p xmlns:a="http://schemas.openxmlformats.org/drawingml/2006/main">
          <a:pPr eaLnBrk="0" hangingPunct="0"/>
          <a:endParaRPr lang="en-US" sz="1200" b="0" i="0" dirty="0" smtClean="0">
            <a:solidFill>
              <a:schemeClr val="accent2">
                <a:lumMod val="50000"/>
              </a:schemeClr>
            </a:solidFill>
            <a:latin typeface="+mn-lt"/>
            <a:ea typeface="Times New Roman" charset="0"/>
            <a:cs typeface="Times New Roman" charset="0"/>
          </a:endParaRPr>
        </a:p>
      </cdr:txBody>
    </cdr:sp>
  </cdr:relSizeAnchor>
  <cdr:relSizeAnchor xmlns:cdr="http://schemas.openxmlformats.org/drawingml/2006/chartDrawing">
    <cdr:from>
      <cdr:x>0.38473</cdr:x>
      <cdr:y>0.6715</cdr:y>
    </cdr:from>
    <cdr:to>
      <cdr:x>0.41844</cdr:x>
      <cdr:y>0.75784</cdr:y>
    </cdr:to>
    <cdr:sp macro="" textlink="">
      <cdr:nvSpPr>
        <cdr:cNvPr id="4" name="TextBox 3"/>
        <cdr:cNvSpPr txBox="1"/>
      </cdr:nvSpPr>
      <cdr:spPr>
        <a:xfrm xmlns:a="http://schemas.openxmlformats.org/drawingml/2006/main">
          <a:off x="3078220" y="1950607"/>
          <a:ext cx="269704" cy="2507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kern="1200" dirty="0" smtClean="0">
              <a:solidFill>
                <a:srgbClr val="A33340"/>
              </a:solidFill>
            </a:rPr>
            <a:t>6</a:t>
          </a:r>
          <a:endParaRPr lang="en-US" sz="1200" kern="1200" dirty="0">
            <a:solidFill>
              <a:srgbClr val="A33340"/>
            </a:solidFill>
          </a:endParaRPr>
        </a:p>
      </cdr:txBody>
    </cdr:sp>
  </cdr:relSizeAnchor>
  <cdr:relSizeAnchor xmlns:cdr="http://schemas.openxmlformats.org/drawingml/2006/chartDrawing">
    <cdr:from>
      <cdr:x>0.37327</cdr:x>
      <cdr:y>0.74822</cdr:y>
    </cdr:from>
    <cdr:to>
      <cdr:x>0.38876</cdr:x>
      <cdr:y>0.76366</cdr:y>
    </cdr:to>
    <cdr:cxnSp macro="">
      <cdr:nvCxnSpPr>
        <cdr:cNvPr id="6" name="Straight Connector 5"/>
        <cdr:cNvCxnSpPr/>
      </cdr:nvCxnSpPr>
      <cdr:spPr>
        <a:xfrm xmlns:a="http://schemas.openxmlformats.org/drawingml/2006/main" flipV="1">
          <a:off x="2986564" y="2173467"/>
          <a:ext cx="123936" cy="44851"/>
        </a:xfrm>
        <a:prstGeom xmlns:a="http://schemas.openxmlformats.org/drawingml/2006/main" prst="line">
          <a:avLst/>
        </a:prstGeom>
        <a:ln xmlns:a="http://schemas.openxmlformats.org/drawingml/2006/main">
          <a:solidFill>
            <a:schemeClr val="accent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0.53392</cdr:x>
      <cdr:y>0.68133</cdr:y>
    </cdr:from>
    <cdr:to>
      <cdr:x>0.56443</cdr:x>
      <cdr:y>0.76619</cdr:y>
    </cdr:to>
    <cdr:sp macro="" textlink="">
      <cdr:nvSpPr>
        <cdr:cNvPr id="11" name="TextBox 1"/>
        <cdr:cNvSpPr txBox="1"/>
      </cdr:nvSpPr>
      <cdr:spPr>
        <a:xfrm xmlns:a="http://schemas.openxmlformats.org/drawingml/2006/main">
          <a:off x="4271870" y="1979156"/>
          <a:ext cx="244164" cy="2464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kern="1200" dirty="0">
              <a:solidFill>
                <a:srgbClr val="A33340"/>
              </a:solidFill>
            </a:rPr>
            <a:t>2</a:t>
          </a:r>
        </a:p>
      </cdr:txBody>
    </cdr:sp>
  </cdr:relSizeAnchor>
  <cdr:relSizeAnchor xmlns:cdr="http://schemas.openxmlformats.org/drawingml/2006/chartDrawing">
    <cdr:from>
      <cdr:x>0.2269</cdr:x>
      <cdr:y>0.69273</cdr:y>
    </cdr:from>
    <cdr:to>
      <cdr:x>0.25971</cdr:x>
      <cdr:y>0.77751</cdr:y>
    </cdr:to>
    <cdr:sp macro="" textlink="">
      <cdr:nvSpPr>
        <cdr:cNvPr id="12" name="TextBox 1"/>
        <cdr:cNvSpPr txBox="1"/>
      </cdr:nvSpPr>
      <cdr:spPr>
        <a:xfrm xmlns:a="http://schemas.openxmlformats.org/drawingml/2006/main">
          <a:off x="1815387" y="2012265"/>
          <a:ext cx="262538" cy="2462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kern="1200" dirty="0" smtClean="0">
              <a:solidFill>
                <a:srgbClr val="A33340"/>
              </a:solidFill>
            </a:rPr>
            <a:t>2</a:t>
          </a:r>
          <a:endParaRPr lang="en-US" sz="1200" kern="1200" dirty="0">
            <a:solidFill>
              <a:srgbClr val="A33340"/>
            </a:solidFill>
          </a:endParaRPr>
        </a:p>
      </cdr:txBody>
    </cdr:sp>
  </cdr:relSizeAnchor>
  <cdr:relSizeAnchor xmlns:cdr="http://schemas.openxmlformats.org/drawingml/2006/chartDrawing">
    <cdr:from>
      <cdr:x>0.22264</cdr:x>
      <cdr:y>0.75665</cdr:y>
    </cdr:from>
    <cdr:to>
      <cdr:x>0.23665</cdr:x>
      <cdr:y>0.78711</cdr:y>
    </cdr:to>
    <cdr:cxnSp macro="">
      <cdr:nvCxnSpPr>
        <cdr:cNvPr id="14" name="Straight Connector 13"/>
        <cdr:cNvCxnSpPr/>
      </cdr:nvCxnSpPr>
      <cdr:spPr>
        <a:xfrm xmlns:a="http://schemas.openxmlformats.org/drawingml/2006/main" flipV="1">
          <a:off x="1781323" y="2197961"/>
          <a:ext cx="112094" cy="88482"/>
        </a:xfrm>
        <a:prstGeom xmlns:a="http://schemas.openxmlformats.org/drawingml/2006/main" prst="line">
          <a:avLst/>
        </a:prstGeom>
        <a:ln xmlns:a="http://schemas.openxmlformats.org/drawingml/2006/main">
          <a:solidFill>
            <a:schemeClr val="accent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0.56405</cdr:x>
      <cdr:y>0.83714</cdr:y>
    </cdr:from>
    <cdr:to>
      <cdr:x>0.70052</cdr:x>
      <cdr:y>1</cdr:y>
    </cdr:to>
    <cdr:sp macro="" textlink="">
      <cdr:nvSpPr>
        <cdr:cNvPr id="15" name="TextBox 1"/>
        <cdr:cNvSpPr txBox="1"/>
      </cdr:nvSpPr>
      <cdr:spPr bwMode="auto">
        <a:xfrm xmlns:a="http://schemas.openxmlformats.org/drawingml/2006/main">
          <a:off x="4512973" y="2431760"/>
          <a:ext cx="1091876" cy="4730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ctr">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000" b="1" i="0" dirty="0" smtClean="0">
              <a:solidFill>
                <a:srgbClr val="333333"/>
              </a:solidFill>
              <a:latin typeface="+mn-lt"/>
              <a:ea typeface="Times New Roman" charset="0"/>
              <a:cs typeface="Times New Roman" charset="0"/>
            </a:rPr>
            <a:t>Low Renewables Cost case</a:t>
          </a:r>
          <a:endParaRPr lang="en-US" sz="1000" b="1"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0.71251</cdr:x>
      <cdr:y>0.83714</cdr:y>
    </cdr:from>
    <cdr:to>
      <cdr:x>0.84897</cdr:x>
      <cdr:y>1</cdr:y>
    </cdr:to>
    <cdr:sp macro="" textlink="">
      <cdr:nvSpPr>
        <cdr:cNvPr id="16" name="TextBox 1"/>
        <cdr:cNvSpPr txBox="1"/>
      </cdr:nvSpPr>
      <cdr:spPr bwMode="auto">
        <a:xfrm xmlns:a="http://schemas.openxmlformats.org/drawingml/2006/main">
          <a:off x="5700757" y="2431760"/>
          <a:ext cx="1091876" cy="4730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ctr">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000" b="1" dirty="0" smtClean="0">
              <a:solidFill>
                <a:srgbClr val="333333"/>
              </a:solidFill>
              <a:ea typeface="Times New Roman" charset="0"/>
              <a:cs typeface="Times New Roman" charset="0"/>
            </a:rPr>
            <a:t>High</a:t>
          </a:r>
          <a:r>
            <a:rPr lang="en-US" sz="1000" b="1" i="0" dirty="0" smtClean="0">
              <a:solidFill>
                <a:srgbClr val="333333"/>
              </a:solidFill>
              <a:latin typeface="+mn-lt"/>
              <a:ea typeface="Times New Roman" charset="0"/>
              <a:cs typeface="Times New Roman" charset="0"/>
            </a:rPr>
            <a:t> Renewables Cost case</a:t>
          </a:r>
          <a:endParaRPr lang="en-US" sz="1000" b="1"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0.52876</cdr:x>
      <cdr:y>0.75383</cdr:y>
    </cdr:from>
    <cdr:to>
      <cdr:x>0.54277</cdr:x>
      <cdr:y>0.78429</cdr:y>
    </cdr:to>
    <cdr:cxnSp macro="">
      <cdr:nvCxnSpPr>
        <cdr:cNvPr id="17" name="Straight Connector 16"/>
        <cdr:cNvCxnSpPr/>
      </cdr:nvCxnSpPr>
      <cdr:spPr>
        <a:xfrm xmlns:a="http://schemas.openxmlformats.org/drawingml/2006/main" flipV="1">
          <a:off x="4230574" y="2189756"/>
          <a:ext cx="112094" cy="88482"/>
        </a:xfrm>
        <a:prstGeom xmlns:a="http://schemas.openxmlformats.org/drawingml/2006/main" prst="line">
          <a:avLst/>
        </a:prstGeom>
        <a:ln xmlns:a="http://schemas.openxmlformats.org/drawingml/2006/main">
          <a:solidFill>
            <a:schemeClr val="accent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0.8295</cdr:x>
      <cdr:y>0.75873</cdr:y>
    </cdr:from>
    <cdr:to>
      <cdr:x>0.84351</cdr:x>
      <cdr:y>0.78919</cdr:y>
    </cdr:to>
    <cdr:cxnSp macro="">
      <cdr:nvCxnSpPr>
        <cdr:cNvPr id="18" name="Straight Connector 17"/>
        <cdr:cNvCxnSpPr/>
      </cdr:nvCxnSpPr>
      <cdr:spPr>
        <a:xfrm xmlns:a="http://schemas.openxmlformats.org/drawingml/2006/main" flipV="1">
          <a:off x="6636868" y="2203980"/>
          <a:ext cx="112094" cy="88482"/>
        </a:xfrm>
        <a:prstGeom xmlns:a="http://schemas.openxmlformats.org/drawingml/2006/main" prst="line">
          <a:avLst/>
        </a:prstGeom>
        <a:ln xmlns:a="http://schemas.openxmlformats.org/drawingml/2006/main">
          <a:solidFill>
            <a:schemeClr val="accent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0.83375</cdr:x>
      <cdr:y>0.68623</cdr:y>
    </cdr:from>
    <cdr:to>
      <cdr:x>0.86427</cdr:x>
      <cdr:y>0.77108</cdr:y>
    </cdr:to>
    <cdr:sp macro="" textlink="">
      <cdr:nvSpPr>
        <cdr:cNvPr id="19" name="TextBox 1"/>
        <cdr:cNvSpPr txBox="1"/>
      </cdr:nvSpPr>
      <cdr:spPr>
        <a:xfrm xmlns:a="http://schemas.openxmlformats.org/drawingml/2006/main">
          <a:off x="6670850" y="1993380"/>
          <a:ext cx="244164" cy="2464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kern="1200" dirty="0">
              <a:solidFill>
                <a:srgbClr val="A33340"/>
              </a:solidFill>
            </a:rPr>
            <a:t>2</a:t>
          </a:r>
        </a:p>
      </cdr:txBody>
    </cdr:sp>
  </cdr:relSizeAnchor>
</c:userShapes>
</file>

<file path=ppt/drawings/drawing65.xml><?xml version="1.0" encoding="utf-8"?>
<c:userShapes xmlns:c="http://schemas.openxmlformats.org/drawingml/2006/chart">
  <cdr:relSizeAnchor xmlns:cdr="http://schemas.openxmlformats.org/drawingml/2006/chartDrawing">
    <cdr:from>
      <cdr:x>0.86134</cdr:x>
      <cdr:y>0.23249</cdr:y>
    </cdr:from>
    <cdr:to>
      <cdr:x>0.98547</cdr:x>
      <cdr:y>0.5</cdr:y>
    </cdr:to>
    <cdr:sp macro="" textlink="">
      <cdr:nvSpPr>
        <cdr:cNvPr id="2" name="TextBox 1"/>
        <cdr:cNvSpPr txBox="1"/>
      </cdr:nvSpPr>
      <cdr:spPr bwMode="auto">
        <a:xfrm xmlns:a="http://schemas.openxmlformats.org/drawingml/2006/main">
          <a:off x="8037438" y="300834"/>
          <a:ext cx="1158301" cy="3461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0" i="0" dirty="0" smtClean="0">
              <a:solidFill>
                <a:schemeClr val="bg2"/>
              </a:solidFill>
              <a:latin typeface="+mn-lt"/>
              <a:ea typeface="Times New Roman" charset="0"/>
              <a:cs typeface="Times New Roman" charset="0"/>
            </a:rPr>
            <a:t>retirements</a:t>
          </a:r>
        </a:p>
      </cdr:txBody>
    </cdr:sp>
  </cdr:relSizeAnchor>
</c:userShapes>
</file>

<file path=ppt/drawings/drawing66.xml><?xml version="1.0" encoding="utf-8"?>
<c:userShapes xmlns:c="http://schemas.openxmlformats.org/drawingml/2006/chart">
  <cdr:relSizeAnchor xmlns:cdr="http://schemas.openxmlformats.org/drawingml/2006/chartDrawing">
    <cdr:from>
      <cdr:x>0</cdr:x>
      <cdr:y>0.02021</cdr:y>
    </cdr:from>
    <cdr:to>
      <cdr:x>0.80079</cdr:x>
      <cdr:y>0.18843</cdr:y>
    </cdr:to>
    <cdr:sp macro="" textlink="">
      <cdr:nvSpPr>
        <cdr:cNvPr id="2" name="TextBox 5"/>
        <cdr:cNvSpPr txBox="1"/>
      </cdr:nvSpPr>
      <cdr:spPr bwMode="auto">
        <a:xfrm xmlns:a="http://schemas.openxmlformats.org/drawingml/2006/main">
          <a:off x="0" y="70669"/>
          <a:ext cx="3148897" cy="5883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nchor="t">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ysClr val="windowText" lastClr="000000"/>
              </a:solidFill>
              <a:latin typeface="+mn-lt"/>
              <a:ea typeface="Times New Roman" charset="0"/>
              <a:cs typeface="Times New Roman" charset="0"/>
            </a:rPr>
            <a:t>Components of U.S. Electricity Prices </a:t>
          </a:r>
          <a:r>
            <a:rPr lang="en-US" sz="1200" b="1" dirty="0" smtClean="0">
              <a:ea typeface="Times New Roman" charset="0"/>
              <a:cs typeface="Times New Roman" charset="0"/>
            </a:rPr>
            <a:t>AEO2021 </a:t>
          </a:r>
          <a:r>
            <a:rPr lang="en-US" sz="1200" b="1" i="0" dirty="0" smtClean="0">
              <a:solidFill>
                <a:sysClr val="windowText" lastClr="000000"/>
              </a:solidFill>
              <a:latin typeface="+mn-lt"/>
              <a:ea typeface="Times New Roman" charset="0"/>
              <a:cs typeface="Times New Roman" charset="0"/>
            </a:rPr>
            <a:t>Reference case</a:t>
          </a:r>
          <a:endParaRPr lang="en-US" sz="1200" b="1"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b="0" i="0" baseline="0" dirty="0" smtClean="0">
              <a:solidFill>
                <a:sysClr val="windowText" lastClr="000000"/>
              </a:solidFill>
              <a:latin typeface="+mn-lt"/>
              <a:ea typeface="Times New Roman" charset="0"/>
              <a:cs typeface="Times New Roman" charset="0"/>
            </a:rPr>
            <a:t>2020 cents per </a:t>
          </a:r>
          <a:r>
            <a:rPr lang="en-US" b="0" i="0" baseline="0" dirty="0" err="1" smtClean="0">
              <a:solidFill>
                <a:sysClr val="windowText" lastClr="000000"/>
              </a:solidFill>
              <a:latin typeface="+mn-lt"/>
              <a:ea typeface="Times New Roman" charset="0"/>
              <a:cs typeface="Times New Roman" charset="0"/>
            </a:rPr>
            <a:t>kilowatthour</a:t>
          </a:r>
          <a:endParaRPr lang="en-US"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0.73183</cdr:x>
      <cdr:y>0.42038</cdr:y>
    </cdr:from>
    <cdr:to>
      <cdr:x>0.98485</cdr:x>
      <cdr:y>0.7912</cdr:y>
    </cdr:to>
    <cdr:sp macro="" textlink="">
      <cdr:nvSpPr>
        <cdr:cNvPr id="3" name="TextBox 2"/>
        <cdr:cNvSpPr txBox="1"/>
      </cdr:nvSpPr>
      <cdr:spPr bwMode="auto">
        <a:xfrm xmlns:a="http://schemas.openxmlformats.org/drawingml/2006/main">
          <a:off x="2877731" y="1470176"/>
          <a:ext cx="994923" cy="12968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200" b="1" dirty="0">
              <a:solidFill>
                <a:schemeClr val="accent3"/>
              </a:solidFill>
              <a:ea typeface="Times New Roman" charset="0"/>
              <a:cs typeface="Times New Roman" charset="0"/>
            </a:rPr>
            <a:t>d</a:t>
          </a:r>
          <a:r>
            <a:rPr lang="en-US" sz="1200" b="1" i="0" dirty="0" smtClean="0">
              <a:solidFill>
                <a:schemeClr val="accent3"/>
              </a:solidFill>
              <a:latin typeface="+mn-lt"/>
              <a:ea typeface="Times New Roman" charset="0"/>
              <a:cs typeface="Times New Roman" charset="0"/>
            </a:rPr>
            <a:t>istribution</a:t>
          </a:r>
        </a:p>
        <a:p xmlns:a="http://schemas.openxmlformats.org/drawingml/2006/main">
          <a:pPr eaLnBrk="0" hangingPunct="0"/>
          <a:endParaRPr lang="en-US" sz="1200" b="1" i="0" dirty="0" smtClean="0">
            <a:solidFill>
              <a:schemeClr val="accent2"/>
            </a:solidFill>
            <a:latin typeface="+mn-lt"/>
            <a:ea typeface="Times New Roman" charset="0"/>
            <a:cs typeface="Times New Roman" charset="0"/>
          </a:endParaRPr>
        </a:p>
        <a:p xmlns:a="http://schemas.openxmlformats.org/drawingml/2006/main">
          <a:pPr eaLnBrk="0" hangingPunct="0"/>
          <a:r>
            <a:rPr lang="en-US" sz="1200" b="1" dirty="0">
              <a:solidFill>
                <a:schemeClr val="accent2"/>
              </a:solidFill>
              <a:ea typeface="Times New Roman" charset="0"/>
              <a:cs typeface="Times New Roman" charset="0"/>
            </a:rPr>
            <a:t>t</a:t>
          </a:r>
          <a:r>
            <a:rPr lang="en-US" sz="1200" b="1" i="0" dirty="0" smtClean="0">
              <a:solidFill>
                <a:schemeClr val="accent2"/>
              </a:solidFill>
              <a:latin typeface="+mn-lt"/>
              <a:ea typeface="Times New Roman" charset="0"/>
              <a:cs typeface="Times New Roman" charset="0"/>
            </a:rPr>
            <a:t>ransmission</a:t>
          </a:r>
        </a:p>
        <a:p xmlns:a="http://schemas.openxmlformats.org/drawingml/2006/main">
          <a:pPr eaLnBrk="0" hangingPunct="0"/>
          <a:endParaRPr lang="en-US" sz="1200" b="1" i="0" dirty="0" smtClean="0">
            <a:solidFill>
              <a:schemeClr val="accent1"/>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1"/>
              </a:solidFill>
              <a:latin typeface="+mn-lt"/>
              <a:ea typeface="Times New Roman" charset="0"/>
              <a:cs typeface="Times New Roman" charset="0"/>
            </a:rPr>
            <a:t>generation</a:t>
          </a:r>
        </a:p>
      </cdr:txBody>
    </cdr:sp>
  </cdr:relSizeAnchor>
</c:userShapes>
</file>

<file path=ppt/drawings/drawing67.xml><?xml version="1.0" encoding="utf-8"?>
<c:userShapes xmlns:c="http://schemas.openxmlformats.org/drawingml/2006/chart">
  <cdr:relSizeAnchor xmlns:cdr="http://schemas.openxmlformats.org/drawingml/2006/chartDrawing">
    <cdr:from>
      <cdr:x>0.00552</cdr:x>
      <cdr:y>0.02284</cdr:y>
    </cdr:from>
    <cdr:to>
      <cdr:x>0.96176</cdr:x>
      <cdr:y>0.20701</cdr:y>
    </cdr:to>
    <cdr:sp macro="" textlink="">
      <cdr:nvSpPr>
        <cdr:cNvPr id="2" name="TextBox 1"/>
        <cdr:cNvSpPr txBox="1"/>
      </cdr:nvSpPr>
      <cdr:spPr bwMode="auto">
        <a:xfrm xmlns:a="http://schemas.openxmlformats.org/drawingml/2006/main">
          <a:off x="22225" y="79872"/>
          <a:ext cx="3846651" cy="64410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sz="1200" b="1" dirty="0" smtClean="0">
              <a:ea typeface="Times New Roman" charset="0"/>
              <a:cs typeface="Times New Roman" charset="0"/>
            </a:rPr>
            <a:t>U.S. average </a:t>
          </a:r>
          <a:r>
            <a:rPr lang="en-US" sz="1200" b="1" i="0" baseline="0" dirty="0" smtClean="0">
              <a:solidFill>
                <a:sysClr val="windowText" lastClr="000000"/>
              </a:solidFill>
              <a:latin typeface="+mn-lt"/>
              <a:ea typeface="Times New Roman" charset="0"/>
              <a:cs typeface="Times New Roman" charset="0"/>
            </a:rPr>
            <a:t>electricity price</a:t>
          </a:r>
        </a:p>
        <a:p xmlns:a="http://schemas.openxmlformats.org/drawingml/2006/main">
          <a:pPr algn="l" eaLnBrk="0" hangingPunct="0"/>
          <a:r>
            <a:rPr lang="en-US" sz="1200" b="1" dirty="0" smtClean="0">
              <a:ea typeface="Times New Roman" charset="0"/>
              <a:cs typeface="Times New Roman" charset="0"/>
            </a:rPr>
            <a:t>AEO2021 </a:t>
          </a:r>
          <a:r>
            <a:rPr lang="en-US" sz="1200" b="1" dirty="0">
              <a:ea typeface="Times New Roman" charset="0"/>
              <a:cs typeface="Times New Roman" charset="0"/>
            </a:rPr>
            <a:t>s</a:t>
          </a:r>
          <a:r>
            <a:rPr lang="en-US" sz="1200" b="1" dirty="0" smtClean="0">
              <a:ea typeface="Times New Roman" charset="0"/>
              <a:cs typeface="Times New Roman" charset="0"/>
            </a:rPr>
            <a:t>elected cases</a:t>
          </a:r>
          <a:endParaRPr lang="en-US" sz="1200" b="1" i="0" dirty="0" smtClean="0">
            <a:solidFill>
              <a:sysClr val="windowText" lastClr="000000"/>
            </a:solidFill>
            <a:latin typeface="+mn-lt"/>
            <a:ea typeface="Times New Roman" charset="0"/>
            <a:cs typeface="Times New Roman" charset="0"/>
          </a:endParaRPr>
        </a:p>
        <a:p xmlns:a="http://schemas.openxmlformats.org/drawingml/2006/main">
          <a:pPr algn="l" eaLnBrk="0" hangingPunct="0"/>
          <a:r>
            <a:rPr lang="en-US" i="0" baseline="0" dirty="0" smtClean="0">
              <a:solidFill>
                <a:sysClr val="windowText" lastClr="000000"/>
              </a:solidFill>
              <a:latin typeface="+mn-lt"/>
              <a:ea typeface="Times New Roman" charset="0"/>
              <a:cs typeface="Times New Roman" charset="0"/>
            </a:rPr>
            <a:t>2020 cents per </a:t>
          </a:r>
          <a:r>
            <a:rPr lang="en-US" i="0" baseline="0" dirty="0" err="1" smtClean="0">
              <a:solidFill>
                <a:sysClr val="windowText" lastClr="000000"/>
              </a:solidFill>
              <a:latin typeface="+mn-lt"/>
              <a:ea typeface="Times New Roman" charset="0"/>
              <a:cs typeface="Times New Roman" charset="0"/>
            </a:rPr>
            <a:t>kilowatthour</a:t>
          </a:r>
          <a:endParaRPr lang="en-US"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0.09423</cdr:x>
      <cdr:y>0.17498</cdr:y>
    </cdr:from>
    <cdr:to>
      <cdr:x>0.55161</cdr:x>
      <cdr:y>0.32133</cdr:y>
    </cdr:to>
    <cdr:sp macro="" textlink="">
      <cdr:nvSpPr>
        <cdr:cNvPr id="6" name="TextBox 1"/>
        <cdr:cNvSpPr txBox="1"/>
      </cdr:nvSpPr>
      <cdr:spPr bwMode="auto">
        <a:xfrm xmlns:a="http://schemas.openxmlformats.org/drawingml/2006/main">
          <a:off x="379081" y="611968"/>
          <a:ext cx="1839914" cy="51182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endParaRPr lang="en-US" sz="1200" dirty="0">
            <a:solidFill>
              <a:schemeClr val="bg2"/>
            </a:solidFill>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 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0.67476</cdr:x>
      <cdr:y>0.35497</cdr:y>
    </cdr:from>
    <cdr:to>
      <cdr:x>1</cdr:x>
      <cdr:y>0.8865</cdr:y>
    </cdr:to>
    <cdr:sp macro="" textlink="">
      <cdr:nvSpPr>
        <cdr:cNvPr id="7" name="TextBox 1"/>
        <cdr:cNvSpPr txBox="1"/>
      </cdr:nvSpPr>
      <cdr:spPr bwMode="auto">
        <a:xfrm xmlns:a="http://schemas.openxmlformats.org/drawingml/2006/main">
          <a:off x="2714374" y="1241425"/>
          <a:ext cx="1308351" cy="185888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2">
                  <a:lumMod val="40000"/>
                  <a:lumOff val="60000"/>
                </a:schemeClr>
              </a:solidFill>
              <a:effectLst/>
              <a:uLnTx/>
              <a:uFillTx/>
              <a:latin typeface="+mn-lt"/>
              <a:ea typeface="Times New Roman" charset="0"/>
              <a:cs typeface="Times New Roman" charset="0"/>
            </a:rPr>
            <a:t>Low Oil and</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2">
                  <a:lumMod val="40000"/>
                  <a:lumOff val="60000"/>
                </a:schemeClr>
              </a:solidFill>
              <a:effectLst/>
              <a:uLnTx/>
              <a:uFillTx/>
              <a:latin typeface="+mn-lt"/>
              <a:ea typeface="Times New Roman" charset="0"/>
              <a:cs typeface="Times New Roman" charset="0"/>
            </a:rPr>
            <a:t>Gas Supply</a:t>
          </a:r>
        </a:p>
        <a:p xmlns:a="http://schemas.openxmlformats.org/drawingml/2006/main">
          <a:pPr eaLnBrk="0" hangingPunct="0">
            <a:defRPr/>
          </a:pPr>
          <a:r>
            <a:rPr lang="en-US" sz="1200" b="1" dirty="0" smtClean="0">
              <a:solidFill>
                <a:schemeClr val="accent3">
                  <a:lumMod val="75000"/>
                </a:schemeClr>
              </a:solidFill>
              <a:ea typeface="Times New Roman" charset="0"/>
              <a:cs typeface="Times New Roman" charset="0"/>
            </a:rPr>
            <a:t>High Renewables Cost</a:t>
          </a:r>
        </a:p>
        <a:p xmlns:a="http://schemas.openxmlformats.org/drawingml/2006/main">
          <a:pPr eaLnBrk="0" hangingPunct="0">
            <a:defRPr/>
          </a:pPr>
          <a:r>
            <a:rPr lang="en-US" sz="1200" b="1" dirty="0" smtClean="0">
              <a:ea typeface="Times New Roman" charset="0"/>
              <a:cs typeface="Times New Roman" charset="0"/>
            </a:rPr>
            <a:t>Reference</a:t>
          </a:r>
          <a:endParaRPr lang="en-US" sz="1200" b="1" dirty="0">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chemeClr val="accent3">
                  <a:lumMod val="40000"/>
                  <a:lumOff val="60000"/>
                </a:schemeClr>
              </a:solidFill>
              <a:effectLst/>
              <a:latin typeface="+mn-lt"/>
              <a:ea typeface="+mn-ea"/>
              <a:cs typeface="+mn-cs"/>
            </a:rPr>
            <a:t>Low Renewables Cost</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chemeClr val="accent2">
                  <a:lumMod val="75000"/>
                </a:schemeClr>
              </a:solidFill>
              <a:effectLst/>
            </a:rPr>
            <a:t>High Oil and Gas Supply</a:t>
          </a:r>
          <a:endParaRPr lang="en-US" sz="1200" b="1" dirty="0">
            <a:solidFill>
              <a:schemeClr val="accent2">
                <a:lumMod val="75000"/>
              </a:schemeClr>
            </a:solidFill>
            <a:effectLst/>
          </a:endParaRPr>
        </a:p>
      </cdr:txBody>
    </cdr:sp>
  </cdr:relSizeAnchor>
</c:userShapes>
</file>

<file path=ppt/drawings/drawing68.xml><?xml version="1.0" encoding="utf-8"?>
<c:userShapes xmlns:c="http://schemas.openxmlformats.org/drawingml/2006/chart">
  <cdr:relSizeAnchor xmlns:cdr="http://schemas.openxmlformats.org/drawingml/2006/chartDrawing">
    <cdr:from>
      <cdr:x>0.13391</cdr:x>
      <cdr:y>0.12183</cdr:y>
    </cdr:from>
    <cdr:to>
      <cdr:x>0.60174</cdr:x>
      <cdr:y>0.3525</cdr:y>
    </cdr:to>
    <cdr:sp macro="" textlink="">
      <cdr:nvSpPr>
        <cdr:cNvPr id="2" name="TextBox 1"/>
        <cdr:cNvSpPr txBox="1"/>
      </cdr:nvSpPr>
      <cdr:spPr>
        <a:xfrm xmlns:a="http://schemas.openxmlformats.org/drawingml/2006/main">
          <a:off x="538701" y="363103"/>
          <a:ext cx="1881951" cy="687480"/>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1">
                  <a:lumMod val="60000"/>
                  <a:lumOff val="40000"/>
                </a:schemeClr>
              </a:solidFill>
            </a:rPr>
            <a:t>hybrid</a:t>
          </a:r>
          <a:r>
            <a:rPr lang="en-US" sz="1200" b="1" baseline="0" dirty="0" smtClean="0">
              <a:solidFill>
                <a:schemeClr val="accent1">
                  <a:lumMod val="60000"/>
                  <a:lumOff val="40000"/>
                </a:schemeClr>
              </a:solidFill>
            </a:rPr>
            <a:t> storage</a:t>
          </a:r>
          <a:endParaRPr lang="en-US" sz="1200" b="1" dirty="0" smtClean="0">
            <a:solidFill>
              <a:schemeClr val="accent6"/>
            </a:solidFill>
          </a:endParaRPr>
        </a:p>
        <a:p xmlns:a="http://schemas.openxmlformats.org/drawingml/2006/main">
          <a:r>
            <a:rPr lang="en-US" sz="1200" b="1" dirty="0">
              <a:solidFill>
                <a:schemeClr val="accent1"/>
              </a:solidFill>
            </a:rPr>
            <a:t>s</a:t>
          </a:r>
          <a:r>
            <a:rPr lang="en-US" sz="1200" b="1" dirty="0" smtClean="0">
              <a:solidFill>
                <a:schemeClr val="accent1"/>
              </a:solidFill>
            </a:rPr>
            <a:t>tand-alone storage </a:t>
          </a:r>
          <a:endParaRPr lang="en-US" sz="1200" b="1" dirty="0">
            <a:solidFill>
              <a:schemeClr val="accent1"/>
            </a:solidFill>
          </a:endParaRPr>
        </a:p>
      </cdr:txBody>
    </cdr:sp>
  </cdr:relSizeAnchor>
</c:userShapes>
</file>

<file path=ppt/drawings/drawing69.xml><?xml version="1.0" encoding="utf-8"?>
<c:userShapes xmlns:c="http://schemas.openxmlformats.org/drawingml/2006/chart">
  <cdr:relSizeAnchor xmlns:cdr="http://schemas.openxmlformats.org/drawingml/2006/chartDrawing">
    <cdr:from>
      <cdr:x>0.1418</cdr:x>
      <cdr:y>0.1167</cdr:y>
    </cdr:from>
    <cdr:to>
      <cdr:x>0.79689</cdr:x>
      <cdr:y>0.33236</cdr:y>
    </cdr:to>
    <cdr:sp macro="" textlink="">
      <cdr:nvSpPr>
        <cdr:cNvPr id="2" name="TextBox 1"/>
        <cdr:cNvSpPr txBox="1"/>
      </cdr:nvSpPr>
      <cdr:spPr>
        <a:xfrm xmlns:a="http://schemas.openxmlformats.org/drawingml/2006/main">
          <a:off x="557607" y="361442"/>
          <a:ext cx="2575958" cy="667945"/>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1200" b="1" dirty="0">
              <a:solidFill>
                <a:schemeClr val="accent2"/>
              </a:solidFill>
            </a:rPr>
            <a:t>h</a:t>
          </a:r>
          <a:r>
            <a:rPr lang="en-US" sz="1200" b="1" dirty="0" smtClean="0">
              <a:solidFill>
                <a:schemeClr val="accent2"/>
              </a:solidFill>
            </a:rPr>
            <a:t>ybrid solar PV, power sector</a:t>
          </a:r>
        </a:p>
        <a:p xmlns:a="http://schemas.openxmlformats.org/drawingml/2006/main">
          <a:r>
            <a:rPr lang="en-US" sz="1200" b="1" dirty="0">
              <a:solidFill>
                <a:schemeClr val="accent4">
                  <a:lumMod val="60000"/>
                  <a:lumOff val="40000"/>
                </a:schemeClr>
              </a:solidFill>
            </a:rPr>
            <a:t>s</a:t>
          </a:r>
          <a:r>
            <a:rPr lang="en-US" sz="1200" b="1" dirty="0" smtClean="0">
              <a:solidFill>
                <a:schemeClr val="accent4">
                  <a:lumMod val="60000"/>
                  <a:lumOff val="40000"/>
                </a:schemeClr>
              </a:solidFill>
            </a:rPr>
            <a:t>tand-alone solar PV, end use </a:t>
          </a:r>
        </a:p>
        <a:p xmlns:a="http://schemas.openxmlformats.org/drawingml/2006/main">
          <a:r>
            <a:rPr lang="en-US" sz="1200" b="1" dirty="0">
              <a:solidFill>
                <a:schemeClr val="accent4"/>
              </a:solidFill>
            </a:rPr>
            <a:t>s</a:t>
          </a:r>
          <a:r>
            <a:rPr lang="en-US" sz="1200" b="1" dirty="0" smtClean="0">
              <a:solidFill>
                <a:schemeClr val="accent4"/>
              </a:solidFill>
            </a:rPr>
            <a:t>tand-alone solar PV, power sector</a:t>
          </a:r>
          <a:endParaRPr lang="en-US" sz="1200" b="1" dirty="0">
            <a:solidFill>
              <a:schemeClr val="accent4"/>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0.59312</cdr:x>
      <cdr:y>0.17529</cdr:y>
    </cdr:from>
    <cdr:to>
      <cdr:x>0.89515</cdr:x>
      <cdr:y>0.75434</cdr:y>
    </cdr:to>
    <cdr:sp macro="" textlink="">
      <cdr:nvSpPr>
        <cdr:cNvPr id="3" name="TextBox 1"/>
        <cdr:cNvSpPr txBox="1"/>
      </cdr:nvSpPr>
      <cdr:spPr bwMode="auto">
        <a:xfrm xmlns:a="http://schemas.openxmlformats.org/drawingml/2006/main">
          <a:off x="2332303" y="542906"/>
          <a:ext cx="1187654" cy="179344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endParaRPr lang="en-US" sz="1200" b="1" i="0" dirty="0">
            <a:solidFill>
              <a:schemeClr val="tx2"/>
            </a:solidFill>
            <a:latin typeface="+mn-lt"/>
            <a:ea typeface="Times New Roman" charset="0"/>
            <a:cs typeface="Times New Roman" charset="0"/>
          </a:endParaRPr>
        </a:p>
        <a:p xmlns:a="http://schemas.openxmlformats.org/drawingml/2006/main">
          <a:pPr algn="r" eaLnBrk="0" hangingPunct="0"/>
          <a:endParaRPr lang="en-US" sz="1200" b="1" i="0" dirty="0">
            <a:solidFill>
              <a:schemeClr val="accent1"/>
            </a:solidFill>
            <a:latin typeface="+mn-lt"/>
            <a:ea typeface="Times New Roman" charset="0"/>
            <a:cs typeface="Times New Roman" charset="0"/>
          </a:endParaRPr>
        </a:p>
        <a:p xmlns:a="http://schemas.openxmlformats.org/drawingml/2006/main">
          <a:pPr algn="r" eaLnBrk="0" hangingPunct="0"/>
          <a:r>
            <a:rPr lang="en-US" sz="1200" b="1" i="0" dirty="0">
              <a:solidFill>
                <a:srgbClr val="E1AB76"/>
              </a:solidFill>
              <a:latin typeface="+mn-lt"/>
              <a:ea typeface="Times New Roman" charset="0"/>
              <a:cs typeface="Times New Roman" charset="0"/>
            </a:rPr>
            <a:t>  </a:t>
          </a:r>
        </a:p>
        <a:p xmlns:a="http://schemas.openxmlformats.org/drawingml/2006/main">
          <a:pPr marL="0" marR="0" lvl="0" indent="0" algn="r"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3953"/>
              </a:solidFill>
              <a:effectLst/>
              <a:uLnTx/>
              <a:uFillTx/>
              <a:latin typeface="+mn-lt"/>
              <a:ea typeface="Times New Roman" charset="0"/>
              <a:cs typeface="Times New Roman" charset="0"/>
            </a:rPr>
            <a:t>transportation</a:t>
          </a:r>
          <a:endParaRPr kumimoji="0" lang="en-US" sz="1200" b="1" i="0" u="none" strike="noStrike" kern="0" cap="none" spc="0" normalizeH="0" baseline="0" noProof="0" dirty="0">
            <a:ln>
              <a:noFill/>
            </a:ln>
            <a:solidFill>
              <a:srgbClr val="003953"/>
            </a:solidFill>
            <a:effectLst/>
            <a:uLnTx/>
            <a:uFillTx/>
            <a:latin typeface="+mn-lt"/>
            <a:ea typeface="Times New Roman" charset="0"/>
            <a:cs typeface="Times New Roman" charset="0"/>
          </a:endParaRPr>
        </a:p>
        <a:p xmlns:a="http://schemas.openxmlformats.org/drawingml/2006/main">
          <a:pPr algn="r" eaLnBrk="0" hangingPunct="0"/>
          <a:endParaRPr lang="en-US" sz="1200" b="1" i="0" dirty="0">
            <a:solidFill>
              <a:schemeClr val="accent2"/>
            </a:solidFill>
            <a:latin typeface="+mn-lt"/>
            <a:ea typeface="Times New Roman" charset="0"/>
            <a:cs typeface="Times New Roman" charset="0"/>
          </a:endParaRPr>
        </a:p>
        <a:p xmlns:a="http://schemas.openxmlformats.org/drawingml/2006/main">
          <a:pPr algn="r" eaLnBrk="0" hangingPunct="0"/>
          <a:r>
            <a:rPr lang="en-US" sz="1200" b="1" dirty="0" smtClean="0">
              <a:solidFill>
                <a:srgbClr val="5D9732"/>
              </a:solidFill>
              <a:ea typeface="Times New Roman" charset="0"/>
              <a:cs typeface="Times New Roman" charset="0"/>
            </a:rPr>
            <a:t>industrial</a:t>
          </a:r>
          <a:endParaRPr lang="en-US" sz="1200" b="1" i="0" dirty="0" smtClean="0">
            <a:solidFill>
              <a:srgbClr val="5D9732"/>
            </a:solidFill>
            <a:ea typeface="Times New Roman" charset="0"/>
            <a:cs typeface="Times New Roman" charset="0"/>
          </a:endParaRPr>
        </a:p>
        <a:p xmlns:a="http://schemas.openxmlformats.org/drawingml/2006/main">
          <a:pPr algn="r" eaLnBrk="0" hangingPunct="0"/>
          <a:endParaRPr lang="en-US" sz="1200" b="1" i="0" dirty="0">
            <a:solidFill>
              <a:schemeClr val="accent3"/>
            </a:solidFill>
            <a:latin typeface="+mn-lt"/>
            <a:ea typeface="Times New Roman" charset="0"/>
            <a:cs typeface="Times New Roman" charset="0"/>
          </a:endParaRPr>
        </a:p>
        <a:p xmlns:a="http://schemas.openxmlformats.org/drawingml/2006/main">
          <a:pPr algn="r" eaLnBrk="0" hangingPunct="0"/>
          <a:r>
            <a:rPr lang="en-US" sz="1200" b="1" dirty="0">
              <a:solidFill>
                <a:srgbClr val="E1AB76"/>
              </a:solidFill>
              <a:ea typeface="Times New Roman" charset="0"/>
              <a:cs typeface="Times New Roman" charset="0"/>
            </a:rPr>
            <a:t>e</a:t>
          </a:r>
          <a:r>
            <a:rPr lang="en-US" sz="1200" b="1" dirty="0" smtClean="0">
              <a:solidFill>
                <a:srgbClr val="E1AB76"/>
              </a:solidFill>
              <a:ea typeface="Times New Roman" charset="0"/>
              <a:cs typeface="Times New Roman" charset="0"/>
            </a:rPr>
            <a:t>lectric power</a:t>
          </a:r>
          <a:endParaRPr lang="en-US" sz="1200" b="1" i="0" dirty="0" smtClean="0">
            <a:solidFill>
              <a:srgbClr val="E1AB76"/>
            </a:solidFill>
            <a:ea typeface="Times New Roman" charset="0"/>
            <a:cs typeface="Times New Roman" charset="0"/>
          </a:endParaRPr>
        </a:p>
        <a:p xmlns:a="http://schemas.openxmlformats.org/drawingml/2006/main">
          <a:pPr algn="r" eaLnBrk="0" hangingPunct="0"/>
          <a:endParaRPr lang="en-US" sz="1200" b="1" i="0" dirty="0">
            <a:solidFill>
              <a:schemeClr val="accent5">
                <a:lumMod val="75000"/>
              </a:schemeClr>
            </a:solidFill>
            <a:latin typeface="+mn-lt"/>
            <a:ea typeface="Times New Roman" charset="0"/>
            <a:cs typeface="Times New Roman" charset="0"/>
          </a:endParaRPr>
        </a:p>
        <a:p xmlns:a="http://schemas.openxmlformats.org/drawingml/2006/main">
          <a:pPr algn="r" eaLnBrk="0" hangingPunct="0"/>
          <a:endParaRPr lang="en-US" sz="1200" b="1" i="0" dirty="0">
            <a:solidFill>
              <a:schemeClr val="accent5">
                <a:lumMod val="75000"/>
              </a:schemeClr>
            </a:solidFill>
            <a:latin typeface="+mn-lt"/>
            <a:ea typeface="Times New Roman" charset="0"/>
            <a:cs typeface="Times New Roman" charset="0"/>
          </a:endParaRPr>
        </a:p>
        <a:p xmlns:a="http://schemas.openxmlformats.org/drawingml/2006/main">
          <a:pPr algn="r" eaLnBrk="0" hangingPunct="0"/>
          <a:r>
            <a:rPr lang="en-US" sz="1200" b="1" i="0" dirty="0">
              <a:solidFill>
                <a:srgbClr val="893F48"/>
              </a:solidFill>
              <a:latin typeface="+mn-lt"/>
              <a:ea typeface="Times New Roman" charset="0"/>
              <a:cs typeface="Times New Roman" charset="0"/>
            </a:rPr>
            <a:t>residential</a:t>
          </a:r>
        </a:p>
        <a:p xmlns:a="http://schemas.openxmlformats.org/drawingml/2006/main">
          <a:pPr algn="r" eaLnBrk="0" hangingPunct="0"/>
          <a:endParaRPr lang="en-US" sz="200" b="1" i="0" dirty="0" smtClean="0">
            <a:solidFill>
              <a:srgbClr val="E9B8BD"/>
            </a:solidFill>
            <a:latin typeface="+mn-lt"/>
            <a:ea typeface="Times New Roman" charset="0"/>
            <a:cs typeface="Times New Roman" charset="0"/>
          </a:endParaRPr>
        </a:p>
        <a:p xmlns:a="http://schemas.openxmlformats.org/drawingml/2006/main">
          <a:pPr algn="r" eaLnBrk="0" hangingPunct="0"/>
          <a:r>
            <a:rPr lang="en-US" sz="1200" b="1" i="0" dirty="0" smtClean="0">
              <a:solidFill>
                <a:srgbClr val="E9B8BD"/>
              </a:solidFill>
              <a:latin typeface="+mn-lt"/>
              <a:ea typeface="Times New Roman" charset="0"/>
              <a:cs typeface="Times New Roman" charset="0"/>
            </a:rPr>
            <a:t>commercial</a:t>
          </a:r>
          <a:endParaRPr lang="en-US" sz="1200" b="1" i="0" dirty="0">
            <a:solidFill>
              <a:srgbClr val="E9B8BD"/>
            </a:solidFill>
            <a:latin typeface="+mn-lt"/>
            <a:ea typeface="Times New Roman" charset="0"/>
            <a:cs typeface="Times New Roman" charset="0"/>
          </a:endParaRPr>
        </a:p>
      </cdr:txBody>
    </cdr:sp>
  </cdr:relSizeAnchor>
  <cdr:relSizeAnchor xmlns:cdr="http://schemas.openxmlformats.org/drawingml/2006/chartDrawing">
    <cdr:from>
      <cdr:x>0.37214</cdr:x>
      <cdr:y>0.01244</cdr:y>
    </cdr:from>
    <cdr:to>
      <cdr:x>0.66282</cdr:x>
      <cdr:y>0.21412</cdr:y>
    </cdr:to>
    <cdr:sp macro="" textlink="">
      <cdr:nvSpPr>
        <cdr:cNvPr id="2" name="TextBox 1"/>
        <cdr:cNvSpPr txBox="1"/>
      </cdr:nvSpPr>
      <cdr:spPr bwMode="auto">
        <a:xfrm xmlns:a="http://schemas.openxmlformats.org/drawingml/2006/main">
          <a:off x="1463343" y="38528"/>
          <a:ext cx="1143023" cy="6246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i="0" dirty="0">
              <a:solidFill>
                <a:srgbClr val="333333"/>
              </a:solidFill>
              <a:latin typeface="+mn-lt"/>
              <a:ea typeface="Times New Roman" charset="0"/>
              <a:cs typeface="Times New Roman" charset="0"/>
            </a:rPr>
            <a:t>        </a:t>
          </a:r>
          <a:r>
            <a:rPr lang="en-US" sz="1200" b="1" i="0" dirty="0" smtClean="0">
              <a:solidFill>
                <a:srgbClr val="333333"/>
              </a:solidFill>
              <a:latin typeface="+mn-lt"/>
              <a:ea typeface="Times New Roman" charset="0"/>
              <a:cs typeface="Times New Roman" charset="0"/>
            </a:rPr>
            <a:t>2020</a:t>
          </a:r>
          <a:endParaRPr lang="en-US" sz="1200" b="1" i="0" dirty="0">
            <a:solidFill>
              <a:srgbClr val="333333"/>
            </a:solidFill>
            <a:latin typeface="+mn-lt"/>
            <a:ea typeface="Times New Roman" charset="0"/>
            <a:cs typeface="Times New Roman" charset="0"/>
          </a:endParaRPr>
        </a:p>
        <a:p xmlns:a="http://schemas.openxmlformats.org/drawingml/2006/main">
          <a:pPr eaLnBrk="0" hangingPunct="0"/>
          <a:r>
            <a:rPr lang="en-US" sz="1200" i="0" dirty="0">
              <a:solidFill>
                <a:srgbClr val="333333"/>
              </a:solidFill>
              <a:latin typeface="+mn-lt"/>
              <a:ea typeface="Times New Roman" charset="0"/>
              <a:cs typeface="Times New Roman" charset="0"/>
            </a:rPr>
            <a:t>history   </a:t>
          </a:r>
          <a:r>
            <a:rPr lang="en-US" sz="1200" i="0" dirty="0" smtClean="0">
              <a:solidFill>
                <a:srgbClr val="333333"/>
              </a:solidFill>
              <a:latin typeface="+mn-lt"/>
              <a:ea typeface="Times New Roman" charset="0"/>
              <a:cs typeface="Times New Roman" charset="0"/>
            </a:rPr>
            <a:t>projections  </a:t>
          </a:r>
          <a:endParaRPr lang="en-US" sz="1200" i="0" dirty="0">
            <a:solidFill>
              <a:srgbClr val="333333"/>
            </a:solidFill>
            <a:latin typeface="+mn-lt"/>
            <a:ea typeface="Times New Roman" charset="0"/>
            <a:cs typeface="Times New Roman" charset="0"/>
          </a:endParaRPr>
        </a:p>
      </cdr:txBody>
    </cdr:sp>
  </cdr:relSizeAnchor>
</c:userShapes>
</file>

<file path=ppt/drawings/drawing70.xml><?xml version="1.0" encoding="utf-8"?>
<c:userShapes xmlns:c="http://schemas.openxmlformats.org/drawingml/2006/chart">
  <cdr:relSizeAnchor xmlns:cdr="http://schemas.openxmlformats.org/drawingml/2006/chartDrawing">
    <cdr:from>
      <cdr:x>0</cdr:x>
      <cdr:y>0</cdr:y>
    </cdr:from>
    <cdr:to>
      <cdr:x>0.989</cdr:x>
      <cdr:y>0.28962</cdr:y>
    </cdr:to>
    <cdr:sp macro="" textlink="">
      <cdr:nvSpPr>
        <cdr:cNvPr id="2" name="TextBox 1"/>
        <cdr:cNvSpPr txBox="1"/>
      </cdr:nvSpPr>
      <cdr:spPr bwMode="auto">
        <a:xfrm xmlns:a="http://schemas.openxmlformats.org/drawingml/2006/main">
          <a:off x="0" y="0"/>
          <a:ext cx="8313529" cy="11082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45720" tIns="45720" rIns="45720" rtlCol="0">
          <a:prstTxWarp prst="textNoShape">
            <a:avLst/>
          </a:prstTxWarp>
        </a:bodyPr>
        <a:lstStyle xmlns:a="http://schemas.openxmlformats.org/drawingml/2006/main"/>
        <a:p xmlns:a="http://schemas.openxmlformats.org/drawingml/2006/main">
          <a:pPr eaLnBrk="0" hangingPunct="0"/>
          <a:r>
            <a:rPr lang="en-US" sz="1200" b="1" i="0" dirty="0" smtClean="0">
              <a:solidFill>
                <a:sysClr val="windowText" lastClr="000000"/>
              </a:solidFill>
              <a:latin typeface="Arial" panose="020B0604020202020204" pitchFamily="34" charset="0"/>
              <a:ea typeface="Times New Roman" charset="0"/>
              <a:cs typeface="Arial" panose="020B0604020202020204" pitchFamily="34" charset="0"/>
            </a:rPr>
            <a:t>Total renewables capacity</a:t>
          </a:r>
          <a:r>
            <a:rPr lang="en-US" sz="1200" b="1" i="0" baseline="0" dirty="0" smtClean="0">
              <a:solidFill>
                <a:sysClr val="windowText" lastClr="000000"/>
              </a:solidFill>
              <a:latin typeface="Arial" panose="020B0604020202020204" pitchFamily="34" charset="0"/>
              <a:ea typeface="Times New Roman" charset="0"/>
              <a:cs typeface="Arial" panose="020B0604020202020204" pitchFamily="34" charset="0"/>
            </a:rPr>
            <a:t> </a:t>
          </a:r>
          <a:r>
            <a:rPr lang="en-US" sz="1200" b="1" dirty="0" smtClean="0">
              <a:latin typeface="Arial" panose="020B0604020202020204" pitchFamily="34" charset="0"/>
              <a:ea typeface="Times New Roman" charset="0"/>
              <a:cs typeface="Arial" panose="020B0604020202020204" pitchFamily="34" charset="0"/>
            </a:rPr>
            <a:t>in </a:t>
          </a:r>
          <a:r>
            <a:rPr lang="en-US" sz="1200" b="1" i="0" dirty="0" smtClean="0">
              <a:solidFill>
                <a:sysClr val="windowText" lastClr="000000"/>
              </a:solidFill>
              <a:latin typeface="Arial" panose="020B0604020202020204" pitchFamily="34" charset="0"/>
              <a:ea typeface="Times New Roman" charset="0"/>
              <a:cs typeface="Arial" panose="020B0604020202020204" pitchFamily="34" charset="0"/>
            </a:rPr>
            <a:t>all sectors,</a:t>
          </a:r>
          <a:r>
            <a:rPr lang="en-US" sz="1200" b="1" i="0" baseline="0" dirty="0" smtClean="0">
              <a:solidFill>
                <a:sysClr val="windowText" lastClr="000000"/>
              </a:solidFill>
              <a:latin typeface="Arial" panose="020B0604020202020204" pitchFamily="34" charset="0"/>
              <a:ea typeface="Times New Roman" charset="0"/>
              <a:cs typeface="Arial" panose="020B0604020202020204" pitchFamily="34" charset="0"/>
            </a:rPr>
            <a:t> 2019 and 2050</a:t>
          </a:r>
        </a:p>
        <a:p xmlns:a="http://schemas.openxmlformats.org/drawingml/2006/main">
          <a:pPr eaLnBrk="0" hangingPunct="0"/>
          <a:r>
            <a:rPr lang="en-US" sz="1200" b="1" dirty="0" smtClean="0">
              <a:latin typeface="Arial" panose="020B0604020202020204" pitchFamily="34" charset="0"/>
              <a:ea typeface="Times New Roman" charset="0"/>
              <a:cs typeface="Arial" panose="020B0604020202020204" pitchFamily="34" charset="0"/>
            </a:rPr>
            <a:t>AEO2021 selected side cases</a:t>
          </a:r>
          <a:endParaRPr lang="en-US" sz="1200" b="1" i="0" baseline="0" dirty="0" smtClean="0">
            <a:solidFill>
              <a:sysClr val="windowText" lastClr="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b="0" i="0" baseline="0" dirty="0" smtClean="0">
              <a:solidFill>
                <a:sysClr val="windowText" lastClr="000000"/>
              </a:solidFill>
              <a:latin typeface="Arial" panose="020B0604020202020204" pitchFamily="34" charset="0"/>
              <a:ea typeface="Times New Roman" charset="0"/>
              <a:cs typeface="Arial" panose="020B0604020202020204" pitchFamily="34" charset="0"/>
            </a:rPr>
            <a:t>gigawatts</a:t>
          </a:r>
        </a:p>
        <a:p xmlns:a="http://schemas.openxmlformats.org/drawingml/2006/main">
          <a:pPr eaLnBrk="0" hangingPunct="0"/>
          <a:r>
            <a:rPr lang="en-US" sz="700" b="0" i="0" baseline="0" dirty="0" smtClean="0">
              <a:solidFill>
                <a:sysClr val="windowText" lastClr="000000"/>
              </a:solidFill>
              <a:latin typeface="Arial" panose="020B0604020202020204" pitchFamily="34" charset="0"/>
              <a:ea typeface="Times New Roman" charset="0"/>
              <a:cs typeface="Arial" panose="020B0604020202020204" pitchFamily="34" charset="0"/>
            </a:rPr>
            <a:t>  </a:t>
          </a:r>
        </a:p>
        <a:p xmlns:a="http://schemas.openxmlformats.org/drawingml/2006/main">
          <a:pPr eaLnBrk="0" hangingPunct="0"/>
          <a:r>
            <a:rPr lang="en-US" sz="1200" b="0" i="0" baseline="0" dirty="0" smtClean="0">
              <a:solidFill>
                <a:sysClr val="windowText" lastClr="000000"/>
              </a:solidFill>
              <a:latin typeface="Arial" panose="020B0604020202020204" pitchFamily="34" charset="0"/>
              <a:ea typeface="Times New Roman" charset="0"/>
              <a:cs typeface="Arial" panose="020B0604020202020204" pitchFamily="34" charset="0"/>
            </a:rPr>
            <a:t>             Northeast               PJM              Southeast          Mid-Continent         ERCOT	CAISO	       West</a:t>
          </a:r>
          <a:endParaRPr lang="en-US" sz="1200" b="0" i="0" dirty="0" smtClean="0">
            <a:solidFill>
              <a:sysClr val="windowText" lastClr="000000"/>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cdr:x>
      <cdr:y>0.90188</cdr:y>
    </cdr:from>
    <cdr:to>
      <cdr:x>1</cdr:x>
      <cdr:y>0.9984</cdr:y>
    </cdr:to>
    <cdr:sp macro="" textlink="">
      <cdr:nvSpPr>
        <cdr:cNvPr id="3" name="TextBox 1"/>
        <cdr:cNvSpPr txBox="1"/>
      </cdr:nvSpPr>
      <cdr:spPr bwMode="auto">
        <a:xfrm xmlns:a="http://schemas.openxmlformats.org/drawingml/2006/main">
          <a:off x="0" y="3451116"/>
          <a:ext cx="8405995" cy="3693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45720" tIns="45720" rIns="45720" rtlCol="0">
          <a:prstTxWarp prst="textNoShape">
            <a:avLst/>
          </a:prstTxWarp>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900" b="0" baseline="0" dirty="0" smtClean="0">
            <a:solidFill>
              <a:sysClr val="windowText" lastClr="000000"/>
            </a:solidFill>
            <a:latin typeface="Arial" panose="020B0604020202020204" pitchFamily="34" charset="0"/>
            <a:ea typeface="Times New Roman" charset="0"/>
            <a:cs typeface="Arial" panose="020B0604020202020204" pitchFamily="34" charset="0"/>
          </a:endParaRPr>
        </a:p>
        <a:p xmlns:a="http://schemas.openxmlformats.org/drawingml/2006/main">
          <a:pPr eaLnBrk="0" hangingPunct="0"/>
          <a:r>
            <a:rPr lang="en-US" sz="900" b="0" baseline="0" dirty="0" smtClean="0">
              <a:solidFill>
                <a:sysClr val="windowText" lastClr="000000"/>
              </a:solidFill>
              <a:latin typeface="Arial" panose="020B0604020202020204" pitchFamily="34" charset="0"/>
              <a:ea typeface="Times New Roman" charset="0"/>
              <a:cs typeface="Arial" panose="020B0604020202020204" pitchFamily="34" charset="0"/>
            </a:rPr>
            <a:t>HC: High Renewable Cost; LC: Low Renewable Cost; HOGS: High Oil </a:t>
          </a:r>
          <a:r>
            <a:rPr lang="en-US" sz="900" dirty="0">
              <a:latin typeface="Arial" panose="020B0604020202020204" pitchFamily="34" charset="0"/>
              <a:ea typeface="Times New Roman" charset="0"/>
              <a:cs typeface="Arial" panose="020B0604020202020204" pitchFamily="34" charset="0"/>
            </a:rPr>
            <a:t>&amp;</a:t>
          </a:r>
          <a:r>
            <a:rPr lang="en-US" sz="900" b="0" baseline="0" dirty="0" smtClean="0">
              <a:solidFill>
                <a:sysClr val="windowText" lastClr="000000"/>
              </a:solidFill>
              <a:latin typeface="Arial" panose="020B0604020202020204" pitchFamily="34" charset="0"/>
              <a:ea typeface="Times New Roman" charset="0"/>
              <a:cs typeface="Arial" panose="020B0604020202020204" pitchFamily="34" charset="0"/>
            </a:rPr>
            <a:t> Gas Supply; LOGS: Low Oil </a:t>
          </a:r>
          <a:r>
            <a:rPr lang="en-US" sz="900" dirty="0" smtClean="0">
              <a:latin typeface="Arial" panose="020B0604020202020204" pitchFamily="34" charset="0"/>
              <a:ea typeface="Times New Roman" charset="0"/>
              <a:cs typeface="Arial" panose="020B0604020202020204" pitchFamily="34" charset="0"/>
            </a:rPr>
            <a:t>&amp; </a:t>
          </a:r>
          <a:r>
            <a:rPr lang="en-US" sz="900" b="0" baseline="0" dirty="0" smtClean="0">
              <a:solidFill>
                <a:sysClr val="windowText" lastClr="000000"/>
              </a:solidFill>
              <a:latin typeface="Arial" panose="020B0604020202020204" pitchFamily="34" charset="0"/>
              <a:ea typeface="Times New Roman" charset="0"/>
              <a:cs typeface="Arial" panose="020B0604020202020204" pitchFamily="34" charset="0"/>
            </a:rPr>
            <a:t>Gas Supply; other: </a:t>
          </a:r>
          <a:r>
            <a:rPr lang="en-US" sz="900" dirty="0">
              <a:latin typeface="Arial" panose="020B0604020202020204" pitchFamily="34" charset="0"/>
              <a:ea typeface="Times New Roman" charset="0"/>
              <a:cs typeface="Arial" panose="020B0604020202020204" pitchFamily="34" charset="0"/>
            </a:rPr>
            <a:t>geothermal, </a:t>
          </a:r>
          <a:r>
            <a:rPr lang="en-US" sz="900" dirty="0" smtClean="0">
              <a:latin typeface="Arial" panose="020B0604020202020204" pitchFamily="34" charset="0"/>
              <a:ea typeface="Times New Roman" charset="0"/>
              <a:cs typeface="Arial" panose="020B0604020202020204" pitchFamily="34" charset="0"/>
            </a:rPr>
            <a:t>biomass, municipal </a:t>
          </a:r>
          <a:r>
            <a:rPr lang="en-US" sz="900" b="0" baseline="0" dirty="0" smtClean="0">
              <a:solidFill>
                <a:sysClr val="windowText" lastClr="000000"/>
              </a:solidFill>
              <a:latin typeface="Arial" panose="020B0604020202020204" pitchFamily="34" charset="0"/>
              <a:ea typeface="Times New Roman" charset="0"/>
              <a:cs typeface="Arial" panose="020B0604020202020204" pitchFamily="34" charset="0"/>
            </a:rPr>
            <a:t>waste</a:t>
          </a:r>
          <a:endParaRPr lang="en-US" sz="900" b="0" dirty="0" smtClean="0">
            <a:solidFill>
              <a:sysClr val="windowText" lastClr="000000"/>
            </a:solidFill>
            <a:latin typeface="Arial" panose="020B0604020202020204" pitchFamily="34" charset="0"/>
            <a:ea typeface="Times New Roman" charset="0"/>
            <a:cs typeface="Arial" panose="020B0604020202020204" pitchFamily="34" charset="0"/>
          </a:endParaRPr>
        </a:p>
      </cdr:txBody>
    </cdr:sp>
  </cdr:relSizeAnchor>
  <cdr:relSizeAnchor xmlns:cdr="http://schemas.openxmlformats.org/drawingml/2006/chartDrawing">
    <cdr:from>
      <cdr:x>0.06681</cdr:x>
      <cdr:y>0.2594</cdr:y>
    </cdr:from>
    <cdr:to>
      <cdr:x>0.72405</cdr:x>
      <cdr:y>0.46675</cdr:y>
    </cdr:to>
    <cdr:sp macro="" textlink="">
      <cdr:nvSpPr>
        <cdr:cNvPr id="4" name="TextBox 3"/>
        <cdr:cNvSpPr txBox="1"/>
      </cdr:nvSpPr>
      <cdr:spPr bwMode="auto">
        <a:xfrm xmlns:a="http://schemas.openxmlformats.org/drawingml/2006/main">
          <a:off x="561604" y="976409"/>
          <a:ext cx="5524735" cy="7804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kumimoji="0" lang="en-US" sz="1000" b="1" i="0" u="none" strike="noStrike" kern="0" cap="none" spc="0" normalizeH="0" baseline="0" noProof="0" dirty="0" smtClean="0">
              <a:ln>
                <a:noFill/>
              </a:ln>
              <a:solidFill>
                <a:schemeClr val="accent6">
                  <a:lumMod val="60000"/>
                  <a:lumOff val="40000"/>
                </a:schemeClr>
              </a:solidFill>
              <a:effectLst/>
              <a:uLnTx/>
              <a:uFillTx/>
              <a:latin typeface="Arial" panose="020B0604020202020204" pitchFamily="34" charset="0"/>
              <a:ea typeface="Times New Roman" charset="0"/>
              <a:cs typeface="Arial" panose="020B0604020202020204" pitchFamily="34" charset="0"/>
            </a:rPr>
            <a:t>solar photovoltaic</a:t>
          </a:r>
          <a:r>
            <a:rPr lang="en-US" sz="1000" b="1" dirty="0" smtClean="0">
              <a:solidFill>
                <a:schemeClr val="accent6">
                  <a:lumMod val="60000"/>
                  <a:lumOff val="40000"/>
                </a:schemeClr>
              </a:solidFill>
              <a:latin typeface="Arial" panose="020B0604020202020204" pitchFamily="34" charset="0"/>
              <a:ea typeface="Times New Roman" charset="0"/>
              <a:cs typeface="Arial" panose="020B0604020202020204" pitchFamily="34" charset="0"/>
            </a:rPr>
            <a:t>, power sector</a:t>
          </a:r>
          <a:r>
            <a:rPr lang="en-US" sz="1000" b="1" dirty="0" smtClean="0">
              <a:solidFill>
                <a:schemeClr val="accent4"/>
              </a:solidFill>
              <a:latin typeface="Arial" panose="020B0604020202020204" pitchFamily="34" charset="0"/>
              <a:ea typeface="Times New Roman" charset="0"/>
              <a:cs typeface="Arial" panose="020B0604020202020204" pitchFamily="34" charset="0"/>
            </a:rPr>
            <a:t>	</a:t>
          </a:r>
          <a:r>
            <a:rPr lang="en-US" sz="1000" b="1" dirty="0" smtClean="0">
              <a:solidFill>
                <a:schemeClr val="accent1"/>
              </a:solidFill>
              <a:latin typeface="Arial" panose="020B0604020202020204" pitchFamily="34" charset="0"/>
              <a:ea typeface="Times New Roman" charset="0"/>
              <a:cs typeface="Arial" panose="020B0604020202020204" pitchFamily="34" charset="0"/>
            </a:rPr>
            <a:t>stand-alone </a:t>
          </a:r>
          <a:r>
            <a:rPr lang="en-US" sz="1000" b="1" i="0" dirty="0" smtClean="0">
              <a:solidFill>
                <a:schemeClr val="accent1"/>
              </a:solidFill>
              <a:latin typeface="Arial" panose="020B0604020202020204" pitchFamily="34" charset="0"/>
              <a:ea typeface="Times New Roman" charset="0"/>
              <a:cs typeface="Arial" panose="020B0604020202020204" pitchFamily="34" charset="0"/>
            </a:rPr>
            <a:t>energy</a:t>
          </a:r>
          <a:r>
            <a:rPr lang="en-US" sz="1000" b="1" i="0" baseline="0" dirty="0" smtClean="0">
              <a:solidFill>
                <a:schemeClr val="accent1"/>
              </a:solidFill>
              <a:latin typeface="Arial" panose="020B0604020202020204" pitchFamily="34" charset="0"/>
              <a:ea typeface="Times New Roman" charset="0"/>
              <a:cs typeface="Arial" panose="020B0604020202020204" pitchFamily="34" charset="0"/>
            </a:rPr>
            <a:t> </a:t>
          </a:r>
          <a:r>
            <a:rPr lang="en-US" sz="1000" b="1" i="0" dirty="0" smtClean="0">
              <a:solidFill>
                <a:schemeClr val="accent1"/>
              </a:solidFill>
              <a:latin typeface="Arial" panose="020B0604020202020204" pitchFamily="34" charset="0"/>
              <a:ea typeface="Times New Roman" charset="0"/>
              <a:cs typeface="Arial" panose="020B0604020202020204" pitchFamily="34" charset="0"/>
            </a:rPr>
            <a:t>storage</a:t>
          </a:r>
        </a:p>
        <a:p xmlns:a="http://schemas.openxmlformats.org/drawingml/2006/main">
          <a:pPr eaLnBrk="0" hangingPunct="0"/>
          <a:r>
            <a:rPr lang="en-US" sz="1000" b="1" dirty="0" smtClean="0">
              <a:solidFill>
                <a:schemeClr val="accent4">
                  <a:lumMod val="60000"/>
                  <a:lumOff val="40000"/>
                </a:schemeClr>
              </a:solidFill>
              <a:latin typeface="Arial" panose="020B0604020202020204" pitchFamily="34" charset="0"/>
              <a:ea typeface="Times New Roman" charset="0"/>
              <a:cs typeface="Arial" panose="020B0604020202020204" pitchFamily="34" charset="0"/>
            </a:rPr>
            <a:t>solar photovoltaic, end use		</a:t>
          </a:r>
          <a:r>
            <a:rPr lang="en-US" sz="1000" b="1" i="0" baseline="0" dirty="0" smtClean="0">
              <a:solidFill>
                <a:schemeClr val="accent5"/>
              </a:solidFill>
              <a:latin typeface="Arial" panose="020B0604020202020204" pitchFamily="34" charset="0"/>
              <a:ea typeface="Times New Roman" charset="0"/>
              <a:cs typeface="Arial" panose="020B0604020202020204" pitchFamily="34" charset="0"/>
            </a:rPr>
            <a:t>other</a:t>
          </a:r>
        </a:p>
        <a:p xmlns:a="http://schemas.openxmlformats.org/drawingml/2006/main">
          <a:pPr eaLnBrk="0" hangingPunct="0"/>
          <a:r>
            <a:rPr lang="en-US" sz="1000" b="1" i="0" baseline="0" dirty="0" smtClean="0">
              <a:solidFill>
                <a:schemeClr val="accent3"/>
              </a:solidFill>
              <a:latin typeface="Arial" panose="020B0604020202020204" pitchFamily="34" charset="0"/>
              <a:ea typeface="Times New Roman" charset="0"/>
              <a:cs typeface="Arial" panose="020B0604020202020204" pitchFamily="34" charset="0"/>
            </a:rPr>
            <a:t>onshore wind			</a:t>
          </a:r>
          <a:r>
            <a:rPr lang="en-US" sz="1000" b="1" i="0" baseline="0" dirty="0" smtClean="0">
              <a:solidFill>
                <a:schemeClr val="tx2"/>
              </a:solidFill>
              <a:latin typeface="Arial" panose="020B0604020202020204" pitchFamily="34" charset="0"/>
              <a:ea typeface="Times New Roman" charset="0"/>
              <a:cs typeface="Arial" panose="020B0604020202020204" pitchFamily="34" charset="0"/>
            </a:rPr>
            <a:t>hydro</a:t>
          </a:r>
        </a:p>
        <a:p xmlns:a="http://schemas.openxmlformats.org/drawingml/2006/main">
          <a:pPr eaLnBrk="0" hangingPunct="0"/>
          <a:r>
            <a:rPr lang="en-US" sz="1000" b="1" i="0" baseline="0" dirty="0" smtClean="0">
              <a:solidFill>
                <a:schemeClr val="accent3">
                  <a:lumMod val="60000"/>
                  <a:lumOff val="40000"/>
                </a:schemeClr>
              </a:solidFill>
              <a:latin typeface="Arial" panose="020B0604020202020204" pitchFamily="34" charset="0"/>
              <a:ea typeface="Times New Roman" charset="0"/>
              <a:cs typeface="Arial" panose="020B0604020202020204" pitchFamily="34" charset="0"/>
            </a:rPr>
            <a:t>offshore wind</a:t>
          </a:r>
        </a:p>
      </cdr:txBody>
    </cdr:sp>
  </cdr:relSizeAnchor>
</c:userShapes>
</file>

<file path=ppt/drawings/drawing71.xml><?xml version="1.0" encoding="utf-8"?>
<c:userShapes xmlns:c="http://schemas.openxmlformats.org/drawingml/2006/chart">
  <cdr:relSizeAnchor xmlns:cdr="http://schemas.openxmlformats.org/drawingml/2006/chartDrawing">
    <cdr:from>
      <cdr:x>0.05416</cdr:x>
      <cdr:y>0.0753</cdr:y>
    </cdr:from>
    <cdr:to>
      <cdr:x>0.16844</cdr:x>
      <cdr:y>0.33171</cdr:y>
    </cdr:to>
    <cdr:sp macro="" textlink="">
      <cdr:nvSpPr>
        <cdr:cNvPr id="3" name="TextBox 2"/>
        <cdr:cNvSpPr txBox="1"/>
      </cdr:nvSpPr>
      <cdr:spPr>
        <a:xfrm xmlns:a="http://schemas.openxmlformats.org/drawingml/2006/main">
          <a:off x="433316" y="26851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0.1036</cdr:x>
      <cdr:y>0.09082</cdr:y>
    </cdr:from>
    <cdr:to>
      <cdr:x>0.40284</cdr:x>
      <cdr:y>0.26076</cdr:y>
    </cdr:to>
    <cdr:sp macro="" textlink="">
      <cdr:nvSpPr>
        <cdr:cNvPr id="2" name="TextBox 1"/>
        <cdr:cNvSpPr txBox="1"/>
      </cdr:nvSpPr>
      <cdr:spPr>
        <a:xfrm xmlns:a="http://schemas.openxmlformats.org/drawingml/2006/main">
          <a:off x="828892" y="264858"/>
          <a:ext cx="2394193" cy="4955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solidFill>
                <a:schemeClr val="accent1"/>
              </a:solidFill>
            </a:rPr>
            <a:t>a</a:t>
          </a:r>
          <a:r>
            <a:rPr lang="en-US" b="1" dirty="0" smtClean="0">
              <a:solidFill>
                <a:schemeClr val="accent1"/>
              </a:solidFill>
            </a:rPr>
            <a:t>dditional projected generation</a:t>
          </a:r>
        </a:p>
        <a:p xmlns:a="http://schemas.openxmlformats.org/drawingml/2006/main">
          <a:r>
            <a:rPr lang="en-US" b="1" dirty="0"/>
            <a:t>r</a:t>
          </a:r>
          <a:r>
            <a:rPr lang="en-US" sz="1100" b="1" dirty="0" smtClean="0"/>
            <a:t>equired compliant generation</a:t>
          </a:r>
          <a:endParaRPr lang="en-US" sz="1100" b="1" dirty="0"/>
        </a:p>
      </cdr:txBody>
    </cdr:sp>
  </cdr:relSizeAnchor>
</c:userShapes>
</file>

<file path=ppt/drawings/drawing72.xml><?xml version="1.0" encoding="utf-8"?>
<c:userShapes xmlns:c="http://schemas.openxmlformats.org/drawingml/2006/chart">
  <cdr:relSizeAnchor xmlns:cdr="http://schemas.openxmlformats.org/drawingml/2006/chartDrawing">
    <cdr:from>
      <cdr:x>0.10752</cdr:x>
      <cdr:y>0.03255</cdr:y>
    </cdr:from>
    <cdr:to>
      <cdr:x>0.53388</cdr:x>
      <cdr:y>0.16589</cdr:y>
    </cdr:to>
    <cdr:grpSp>
      <cdr:nvGrpSpPr>
        <cdr:cNvPr id="5" name="Group 4"/>
        <cdr:cNvGrpSpPr/>
      </cdr:nvGrpSpPr>
      <cdr:grpSpPr>
        <a:xfrm xmlns:a="http://schemas.openxmlformats.org/drawingml/2006/main">
          <a:off x="422794" y="100814"/>
          <a:ext cx="1676549" cy="412983"/>
          <a:chOff x="-851067" y="14768"/>
          <a:chExt cx="2336768" cy="368275"/>
        </a:xfrm>
      </cdr:grpSpPr>
      <cdr:sp macro="" textlink="">
        <cdr:nvSpPr>
          <cdr:cNvPr id="7" name="TextBox 1"/>
          <cdr:cNvSpPr txBox="1"/>
        </cdr:nvSpPr>
        <cdr:spPr bwMode="auto">
          <a:xfrm xmlns:a="http://schemas.openxmlformats.org/drawingml/2006/main">
            <a:off x="-851067" y="14768"/>
            <a:ext cx="2336768"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bg2"/>
                </a:solidFill>
                <a:latin typeface="+mn-lt"/>
                <a:ea typeface="Times New Roman" charset="0"/>
                <a:cs typeface="Times New Roman" charset="0"/>
              </a:rPr>
              <a:t> 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grpSp>
  </cdr:relSizeAnchor>
  <cdr:relSizeAnchor xmlns:cdr="http://schemas.openxmlformats.org/drawingml/2006/chartDrawing">
    <cdr:from>
      <cdr:x>0.72815</cdr:x>
      <cdr:y>0.27577</cdr:y>
    </cdr:from>
    <cdr:to>
      <cdr:x>1</cdr:x>
      <cdr:y>0.83367</cdr:y>
    </cdr:to>
    <cdr:sp macro="" textlink="">
      <cdr:nvSpPr>
        <cdr:cNvPr id="10" name="TextBox 1"/>
        <cdr:cNvSpPr txBox="1"/>
      </cdr:nvSpPr>
      <cdr:spPr bwMode="auto">
        <a:xfrm xmlns:a="http://schemas.openxmlformats.org/drawingml/2006/main">
          <a:off x="2863259" y="964450"/>
          <a:ext cx="1068979" cy="19510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2">
                  <a:lumMod val="40000"/>
                  <a:lumOff val="60000"/>
                </a:schemeClr>
              </a:solidFill>
              <a:latin typeface="+mn-lt"/>
              <a:ea typeface="Times New Roman" charset="0"/>
              <a:cs typeface="Times New Roman" charset="0"/>
            </a:rPr>
            <a:t>Low Oil and Gas Supply</a:t>
          </a:r>
        </a:p>
        <a:p xmlns:a="http://schemas.openxmlformats.org/drawingml/2006/main">
          <a:pPr eaLnBrk="0" hangingPunct="0"/>
          <a:endParaRPr lang="en-US" sz="1200" b="1" i="0" dirty="0" smtClean="0">
            <a:solidFill>
              <a:schemeClr val="accent2">
                <a:lumMod val="40000"/>
                <a:lumOff val="60000"/>
              </a:schemeClr>
            </a:solidFill>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mn-lt"/>
              <a:ea typeface="Times New Roman" charset="0"/>
              <a:cs typeface="Times New Roman" charset="0"/>
            </a:rPr>
            <a:t>Reference</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accent2">
                <a:lumMod val="75000"/>
              </a:schemeClr>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accent2">
                <a:lumMod val="75000"/>
              </a:schemeClr>
            </a:solidFill>
            <a:effectLst/>
            <a:uLnTx/>
            <a:uFillTx/>
            <a:latin typeface="+mn-lt"/>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2">
                  <a:lumMod val="75000"/>
                </a:schemeClr>
              </a:solidFill>
              <a:effectLst/>
              <a:uLnTx/>
              <a:uFillTx/>
              <a:latin typeface="+mn-lt"/>
              <a:ea typeface="Times New Roman" charset="0"/>
              <a:cs typeface="Times New Roman" charset="0"/>
            </a:rPr>
            <a:t>High Oil and Gas Supply</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003953"/>
            </a:solidFill>
            <a:effectLst/>
            <a:uLnTx/>
            <a:uFillTx/>
            <a:latin typeface="+mn-lt"/>
            <a:ea typeface="Times New Roman" charset="0"/>
            <a:cs typeface="Times New Roman" charset="0"/>
          </a:endParaRPr>
        </a:p>
        <a:p xmlns:a="http://schemas.openxmlformats.org/drawingml/2006/main">
          <a:pPr eaLnBrk="0" hangingPunct="0"/>
          <a:endParaRPr lang="en-US" sz="1200" b="1" i="0" baseline="0" dirty="0" smtClean="0">
            <a:solidFill>
              <a:schemeClr val="accent2"/>
            </a:solidFill>
            <a:latin typeface="+mn-lt"/>
            <a:ea typeface="Times New Roman" charset="0"/>
            <a:cs typeface="Times New Roman" charset="0"/>
          </a:endParaRPr>
        </a:p>
      </cdr:txBody>
    </cdr:sp>
  </cdr:relSizeAnchor>
</c:userShapes>
</file>

<file path=ppt/drawings/drawing73.xml><?xml version="1.0" encoding="utf-8"?>
<c:userShapes xmlns:c="http://schemas.openxmlformats.org/drawingml/2006/chart">
  <cdr:relSizeAnchor xmlns:cdr="http://schemas.openxmlformats.org/drawingml/2006/chartDrawing">
    <cdr:from>
      <cdr:x>0.68885</cdr:x>
      <cdr:y>0.07434</cdr:y>
    </cdr:from>
    <cdr:to>
      <cdr:x>0.9319</cdr:x>
      <cdr:y>0.71554</cdr:y>
    </cdr:to>
    <cdr:sp macro="" textlink="">
      <cdr:nvSpPr>
        <cdr:cNvPr id="8" name="TextBox 1"/>
        <cdr:cNvSpPr txBox="1"/>
      </cdr:nvSpPr>
      <cdr:spPr bwMode="auto">
        <a:xfrm xmlns:a="http://schemas.openxmlformats.org/drawingml/2006/main">
          <a:off x="2771054" y="230262"/>
          <a:ext cx="977723" cy="198593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0" i="0" dirty="0" smtClean="0">
              <a:solidFill>
                <a:schemeClr val="tx1"/>
              </a:solidFill>
              <a:latin typeface="+mn-lt"/>
              <a:ea typeface="Times New Roman" charset="0"/>
              <a:cs typeface="Times New Roman" charset="0"/>
            </a:rPr>
            <a:t>additions</a:t>
          </a:r>
        </a:p>
        <a:p xmlns:a="http://schemas.openxmlformats.org/drawingml/2006/main">
          <a:pPr algn="r" eaLnBrk="0" hangingPunct="0"/>
          <a:endParaRPr lang="en-US" sz="1200" b="0" i="0" dirty="0" smtClean="0">
            <a:solidFill>
              <a:schemeClr val="bg2"/>
            </a:solidFill>
            <a:latin typeface="+mn-lt"/>
            <a:ea typeface="Times New Roman" charset="0"/>
            <a:cs typeface="Times New Roman" charset="0"/>
          </a:endParaRPr>
        </a:p>
        <a:p xmlns:a="http://schemas.openxmlformats.org/drawingml/2006/main">
          <a:pPr algn="r" eaLnBrk="0" hangingPunct="0"/>
          <a:endParaRPr lang="en-US" sz="1200" b="0" i="0" dirty="0" smtClean="0">
            <a:solidFill>
              <a:schemeClr val="tx1"/>
            </a:solidFill>
            <a:latin typeface="+mn-lt"/>
            <a:ea typeface="Times New Roman" charset="0"/>
            <a:cs typeface="Times New Roman" charset="0"/>
          </a:endParaRPr>
        </a:p>
        <a:p xmlns:a="http://schemas.openxmlformats.org/drawingml/2006/main">
          <a:pPr algn="r" eaLnBrk="0" hangingPunct="0"/>
          <a:endParaRPr lang="en-US" sz="1200" dirty="0">
            <a:solidFill>
              <a:schemeClr val="tx1"/>
            </a:solidFill>
            <a:ea typeface="Times New Roman" charset="0"/>
            <a:cs typeface="Times New Roman" charset="0"/>
          </a:endParaRPr>
        </a:p>
        <a:p xmlns:a="http://schemas.openxmlformats.org/drawingml/2006/main">
          <a:pPr algn="r" eaLnBrk="0" hangingPunct="0"/>
          <a:r>
            <a:rPr lang="en-US" sz="1200" b="0" i="0" dirty="0" smtClean="0">
              <a:solidFill>
                <a:schemeClr val="tx1"/>
              </a:solidFill>
              <a:latin typeface="+mn-lt"/>
              <a:ea typeface="Times New Roman" charset="0"/>
              <a:cs typeface="Times New Roman" charset="0"/>
            </a:rPr>
            <a:t>retirements</a:t>
          </a:r>
        </a:p>
      </cdr:txBody>
    </cdr:sp>
  </cdr:relSizeAnchor>
  <cdr:relSizeAnchor xmlns:cdr="http://schemas.openxmlformats.org/drawingml/2006/chartDrawing">
    <cdr:from>
      <cdr:x>0.39747</cdr:x>
      <cdr:y>0.4836</cdr:y>
    </cdr:from>
    <cdr:to>
      <cdr:x>0.6305</cdr:x>
      <cdr:y>0.64855</cdr:y>
    </cdr:to>
    <cdr:sp macro="" textlink="">
      <cdr:nvSpPr>
        <cdr:cNvPr id="9" name="TextBox 1"/>
        <cdr:cNvSpPr txBox="1"/>
      </cdr:nvSpPr>
      <cdr:spPr bwMode="auto">
        <a:xfrm xmlns:a="http://schemas.openxmlformats.org/drawingml/2006/main">
          <a:off x="1598913" y="1497807"/>
          <a:ext cx="937415" cy="5108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3">
                  <a:lumMod val="60000"/>
                  <a:lumOff val="40000"/>
                </a:schemeClr>
              </a:solidFill>
              <a:latin typeface="+mn-lt"/>
              <a:ea typeface="Times New Roman" charset="0"/>
              <a:cs typeface="Times New Roman" charset="0"/>
            </a:rPr>
            <a:t>assumed uprates</a:t>
          </a:r>
        </a:p>
        <a:p xmlns:a="http://schemas.openxmlformats.org/drawingml/2006/main">
          <a:pPr eaLnBrk="0" hangingPunct="0"/>
          <a:r>
            <a:rPr lang="en-US" sz="1200" b="1" i="0" dirty="0" smtClean="0">
              <a:solidFill>
                <a:schemeClr val="accent3"/>
              </a:solidFill>
              <a:latin typeface="+mn-lt"/>
              <a:ea typeface="Times New Roman" charset="0"/>
              <a:cs typeface="Times New Roman" charset="0"/>
            </a:rPr>
            <a:t>new reactors</a:t>
          </a: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cdr:txBody>
    </cdr:sp>
  </cdr:relSizeAnchor>
  <cdr:relSizeAnchor xmlns:cdr="http://schemas.openxmlformats.org/drawingml/2006/chartDrawing">
    <cdr:from>
      <cdr:x>0.3915</cdr:x>
      <cdr:y>0.60102</cdr:y>
    </cdr:from>
    <cdr:to>
      <cdr:x>0.98863</cdr:x>
      <cdr:y>0.71976</cdr:y>
    </cdr:to>
    <cdr:sp macro="" textlink="">
      <cdr:nvSpPr>
        <cdr:cNvPr id="2" name="TextBox 1"/>
        <cdr:cNvSpPr txBox="1"/>
      </cdr:nvSpPr>
      <cdr:spPr bwMode="auto">
        <a:xfrm xmlns:a="http://schemas.openxmlformats.org/drawingml/2006/main">
          <a:off x="1574915" y="1861488"/>
          <a:ext cx="2402090" cy="36776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dirty="0" smtClean="0">
              <a:solidFill>
                <a:schemeClr val="accent6"/>
              </a:solidFill>
              <a:ea typeface="Times New Roman" charset="0"/>
              <a:cs typeface="Times New Roman" charset="0"/>
            </a:rPr>
            <a:t>actual or </a:t>
          </a:r>
          <a:r>
            <a:rPr kumimoji="0" lang="en-US" sz="1200" b="1" i="0" u="none" strike="noStrike" kern="0" cap="none" spc="0" normalizeH="0" baseline="0" noProof="0" dirty="0" smtClean="0">
              <a:ln>
                <a:noFill/>
              </a:ln>
              <a:solidFill>
                <a:schemeClr val="accent6"/>
              </a:solidFill>
              <a:effectLst/>
              <a:uLnTx/>
              <a:uFillTx/>
              <a:latin typeface="+mn-lt"/>
              <a:ea typeface="Times New Roman" charset="0"/>
              <a:cs typeface="Times New Roman" charset="0"/>
            </a:rPr>
            <a:t>announced</a:t>
          </a:r>
          <a:r>
            <a:rPr kumimoji="0" lang="en-US" sz="1200" b="1" i="0" u="none" strike="noStrike" kern="0" cap="none" spc="0" normalizeH="0" noProof="0" dirty="0" smtClean="0">
              <a:ln>
                <a:noFill/>
              </a:ln>
              <a:solidFill>
                <a:schemeClr val="accent6"/>
              </a:solidFill>
              <a:effectLst/>
              <a:uLnTx/>
              <a:uFillTx/>
              <a:latin typeface="+mn-lt"/>
              <a:ea typeface="Times New Roman" charset="0"/>
              <a:cs typeface="Times New Roman" charset="0"/>
            </a:rPr>
            <a:t> </a:t>
          </a:r>
          <a:r>
            <a:rPr kumimoji="0" lang="en-US" sz="1200" b="1" i="0" u="none" strike="noStrike" kern="0" cap="none" spc="0" normalizeH="0" baseline="0" noProof="0" dirty="0" smtClean="0">
              <a:ln>
                <a:noFill/>
              </a:ln>
              <a:solidFill>
                <a:schemeClr val="accent6"/>
              </a:solidFill>
              <a:effectLst/>
              <a:uLnTx/>
              <a:uFillTx/>
              <a:latin typeface="+mn-lt"/>
              <a:ea typeface="Times New Roman" charset="0"/>
              <a:cs typeface="Times New Roman" charset="0"/>
            </a:rPr>
            <a:t>retirements</a:t>
          </a:r>
        </a:p>
      </cdr:txBody>
    </cdr:sp>
  </cdr:relSizeAnchor>
  <cdr:relSizeAnchor xmlns:cdr="http://schemas.openxmlformats.org/drawingml/2006/chartDrawing">
    <cdr:from>
      <cdr:x>0.39072</cdr:x>
      <cdr:y>0.66294</cdr:y>
    </cdr:from>
    <cdr:to>
      <cdr:x>0.87851</cdr:x>
      <cdr:y>0.72395</cdr:y>
    </cdr:to>
    <cdr:sp macro="" textlink="">
      <cdr:nvSpPr>
        <cdr:cNvPr id="3" name="TextBox 2"/>
        <cdr:cNvSpPr txBox="1"/>
      </cdr:nvSpPr>
      <cdr:spPr bwMode="auto">
        <a:xfrm xmlns:a="http://schemas.openxmlformats.org/drawingml/2006/main">
          <a:off x="1571759" y="2053271"/>
          <a:ext cx="1962245" cy="1889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dirty="0">
              <a:solidFill>
                <a:schemeClr val="accent2">
                  <a:lumMod val="60000"/>
                  <a:lumOff val="40000"/>
                </a:schemeClr>
              </a:solidFill>
              <a:ea typeface="Times New Roman" charset="0"/>
              <a:cs typeface="Times New Roman" charset="0"/>
            </a:rPr>
            <a:t>p</a:t>
          </a:r>
          <a:r>
            <a:rPr kumimoji="0" lang="en-US" sz="1200" b="1" i="0" u="none" strike="noStrike" kern="0" cap="none" spc="0" normalizeH="0" baseline="0" noProof="0" dirty="0" err="1" smtClean="0">
              <a:ln>
                <a:noFill/>
              </a:ln>
              <a:solidFill>
                <a:schemeClr val="accent2">
                  <a:lumMod val="60000"/>
                  <a:lumOff val="40000"/>
                </a:schemeClr>
              </a:solidFill>
              <a:effectLst/>
              <a:uLnTx/>
              <a:uFillTx/>
              <a:latin typeface="+mn-lt"/>
              <a:ea typeface="Times New Roman" charset="0"/>
              <a:cs typeface="Times New Roman" charset="0"/>
            </a:rPr>
            <a:t>rojected</a:t>
          </a:r>
          <a:r>
            <a:rPr kumimoji="0" lang="en-US" sz="1200" b="1" i="0" u="none" strike="noStrike" kern="0" cap="none" spc="0" normalizeH="0" noProof="0" dirty="0" smtClean="0">
              <a:ln>
                <a:noFill/>
              </a:ln>
              <a:solidFill>
                <a:schemeClr val="accent2">
                  <a:lumMod val="60000"/>
                  <a:lumOff val="40000"/>
                </a:schemeClr>
              </a:solidFill>
              <a:effectLst/>
              <a:uLnTx/>
              <a:uFillTx/>
              <a:latin typeface="+mn-lt"/>
              <a:ea typeface="Times New Roman" charset="0"/>
              <a:cs typeface="Times New Roman" charset="0"/>
            </a:rPr>
            <a:t> </a:t>
          </a:r>
          <a:r>
            <a:rPr kumimoji="0" lang="en-US" sz="1200" b="1" i="0" u="none" strike="noStrike" kern="0" cap="none" spc="0" normalizeH="0" baseline="0" noProof="0" dirty="0" smtClean="0">
              <a:ln>
                <a:noFill/>
              </a:ln>
              <a:solidFill>
                <a:schemeClr val="accent2">
                  <a:lumMod val="60000"/>
                  <a:lumOff val="40000"/>
                </a:schemeClr>
              </a:solidFill>
              <a:effectLst/>
              <a:uLnTx/>
              <a:uFillTx/>
              <a:ea typeface="Times New Roman" charset="0"/>
              <a:cs typeface="Times New Roman" charset="0"/>
            </a:rPr>
            <a:t>retirements</a:t>
          </a:r>
          <a:endParaRPr lang="en-US" sz="1400" b="1" i="1" dirty="0" smtClean="0">
            <a:solidFill>
              <a:schemeClr val="accent2">
                <a:lumMod val="60000"/>
                <a:lumOff val="40000"/>
              </a:schemeClr>
            </a:solidFill>
            <a:latin typeface="Times New Roman" charset="0"/>
            <a:ea typeface="Times New Roman" charset="0"/>
            <a:cs typeface="Times New Roman" charset="0"/>
          </a:endParaRPr>
        </a:p>
      </cdr:txBody>
    </cdr:sp>
  </cdr:relSizeAnchor>
  <cdr:relSizeAnchor xmlns:cdr="http://schemas.openxmlformats.org/drawingml/2006/chartDrawing">
    <cdr:from>
      <cdr:x>0.08756</cdr:x>
      <cdr:y>0.02256</cdr:y>
    </cdr:from>
    <cdr:to>
      <cdr:x>0.43189</cdr:x>
      <cdr:y>0.113</cdr:y>
    </cdr:to>
    <cdr:sp macro="" textlink="">
      <cdr:nvSpPr>
        <cdr:cNvPr id="10" name="TextBox 1"/>
        <cdr:cNvSpPr txBox="1"/>
      </cdr:nvSpPr>
      <cdr:spPr bwMode="auto">
        <a:xfrm xmlns:a="http://schemas.openxmlformats.org/drawingml/2006/main">
          <a:off x="352223" y="69866"/>
          <a:ext cx="1385144" cy="28011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endParaRPr lang="en-US" sz="1200" b="1" i="0" dirty="0">
            <a:solidFill>
              <a:schemeClr val="bg2"/>
            </a:solidFill>
            <a:latin typeface="+mn-lt"/>
            <a:ea typeface="Times New Roman" charset="0"/>
            <a:cs typeface="Times New Roman" charset="0"/>
          </a:endParaRPr>
        </a:p>
        <a:p xmlns:a="http://schemas.openxmlformats.org/drawingml/2006/main">
          <a:pPr eaLnBrk="0" hangingPunct="0"/>
          <a:r>
            <a:rPr lang="en-US" sz="1200" b="0" i="0" dirty="0">
              <a:solidFill>
                <a:schemeClr val="bg2"/>
              </a:solidFill>
              <a:latin typeface="+mn-lt"/>
              <a:ea typeface="Times New Roman" charset="0"/>
              <a:cs typeface="Times New Roman" charset="0"/>
            </a:rPr>
            <a:t>history</a:t>
          </a:r>
          <a:r>
            <a:rPr lang="en-US" sz="1200" b="0" i="0" baseline="0" dirty="0">
              <a:solidFill>
                <a:schemeClr val="bg2"/>
              </a:solidFill>
              <a:latin typeface="+mn-lt"/>
              <a:ea typeface="Times New Roman" charset="0"/>
              <a:cs typeface="Times New Roman" charset="0"/>
            </a:rPr>
            <a:t>   </a:t>
          </a:r>
          <a:r>
            <a:rPr lang="en-US" sz="1200" b="0" i="0" baseline="0" dirty="0" smtClean="0">
              <a:solidFill>
                <a:schemeClr val="bg2"/>
              </a:solidFill>
              <a:latin typeface="+mn-lt"/>
              <a:ea typeface="Times New Roman" charset="0"/>
              <a:cs typeface="Times New Roman" charset="0"/>
            </a:rPr>
            <a:t>projections</a:t>
          </a:r>
          <a:endParaRPr lang="en-US" sz="1200" b="0" i="0" dirty="0">
            <a:solidFill>
              <a:schemeClr val="bg2"/>
            </a:solidFill>
            <a:latin typeface="+mn-lt"/>
            <a:ea typeface="Times New Roman" charset="0"/>
            <a:cs typeface="Times New Roman" charset="0"/>
          </a:endParaRPr>
        </a:p>
      </cdr:txBody>
    </cdr:sp>
  </cdr:relSizeAnchor>
</c:userShapes>
</file>

<file path=ppt/drawings/drawing74.xml><?xml version="1.0" encoding="utf-8"?>
<c:userShapes xmlns:c="http://schemas.openxmlformats.org/drawingml/2006/chart">
  <cdr:relSizeAnchor xmlns:cdr="http://schemas.openxmlformats.org/drawingml/2006/chartDrawing">
    <cdr:from>
      <cdr:x>0.27247</cdr:x>
      <cdr:y>0.18798</cdr:y>
    </cdr:from>
    <cdr:to>
      <cdr:x>0.48543</cdr:x>
      <cdr:y>0.31754</cdr:y>
    </cdr:to>
    <cdr:sp macro="" textlink="">
      <cdr:nvSpPr>
        <cdr:cNvPr id="6" name="TextBox 1"/>
        <cdr:cNvSpPr txBox="1"/>
      </cdr:nvSpPr>
      <cdr:spPr bwMode="auto">
        <a:xfrm xmlns:a="http://schemas.openxmlformats.org/drawingml/2006/main">
          <a:off x="1071414" y="657409"/>
          <a:ext cx="837409" cy="453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0.399</cdr:x>
      <cdr:y>0.31584</cdr:y>
    </cdr:from>
    <cdr:to>
      <cdr:x>0.95366</cdr:x>
      <cdr:y>0.5</cdr:y>
    </cdr:to>
    <cdr:grpSp>
      <cdr:nvGrpSpPr>
        <cdr:cNvPr id="4" name="Group 3"/>
        <cdr:cNvGrpSpPr/>
      </cdr:nvGrpSpPr>
      <cdr:grpSpPr>
        <a:xfrm xmlns:a="http://schemas.openxmlformats.org/drawingml/2006/main">
          <a:off x="1568963" y="1104576"/>
          <a:ext cx="2181055" cy="644056"/>
          <a:chOff x="1525433" y="1104576"/>
          <a:chExt cx="2181055" cy="644056"/>
        </a:xfrm>
      </cdr:grpSpPr>
      <cdr:sp macro="" textlink="">
        <cdr:nvSpPr>
          <cdr:cNvPr id="5" name="TextBox 6"/>
          <cdr:cNvSpPr txBox="1"/>
        </cdr:nvSpPr>
        <cdr:spPr>
          <a:xfrm xmlns:a="http://schemas.openxmlformats.org/drawingml/2006/main">
            <a:off x="1569592" y="1104576"/>
            <a:ext cx="2051331" cy="2769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2">
                    <a:lumMod val="40000"/>
                    <a:lumOff val="60000"/>
                  </a:schemeClr>
                </a:solidFill>
              </a:rPr>
              <a:t>Low Oil and Gas Supply</a:t>
            </a:r>
            <a:endParaRPr lang="en-US" sz="1200" b="1" dirty="0">
              <a:solidFill>
                <a:schemeClr val="accent2">
                  <a:lumMod val="40000"/>
                  <a:lumOff val="60000"/>
                </a:schemeClr>
              </a:solidFill>
            </a:endParaRPr>
          </a:p>
        </cdr:txBody>
      </cdr:sp>
      <cdr:sp macro="" textlink="">
        <cdr:nvSpPr>
          <cdr:cNvPr id="8" name="TextBox 7"/>
          <cdr:cNvSpPr txBox="1"/>
        </cdr:nvSpPr>
        <cdr:spPr>
          <a:xfrm xmlns:a="http://schemas.openxmlformats.org/drawingml/2006/main">
            <a:off x="2567358" y="1283880"/>
            <a:ext cx="925256" cy="27698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ysClr val="windowText" lastClr="000000"/>
                </a:solidFill>
              </a:rPr>
              <a:t>Reference</a:t>
            </a:r>
            <a:endParaRPr lang="en-US" sz="1200" b="1" dirty="0">
              <a:solidFill>
                <a:sysClr val="windowText" lastClr="000000"/>
              </a:solidFill>
            </a:endParaRPr>
          </a:p>
        </cdr:txBody>
      </cdr:sp>
      <cdr:sp macro="" textlink="">
        <cdr:nvSpPr>
          <cdr:cNvPr id="9" name="TextBox 8"/>
          <cdr:cNvSpPr txBox="1"/>
        </cdr:nvSpPr>
        <cdr:spPr>
          <a:xfrm xmlns:a="http://schemas.openxmlformats.org/drawingml/2006/main">
            <a:off x="1525433" y="1471648"/>
            <a:ext cx="2181055" cy="27698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2">
                    <a:lumMod val="75000"/>
                  </a:schemeClr>
                </a:solidFill>
              </a:rPr>
              <a:t>High Oil and Gas Supply</a:t>
            </a:r>
            <a:endParaRPr lang="en-US" sz="1200" b="1" dirty="0">
              <a:solidFill>
                <a:schemeClr val="accent2">
                  <a:lumMod val="75000"/>
                </a:schemeClr>
              </a:solidFill>
            </a:endParaRPr>
          </a:p>
        </cdr:txBody>
      </cdr:sp>
    </cdr:grpSp>
  </cdr:relSizeAnchor>
  <cdr:relSizeAnchor xmlns:cdr="http://schemas.openxmlformats.org/drawingml/2006/chartDrawing">
    <cdr:from>
      <cdr:x>0</cdr:x>
      <cdr:y>0</cdr:y>
    </cdr:from>
    <cdr:to>
      <cdr:x>1</cdr:x>
      <cdr:y>0.20221</cdr:y>
    </cdr:to>
    <cdr:sp macro="" textlink="">
      <cdr:nvSpPr>
        <cdr:cNvPr id="10" name="Text Placeholder 5"/>
        <cdr:cNvSpPr txBox="1">
          <a:spLocks xmlns:a="http://schemas.openxmlformats.org/drawingml/2006/main"/>
        </cdr:cNvSpPr>
      </cdr:nvSpPr>
      <cdr:spPr>
        <a:xfrm xmlns:a="http://schemas.openxmlformats.org/drawingml/2006/main">
          <a:off x="-685800" y="0"/>
          <a:ext cx="3932238" cy="707182"/>
        </a:xfrm>
        <a:prstGeom xmlns:a="http://schemas.openxmlformats.org/drawingml/2006/main" prst="rect">
          <a:avLst/>
        </a:prstGeom>
      </cdr:spPr>
      <cdr:txBody>
        <a:bodyPr xmlns:a="http://schemas.openxmlformats.org/drawingml/2006/main" vert="horz" lIns="91440" tIns="45720" rIns="91440" bIns="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dirty="0" smtClean="0">
              <a:solidFill>
                <a:srgbClr val="000000"/>
              </a:solidFill>
            </a:rPr>
            <a:t>U.S. electric generating             U.S. total electricity </a:t>
          </a:r>
          <a:r>
            <a:rPr lang="en-US" sz="1200" b="1" dirty="0" smtClean="0">
              <a:solidFill>
                <a:srgbClr val="000000"/>
              </a:solidFill>
            </a:rPr>
            <a:t>capacity		          generation</a:t>
          </a:r>
        </a:p>
        <a:p xmlns:a="http://schemas.openxmlformats.org/drawingml/2006/main">
          <a:pPr algn="l" eaLnBrk="0" hangingPunct="0"/>
          <a:r>
            <a:rPr lang="en-US" sz="1200" b="1" i="0" dirty="0" smtClean="0">
              <a:solidFill>
                <a:srgbClr val="000000"/>
              </a:solidFill>
            </a:rPr>
            <a:t>AEO2021 oil and gas supply cases</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i="0" dirty="0" smtClean="0">
              <a:solidFill>
                <a:srgbClr val="000000"/>
              </a:solidFill>
            </a:rPr>
            <a:t>gigawatts </a:t>
          </a:r>
          <a:r>
            <a:rPr lang="en-US" sz="1200" i="0" dirty="0" smtClean="0">
              <a:solidFill>
                <a:srgbClr val="000000"/>
              </a:solidFill>
            </a:rPr>
            <a:t>                                            </a:t>
          </a:r>
          <a:r>
            <a:rPr lang="en-US" dirty="0" smtClean="0"/>
            <a:t>bil</a:t>
          </a:r>
          <a:r>
            <a:rPr lang="en-US" b="0" i="0" baseline="0" dirty="0" smtClean="0">
              <a:effectLst/>
            </a:rPr>
            <a:t>lion </a:t>
          </a:r>
          <a:r>
            <a:rPr lang="en-US" b="0" i="0" baseline="0" dirty="0">
              <a:effectLst/>
            </a:rPr>
            <a:t>kilowatthours</a:t>
          </a:r>
          <a:endParaRPr lang="en-US" sz="1200" dirty="0">
            <a:effectLst/>
          </a:endParaRPr>
        </a:p>
      </cdr:txBody>
    </cdr:sp>
  </cdr:relSizeAnchor>
  <cdr:relSizeAnchor xmlns:cdr="http://schemas.openxmlformats.org/drawingml/2006/chartDrawing">
    <cdr:from>
      <cdr:x>0.10163</cdr:x>
      <cdr:y>0.66568</cdr:y>
    </cdr:from>
    <cdr:to>
      <cdr:x>0.37397</cdr:x>
      <cdr:y>0.81415</cdr:y>
    </cdr:to>
    <cdr:sp macro="" textlink="">
      <cdr:nvSpPr>
        <cdr:cNvPr id="2" name="TextBox 1"/>
        <cdr:cNvSpPr txBox="1"/>
      </cdr:nvSpPr>
      <cdr:spPr>
        <a:xfrm xmlns:a="http://schemas.openxmlformats.org/drawingml/2006/main">
          <a:off x="399636" y="2328071"/>
          <a:ext cx="1070910" cy="5192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solidFill>
                <a:schemeClr val="tx1"/>
              </a:solidFill>
            </a:rPr>
            <a:t>c</a:t>
          </a:r>
          <a:r>
            <a:rPr lang="en-US" sz="1200" dirty="0" smtClean="0">
              <a:solidFill>
                <a:schemeClr val="tx1"/>
              </a:solidFill>
            </a:rPr>
            <a:t>oal-fired generation</a:t>
          </a:r>
          <a:endParaRPr lang="en-US" sz="1200" dirty="0">
            <a:solidFill>
              <a:schemeClr val="tx1"/>
            </a:solidFill>
          </a:endParaRPr>
        </a:p>
      </cdr:txBody>
    </cdr:sp>
  </cdr:relSizeAnchor>
  <cdr:relSizeAnchor xmlns:cdr="http://schemas.openxmlformats.org/drawingml/2006/chartDrawing">
    <cdr:from>
      <cdr:x>0.12135</cdr:x>
      <cdr:y>0.37748</cdr:y>
    </cdr:from>
    <cdr:to>
      <cdr:x>0.41215</cdr:x>
      <cdr:y>0.55659</cdr:y>
    </cdr:to>
    <cdr:sp macro="" textlink="">
      <cdr:nvSpPr>
        <cdr:cNvPr id="3" name="TextBox 2"/>
        <cdr:cNvSpPr txBox="1"/>
      </cdr:nvSpPr>
      <cdr:spPr>
        <a:xfrm xmlns:a="http://schemas.openxmlformats.org/drawingml/2006/main">
          <a:off x="477179" y="1320137"/>
          <a:ext cx="1143493" cy="626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solidFill>
                <a:schemeClr val="tx1"/>
              </a:solidFill>
            </a:rPr>
            <a:t>coal-fired capacity</a:t>
          </a:r>
          <a:endParaRPr lang="en-US" sz="1200" dirty="0">
            <a:solidFill>
              <a:schemeClr val="tx1"/>
            </a:solidFill>
          </a:endParaRPr>
        </a:p>
      </cdr:txBody>
    </cdr:sp>
  </cdr:relSizeAnchor>
</c:userShapes>
</file>

<file path=ppt/drawings/drawing75.xml><?xml version="1.0" encoding="utf-8"?>
<c:userShapes xmlns:c="http://schemas.openxmlformats.org/drawingml/2006/chart">
  <cdr:relSizeAnchor xmlns:cdr="http://schemas.openxmlformats.org/drawingml/2006/chartDrawing">
    <cdr:from>
      <cdr:x>0</cdr:x>
      <cdr:y>0</cdr:y>
    </cdr:from>
    <cdr:to>
      <cdr:x>0.96433</cdr:x>
      <cdr:y>0.15422</cdr:y>
    </cdr:to>
    <cdr:sp macro="" textlink="">
      <cdr:nvSpPr>
        <cdr:cNvPr id="2" name="Text Placeholder 5"/>
        <cdr:cNvSpPr txBox="1">
          <a:spLocks xmlns:a="http://schemas.openxmlformats.org/drawingml/2006/main"/>
        </cdr:cNvSpPr>
      </cdr:nvSpPr>
      <cdr:spPr>
        <a:xfrm xmlns:a="http://schemas.openxmlformats.org/drawingml/2006/main">
          <a:off x="0" y="0"/>
          <a:ext cx="3879234" cy="539334"/>
        </a:xfrm>
        <a:prstGeom xmlns:a="http://schemas.openxmlformats.org/drawingml/2006/main" prst="rect">
          <a:avLst/>
        </a:prstGeom>
      </cdr:spPr>
      <cdr:txBody>
        <a:bodyPr xmlns:a="http://schemas.openxmlformats.org/drawingml/2006/main" vert="horz" lIns="91440" tIns="45720" rIns="91440" bIns="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GB" sz="1200" b="1" dirty="0" smtClean="0">
              <a:solidFill>
                <a:srgbClr val="000000"/>
              </a:solidFill>
            </a:rPr>
            <a:t>U.S. </a:t>
          </a:r>
          <a:r>
            <a:rPr lang="en-GB" sz="1200" b="1" dirty="0">
              <a:solidFill>
                <a:srgbClr val="000000"/>
              </a:solidFill>
            </a:rPr>
            <a:t>c</a:t>
          </a:r>
          <a:r>
            <a:rPr lang="en-GB" sz="1200" b="1" i="0" dirty="0" smtClean="0">
              <a:solidFill>
                <a:srgbClr val="000000"/>
              </a:solidFill>
            </a:rPr>
            <a:t>apacity</a:t>
          </a:r>
          <a:r>
            <a:rPr lang="en-GB" sz="1200" b="1" i="0" baseline="0" dirty="0" smtClean="0">
              <a:solidFill>
                <a:srgbClr val="000000"/>
              </a:solidFill>
            </a:rPr>
            <a:t> factor for coal-fired generation</a:t>
          </a:r>
        </a:p>
        <a:p xmlns:a="http://schemas.openxmlformats.org/drawingml/2006/main">
          <a:pPr algn="l" eaLnBrk="0" hangingPunct="0"/>
          <a:r>
            <a:rPr lang="en-GB" sz="1200" b="1" dirty="0" smtClean="0">
              <a:solidFill>
                <a:srgbClr val="000000"/>
              </a:solidFill>
            </a:rPr>
            <a:t>AEO2021 oil and gas supply cases</a:t>
          </a:r>
          <a:r>
            <a:rPr lang="en-GB" sz="1200" b="1" i="0" baseline="0" dirty="0" smtClean="0">
              <a:solidFill>
                <a:srgbClr val="000000"/>
              </a:solidFill>
            </a:rPr>
            <a:t/>
          </a:r>
          <a:br>
            <a:rPr lang="en-GB" sz="1200" b="1" i="0" baseline="0" dirty="0" smtClean="0">
              <a:solidFill>
                <a:srgbClr val="000000"/>
              </a:solidFill>
            </a:rPr>
          </a:br>
          <a:r>
            <a:rPr lang="en-GB" b="0" i="0" baseline="0" dirty="0" smtClean="0">
              <a:solidFill>
                <a:srgbClr val="000000"/>
              </a:solidFill>
            </a:rPr>
            <a:t>percentage</a:t>
          </a:r>
          <a:endParaRPr lang="en-GB" b="0" i="0" dirty="0" smtClean="0">
            <a:solidFill>
              <a:srgbClr val="000000"/>
            </a:solidFill>
          </a:endParaRPr>
        </a:p>
      </cdr:txBody>
    </cdr:sp>
  </cdr:relSizeAnchor>
  <cdr:relSizeAnchor xmlns:cdr="http://schemas.openxmlformats.org/drawingml/2006/chartDrawing">
    <cdr:from>
      <cdr:x>0.32731</cdr:x>
      <cdr:y>0.18577</cdr:y>
    </cdr:from>
    <cdr:to>
      <cdr:x>0.53847</cdr:x>
      <cdr:y>0.33212</cdr:y>
    </cdr:to>
    <cdr:sp macro="" textlink="">
      <cdr:nvSpPr>
        <cdr:cNvPr id="3" name="TextBox 1"/>
        <cdr:cNvSpPr txBox="1"/>
      </cdr:nvSpPr>
      <cdr:spPr bwMode="auto">
        <a:xfrm xmlns:a="http://schemas.openxmlformats.org/drawingml/2006/main">
          <a:off x="1316698" y="649687"/>
          <a:ext cx="849399" cy="51182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0.4702</cdr:x>
      <cdr:y>0.62414</cdr:y>
    </cdr:from>
    <cdr:to>
      <cdr:x>0.98538</cdr:x>
      <cdr:y>0.70334</cdr:y>
    </cdr:to>
    <cdr:sp macro="" textlink="">
      <cdr:nvSpPr>
        <cdr:cNvPr id="4" name="TextBox 6"/>
        <cdr:cNvSpPr txBox="1"/>
      </cdr:nvSpPr>
      <cdr:spPr>
        <a:xfrm xmlns:a="http://schemas.openxmlformats.org/drawingml/2006/main">
          <a:off x="1891480" y="2182788"/>
          <a:ext cx="2072428" cy="2769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2">
                  <a:lumMod val="40000"/>
                  <a:lumOff val="60000"/>
                </a:schemeClr>
              </a:solidFill>
            </a:rPr>
            <a:t>Low Oil and Gas Supply</a:t>
          </a:r>
          <a:endParaRPr lang="en-US" sz="1200" b="1" dirty="0">
            <a:solidFill>
              <a:schemeClr val="accent2">
                <a:lumMod val="40000"/>
                <a:lumOff val="60000"/>
              </a:schemeClr>
            </a:solidFill>
          </a:endParaRPr>
        </a:p>
      </cdr:txBody>
    </cdr:sp>
  </cdr:relSizeAnchor>
  <cdr:relSizeAnchor xmlns:cdr="http://schemas.openxmlformats.org/drawingml/2006/chartDrawing">
    <cdr:from>
      <cdr:x>0.7237</cdr:x>
      <cdr:y>0.67364</cdr:y>
    </cdr:from>
    <cdr:to>
      <cdr:x>0.9537</cdr:x>
      <cdr:y>0.75285</cdr:y>
    </cdr:to>
    <cdr:sp macro="" textlink="">
      <cdr:nvSpPr>
        <cdr:cNvPr id="5" name="TextBox 1"/>
        <cdr:cNvSpPr txBox="1"/>
      </cdr:nvSpPr>
      <cdr:spPr>
        <a:xfrm xmlns:a="http://schemas.openxmlformats.org/drawingml/2006/main">
          <a:off x="2911251" y="2355888"/>
          <a:ext cx="925227" cy="27701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ysClr val="windowText" lastClr="000000"/>
              </a:solidFill>
            </a:rPr>
            <a:t>Reference</a:t>
          </a:r>
          <a:endParaRPr lang="en-US" sz="1200" b="1" dirty="0">
            <a:solidFill>
              <a:sysClr val="windowText" lastClr="000000"/>
            </a:solidFill>
          </a:endParaRPr>
        </a:p>
      </cdr:txBody>
    </cdr:sp>
  </cdr:relSizeAnchor>
  <cdr:relSizeAnchor xmlns:cdr="http://schemas.openxmlformats.org/drawingml/2006/chartDrawing">
    <cdr:from>
      <cdr:x>0.46729</cdr:x>
      <cdr:y>0.72903</cdr:y>
    </cdr:from>
    <cdr:to>
      <cdr:x>0.98538</cdr:x>
      <cdr:y>0.80823</cdr:y>
    </cdr:to>
    <cdr:sp macro="" textlink="">
      <cdr:nvSpPr>
        <cdr:cNvPr id="6" name="TextBox 1"/>
        <cdr:cNvSpPr txBox="1"/>
      </cdr:nvSpPr>
      <cdr:spPr>
        <a:xfrm xmlns:a="http://schemas.openxmlformats.org/drawingml/2006/main">
          <a:off x="1879775" y="2549595"/>
          <a:ext cx="2084133" cy="2769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2">
                  <a:lumMod val="75000"/>
                </a:schemeClr>
              </a:solidFill>
            </a:rPr>
            <a:t>High Oil and Gas Supply</a:t>
          </a:r>
          <a:endParaRPr lang="en-US" sz="1200" b="1" dirty="0">
            <a:solidFill>
              <a:schemeClr val="accent2">
                <a:lumMod val="75000"/>
              </a:schemeClr>
            </a:solidFill>
          </a:endParaRPr>
        </a:p>
      </cdr:txBody>
    </cdr:sp>
  </cdr:relSizeAnchor>
</c:userShapes>
</file>

<file path=ppt/drawings/drawing76.xml><?xml version="1.0" encoding="utf-8"?>
<c:userShapes xmlns:c="http://schemas.openxmlformats.org/drawingml/2006/chart">
  <cdr:relSizeAnchor xmlns:cdr="http://schemas.openxmlformats.org/drawingml/2006/chartDrawing">
    <cdr:from>
      <cdr:x>0.33824</cdr:x>
      <cdr:y>0.03247</cdr:y>
    </cdr:from>
    <cdr:to>
      <cdr:x>0.53668</cdr:x>
      <cdr:y>0.18245</cdr:y>
    </cdr:to>
    <cdr:sp macro="" textlink="">
      <cdr:nvSpPr>
        <cdr:cNvPr id="8" name="TextBox 20"/>
        <cdr:cNvSpPr txBox="1"/>
      </cdr:nvSpPr>
      <cdr:spPr>
        <a:xfrm xmlns:a="http://schemas.openxmlformats.org/drawingml/2006/main">
          <a:off x="2790306" y="99934"/>
          <a:ext cx="1636987"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a:r>
            <a:rPr lang="en-US" sz="1200" b="1" dirty="0" smtClean="0"/>
            <a:t>2020      </a:t>
          </a:r>
        </a:p>
        <a:p xmlns:a="http://schemas.openxmlformats.org/drawingml/2006/main">
          <a:pPr algn="ctr"/>
          <a:r>
            <a:rPr lang="en-US" sz="1200" dirty="0"/>
            <a:t>h</a:t>
          </a:r>
          <a:r>
            <a:rPr lang="en-US" sz="1200" dirty="0" smtClean="0"/>
            <a:t>istory      projections</a:t>
          </a:r>
          <a:endParaRPr lang="en-US" sz="1200" dirty="0"/>
        </a:p>
      </cdr:txBody>
    </cdr:sp>
  </cdr:relSizeAnchor>
  <cdr:relSizeAnchor xmlns:cdr="http://schemas.openxmlformats.org/drawingml/2006/chartDrawing">
    <cdr:from>
      <cdr:x>0.07142</cdr:x>
      <cdr:y>0.49699</cdr:y>
    </cdr:from>
    <cdr:to>
      <cdr:x>0.24051</cdr:x>
      <cdr:y>0.58698</cdr:y>
    </cdr:to>
    <cdr:sp macro="" textlink="">
      <cdr:nvSpPr>
        <cdr:cNvPr id="9" name="TextBox 16"/>
        <cdr:cNvSpPr txBox="1"/>
      </cdr:nvSpPr>
      <cdr:spPr>
        <a:xfrm xmlns:a="http://schemas.openxmlformats.org/drawingml/2006/main">
          <a:off x="589173" y="1529816"/>
          <a:ext cx="1394934"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200" dirty="0"/>
            <a:t>n</a:t>
          </a:r>
          <a:r>
            <a:rPr lang="en-US" sz="1200" dirty="0" smtClean="0"/>
            <a:t>atural gas prices</a:t>
          </a:r>
          <a:endParaRPr lang="en-US" sz="1200" dirty="0"/>
        </a:p>
      </cdr:txBody>
    </cdr:sp>
  </cdr:relSizeAnchor>
  <cdr:relSizeAnchor xmlns:cdr="http://schemas.openxmlformats.org/drawingml/2006/chartDrawing">
    <cdr:from>
      <cdr:x>0.06712</cdr:x>
      <cdr:y>0.23103</cdr:y>
    </cdr:from>
    <cdr:to>
      <cdr:x>0.36303</cdr:x>
      <cdr:y>0.32102</cdr:y>
    </cdr:to>
    <cdr:sp macro="" textlink="">
      <cdr:nvSpPr>
        <cdr:cNvPr id="10" name="TextBox 17"/>
        <cdr:cNvSpPr txBox="1"/>
      </cdr:nvSpPr>
      <cdr:spPr>
        <a:xfrm xmlns:a="http://schemas.openxmlformats.org/drawingml/2006/main">
          <a:off x="553701" y="711148"/>
          <a:ext cx="244108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200" dirty="0"/>
            <a:t>c</a:t>
          </a:r>
          <a:r>
            <a:rPr lang="en-US" sz="1200" dirty="0" smtClean="0"/>
            <a:t>oal-fired capacity</a:t>
          </a:r>
        </a:p>
      </cdr:txBody>
    </cdr:sp>
  </cdr:relSizeAnchor>
  <cdr:relSizeAnchor xmlns:cdr="http://schemas.openxmlformats.org/drawingml/2006/chartDrawing">
    <cdr:from>
      <cdr:x>0.63337</cdr:x>
      <cdr:y>0.16116</cdr:y>
    </cdr:from>
    <cdr:to>
      <cdr:x>0.90027</cdr:x>
      <cdr:y>0.37113</cdr:y>
    </cdr:to>
    <cdr:sp macro="" textlink="">
      <cdr:nvSpPr>
        <cdr:cNvPr id="11" name="TextBox 6"/>
        <cdr:cNvSpPr txBox="1"/>
      </cdr:nvSpPr>
      <cdr:spPr>
        <a:xfrm xmlns:a="http://schemas.openxmlformats.org/drawingml/2006/main">
          <a:off x="5224930" y="496077"/>
          <a:ext cx="2201768"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200" b="1" dirty="0" smtClean="0">
              <a:solidFill>
                <a:schemeClr val="accent2">
                  <a:lumMod val="60000"/>
                  <a:lumOff val="40000"/>
                </a:schemeClr>
              </a:solidFill>
            </a:rPr>
            <a:t>Low Oil and Gas supply</a:t>
          </a:r>
        </a:p>
        <a:p xmlns:a="http://schemas.openxmlformats.org/drawingml/2006/main">
          <a:r>
            <a:rPr lang="en-US" sz="1200" b="1" dirty="0"/>
            <a:t>R</a:t>
          </a:r>
          <a:r>
            <a:rPr lang="en-US" sz="1200" b="1" dirty="0" smtClean="0"/>
            <a:t>eference</a:t>
          </a:r>
        </a:p>
        <a:p xmlns:a="http://schemas.openxmlformats.org/drawingml/2006/main">
          <a:r>
            <a:rPr lang="en-US" sz="1200" b="1" dirty="0" smtClean="0">
              <a:solidFill>
                <a:schemeClr val="accent2">
                  <a:lumMod val="75000"/>
                </a:schemeClr>
              </a:solidFill>
            </a:rPr>
            <a:t>High </a:t>
          </a:r>
          <a:r>
            <a:rPr lang="en-US" sz="1200" b="1" dirty="0">
              <a:solidFill>
                <a:schemeClr val="accent2">
                  <a:lumMod val="75000"/>
                </a:schemeClr>
              </a:solidFill>
            </a:rPr>
            <a:t>O</a:t>
          </a:r>
          <a:r>
            <a:rPr lang="en-US" sz="1200" b="1" dirty="0" smtClean="0">
              <a:solidFill>
                <a:schemeClr val="accent2">
                  <a:lumMod val="75000"/>
                </a:schemeClr>
              </a:solidFill>
            </a:rPr>
            <a:t>il and Gas supply</a:t>
          </a:r>
          <a:endParaRPr lang="en-US" sz="1200" b="1" dirty="0">
            <a:solidFill>
              <a:schemeClr val="accent2">
                <a:lumMod val="75000"/>
              </a:schemeClr>
            </a:solidFill>
          </a:endParaRPr>
        </a:p>
      </cdr:txBody>
    </cdr:sp>
  </cdr:relSizeAnchor>
</c:userShapes>
</file>

<file path=ppt/drawings/drawing77.xml><?xml version="1.0" encoding="utf-8"?>
<c:userShapes xmlns:c="http://schemas.openxmlformats.org/drawingml/2006/chart">
  <cdr:relSizeAnchor xmlns:cdr="http://schemas.openxmlformats.org/drawingml/2006/chartDrawing">
    <cdr:from>
      <cdr:x>0.15843</cdr:x>
      <cdr:y>0.00902</cdr:y>
    </cdr:from>
    <cdr:to>
      <cdr:x>0.37139</cdr:x>
      <cdr:y>0.15537</cdr:y>
    </cdr:to>
    <cdr:sp macro="" textlink="">
      <cdr:nvSpPr>
        <cdr:cNvPr id="6" name="TextBox 1"/>
        <cdr:cNvSpPr txBox="1"/>
      </cdr:nvSpPr>
      <cdr:spPr bwMode="auto">
        <a:xfrm xmlns:a="http://schemas.openxmlformats.org/drawingml/2006/main">
          <a:off x="411716" y="25682"/>
          <a:ext cx="553427" cy="41663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p>
        <a:p xmlns:a="http://schemas.openxmlformats.org/drawingml/2006/main">
          <a:pPr eaLnBrk="0" hangingPunct="0"/>
          <a:r>
            <a:rPr lang="en-US" sz="1200" dirty="0" smtClean="0">
              <a:solidFill>
                <a:schemeClr val="tx1"/>
              </a:solidFill>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0.20048</cdr:x>
      <cdr:y>0.14714</cdr:y>
    </cdr:from>
    <cdr:to>
      <cdr:x>0.40088</cdr:x>
      <cdr:y>0.23474</cdr:y>
    </cdr:to>
    <cdr:sp macro="" textlink="">
      <cdr:nvSpPr>
        <cdr:cNvPr id="7" name="TextBox 1"/>
        <cdr:cNvSpPr txBox="1"/>
      </cdr:nvSpPr>
      <cdr:spPr>
        <a:xfrm xmlns:a="http://schemas.openxmlformats.org/drawingml/2006/main">
          <a:off x="834503" y="524741"/>
          <a:ext cx="834150" cy="3123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b="1" dirty="0">
            <a:solidFill>
              <a:schemeClr val="tx1"/>
            </a:solidFill>
          </a:endParaRPr>
        </a:p>
      </cdr:txBody>
    </cdr:sp>
  </cdr:relSizeAnchor>
</c:userShapes>
</file>

<file path=ppt/drawings/drawing78.xml><?xml version="1.0" encoding="utf-8"?>
<c:userShapes xmlns:c="http://schemas.openxmlformats.org/drawingml/2006/chart">
  <cdr:relSizeAnchor xmlns:cdr="http://schemas.openxmlformats.org/drawingml/2006/chartDrawing">
    <cdr:from>
      <cdr:x>0.71906</cdr:x>
      <cdr:y>0.15068</cdr:y>
    </cdr:from>
    <cdr:to>
      <cdr:x>0.98115</cdr:x>
      <cdr:y>0.79407</cdr:y>
    </cdr:to>
    <cdr:sp macro="" textlink="">
      <cdr:nvSpPr>
        <cdr:cNvPr id="3" name="TextBox 1"/>
        <cdr:cNvSpPr txBox="1"/>
      </cdr:nvSpPr>
      <cdr:spPr>
        <a:xfrm xmlns:a="http://schemas.openxmlformats.org/drawingml/2006/main">
          <a:off x="5753187" y="463804"/>
          <a:ext cx="2096983" cy="1980459"/>
        </a:xfrm>
        <a:prstGeom xmlns:a="http://schemas.openxmlformats.org/drawingml/2006/main" prst="rect">
          <a:avLst/>
        </a:prstGeom>
      </cdr:spPr>
      <cdr:txBody>
        <a:bodyPr xmlns:a="http://schemas.openxmlformats.org/drawingml/2006/main" wrap="square" lIns="45720" rIns="4572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200" b="1" dirty="0" smtClean="0">
            <a:solidFill>
              <a:schemeClr val="tx1">
                <a:lumMod val="50000"/>
                <a:lumOff val="50000"/>
              </a:schemeClr>
            </a:solidFill>
          </a:endParaRPr>
        </a:p>
        <a:p xmlns:a="http://schemas.openxmlformats.org/drawingml/2006/main">
          <a:r>
            <a:rPr lang="en-US" sz="1200" b="1" dirty="0">
              <a:solidFill>
                <a:schemeClr val="accent1"/>
              </a:solidFill>
            </a:rPr>
            <a:t>n</a:t>
          </a:r>
          <a:r>
            <a:rPr lang="en-US" sz="1200" b="1" dirty="0" smtClean="0">
              <a:solidFill>
                <a:schemeClr val="accent1"/>
              </a:solidFill>
            </a:rPr>
            <a:t>ew combined cycle (natural gas)</a:t>
          </a:r>
        </a:p>
        <a:p xmlns:a="http://schemas.openxmlformats.org/drawingml/2006/main">
          <a:r>
            <a:rPr lang="en-US" sz="1200" b="1" dirty="0" smtClean="0">
              <a:solidFill>
                <a:schemeClr val="bg1">
                  <a:lumMod val="50000"/>
                </a:schemeClr>
              </a:solidFill>
            </a:rPr>
            <a:t>coal</a:t>
          </a:r>
        </a:p>
        <a:p xmlns:a="http://schemas.openxmlformats.org/drawingml/2006/main">
          <a:r>
            <a:rPr lang="en-US" sz="1200" b="1" dirty="0" smtClean="0">
              <a:solidFill>
                <a:schemeClr val="accent2"/>
              </a:solidFill>
            </a:rPr>
            <a:t>existing combined cycle (natural gas)</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4"/>
              </a:solidFill>
              <a:effectLst/>
              <a:uLnTx/>
              <a:uFillTx/>
              <a:latin typeface="+mn-lt"/>
              <a:ea typeface="+mn-ea"/>
              <a:cs typeface="+mn-cs"/>
            </a:rPr>
            <a:t>oil and natural gas steam</a:t>
          </a:r>
        </a:p>
        <a:p xmlns:a="http://schemas.openxmlformats.org/drawingml/2006/main">
          <a:r>
            <a:rPr lang="en-US" sz="1200" b="1" dirty="0" smtClean="0">
              <a:solidFill>
                <a:schemeClr val="accent3"/>
              </a:solidFill>
            </a:rPr>
            <a:t>combustion</a:t>
          </a:r>
          <a:r>
            <a:rPr lang="en-US" sz="1200" b="1" baseline="0" dirty="0" smtClean="0">
              <a:solidFill>
                <a:schemeClr val="accent3"/>
              </a:solidFill>
            </a:rPr>
            <a:t> turbine </a:t>
          </a:r>
          <a:r>
            <a:rPr lang="en-US" sz="1200" b="1" dirty="0" smtClean="0">
              <a:solidFill>
                <a:schemeClr val="accent3"/>
              </a:solidFill>
            </a:rPr>
            <a:t>(natural gas)</a:t>
          </a:r>
          <a:endParaRPr lang="en-US" sz="1200" b="1" dirty="0">
            <a:solidFill>
              <a:schemeClr val="accent3"/>
            </a:solidFill>
          </a:endParaRPr>
        </a:p>
      </cdr:txBody>
    </cdr:sp>
  </cdr:relSizeAnchor>
  <cdr:relSizeAnchor xmlns:cdr="http://schemas.openxmlformats.org/drawingml/2006/chartDrawing">
    <cdr:from>
      <cdr:x>0.16019</cdr:x>
      <cdr:y>0.04466</cdr:y>
    </cdr:from>
    <cdr:to>
      <cdr:x>0.27194</cdr:x>
      <cdr:y>0.19101</cdr:y>
    </cdr:to>
    <cdr:sp macro="" textlink="">
      <cdr:nvSpPr>
        <cdr:cNvPr id="4" name="TextBox 1"/>
        <cdr:cNvSpPr txBox="1"/>
      </cdr:nvSpPr>
      <cdr:spPr bwMode="auto">
        <a:xfrm xmlns:a="http://schemas.openxmlformats.org/drawingml/2006/main">
          <a:off x="1281720" y="137478"/>
          <a:ext cx="894032" cy="45048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79.xml><?xml version="1.0" encoding="utf-8"?>
<c:userShapes xmlns:c="http://schemas.openxmlformats.org/drawingml/2006/chart">
  <cdr:relSizeAnchor xmlns:cdr="http://schemas.openxmlformats.org/drawingml/2006/chartDrawing">
    <cdr:from>
      <cdr:x>0.09281</cdr:x>
      <cdr:y>0.04588</cdr:y>
    </cdr:from>
    <cdr:to>
      <cdr:x>0.31503</cdr:x>
      <cdr:y>0.18013</cdr:y>
    </cdr:to>
    <cdr:grpSp>
      <cdr:nvGrpSpPr>
        <cdr:cNvPr id="3" name="Group 2"/>
        <cdr:cNvGrpSpPr/>
      </cdr:nvGrpSpPr>
      <cdr:grpSpPr>
        <a:xfrm xmlns:a="http://schemas.openxmlformats.org/drawingml/2006/main">
          <a:off x="358814" y="137735"/>
          <a:ext cx="859129" cy="403028"/>
          <a:chOff x="-874828" y="-215367"/>
          <a:chExt cx="1168384" cy="368275"/>
        </a:xfrm>
      </cdr:grpSpPr>
      <cdr:sp macro="" textlink="">
        <cdr:nvSpPr>
          <cdr:cNvPr id="5" name="TextBox 1"/>
          <cdr:cNvSpPr txBox="1"/>
        </cdr:nvSpPr>
        <cdr:spPr bwMode="auto">
          <a:xfrm xmlns:a="http://schemas.openxmlformats.org/drawingml/2006/main">
            <a:off x="-874828" y="-215367"/>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grpSp>
  </cdr:relSizeAnchor>
</c:userShapes>
</file>

<file path=ppt/drawings/drawing8.xml><?xml version="1.0" encoding="utf-8"?>
<c:userShapes xmlns:c="http://schemas.openxmlformats.org/drawingml/2006/chart">
  <cdr:relSizeAnchor xmlns:cdr="http://schemas.openxmlformats.org/drawingml/2006/chartDrawing">
    <cdr:from>
      <cdr:x>0.64017</cdr:x>
      <cdr:y>0.22208</cdr:y>
    </cdr:from>
    <cdr:to>
      <cdr:x>0.88999</cdr:x>
      <cdr:y>0.76176</cdr:y>
    </cdr:to>
    <cdr:sp macro="" textlink="">
      <cdr:nvSpPr>
        <cdr:cNvPr id="3" name="TextBox 1"/>
        <cdr:cNvSpPr txBox="1"/>
      </cdr:nvSpPr>
      <cdr:spPr bwMode="auto">
        <a:xfrm xmlns:a="http://schemas.openxmlformats.org/drawingml/2006/main">
          <a:off x="2575228" y="687830"/>
          <a:ext cx="1004957" cy="167150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eaLnBrk="0" hangingPunct="0"/>
          <a:r>
            <a:rPr lang="en-US" sz="1200" b="1" i="0" dirty="0">
              <a:solidFill>
                <a:srgbClr val="BD732A"/>
              </a:solidFill>
              <a:latin typeface="+mn-lt"/>
              <a:ea typeface="Times New Roman" charset="0"/>
              <a:cs typeface="Times New Roman" charset="0"/>
            </a:rPr>
            <a:t>petroleum</a:t>
          </a:r>
        </a:p>
        <a:p xmlns:a="http://schemas.openxmlformats.org/drawingml/2006/main">
          <a:pPr algn="r" eaLnBrk="0" hangingPunct="0"/>
          <a:endParaRPr lang="en-US" sz="1200" b="1" i="0" dirty="0">
            <a:solidFill>
              <a:schemeClr val="accent1"/>
            </a:solidFill>
            <a:latin typeface="+mn-lt"/>
            <a:ea typeface="Times New Roman" charset="0"/>
            <a:cs typeface="Times New Roman" charset="0"/>
          </a:endParaRPr>
        </a:p>
        <a:p xmlns:a="http://schemas.openxmlformats.org/drawingml/2006/main">
          <a:pPr algn="r" eaLnBrk="0" hangingPunct="0"/>
          <a:endParaRPr lang="en-US" sz="1200" b="1" i="0" dirty="0">
            <a:solidFill>
              <a:schemeClr val="accent1"/>
            </a:solidFill>
            <a:latin typeface="+mn-lt"/>
            <a:ea typeface="Times New Roman" charset="0"/>
            <a:cs typeface="Times New Roman" charset="0"/>
          </a:endParaRPr>
        </a:p>
        <a:p xmlns:a="http://schemas.openxmlformats.org/drawingml/2006/main">
          <a:pPr algn="r" eaLnBrk="0" hangingPunct="0"/>
          <a:endParaRPr lang="en-US" sz="1200" b="1" i="0" dirty="0" smtClean="0">
            <a:solidFill>
              <a:schemeClr val="accent1"/>
            </a:solidFill>
            <a:latin typeface="+mn-lt"/>
            <a:ea typeface="Times New Roman" charset="0"/>
            <a:cs typeface="Times New Roman" charset="0"/>
          </a:endParaRPr>
        </a:p>
        <a:p xmlns:a="http://schemas.openxmlformats.org/drawingml/2006/main">
          <a:pPr algn="r" eaLnBrk="0" hangingPunct="0"/>
          <a:r>
            <a:rPr lang="en-US" sz="1200" b="1" i="0" dirty="0" smtClean="0">
              <a:solidFill>
                <a:schemeClr val="accent1"/>
              </a:solidFill>
              <a:latin typeface="+mn-lt"/>
              <a:ea typeface="Times New Roman" charset="0"/>
              <a:cs typeface="Times New Roman" charset="0"/>
            </a:rPr>
            <a:t>natural </a:t>
          </a:r>
          <a:r>
            <a:rPr lang="en-US" sz="1200" b="1" i="0" dirty="0">
              <a:solidFill>
                <a:schemeClr val="accent1"/>
              </a:solidFill>
              <a:latin typeface="+mn-lt"/>
              <a:ea typeface="Times New Roman" charset="0"/>
              <a:cs typeface="Times New Roman" charset="0"/>
            </a:rPr>
            <a:t>gas</a:t>
          </a:r>
        </a:p>
        <a:p xmlns:a="http://schemas.openxmlformats.org/drawingml/2006/main">
          <a:pPr algn="r" eaLnBrk="0" hangingPunct="0"/>
          <a:endParaRPr lang="en-US" sz="1200" b="1" i="0" dirty="0">
            <a:solidFill>
              <a:schemeClr val="accent2"/>
            </a:solidFill>
            <a:latin typeface="+mn-lt"/>
            <a:ea typeface="Times New Roman" charset="0"/>
            <a:cs typeface="Times New Roman" charset="0"/>
          </a:endParaRPr>
        </a:p>
        <a:p xmlns:a="http://schemas.openxmlformats.org/drawingml/2006/main">
          <a:pPr algn="r" eaLnBrk="0" hangingPunct="0"/>
          <a:endParaRPr lang="en-US" sz="1200" b="1" i="0" dirty="0">
            <a:solidFill>
              <a:schemeClr val="tx1">
                <a:lumMod val="50000"/>
                <a:lumOff val="50000"/>
              </a:schemeClr>
            </a:solidFill>
            <a:latin typeface="+mn-lt"/>
            <a:ea typeface="Times New Roman" charset="0"/>
            <a:cs typeface="Times New Roman" charset="0"/>
          </a:endParaRPr>
        </a:p>
        <a:p xmlns:a="http://schemas.openxmlformats.org/drawingml/2006/main">
          <a:pPr algn="r" eaLnBrk="0" hangingPunct="0"/>
          <a:r>
            <a:rPr lang="en-US" sz="1200" b="1" i="0" dirty="0" smtClean="0">
              <a:solidFill>
                <a:schemeClr val="tx1">
                  <a:lumMod val="50000"/>
                  <a:lumOff val="50000"/>
                </a:schemeClr>
              </a:solidFill>
              <a:latin typeface="+mn-lt"/>
              <a:ea typeface="Times New Roman" charset="0"/>
              <a:cs typeface="Times New Roman" charset="0"/>
            </a:rPr>
            <a:t>coal</a:t>
          </a:r>
          <a:endParaRPr lang="en-US" sz="1200" b="1" i="0" dirty="0">
            <a:solidFill>
              <a:schemeClr val="tx1">
                <a:lumMod val="50000"/>
                <a:lumOff val="50000"/>
              </a:schemeClr>
            </a:solidFill>
            <a:latin typeface="+mn-lt"/>
            <a:ea typeface="Times New Roman" charset="0"/>
            <a:cs typeface="Times New Roman" charset="0"/>
          </a:endParaRPr>
        </a:p>
      </cdr:txBody>
    </cdr:sp>
  </cdr:relSizeAnchor>
  <cdr:relSizeAnchor xmlns:cdr="http://schemas.openxmlformats.org/drawingml/2006/chartDrawing">
    <cdr:from>
      <cdr:x>0.36926</cdr:x>
      <cdr:y>0</cdr:y>
    </cdr:from>
    <cdr:to>
      <cdr:x>0.63074</cdr:x>
      <cdr:y>0.15064</cdr:y>
    </cdr:to>
    <cdr:sp macro="" textlink="">
      <cdr:nvSpPr>
        <cdr:cNvPr id="2" name="TextBox 1"/>
        <cdr:cNvSpPr txBox="1"/>
      </cdr:nvSpPr>
      <cdr:spPr bwMode="auto">
        <a:xfrm xmlns:a="http://schemas.openxmlformats.org/drawingml/2006/main">
          <a:off x="1485431" y="0"/>
          <a:ext cx="1051862" cy="4665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r>
            <a:rPr lang="en-US" sz="1200" i="0" dirty="0">
              <a:solidFill>
                <a:srgbClr val="333333"/>
              </a:solidFill>
              <a:latin typeface="+mn-lt"/>
              <a:ea typeface="Times New Roman" charset="0"/>
              <a:cs typeface="Times New Roman" charset="0"/>
            </a:rPr>
            <a:t>         </a:t>
          </a:r>
          <a:r>
            <a:rPr lang="en-US" sz="1200" b="1" i="0" dirty="0" smtClean="0">
              <a:solidFill>
                <a:srgbClr val="333333"/>
              </a:solidFill>
              <a:latin typeface="+mn-lt"/>
              <a:ea typeface="Times New Roman" charset="0"/>
              <a:cs typeface="Times New Roman" charset="0"/>
            </a:rPr>
            <a:t>2020</a:t>
          </a:r>
        </a:p>
        <a:p xmlns:a="http://schemas.openxmlformats.org/drawingml/2006/main">
          <a:pPr eaLnBrk="0" hangingPunct="0"/>
          <a:r>
            <a:rPr lang="en-US" sz="1200" i="0" dirty="0" smtClean="0">
              <a:solidFill>
                <a:srgbClr val="333333"/>
              </a:solidFill>
              <a:latin typeface="+mn-lt"/>
              <a:ea typeface="Times New Roman" charset="0"/>
              <a:cs typeface="Times New Roman" charset="0"/>
            </a:rPr>
            <a:t> history   projections</a:t>
          </a:r>
        </a:p>
        <a:p xmlns:a="http://schemas.openxmlformats.org/drawingml/2006/main">
          <a:pPr eaLnBrk="0" hangingPunct="0"/>
          <a:endParaRPr lang="en-US" sz="1400" i="0" dirty="0">
            <a:solidFill>
              <a:srgbClr val="333333"/>
            </a:solidFill>
            <a:latin typeface="+mn-lt"/>
            <a:ea typeface="Times New Roman" charset="0"/>
            <a:cs typeface="Times New Roman" charset="0"/>
          </a:endParaRPr>
        </a:p>
      </cdr:txBody>
    </cdr:sp>
  </cdr:relSizeAnchor>
</c:userShapes>
</file>

<file path=ppt/drawings/drawing80.xml><?xml version="1.0" encoding="utf-8"?>
<c:userShapes xmlns:c="http://schemas.openxmlformats.org/drawingml/2006/chart">
  <cdr:relSizeAnchor xmlns:cdr="http://schemas.openxmlformats.org/drawingml/2006/chartDrawing">
    <cdr:from>
      <cdr:x>0.00521</cdr:x>
      <cdr:y>0</cdr:y>
    </cdr:from>
    <cdr:to>
      <cdr:x>0.46875</cdr:x>
      <cdr:y>0.23264</cdr:y>
    </cdr:to>
    <cdr:sp macro="" textlink="">
      <cdr:nvSpPr>
        <cdr:cNvPr id="2" name="TextBox 1"/>
        <cdr:cNvSpPr txBox="1"/>
      </cdr:nvSpPr>
      <cdr:spPr bwMode="auto">
        <a:xfrm xmlns:a="http://schemas.openxmlformats.org/drawingml/2006/main">
          <a:off x="22312" y="0"/>
          <a:ext cx="1985081" cy="82396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200" b="0" i="0" dirty="0" smtClean="0">
            <a:solidFill>
              <a:sysClr val="windowText" lastClr="000000"/>
            </a:solidFill>
            <a:ea typeface="Times New Roman" charset="0"/>
            <a:cs typeface="Times New Roman" charset="0"/>
          </a:endParaRPr>
        </a:p>
      </cdr:txBody>
    </cdr:sp>
  </cdr:relSizeAnchor>
  <cdr:relSizeAnchor xmlns:cdr="http://schemas.openxmlformats.org/drawingml/2006/chartDrawing">
    <cdr:from>
      <cdr:x>0.11747</cdr:x>
      <cdr:y>0.04967</cdr:y>
    </cdr:from>
    <cdr:to>
      <cdr:x>0.33043</cdr:x>
      <cdr:y>0.18856</cdr:y>
    </cdr:to>
    <cdr:grpSp>
      <cdr:nvGrpSpPr>
        <cdr:cNvPr id="4" name="Group 3"/>
        <cdr:cNvGrpSpPr/>
      </cdr:nvGrpSpPr>
      <cdr:grpSpPr>
        <a:xfrm xmlns:a="http://schemas.openxmlformats.org/drawingml/2006/main">
          <a:off x="472550" y="149113"/>
          <a:ext cx="856679" cy="416958"/>
          <a:chOff x="1283425" y="-28223403"/>
          <a:chExt cx="1168384" cy="28217336"/>
        </a:xfrm>
      </cdr:grpSpPr>
      <cdr:sp macro="" textlink="">
        <cdr:nvSpPr>
          <cdr:cNvPr id="6" name="TextBox 1"/>
          <cdr:cNvSpPr txBox="1"/>
        </cdr:nvSpPr>
        <cdr:spPr bwMode="auto">
          <a:xfrm xmlns:a="http://schemas.openxmlformats.org/drawingml/2006/main">
            <a:off x="1283425" y="-28223403"/>
            <a:ext cx="1168384" cy="282173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2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grpSp>
  </cdr:relSizeAnchor>
  <cdr:relSizeAnchor xmlns:cdr="http://schemas.openxmlformats.org/drawingml/2006/chartDrawing">
    <cdr:from>
      <cdr:x>0.69782</cdr:x>
      <cdr:y>0.41053</cdr:y>
    </cdr:from>
    <cdr:to>
      <cdr:x>0.95695</cdr:x>
      <cdr:y>1</cdr:y>
    </cdr:to>
    <cdr:sp macro="" textlink="">
      <cdr:nvSpPr>
        <cdr:cNvPr id="7" name="TextBox 1"/>
        <cdr:cNvSpPr txBox="1"/>
      </cdr:nvSpPr>
      <cdr:spPr bwMode="auto">
        <a:xfrm xmlns:a="http://schemas.openxmlformats.org/drawingml/2006/main">
          <a:off x="2807125" y="1232441"/>
          <a:ext cx="1042408" cy="17696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6"/>
              </a:solidFill>
              <a:ea typeface="Times New Roman" charset="0"/>
              <a:cs typeface="Times New Roman" charset="0"/>
            </a:rPr>
            <a:t>motor</a:t>
          </a:r>
          <a:r>
            <a:rPr lang="en-US" sz="1200" b="1" dirty="0" smtClean="0">
              <a:solidFill>
                <a:schemeClr val="accent6"/>
              </a:solidFill>
              <a:ea typeface="Times New Roman" charset="0"/>
              <a:cs typeface="Times New Roman" charset="0"/>
            </a:rPr>
            <a:t> </a:t>
          </a:r>
          <a:r>
            <a:rPr lang="en-US" sz="1200" b="1" i="0" dirty="0" smtClean="0">
              <a:solidFill>
                <a:schemeClr val="accent6"/>
              </a:solidFill>
              <a:ea typeface="Times New Roman" charset="0"/>
              <a:cs typeface="Times New Roman" charset="0"/>
            </a:rPr>
            <a:t>gasoline</a:t>
          </a:r>
          <a:endParaRPr lang="en-US" sz="700" b="1" dirty="0" smtClean="0">
            <a:solidFill>
              <a:schemeClr val="accent2"/>
            </a:solidFill>
            <a:ea typeface="Times New Roman" charset="0"/>
            <a:cs typeface="Times New Roman" charset="0"/>
          </a:endParaRPr>
        </a:p>
        <a:p xmlns:a="http://schemas.openxmlformats.org/drawingml/2006/main">
          <a:pPr eaLnBrk="0" hangingPunct="0"/>
          <a:r>
            <a:rPr lang="en-US" sz="1200" b="1" dirty="0" smtClean="0">
              <a:solidFill>
                <a:schemeClr val="accent2"/>
              </a:solidFill>
              <a:ea typeface="Times New Roman" charset="0"/>
              <a:cs typeface="Times New Roman" charset="0"/>
            </a:rPr>
            <a:t>d</a:t>
          </a:r>
          <a:r>
            <a:rPr lang="en-US" sz="1200" b="1" i="0" dirty="0" smtClean="0">
              <a:solidFill>
                <a:schemeClr val="accent2"/>
              </a:solidFill>
              <a:ea typeface="Times New Roman" charset="0"/>
              <a:cs typeface="Times New Roman" charset="0"/>
            </a:rPr>
            <a:t>istillate</a:t>
          </a:r>
          <a:r>
            <a:rPr lang="en-US" sz="1200" b="1" dirty="0" smtClean="0">
              <a:solidFill>
                <a:schemeClr val="accent2"/>
              </a:solidFill>
              <a:ea typeface="Times New Roman" charset="0"/>
              <a:cs typeface="Times New Roman" charset="0"/>
            </a:rPr>
            <a:t> </a:t>
          </a:r>
          <a:r>
            <a:rPr lang="en-US" sz="1200" b="1" i="0" dirty="0" smtClean="0">
              <a:solidFill>
                <a:schemeClr val="accent2"/>
              </a:solidFill>
              <a:ea typeface="Times New Roman" charset="0"/>
              <a:cs typeface="Times New Roman" charset="0"/>
            </a:rPr>
            <a:t>fuel oil</a:t>
          </a:r>
        </a:p>
        <a:p xmlns:a="http://schemas.openxmlformats.org/drawingml/2006/main">
          <a:pPr eaLnBrk="0" hangingPunct="0"/>
          <a:r>
            <a:rPr lang="en-US" sz="1200" b="1" i="0" dirty="0" smtClean="0">
              <a:solidFill>
                <a:schemeClr val="tx1"/>
              </a:solidFill>
              <a:latin typeface="+mn-lt"/>
              <a:ea typeface="Times New Roman" charset="0"/>
              <a:cs typeface="Times New Roman" charset="0"/>
            </a:rPr>
            <a:t>jet fuel</a:t>
          </a:r>
        </a:p>
        <a:p xmlns:a="http://schemas.openxmlformats.org/drawingml/2006/main">
          <a:pPr eaLnBrk="0" hangingPunct="0"/>
          <a:r>
            <a:rPr lang="en-US" sz="1200" b="1" i="0" dirty="0" smtClean="0">
              <a:solidFill>
                <a:schemeClr val="accent4"/>
              </a:solidFill>
              <a:latin typeface="+mn-lt"/>
              <a:ea typeface="Times New Roman" charset="0"/>
              <a:cs typeface="Times New Roman" charset="0"/>
            </a:rPr>
            <a:t>electricity</a:t>
          </a:r>
        </a:p>
        <a:p xmlns:a="http://schemas.openxmlformats.org/drawingml/2006/main">
          <a:pPr eaLnBrk="0" hangingPunct="0"/>
          <a:r>
            <a:rPr lang="en-US" sz="1200" b="1" i="0" dirty="0" smtClean="0">
              <a:solidFill>
                <a:schemeClr val="tx1">
                  <a:lumMod val="50000"/>
                  <a:lumOff val="50000"/>
                </a:schemeClr>
              </a:solidFill>
              <a:latin typeface="+mn-lt"/>
              <a:ea typeface="Times New Roman" charset="0"/>
              <a:cs typeface="Times New Roman" charset="0"/>
            </a:rPr>
            <a:t>other</a:t>
          </a:r>
          <a:endParaRPr lang="en-US" sz="1200" b="0" i="0" dirty="0" smtClean="0">
            <a:solidFill>
              <a:schemeClr val="tx1">
                <a:lumMod val="50000"/>
                <a:lumOff val="50000"/>
              </a:schemeClr>
            </a:solidFill>
            <a:latin typeface="+mn-lt"/>
            <a:ea typeface="Times New Roman" charset="0"/>
            <a:cs typeface="Times New Roman" charset="0"/>
          </a:endParaRPr>
        </a:p>
      </cdr:txBody>
    </cdr:sp>
  </cdr:relSizeAnchor>
</c:userShapes>
</file>

<file path=ppt/drawings/drawing81.xml><?xml version="1.0" encoding="utf-8"?>
<c:userShapes xmlns:c="http://schemas.openxmlformats.org/drawingml/2006/chart">
  <cdr:relSizeAnchor xmlns:cdr="http://schemas.openxmlformats.org/drawingml/2006/chartDrawing">
    <cdr:from>
      <cdr:x>0.00521</cdr:x>
      <cdr:y>0</cdr:y>
    </cdr:from>
    <cdr:to>
      <cdr:x>0.46875</cdr:x>
      <cdr:y>0.23264</cdr:y>
    </cdr:to>
    <cdr:sp macro="" textlink="">
      <cdr:nvSpPr>
        <cdr:cNvPr id="2" name="TextBox 1"/>
        <cdr:cNvSpPr txBox="1"/>
      </cdr:nvSpPr>
      <cdr:spPr bwMode="auto">
        <a:xfrm xmlns:a="http://schemas.openxmlformats.org/drawingml/2006/main">
          <a:off x="28575" y="0"/>
          <a:ext cx="2543175" cy="6381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endParaRPr lang="en-US" sz="1200" b="0"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0.1581</cdr:x>
      <cdr:y>0.07793</cdr:y>
    </cdr:from>
    <cdr:to>
      <cdr:x>0.37106</cdr:x>
      <cdr:y>0.21682</cdr:y>
    </cdr:to>
    <cdr:sp macro="" textlink="">
      <cdr:nvSpPr>
        <cdr:cNvPr id="6" name="TextBox 1"/>
        <cdr:cNvSpPr txBox="1"/>
      </cdr:nvSpPr>
      <cdr:spPr bwMode="auto">
        <a:xfrm xmlns:a="http://schemas.openxmlformats.org/drawingml/2006/main">
          <a:off x="1264958" y="239871"/>
          <a:ext cx="1703893" cy="4275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endParaRPr lang="en-US" sz="12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0.77437</cdr:x>
      <cdr:y>0.04465</cdr:y>
    </cdr:from>
    <cdr:to>
      <cdr:x>0.99519</cdr:x>
      <cdr:y>0.88694</cdr:y>
    </cdr:to>
    <cdr:sp macro="" textlink="">
      <cdr:nvSpPr>
        <cdr:cNvPr id="3" name="TextBox 2"/>
        <cdr:cNvSpPr txBox="1"/>
      </cdr:nvSpPr>
      <cdr:spPr bwMode="auto">
        <a:xfrm xmlns:a="http://schemas.openxmlformats.org/drawingml/2006/main">
          <a:off x="6195747" y="137439"/>
          <a:ext cx="1766756" cy="25927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chemeClr val="accent2"/>
            </a:solidFill>
            <a:effectLst/>
            <a:uLnTx/>
            <a:uFillTx/>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chemeClr val="accent2"/>
            </a:solidFill>
            <a:effectLst/>
            <a:uLnTx/>
            <a:uFillTx/>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5"/>
              </a:solidFill>
              <a:effectLst/>
              <a:uLnTx/>
              <a:uFillTx/>
              <a:ea typeface="Times New Roman" charset="0"/>
              <a:cs typeface="Times New Roman" charset="0"/>
            </a:rPr>
            <a:t>other</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900" b="1" i="0" u="none" strike="noStrike" kern="0" cap="none" spc="0" normalizeH="0" baseline="0" noProof="0" dirty="0" smtClean="0">
            <a:ln>
              <a:noFill/>
            </a:ln>
            <a:solidFill>
              <a:schemeClr val="accent1"/>
            </a:solidFill>
            <a:effectLst/>
            <a:uLnTx/>
            <a:uFillTx/>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1"/>
              </a:solidFill>
              <a:effectLst/>
              <a:uLnTx/>
              <a:uFillTx/>
              <a:ea typeface="Times New Roman" charset="0"/>
              <a:cs typeface="Times New Roman" charset="0"/>
            </a:rPr>
            <a:t>compressed and liquid natural gas</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chemeClr val="accent4"/>
            </a:solidFill>
            <a:effectLst/>
            <a:uLnTx/>
            <a:uFillTx/>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4"/>
              </a:solidFill>
              <a:effectLst/>
              <a:uLnTx/>
              <a:uFillTx/>
              <a:ea typeface="Times New Roman" charset="0"/>
              <a:cs typeface="Times New Roman" charset="0"/>
            </a:rPr>
            <a:t>electricity</a:t>
          </a:r>
          <a:r>
            <a:rPr kumimoji="0" lang="en-US" sz="1200" b="1" i="0" u="none" strike="noStrike" kern="0" cap="none" spc="0" normalizeH="0" baseline="0" noProof="0" dirty="0" smtClean="0">
              <a:ln>
                <a:noFill/>
              </a:ln>
              <a:solidFill>
                <a:schemeClr val="accent1"/>
              </a:solidFill>
              <a:effectLst/>
              <a:uLnTx/>
              <a:uFillTx/>
              <a:ea typeface="Times New Roman" charset="0"/>
              <a:cs typeface="Times New Roman" charset="0"/>
            </a:rPr>
            <a:t>	 </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chemeClr val="accent3"/>
            </a:solidFill>
            <a:effectLst/>
            <a:uLnTx/>
            <a:uFillTx/>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2"/>
              </a:solidFill>
              <a:effectLst/>
              <a:uLnTx/>
              <a:uFillTx/>
              <a:ea typeface="Times New Roman" charset="0"/>
              <a:cs typeface="Times New Roman" charset="0"/>
            </a:rPr>
            <a:t>residual fuel oil</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lang="en-US" sz="1200" b="1" i="0" baseline="0" dirty="0" smtClean="0">
            <a:solidFill>
              <a:schemeClr val="accent2"/>
            </a:solidFill>
            <a:effectLst/>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chemeClr val="accent6"/>
              </a:solidFill>
              <a:effectLst/>
            </a:rPr>
            <a:t>other </a:t>
          </a:r>
          <a:r>
            <a:rPr lang="en-US" sz="1200" b="1" i="0" baseline="0" dirty="0">
              <a:solidFill>
                <a:schemeClr val="accent6"/>
              </a:solidFill>
              <a:effectLst/>
            </a:rPr>
            <a:t>petroleum</a:t>
          </a:r>
          <a:r>
            <a:rPr lang="en-US" sz="1200" b="1" i="0" baseline="0" dirty="0">
              <a:solidFill>
                <a:schemeClr val="accent2"/>
              </a:solidFill>
              <a:effectLst/>
            </a:rPr>
            <a:t>	</a:t>
          </a:r>
          <a:r>
            <a:rPr kumimoji="0" lang="en-US" sz="1200" b="1" i="0" u="none" strike="noStrike" kern="0" cap="none" spc="0" normalizeH="0" baseline="0" noProof="0" dirty="0" smtClean="0">
              <a:ln>
                <a:noFill/>
              </a:ln>
              <a:solidFill>
                <a:schemeClr val="accent5"/>
              </a:solidFill>
              <a:effectLst/>
              <a:uLnTx/>
              <a:uFillTx/>
              <a:ea typeface="Times New Roman" charset="0"/>
              <a:cs typeface="Times New Roman" charset="0"/>
            </a:rPr>
            <a:t> </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lumMod val="50000"/>
                </a:schemeClr>
              </a:solidFill>
              <a:effectLst/>
              <a:uLnTx/>
              <a:uFillTx/>
              <a:ea typeface="Times New Roman" charset="0"/>
              <a:cs typeface="Times New Roman" charset="0"/>
            </a:rPr>
            <a:t>pipeline fuel natural gas</a:t>
          </a:r>
        </a:p>
      </cdr:txBody>
    </cdr:sp>
  </cdr:relSizeAnchor>
</c:userShapes>
</file>

<file path=ppt/drawings/drawing82.xml><?xml version="1.0" encoding="utf-8"?>
<c:userShapes xmlns:c="http://schemas.openxmlformats.org/drawingml/2006/chart">
  <cdr:relSizeAnchor xmlns:cdr="http://schemas.openxmlformats.org/drawingml/2006/chartDrawing">
    <cdr:from>
      <cdr:x>0.17039</cdr:x>
      <cdr:y>0.10396</cdr:y>
    </cdr:from>
    <cdr:to>
      <cdr:x>0.59067</cdr:x>
      <cdr:y>0.57473</cdr:y>
    </cdr:to>
    <cdr:sp macro="" textlink="">
      <cdr:nvSpPr>
        <cdr:cNvPr id="2" name="TextBox 1"/>
        <cdr:cNvSpPr txBox="1"/>
      </cdr:nvSpPr>
      <cdr:spPr>
        <a:xfrm xmlns:a="http://schemas.openxmlformats.org/drawingml/2006/main">
          <a:off x="670015" y="275959"/>
          <a:ext cx="1652641" cy="12496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smtClean="0">
              <a:solidFill>
                <a:schemeClr val="bg2">
                  <a:lumMod val="40000"/>
                  <a:lumOff val="60000"/>
                </a:schemeClr>
              </a:solidFill>
            </a:rPr>
            <a:t>other</a:t>
          </a:r>
        </a:p>
        <a:p xmlns:a="http://schemas.openxmlformats.org/drawingml/2006/main">
          <a:r>
            <a:rPr lang="en-US" b="1" dirty="0" smtClean="0">
              <a:solidFill>
                <a:schemeClr val="accent4">
                  <a:lumMod val="60000"/>
                  <a:lumOff val="40000"/>
                </a:schemeClr>
              </a:solidFill>
            </a:rPr>
            <a:t>passenger rail</a:t>
          </a:r>
          <a:endParaRPr lang="en-US" b="1" dirty="0">
            <a:solidFill>
              <a:schemeClr val="accent4">
                <a:lumMod val="60000"/>
                <a:lumOff val="40000"/>
              </a:schemeClr>
            </a:solidFill>
          </a:endParaRPr>
        </a:p>
        <a:p xmlns:a="http://schemas.openxmlformats.org/drawingml/2006/main">
          <a:r>
            <a:rPr lang="en-US" b="1" dirty="0" smtClean="0">
              <a:solidFill>
                <a:schemeClr val="accent4"/>
              </a:solidFill>
            </a:rPr>
            <a:t>light-duty vehicles</a:t>
          </a:r>
          <a:endParaRPr lang="en-US" sz="1100" b="1" dirty="0">
            <a:solidFill>
              <a:schemeClr val="accent4"/>
            </a:solidFill>
          </a:endParaRPr>
        </a:p>
      </cdr:txBody>
    </cdr:sp>
  </cdr:relSizeAnchor>
</c:userShapes>
</file>

<file path=ppt/drawings/drawing83.xml><?xml version="1.0" encoding="utf-8"?>
<c:userShapes xmlns:c="http://schemas.openxmlformats.org/drawingml/2006/chart">
  <cdr:relSizeAnchor xmlns:cdr="http://schemas.openxmlformats.org/drawingml/2006/chartDrawing">
    <cdr:from>
      <cdr:x>0.08917</cdr:x>
      <cdr:y>0.09712</cdr:y>
    </cdr:from>
    <cdr:to>
      <cdr:x>0.74736</cdr:x>
      <cdr:y>0.63265</cdr:y>
    </cdr:to>
    <cdr:sp macro="" textlink="">
      <cdr:nvSpPr>
        <cdr:cNvPr id="2" name="TextBox 1"/>
        <cdr:cNvSpPr txBox="1"/>
      </cdr:nvSpPr>
      <cdr:spPr>
        <a:xfrm xmlns:a="http://schemas.openxmlformats.org/drawingml/2006/main">
          <a:off x="358705" y="257792"/>
          <a:ext cx="2647699" cy="14215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smtClean="0">
              <a:solidFill>
                <a:schemeClr val="bg2">
                  <a:lumMod val="40000"/>
                  <a:lumOff val="60000"/>
                </a:schemeClr>
              </a:solidFill>
            </a:rPr>
            <a:t>other</a:t>
          </a:r>
        </a:p>
        <a:p xmlns:a="http://schemas.openxmlformats.org/drawingml/2006/main">
          <a:r>
            <a:rPr lang="en-US" b="1" dirty="0" smtClean="0">
              <a:solidFill>
                <a:schemeClr val="accent1">
                  <a:lumMod val="60000"/>
                  <a:lumOff val="40000"/>
                </a:schemeClr>
              </a:solidFill>
            </a:rPr>
            <a:t>buses</a:t>
          </a:r>
        </a:p>
        <a:p xmlns:a="http://schemas.openxmlformats.org/drawingml/2006/main">
          <a:r>
            <a:rPr lang="en-US" b="1" dirty="0" smtClean="0">
              <a:solidFill>
                <a:schemeClr val="accent1"/>
              </a:solidFill>
            </a:rPr>
            <a:t>medium- and heavy-duty vehicles</a:t>
          </a:r>
        </a:p>
        <a:p xmlns:a="http://schemas.openxmlformats.org/drawingml/2006/main">
          <a:r>
            <a:rPr lang="en-US" b="1" dirty="0">
              <a:solidFill>
                <a:schemeClr val="accent1">
                  <a:lumMod val="75000"/>
                </a:schemeClr>
              </a:solidFill>
            </a:rPr>
            <a:t>m</a:t>
          </a:r>
          <a:r>
            <a:rPr lang="en-US" sz="1100" b="1" dirty="0" smtClean="0">
              <a:solidFill>
                <a:schemeClr val="accent1">
                  <a:lumMod val="75000"/>
                </a:schemeClr>
              </a:solidFill>
            </a:rPr>
            <a:t>arine</a:t>
          </a:r>
        </a:p>
        <a:p xmlns:a="http://schemas.openxmlformats.org/drawingml/2006/main">
          <a:r>
            <a:rPr lang="en-US" b="1" dirty="0" smtClean="0">
              <a:solidFill>
                <a:schemeClr val="tx2"/>
              </a:solidFill>
            </a:rPr>
            <a:t>freight rail</a:t>
          </a:r>
          <a:endParaRPr lang="en-US" sz="1100" b="1" dirty="0">
            <a:solidFill>
              <a:schemeClr val="tx2"/>
            </a:solidFill>
          </a:endParaRPr>
        </a:p>
      </cdr:txBody>
    </cdr:sp>
  </cdr:relSizeAnchor>
</c:userShapes>
</file>

<file path=ppt/drawings/drawing84.xml><?xml version="1.0" encoding="utf-8"?>
<c:userShapes xmlns:c="http://schemas.openxmlformats.org/drawingml/2006/chart">
  <cdr:relSizeAnchor xmlns:cdr="http://schemas.openxmlformats.org/drawingml/2006/chartDrawing">
    <cdr:from>
      <cdr:x>0.12222</cdr:x>
      <cdr:y>0.18172</cdr:y>
    </cdr:from>
    <cdr:to>
      <cdr:x>0.36887</cdr:x>
      <cdr:y>0.31829</cdr:y>
    </cdr:to>
    <cdr:sp macro="" textlink="">
      <cdr:nvSpPr>
        <cdr:cNvPr id="4" name="TextBox 1"/>
        <cdr:cNvSpPr txBox="1"/>
      </cdr:nvSpPr>
      <cdr:spPr bwMode="auto">
        <a:xfrm xmlns:a="http://schemas.openxmlformats.org/drawingml/2006/main">
          <a:off x="317612" y="630292"/>
          <a:ext cx="640978" cy="4736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solidFill>
              <a:latin typeface="+mn-lt"/>
              <a:ea typeface="Times New Roman" charset="0"/>
              <a:cs typeface="Times New Roman" charset="0"/>
            </a:rPr>
            <a:t>         2020</a:t>
          </a:r>
        </a:p>
        <a:p xmlns:a="http://schemas.openxmlformats.org/drawingml/2006/main">
          <a:pPr eaLnBrk="0" hangingPunct="0"/>
          <a:endParaRPr lang="en-US" sz="4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0.00402</cdr:y>
    </cdr:from>
    <cdr:to>
      <cdr:x>1</cdr:x>
      <cdr:y>0.11643</cdr:y>
    </cdr:to>
    <cdr:sp macro="" textlink="">
      <cdr:nvSpPr>
        <cdr:cNvPr id="6" name="TextBox 1"/>
        <cdr:cNvSpPr txBox="1"/>
      </cdr:nvSpPr>
      <cdr:spPr bwMode="auto">
        <a:xfrm xmlns:a="http://schemas.openxmlformats.org/drawingml/2006/main">
          <a:off x="0" y="13943"/>
          <a:ext cx="2598737" cy="3898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baseline="0" dirty="0" smtClean="0">
              <a:solidFill>
                <a:schemeClr val="tx1"/>
              </a:solidFill>
              <a:ea typeface="Times New Roman" charset="0"/>
              <a:cs typeface="Times New Roman" charset="0"/>
            </a:rPr>
            <a:t>Rail and domestic shipping </a:t>
          </a:r>
        </a:p>
        <a:p xmlns:a="http://schemas.openxmlformats.org/drawingml/2006/main">
          <a:pPr algn="l" eaLnBrk="0" hangingPunct="0"/>
          <a:r>
            <a:rPr lang="en-US" sz="1200" b="1" i="0" baseline="0" dirty="0" smtClean="0">
              <a:solidFill>
                <a:schemeClr val="tx1"/>
              </a:solidFill>
              <a:ea typeface="Times New Roman" charset="0"/>
              <a:cs typeface="Times New Roman" charset="0"/>
            </a:rPr>
            <a:t>AEO2021 Reference case</a:t>
          </a:r>
        </a:p>
        <a:p xmlns:a="http://schemas.openxmlformats.org/drawingml/2006/main">
          <a:pPr algn="l" eaLnBrk="0" hangingPunct="0"/>
          <a:r>
            <a:rPr lang="en-US" dirty="0" smtClean="0">
              <a:ea typeface="Times New Roman" charset="0"/>
              <a:cs typeface="Times New Roman" charset="0"/>
            </a:rPr>
            <a:t>tr</a:t>
          </a:r>
          <a:r>
            <a:rPr lang="en-US" b="0" i="0" baseline="0" dirty="0" smtClean="0">
              <a:solidFill>
                <a:sysClr val="windowText" lastClr="000000"/>
              </a:solidFill>
              <a:ea typeface="Times New Roman" charset="0"/>
              <a:cs typeface="Times New Roman" charset="0"/>
            </a:rPr>
            <a:t>illion ton-miles traveled</a:t>
          </a:r>
          <a:endParaRPr lang="en-US" b="0" i="0" dirty="0">
            <a:solidFill>
              <a:sysClr val="windowText" lastClr="000000"/>
            </a:solidFill>
            <a:ea typeface="Times New Roman" charset="0"/>
            <a:cs typeface="Times New Roman" charset="0"/>
          </a:endParaRPr>
        </a:p>
      </cdr:txBody>
    </cdr:sp>
  </cdr:relSizeAnchor>
  <cdr:relSizeAnchor xmlns:cdr="http://schemas.openxmlformats.org/drawingml/2006/chartDrawing">
    <cdr:from>
      <cdr:x>0.517</cdr:x>
      <cdr:y>0.63568</cdr:y>
    </cdr:from>
    <cdr:to>
      <cdr:x>0.92845</cdr:x>
      <cdr:y>0.70513</cdr:y>
    </cdr:to>
    <cdr:sp macro="" textlink="">
      <cdr:nvSpPr>
        <cdr:cNvPr id="2" name="TextBox 1"/>
        <cdr:cNvSpPr txBox="1"/>
      </cdr:nvSpPr>
      <cdr:spPr bwMode="auto">
        <a:xfrm xmlns:a="http://schemas.openxmlformats.org/drawingml/2006/main">
          <a:off x="1343548" y="2204822"/>
          <a:ext cx="1069250" cy="2408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rtlCol="0">
          <a:prstTxWarp prst="textNoShape">
            <a:avLst/>
          </a:prstTxWarp>
        </a:bodyPr>
        <a:lstStyle xmlns:a="http://schemas.openxmlformats.org/drawingml/2006/main"/>
        <a:p xmlns:a="http://schemas.openxmlformats.org/drawingml/2006/main">
          <a:pPr eaLnBrk="0" hangingPunct="0"/>
          <a:r>
            <a:rPr lang="en-US" sz="1200" b="1" i="0" dirty="0" smtClean="0">
              <a:solidFill>
                <a:schemeClr val="accent1"/>
              </a:solidFill>
              <a:latin typeface="Arial (body)"/>
              <a:ea typeface="Times New Roman" charset="0"/>
              <a:cs typeface="Times New Roman" charset="0"/>
            </a:rPr>
            <a:t>freight</a:t>
          </a:r>
          <a:r>
            <a:rPr lang="en-US" sz="1200" b="1" i="0" baseline="0" dirty="0" smtClean="0">
              <a:solidFill>
                <a:schemeClr val="accent1"/>
              </a:solidFill>
              <a:latin typeface="Arial (body)"/>
              <a:ea typeface="Times New Roman" charset="0"/>
              <a:cs typeface="Times New Roman" charset="0"/>
            </a:rPr>
            <a:t> rail</a:t>
          </a:r>
          <a:endParaRPr lang="en-US" sz="1200" b="1" i="0" dirty="0" smtClean="0">
            <a:solidFill>
              <a:schemeClr val="accent1"/>
            </a:solidFill>
            <a:latin typeface="Arial (body)"/>
            <a:ea typeface="Times New Roman" charset="0"/>
            <a:cs typeface="Times New Roman" charset="0"/>
          </a:endParaRPr>
        </a:p>
      </cdr:txBody>
    </cdr:sp>
  </cdr:relSizeAnchor>
  <cdr:relSizeAnchor xmlns:cdr="http://schemas.openxmlformats.org/drawingml/2006/chartDrawing">
    <cdr:from>
      <cdr:x>0.40327</cdr:x>
      <cdr:y>0.77902</cdr:y>
    </cdr:from>
    <cdr:to>
      <cdr:x>0.93064</cdr:x>
      <cdr:y>0.84847</cdr:y>
    </cdr:to>
    <cdr:sp macro="" textlink="">
      <cdr:nvSpPr>
        <cdr:cNvPr id="7" name="TextBox 1"/>
        <cdr:cNvSpPr txBox="1"/>
      </cdr:nvSpPr>
      <cdr:spPr bwMode="auto">
        <a:xfrm xmlns:a="http://schemas.openxmlformats.org/drawingml/2006/main">
          <a:off x="1541794" y="3960172"/>
          <a:ext cx="2016244" cy="3530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2"/>
              </a:solidFill>
              <a:latin typeface="Arial (body)"/>
              <a:ea typeface="Times New Roman" charset="0"/>
              <a:cs typeface="Times New Roman" charset="0"/>
            </a:rPr>
            <a:t>domestic</a:t>
          </a:r>
          <a:r>
            <a:rPr lang="en-US" sz="900" b="1" i="0" dirty="0" smtClean="0">
              <a:solidFill>
                <a:schemeClr val="accent2"/>
              </a:solidFill>
              <a:latin typeface="Arial (body)"/>
              <a:ea typeface="Times New Roman" charset="0"/>
              <a:cs typeface="Times New Roman" charset="0"/>
            </a:rPr>
            <a:t> </a:t>
          </a:r>
          <a:r>
            <a:rPr lang="en-US" sz="1200" b="1" i="0" dirty="0" smtClean="0">
              <a:solidFill>
                <a:schemeClr val="accent2"/>
              </a:solidFill>
              <a:latin typeface="Arial (body)"/>
              <a:ea typeface="Times New Roman" charset="0"/>
              <a:cs typeface="Times New Roman" charset="0"/>
            </a:rPr>
            <a:t>marine</a:t>
          </a:r>
        </a:p>
      </cdr:txBody>
    </cdr:sp>
  </cdr:relSizeAnchor>
</c:userShapes>
</file>

<file path=ppt/drawings/drawing85.xml><?xml version="1.0" encoding="utf-8"?>
<c:userShapes xmlns:c="http://schemas.openxmlformats.org/drawingml/2006/chart">
  <cdr:relSizeAnchor xmlns:cdr="http://schemas.openxmlformats.org/drawingml/2006/chartDrawing">
    <cdr:from>
      <cdr:x>0</cdr:x>
      <cdr:y>0</cdr:y>
    </cdr:from>
    <cdr:to>
      <cdr:x>1</cdr:x>
      <cdr:y>0.11732</cdr:y>
    </cdr:to>
    <cdr:sp macro="" textlink="">
      <cdr:nvSpPr>
        <cdr:cNvPr id="6" name="TextBox 1"/>
        <cdr:cNvSpPr txBox="1"/>
      </cdr:nvSpPr>
      <cdr:spPr bwMode="auto">
        <a:xfrm xmlns:a="http://schemas.openxmlformats.org/drawingml/2006/main">
          <a:off x="0" y="0"/>
          <a:ext cx="2866928" cy="5514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baseline="0" dirty="0" smtClean="0">
              <a:solidFill>
                <a:schemeClr val="tx1"/>
              </a:solidFill>
              <a:ea typeface="Times New Roman" charset="0"/>
              <a:cs typeface="Times New Roman" charset="0"/>
            </a:rPr>
            <a:t>Passenger travel </a:t>
          </a:r>
        </a:p>
        <a:p xmlns:a="http://schemas.openxmlformats.org/drawingml/2006/main">
          <a:pPr algn="l" eaLnBrk="0" hangingPunct="0"/>
          <a:r>
            <a:rPr lang="en-US" sz="1200" b="1" i="0" baseline="0" dirty="0" smtClean="0">
              <a:solidFill>
                <a:schemeClr val="tx1"/>
              </a:solidFill>
              <a:ea typeface="Times New Roman" charset="0"/>
              <a:cs typeface="Times New Roman" charset="0"/>
            </a:rPr>
            <a:t>AEO2021 Reference case</a:t>
          </a:r>
          <a:endParaRPr lang="en-US" sz="1200" b="1" i="0" baseline="0" dirty="0">
            <a:solidFill>
              <a:schemeClr val="tx1"/>
            </a:solidFill>
            <a:ea typeface="Times New Roman" charset="0"/>
            <a:cs typeface="Times New Roman" charset="0"/>
          </a:endParaRPr>
        </a:p>
        <a:p xmlns:a="http://schemas.openxmlformats.org/drawingml/2006/main">
          <a:pPr algn="l" eaLnBrk="0" hangingPunct="0"/>
          <a:r>
            <a:rPr lang="en-US" dirty="0" smtClean="0">
              <a:ea typeface="Times New Roman" charset="0"/>
              <a:cs typeface="Times New Roman" charset="0"/>
            </a:rPr>
            <a:t>tr</a:t>
          </a:r>
          <a:r>
            <a:rPr lang="en-US" b="0" i="0" baseline="0" dirty="0" smtClean="0">
              <a:solidFill>
                <a:sysClr val="windowText" lastClr="000000"/>
              </a:solidFill>
              <a:ea typeface="Times New Roman" charset="0"/>
              <a:cs typeface="Times New Roman" charset="0"/>
            </a:rPr>
            <a:t>illion </a:t>
          </a:r>
          <a:r>
            <a:rPr lang="en-US" b="0" i="0" baseline="0" dirty="0">
              <a:solidFill>
                <a:sysClr val="windowText" lastClr="000000"/>
              </a:solidFill>
              <a:ea typeface="Times New Roman" charset="0"/>
              <a:cs typeface="Times New Roman" charset="0"/>
            </a:rPr>
            <a:t>revenue </a:t>
          </a:r>
          <a:r>
            <a:rPr lang="en-US" b="0" i="0" baseline="0" dirty="0" smtClean="0">
              <a:solidFill>
                <a:sysClr val="windowText" lastClr="000000"/>
              </a:solidFill>
              <a:ea typeface="Times New Roman" charset="0"/>
              <a:cs typeface="Times New Roman" charset="0"/>
            </a:rPr>
            <a:t>passenger-miles</a:t>
          </a:r>
          <a:endParaRPr lang="en-US" b="0" i="0" dirty="0">
            <a:solidFill>
              <a:sysClr val="windowText" lastClr="000000"/>
            </a:solidFill>
            <a:ea typeface="Times New Roman" charset="0"/>
            <a:cs typeface="Times New Roman" charset="0"/>
          </a:endParaRPr>
        </a:p>
      </cdr:txBody>
    </cdr:sp>
  </cdr:relSizeAnchor>
  <cdr:relSizeAnchor xmlns:cdr="http://schemas.openxmlformats.org/drawingml/2006/chartDrawing">
    <cdr:from>
      <cdr:x>0.45747</cdr:x>
      <cdr:y>0.76011</cdr:y>
    </cdr:from>
    <cdr:to>
      <cdr:x>0.7675</cdr:x>
      <cdr:y>0.81962</cdr:y>
    </cdr:to>
    <cdr:sp macro="" textlink="">
      <cdr:nvSpPr>
        <cdr:cNvPr id="7" name="TextBox 1"/>
        <cdr:cNvSpPr txBox="1"/>
      </cdr:nvSpPr>
      <cdr:spPr bwMode="auto">
        <a:xfrm xmlns:a="http://schemas.openxmlformats.org/drawingml/2006/main">
          <a:off x="1189571" y="2636400"/>
          <a:ext cx="806178" cy="20640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5"/>
              </a:solidFill>
              <a:latin typeface="Arial (body)"/>
              <a:ea typeface="Times New Roman" charset="0"/>
              <a:cs typeface="Times New Roman" charset="0"/>
            </a:rPr>
            <a:t>bus</a:t>
          </a:r>
        </a:p>
      </cdr:txBody>
    </cdr:sp>
  </cdr:relSizeAnchor>
  <cdr:relSizeAnchor xmlns:cdr="http://schemas.openxmlformats.org/drawingml/2006/chartDrawing">
    <cdr:from>
      <cdr:x>0.45747</cdr:x>
      <cdr:y>0.81404</cdr:y>
    </cdr:from>
    <cdr:to>
      <cdr:x>0.88321</cdr:x>
      <cdr:y>0.86685</cdr:y>
    </cdr:to>
    <cdr:sp macro="" textlink="">
      <cdr:nvSpPr>
        <cdr:cNvPr id="8" name="TextBox 1"/>
        <cdr:cNvSpPr txBox="1"/>
      </cdr:nvSpPr>
      <cdr:spPr bwMode="auto">
        <a:xfrm xmlns:a="http://schemas.openxmlformats.org/drawingml/2006/main">
          <a:off x="1189571" y="2823438"/>
          <a:ext cx="1107072" cy="1831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2"/>
              </a:solidFill>
              <a:latin typeface="Arial (body)"/>
              <a:ea typeface="Times New Roman" charset="0"/>
              <a:cs typeface="Times New Roman" charset="0"/>
            </a:rPr>
            <a:t>passenger rail</a:t>
          </a:r>
        </a:p>
      </cdr:txBody>
    </cdr:sp>
  </cdr:relSizeAnchor>
  <cdr:relSizeAnchor xmlns:cdr="http://schemas.openxmlformats.org/drawingml/2006/chartDrawing">
    <cdr:from>
      <cdr:x>0.46455</cdr:x>
      <cdr:y>0.70047</cdr:y>
    </cdr:from>
    <cdr:to>
      <cdr:x>0.77459</cdr:x>
      <cdr:y>0.75999</cdr:y>
    </cdr:to>
    <cdr:sp macro="" textlink="">
      <cdr:nvSpPr>
        <cdr:cNvPr id="9" name="TextBox 1"/>
        <cdr:cNvSpPr txBox="1"/>
      </cdr:nvSpPr>
      <cdr:spPr bwMode="auto">
        <a:xfrm xmlns:a="http://schemas.openxmlformats.org/drawingml/2006/main">
          <a:off x="1207981" y="2429542"/>
          <a:ext cx="806204" cy="20644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solidFill>
              <a:latin typeface="Arial (body)"/>
              <a:ea typeface="Times New Roman" charset="0"/>
              <a:cs typeface="Times New Roman" charset="0"/>
            </a:rPr>
            <a:t>air</a:t>
          </a:r>
        </a:p>
      </cdr:txBody>
    </cdr:sp>
  </cdr:relSizeAnchor>
  <cdr:relSizeAnchor xmlns:cdr="http://schemas.openxmlformats.org/drawingml/2006/chartDrawing">
    <cdr:from>
      <cdr:x>0.10924</cdr:x>
      <cdr:y>0.17621</cdr:y>
    </cdr:from>
    <cdr:to>
      <cdr:x>0.73603</cdr:x>
      <cdr:y>0.31278</cdr:y>
    </cdr:to>
    <cdr:sp macro="" textlink="">
      <cdr:nvSpPr>
        <cdr:cNvPr id="10" name="TextBox 1"/>
        <cdr:cNvSpPr txBox="1"/>
      </cdr:nvSpPr>
      <cdr:spPr bwMode="auto">
        <a:xfrm xmlns:a="http://schemas.openxmlformats.org/drawingml/2006/main">
          <a:off x="284062" y="611165"/>
          <a:ext cx="1629858" cy="4736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solidFill>
              <a:latin typeface="+mn-lt"/>
              <a:ea typeface="Times New Roman" charset="0"/>
              <a:cs typeface="Times New Roman" charset="0"/>
            </a:rPr>
            <a:t>         2020</a:t>
          </a:r>
        </a:p>
        <a:p xmlns:a="http://schemas.openxmlformats.org/drawingml/2006/main">
          <a:pPr eaLnBrk="0" hangingPunct="0"/>
          <a:endParaRPr lang="en-US" sz="4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userShapes>
</file>

<file path=ppt/drawings/drawing86.xml><?xml version="1.0" encoding="utf-8"?>
<c:userShapes xmlns:c="http://schemas.openxmlformats.org/drawingml/2006/chart">
  <cdr:relSizeAnchor xmlns:cdr="http://schemas.openxmlformats.org/drawingml/2006/chartDrawing">
    <cdr:from>
      <cdr:x>0.12157</cdr:x>
      <cdr:y>0.19174</cdr:y>
    </cdr:from>
    <cdr:to>
      <cdr:x>0.74874</cdr:x>
      <cdr:y>0.32831</cdr:y>
    </cdr:to>
    <cdr:sp macro="" textlink="">
      <cdr:nvSpPr>
        <cdr:cNvPr id="4" name="TextBox 1"/>
        <cdr:cNvSpPr txBox="1"/>
      </cdr:nvSpPr>
      <cdr:spPr bwMode="auto">
        <a:xfrm xmlns:a="http://schemas.openxmlformats.org/drawingml/2006/main">
          <a:off x="315932" y="665033"/>
          <a:ext cx="1629851" cy="4736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tx1"/>
              </a:solidFill>
              <a:latin typeface="+mn-lt"/>
              <a:ea typeface="Times New Roman" charset="0"/>
              <a:cs typeface="Times New Roman" charset="0"/>
            </a:rPr>
            <a:t>         2020</a:t>
          </a:r>
        </a:p>
        <a:p xmlns:a="http://schemas.openxmlformats.org/drawingml/2006/main">
          <a:pPr eaLnBrk="0" hangingPunct="0"/>
          <a:endParaRPr lang="en-US" sz="400" b="0" i="0" dirty="0" smtClean="0">
            <a:solidFill>
              <a:schemeClr val="tx1"/>
            </a:solidFill>
            <a:latin typeface="+mn-lt"/>
            <a:ea typeface="Times New Roman" charset="0"/>
            <a:cs typeface="Times New Roman" charset="0"/>
          </a:endParaRPr>
        </a:p>
        <a:p xmlns:a="http://schemas.openxmlformats.org/drawingml/2006/main">
          <a:pPr eaLnBrk="0" hangingPunct="0"/>
          <a:r>
            <a:rPr lang="en-US" sz="1200" b="0" i="0" dirty="0" smtClean="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1</cdr:x>
      <cdr:y>0.11915</cdr:y>
    </cdr:to>
    <cdr:sp macro="" textlink="">
      <cdr:nvSpPr>
        <cdr:cNvPr id="6" name="TextBox 1"/>
        <cdr:cNvSpPr txBox="1"/>
      </cdr:nvSpPr>
      <cdr:spPr bwMode="auto">
        <a:xfrm xmlns:a="http://schemas.openxmlformats.org/drawingml/2006/main">
          <a:off x="0" y="0"/>
          <a:ext cx="3823206" cy="6243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eaLnBrk="0" hangingPunct="0"/>
          <a:r>
            <a:rPr lang="en-US" sz="1200" b="1" i="0" baseline="0" dirty="0" smtClean="0">
              <a:solidFill>
                <a:schemeClr val="tx1"/>
              </a:solidFill>
              <a:latin typeface="+mn-lt"/>
              <a:ea typeface="Times New Roman" charset="0"/>
              <a:cs typeface="Times New Roman" charset="0"/>
            </a:rPr>
            <a:t>Vehicle travel</a:t>
          </a:r>
        </a:p>
        <a:p xmlns:a="http://schemas.openxmlformats.org/drawingml/2006/main">
          <a:pPr algn="l" eaLnBrk="0" hangingPunct="0"/>
          <a:r>
            <a:rPr lang="en-US" sz="1200" b="1" i="0" baseline="0" dirty="0" smtClean="0">
              <a:solidFill>
                <a:schemeClr val="tx1"/>
              </a:solidFill>
              <a:latin typeface="+mn-lt"/>
              <a:ea typeface="Times New Roman" charset="0"/>
              <a:cs typeface="Times New Roman" charset="0"/>
            </a:rPr>
            <a:t>AEO2021 Reference case</a:t>
          </a:r>
          <a:endParaRPr lang="en-US" sz="1200" b="1" i="0" baseline="0" dirty="0">
            <a:solidFill>
              <a:schemeClr val="tx1"/>
            </a:solidFill>
            <a:latin typeface="+mn-lt"/>
            <a:ea typeface="Times New Roman" charset="0"/>
            <a:cs typeface="Times New Roman" charset="0"/>
          </a:endParaRPr>
        </a:p>
        <a:p xmlns:a="http://schemas.openxmlformats.org/drawingml/2006/main">
          <a:pPr eaLnBrk="0" hangingPunct="0"/>
          <a:r>
            <a:rPr lang="en-US" b="0" i="0" baseline="0" dirty="0">
              <a:solidFill>
                <a:sysClr val="windowText" lastClr="000000"/>
              </a:solidFill>
              <a:latin typeface="+mn-lt"/>
              <a:ea typeface="Times New Roman" charset="0"/>
              <a:cs typeface="Times New Roman" charset="0"/>
            </a:rPr>
            <a:t>trillion </a:t>
          </a:r>
          <a:r>
            <a:rPr lang="en-US" b="0" i="0" baseline="0" dirty="0" smtClean="0">
              <a:solidFill>
                <a:sysClr val="windowText" lastClr="000000"/>
              </a:solidFill>
              <a:latin typeface="+mn-lt"/>
              <a:ea typeface="Times New Roman" charset="0"/>
              <a:cs typeface="Times New Roman" charset="0"/>
            </a:rPr>
            <a:t>vehicle-miles</a:t>
          </a:r>
          <a:endParaRPr lang="en-US" b="0" i="0" dirty="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0.39191</cdr:x>
      <cdr:y>0.43056</cdr:y>
    </cdr:from>
    <cdr:to>
      <cdr:x>1</cdr:x>
      <cdr:y>0.5</cdr:y>
    </cdr:to>
    <cdr:sp macro="" textlink="">
      <cdr:nvSpPr>
        <cdr:cNvPr id="7" name="TextBox 1"/>
        <cdr:cNvSpPr txBox="1"/>
      </cdr:nvSpPr>
      <cdr:spPr bwMode="auto">
        <a:xfrm xmlns:a="http://schemas.openxmlformats.org/drawingml/2006/main">
          <a:off x="1018471" y="1493365"/>
          <a:ext cx="1580267" cy="2408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1"/>
              </a:solidFill>
              <a:latin typeface="Arial (body)"/>
              <a:ea typeface="Times New Roman" charset="0"/>
              <a:cs typeface="Times New Roman" charset="0"/>
            </a:rPr>
            <a:t>light</a:t>
          </a:r>
          <a:r>
            <a:rPr lang="en-US" sz="1200" b="1" i="0" baseline="0" dirty="0" smtClean="0">
              <a:solidFill>
                <a:schemeClr val="accent1"/>
              </a:solidFill>
              <a:latin typeface="Arial (body)"/>
              <a:ea typeface="Times New Roman" charset="0"/>
              <a:cs typeface="Times New Roman" charset="0"/>
            </a:rPr>
            <a:t>-duty vehicles</a:t>
          </a:r>
          <a:endParaRPr lang="en-US" sz="1200" b="1" i="0" dirty="0" smtClean="0">
            <a:solidFill>
              <a:schemeClr val="accent1"/>
            </a:solidFill>
            <a:latin typeface="Arial (body)"/>
            <a:ea typeface="Times New Roman" charset="0"/>
            <a:cs typeface="Times New Roman" charset="0"/>
          </a:endParaRPr>
        </a:p>
      </cdr:txBody>
    </cdr:sp>
  </cdr:relSizeAnchor>
  <cdr:relSizeAnchor xmlns:cdr="http://schemas.openxmlformats.org/drawingml/2006/chartDrawing">
    <cdr:from>
      <cdr:x>0.35575</cdr:x>
      <cdr:y>0.72683</cdr:y>
    </cdr:from>
    <cdr:to>
      <cdr:x>1</cdr:x>
      <cdr:y>0.77184</cdr:y>
    </cdr:to>
    <cdr:sp macro="" textlink="">
      <cdr:nvSpPr>
        <cdr:cNvPr id="8" name="TextBox 1"/>
        <cdr:cNvSpPr txBox="1"/>
      </cdr:nvSpPr>
      <cdr:spPr bwMode="auto">
        <a:xfrm xmlns:a="http://schemas.openxmlformats.org/drawingml/2006/main">
          <a:off x="924501" y="2520943"/>
          <a:ext cx="1674237" cy="15611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3"/>
              </a:solidFill>
              <a:latin typeface="Arial (body)"/>
              <a:ea typeface="Times New Roman" charset="0"/>
              <a:cs typeface="Times New Roman" charset="0"/>
            </a:rPr>
            <a:t>heavy-duty trucks</a:t>
          </a:r>
        </a:p>
      </cdr:txBody>
    </cdr:sp>
  </cdr:relSizeAnchor>
</c:userShapes>
</file>

<file path=ppt/drawings/drawing87.xml><?xml version="1.0" encoding="utf-8"?>
<c:userShapes xmlns:c="http://schemas.openxmlformats.org/drawingml/2006/chart">
  <cdr:relSizeAnchor xmlns:cdr="http://schemas.openxmlformats.org/drawingml/2006/chartDrawing">
    <cdr:from>
      <cdr:x>0.10654</cdr:x>
      <cdr:y>0</cdr:y>
    </cdr:from>
    <cdr:to>
      <cdr:x>0.32876</cdr:x>
      <cdr:y>0.12499</cdr:y>
    </cdr:to>
    <cdr:sp macro="" textlink="">
      <cdr:nvSpPr>
        <cdr:cNvPr id="5" name="TextBox 1"/>
        <cdr:cNvSpPr txBox="1"/>
      </cdr:nvSpPr>
      <cdr:spPr bwMode="auto">
        <a:xfrm xmlns:a="http://schemas.openxmlformats.org/drawingml/2006/main">
          <a:off x="418951" y="-1292225"/>
          <a:ext cx="873822" cy="38712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endParaRPr lang="en-US" sz="1200" b="0" i="0" dirty="0" smtClean="0">
            <a:solidFill>
              <a:schemeClr val="bg2"/>
            </a:solidFill>
            <a:latin typeface="+mn-lt"/>
            <a:ea typeface="Times New Roman" charset="0"/>
            <a:cs typeface="Times New Roman" charset="0"/>
          </a:endParaRPr>
        </a:p>
        <a:p xmlns:a="http://schemas.openxmlformats.org/drawingml/2006/main">
          <a:pPr eaLnBrk="0" hangingPunct="0"/>
          <a:endParaRPr lang="en-US" sz="3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0.5587</cdr:x>
      <cdr:y>0.11552</cdr:y>
    </cdr:from>
    <cdr:to>
      <cdr:x>0.96591</cdr:x>
      <cdr:y>0.53961</cdr:y>
    </cdr:to>
    <cdr:sp macro="" textlink="">
      <cdr:nvSpPr>
        <cdr:cNvPr id="10" name="TextBox 1"/>
        <cdr:cNvSpPr txBox="1"/>
      </cdr:nvSpPr>
      <cdr:spPr bwMode="auto">
        <a:xfrm xmlns:a="http://schemas.openxmlformats.org/drawingml/2006/main">
          <a:off x="2196947" y="323731"/>
          <a:ext cx="1601246" cy="11884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baseline="0" dirty="0" smtClean="0">
            <a:solidFill>
              <a:schemeClr val="tx2"/>
            </a:solidFill>
            <a:latin typeface="+mn-lt"/>
            <a:ea typeface="Times New Roman" charset="0"/>
            <a:cs typeface="Times New Roman" charset="0"/>
          </a:endParaRPr>
        </a:p>
        <a:p xmlns:a="http://schemas.openxmlformats.org/drawingml/2006/main">
          <a:pPr eaLnBrk="0" hangingPunct="0"/>
          <a:endParaRPr lang="en-US" sz="1200" b="1" i="0" baseline="0" dirty="0" smtClean="0">
            <a:solidFill>
              <a:schemeClr val="tx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tx1"/>
            </a:solidFill>
            <a:latin typeface="+mn-lt"/>
            <a:ea typeface="Times New Roman" charset="0"/>
            <a:cs typeface="Times New Roman" charset="0"/>
          </a:endParaRPr>
        </a:p>
        <a:p xmlns:a="http://schemas.openxmlformats.org/drawingml/2006/main">
          <a:pPr eaLnBrk="0" hangingPunct="0"/>
          <a:endParaRPr lang="en-US" sz="300" b="1" dirty="0">
            <a:solidFill>
              <a:schemeClr val="tx1"/>
            </a:solidFill>
            <a:ea typeface="Times New Roman" charset="0"/>
            <a:cs typeface="Times New Roman" charset="0"/>
          </a:endParaRPr>
        </a:p>
        <a:p xmlns:a="http://schemas.openxmlformats.org/drawingml/2006/main">
          <a:pPr eaLnBrk="0" hangingPunct="0"/>
          <a:endParaRPr lang="en-US" sz="500" b="1" i="0" dirty="0" smtClean="0">
            <a:solidFill>
              <a:schemeClr val="tx1"/>
            </a:solidFill>
            <a:latin typeface="+mn-lt"/>
            <a:ea typeface="Times New Roman" charset="0"/>
            <a:cs typeface="Times New Roman" charset="0"/>
          </a:endParaRPr>
        </a:p>
        <a:p xmlns:a="http://schemas.openxmlformats.org/drawingml/2006/main">
          <a:pPr eaLnBrk="0" hangingPunct="0"/>
          <a:r>
            <a:rPr lang="en-US" sz="1200" b="1" dirty="0">
              <a:solidFill>
                <a:schemeClr val="accent1"/>
              </a:solidFill>
              <a:ea typeface="Times New Roman" charset="0"/>
              <a:cs typeface="Times New Roman" charset="0"/>
            </a:rPr>
            <a:t>l</a:t>
          </a:r>
          <a:r>
            <a:rPr lang="en-US" sz="1200" b="1" i="0" dirty="0" smtClean="0">
              <a:solidFill>
                <a:schemeClr val="accent1"/>
              </a:solidFill>
              <a:ea typeface="Times New Roman" charset="0"/>
              <a:cs typeface="Times New Roman" charset="0"/>
            </a:rPr>
            <a:t>ight-duty vehicle</a:t>
          </a:r>
        </a:p>
        <a:p xmlns:a="http://schemas.openxmlformats.org/drawingml/2006/main">
          <a:pPr eaLnBrk="0" hangingPunct="0"/>
          <a:endParaRPr lang="en-US" sz="1200" b="1" i="0" dirty="0" smtClean="0">
            <a:solidFill>
              <a:schemeClr val="accent1"/>
            </a:solidFill>
            <a:ea typeface="Times New Roman" charset="0"/>
            <a:cs typeface="Times New Roman" charset="0"/>
          </a:endParaRPr>
        </a:p>
        <a:p xmlns:a="http://schemas.openxmlformats.org/drawingml/2006/main">
          <a:pPr eaLnBrk="0" hangingPunct="0"/>
          <a:r>
            <a:rPr lang="en-US" sz="1200" b="1" dirty="0">
              <a:solidFill>
                <a:schemeClr val="tx2"/>
              </a:solidFill>
              <a:ea typeface="Times New Roman" charset="0"/>
              <a:cs typeface="Times New Roman" charset="0"/>
            </a:rPr>
            <a:t>aircraft</a:t>
          </a:r>
        </a:p>
        <a:p xmlns:a="http://schemas.openxmlformats.org/drawingml/2006/main">
          <a:pPr eaLnBrk="0" hangingPunct="0"/>
          <a:r>
            <a:rPr lang="en-US" sz="1200" b="1" i="0" dirty="0" smtClean="0">
              <a:solidFill>
                <a:schemeClr val="accent3"/>
              </a:solidFill>
              <a:latin typeface="+mn-lt"/>
              <a:ea typeface="Times New Roman" charset="0"/>
              <a:cs typeface="Times New Roman" charset="0"/>
            </a:rPr>
            <a:t>passenger rail</a:t>
          </a:r>
        </a:p>
        <a:p xmlns:a="http://schemas.openxmlformats.org/drawingml/2006/main">
          <a:pPr eaLnBrk="0" hangingPunct="0"/>
          <a:endParaRPr lang="en-US" sz="900" b="1" i="0" dirty="0" smtClean="0">
            <a:solidFill>
              <a:schemeClr val="accent3"/>
            </a:solidFill>
            <a:latin typeface="+mn-lt"/>
            <a:ea typeface="Times New Roman" charset="0"/>
            <a:cs typeface="Times New Roman" charset="0"/>
          </a:endParaRPr>
        </a:p>
        <a:p xmlns:a="http://schemas.openxmlformats.org/drawingml/2006/main">
          <a:pPr eaLnBrk="0" hangingPunct="0"/>
          <a:endParaRPr lang="en-US" sz="500" b="1" i="0" dirty="0" smtClean="0">
            <a:solidFill>
              <a:schemeClr val="accent3"/>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3">
                  <a:lumMod val="50000"/>
                </a:schemeClr>
              </a:solidFill>
              <a:latin typeface="+mn-lt"/>
              <a:ea typeface="Times New Roman" charset="0"/>
              <a:cs typeface="Times New Roman" charset="0"/>
            </a:rPr>
            <a:t>bus</a:t>
          </a:r>
        </a:p>
      </cdr:txBody>
    </cdr:sp>
  </cdr:relSizeAnchor>
  <cdr:relSizeAnchor xmlns:cdr="http://schemas.openxmlformats.org/drawingml/2006/chartDrawing">
    <cdr:from>
      <cdr:x>0.18138</cdr:x>
      <cdr:y>0.90116</cdr:y>
    </cdr:from>
    <cdr:to>
      <cdr:x>1</cdr:x>
      <cdr:y>1</cdr:y>
    </cdr:to>
    <cdr:sp macro="" textlink="">
      <cdr:nvSpPr>
        <cdr:cNvPr id="7" name="TextBox 3"/>
        <cdr:cNvSpPr txBox="1"/>
      </cdr:nvSpPr>
      <cdr:spPr>
        <a:xfrm xmlns:a="http://schemas.openxmlformats.org/drawingml/2006/main">
          <a:off x="713232" y="2525420"/>
          <a:ext cx="321900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2020            2030             2040            2050</a:t>
          </a:r>
          <a:endParaRPr lang="en-US" sz="1200" dirty="0"/>
        </a:p>
      </cdr:txBody>
    </cdr:sp>
  </cdr:relSizeAnchor>
</c:userShapes>
</file>

<file path=ppt/drawings/drawing88.xml><?xml version="1.0" encoding="utf-8"?>
<c:userShapes xmlns:c="http://schemas.openxmlformats.org/drawingml/2006/chart">
  <cdr:relSizeAnchor xmlns:cdr="http://schemas.openxmlformats.org/drawingml/2006/chartDrawing">
    <cdr:from>
      <cdr:x>0.05496</cdr:x>
      <cdr:y>0</cdr:y>
    </cdr:from>
    <cdr:to>
      <cdr:x>0.44526</cdr:x>
      <cdr:y>0.11198</cdr:y>
    </cdr:to>
    <cdr:sp macro="" textlink="">
      <cdr:nvSpPr>
        <cdr:cNvPr id="5" name="TextBox 1"/>
        <cdr:cNvSpPr txBox="1"/>
      </cdr:nvSpPr>
      <cdr:spPr bwMode="auto">
        <a:xfrm xmlns:a="http://schemas.openxmlformats.org/drawingml/2006/main">
          <a:off x="221091" y="-1587019"/>
          <a:ext cx="1570070" cy="3138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bg2"/>
              </a:solidFill>
              <a:latin typeface="+mn-lt"/>
              <a:ea typeface="Times New Roman" charset="0"/>
              <a:cs typeface="Times New Roman" charset="0"/>
            </a:rPr>
            <a:t>             2020</a:t>
          </a:r>
          <a:endParaRPr lang="en-US" sz="12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      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0.60945</cdr:x>
      <cdr:y>0.16545</cdr:y>
    </cdr:from>
    <cdr:to>
      <cdr:x>0.90944</cdr:x>
      <cdr:y>0.65149</cdr:y>
    </cdr:to>
    <cdr:sp macro="" textlink="">
      <cdr:nvSpPr>
        <cdr:cNvPr id="10" name="TextBox 1"/>
        <cdr:cNvSpPr txBox="1"/>
      </cdr:nvSpPr>
      <cdr:spPr bwMode="auto">
        <a:xfrm xmlns:a="http://schemas.openxmlformats.org/drawingml/2006/main">
          <a:off x="2451663" y="463674"/>
          <a:ext cx="1206777" cy="13620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baseline="0" dirty="0" smtClean="0">
            <a:solidFill>
              <a:schemeClr val="accent3"/>
            </a:solidFill>
            <a:latin typeface="+mn-lt"/>
            <a:ea typeface="Times New Roman" charset="0"/>
            <a:cs typeface="Times New Roman" charset="0"/>
          </a:endParaRPr>
        </a:p>
        <a:p xmlns:a="http://schemas.openxmlformats.org/drawingml/2006/main">
          <a:pPr eaLnBrk="0" hangingPunct="0"/>
          <a:r>
            <a:rPr lang="en-US" sz="1200" b="1" i="0" baseline="0" dirty="0" smtClean="0">
              <a:solidFill>
                <a:schemeClr val="accent3"/>
              </a:solidFill>
              <a:latin typeface="+mn-lt"/>
              <a:ea typeface="Times New Roman" charset="0"/>
              <a:cs typeface="Times New Roman" charset="0"/>
            </a:rPr>
            <a:t>Class 3</a:t>
          </a:r>
          <a:r>
            <a:rPr lang="en-US" sz="1200" b="1" i="0" dirty="0" smtClean="0">
              <a:solidFill>
                <a:schemeClr val="accent3"/>
              </a:solidFill>
              <a:latin typeface="+mn-lt"/>
              <a:ea typeface="Times New Roman" charset="0"/>
              <a:cs typeface="Times New Roman" charset="0"/>
            </a:rPr>
            <a:t> </a:t>
          </a:r>
          <a:r>
            <a:rPr lang="en-US" sz="1200" b="1" i="0" baseline="0" dirty="0" smtClean="0">
              <a:solidFill>
                <a:schemeClr val="accent3"/>
              </a:solidFill>
              <a:latin typeface="+mn-lt"/>
              <a:ea typeface="Times New Roman" charset="0"/>
              <a:cs typeface="Times New Roman" charset="0"/>
            </a:rPr>
            <a:t>truck</a:t>
          </a:r>
          <a:endParaRPr lang="en-US" sz="1200" b="1" i="0" baseline="0" dirty="0" smtClean="0">
            <a:solidFill>
              <a:schemeClr val="accent2"/>
            </a:solidFill>
            <a:latin typeface="+mn-lt"/>
            <a:ea typeface="Times New Roman" charset="0"/>
            <a:cs typeface="Times New Roman" charset="0"/>
          </a:endParaRPr>
        </a:p>
        <a:p xmlns:a="http://schemas.openxmlformats.org/drawingml/2006/main">
          <a:pPr eaLnBrk="0" hangingPunct="0"/>
          <a:endParaRPr lang="en-US" sz="1200" b="1" i="0" baseline="0" dirty="0" smtClean="0">
            <a:solidFill>
              <a:schemeClr val="accent5"/>
            </a:solidFill>
            <a:latin typeface="+mn-lt"/>
            <a:ea typeface="Times New Roman" charset="0"/>
            <a:cs typeface="Times New Roman" charset="0"/>
          </a:endParaRPr>
        </a:p>
        <a:p xmlns:a="http://schemas.openxmlformats.org/drawingml/2006/main">
          <a:pPr eaLnBrk="0" hangingPunct="0"/>
          <a:endParaRPr lang="en-US" b="1" dirty="0">
            <a:solidFill>
              <a:schemeClr val="accent5"/>
            </a:solidFill>
            <a:ea typeface="Times New Roman" charset="0"/>
            <a:cs typeface="Times New Roman" charset="0"/>
          </a:endParaRPr>
        </a:p>
        <a:p xmlns:a="http://schemas.openxmlformats.org/drawingml/2006/main">
          <a:pPr eaLnBrk="0" hangingPunct="0"/>
          <a:r>
            <a:rPr lang="en-US" sz="1200" b="1" i="0" baseline="0" dirty="0" smtClean="0">
              <a:solidFill>
                <a:schemeClr val="accent5"/>
              </a:solidFill>
              <a:latin typeface="+mn-lt"/>
              <a:ea typeface="Times New Roman" charset="0"/>
              <a:cs typeface="Times New Roman" charset="0"/>
            </a:rPr>
            <a:t>Classes 4–6</a:t>
          </a:r>
          <a:r>
            <a:rPr lang="en-US" sz="1200" b="1" i="0" dirty="0" smtClean="0">
              <a:solidFill>
                <a:schemeClr val="accent5"/>
              </a:solidFill>
              <a:latin typeface="+mn-lt"/>
              <a:ea typeface="Times New Roman" charset="0"/>
              <a:cs typeface="Times New Roman" charset="0"/>
            </a:rPr>
            <a:t> </a:t>
          </a:r>
          <a:r>
            <a:rPr lang="en-US" sz="1200" b="1" i="0" baseline="0" dirty="0" smtClean="0">
              <a:solidFill>
                <a:schemeClr val="accent5"/>
              </a:solidFill>
              <a:latin typeface="+mn-lt"/>
              <a:ea typeface="Times New Roman" charset="0"/>
              <a:cs typeface="Times New Roman" charset="0"/>
            </a:rPr>
            <a:t>truck</a:t>
          </a:r>
          <a:endParaRPr lang="en-US" sz="1200" b="1" i="0" baseline="0" dirty="0" smtClean="0">
            <a:solidFill>
              <a:schemeClr val="tx2"/>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b="1" i="0" dirty="0" smtClean="0">
            <a:solidFill>
              <a:schemeClr val="accent6"/>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6"/>
              </a:solidFill>
              <a:latin typeface="+mn-lt"/>
              <a:ea typeface="Times New Roman" charset="0"/>
              <a:cs typeface="Times New Roman" charset="0"/>
            </a:rPr>
            <a:t>Classes 7–8 truck</a:t>
          </a: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cdr:txBody>
    </cdr:sp>
  </cdr:relSizeAnchor>
  <cdr:relSizeAnchor xmlns:cdr="http://schemas.openxmlformats.org/drawingml/2006/chartDrawing">
    <cdr:from>
      <cdr:x>0.6121</cdr:x>
      <cdr:y>0.72405</cdr:y>
    </cdr:from>
    <cdr:to>
      <cdr:x>1</cdr:x>
      <cdr:y>0.84007</cdr:y>
    </cdr:to>
    <cdr:sp macro="" textlink="">
      <cdr:nvSpPr>
        <cdr:cNvPr id="6" name="TextBox 1"/>
        <cdr:cNvSpPr txBox="1"/>
      </cdr:nvSpPr>
      <cdr:spPr bwMode="auto">
        <a:xfrm xmlns:a="http://schemas.openxmlformats.org/drawingml/2006/main">
          <a:off x="2462310" y="2078520"/>
          <a:ext cx="1560415" cy="33305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accent2"/>
              </a:solidFill>
              <a:latin typeface="+mn-lt"/>
              <a:ea typeface="Times New Roman" charset="0"/>
              <a:cs typeface="Times New Roman" charset="0"/>
            </a:rPr>
            <a:t>freight</a:t>
          </a:r>
          <a:r>
            <a:rPr lang="en-US" sz="1200" b="1" i="0" baseline="0" dirty="0" smtClean="0">
              <a:solidFill>
                <a:schemeClr val="accent2"/>
              </a:solidFill>
              <a:latin typeface="+mn-lt"/>
              <a:ea typeface="Times New Roman" charset="0"/>
              <a:cs typeface="Times New Roman" charset="0"/>
            </a:rPr>
            <a:t> </a:t>
          </a:r>
          <a:r>
            <a:rPr lang="en-US" sz="1200" b="1" i="0" dirty="0" smtClean="0">
              <a:solidFill>
                <a:schemeClr val="accent2"/>
              </a:solidFill>
              <a:latin typeface="+mn-lt"/>
              <a:ea typeface="Times New Roman" charset="0"/>
              <a:cs typeface="Times New Roman" charset="0"/>
            </a:rPr>
            <a:t>rail</a:t>
          </a:r>
        </a:p>
        <a:p xmlns:a="http://schemas.openxmlformats.org/drawingml/2006/main">
          <a:pPr eaLnBrk="0" hangingPunct="0"/>
          <a:r>
            <a:rPr lang="en-US" sz="1200" b="1" i="0" dirty="0" smtClean="0">
              <a:solidFill>
                <a:schemeClr val="accent4"/>
              </a:solidFill>
              <a:latin typeface="+mn-lt"/>
              <a:ea typeface="Times New Roman" charset="0"/>
              <a:cs typeface="Times New Roman" charset="0"/>
            </a:rPr>
            <a:t>domestic</a:t>
          </a:r>
          <a:r>
            <a:rPr lang="en-US" sz="1200" b="1" i="0" baseline="0" dirty="0" smtClean="0">
              <a:solidFill>
                <a:schemeClr val="accent4"/>
              </a:solidFill>
              <a:latin typeface="+mn-lt"/>
              <a:ea typeface="Times New Roman" charset="0"/>
              <a:cs typeface="Times New Roman" charset="0"/>
            </a:rPr>
            <a:t> </a:t>
          </a:r>
          <a:r>
            <a:rPr lang="en-US" sz="1200" b="1" i="0" dirty="0" smtClean="0">
              <a:solidFill>
                <a:schemeClr val="accent4"/>
              </a:solidFill>
              <a:latin typeface="+mn-lt"/>
              <a:ea typeface="Times New Roman" charset="0"/>
              <a:cs typeface="Times New Roman" charset="0"/>
            </a:rPr>
            <a:t>marine</a:t>
          </a: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6"/>
            </a:solidFill>
            <a:latin typeface="+mn-lt"/>
            <a:ea typeface="Times New Roman" charset="0"/>
            <a:cs typeface="Times New Roman" charset="0"/>
          </a:endParaRPr>
        </a:p>
      </cdr:txBody>
    </cdr:sp>
  </cdr:relSizeAnchor>
  <cdr:relSizeAnchor xmlns:cdr="http://schemas.openxmlformats.org/drawingml/2006/chartDrawing">
    <cdr:from>
      <cdr:x>0.18843</cdr:x>
      <cdr:y>0.89893</cdr:y>
    </cdr:from>
    <cdr:to>
      <cdr:x>0.98863</cdr:x>
      <cdr:y>0.99542</cdr:y>
    </cdr:to>
    <cdr:sp macro="" textlink="">
      <cdr:nvSpPr>
        <cdr:cNvPr id="8" name="TextBox 3"/>
        <cdr:cNvSpPr txBox="1"/>
      </cdr:nvSpPr>
      <cdr:spPr>
        <a:xfrm xmlns:a="http://schemas.openxmlformats.org/drawingml/2006/main">
          <a:off x="757999" y="2580545"/>
          <a:ext cx="321900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smtClean="0"/>
            <a:t>2020            2030             2040             2050</a:t>
          </a:r>
          <a:endParaRPr lang="en-US" sz="1200" dirty="0"/>
        </a:p>
      </cdr:txBody>
    </cdr:sp>
  </cdr:relSizeAnchor>
</c:userShapes>
</file>

<file path=ppt/drawings/drawing89.xml><?xml version="1.0" encoding="utf-8"?>
<c:userShapes xmlns:c="http://schemas.openxmlformats.org/drawingml/2006/chart">
  <cdr:relSizeAnchor xmlns:cdr="http://schemas.openxmlformats.org/drawingml/2006/chartDrawing">
    <cdr:from>
      <cdr:x>0.12088</cdr:x>
      <cdr:y>0.11174</cdr:y>
    </cdr:from>
    <cdr:to>
      <cdr:x>0.68227</cdr:x>
      <cdr:y>0.33528</cdr:y>
    </cdr:to>
    <cdr:sp macro="" textlink="">
      <cdr:nvSpPr>
        <cdr:cNvPr id="4" name="TextBox 1"/>
        <cdr:cNvSpPr txBox="1"/>
      </cdr:nvSpPr>
      <cdr:spPr bwMode="auto">
        <a:xfrm xmlns:a="http://schemas.openxmlformats.org/drawingml/2006/main">
          <a:off x="314130" y="330934"/>
          <a:ext cx="1458905" cy="6620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bg2"/>
              </a:solidFill>
              <a:latin typeface="+mn-lt"/>
              <a:ea typeface="Times New Roman" charset="0"/>
              <a:cs typeface="Times New Roman" charset="0"/>
            </a:rPr>
            <a:t>         2020</a:t>
          </a:r>
        </a:p>
        <a:p xmlns:a="http://schemas.openxmlformats.org/drawingml/2006/main">
          <a:pPr eaLnBrk="0" hangingPunct="0"/>
          <a:endParaRPr lang="en-US" sz="600" b="1" i="0" dirty="0" smtClean="0">
            <a:solidFill>
              <a:schemeClr val="bg2"/>
            </a:solidFill>
            <a:latin typeface="+mn-lt"/>
            <a:ea typeface="Times New Roman" charset="0"/>
            <a:cs typeface="Times New Roman" charset="0"/>
          </a:endParaRPr>
        </a:p>
        <a:p xmlns:a="http://schemas.openxmlformats.org/drawingml/2006/main">
          <a:pPr eaLnBrk="0" hangingPunct="0"/>
          <a:endParaRPr lang="en-US" sz="4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0.68582</cdr:x>
      <cdr:y>0.07585</cdr:y>
    </cdr:from>
    <cdr:to>
      <cdr:x>1</cdr:x>
      <cdr:y>0.73923</cdr:y>
    </cdr:to>
    <cdr:sp macro="" textlink="">
      <cdr:nvSpPr>
        <cdr:cNvPr id="5" name="TextBox 2"/>
        <cdr:cNvSpPr txBox="1"/>
      </cdr:nvSpPr>
      <cdr:spPr bwMode="auto">
        <a:xfrm xmlns:a="http://schemas.openxmlformats.org/drawingml/2006/main">
          <a:off x="2696792" y="234931"/>
          <a:ext cx="1235446" cy="205462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dirty="0" smtClean="0">
            <a:solidFill>
              <a:schemeClr val="accent5">
                <a:lumMod val="75000"/>
              </a:schemeClr>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5">
                  <a:lumMod val="75000"/>
                </a:schemeClr>
              </a:solidFill>
              <a:latin typeface="+mn-lt"/>
              <a:ea typeface="Times New Roman" charset="0"/>
              <a:cs typeface="Times New Roman" charset="0"/>
            </a:rPr>
            <a:t>High Oil Price</a:t>
          </a:r>
        </a:p>
        <a:p xmlns:a="http://schemas.openxmlformats.org/drawingml/2006/main">
          <a:pPr eaLnBrk="0" hangingPunct="0"/>
          <a:endParaRPr lang="en-US" sz="12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4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2">
                <a:lumMod val="40000"/>
                <a:lumOff val="60000"/>
              </a:schemeClr>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2">
                  <a:lumMod val="40000"/>
                  <a:lumOff val="60000"/>
                </a:schemeClr>
              </a:solidFill>
              <a:latin typeface="+mn-lt"/>
              <a:ea typeface="Times New Roman" charset="0"/>
              <a:cs typeface="Times New Roman" charset="0"/>
            </a:rPr>
            <a:t>Low Oil and Gas Supply</a:t>
          </a:r>
        </a:p>
        <a:p xmlns:a="http://schemas.openxmlformats.org/drawingml/2006/main">
          <a:pPr eaLnBrk="0" hangingPunct="0"/>
          <a:r>
            <a:rPr lang="en-US" sz="1200" b="1" i="0" dirty="0" smtClean="0">
              <a:solidFill>
                <a:schemeClr val="tx1"/>
              </a:solidFill>
              <a:latin typeface="+mn-lt"/>
              <a:ea typeface="Times New Roman" charset="0"/>
              <a:cs typeface="Times New Roman" charset="0"/>
            </a:rPr>
            <a:t>Reference</a:t>
          </a:r>
        </a:p>
        <a:p xmlns:a="http://schemas.openxmlformats.org/drawingml/2006/main">
          <a:pPr eaLnBrk="0" hangingPunct="0"/>
          <a:r>
            <a:rPr lang="en-US" sz="1200" b="1" i="0" dirty="0" smtClean="0">
              <a:solidFill>
                <a:schemeClr val="accent2">
                  <a:lumMod val="75000"/>
                </a:schemeClr>
              </a:solidFill>
              <a:latin typeface="+mn-lt"/>
              <a:ea typeface="Times New Roman" charset="0"/>
              <a:cs typeface="Times New Roman" charset="0"/>
            </a:rPr>
            <a:t>High Oil and Gas Supply</a:t>
          </a:r>
        </a:p>
        <a:p xmlns:a="http://schemas.openxmlformats.org/drawingml/2006/main">
          <a:pPr eaLnBrk="0" hangingPunct="0"/>
          <a:endParaRPr lang="en-US" sz="1200" b="1" i="0" dirty="0" smtClean="0">
            <a:solidFill>
              <a:schemeClr val="accent5">
                <a:lumMod val="40000"/>
                <a:lumOff val="60000"/>
              </a:schemeClr>
            </a:solidFill>
            <a:latin typeface="+mn-lt"/>
            <a:ea typeface="Times New Roman" charset="0"/>
            <a:cs typeface="Times New Roman" charset="0"/>
          </a:endParaRPr>
        </a:p>
        <a:p xmlns:a="http://schemas.openxmlformats.org/drawingml/2006/main">
          <a:pPr eaLnBrk="0" hangingPunct="0"/>
          <a:r>
            <a:rPr lang="en-US" sz="1200" b="1" i="0" dirty="0" smtClean="0">
              <a:solidFill>
                <a:schemeClr val="accent5">
                  <a:lumMod val="40000"/>
                  <a:lumOff val="60000"/>
                </a:schemeClr>
              </a:solidFill>
              <a:latin typeface="+mn-lt"/>
              <a:ea typeface="Times New Roman" charset="0"/>
              <a:cs typeface="Times New Roman" charset="0"/>
            </a:rPr>
            <a:t>Low Oil Price</a:t>
          </a:r>
        </a:p>
      </cdr:txBody>
    </cdr:sp>
  </cdr:relSizeAnchor>
  <cdr:relSizeAnchor xmlns:cdr="http://schemas.openxmlformats.org/drawingml/2006/chartDrawing">
    <cdr:from>
      <cdr:x>0.11126</cdr:x>
      <cdr:y>0</cdr:y>
    </cdr:from>
    <cdr:to>
      <cdr:x>0.52793</cdr:x>
      <cdr:y>0.12934</cdr:y>
    </cdr:to>
    <cdr:sp macro="" textlink="">
      <cdr:nvSpPr>
        <cdr:cNvPr id="6" name="TextBox 3"/>
        <cdr:cNvSpPr txBox="1"/>
      </cdr:nvSpPr>
      <cdr:spPr bwMode="auto">
        <a:xfrm xmlns:a="http://schemas.openxmlformats.org/drawingml/2006/main">
          <a:off x="437501" y="0"/>
          <a:ext cx="1638445" cy="4005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0" tIns="0" rIns="0" rtlCol="0" anchor="t">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rgbClr val="333333"/>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xmlns:a="http://schemas.openxmlformats.org/drawingml/2006/main">
          <a:pPr eaLnBrk="0" hangingPunct="0"/>
          <a:r>
            <a:rPr lang="en-US" sz="1200" b="0" i="0" dirty="0" smtClean="0">
              <a:solidFill>
                <a:schemeClr val="tx1"/>
              </a:solidFill>
              <a:latin typeface="+mn-lt"/>
              <a:ea typeface="Times New Roman" charset="0"/>
              <a:cs typeface="Times New Roman" charset="0"/>
            </a:rPr>
            <a:t>  history   projections</a:t>
          </a:r>
        </a:p>
        <a:p xmlns:a="http://schemas.openxmlformats.org/drawingml/2006/main">
          <a:pPr eaLnBrk="0" hangingPunct="0"/>
          <a:endParaRPr lang="en-US" sz="1200" b="1" i="0" dirty="0" smtClean="0">
            <a:solidFill>
              <a:schemeClr val="tx1"/>
            </a:solidFill>
            <a:latin typeface="+mn-lt"/>
            <a:ea typeface="Times New Roman" charset="0"/>
            <a:cs typeface="Times New Roman" charset="0"/>
          </a:endParaRPr>
        </a:p>
      </cdr:txBody>
    </cdr:sp>
  </cdr:relSizeAnchor>
</c:userShapes>
</file>

<file path=ppt/drawings/drawing90.xml><?xml version="1.0" encoding="utf-8"?>
<c:userShapes xmlns:c="http://schemas.openxmlformats.org/drawingml/2006/chart">
  <cdr:relSizeAnchor xmlns:cdr="http://schemas.openxmlformats.org/drawingml/2006/chartDrawing">
    <cdr:from>
      <cdr:x>0.12069</cdr:x>
      <cdr:y>0.10906</cdr:y>
    </cdr:from>
    <cdr:to>
      <cdr:x>0.68208</cdr:x>
      <cdr:y>0.24563</cdr:y>
    </cdr:to>
    <cdr:sp macro="" textlink="">
      <cdr:nvSpPr>
        <cdr:cNvPr id="4" name="TextBox 1"/>
        <cdr:cNvSpPr txBox="1"/>
      </cdr:nvSpPr>
      <cdr:spPr bwMode="auto">
        <a:xfrm xmlns:a="http://schemas.openxmlformats.org/drawingml/2006/main">
          <a:off x="313821" y="323002"/>
          <a:ext cx="1459797" cy="40446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bg2"/>
              </a:solidFill>
              <a:latin typeface="+mn-lt"/>
              <a:ea typeface="Times New Roman" charset="0"/>
              <a:cs typeface="Times New Roman" charset="0"/>
            </a:rPr>
            <a:t>         2020</a:t>
          </a:r>
        </a:p>
        <a:p xmlns:a="http://schemas.openxmlformats.org/drawingml/2006/main">
          <a:pPr eaLnBrk="0" hangingPunct="0"/>
          <a:endParaRPr lang="en-US" sz="600" b="1" i="0" dirty="0" smtClean="0">
            <a:solidFill>
              <a:schemeClr val="bg2"/>
            </a:solidFill>
            <a:latin typeface="+mn-lt"/>
            <a:ea typeface="Times New Roman" charset="0"/>
            <a:cs typeface="Times New Roman" charset="0"/>
          </a:endParaRPr>
        </a:p>
        <a:p xmlns:a="http://schemas.openxmlformats.org/drawingml/2006/main">
          <a:pPr eaLnBrk="0" hangingPunct="0"/>
          <a:endParaRPr lang="en-US" sz="4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0.32958</cdr:x>
      <cdr:y>0.61692</cdr:y>
    </cdr:from>
    <cdr:to>
      <cdr:x>0.89444</cdr:x>
      <cdr:y>0.86114</cdr:y>
    </cdr:to>
    <cdr:sp macro="" textlink="">
      <cdr:nvSpPr>
        <cdr:cNvPr id="3" name="TextBox 2"/>
        <cdr:cNvSpPr txBox="1"/>
      </cdr:nvSpPr>
      <cdr:spPr>
        <a:xfrm xmlns:a="http://schemas.openxmlformats.org/drawingml/2006/main">
          <a:off x="857011" y="1827084"/>
          <a:ext cx="1468822" cy="7232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000" b="1" dirty="0">
              <a:solidFill>
                <a:schemeClr val="accent3"/>
              </a:solidFill>
            </a:rPr>
            <a:t>travel demand     </a:t>
          </a:r>
        </a:p>
        <a:p xmlns:a="http://schemas.openxmlformats.org/drawingml/2006/main">
          <a:r>
            <a:rPr lang="en-US" sz="1000" b="1" dirty="0" smtClean="0">
              <a:solidFill>
                <a:schemeClr val="accent1"/>
              </a:solidFill>
            </a:rPr>
            <a:t>energy </a:t>
          </a:r>
          <a:r>
            <a:rPr lang="en-US" sz="1000" b="1" dirty="0">
              <a:solidFill>
                <a:schemeClr val="accent1"/>
              </a:solidFill>
            </a:rPr>
            <a:t>efficiency      </a:t>
          </a:r>
          <a:endParaRPr lang="en-US" sz="1000" b="1" dirty="0" smtClean="0">
            <a:solidFill>
              <a:schemeClr val="accent1"/>
            </a:solidFill>
          </a:endParaRPr>
        </a:p>
        <a:p xmlns:a="http://schemas.openxmlformats.org/drawingml/2006/main">
          <a:r>
            <a:rPr lang="en-US" sz="1000" b="1" dirty="0" smtClean="0">
              <a:solidFill>
                <a:schemeClr val="accent2"/>
              </a:solidFill>
            </a:rPr>
            <a:t>energy </a:t>
          </a:r>
          <a:r>
            <a:rPr lang="en-US" sz="1000" b="1" dirty="0">
              <a:solidFill>
                <a:schemeClr val="accent2"/>
              </a:solidFill>
            </a:rPr>
            <a:t>consumption</a:t>
          </a:r>
        </a:p>
        <a:p xmlns:a="http://schemas.openxmlformats.org/drawingml/2006/main">
          <a:endParaRPr lang="en-US" dirty="0"/>
        </a:p>
      </cdr:txBody>
    </cdr:sp>
  </cdr:relSizeAnchor>
</c:userShapes>
</file>

<file path=ppt/drawings/drawing91.xml><?xml version="1.0" encoding="utf-8"?>
<c:userShapes xmlns:c="http://schemas.openxmlformats.org/drawingml/2006/chart">
  <cdr:relSizeAnchor xmlns:cdr="http://schemas.openxmlformats.org/drawingml/2006/chartDrawing">
    <cdr:from>
      <cdr:x>0.12581</cdr:x>
      <cdr:y>0.10887</cdr:y>
    </cdr:from>
    <cdr:to>
      <cdr:x>0.6872</cdr:x>
      <cdr:y>0.25875</cdr:y>
    </cdr:to>
    <cdr:sp macro="" textlink="">
      <cdr:nvSpPr>
        <cdr:cNvPr id="4" name="TextBox 1"/>
        <cdr:cNvSpPr txBox="1"/>
      </cdr:nvSpPr>
      <cdr:spPr bwMode="auto">
        <a:xfrm xmlns:a="http://schemas.openxmlformats.org/drawingml/2006/main">
          <a:off x="326945" y="322417"/>
          <a:ext cx="1458905" cy="4439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1" i="0" dirty="0" smtClean="0">
              <a:solidFill>
                <a:schemeClr val="bg2"/>
              </a:solidFill>
              <a:latin typeface="+mn-lt"/>
              <a:ea typeface="Times New Roman" charset="0"/>
              <a:cs typeface="Times New Roman" charset="0"/>
            </a:rPr>
            <a:t>         2020</a:t>
          </a:r>
        </a:p>
        <a:p xmlns:a="http://schemas.openxmlformats.org/drawingml/2006/main">
          <a:pPr eaLnBrk="0" hangingPunct="0"/>
          <a:endParaRPr lang="en-US" sz="600" b="1" i="0" dirty="0" smtClean="0">
            <a:solidFill>
              <a:schemeClr val="bg2"/>
            </a:solidFill>
            <a:latin typeface="+mn-lt"/>
            <a:ea typeface="Times New Roman" charset="0"/>
            <a:cs typeface="Times New Roman" charset="0"/>
          </a:endParaRPr>
        </a:p>
        <a:p xmlns:a="http://schemas.openxmlformats.org/drawingml/2006/main">
          <a:pPr eaLnBrk="0" hangingPunct="0"/>
          <a:endParaRPr lang="en-US" sz="4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userShapes>
</file>

<file path=ppt/drawings/drawing92.xml><?xml version="1.0" encoding="utf-8"?>
<c:userShapes xmlns:c="http://schemas.openxmlformats.org/drawingml/2006/chart">
  <cdr:relSizeAnchor xmlns:cdr="http://schemas.openxmlformats.org/drawingml/2006/chartDrawing">
    <cdr:from>
      <cdr:x>0</cdr:x>
      <cdr:y>0</cdr:y>
    </cdr:from>
    <cdr:to>
      <cdr:x>0.76389</cdr:x>
      <cdr:y>0.17708</cdr:y>
    </cdr:to>
    <cdr:sp macro="" textlink="">
      <cdr:nvSpPr>
        <cdr:cNvPr id="2" name="TextBox 1"/>
        <cdr:cNvSpPr txBox="1"/>
      </cdr:nvSpPr>
      <cdr:spPr bwMode="auto">
        <a:xfrm xmlns:a="http://schemas.openxmlformats.org/drawingml/2006/main">
          <a:off x="0" y="0"/>
          <a:ext cx="2095500" cy="485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dirty="0" smtClean="0">
              <a:solidFill>
                <a:sysClr val="windowText" lastClr="000000"/>
              </a:solidFill>
              <a:ea typeface="Times New Roman" charset="0"/>
              <a:cs typeface="Times New Roman" charset="0"/>
            </a:rPr>
            <a:t>Light-duty</a:t>
          </a:r>
          <a:r>
            <a:rPr lang="en-US" sz="1200" b="1" i="0" baseline="0" dirty="0" smtClean="0">
              <a:solidFill>
                <a:sysClr val="windowText" lastClr="000000"/>
              </a:solidFill>
              <a:ea typeface="Times New Roman" charset="0"/>
              <a:cs typeface="Times New Roman" charset="0"/>
            </a:rPr>
            <a:t> vehicle sales shares</a:t>
          </a:r>
        </a:p>
        <a:p xmlns:a="http://schemas.openxmlformats.org/drawingml/2006/main">
          <a:pPr eaLnBrk="0" hangingPunct="0"/>
          <a:endParaRPr lang="en-US" sz="1200" b="1" i="0" baseline="0" dirty="0" smtClean="0">
            <a:solidFill>
              <a:sysClr val="windowText" lastClr="000000"/>
            </a:solidFill>
            <a:ea typeface="Times New Roman" charset="0"/>
            <a:cs typeface="Times New Roman" charset="0"/>
          </a:endParaRPr>
        </a:p>
        <a:p xmlns:a="http://schemas.openxmlformats.org/drawingml/2006/main">
          <a:pPr eaLnBrk="0" hangingPunct="0"/>
          <a:r>
            <a:rPr lang="en-US" sz="1200" b="1" dirty="0" smtClean="0">
              <a:ea typeface="Times New Roman" charset="0"/>
              <a:cs typeface="Times New Roman" charset="0"/>
            </a:rPr>
            <a:t>AEO2021 Reference case</a:t>
          </a:r>
          <a:endParaRPr lang="en-US" sz="1200" b="1" i="0" baseline="0" dirty="0" smtClean="0">
            <a:solidFill>
              <a:sysClr val="windowText" lastClr="000000"/>
            </a:solidFill>
            <a:ea typeface="Times New Roman" charset="0"/>
            <a:cs typeface="Times New Roman" charset="0"/>
          </a:endParaRPr>
        </a:p>
        <a:p xmlns:a="http://schemas.openxmlformats.org/drawingml/2006/main">
          <a:pPr eaLnBrk="0" hangingPunct="0"/>
          <a:r>
            <a:rPr lang="en-US" i="0" baseline="0" dirty="0" smtClean="0">
              <a:solidFill>
                <a:sysClr val="windowText" lastClr="000000"/>
              </a:solidFill>
              <a:ea typeface="Times New Roman" charset="0"/>
              <a:cs typeface="Times New Roman" charset="0"/>
            </a:rPr>
            <a:t>percentage</a:t>
          </a:r>
          <a:endParaRPr lang="en-US" i="0" dirty="0" smtClean="0">
            <a:solidFill>
              <a:sysClr val="windowText" lastClr="000000"/>
            </a:solidFill>
            <a:ea typeface="Times New Roman" charset="0"/>
            <a:cs typeface="Times New Roman" charset="0"/>
          </a:endParaRPr>
        </a:p>
      </cdr:txBody>
    </cdr:sp>
  </cdr:relSizeAnchor>
  <cdr:relSizeAnchor xmlns:cdr="http://schemas.openxmlformats.org/drawingml/2006/chartDrawing">
    <cdr:from>
      <cdr:x>0.65581</cdr:x>
      <cdr:y>0.29898</cdr:y>
    </cdr:from>
    <cdr:to>
      <cdr:x>0.8086</cdr:x>
      <cdr:y>0.51313</cdr:y>
    </cdr:to>
    <cdr:sp macro="" textlink="">
      <cdr:nvSpPr>
        <cdr:cNvPr id="3" name="TextBox 1"/>
        <cdr:cNvSpPr txBox="1"/>
      </cdr:nvSpPr>
      <cdr:spPr bwMode="auto">
        <a:xfrm xmlns:a="http://schemas.openxmlformats.org/drawingml/2006/main">
          <a:off x="1704274" y="1041024"/>
          <a:ext cx="397061" cy="7456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dirty="0" smtClean="0">
            <a:solidFill>
              <a:schemeClr val="tx2"/>
            </a:solidFill>
            <a:ea typeface="Times New Roman" charset="0"/>
            <a:cs typeface="Times New Roman" charset="0"/>
          </a:endParaRPr>
        </a:p>
        <a:p xmlns:a="http://schemas.openxmlformats.org/drawingml/2006/main">
          <a:pPr eaLnBrk="0" hangingPunct="0"/>
          <a:r>
            <a:rPr lang="en-US" sz="1000" b="1" dirty="0">
              <a:solidFill>
                <a:schemeClr val="tx2"/>
              </a:solidFill>
              <a:ea typeface="Times New Roman" charset="0"/>
              <a:cs typeface="Times New Roman" charset="0"/>
            </a:rPr>
            <a:t>t</a:t>
          </a:r>
          <a:r>
            <a:rPr lang="en-US" sz="1000" b="1" dirty="0" smtClean="0">
              <a:solidFill>
                <a:schemeClr val="tx2"/>
              </a:solidFill>
              <a:ea typeface="Times New Roman" charset="0"/>
              <a:cs typeface="Times New Roman" charset="0"/>
            </a:rPr>
            <a:t>ruck</a:t>
          </a:r>
        </a:p>
        <a:p xmlns:a="http://schemas.openxmlformats.org/drawingml/2006/main">
          <a:pPr eaLnBrk="0" hangingPunct="0"/>
          <a:endParaRPr lang="en-US" sz="1000" b="1" dirty="0">
            <a:solidFill>
              <a:schemeClr val="tx2"/>
            </a:solidFill>
            <a:ea typeface="Times New Roman" charset="0"/>
            <a:cs typeface="Times New Roman" charset="0"/>
          </a:endParaRPr>
        </a:p>
        <a:p xmlns:a="http://schemas.openxmlformats.org/drawingml/2006/main">
          <a:pPr eaLnBrk="0" hangingPunct="0"/>
          <a:r>
            <a:rPr lang="en-US" sz="1000" b="1" i="0" dirty="0" smtClean="0">
              <a:solidFill>
                <a:schemeClr val="accent1"/>
              </a:solidFill>
              <a:ea typeface="Times New Roman" charset="0"/>
              <a:cs typeface="Times New Roman" charset="0"/>
            </a:rPr>
            <a:t>car</a:t>
          </a:r>
        </a:p>
        <a:p xmlns:a="http://schemas.openxmlformats.org/drawingml/2006/main">
          <a:pPr eaLnBrk="0" hangingPunct="0"/>
          <a:endParaRPr lang="en-US" sz="1200" b="1" i="0" dirty="0" smtClean="0">
            <a:solidFill>
              <a:schemeClr val="accent4"/>
            </a:solidFill>
            <a:latin typeface="+mn-lt"/>
            <a:ea typeface="Times New Roman" charset="0"/>
            <a:cs typeface="Times New Roman" charset="0"/>
          </a:endParaRPr>
        </a:p>
        <a:p xmlns:a="http://schemas.openxmlformats.org/drawingml/2006/main">
          <a:pPr eaLnBrk="0" hangingPunct="0"/>
          <a:endParaRPr lang="en-US" sz="1200" b="1" i="0" dirty="0" smtClean="0">
            <a:solidFill>
              <a:schemeClr val="accent4"/>
            </a:solidFill>
            <a:latin typeface="+mn-lt"/>
            <a:ea typeface="Times New Roman" charset="0"/>
            <a:cs typeface="Times New Roman" charset="0"/>
          </a:endParaRPr>
        </a:p>
      </cdr:txBody>
    </cdr:sp>
  </cdr:relSizeAnchor>
  <cdr:relSizeAnchor xmlns:cdr="http://schemas.openxmlformats.org/drawingml/2006/chartDrawing">
    <cdr:from>
      <cdr:x>0.07408</cdr:x>
      <cdr:y>0.17505</cdr:y>
    </cdr:from>
    <cdr:to>
      <cdr:x>0.5</cdr:x>
      <cdr:y>0.3093</cdr:y>
    </cdr:to>
    <cdr:grpSp>
      <cdr:nvGrpSpPr>
        <cdr:cNvPr id="5" name="Group 4"/>
        <cdr:cNvGrpSpPr/>
      </cdr:nvGrpSpPr>
      <cdr:grpSpPr>
        <a:xfrm xmlns:a="http://schemas.openxmlformats.org/drawingml/2006/main">
          <a:off x="192515" y="609509"/>
          <a:ext cx="1106854" cy="467447"/>
          <a:chOff x="-203126" y="209238"/>
          <a:chExt cx="1168384" cy="368275"/>
        </a:xfrm>
      </cdr:grpSpPr>
      <cdr:sp macro="" textlink="">
        <cdr:nvSpPr>
          <cdr:cNvPr id="7" name="TextBox 1"/>
          <cdr:cNvSpPr txBox="1"/>
        </cdr:nvSpPr>
        <cdr:spPr bwMode="auto">
          <a:xfrm xmlns:a="http://schemas.openxmlformats.org/drawingml/2006/main">
            <a:off x="-203126" y="209238"/>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p>
          <a:p xmlns:a="http://schemas.openxmlformats.org/drawingml/2006/main">
            <a:pPr eaLnBrk="0" hangingPunct="0"/>
            <a:endParaRPr lang="en-US" sz="5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grpSp>
  </cdr:relSizeAnchor>
</c:userShapes>
</file>

<file path=ppt/drawings/drawing93.xml><?xml version="1.0" encoding="utf-8"?>
<c:userShapes xmlns:c="http://schemas.openxmlformats.org/drawingml/2006/chart">
  <cdr:relSizeAnchor xmlns:cdr="http://schemas.openxmlformats.org/drawingml/2006/chartDrawing">
    <cdr:from>
      <cdr:x>0</cdr:x>
      <cdr:y>0</cdr:y>
    </cdr:from>
    <cdr:to>
      <cdr:x>0.76389</cdr:x>
      <cdr:y>0.17708</cdr:y>
    </cdr:to>
    <cdr:sp macro="" textlink="">
      <cdr:nvSpPr>
        <cdr:cNvPr id="2" name="TextBox 1"/>
        <cdr:cNvSpPr txBox="1"/>
      </cdr:nvSpPr>
      <cdr:spPr bwMode="auto">
        <a:xfrm xmlns:a="http://schemas.openxmlformats.org/drawingml/2006/main">
          <a:off x="0" y="0"/>
          <a:ext cx="2095500" cy="485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dirty="0" smtClean="0">
              <a:solidFill>
                <a:sysClr val="windowText" lastClr="000000"/>
              </a:solidFill>
              <a:latin typeface="+mn-lt"/>
              <a:ea typeface="Times New Roman" charset="0"/>
              <a:cs typeface="Times New Roman" charset="0"/>
            </a:rPr>
            <a:t>Car </a:t>
          </a:r>
          <a:r>
            <a:rPr lang="en-US" sz="1200" b="1" i="0" baseline="0" dirty="0" smtClean="0">
              <a:solidFill>
                <a:sysClr val="windowText" lastClr="000000"/>
              </a:solidFill>
              <a:latin typeface="+mn-lt"/>
              <a:ea typeface="Times New Roman" charset="0"/>
              <a:cs typeface="Times New Roman" charset="0"/>
            </a:rPr>
            <a:t>sales shares by size class</a:t>
          </a:r>
        </a:p>
        <a:p xmlns:a="http://schemas.openxmlformats.org/drawingml/2006/main">
          <a:pPr eaLnBrk="0" hangingPunct="0"/>
          <a:endParaRPr lang="en-US" sz="1200" b="1" i="0" baseline="0" dirty="0" smtClean="0">
            <a:solidFill>
              <a:sysClr val="windowText" lastClr="000000"/>
            </a:solidFill>
            <a:latin typeface="+mn-lt"/>
            <a:ea typeface="Times New Roman" charset="0"/>
            <a:cs typeface="Times New Roman" charset="0"/>
          </a:endParaRPr>
        </a:p>
        <a:p xmlns:a="http://schemas.openxmlformats.org/drawingml/2006/main">
          <a:pPr eaLnBrk="0" hangingPunct="0"/>
          <a:r>
            <a:rPr lang="en-US" sz="1200" b="1" i="0" baseline="0" dirty="0" smtClean="0">
              <a:solidFill>
                <a:sysClr val="windowText" lastClr="000000"/>
              </a:solidFill>
              <a:latin typeface="+mn-lt"/>
              <a:ea typeface="Times New Roman" charset="0"/>
              <a:cs typeface="Times New Roman" charset="0"/>
            </a:rPr>
            <a:t>AEO2021 Reference case</a:t>
          </a:r>
        </a:p>
        <a:p xmlns:a="http://schemas.openxmlformats.org/drawingml/2006/main">
          <a:pPr eaLnBrk="0" hangingPunct="0"/>
          <a:r>
            <a:rPr lang="en-US" i="0" baseline="0" dirty="0" smtClean="0">
              <a:solidFill>
                <a:sysClr val="windowText" lastClr="000000"/>
              </a:solidFill>
              <a:latin typeface="+mn-lt"/>
              <a:ea typeface="Times New Roman" charset="0"/>
              <a:cs typeface="Times New Roman" charset="0"/>
            </a:rPr>
            <a:t>percentage</a:t>
          </a:r>
          <a:endParaRPr lang="en-US"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0.61233</cdr:x>
      <cdr:y>0.22153</cdr:y>
    </cdr:from>
    <cdr:to>
      <cdr:x>1</cdr:x>
      <cdr:y>0.55433</cdr:y>
    </cdr:to>
    <cdr:sp macro="" textlink="">
      <cdr:nvSpPr>
        <cdr:cNvPr id="3" name="TextBox 1"/>
        <cdr:cNvSpPr txBox="1"/>
      </cdr:nvSpPr>
      <cdr:spPr bwMode="auto">
        <a:xfrm xmlns:a="http://schemas.openxmlformats.org/drawingml/2006/main">
          <a:off x="1592262" y="771359"/>
          <a:ext cx="1008063" cy="11587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000" b="1" dirty="0" smtClean="0">
              <a:solidFill>
                <a:schemeClr val="accent6"/>
              </a:solidFill>
              <a:ea typeface="Times New Roman" charset="0"/>
              <a:cs typeface="Times New Roman" charset="0"/>
            </a:rPr>
            <a:t>crossover utility</a:t>
          </a:r>
          <a:endParaRPr lang="en-US" sz="1000" b="1" dirty="0">
            <a:solidFill>
              <a:schemeClr val="accent4"/>
            </a:solidFill>
            <a:ea typeface="Times New Roman" charset="0"/>
            <a:cs typeface="Times New Roman" charset="0"/>
          </a:endParaRPr>
        </a:p>
        <a:p xmlns:a="http://schemas.openxmlformats.org/drawingml/2006/main">
          <a:pPr eaLnBrk="0" hangingPunct="0"/>
          <a:r>
            <a:rPr lang="en-US" sz="1000" b="1" i="0" dirty="0" smtClean="0">
              <a:solidFill>
                <a:schemeClr val="accent4"/>
              </a:solidFill>
              <a:ea typeface="Times New Roman" charset="0"/>
              <a:cs typeface="Times New Roman" charset="0"/>
            </a:rPr>
            <a:t>midsize</a:t>
          </a:r>
        </a:p>
        <a:p xmlns:a="http://schemas.openxmlformats.org/drawingml/2006/main">
          <a:pPr eaLnBrk="0" hangingPunct="0"/>
          <a:r>
            <a:rPr lang="en-US" sz="1000" b="1" i="0" dirty="0" smtClean="0">
              <a:solidFill>
                <a:schemeClr val="accent3"/>
              </a:solidFill>
              <a:ea typeface="Times New Roman" charset="0"/>
              <a:cs typeface="Times New Roman" charset="0"/>
            </a:rPr>
            <a:t>compact</a:t>
          </a:r>
        </a:p>
        <a:p xmlns:a="http://schemas.openxmlformats.org/drawingml/2006/main">
          <a:pPr eaLnBrk="0" hangingPunct="0"/>
          <a:r>
            <a:rPr lang="en-US" sz="1000" b="1" i="0" dirty="0" smtClean="0">
              <a:solidFill>
                <a:schemeClr val="accent5"/>
              </a:solidFill>
              <a:ea typeface="Times New Roman" charset="0"/>
              <a:cs typeface="Times New Roman" charset="0"/>
            </a:rPr>
            <a:t>large</a:t>
          </a:r>
        </a:p>
        <a:p xmlns:a="http://schemas.openxmlformats.org/drawingml/2006/main">
          <a:pPr eaLnBrk="0" hangingPunct="0"/>
          <a:r>
            <a:rPr lang="en-US" sz="1000" b="1" i="0" dirty="0" smtClean="0">
              <a:solidFill>
                <a:sysClr val="windowText" lastClr="000000"/>
              </a:solidFill>
              <a:ea typeface="Times New Roman" charset="0"/>
              <a:cs typeface="Times New Roman" charset="0"/>
            </a:rPr>
            <a:t>subcompact</a:t>
          </a:r>
          <a:endParaRPr lang="en-US" sz="1000" b="1" i="0" dirty="0" smtClean="0">
            <a:solidFill>
              <a:schemeClr val="accent4"/>
            </a:solidFill>
            <a:ea typeface="Times New Roman" charset="0"/>
            <a:cs typeface="Times New Roman" charset="0"/>
          </a:endParaRPr>
        </a:p>
        <a:p xmlns:a="http://schemas.openxmlformats.org/drawingml/2006/main">
          <a:pPr eaLnBrk="0" hangingPunct="0"/>
          <a:r>
            <a:rPr lang="en-US" sz="1000" b="1" i="0" dirty="0" smtClean="0">
              <a:solidFill>
                <a:schemeClr val="accent1"/>
              </a:solidFill>
              <a:ea typeface="Times New Roman" charset="0"/>
              <a:cs typeface="Times New Roman" charset="0"/>
            </a:rPr>
            <a:t>other</a:t>
          </a:r>
        </a:p>
      </cdr:txBody>
    </cdr:sp>
  </cdr:relSizeAnchor>
  <cdr:relSizeAnchor xmlns:cdr="http://schemas.openxmlformats.org/drawingml/2006/chartDrawing">
    <cdr:from>
      <cdr:x>0.04077</cdr:x>
      <cdr:y>0.16994</cdr:y>
    </cdr:from>
    <cdr:to>
      <cdr:x>0.46669</cdr:x>
      <cdr:y>0.30419</cdr:y>
    </cdr:to>
    <cdr:grpSp>
      <cdr:nvGrpSpPr>
        <cdr:cNvPr id="5" name="Group 4"/>
        <cdr:cNvGrpSpPr/>
      </cdr:nvGrpSpPr>
      <cdr:grpSpPr>
        <a:xfrm xmlns:a="http://schemas.openxmlformats.org/drawingml/2006/main">
          <a:off x="106015" y="591716"/>
          <a:ext cx="1107531" cy="467447"/>
          <a:chOff x="-2952552" y="114854"/>
          <a:chExt cx="1168384" cy="368275"/>
        </a:xfrm>
      </cdr:grpSpPr>
      <cdr:sp macro="" textlink="">
        <cdr:nvSpPr>
          <cdr:cNvPr id="7" name="TextBox 1"/>
          <cdr:cNvSpPr txBox="1"/>
        </cdr:nvSpPr>
        <cdr:spPr bwMode="auto">
          <a:xfrm xmlns:a="http://schemas.openxmlformats.org/drawingml/2006/main">
            <a:off x="-2952552" y="114854"/>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p>
          <a:p xmlns:a="http://schemas.openxmlformats.org/drawingml/2006/main">
            <a:pPr eaLnBrk="0" hangingPunct="0"/>
            <a:endParaRPr lang="en-US" sz="400" b="0" i="0" dirty="0" smtClean="0">
              <a:solidFill>
                <a:schemeClr val="bg2"/>
              </a:solidFill>
              <a:latin typeface="+mn-lt"/>
              <a:ea typeface="Times New Roman" charset="0"/>
              <a:cs typeface="Times New Roman" charset="0"/>
            </a:endParaRPr>
          </a:p>
          <a:p xmlns:a="http://schemas.openxmlformats.org/drawingml/2006/main">
            <a:pPr eaLnBrk="0" hangingPunct="0"/>
            <a:endParaRPr lang="en-US" sz="1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grpSp>
  </cdr:relSizeAnchor>
  <cdr:relSizeAnchor xmlns:cdr="http://schemas.openxmlformats.org/drawingml/2006/chartDrawing">
    <cdr:from>
      <cdr:x>0.17121</cdr:x>
      <cdr:y>0.90405</cdr:y>
    </cdr:from>
    <cdr:to>
      <cdr:x>1</cdr:x>
      <cdr:y>0.9836</cdr:y>
    </cdr:to>
    <cdr:sp macro="" textlink="">
      <cdr:nvSpPr>
        <cdr:cNvPr id="6" name="TextBox 3"/>
        <cdr:cNvSpPr txBox="1"/>
      </cdr:nvSpPr>
      <cdr:spPr>
        <a:xfrm xmlns:a="http://schemas.openxmlformats.org/drawingml/2006/main">
          <a:off x="445198" y="3147814"/>
          <a:ext cx="2155127"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200" dirty="0" smtClean="0"/>
            <a:t> 2020    2030    2040     2050</a:t>
          </a:r>
          <a:endParaRPr lang="en-US" sz="1200" dirty="0"/>
        </a:p>
      </cdr:txBody>
    </cdr:sp>
  </cdr:relSizeAnchor>
</c:userShapes>
</file>

<file path=ppt/drawings/drawing94.xml><?xml version="1.0" encoding="utf-8"?>
<c:userShapes xmlns:c="http://schemas.openxmlformats.org/drawingml/2006/chart">
  <cdr:relSizeAnchor xmlns:cdr="http://schemas.openxmlformats.org/drawingml/2006/chartDrawing">
    <cdr:from>
      <cdr:x>0</cdr:x>
      <cdr:y>0</cdr:y>
    </cdr:from>
    <cdr:to>
      <cdr:x>0.76389</cdr:x>
      <cdr:y>0.17708</cdr:y>
    </cdr:to>
    <cdr:sp macro="" textlink="">
      <cdr:nvSpPr>
        <cdr:cNvPr id="2" name="TextBox 1"/>
        <cdr:cNvSpPr txBox="1"/>
      </cdr:nvSpPr>
      <cdr:spPr bwMode="auto">
        <a:xfrm xmlns:a="http://schemas.openxmlformats.org/drawingml/2006/main">
          <a:off x="0" y="0"/>
          <a:ext cx="2200170" cy="6181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baseline="0" dirty="0" smtClean="0">
              <a:solidFill>
                <a:sysClr val="windowText" lastClr="000000"/>
              </a:solidFill>
              <a:latin typeface="+mn-lt"/>
              <a:ea typeface="Times New Roman" charset="0"/>
              <a:cs typeface="Times New Roman" charset="0"/>
            </a:rPr>
            <a:t>Light truck sales shares by size</a:t>
          </a:r>
        </a:p>
        <a:p xmlns:a="http://schemas.openxmlformats.org/drawingml/2006/main">
          <a:pPr eaLnBrk="0" hangingPunct="0"/>
          <a:r>
            <a:rPr lang="en-US" sz="1200" b="1" i="0" baseline="0" dirty="0" smtClean="0">
              <a:solidFill>
                <a:sysClr val="windowText" lastClr="000000"/>
              </a:solidFill>
              <a:latin typeface="+mn-lt"/>
              <a:ea typeface="Times New Roman" charset="0"/>
              <a:cs typeface="Times New Roman" charset="0"/>
            </a:rPr>
            <a:t>class </a:t>
          </a:r>
        </a:p>
        <a:p xmlns:a="http://schemas.openxmlformats.org/drawingml/2006/main">
          <a:pPr eaLnBrk="0" hangingPunct="0"/>
          <a:r>
            <a:rPr lang="en-US" sz="1200" b="1" i="0" baseline="0" dirty="0" smtClean="0">
              <a:solidFill>
                <a:sysClr val="windowText" lastClr="000000"/>
              </a:solidFill>
              <a:latin typeface="+mn-lt"/>
              <a:ea typeface="Times New Roman" charset="0"/>
              <a:cs typeface="Times New Roman" charset="0"/>
            </a:rPr>
            <a:t>AEO2021 Reference case </a:t>
          </a:r>
        </a:p>
        <a:p xmlns:a="http://schemas.openxmlformats.org/drawingml/2006/main">
          <a:pPr eaLnBrk="0" hangingPunct="0"/>
          <a:r>
            <a:rPr lang="en-US" i="0" baseline="0" dirty="0" smtClean="0">
              <a:solidFill>
                <a:sysClr val="windowText" lastClr="000000"/>
              </a:solidFill>
              <a:latin typeface="+mn-lt"/>
              <a:ea typeface="Times New Roman" charset="0"/>
              <a:cs typeface="Times New Roman" charset="0"/>
            </a:rPr>
            <a:t>percentage</a:t>
          </a:r>
          <a:endParaRPr lang="en-US" i="0" dirty="0" smtClean="0">
            <a:solidFill>
              <a:sysClr val="windowText" lastClr="000000"/>
            </a:solidFill>
            <a:latin typeface="+mn-lt"/>
            <a:ea typeface="Times New Roman" charset="0"/>
            <a:cs typeface="Times New Roman" charset="0"/>
          </a:endParaRPr>
        </a:p>
      </cdr:txBody>
    </cdr:sp>
  </cdr:relSizeAnchor>
  <cdr:relSizeAnchor xmlns:cdr="http://schemas.openxmlformats.org/drawingml/2006/chartDrawing">
    <cdr:from>
      <cdr:x>0.53736</cdr:x>
      <cdr:y>0.35463</cdr:y>
    </cdr:from>
    <cdr:to>
      <cdr:x>0.94756</cdr:x>
      <cdr:y>0.69012</cdr:y>
    </cdr:to>
    <cdr:sp macro="" textlink="">
      <cdr:nvSpPr>
        <cdr:cNvPr id="3" name="TextBox 1"/>
        <cdr:cNvSpPr txBox="1"/>
      </cdr:nvSpPr>
      <cdr:spPr bwMode="auto">
        <a:xfrm xmlns:a="http://schemas.openxmlformats.org/drawingml/2006/main">
          <a:off x="1396470" y="1234803"/>
          <a:ext cx="1065983" cy="11681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000" b="1" i="0" dirty="0" smtClean="0">
              <a:solidFill>
                <a:schemeClr val="accent6"/>
              </a:solidFill>
              <a:ea typeface="Times New Roman" charset="0"/>
              <a:cs typeface="Times New Roman" charset="0"/>
            </a:rPr>
            <a:t>crossover utility</a:t>
          </a:r>
        </a:p>
        <a:p xmlns:a="http://schemas.openxmlformats.org/drawingml/2006/main">
          <a:pPr eaLnBrk="0" hangingPunct="0"/>
          <a:r>
            <a:rPr lang="en-US" sz="1000" b="1" i="0" dirty="0" smtClean="0">
              <a:solidFill>
                <a:sysClr val="windowText" lastClr="000000"/>
              </a:solidFill>
              <a:ea typeface="Times New Roman" charset="0"/>
              <a:cs typeface="Times New Roman" charset="0"/>
            </a:rPr>
            <a:t>large pickup</a:t>
          </a:r>
          <a:endParaRPr lang="en-US" sz="1000" b="1" i="0" dirty="0" smtClean="0">
            <a:solidFill>
              <a:schemeClr val="accent1"/>
            </a:solidFill>
            <a:ea typeface="Times New Roman" charset="0"/>
            <a:cs typeface="Times New Roman" charset="0"/>
          </a:endParaRPr>
        </a:p>
        <a:p xmlns:a="http://schemas.openxmlformats.org/drawingml/2006/main">
          <a:pPr eaLnBrk="0" hangingPunct="0"/>
          <a:r>
            <a:rPr lang="en-US" sz="1000" b="1" i="0" dirty="0" smtClean="0">
              <a:solidFill>
                <a:schemeClr val="accent4"/>
              </a:solidFill>
              <a:ea typeface="Times New Roman" charset="0"/>
              <a:cs typeface="Times New Roman" charset="0"/>
            </a:rPr>
            <a:t>utility</a:t>
          </a:r>
        </a:p>
        <a:p xmlns:a="http://schemas.openxmlformats.org/drawingml/2006/main">
          <a:pPr eaLnBrk="0" hangingPunct="0"/>
          <a:r>
            <a:rPr lang="en-US" sz="1000" b="1" i="0" dirty="0" smtClean="0">
              <a:solidFill>
                <a:schemeClr val="accent3"/>
              </a:solidFill>
              <a:ea typeface="Times New Roman" charset="0"/>
              <a:cs typeface="Times New Roman" charset="0"/>
            </a:rPr>
            <a:t>vans</a:t>
          </a:r>
          <a:endParaRPr lang="en-US" sz="500" b="1" i="0" dirty="0" smtClean="0">
            <a:solidFill>
              <a:schemeClr val="accent1"/>
            </a:solidFill>
            <a:ea typeface="Times New Roman" charset="0"/>
            <a:cs typeface="Times New Roman" charset="0"/>
          </a:endParaRPr>
        </a:p>
        <a:p xmlns:a="http://schemas.openxmlformats.org/drawingml/2006/main">
          <a:pPr eaLnBrk="0" hangingPunct="0"/>
          <a:r>
            <a:rPr lang="en-US" sz="1000" b="1" i="0" dirty="0" smtClean="0">
              <a:solidFill>
                <a:schemeClr val="accent1"/>
              </a:solidFill>
              <a:ea typeface="Times New Roman" charset="0"/>
              <a:cs typeface="Times New Roman" charset="0"/>
            </a:rPr>
            <a:t>small </a:t>
          </a:r>
          <a:r>
            <a:rPr lang="en-US" sz="1000" b="1" i="0" baseline="0" dirty="0" smtClean="0">
              <a:solidFill>
                <a:schemeClr val="accent1"/>
              </a:solidFill>
              <a:ea typeface="Times New Roman" charset="0"/>
              <a:cs typeface="Times New Roman" charset="0"/>
            </a:rPr>
            <a:t>pickup</a:t>
          </a:r>
          <a:endParaRPr lang="en-US" sz="1000" b="1" i="0" dirty="0" smtClean="0">
            <a:solidFill>
              <a:schemeClr val="accent1"/>
            </a:solidFill>
            <a:ea typeface="Times New Roman" charset="0"/>
            <a:cs typeface="Times New Roman" charset="0"/>
          </a:endParaRPr>
        </a:p>
      </cdr:txBody>
    </cdr:sp>
  </cdr:relSizeAnchor>
  <cdr:relSizeAnchor xmlns:cdr="http://schemas.openxmlformats.org/drawingml/2006/chartDrawing">
    <cdr:from>
      <cdr:x>0.07408</cdr:x>
      <cdr:y>0.15416</cdr:y>
    </cdr:from>
    <cdr:to>
      <cdr:x>0.5</cdr:x>
      <cdr:y>0.28841</cdr:y>
    </cdr:to>
    <cdr:grpSp>
      <cdr:nvGrpSpPr>
        <cdr:cNvPr id="5" name="Group 4"/>
        <cdr:cNvGrpSpPr/>
      </cdr:nvGrpSpPr>
      <cdr:grpSpPr>
        <a:xfrm xmlns:a="http://schemas.openxmlformats.org/drawingml/2006/main">
          <a:off x="192514" y="536772"/>
          <a:ext cx="1106855" cy="467447"/>
          <a:chOff x="-279035" y="-22089"/>
          <a:chExt cx="1168384" cy="368275"/>
        </a:xfrm>
      </cdr:grpSpPr>
      <cdr:sp macro="" textlink="">
        <cdr:nvSpPr>
          <cdr:cNvPr id="7" name="TextBox 1"/>
          <cdr:cNvSpPr txBox="1"/>
        </cdr:nvSpPr>
        <cdr:spPr bwMode="auto">
          <a:xfrm xmlns:a="http://schemas.openxmlformats.org/drawingml/2006/main">
            <a:off x="-279035" y="-22089"/>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p>
          <a:p xmlns:a="http://schemas.openxmlformats.org/drawingml/2006/main">
            <a:pPr eaLnBrk="0" hangingPunct="0"/>
            <a:endParaRPr lang="en-US" sz="4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grpSp>
  </cdr:relSizeAnchor>
</c:userShapes>
</file>

<file path=ppt/drawings/drawing95.xml><?xml version="1.0" encoding="utf-8"?>
<c:userShapes xmlns:c="http://schemas.openxmlformats.org/drawingml/2006/chart">
  <cdr:relSizeAnchor xmlns:cdr="http://schemas.openxmlformats.org/drawingml/2006/chartDrawing">
    <cdr:from>
      <cdr:x>0.06737</cdr:x>
      <cdr:y>0.17193</cdr:y>
    </cdr:from>
    <cdr:to>
      <cdr:x>0.28959</cdr:x>
      <cdr:y>0.29691</cdr:y>
    </cdr:to>
    <cdr:grpSp>
      <cdr:nvGrpSpPr>
        <cdr:cNvPr id="3" name="Group 2"/>
        <cdr:cNvGrpSpPr/>
      </cdr:nvGrpSpPr>
      <cdr:grpSpPr>
        <a:xfrm xmlns:a="http://schemas.openxmlformats.org/drawingml/2006/main">
          <a:off x="264915" y="601284"/>
          <a:ext cx="873822" cy="437088"/>
          <a:chOff x="-1458902" y="202873"/>
          <a:chExt cx="1168384" cy="342867"/>
        </a:xfrm>
      </cdr:grpSpPr>
      <cdr:sp macro="" textlink="">
        <cdr:nvSpPr>
          <cdr:cNvPr id="5" name="TextBox 1"/>
          <cdr:cNvSpPr txBox="1"/>
        </cdr:nvSpPr>
        <cdr:spPr bwMode="auto">
          <a:xfrm xmlns:a="http://schemas.openxmlformats.org/drawingml/2006/main">
            <a:off x="-1458902" y="202873"/>
            <a:ext cx="1168384" cy="34286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endParaRPr lang="en-US" sz="12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dirty="0">
                <a:solidFill>
                  <a:schemeClr val="bg2"/>
                </a:solidFill>
                <a:ea typeface="Times New Roman" charset="0"/>
                <a:cs typeface="Times New Roman" charset="0"/>
              </a:rPr>
              <a:t> </a:t>
            </a:r>
            <a:r>
              <a:rPr lang="en-US" sz="1200" b="0" i="0" baseline="0" dirty="0" smtClean="0">
                <a:solidFill>
                  <a:schemeClr val="bg2"/>
                </a:solidFill>
                <a:latin typeface="+mn-lt"/>
                <a:ea typeface="Times New Roman" charset="0"/>
                <a:cs typeface="Times New Roman" charset="0"/>
              </a:rPr>
              <a:t>history   projections</a:t>
            </a:r>
            <a:endParaRPr lang="en-US" sz="1200" b="0" i="0" dirty="0" smtClean="0">
              <a:solidFill>
                <a:schemeClr val="bg2"/>
              </a:solidFill>
              <a:latin typeface="+mn-lt"/>
              <a:ea typeface="Times New Roman" charset="0"/>
              <a:cs typeface="Times New Roman" charset="0"/>
            </a:endParaRPr>
          </a:p>
        </cdr:txBody>
      </cdr:sp>
    </cdr:grpSp>
  </cdr:relSizeAnchor>
  <cdr:relSizeAnchor xmlns:cdr="http://schemas.openxmlformats.org/drawingml/2006/chartDrawing">
    <cdr:from>
      <cdr:x>0.71177</cdr:x>
      <cdr:y>0.16169</cdr:y>
    </cdr:from>
    <cdr:to>
      <cdr:x>1</cdr:x>
      <cdr:y>0.79537</cdr:y>
    </cdr:to>
    <cdr:sp macro="" textlink="">
      <cdr:nvSpPr>
        <cdr:cNvPr id="10" name="TextBox 1"/>
        <cdr:cNvSpPr txBox="1"/>
      </cdr:nvSpPr>
      <cdr:spPr bwMode="auto">
        <a:xfrm xmlns:a="http://schemas.openxmlformats.org/drawingml/2006/main">
          <a:off x="2798840" y="565463"/>
          <a:ext cx="1133398" cy="22161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baseline="0" dirty="0" smtClean="0">
            <a:solidFill>
              <a:schemeClr val="bg2"/>
            </a:solidFill>
            <a:ea typeface="Times New Roman" charset="0"/>
            <a:cs typeface="Times New Roman" charset="0"/>
          </a:endParaRPr>
        </a:p>
        <a:p xmlns:a="http://schemas.openxmlformats.org/drawingml/2006/main">
          <a:pPr eaLnBrk="0" hangingPunct="0"/>
          <a:endParaRPr lang="en-US" sz="1200" b="1" dirty="0">
            <a:solidFill>
              <a:schemeClr val="bg2"/>
            </a:solidFill>
            <a:ea typeface="Times New Roman" charset="0"/>
            <a:cs typeface="Times New Roman" charset="0"/>
          </a:endParaRPr>
        </a:p>
        <a:p xmlns:a="http://schemas.openxmlformats.org/drawingml/2006/main">
          <a:pPr eaLnBrk="0" hangingPunct="0"/>
          <a:r>
            <a:rPr lang="en-US" sz="1200" b="1" i="0" baseline="0" dirty="0" smtClean="0">
              <a:solidFill>
                <a:schemeClr val="bg2"/>
              </a:solidFill>
              <a:ea typeface="Times New Roman" charset="0"/>
              <a:cs typeface="Times New Roman" charset="0"/>
            </a:rPr>
            <a:t>other</a:t>
          </a:r>
        </a:p>
        <a:p xmlns:a="http://schemas.openxmlformats.org/drawingml/2006/main">
          <a:pPr eaLnBrk="0" hangingPunct="0"/>
          <a:r>
            <a:rPr lang="en-US" sz="1200" b="1" dirty="0" smtClean="0">
              <a:solidFill>
                <a:schemeClr val="accent5"/>
              </a:solidFill>
              <a:ea typeface="Times New Roman" charset="0"/>
              <a:cs typeface="Times New Roman" charset="0"/>
            </a:rPr>
            <a:t>electric hybrid </a:t>
          </a:r>
          <a:endParaRPr lang="en-US" sz="1200" b="1" i="0" baseline="0" dirty="0" smtClean="0">
            <a:solidFill>
              <a:schemeClr val="accent5"/>
            </a:solidFill>
            <a:ea typeface="Times New Roman" charset="0"/>
            <a:cs typeface="Times New Roman" charset="0"/>
          </a:endParaRPr>
        </a:p>
        <a:p xmlns:a="http://schemas.openxmlformats.org/drawingml/2006/main">
          <a:pPr eaLnBrk="0" hangingPunct="0"/>
          <a:r>
            <a:rPr lang="en-US" sz="1200" b="1" dirty="0" smtClean="0">
              <a:solidFill>
                <a:schemeClr val="accent4"/>
              </a:solidFill>
              <a:ea typeface="Times New Roman" charset="0"/>
              <a:cs typeface="Times New Roman" charset="0"/>
            </a:rPr>
            <a:t>plug-in electric</a:t>
          </a:r>
        </a:p>
        <a:p xmlns:a="http://schemas.openxmlformats.org/drawingml/2006/main">
          <a:pPr eaLnBrk="0" hangingPunct="0"/>
          <a:r>
            <a:rPr lang="en-US" sz="1200" b="1" dirty="0" smtClean="0">
              <a:solidFill>
                <a:schemeClr val="accent4"/>
              </a:solidFill>
              <a:ea typeface="Times New Roman" charset="0"/>
              <a:cs typeface="Times New Roman" charset="0"/>
            </a:rPr>
            <a:t> </a:t>
          </a:r>
          <a:r>
            <a:rPr lang="en-US" sz="1200" b="1" dirty="0">
              <a:solidFill>
                <a:schemeClr val="accent4"/>
              </a:solidFill>
              <a:ea typeface="Times New Roman" charset="0"/>
              <a:cs typeface="Times New Roman" charset="0"/>
            </a:rPr>
            <a:t>hybrid</a:t>
          </a:r>
          <a:endParaRPr lang="en-US" sz="1200" b="1" dirty="0" smtClean="0">
            <a:solidFill>
              <a:schemeClr val="accent4"/>
            </a:solidFill>
            <a:ea typeface="Times New Roman" charset="0"/>
            <a:cs typeface="Times New Roman" charset="0"/>
          </a:endParaRPr>
        </a:p>
        <a:p xmlns:a="http://schemas.openxmlformats.org/drawingml/2006/main">
          <a:pPr eaLnBrk="0" hangingPunct="0"/>
          <a:r>
            <a:rPr lang="en-US" sz="1200" b="1" i="0" baseline="0" dirty="0" smtClean="0">
              <a:solidFill>
                <a:schemeClr val="accent3"/>
              </a:solidFill>
              <a:ea typeface="Times New Roman" charset="0"/>
              <a:cs typeface="Times New Roman" charset="0"/>
            </a:rPr>
            <a:t>battery electric</a:t>
          </a:r>
        </a:p>
        <a:p xmlns:a="http://schemas.openxmlformats.org/drawingml/2006/main">
          <a:pPr eaLnBrk="0" hangingPunct="0"/>
          <a:r>
            <a:rPr lang="en-US" sz="1200" b="1" i="0" baseline="0" dirty="0" smtClean="0">
              <a:solidFill>
                <a:schemeClr val="accent2"/>
              </a:solidFill>
              <a:ea typeface="Times New Roman" charset="0"/>
              <a:cs typeface="Times New Roman" charset="0"/>
            </a:rPr>
            <a:t>diesel</a:t>
          </a:r>
        </a:p>
        <a:p xmlns:a="http://schemas.openxmlformats.org/drawingml/2006/main">
          <a:pPr eaLnBrk="0" hangingPunct="0"/>
          <a:r>
            <a:rPr lang="en-US" sz="1200" b="1" i="0" baseline="0" dirty="0" smtClean="0">
              <a:solidFill>
                <a:schemeClr val="accent1"/>
              </a:solidFill>
              <a:ea typeface="Times New Roman" charset="0"/>
              <a:cs typeface="Times New Roman" charset="0"/>
            </a:rPr>
            <a:t>flex fuel</a:t>
          </a:r>
        </a:p>
        <a:p xmlns:a="http://schemas.openxmlformats.org/drawingml/2006/main">
          <a:pPr eaLnBrk="0" hangingPunct="0"/>
          <a:r>
            <a:rPr lang="en-US" sz="1200" b="1" i="0" baseline="0" dirty="0" smtClean="0">
              <a:solidFill>
                <a:schemeClr val="tx2"/>
              </a:solidFill>
              <a:ea typeface="Times New Roman" charset="0"/>
              <a:cs typeface="Times New Roman" charset="0"/>
            </a:rPr>
            <a:t>gasoline</a:t>
          </a:r>
        </a:p>
        <a:p xmlns:a="http://schemas.openxmlformats.org/drawingml/2006/main">
          <a:pPr eaLnBrk="0" hangingPunct="0"/>
          <a:endParaRPr lang="en-US" sz="800" b="1" i="0" dirty="0" smtClean="0">
            <a:solidFill>
              <a:schemeClr val="tx1"/>
            </a:solidFill>
            <a:latin typeface="+mn-lt"/>
            <a:ea typeface="Times New Roman" charset="0"/>
            <a:cs typeface="Times New Roman" charset="0"/>
          </a:endParaRPr>
        </a:p>
      </cdr:txBody>
    </cdr:sp>
  </cdr:relSizeAnchor>
  <cdr:relSizeAnchor xmlns:cdr="http://schemas.openxmlformats.org/drawingml/2006/chartDrawing">
    <cdr:from>
      <cdr:x>0</cdr:x>
      <cdr:y>0</cdr:y>
    </cdr:from>
    <cdr:to>
      <cdr:x>0.5382</cdr:x>
      <cdr:y>0.18885</cdr:y>
    </cdr:to>
    <cdr:sp macro="" textlink="">
      <cdr:nvSpPr>
        <cdr:cNvPr id="2" name="TextBox 1"/>
        <cdr:cNvSpPr txBox="1"/>
      </cdr:nvSpPr>
      <cdr:spPr bwMode="auto">
        <a:xfrm xmlns:a="http://schemas.openxmlformats.org/drawingml/2006/main">
          <a:off x="0" y="0"/>
          <a:ext cx="2116330" cy="6604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dirty="0" smtClean="0">
              <a:solidFill>
                <a:schemeClr val="tx1"/>
              </a:solidFill>
              <a:latin typeface="+mn-lt"/>
              <a:ea typeface="Times New Roman" charset="0"/>
              <a:cs typeface="Times New Roman" charset="0"/>
            </a:rPr>
            <a:t>Light-duty</a:t>
          </a:r>
          <a:r>
            <a:rPr lang="en-US" sz="1200" b="1" i="0" baseline="0" dirty="0" smtClean="0">
              <a:solidFill>
                <a:schemeClr val="tx1"/>
              </a:solidFill>
              <a:latin typeface="+mn-lt"/>
              <a:ea typeface="Times New Roman" charset="0"/>
              <a:cs typeface="Times New Roman" charset="0"/>
            </a:rPr>
            <a:t> vehicle sales by technology/fuel</a:t>
          </a:r>
        </a:p>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AEO2021 Reference case</a:t>
          </a:r>
          <a:endParaRPr lang="en-US" sz="1200" b="1" i="0" dirty="0" smtClean="0">
            <a:solidFill>
              <a:schemeClr val="tx1"/>
            </a:solidFill>
            <a:latin typeface="+mn-lt"/>
            <a:ea typeface="Times New Roman" charset="0"/>
            <a:cs typeface="Times New Roman" charset="0"/>
          </a:endParaRPr>
        </a:p>
        <a:p xmlns:a="http://schemas.openxmlformats.org/drawingml/2006/main">
          <a:pPr eaLnBrk="0" hangingPunct="0"/>
          <a:r>
            <a:rPr lang="en-US" dirty="0">
              <a:solidFill>
                <a:schemeClr val="tx1"/>
              </a:solidFill>
              <a:ea typeface="Times New Roman" charset="0"/>
              <a:cs typeface="Times New Roman" charset="0"/>
            </a:rPr>
            <a:t>m</a:t>
          </a:r>
          <a:r>
            <a:rPr lang="en-US" i="0" dirty="0" smtClean="0">
              <a:solidFill>
                <a:schemeClr val="tx1"/>
              </a:solidFill>
              <a:ea typeface="Times New Roman" charset="0"/>
              <a:cs typeface="Times New Roman" charset="0"/>
            </a:rPr>
            <a:t>illions of vehicles</a:t>
          </a:r>
        </a:p>
      </cdr:txBody>
    </cdr:sp>
  </cdr:relSizeAnchor>
</c:userShapes>
</file>

<file path=ppt/drawings/drawing96.xml><?xml version="1.0" encoding="utf-8"?>
<c:userShapes xmlns:c="http://schemas.openxmlformats.org/drawingml/2006/chart">
  <cdr:relSizeAnchor xmlns:cdr="http://schemas.openxmlformats.org/drawingml/2006/chartDrawing">
    <cdr:from>
      <cdr:x>0</cdr:x>
      <cdr:y>0.01044</cdr:y>
    </cdr:from>
    <cdr:to>
      <cdr:x>0.98863</cdr:x>
      <cdr:y>0.19447</cdr:y>
    </cdr:to>
    <cdr:sp macro="" textlink="">
      <cdr:nvSpPr>
        <cdr:cNvPr id="2" name="TextBox 1"/>
        <cdr:cNvSpPr txBox="1"/>
      </cdr:nvSpPr>
      <cdr:spPr bwMode="auto">
        <a:xfrm xmlns:a="http://schemas.openxmlformats.org/drawingml/2006/main">
          <a:off x="0" y="36511"/>
          <a:ext cx="3977005" cy="6436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sz="1200" b="1" i="0" dirty="0" smtClean="0">
              <a:solidFill>
                <a:sysClr val="windowText" lastClr="000000"/>
              </a:solidFill>
              <a:ea typeface="Times New Roman" charset="0"/>
              <a:cs typeface="Times New Roman" charset="0"/>
            </a:rPr>
            <a:t>New vehicle sales of battery-powered vehicles</a:t>
          </a:r>
        </a:p>
        <a:p xmlns:a="http://schemas.openxmlformats.org/drawingml/2006/main">
          <a:pPr algn="l" eaLnBrk="0" hangingPunct="0"/>
          <a:r>
            <a:rPr lang="en-US" sz="1200" b="1" dirty="0" smtClean="0">
              <a:ea typeface="Times New Roman" charset="0"/>
              <a:cs typeface="Times New Roman" charset="0"/>
            </a:rPr>
            <a:t>AEO2021 Reference case</a:t>
          </a:r>
        </a:p>
        <a:p xmlns:a="http://schemas.openxmlformats.org/drawingml/2006/main">
          <a:pPr algn="l" eaLnBrk="0" hangingPunct="0"/>
          <a:r>
            <a:rPr lang="en-US" b="0" i="0" dirty="0" smtClean="0">
              <a:solidFill>
                <a:sysClr val="windowText" lastClr="000000"/>
              </a:solidFill>
              <a:ea typeface="Times New Roman" charset="0"/>
              <a:cs typeface="Times New Roman" charset="0"/>
            </a:rPr>
            <a:t>millions</a:t>
          </a:r>
          <a:r>
            <a:rPr lang="en-US" b="0" i="0" baseline="0" dirty="0" smtClean="0">
              <a:solidFill>
                <a:sysClr val="windowText" lastClr="000000"/>
              </a:solidFill>
              <a:ea typeface="Times New Roman" charset="0"/>
              <a:cs typeface="Times New Roman" charset="0"/>
            </a:rPr>
            <a:t> of vehicles</a:t>
          </a:r>
          <a:endParaRPr lang="en-US" b="0" i="0" dirty="0" smtClean="0">
            <a:solidFill>
              <a:sysClr val="windowText" lastClr="000000"/>
            </a:solidFill>
            <a:ea typeface="Times New Roman" charset="0"/>
            <a:cs typeface="Times New Roman" charset="0"/>
          </a:endParaRPr>
        </a:p>
      </cdr:txBody>
    </cdr:sp>
  </cdr:relSizeAnchor>
  <cdr:relSizeAnchor xmlns:cdr="http://schemas.openxmlformats.org/drawingml/2006/chartDrawing">
    <cdr:from>
      <cdr:x>0.58748</cdr:x>
      <cdr:y>0.15145</cdr:y>
    </cdr:from>
    <cdr:to>
      <cdr:x>1</cdr:x>
      <cdr:y>0.97297</cdr:y>
    </cdr:to>
    <cdr:sp macro="" textlink="">
      <cdr:nvSpPr>
        <cdr:cNvPr id="3" name="TextBox 2"/>
        <cdr:cNvSpPr txBox="1"/>
      </cdr:nvSpPr>
      <cdr:spPr bwMode="auto">
        <a:xfrm xmlns:a="http://schemas.openxmlformats.org/drawingml/2006/main">
          <a:off x="2363258" y="529660"/>
          <a:ext cx="1659467" cy="287307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eaLnBrk="0" hangingPunct="0"/>
          <a:endParaRPr lang="en-US" sz="1200" b="1" i="0" dirty="0" smtClean="0">
            <a:solidFill>
              <a:schemeClr val="accent5">
                <a:lumMod val="50000"/>
              </a:schemeClr>
            </a:solidFill>
            <a:ea typeface="Times New Roman" charset="0"/>
            <a:cs typeface="Times New Roman" charset="0"/>
          </a:endParaRPr>
        </a:p>
        <a:p xmlns:a="http://schemas.openxmlformats.org/drawingml/2006/main">
          <a:pPr eaLnBrk="0" hangingPunct="0"/>
          <a:endParaRPr lang="en-US" sz="1200" b="1" dirty="0">
            <a:solidFill>
              <a:schemeClr val="accent5">
                <a:lumMod val="50000"/>
              </a:schemeClr>
            </a:solidFill>
            <a:ea typeface="Times New Roman" charset="0"/>
            <a:cs typeface="Times New Roman" charset="0"/>
          </a:endParaRPr>
        </a:p>
        <a:p xmlns:a="http://schemas.openxmlformats.org/drawingml/2006/main">
          <a:pPr eaLnBrk="0" hangingPunct="0"/>
          <a:endParaRPr lang="en-US" sz="1200" b="1" i="0" dirty="0" smtClean="0">
            <a:solidFill>
              <a:schemeClr val="accent5">
                <a:lumMod val="50000"/>
              </a:schemeClr>
            </a:solidFill>
            <a:ea typeface="Times New Roman" charset="0"/>
            <a:cs typeface="Times New Roman" charset="0"/>
          </a:endParaRPr>
        </a:p>
        <a:p xmlns:a="http://schemas.openxmlformats.org/drawingml/2006/main">
          <a:pPr eaLnBrk="0" hangingPunct="0"/>
          <a:endParaRPr lang="en-US" sz="1200" b="1" dirty="0" smtClean="0">
            <a:solidFill>
              <a:schemeClr val="accent5">
                <a:lumMod val="50000"/>
              </a:schemeClr>
            </a:solidFill>
            <a:ea typeface="Times New Roman" charset="0"/>
            <a:cs typeface="Times New Roman" charset="0"/>
          </a:endParaRPr>
        </a:p>
        <a:p xmlns:a="http://schemas.openxmlformats.org/drawingml/2006/main">
          <a:pPr eaLnBrk="0" hangingPunct="0"/>
          <a:endParaRPr lang="en-US" sz="1200" b="1" i="0" dirty="0" smtClean="0">
            <a:solidFill>
              <a:schemeClr val="accent5">
                <a:lumMod val="50000"/>
              </a:schemeClr>
            </a:solidFill>
            <a:ea typeface="Times New Roman" charset="0"/>
            <a:cs typeface="Times New Roman" charset="0"/>
          </a:endParaRPr>
        </a:p>
        <a:p xmlns:a="http://schemas.openxmlformats.org/drawingml/2006/main">
          <a:pPr eaLnBrk="0" hangingPunct="0"/>
          <a:endParaRPr lang="en-US" sz="1200" b="1" i="0" dirty="0" smtClean="0">
            <a:solidFill>
              <a:srgbClr val="675005"/>
            </a:solidFill>
            <a:ea typeface="Times New Roman" charset="0"/>
            <a:cs typeface="Times New Roman" charset="0"/>
          </a:endParaRPr>
        </a:p>
        <a:p xmlns:a="http://schemas.openxmlformats.org/drawingml/2006/main">
          <a:pPr eaLnBrk="0" hangingPunct="0"/>
          <a:r>
            <a:rPr lang="en-US" sz="1200" b="1" i="0" dirty="0" smtClean="0">
              <a:solidFill>
                <a:schemeClr val="accent3"/>
              </a:solidFill>
              <a:ea typeface="Times New Roman" charset="0"/>
              <a:cs typeface="Times New Roman" charset="0"/>
            </a:rPr>
            <a:t>total battery electric</a:t>
          </a:r>
        </a:p>
        <a:p xmlns:a="http://schemas.openxmlformats.org/drawingml/2006/main">
          <a:pPr eaLnBrk="0" hangingPunct="0"/>
          <a:r>
            <a:rPr lang="en-US" sz="900" b="1" dirty="0" smtClean="0">
              <a:solidFill>
                <a:schemeClr val="accent3"/>
              </a:solidFill>
              <a:ea typeface="Times New Roman" charset="0"/>
              <a:cs typeface="Times New Roman" charset="0"/>
            </a:rPr>
            <a:t> including 100-, 200-, 300-mile</a:t>
          </a:r>
        </a:p>
        <a:p xmlns:a="http://schemas.openxmlformats.org/drawingml/2006/main">
          <a:pPr eaLnBrk="0" hangingPunct="0"/>
          <a:r>
            <a:rPr lang="en-US" sz="900" b="1" dirty="0" smtClean="0">
              <a:solidFill>
                <a:schemeClr val="accent3"/>
              </a:solidFill>
              <a:ea typeface="Times New Roman" charset="0"/>
              <a:cs typeface="Times New Roman" charset="0"/>
            </a:rPr>
            <a:t> electric vehicles</a:t>
          </a:r>
          <a:endParaRPr lang="en-US" sz="900" b="1" i="0" dirty="0" smtClean="0">
            <a:solidFill>
              <a:schemeClr val="accent3"/>
            </a:solidFill>
            <a:ea typeface="Times New Roman" charset="0"/>
            <a:cs typeface="Times New Roman" charset="0"/>
          </a:endParaRPr>
        </a:p>
        <a:p xmlns:a="http://schemas.openxmlformats.org/drawingml/2006/main">
          <a:pPr eaLnBrk="0" hangingPunct="0">
            <a:defRPr/>
          </a:pPr>
          <a:r>
            <a:rPr lang="en-US" sz="1200" b="1" dirty="0" smtClean="0">
              <a:solidFill>
                <a:schemeClr val="accent5"/>
              </a:solidFill>
              <a:ea typeface="Times New Roman" charset="0"/>
              <a:cs typeface="Times New Roman" charset="0"/>
            </a:rPr>
            <a:t>electric hybrid </a:t>
          </a:r>
          <a:endParaRPr lang="en-US" sz="1200" b="1" dirty="0">
            <a:solidFill>
              <a:schemeClr val="accent5"/>
            </a:solidFill>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accent6"/>
              </a:solidFill>
              <a:effectLst/>
              <a:uLnTx/>
              <a:uFillTx/>
              <a:ea typeface="Times New Roman" charset="0"/>
              <a:cs typeface="Times New Roman" charset="0"/>
            </a:rPr>
            <a:t>300-mile </a:t>
          </a:r>
          <a:r>
            <a:rPr lang="en-US" sz="1200" b="1" dirty="0" smtClean="0">
              <a:solidFill>
                <a:schemeClr val="accent6"/>
              </a:solidFill>
              <a:ea typeface="Times New Roman" charset="0"/>
              <a:cs typeface="Times New Roman" charset="0"/>
            </a:rPr>
            <a:t>electric </a:t>
          </a: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chemeClr val="accent1"/>
            </a:solidFill>
            <a:effectLst/>
            <a:uLnTx/>
            <a:uFillTx/>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endParaRPr kumimoji="0" lang="en-US" sz="800" b="1" i="0" u="none" strike="noStrike" kern="0" cap="none" spc="0" normalizeH="0" baseline="0" noProof="0" dirty="0" smtClean="0">
            <a:ln>
              <a:noFill/>
            </a:ln>
            <a:solidFill>
              <a:schemeClr val="accent1"/>
            </a:solidFill>
            <a:effectLst/>
            <a:uLnTx/>
            <a:uFillTx/>
            <a:ea typeface="Times New Roman" charset="0"/>
            <a:cs typeface="Times New Roman" charset="0"/>
          </a:endParaRPr>
        </a:p>
        <a:p xmlns:a="http://schemas.openxmlformats.org/drawingml/2006/main">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tx1"/>
              </a:solidFill>
              <a:effectLst/>
              <a:uLnTx/>
              <a:uFillTx/>
              <a:ea typeface="Times New Roman" charset="0"/>
              <a:cs typeface="Times New Roman" charset="0"/>
            </a:rPr>
            <a:t>200-mile </a:t>
          </a:r>
          <a:r>
            <a:rPr lang="en-US" sz="1200" b="1" dirty="0" smtClean="0">
              <a:solidFill>
                <a:schemeClr val="tx1"/>
              </a:solidFill>
              <a:ea typeface="Times New Roman" charset="0"/>
              <a:cs typeface="Times New Roman" charset="0"/>
            </a:rPr>
            <a:t>electric</a:t>
          </a:r>
          <a:endParaRPr lang="en-US" sz="400" b="1" i="0" dirty="0" smtClean="0">
            <a:solidFill>
              <a:schemeClr val="tx1"/>
            </a:solidFill>
            <a:effectLst/>
          </a:endParaRPr>
        </a:p>
        <a:p xmlns:a="http://schemas.openxmlformats.org/drawingml/2006/main">
          <a:pPr lvl="0" eaLnBrk="0" hangingPunct="0">
            <a:defRPr/>
          </a:pPr>
          <a:r>
            <a:rPr lang="en-US" sz="1200" b="1" i="0" dirty="0" smtClean="0">
              <a:solidFill>
                <a:schemeClr val="accent4"/>
              </a:solidFill>
              <a:effectLst/>
            </a:rPr>
            <a:t>plug-in </a:t>
          </a:r>
          <a:r>
            <a:rPr lang="en-US" sz="1200" b="1" dirty="0" smtClean="0">
              <a:solidFill>
                <a:schemeClr val="accent4"/>
              </a:solidFill>
            </a:rPr>
            <a:t>electric hybrid </a:t>
          </a:r>
          <a:endParaRPr lang="en-US" sz="1200" b="1" i="0" dirty="0" smtClean="0">
            <a:solidFill>
              <a:schemeClr val="accent4"/>
            </a:solidFill>
            <a:effectLst/>
          </a:endParaRPr>
        </a:p>
        <a:p xmlns:a="http://schemas.openxmlformats.org/drawingml/2006/main">
          <a:pPr eaLnBrk="0" hangingPunct="0"/>
          <a:r>
            <a:rPr lang="en-US" sz="1200" b="1" i="0" dirty="0" smtClean="0">
              <a:solidFill>
                <a:schemeClr val="accent3">
                  <a:lumMod val="75000"/>
                </a:schemeClr>
              </a:solidFill>
              <a:ea typeface="Times New Roman" charset="0"/>
              <a:cs typeface="Times New Roman" charset="0"/>
            </a:rPr>
            <a:t>100-mile </a:t>
          </a:r>
          <a:r>
            <a:rPr lang="en-US" sz="1200" b="1" dirty="0" smtClean="0">
              <a:solidFill>
                <a:schemeClr val="accent3">
                  <a:lumMod val="75000"/>
                </a:schemeClr>
              </a:solidFill>
              <a:ea typeface="Times New Roman" charset="0"/>
              <a:cs typeface="Times New Roman" charset="0"/>
            </a:rPr>
            <a:t>electric</a:t>
          </a:r>
          <a:endParaRPr lang="en-US" sz="1200" b="1" i="0" dirty="0" smtClean="0">
            <a:solidFill>
              <a:schemeClr val="accent3">
                <a:lumMod val="75000"/>
              </a:schemeClr>
            </a:solidFill>
            <a:ea typeface="Times New Roman" charset="0"/>
            <a:cs typeface="Times New Roman" charset="0"/>
          </a:endParaRPr>
        </a:p>
      </cdr:txBody>
    </cdr:sp>
  </cdr:relSizeAnchor>
  <cdr:relSizeAnchor xmlns:cdr="http://schemas.openxmlformats.org/drawingml/2006/chartDrawing">
    <cdr:from>
      <cdr:x>0.05411</cdr:x>
      <cdr:y>0.17298</cdr:y>
    </cdr:from>
    <cdr:to>
      <cdr:x>0.26707</cdr:x>
      <cdr:y>0.30723</cdr:y>
    </cdr:to>
    <cdr:grpSp>
      <cdr:nvGrpSpPr>
        <cdr:cNvPr id="4" name="Group 3"/>
        <cdr:cNvGrpSpPr/>
      </cdr:nvGrpSpPr>
      <cdr:grpSpPr>
        <a:xfrm xmlns:a="http://schemas.openxmlformats.org/drawingml/2006/main">
          <a:off x="217670" y="604957"/>
          <a:ext cx="856679" cy="469507"/>
          <a:chOff x="105966" y="133122"/>
          <a:chExt cx="1168384" cy="368275"/>
        </a:xfrm>
      </cdr:grpSpPr>
      <cdr:sp macro="" textlink="">
        <cdr:nvSpPr>
          <cdr:cNvPr id="6" name="TextBox 1"/>
          <cdr:cNvSpPr txBox="1"/>
        </cdr:nvSpPr>
        <cdr:spPr bwMode="auto">
          <a:xfrm xmlns:a="http://schemas.openxmlformats.org/drawingml/2006/main">
            <a:off x="105966" y="133122"/>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endParaRPr lang="en-US" sz="12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0" i="0" baseline="0" dirty="0" smtClean="0">
                <a:solidFill>
                  <a:schemeClr val="bg2"/>
                </a:solidFill>
                <a:latin typeface="+mn-lt"/>
                <a:ea typeface="Times New Roman" charset="0"/>
                <a:cs typeface="Times New Roman" charset="0"/>
              </a:rPr>
              <a:t>history   projections</a:t>
            </a:r>
            <a:endParaRPr lang="en-US" sz="1200" b="0" i="0" dirty="0" smtClean="0">
              <a:solidFill>
                <a:schemeClr val="bg2"/>
              </a:solidFill>
              <a:latin typeface="+mn-lt"/>
              <a:ea typeface="Times New Roman" charset="0"/>
              <a:cs typeface="Times New Roman" charset="0"/>
            </a:endParaRPr>
          </a:p>
        </cdr:txBody>
      </cdr:sp>
    </cdr:grpSp>
  </cdr:relSizeAnchor>
</c:userShapes>
</file>

<file path=ppt/drawings/drawing97.xml><?xml version="1.0" encoding="utf-8"?>
<c:userShapes xmlns:c="http://schemas.openxmlformats.org/drawingml/2006/chart">
  <cdr:relSizeAnchor xmlns:cdr="http://schemas.openxmlformats.org/drawingml/2006/chartDrawing">
    <cdr:from>
      <cdr:x>2.54308E-7</cdr:x>
      <cdr:y>0</cdr:y>
    </cdr:from>
    <cdr:to>
      <cdr:x>0.49107</cdr:x>
      <cdr:y>0.18582</cdr:y>
    </cdr:to>
    <cdr:sp macro="" textlink="">
      <cdr:nvSpPr>
        <cdr:cNvPr id="2" name="TextBox 1"/>
        <cdr:cNvSpPr txBox="1"/>
      </cdr:nvSpPr>
      <cdr:spPr bwMode="auto">
        <a:xfrm xmlns:a="http://schemas.openxmlformats.org/drawingml/2006/main">
          <a:off x="1" y="0"/>
          <a:ext cx="1931020" cy="57552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dirty="0" smtClean="0">
              <a:solidFill>
                <a:schemeClr val="tx1"/>
              </a:solidFill>
              <a:latin typeface="+mn-lt"/>
              <a:ea typeface="Times New Roman" charset="0"/>
              <a:cs typeface="Times New Roman" charset="0"/>
            </a:rPr>
            <a:t>Light-duty</a:t>
          </a:r>
          <a:r>
            <a:rPr lang="en-US" sz="1200" b="1" i="0" baseline="0" dirty="0" smtClean="0">
              <a:solidFill>
                <a:schemeClr val="tx1"/>
              </a:solidFill>
              <a:latin typeface="+mn-lt"/>
              <a:ea typeface="Times New Roman" charset="0"/>
              <a:cs typeface="Times New Roman" charset="0"/>
            </a:rPr>
            <a:t> fuel economy by vehicle type</a:t>
          </a:r>
        </a:p>
        <a:p xmlns:a="http://schemas.openxmlformats.org/drawingml/2006/main">
          <a:pPr eaLnBrk="0" hangingPunct="0"/>
          <a:r>
            <a:rPr lang="en-US" sz="1200" b="1" i="0" baseline="0" dirty="0" smtClean="0">
              <a:solidFill>
                <a:schemeClr val="tx1"/>
              </a:solidFill>
              <a:latin typeface="+mn-lt"/>
              <a:ea typeface="Times New Roman" charset="0"/>
              <a:cs typeface="Times New Roman" charset="0"/>
            </a:rPr>
            <a:t>AEO2021 Reference case</a:t>
          </a:r>
          <a:endParaRPr lang="en-US" sz="1200" b="1" i="0" dirty="0" smtClean="0">
            <a:solidFill>
              <a:schemeClr val="tx1"/>
            </a:solidFill>
            <a:latin typeface="+mn-lt"/>
            <a:ea typeface="Times New Roman" charset="0"/>
            <a:cs typeface="Times New Roman" charset="0"/>
          </a:endParaRPr>
        </a:p>
        <a:p xmlns:a="http://schemas.openxmlformats.org/drawingml/2006/main">
          <a:pPr eaLnBrk="0" hangingPunct="0"/>
          <a:r>
            <a:rPr lang="en-US" i="0" dirty="0" smtClean="0">
              <a:solidFill>
                <a:schemeClr val="tx1"/>
              </a:solidFill>
              <a:latin typeface="+mn-lt"/>
              <a:ea typeface="Times New Roman" charset="0"/>
              <a:cs typeface="Times New Roman" charset="0"/>
            </a:rPr>
            <a:t>miles per gallon</a:t>
          </a:r>
        </a:p>
      </cdr:txBody>
    </cdr:sp>
  </cdr:relSizeAnchor>
  <cdr:relSizeAnchor xmlns:cdr="http://schemas.openxmlformats.org/drawingml/2006/chartDrawing">
    <cdr:from>
      <cdr:x>0.15802</cdr:x>
      <cdr:y>0.14742</cdr:y>
    </cdr:from>
    <cdr:to>
      <cdr:x>0.38024</cdr:x>
      <cdr:y>0.27241</cdr:y>
    </cdr:to>
    <cdr:sp macro="" textlink="">
      <cdr:nvSpPr>
        <cdr:cNvPr id="5" name="TextBox 1"/>
        <cdr:cNvSpPr txBox="1"/>
      </cdr:nvSpPr>
      <cdr:spPr bwMode="auto">
        <a:xfrm xmlns:a="http://schemas.openxmlformats.org/drawingml/2006/main">
          <a:off x="846479" y="673296"/>
          <a:ext cx="1190359" cy="57085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dirty="0" smtClean="0">
              <a:solidFill>
                <a:schemeClr val="bg2"/>
              </a:solidFill>
              <a:ea typeface="Times New Roman" charset="0"/>
              <a:cs typeface="Times New Roman" charset="0"/>
            </a:rPr>
            <a:t>2020</a:t>
          </a:r>
          <a:endParaRPr lang="en-US" sz="12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0.71528</cdr:x>
      <cdr:y>0.16548</cdr:y>
    </cdr:from>
    <cdr:to>
      <cdr:x>1</cdr:x>
      <cdr:y>0.31634</cdr:y>
    </cdr:to>
    <cdr:sp macro="" textlink="">
      <cdr:nvSpPr>
        <cdr:cNvPr id="10" name="TextBox 1"/>
        <cdr:cNvSpPr txBox="1"/>
      </cdr:nvSpPr>
      <cdr:spPr bwMode="auto">
        <a:xfrm xmlns:a="http://schemas.openxmlformats.org/drawingml/2006/main">
          <a:off x="2812651" y="571000"/>
          <a:ext cx="1119587" cy="5205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spcAft>
              <a:spcPts val="200"/>
            </a:spcAft>
          </a:pPr>
          <a:endParaRPr lang="en-US" sz="1200" b="1" dirty="0" smtClean="0">
            <a:solidFill>
              <a:schemeClr val="accent1">
                <a:lumMod val="40000"/>
                <a:lumOff val="60000"/>
              </a:schemeClr>
            </a:solidFill>
            <a:ea typeface="Times New Roman" charset="0"/>
            <a:cs typeface="Times New Roman" charset="0"/>
          </a:endParaRPr>
        </a:p>
        <a:p xmlns:a="http://schemas.openxmlformats.org/drawingml/2006/main">
          <a:pPr eaLnBrk="0" hangingPunct="0">
            <a:spcAft>
              <a:spcPts val="200"/>
            </a:spcAft>
          </a:pPr>
          <a:r>
            <a:rPr lang="en-US" sz="1200" b="1" dirty="0" smtClean="0">
              <a:solidFill>
                <a:schemeClr val="accent1">
                  <a:lumMod val="40000"/>
                  <a:lumOff val="60000"/>
                </a:schemeClr>
              </a:solidFill>
              <a:ea typeface="Times New Roman" charset="0"/>
              <a:cs typeface="Times New Roman" charset="0"/>
            </a:rPr>
            <a:t>c</a:t>
          </a:r>
          <a:r>
            <a:rPr lang="en-US" sz="1200" b="1" i="0" baseline="0" dirty="0" smtClean="0">
              <a:solidFill>
                <a:schemeClr val="accent1">
                  <a:lumMod val="40000"/>
                  <a:lumOff val="60000"/>
                </a:schemeClr>
              </a:solidFill>
              <a:latin typeface="+mn-lt"/>
              <a:ea typeface="Times New Roman" charset="0"/>
              <a:cs typeface="Times New Roman" charset="0"/>
            </a:rPr>
            <a:t>ar</a:t>
          </a:r>
        </a:p>
        <a:p xmlns:a="http://schemas.openxmlformats.org/drawingml/2006/main">
          <a:pPr eaLnBrk="0" hangingPunct="0"/>
          <a:endParaRPr lang="en-US" sz="900" b="1" i="0" baseline="0" dirty="0" smtClean="0">
            <a:solidFill>
              <a:schemeClr val="accent4"/>
            </a:solidFill>
            <a:latin typeface="+mn-lt"/>
            <a:ea typeface="Times New Roman" charset="0"/>
            <a:cs typeface="Times New Roman" charset="0"/>
          </a:endParaRPr>
        </a:p>
        <a:p xmlns:a="http://schemas.openxmlformats.org/drawingml/2006/main">
          <a:pPr eaLnBrk="0" hangingPunct="0">
            <a:spcAft>
              <a:spcPts val="600"/>
            </a:spcAft>
          </a:pPr>
          <a:r>
            <a:rPr lang="en-US" sz="1200" b="1" i="0" baseline="0" dirty="0" smtClean="0">
              <a:solidFill>
                <a:schemeClr val="tx2">
                  <a:lumMod val="75000"/>
                  <a:lumOff val="25000"/>
                </a:schemeClr>
              </a:solidFill>
              <a:latin typeface="+mn-lt"/>
              <a:ea typeface="Times New Roman" charset="0"/>
              <a:cs typeface="Times New Roman" charset="0"/>
            </a:rPr>
            <a:t>combined</a:t>
          </a:r>
        </a:p>
      </cdr:txBody>
    </cdr:sp>
  </cdr:relSizeAnchor>
  <cdr:relSizeAnchor xmlns:cdr="http://schemas.openxmlformats.org/drawingml/2006/chartDrawing">
    <cdr:from>
      <cdr:x>0.71528</cdr:x>
      <cdr:y>0.40584</cdr:y>
    </cdr:from>
    <cdr:to>
      <cdr:x>1</cdr:x>
      <cdr:y>0.46468</cdr:y>
    </cdr:to>
    <cdr:sp macro="" textlink="">
      <cdr:nvSpPr>
        <cdr:cNvPr id="6" name="TextBox 1"/>
        <cdr:cNvSpPr txBox="1"/>
      </cdr:nvSpPr>
      <cdr:spPr bwMode="auto">
        <a:xfrm xmlns:a="http://schemas.openxmlformats.org/drawingml/2006/main">
          <a:off x="2812651" y="1400359"/>
          <a:ext cx="1119587" cy="2030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1200" b="1" i="0" baseline="0" dirty="0" smtClean="0">
            <a:solidFill>
              <a:schemeClr val="tx2"/>
            </a:solidFill>
            <a:latin typeface="+mn-lt"/>
            <a:ea typeface="Times New Roman" charset="0"/>
            <a:cs typeface="Times New Roman" charset="0"/>
          </a:endParaRPr>
        </a:p>
        <a:p xmlns:a="http://schemas.openxmlformats.org/drawingml/2006/main">
          <a:pPr eaLnBrk="0" hangingPunct="0"/>
          <a:r>
            <a:rPr lang="en-US" sz="1200" b="1" i="0" baseline="0" dirty="0" smtClean="0">
              <a:solidFill>
                <a:schemeClr val="tx2"/>
              </a:solidFill>
              <a:latin typeface="+mn-lt"/>
              <a:ea typeface="Times New Roman" charset="0"/>
              <a:cs typeface="Times New Roman" charset="0"/>
            </a:rPr>
            <a:t>light truck</a:t>
          </a:r>
        </a:p>
      </cdr:txBody>
    </cdr:sp>
  </cdr:relSizeAnchor>
</c:userShapes>
</file>

<file path=ppt/drawings/drawing98.xml><?xml version="1.0" encoding="utf-8"?>
<c:userShapes xmlns:c="http://schemas.openxmlformats.org/drawingml/2006/chart">
  <cdr:relSizeAnchor xmlns:cdr="http://schemas.openxmlformats.org/drawingml/2006/chartDrawing">
    <cdr:from>
      <cdr:x>0</cdr:x>
      <cdr:y>0</cdr:y>
    </cdr:from>
    <cdr:to>
      <cdr:x>1</cdr:x>
      <cdr:y>0.1754</cdr:y>
    </cdr:to>
    <cdr:sp macro="" textlink="">
      <cdr:nvSpPr>
        <cdr:cNvPr id="2" name="TextBox 1"/>
        <cdr:cNvSpPr txBox="1"/>
      </cdr:nvSpPr>
      <cdr:spPr bwMode="auto">
        <a:xfrm xmlns:a="http://schemas.openxmlformats.org/drawingml/2006/main">
          <a:off x="0" y="0"/>
          <a:ext cx="4022725" cy="61300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algn="l" eaLnBrk="0" hangingPunct="0"/>
          <a:r>
            <a:rPr lang="en-US" sz="1200" b="1" i="0" dirty="0" smtClean="0">
              <a:solidFill>
                <a:schemeClr val="tx1"/>
              </a:solidFill>
              <a:latin typeface="+mn-lt"/>
              <a:ea typeface="Times New Roman" charset="0"/>
              <a:cs typeface="Times New Roman" charset="0"/>
            </a:rPr>
            <a:t>Heavy-duty </a:t>
          </a:r>
          <a:r>
            <a:rPr lang="en-US" sz="1200" b="1" i="0" baseline="0" dirty="0" smtClean="0">
              <a:solidFill>
                <a:schemeClr val="tx1"/>
              </a:solidFill>
              <a:latin typeface="+mn-lt"/>
              <a:ea typeface="Times New Roman" charset="0"/>
              <a:cs typeface="Times New Roman" charset="0"/>
            </a:rPr>
            <a:t>fuel economy </a:t>
          </a:r>
        </a:p>
        <a:p xmlns:a="http://schemas.openxmlformats.org/drawingml/2006/main">
          <a:pPr algn="l" eaLnBrk="0" hangingPunct="0"/>
          <a:r>
            <a:rPr lang="en-US" sz="1200" b="1" i="0" baseline="0" dirty="0" smtClean="0">
              <a:solidFill>
                <a:schemeClr val="tx1"/>
              </a:solidFill>
              <a:latin typeface="+mn-lt"/>
              <a:ea typeface="Times New Roman" charset="0"/>
              <a:cs typeface="Times New Roman" charset="0"/>
            </a:rPr>
            <a:t>AEO2021 Reference case</a:t>
          </a:r>
          <a:endParaRPr lang="en-US" sz="1200" b="1" i="0" dirty="0" smtClean="0">
            <a:solidFill>
              <a:schemeClr val="tx1"/>
            </a:solidFill>
            <a:latin typeface="+mn-lt"/>
            <a:ea typeface="Times New Roman" charset="0"/>
            <a:cs typeface="Times New Roman" charset="0"/>
          </a:endParaRPr>
        </a:p>
        <a:p xmlns:a="http://schemas.openxmlformats.org/drawingml/2006/main">
          <a:pPr algn="l" eaLnBrk="0" hangingPunct="0"/>
          <a:r>
            <a:rPr lang="en-US" i="0" dirty="0" smtClean="0">
              <a:solidFill>
                <a:schemeClr val="tx1"/>
              </a:solidFill>
              <a:latin typeface="+mn-lt"/>
              <a:ea typeface="Times New Roman" charset="0"/>
              <a:cs typeface="Times New Roman" charset="0"/>
            </a:rPr>
            <a:t>miles per gallon</a:t>
          </a:r>
        </a:p>
      </cdr:txBody>
    </cdr:sp>
  </cdr:relSizeAnchor>
  <cdr:relSizeAnchor xmlns:cdr="http://schemas.openxmlformats.org/drawingml/2006/chartDrawing">
    <cdr:from>
      <cdr:x>0.13889</cdr:x>
      <cdr:y>0.14575</cdr:y>
    </cdr:from>
    <cdr:to>
      <cdr:x>0.36111</cdr:x>
      <cdr:y>0.27074</cdr:y>
    </cdr:to>
    <cdr:sp macro="" textlink="">
      <cdr:nvSpPr>
        <cdr:cNvPr id="5" name="TextBox 1"/>
        <cdr:cNvSpPr txBox="1"/>
      </cdr:nvSpPr>
      <cdr:spPr bwMode="auto">
        <a:xfrm xmlns:a="http://schemas.openxmlformats.org/drawingml/2006/main">
          <a:off x="558708" y="509377"/>
          <a:ext cx="893930" cy="4368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endParaRPr lang="en-US" sz="12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 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relSizeAnchor>
  <cdr:relSizeAnchor xmlns:cdr="http://schemas.openxmlformats.org/drawingml/2006/chartDrawing">
    <cdr:from>
      <cdr:x>0.63872</cdr:x>
      <cdr:y>0.04081</cdr:y>
    </cdr:from>
    <cdr:to>
      <cdr:x>0.94873</cdr:x>
      <cdr:y>0.74846</cdr:y>
    </cdr:to>
    <cdr:sp macro="" textlink="">
      <cdr:nvSpPr>
        <cdr:cNvPr id="10" name="TextBox 1"/>
        <cdr:cNvSpPr txBox="1"/>
      </cdr:nvSpPr>
      <cdr:spPr bwMode="auto">
        <a:xfrm xmlns:a="http://schemas.openxmlformats.org/drawingml/2006/main">
          <a:off x="2569386" y="142617"/>
          <a:ext cx="1247085" cy="24731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27432" bIns="27432"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endParaRPr lang="en-US" sz="700" b="1" i="0" baseline="0" dirty="0" smtClean="0">
            <a:solidFill>
              <a:schemeClr val="accent3"/>
            </a:solidFill>
            <a:latin typeface="+mn-lt"/>
            <a:ea typeface="Times New Roman" charset="0"/>
            <a:cs typeface="Times New Roman" charset="0"/>
          </a:endParaRPr>
        </a:p>
        <a:p xmlns:a="http://schemas.openxmlformats.org/drawingml/2006/main">
          <a:pPr eaLnBrk="0" hangingPunct="0"/>
          <a:endParaRPr lang="en-US" sz="1200" b="1" i="0" baseline="0" dirty="0" smtClean="0">
            <a:solidFill>
              <a:schemeClr val="accent3"/>
            </a:solidFill>
            <a:ea typeface="Times New Roman" charset="0"/>
            <a:cs typeface="Times New Roman" charset="0"/>
          </a:endParaRPr>
        </a:p>
        <a:p xmlns:a="http://schemas.openxmlformats.org/drawingml/2006/main">
          <a:pPr eaLnBrk="0" hangingPunct="0"/>
          <a:endParaRPr lang="en-US" sz="1200" b="1" dirty="0">
            <a:solidFill>
              <a:schemeClr val="accent3"/>
            </a:solidFill>
            <a:ea typeface="Times New Roman" charset="0"/>
            <a:cs typeface="Times New Roman" charset="0"/>
          </a:endParaRPr>
        </a:p>
        <a:p xmlns:a="http://schemas.openxmlformats.org/drawingml/2006/main">
          <a:pPr eaLnBrk="0" hangingPunct="0"/>
          <a:r>
            <a:rPr lang="en-US" sz="1200" b="1" i="0" baseline="0" dirty="0" smtClean="0">
              <a:solidFill>
                <a:schemeClr val="accent3"/>
              </a:solidFill>
              <a:ea typeface="Times New Roman" charset="0"/>
              <a:cs typeface="Times New Roman" charset="0"/>
            </a:rPr>
            <a:t>Classes 2b–3</a:t>
          </a:r>
        </a:p>
        <a:p xmlns:a="http://schemas.openxmlformats.org/drawingml/2006/main">
          <a:pPr eaLnBrk="0" hangingPunct="0"/>
          <a:endParaRPr lang="en-US" sz="1200" b="1" i="0" baseline="0" dirty="0" smtClean="0">
            <a:solidFill>
              <a:schemeClr val="accent2"/>
            </a:solidFill>
            <a:ea typeface="Times New Roman" charset="0"/>
            <a:cs typeface="Times New Roman" charset="0"/>
          </a:endParaRPr>
        </a:p>
        <a:p xmlns:a="http://schemas.openxmlformats.org/drawingml/2006/main">
          <a:pPr eaLnBrk="0" hangingPunct="0"/>
          <a:endParaRPr lang="en-US" sz="800" b="1" dirty="0" smtClean="0">
            <a:solidFill>
              <a:schemeClr val="accent5"/>
            </a:solidFill>
            <a:ea typeface="Times New Roman" charset="0"/>
            <a:cs typeface="Times New Roman" charset="0"/>
          </a:endParaRPr>
        </a:p>
        <a:p xmlns:a="http://schemas.openxmlformats.org/drawingml/2006/main">
          <a:pPr eaLnBrk="0" hangingPunct="0"/>
          <a:endParaRPr lang="en-US" sz="100" b="1" dirty="0">
            <a:solidFill>
              <a:schemeClr val="accent5"/>
            </a:solidFill>
            <a:ea typeface="Times New Roman" charset="0"/>
            <a:cs typeface="Times New Roman" charset="0"/>
          </a:endParaRPr>
        </a:p>
        <a:p xmlns:a="http://schemas.openxmlformats.org/drawingml/2006/main">
          <a:pPr eaLnBrk="0" hangingPunct="0"/>
          <a:endParaRPr lang="en-US" sz="1200" b="1" i="0" baseline="0" dirty="0" smtClean="0">
            <a:solidFill>
              <a:schemeClr val="accent5"/>
            </a:solidFill>
            <a:latin typeface="+mn-lt"/>
            <a:ea typeface="Times New Roman" charset="0"/>
            <a:cs typeface="Times New Roman" charset="0"/>
          </a:endParaRPr>
        </a:p>
        <a:p xmlns:a="http://schemas.openxmlformats.org/drawingml/2006/main">
          <a:pPr eaLnBrk="0" hangingPunct="0"/>
          <a:r>
            <a:rPr lang="en-US" sz="1200" b="1" i="0" baseline="0" dirty="0" smtClean="0">
              <a:solidFill>
                <a:schemeClr val="accent5"/>
              </a:solidFill>
              <a:latin typeface="+mn-lt"/>
              <a:ea typeface="Times New Roman" charset="0"/>
              <a:cs typeface="Times New Roman" charset="0"/>
            </a:rPr>
            <a:t>Classes 4–6</a:t>
          </a:r>
        </a:p>
        <a:p xmlns:a="http://schemas.openxmlformats.org/drawingml/2006/main">
          <a:pPr eaLnBrk="0" hangingPunct="0"/>
          <a:endParaRPr lang="en-US" sz="1200" b="1" i="0" baseline="0" dirty="0" smtClean="0">
            <a:solidFill>
              <a:schemeClr val="tx2"/>
            </a:solidFill>
            <a:latin typeface="+mn-lt"/>
            <a:ea typeface="Times New Roman" charset="0"/>
            <a:cs typeface="Times New Roman" charset="0"/>
          </a:endParaRPr>
        </a:p>
        <a:p xmlns:a="http://schemas.openxmlformats.org/drawingml/2006/main">
          <a:pPr eaLnBrk="0" hangingPunct="0"/>
          <a:endParaRPr lang="en-US" sz="300" b="1" dirty="0">
            <a:solidFill>
              <a:schemeClr val="accent6"/>
            </a:solidFill>
            <a:ea typeface="Times New Roman" charset="0"/>
            <a:cs typeface="Times New Roman" charset="0"/>
          </a:endParaRPr>
        </a:p>
        <a:p xmlns:a="http://schemas.openxmlformats.org/drawingml/2006/main">
          <a:pPr eaLnBrk="0" hangingPunct="0"/>
          <a:endParaRPr lang="en-US" sz="500" b="1" dirty="0">
            <a:solidFill>
              <a:schemeClr val="accent6"/>
            </a:solidFill>
            <a:ea typeface="Times New Roman" charset="0"/>
            <a:cs typeface="Times New Roman" charset="0"/>
          </a:endParaRPr>
        </a:p>
        <a:p xmlns:a="http://schemas.openxmlformats.org/drawingml/2006/main">
          <a:pPr eaLnBrk="0" hangingPunct="0"/>
          <a:r>
            <a:rPr lang="en-US" sz="1200" b="1" i="0" dirty="0" smtClean="0">
              <a:solidFill>
                <a:schemeClr val="accent6"/>
              </a:solidFill>
              <a:latin typeface="+mn-lt"/>
              <a:ea typeface="Times New Roman" charset="0"/>
              <a:cs typeface="Times New Roman" charset="0"/>
            </a:rPr>
            <a:t>Classes 7–8</a:t>
          </a:r>
        </a:p>
      </cdr:txBody>
    </cdr:sp>
  </cdr:relSizeAnchor>
</c:userShapes>
</file>

<file path=ppt/drawings/drawing99.xml><?xml version="1.0" encoding="utf-8"?>
<c:userShapes xmlns:c="http://schemas.openxmlformats.org/drawingml/2006/chart">
  <cdr:relSizeAnchor xmlns:cdr="http://schemas.openxmlformats.org/drawingml/2006/chartDrawing">
    <cdr:from>
      <cdr:x>0</cdr:x>
      <cdr:y>0.01044</cdr:y>
    </cdr:from>
    <cdr:to>
      <cdr:x>0.85238</cdr:x>
      <cdr:y>0.19447</cdr:y>
    </cdr:to>
    <cdr:sp macro="" textlink="">
      <cdr:nvSpPr>
        <cdr:cNvPr id="2" name="TextBox 1"/>
        <cdr:cNvSpPr txBox="1"/>
      </cdr:nvSpPr>
      <cdr:spPr bwMode="auto">
        <a:xfrm xmlns:a="http://schemas.openxmlformats.org/drawingml/2006/main">
          <a:off x="0" y="38080"/>
          <a:ext cx="3596697" cy="6712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27432" tIns="27432" rIns="27432" bIns="27432" rtlCol="0">
          <a:prstTxWarp prst="textNoShape">
            <a:avLst/>
          </a:prstTxWarp>
        </a:bodyPr>
        <a:lstStyle xmlns:a="http://schemas.openxmlformats.org/drawingml/2006/main"/>
        <a:p xmlns:a="http://schemas.openxmlformats.org/drawingml/2006/main">
          <a:pPr eaLnBrk="0" hangingPunct="0"/>
          <a:r>
            <a:rPr lang="en-US" sz="1200" b="1" i="0" dirty="0" smtClean="0">
              <a:solidFill>
                <a:sysClr val="windowText" lastClr="000000"/>
              </a:solidFill>
              <a:ea typeface="Times New Roman" charset="0"/>
              <a:cs typeface="Times New Roman" charset="0"/>
            </a:rPr>
            <a:t>Light-duty vehicle average fuel economy</a:t>
          </a:r>
        </a:p>
        <a:p xmlns:a="http://schemas.openxmlformats.org/drawingml/2006/main">
          <a:pPr eaLnBrk="0" hangingPunct="0"/>
          <a:r>
            <a:rPr lang="en-US" sz="1200" b="1" dirty="0" smtClean="0">
              <a:ea typeface="Times New Roman" charset="0"/>
              <a:cs typeface="Times New Roman" charset="0"/>
            </a:rPr>
            <a:t>AEO2021 Reference case </a:t>
          </a:r>
        </a:p>
        <a:p xmlns:a="http://schemas.openxmlformats.org/drawingml/2006/main">
          <a:pPr eaLnBrk="0" hangingPunct="0"/>
          <a:r>
            <a:rPr lang="en-US" dirty="0" smtClean="0">
              <a:ea typeface="Times New Roman" charset="0"/>
              <a:cs typeface="Times New Roman" charset="0"/>
            </a:rPr>
            <a:t>miles per gallon</a:t>
          </a:r>
          <a:endParaRPr lang="en-US" b="0" i="0" dirty="0" smtClean="0">
            <a:solidFill>
              <a:sysClr val="windowText" lastClr="000000"/>
            </a:solidFill>
            <a:ea typeface="Times New Roman" charset="0"/>
            <a:cs typeface="Times New Roman" charset="0"/>
          </a:endParaRPr>
        </a:p>
      </cdr:txBody>
    </cdr:sp>
  </cdr:relSizeAnchor>
  <cdr:relSizeAnchor xmlns:cdr="http://schemas.openxmlformats.org/drawingml/2006/chartDrawing">
    <cdr:from>
      <cdr:x>0.13643</cdr:x>
      <cdr:y>0.17087</cdr:y>
    </cdr:from>
    <cdr:to>
      <cdr:x>0.34939</cdr:x>
      <cdr:y>0.30512</cdr:y>
    </cdr:to>
    <cdr:grpSp>
      <cdr:nvGrpSpPr>
        <cdr:cNvPr id="4" name="Group 3"/>
        <cdr:cNvGrpSpPr/>
      </cdr:nvGrpSpPr>
      <cdr:grpSpPr>
        <a:xfrm xmlns:a="http://schemas.openxmlformats.org/drawingml/2006/main">
          <a:off x="536475" y="597577"/>
          <a:ext cx="837410" cy="469508"/>
          <a:chOff x="148318" y="103589"/>
          <a:chExt cx="1168384" cy="368275"/>
        </a:xfrm>
      </cdr:grpSpPr>
      <cdr:sp macro="" textlink="">
        <cdr:nvSpPr>
          <cdr:cNvPr id="6" name="TextBox 1"/>
          <cdr:cNvSpPr txBox="1"/>
        </cdr:nvSpPr>
        <cdr:spPr bwMode="auto">
          <a:xfrm xmlns:a="http://schemas.openxmlformats.org/drawingml/2006/main">
            <a:off x="148318" y="103589"/>
            <a:ext cx="1168384" cy="3682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endParaRPr lang="en-US" sz="1200" b="0" i="0" dirty="0" smtClean="0">
              <a:solidFill>
                <a:schemeClr val="bg2"/>
              </a:solidFill>
              <a:latin typeface="+mn-lt"/>
              <a:ea typeface="Times New Roman" charset="0"/>
              <a:cs typeface="Times New Roman" charset="0"/>
            </a:endParaRPr>
          </a:p>
          <a:p xmlns:a="http://schemas.openxmlformats.org/drawingml/2006/main">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cdr:txBody>
      </cdr:sp>
    </cdr:grpSp>
  </cdr:relSizeAnchor>
  <cdr:relSizeAnchor xmlns:cdr="http://schemas.openxmlformats.org/drawingml/2006/chartDrawing">
    <cdr:from>
      <cdr:x>0.53882</cdr:x>
      <cdr:y>0.51173</cdr:y>
    </cdr:from>
    <cdr:to>
      <cdr:x>0.81974</cdr:x>
      <cdr:y>0.82934</cdr:y>
    </cdr:to>
    <cdr:sp macro="" textlink="">
      <cdr:nvSpPr>
        <cdr:cNvPr id="3" name="TextBox 2"/>
        <cdr:cNvSpPr txBox="1"/>
      </cdr:nvSpPr>
      <cdr:spPr>
        <a:xfrm xmlns:a="http://schemas.openxmlformats.org/drawingml/2006/main">
          <a:off x="2118769" y="1789656"/>
          <a:ext cx="1104644" cy="11107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3150" tIns="46576" rIns="93150" bIns="4657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1"/>
            <a:ext cx="3038475" cy="465138"/>
          </a:xfrm>
          <a:prstGeom prst="rect">
            <a:avLst/>
          </a:prstGeom>
        </p:spPr>
        <p:txBody>
          <a:bodyPr vert="horz" lIns="93150" tIns="46576" rIns="93150" bIns="46576" rtlCol="0"/>
          <a:lstStyle>
            <a:lvl1pPr algn="r" fontAlgn="auto">
              <a:spcBef>
                <a:spcPts val="0"/>
              </a:spcBef>
              <a:spcAft>
                <a:spcPts val="0"/>
              </a:spcAft>
              <a:defRPr sz="1200">
                <a:latin typeface="+mn-lt"/>
                <a:cs typeface="+mn-cs"/>
              </a:defRPr>
            </a:lvl1pPr>
          </a:lstStyle>
          <a:p>
            <a:pPr>
              <a:defRPr/>
            </a:pPr>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0" tIns="46576" rIns="93150" bIns="46576" rtlCol="0" anchor="ctr"/>
          <a:lstStyle/>
          <a:p>
            <a:pPr lvl="0"/>
            <a:endParaRPr lang="en-US" noProof="0" dirty="0"/>
          </a:p>
        </p:txBody>
      </p:sp>
      <p:sp>
        <p:nvSpPr>
          <p:cNvPr id="5" name="Notes Placeholder 4"/>
          <p:cNvSpPr>
            <a:spLocks noGrp="1"/>
          </p:cNvSpPr>
          <p:nvPr>
            <p:ph type="body" sz="quarter" idx="3"/>
          </p:nvPr>
        </p:nvSpPr>
        <p:spPr>
          <a:xfrm>
            <a:off x="701676" y="4416425"/>
            <a:ext cx="5607050" cy="4183063"/>
          </a:xfrm>
          <a:prstGeom prst="rect">
            <a:avLst/>
          </a:prstGeom>
        </p:spPr>
        <p:txBody>
          <a:bodyPr vert="horz" lIns="93150" tIns="46576" rIns="93150" bIns="465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3038475" cy="465138"/>
          </a:xfrm>
          <a:prstGeom prst="rect">
            <a:avLst/>
          </a:prstGeom>
        </p:spPr>
        <p:txBody>
          <a:bodyPr vert="horz" lIns="93150" tIns="46576" rIns="93150" bIns="4657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50" tIns="46576" rIns="93150" bIns="46576"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Courtney: Page</a:t>
            </a:r>
            <a:r>
              <a:rPr lang="en-US" baseline="0" dirty="0" smtClean="0"/>
              <a:t> numbers will be updated at a later date</a:t>
            </a:r>
          </a:p>
        </p:txBody>
      </p:sp>
    </p:spTree>
    <p:extLst>
      <p:ext uri="{BB962C8B-B14F-4D97-AF65-F5344CB8AC3E}">
        <p14:creationId xmlns:p14="http://schemas.microsoft.com/office/powerpoint/2010/main" val="1869579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4012955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2821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6337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6174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3715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John likes</a:t>
            </a:r>
            <a:r>
              <a:rPr lang="en-US" baseline="0" smtClean="0"/>
              <a:t> this version. But verify with Courtney.</a:t>
            </a:r>
            <a:endParaRPr lang="en-US" dirty="0"/>
          </a:p>
        </p:txBody>
      </p:sp>
    </p:spTree>
    <p:extLst>
      <p:ext uri="{BB962C8B-B14F-4D97-AF65-F5344CB8AC3E}">
        <p14:creationId xmlns:p14="http://schemas.microsoft.com/office/powerpoint/2010/main" val="2441187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634138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5248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Slide 13: left hand chart vertical axis number type needs to be set as a number with one decimal. </a:t>
            </a:r>
            <a:endParaRPr lang="en-US" baseline="0" dirty="0" smtClean="0"/>
          </a:p>
        </p:txBody>
      </p:sp>
    </p:spTree>
    <p:extLst>
      <p:ext uri="{BB962C8B-B14F-4D97-AF65-F5344CB8AC3E}">
        <p14:creationId xmlns:p14="http://schemas.microsoft.com/office/powerpoint/2010/main" val="2021641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4041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07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Made changes here</a:t>
            </a:r>
            <a:endParaRPr lang="en-US" dirty="0"/>
          </a:p>
        </p:txBody>
      </p:sp>
    </p:spTree>
    <p:extLst>
      <p:ext uri="{BB962C8B-B14F-4D97-AF65-F5344CB8AC3E}">
        <p14:creationId xmlns:p14="http://schemas.microsoft.com/office/powerpoint/2010/main" val="1594264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3090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Slide 19 and 20 have labels on the series instead of a legend on the side of the chart- I have verified</a:t>
            </a:r>
            <a:r>
              <a:rPr lang="en-US" sz="1200" kern="1200" baseline="0" dirty="0" smtClean="0">
                <a:solidFill>
                  <a:schemeClr val="tx1"/>
                </a:solidFill>
                <a:effectLst/>
                <a:latin typeface="+mn-lt"/>
                <a:ea typeface="+mn-ea"/>
                <a:cs typeface="+mn-cs"/>
              </a:rPr>
              <a:t> this is okay with one member of my team (Lindsay). Will get Courtney’s take soon.</a:t>
            </a:r>
            <a:endParaRPr lang="en-US" sz="120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122434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2705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3276478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704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9699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4258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3405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Tree>
    <p:extLst>
      <p:ext uri="{BB962C8B-B14F-4D97-AF65-F5344CB8AC3E}">
        <p14:creationId xmlns:p14="http://schemas.microsoft.com/office/powerpoint/2010/main" val="2710857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2615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Tree>
    <p:extLst>
      <p:ext uri="{BB962C8B-B14F-4D97-AF65-F5344CB8AC3E}">
        <p14:creationId xmlns:p14="http://schemas.microsoft.com/office/powerpoint/2010/main" val="3229584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Tree>
    <p:extLst>
      <p:ext uri="{BB962C8B-B14F-4D97-AF65-F5344CB8AC3E}">
        <p14:creationId xmlns:p14="http://schemas.microsoft.com/office/powerpoint/2010/main" val="1819491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2019290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9805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5241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51</a:t>
            </a:fld>
            <a:endParaRPr lang="en-US" dirty="0"/>
          </a:p>
        </p:txBody>
      </p:sp>
    </p:spTree>
    <p:extLst>
      <p:ext uri="{BB962C8B-B14F-4D97-AF65-F5344CB8AC3E}">
        <p14:creationId xmlns:p14="http://schemas.microsoft.com/office/powerpoint/2010/main" val="1716851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3756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1343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3737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845625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77056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7960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9664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5261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3558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216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70872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96934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pPr>
                <a:defRPr/>
              </a:pPr>
              <a:t>64</a:t>
            </a:fld>
            <a:endParaRPr lang="en-US" dirty="0"/>
          </a:p>
        </p:txBody>
      </p:sp>
    </p:spTree>
    <p:extLst>
      <p:ext uri="{BB962C8B-B14F-4D97-AF65-F5344CB8AC3E}">
        <p14:creationId xmlns:p14="http://schemas.microsoft.com/office/powerpoint/2010/main" val="1797531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48015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None/>
            </a:pPr>
            <a:endParaRPr lang="en-US" baseline="0" dirty="0" smtClean="0"/>
          </a:p>
        </p:txBody>
      </p:sp>
    </p:spTree>
    <p:extLst>
      <p:ext uri="{BB962C8B-B14F-4D97-AF65-F5344CB8AC3E}">
        <p14:creationId xmlns:p14="http://schemas.microsoft.com/office/powerpoint/2010/main" val="85461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02696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54221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99141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72238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17429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None/>
            </a:pPr>
            <a:endParaRPr lang="en-US" baseline="0" dirty="0" smtClean="0"/>
          </a:p>
        </p:txBody>
      </p:sp>
    </p:spTree>
    <p:extLst>
      <p:ext uri="{BB962C8B-B14F-4D97-AF65-F5344CB8AC3E}">
        <p14:creationId xmlns:p14="http://schemas.microsoft.com/office/powerpoint/2010/main" val="15693767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None/>
            </a:pPr>
            <a:endParaRPr lang="en-US" baseline="0" dirty="0" smtClean="0"/>
          </a:p>
        </p:txBody>
      </p:sp>
    </p:spTree>
    <p:extLst>
      <p:ext uri="{BB962C8B-B14F-4D97-AF65-F5344CB8AC3E}">
        <p14:creationId xmlns:p14="http://schemas.microsoft.com/office/powerpoint/2010/main" val="20435518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1714855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673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13448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416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5781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4565429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70963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25100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06469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5082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0077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63156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07684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342738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102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72432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22754582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8108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08458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46246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30638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to OES and SOC Reviewers: May drop this slide if side case separation remains this narrow.</a:t>
            </a:r>
            <a:endParaRPr lang="en-US" dirty="0"/>
          </a:p>
        </p:txBody>
      </p:sp>
    </p:spTree>
    <p:extLst>
      <p:ext uri="{BB962C8B-B14F-4D97-AF65-F5344CB8AC3E}">
        <p14:creationId xmlns:p14="http://schemas.microsoft.com/office/powerpoint/2010/main" val="31348959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55368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4588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 Kevin: Please</a:t>
            </a:r>
            <a:r>
              <a:rPr lang="en-US" baseline="0" dirty="0" smtClean="0"/>
              <a:t> add the end matter to your slides (good news, it won’t mess up your chart map if you decide to pop them into your template before you run the data)</a:t>
            </a:r>
            <a:endParaRPr lang="en-US" dirty="0"/>
          </a:p>
        </p:txBody>
      </p:sp>
    </p:spTree>
    <p:extLst>
      <p:ext uri="{BB962C8B-B14F-4D97-AF65-F5344CB8AC3E}">
        <p14:creationId xmlns:p14="http://schemas.microsoft.com/office/powerpoint/2010/main" val="40267598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4041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Tx/>
              <a:buNone/>
            </a:pPr>
            <a:r>
              <a:rPr lang="en-US" baseline="0" dirty="0" smtClean="0"/>
              <a:t>May need to change icon in upper left-hand corner depending on where slide lands in </a:t>
            </a:r>
            <a:r>
              <a:rPr lang="en-US" baseline="0" dirty="0" err="1" smtClean="0"/>
              <a:t>To_AEO</a:t>
            </a:r>
            <a:r>
              <a:rPr lang="en-US" baseline="0" dirty="0" smtClean="0"/>
              <a:t> .</a:t>
            </a:r>
            <a:r>
              <a:rPr lang="en-US" baseline="0" dirty="0" err="1" smtClean="0"/>
              <a:t>pptx</a:t>
            </a:r>
            <a:endParaRPr lang="en-US" baseline="0" dirty="0" smtClean="0"/>
          </a:p>
        </p:txBody>
      </p:sp>
    </p:spTree>
    <p:extLst>
      <p:ext uri="{BB962C8B-B14F-4D97-AF65-F5344CB8AC3E}">
        <p14:creationId xmlns:p14="http://schemas.microsoft.com/office/powerpoint/2010/main" val="27982404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r>
              <a:rPr lang="en-US" baseline="0" dirty="0" smtClean="0"/>
              <a:t> for this draft indicated. </a:t>
            </a:r>
            <a:r>
              <a:rPr lang="en-US" dirty="0" smtClean="0"/>
              <a:t>To be updated with final run date information in next draft.</a:t>
            </a:r>
            <a:endParaRPr lang="en-US" dirty="0"/>
          </a:p>
        </p:txBody>
      </p:sp>
    </p:spTree>
    <p:extLst>
      <p:ext uri="{BB962C8B-B14F-4D97-AF65-F5344CB8AC3E}">
        <p14:creationId xmlns:p14="http://schemas.microsoft.com/office/powerpoint/2010/main" val="2375956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021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0" name="Text Placeholder 8"/>
          <p:cNvSpPr>
            <a:spLocks noGrp="1"/>
          </p:cNvSpPr>
          <p:nvPr>
            <p:ph type="body" sz="quarter" idx="12"/>
          </p:nvPr>
        </p:nvSpPr>
        <p:spPr>
          <a:xfrm>
            <a:off x="685800" y="891540"/>
            <a:ext cx="8001000" cy="356616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3"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10"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a:t>Click icon to add chart</a:t>
            </a:r>
            <a:endParaRPr lang="en-US" noProof="0" dirty="0"/>
          </a:p>
        </p:txBody>
      </p:sp>
      <p:sp>
        <p:nvSpPr>
          <p:cNvPr id="15" name="Text Placeholder 11"/>
          <p:cNvSpPr>
            <a:spLocks noGrp="1"/>
          </p:cNvSpPr>
          <p:nvPr>
            <p:ph type="body" sz="quarter" idx="13"/>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6" name="Text Placeholder 13"/>
          <p:cNvSpPr>
            <a:spLocks noGrp="1"/>
          </p:cNvSpPr>
          <p:nvPr>
            <p:ph type="body" sz="quarter" idx="14"/>
          </p:nvPr>
        </p:nvSpPr>
        <p:spPr>
          <a:xfrm>
            <a:off x="4800600" y="840140"/>
            <a:ext cx="3895344"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7"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9"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0"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8" name="Chart Placeholder 8"/>
          <p:cNvSpPr>
            <a:spLocks noGrp="1"/>
          </p:cNvSpPr>
          <p:nvPr>
            <p:ph type="chart" sz="quarter" idx="12"/>
          </p:nvPr>
        </p:nvSpPr>
        <p:spPr>
          <a:xfrm>
            <a:off x="685800" y="1262271"/>
            <a:ext cx="8001000" cy="312685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a:t>Click icon to add chart</a:t>
            </a:r>
            <a:endParaRPr lang="en-US" noProof="0" dirty="0"/>
          </a:p>
        </p:txBody>
      </p:sp>
      <p:sp>
        <p:nvSpPr>
          <p:cNvPr id="12"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3" name="Text Placeholder 11"/>
          <p:cNvSpPr>
            <a:spLocks noGrp="1"/>
          </p:cNvSpPr>
          <p:nvPr>
            <p:ph type="body" sz="quarter" idx="17"/>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4"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7"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Picture Placeholder 12"/>
          <p:cNvSpPr>
            <a:spLocks noGrp="1"/>
          </p:cNvSpPr>
          <p:nvPr>
            <p:ph type="pic" sz="quarter" idx="16"/>
          </p:nvPr>
        </p:nvSpPr>
        <p:spPr>
          <a:xfrm>
            <a:off x="685800" y="834888"/>
            <a:ext cx="8001000" cy="35542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a:t>Click icon to add picture</a:t>
            </a:r>
            <a:endParaRPr lang="en-US" noProof="0" dirty="0"/>
          </a:p>
        </p:txBody>
      </p:sp>
      <p:sp>
        <p:nvSpPr>
          <p:cNvPr id="8" name="Text Placeholder 15"/>
          <p:cNvSpPr>
            <a:spLocks noGrp="1"/>
          </p:cNvSpPr>
          <p:nvPr>
            <p:ph type="body" sz="quarter" idx="17"/>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1"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2"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6" name="Text Placeholder 8"/>
          <p:cNvSpPr>
            <a:spLocks noGrp="1"/>
          </p:cNvSpPr>
          <p:nvPr>
            <p:ph type="body" sz="quarter" idx="12"/>
          </p:nvPr>
        </p:nvSpPr>
        <p:spPr>
          <a:xfrm>
            <a:off x="685800" y="834887"/>
            <a:ext cx="8001000" cy="3417072"/>
          </a:xfrm>
          <a:prstGeom prst="rect">
            <a:avLst/>
          </a:prstGeom>
        </p:spPr>
        <p:txBody>
          <a:bodyPr lIns="0" tIns="0" rIns="0" bIns="0"/>
          <a:lstStyle>
            <a:lvl1pPr marL="0" indent="0">
              <a:lnSpc>
                <a:spcPts val="1500"/>
              </a:lnSpc>
              <a:spcBef>
                <a:spcPts val="0"/>
              </a:spcBef>
              <a:spcAft>
                <a:spcPts val="0"/>
              </a:spcAft>
              <a:buNone/>
              <a:defRPr sz="1400" i="1">
                <a:latin typeface="+mj-lt"/>
              </a:defRPr>
            </a:lvl1pPr>
            <a:lvl2pPr marL="457200" indent="0">
              <a:spcAft>
                <a:spcPts val="400"/>
              </a:spcAft>
              <a:buNone/>
              <a:defRPr sz="1600"/>
            </a:lvl2pPr>
            <a:lvl3pPr marL="914400" indent="0">
              <a:spcAft>
                <a:spcPts val="400"/>
              </a:spcAft>
              <a:buNone/>
              <a:defRPr sz="1600"/>
            </a:lvl3pPr>
            <a:lvl4pPr marL="1371600" indent="0">
              <a:spcAft>
                <a:spcPts val="400"/>
              </a:spcAft>
              <a:buNone/>
              <a:defRPr sz="1600"/>
            </a:lvl4pPr>
            <a:lvl5pPr marL="1828800" indent="0">
              <a:spcAft>
                <a:spcPts val="400"/>
              </a:spcAft>
              <a:buFont typeface="Arial" pitchFamily="34" charset="0"/>
              <a:buNone/>
              <a:defRPr sz="1600"/>
            </a:lvl5pPr>
          </a:lstStyle>
          <a:p>
            <a:pPr lvl="0"/>
            <a:r>
              <a:rPr lang="en-US"/>
              <a:t>Click to edit Master text styles</a:t>
            </a:r>
          </a:p>
        </p:txBody>
      </p:sp>
      <p:sp>
        <p:nvSpPr>
          <p:cNvPr id="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0"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922588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line or bar graph">
    <p:spTree>
      <p:nvGrpSpPr>
        <p:cNvPr id="1" name=""/>
        <p:cNvGrpSpPr/>
        <p:nvPr/>
      </p:nvGrpSpPr>
      <p:grpSpPr>
        <a:xfrm>
          <a:off x="0" y="0"/>
          <a:ext cx="0" cy="0"/>
          <a:chOff x="0" y="0"/>
          <a:chExt cx="0" cy="0"/>
        </a:xfrm>
      </p:grpSpPr>
      <p:sp>
        <p:nvSpPr>
          <p:cNvPr id="10" name="Chart Placeholder 8"/>
          <p:cNvSpPr>
            <a:spLocks noGrp="1"/>
          </p:cNvSpPr>
          <p:nvPr>
            <p:ph type="chart" sz="quarter" idx="12"/>
          </p:nvPr>
        </p:nvSpPr>
        <p:spPr>
          <a:xfrm>
            <a:off x="685800" y="1311965"/>
            <a:ext cx="8001000" cy="3077154"/>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a:t>Click icon to add chart</a:t>
            </a:r>
            <a:endParaRPr lang="en-US" noProof="0" dirty="0"/>
          </a:p>
        </p:txBody>
      </p:sp>
      <p:sp>
        <p:nvSpPr>
          <p:cNvPr id="15" name="Text Placeholder 11"/>
          <p:cNvSpPr>
            <a:spLocks noGrp="1"/>
          </p:cNvSpPr>
          <p:nvPr>
            <p:ph type="body" sz="quarter" idx="13"/>
          </p:nvPr>
        </p:nvSpPr>
        <p:spPr>
          <a:xfrm>
            <a:off x="685800" y="840140"/>
            <a:ext cx="4005072" cy="411480"/>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6" name="Text Placeholder 13"/>
          <p:cNvSpPr>
            <a:spLocks noGrp="1"/>
          </p:cNvSpPr>
          <p:nvPr>
            <p:ph type="body" sz="quarter" idx="14"/>
          </p:nvPr>
        </p:nvSpPr>
        <p:spPr>
          <a:xfrm>
            <a:off x="4800600" y="840140"/>
            <a:ext cx="3895344" cy="411480"/>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17" name="Text Placeholder 15"/>
          <p:cNvSpPr>
            <a:spLocks noGrp="1"/>
          </p:cNvSpPr>
          <p:nvPr>
            <p:ph type="body" sz="quarter" idx="18"/>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9"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0"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1272370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8"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8"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9" name="Text Placeholder 15"/>
          <p:cNvSpPr>
            <a:spLocks noGrp="1"/>
          </p:cNvSpPr>
          <p:nvPr>
            <p:ph type="body" sz="quarter" idx="17" hasCustomPrompt="1"/>
          </p:nvPr>
        </p:nvSpPr>
        <p:spPr>
          <a:xfrm>
            <a:off x="696433" y="4848542"/>
            <a:ext cx="8001000" cy="205740"/>
          </a:xfrm>
          <a:prstGeom prst="rect">
            <a:avLst/>
          </a:prstGeom>
        </p:spPr>
        <p:txBody>
          <a:bodyPr lIns="0" rIns="0" bIns="0" anchor="b" anchorCtr="0"/>
          <a:lstStyle>
            <a:lvl1pPr marL="0" indent="0" algn="l">
              <a:buFont typeface="Arial" panose="020B0604020202020204" pitchFamily="34" charset="0"/>
              <a:buNone/>
              <a:defRPr sz="1050" i="0" baseline="0">
                <a:solidFill>
                  <a:schemeClr val="bg1"/>
                </a:solidFill>
              </a:defRPr>
            </a:lvl1pPr>
            <a:lvl2pPr>
              <a:buNone/>
              <a:defRPr sz="1200" i="1"/>
            </a:lvl2pPr>
            <a:lvl3pPr>
              <a:buNone/>
              <a:defRPr sz="1200" i="1"/>
            </a:lvl3pPr>
            <a:lvl4pPr>
              <a:buNone/>
              <a:defRPr sz="1200" i="1"/>
            </a:lvl4pPr>
            <a:lvl5pPr>
              <a:buNone/>
              <a:defRPr sz="1200" i="1"/>
            </a:lvl5pPr>
          </a:lstStyle>
          <a:p>
            <a:pPr algn="l"/>
            <a:r>
              <a:rPr lang="en-US" sz="1050" b="0" dirty="0" smtClean="0">
                <a:solidFill>
                  <a:schemeClr val="bg1"/>
                </a:solidFill>
              </a:rPr>
              <a:t>Source: U.S. Energy Information Administration</a:t>
            </a:r>
            <a:r>
              <a:rPr lang="en-US" sz="1050" b="0" baseline="0" dirty="0" smtClean="0">
                <a:solidFill>
                  <a:schemeClr val="bg1"/>
                </a:solidFill>
              </a:rPr>
              <a:t>, Annual Energy Outlook 2021</a:t>
            </a:r>
            <a:endParaRPr lang="en-US" sz="1050" b="0" dirty="0">
              <a:solidFill>
                <a:schemeClr val="bg1"/>
              </a:solidFill>
            </a:endParaRPr>
          </a:p>
        </p:txBody>
      </p:sp>
    </p:spTree>
    <p:extLst>
      <p:ext uri="{BB962C8B-B14F-4D97-AF65-F5344CB8AC3E}">
        <p14:creationId xmlns:p14="http://schemas.microsoft.com/office/powerpoint/2010/main" val="2097986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long title and 2 columns">
    <p:spTree>
      <p:nvGrpSpPr>
        <p:cNvPr id="1" name=""/>
        <p:cNvGrpSpPr/>
        <p:nvPr/>
      </p:nvGrpSpPr>
      <p:grpSpPr>
        <a:xfrm>
          <a:off x="0" y="0"/>
          <a:ext cx="0" cy="0"/>
          <a:chOff x="0" y="0"/>
          <a:chExt cx="0" cy="0"/>
        </a:xfrm>
      </p:grpSpPr>
      <p:sp>
        <p:nvSpPr>
          <p:cNvPr id="8"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8"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9" name="Text Placeholder 15"/>
          <p:cNvSpPr>
            <a:spLocks noGrp="1"/>
          </p:cNvSpPr>
          <p:nvPr>
            <p:ph type="body" sz="quarter" idx="17" hasCustomPrompt="1"/>
          </p:nvPr>
        </p:nvSpPr>
        <p:spPr>
          <a:xfrm>
            <a:off x="696433" y="4848542"/>
            <a:ext cx="8001000" cy="205740"/>
          </a:xfrm>
          <a:prstGeom prst="rect">
            <a:avLst/>
          </a:prstGeom>
        </p:spPr>
        <p:txBody>
          <a:bodyPr lIns="0" rIns="0" bIns="0" anchor="b" anchorCtr="0"/>
          <a:lstStyle>
            <a:lvl1pPr marL="0" indent="0" algn="l">
              <a:buFont typeface="Arial" panose="020B0604020202020204" pitchFamily="34" charset="0"/>
              <a:buNone/>
              <a:defRPr sz="1050" i="0" baseline="0">
                <a:solidFill>
                  <a:schemeClr val="bg1"/>
                </a:solidFill>
              </a:defRPr>
            </a:lvl1pPr>
            <a:lvl2pPr>
              <a:buNone/>
              <a:defRPr sz="1200" i="1"/>
            </a:lvl2pPr>
            <a:lvl3pPr>
              <a:buNone/>
              <a:defRPr sz="1200" i="1"/>
            </a:lvl3pPr>
            <a:lvl4pPr>
              <a:buNone/>
              <a:defRPr sz="1200" i="1"/>
            </a:lvl4pPr>
            <a:lvl5pPr>
              <a:buNone/>
              <a:defRPr sz="1200" i="1"/>
            </a:lvl5pPr>
          </a:lstStyle>
          <a:p>
            <a:pPr algn="l"/>
            <a:r>
              <a:rPr lang="en-US" sz="1050" b="0" dirty="0" smtClean="0">
                <a:solidFill>
                  <a:schemeClr val="bg1"/>
                </a:solidFill>
              </a:rPr>
              <a:t>Source: U.S. Energy Information Administration</a:t>
            </a:r>
            <a:r>
              <a:rPr lang="en-US" sz="1050" b="0" baseline="0" dirty="0" smtClean="0">
                <a:solidFill>
                  <a:schemeClr val="bg1"/>
                </a:solidFill>
              </a:rPr>
              <a:t>, Annual Energy Outlook 2021</a:t>
            </a:r>
            <a:endParaRPr lang="en-US" sz="1050" b="0" dirty="0">
              <a:solidFill>
                <a:schemeClr val="bg1"/>
              </a:solidFill>
            </a:endParaRPr>
          </a:p>
        </p:txBody>
      </p:sp>
    </p:spTree>
    <p:extLst>
      <p:ext uri="{BB962C8B-B14F-4D97-AF65-F5344CB8AC3E}">
        <p14:creationId xmlns:p14="http://schemas.microsoft.com/office/powerpoint/2010/main" val="131103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long title and 2 columns">
    <p:spTree>
      <p:nvGrpSpPr>
        <p:cNvPr id="1" name=""/>
        <p:cNvGrpSpPr/>
        <p:nvPr/>
      </p:nvGrpSpPr>
      <p:grpSpPr>
        <a:xfrm>
          <a:off x="0" y="0"/>
          <a:ext cx="0" cy="0"/>
          <a:chOff x="0" y="0"/>
          <a:chExt cx="0" cy="0"/>
        </a:xfrm>
      </p:grpSpPr>
      <p:sp>
        <p:nvSpPr>
          <p:cNvPr id="8"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8"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19" name="Text Placeholder 15"/>
          <p:cNvSpPr>
            <a:spLocks noGrp="1"/>
          </p:cNvSpPr>
          <p:nvPr>
            <p:ph type="body" sz="quarter" idx="17" hasCustomPrompt="1"/>
          </p:nvPr>
        </p:nvSpPr>
        <p:spPr>
          <a:xfrm>
            <a:off x="696433" y="4848542"/>
            <a:ext cx="8001000" cy="205740"/>
          </a:xfrm>
          <a:prstGeom prst="rect">
            <a:avLst/>
          </a:prstGeom>
        </p:spPr>
        <p:txBody>
          <a:bodyPr lIns="0" rIns="0" bIns="0" anchor="b" anchorCtr="0"/>
          <a:lstStyle>
            <a:lvl1pPr marL="0" indent="0" algn="l">
              <a:buFont typeface="Arial" panose="020B0604020202020204" pitchFamily="34" charset="0"/>
              <a:buNone/>
              <a:defRPr sz="1050" i="0" baseline="0">
                <a:solidFill>
                  <a:schemeClr val="bg1"/>
                </a:solidFill>
              </a:defRPr>
            </a:lvl1pPr>
            <a:lvl2pPr>
              <a:buNone/>
              <a:defRPr sz="1200" i="1"/>
            </a:lvl2pPr>
            <a:lvl3pPr>
              <a:buNone/>
              <a:defRPr sz="1200" i="1"/>
            </a:lvl3pPr>
            <a:lvl4pPr>
              <a:buNone/>
              <a:defRPr sz="1200" i="1"/>
            </a:lvl4pPr>
            <a:lvl5pPr>
              <a:buNone/>
              <a:defRPr sz="1200" i="1"/>
            </a:lvl5pPr>
          </a:lstStyle>
          <a:p>
            <a:pPr algn="l"/>
            <a:r>
              <a:rPr lang="en-US" sz="1050" b="0" dirty="0" smtClean="0">
                <a:solidFill>
                  <a:schemeClr val="bg1"/>
                </a:solidFill>
              </a:rPr>
              <a:t>Source: U.S. Energy Information Administration</a:t>
            </a:r>
            <a:r>
              <a:rPr lang="en-US" sz="1050" b="0" baseline="0" dirty="0" smtClean="0">
                <a:solidFill>
                  <a:schemeClr val="bg1"/>
                </a:solidFill>
              </a:rPr>
              <a:t>, Annual Energy Outlook 2021</a:t>
            </a:r>
            <a:endParaRPr lang="en-US" sz="1050" b="0" dirty="0">
              <a:solidFill>
                <a:schemeClr val="bg1"/>
              </a:solidFill>
            </a:endParaRPr>
          </a:p>
        </p:txBody>
      </p:sp>
    </p:spTree>
    <p:extLst>
      <p:ext uri="{BB962C8B-B14F-4D97-AF65-F5344CB8AC3E}">
        <p14:creationId xmlns:p14="http://schemas.microsoft.com/office/powerpoint/2010/main" val="38517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ng title and text">
    <p:spTree>
      <p:nvGrpSpPr>
        <p:cNvPr id="1" name=""/>
        <p:cNvGrpSpPr/>
        <p:nvPr/>
      </p:nvGrpSpPr>
      <p:grpSpPr>
        <a:xfrm>
          <a:off x="0" y="0"/>
          <a:ext cx="0" cy="0"/>
          <a:chOff x="0" y="0"/>
          <a:chExt cx="0" cy="0"/>
        </a:xfrm>
      </p:grpSpPr>
      <p:sp>
        <p:nvSpPr>
          <p:cNvPr id="7" name="Text Placeholder 8"/>
          <p:cNvSpPr>
            <a:spLocks noGrp="1"/>
          </p:cNvSpPr>
          <p:nvPr>
            <p:ph type="body" sz="quarter" idx="12"/>
          </p:nvPr>
        </p:nvSpPr>
        <p:spPr>
          <a:xfrm>
            <a:off x="685800" y="891540"/>
            <a:ext cx="8001000" cy="3566160"/>
          </a:xfrm>
          <a:prstGeom prst="rect">
            <a:avLst/>
          </a:prstGeom>
        </p:spPr>
        <p:txBody>
          <a:bodyPr lIns="0" tIns="0" rIns="0" bIns="0"/>
          <a:lstStyle>
            <a:lvl1pPr marL="237744" indent="-237744">
              <a:spcBef>
                <a:spcPts val="1600"/>
              </a:spcBef>
              <a:spcAft>
                <a:spcPts val="600"/>
              </a:spcAft>
              <a:defRPr sz="1800"/>
            </a:lvl1pPr>
            <a:lvl2pPr marL="694944" indent="-237744">
              <a:spcAft>
                <a:spcPts val="400"/>
              </a:spcAft>
              <a:defRPr sz="1400"/>
            </a:lvl2pPr>
            <a:lvl3pPr marL="1088136" indent="-173736">
              <a:spcAft>
                <a:spcPts val="400"/>
              </a:spcAft>
              <a:defRPr sz="1400"/>
            </a:lvl3pPr>
            <a:lvl4pPr marL="1609344" indent="-237744">
              <a:spcAft>
                <a:spcPts val="400"/>
              </a:spcAft>
              <a:defRPr sz="1400"/>
            </a:lvl4pPr>
            <a:lvl5pPr marL="2002536" indent="-173736">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2"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3"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423494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8"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8"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8" name="Content Placeholder 10"/>
          <p:cNvSpPr>
            <a:spLocks noGrp="1"/>
          </p:cNvSpPr>
          <p:nvPr>
            <p:ph sz="quarter" idx="12"/>
          </p:nvPr>
        </p:nvSpPr>
        <p:spPr>
          <a:xfrm>
            <a:off x="685800" y="891540"/>
            <a:ext cx="3931920" cy="3497580"/>
          </a:xfrm>
          <a:prstGeom prst="rect">
            <a:avLst/>
          </a:prstGeom>
        </p:spPr>
        <p:txBody>
          <a:bodyPr lIns="0" t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2"/>
          <p:cNvSpPr>
            <a:spLocks noGrp="1"/>
          </p:cNvSpPr>
          <p:nvPr>
            <p:ph sz="quarter" idx="13"/>
          </p:nvPr>
        </p:nvSpPr>
        <p:spPr>
          <a:xfrm>
            <a:off x="4663440" y="891540"/>
            <a:ext cx="4023360" cy="3497580"/>
          </a:xfrm>
          <a:prstGeom prst="rect">
            <a:avLst/>
          </a:prstGeom>
        </p:spPr>
        <p:txBody>
          <a:bodyPr t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1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8"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ng title and 2 labeled columns">
    <p:spTree>
      <p:nvGrpSpPr>
        <p:cNvPr id="1" name=""/>
        <p:cNvGrpSpPr/>
        <p:nvPr/>
      </p:nvGrpSpPr>
      <p:grpSpPr>
        <a:xfrm>
          <a:off x="0" y="0"/>
          <a:ext cx="0" cy="0"/>
          <a:chOff x="0" y="0"/>
          <a:chExt cx="0" cy="0"/>
        </a:xfrm>
      </p:grpSpPr>
      <p:sp>
        <p:nvSpPr>
          <p:cNvPr id="10" name="Content Placeholder 10"/>
          <p:cNvSpPr>
            <a:spLocks noGrp="1"/>
          </p:cNvSpPr>
          <p:nvPr>
            <p:ph sz="quarter" idx="12"/>
          </p:nvPr>
        </p:nvSpPr>
        <p:spPr>
          <a:xfrm>
            <a:off x="685800" y="1292087"/>
            <a:ext cx="3931920"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2"/>
          <p:cNvSpPr>
            <a:spLocks noGrp="1"/>
          </p:cNvSpPr>
          <p:nvPr>
            <p:ph sz="quarter" idx="13"/>
          </p:nvPr>
        </p:nvSpPr>
        <p:spPr>
          <a:xfrm>
            <a:off x="4663440" y="1292087"/>
            <a:ext cx="4023360" cy="3097033"/>
          </a:xfrm>
          <a:prstGeom prst="rect">
            <a:avLst/>
          </a:prstGeom>
        </p:spPr>
        <p:txBody>
          <a:bodyPr/>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7"/>
          </p:nvPr>
        </p:nvSpPr>
        <p:spPr>
          <a:xfrm>
            <a:off x="685800" y="894520"/>
            <a:ext cx="3931920" cy="350851"/>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a:lvl1pPr>
            <a:lvl2pP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0" name="Text Placeholder 13"/>
          <p:cNvSpPr>
            <a:spLocks noGrp="1"/>
          </p:cNvSpPr>
          <p:nvPr>
            <p:ph type="body" sz="quarter" idx="18"/>
          </p:nvPr>
        </p:nvSpPr>
        <p:spPr>
          <a:xfrm>
            <a:off x="4663440" y="894520"/>
            <a:ext cx="4023360" cy="350851"/>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a:lvl1pPr>
            <a:lvl2pPr algn="r">
              <a:defRPr sz="12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22"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23"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4"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extLst>
      <p:ext uri="{BB962C8B-B14F-4D97-AF65-F5344CB8AC3E}">
        <p14:creationId xmlns:p14="http://schemas.microsoft.com/office/powerpoint/2010/main" val="349417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ong title and 2 labeled columns">
    <p:spTree>
      <p:nvGrpSpPr>
        <p:cNvPr id="1" name=""/>
        <p:cNvGrpSpPr/>
        <p:nvPr/>
      </p:nvGrpSpPr>
      <p:grpSpPr>
        <a:xfrm>
          <a:off x="0" y="0"/>
          <a:ext cx="0" cy="0"/>
          <a:chOff x="0" y="0"/>
          <a:chExt cx="0" cy="0"/>
        </a:xfrm>
      </p:grpSpPr>
      <p:sp>
        <p:nvSpPr>
          <p:cNvPr id="13" name="Content Placeholder 10"/>
          <p:cNvSpPr>
            <a:spLocks noGrp="1"/>
          </p:cNvSpPr>
          <p:nvPr>
            <p:ph sz="quarter" idx="12"/>
          </p:nvPr>
        </p:nvSpPr>
        <p:spPr>
          <a:xfrm>
            <a:off x="685799" y="1292087"/>
            <a:ext cx="2599267"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p:cNvSpPr>
            <a:spLocks noGrp="1"/>
          </p:cNvSpPr>
          <p:nvPr>
            <p:ph type="body" sz="quarter" idx="17"/>
          </p:nvPr>
        </p:nvSpPr>
        <p:spPr>
          <a:xfrm>
            <a:off x="685800" y="894520"/>
            <a:ext cx="2599266" cy="350851"/>
          </a:xfrm>
          <a:prstGeom prst="rect">
            <a:avLst/>
          </a:prstGeom>
        </p:spPr>
        <p:txBody>
          <a:bodyPr lIns="0" tIns="0" bIns="0" anchor="b" anchorCtr="0"/>
          <a:lstStyle>
            <a:lvl1pPr marL="342900" marR="0" indent="0" algn="l" defTabSz="914400" rtl="0" eaLnBrk="1" fontAlgn="base" latinLnBrk="0" hangingPunct="1">
              <a:lnSpc>
                <a:spcPct val="100000"/>
              </a:lnSpc>
              <a:spcBef>
                <a:spcPts val="0"/>
              </a:spcBef>
              <a:spcAft>
                <a:spcPct val="0"/>
              </a:spcAft>
              <a:buClrTx/>
              <a:buSzTx/>
              <a:buFontTx/>
              <a:buNone/>
              <a:tabLst/>
              <a:defRPr sz="1200"/>
            </a:lvl1pPr>
            <a:lvl2pPr indent="0">
              <a:lnSpc>
                <a:spcPct val="100000"/>
              </a:lnSpc>
              <a:spcBef>
                <a:spcPts val="0"/>
              </a:spcBef>
              <a:defRPr sz="12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22" name="Text Placeholder 13"/>
          <p:cNvSpPr>
            <a:spLocks noGrp="1"/>
          </p:cNvSpPr>
          <p:nvPr>
            <p:ph type="body" sz="quarter" idx="18"/>
          </p:nvPr>
        </p:nvSpPr>
        <p:spPr>
          <a:xfrm>
            <a:off x="3386666" y="894520"/>
            <a:ext cx="2599267" cy="350851"/>
          </a:xfrm>
          <a:prstGeom prst="rect">
            <a:avLst/>
          </a:prstGeom>
        </p:spPr>
        <p:txBody>
          <a:bodyPr tIns="0" rIns="0" bIns="0" anchor="b" anchorCtr="0"/>
          <a:lstStyle>
            <a:lvl1pPr marL="342900" marR="0" indent="0" algn="l" defTabSz="914400" rtl="0" eaLnBrk="1" fontAlgn="base" latinLnBrk="0" hangingPunct="1">
              <a:lnSpc>
                <a:spcPct val="100000"/>
              </a:lnSpc>
              <a:spcBef>
                <a:spcPts val="0"/>
              </a:spcBef>
              <a:spcAft>
                <a:spcPct val="0"/>
              </a:spcAft>
              <a:buClrTx/>
              <a:buSzTx/>
              <a:buFontTx/>
              <a:buNone/>
              <a:tabLst/>
              <a:defRPr sz="1200"/>
            </a:lvl1pPr>
            <a:lvl2pPr indent="0" algn="l">
              <a:lnSpc>
                <a:spcPct val="100000"/>
              </a:lnSpc>
              <a:spcBef>
                <a:spcPts val="0"/>
              </a:spcBef>
              <a:defRPr sz="1200"/>
            </a:lvl2pPr>
            <a:lvl3pPr>
              <a:defRPr sz="1400"/>
            </a:lvl3pPr>
            <a:lvl4pPr>
              <a:defRPr sz="1400"/>
            </a:lvl4pPr>
            <a:lvl5pPr>
              <a:defRPr sz="1400"/>
            </a:lvl5pPr>
          </a:lstStyle>
          <a:p>
            <a:pPr lvl="0"/>
            <a:r>
              <a:rPr lang="en-US" dirty="0"/>
              <a:t>Click to edit Master text styles</a:t>
            </a:r>
          </a:p>
          <a:p>
            <a:pPr lvl="1"/>
            <a:r>
              <a:rPr lang="en-US" dirty="0"/>
              <a:t>Second level</a:t>
            </a:r>
          </a:p>
        </p:txBody>
      </p:sp>
      <p:sp>
        <p:nvSpPr>
          <p:cNvPr id="23"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24" name="Content Placeholder 10"/>
          <p:cNvSpPr>
            <a:spLocks noGrp="1"/>
          </p:cNvSpPr>
          <p:nvPr>
            <p:ph sz="quarter" idx="19"/>
          </p:nvPr>
        </p:nvSpPr>
        <p:spPr>
          <a:xfrm>
            <a:off x="3386666" y="1292087"/>
            <a:ext cx="2599267"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10"/>
          <p:cNvSpPr>
            <a:spLocks noGrp="1"/>
          </p:cNvSpPr>
          <p:nvPr>
            <p:ph sz="quarter" idx="20"/>
          </p:nvPr>
        </p:nvSpPr>
        <p:spPr>
          <a:xfrm>
            <a:off x="6087533" y="1292087"/>
            <a:ext cx="2599267" cy="3097033"/>
          </a:xfrm>
          <a:prstGeom prst="rect">
            <a:avLst/>
          </a:prstGeom>
        </p:spPr>
        <p:txBody>
          <a:bodyPr lIns="0" rIns="0"/>
          <a:lstStyle>
            <a:lvl1pPr marL="237744" indent="-237744">
              <a:spcBef>
                <a:spcPts val="1600"/>
              </a:spcBef>
              <a:spcAft>
                <a:spcPts val="600"/>
              </a:spcAft>
              <a:defRPr sz="1800"/>
            </a:lvl1pPr>
            <a:lvl2pPr>
              <a:spcAft>
                <a:spcPts val="400"/>
              </a:spcAft>
              <a:defRPr sz="1400"/>
            </a:lvl2pPr>
            <a:lvl3pPr>
              <a:spcAft>
                <a:spcPts val="400"/>
              </a:spcAft>
              <a:defRPr sz="1400"/>
            </a:lvl3pPr>
            <a:lvl4pPr>
              <a:spcAft>
                <a:spcPts val="400"/>
              </a:spcAft>
              <a:defRPr sz="1400"/>
            </a:lvl4pPr>
            <a:lvl5pPr>
              <a:spcAft>
                <a:spcPts val="400"/>
              </a:spcAft>
              <a:buFont typeface="Arial"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27"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
        <p:nvSpPr>
          <p:cNvPr id="29" name="Text Placeholder 13"/>
          <p:cNvSpPr>
            <a:spLocks noGrp="1"/>
          </p:cNvSpPr>
          <p:nvPr>
            <p:ph type="body" sz="quarter" idx="21"/>
          </p:nvPr>
        </p:nvSpPr>
        <p:spPr>
          <a:xfrm>
            <a:off x="6087532" y="894519"/>
            <a:ext cx="2599267" cy="350851"/>
          </a:xfrm>
          <a:prstGeom prst="rect">
            <a:avLst/>
          </a:prstGeom>
        </p:spPr>
        <p:txBody>
          <a:bodyPr tIns="0" rIns="0" bIns="0" anchor="b" anchorCtr="0"/>
          <a:lstStyle>
            <a:lvl1pPr marL="342900" marR="0" indent="0" algn="l" defTabSz="914400" rtl="0" eaLnBrk="1" fontAlgn="base" latinLnBrk="0" hangingPunct="1">
              <a:lnSpc>
                <a:spcPct val="100000"/>
              </a:lnSpc>
              <a:spcBef>
                <a:spcPts val="0"/>
              </a:spcBef>
              <a:spcAft>
                <a:spcPct val="0"/>
              </a:spcAft>
              <a:buClrTx/>
              <a:buSzTx/>
              <a:buFontTx/>
              <a:buNone/>
              <a:tabLst/>
              <a:defRPr sz="1200"/>
            </a:lvl1pPr>
            <a:lvl2pPr indent="0" algn="l">
              <a:lnSpc>
                <a:spcPct val="100000"/>
              </a:lnSpc>
              <a:spcBef>
                <a:spcPts val="0"/>
              </a:spcBef>
              <a:defRPr sz="1200"/>
            </a:lvl2pPr>
            <a:lvl3pPr>
              <a:defRPr sz="1400"/>
            </a:lvl3pPr>
            <a:lvl4pPr>
              <a:defRPr sz="1400"/>
            </a:lvl4pPr>
            <a:lvl5pPr>
              <a:defRPr sz="14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1674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1659636"/>
            <a:ext cx="8229600" cy="1117854"/>
          </a:xfrm>
          <a:prstGeom prst="rect">
            <a:avLst/>
          </a:prstGeom>
        </p:spPr>
        <p:txBody>
          <a:bodyPr anchor="b" anchorCtr="0"/>
          <a:lstStyle>
            <a:lvl1pPr algn="ctr">
              <a:defRPr sz="3600">
                <a:solidFill>
                  <a:schemeClr val="accent1"/>
                </a:solidFill>
              </a:defRPr>
            </a:lvl1pPr>
          </a:lstStyle>
          <a:p>
            <a:r>
              <a:rPr lang="en-US" dirty="0"/>
              <a:t>Section Title — click to edit</a:t>
            </a:r>
          </a:p>
        </p:txBody>
      </p:sp>
      <p:sp>
        <p:nvSpPr>
          <p:cNvPr id="7"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7"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0"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6" name="Text Placeholder 15"/>
          <p:cNvSpPr>
            <a:spLocks noGrp="1"/>
          </p:cNvSpPr>
          <p:nvPr>
            <p:ph type="body" sz="quarter" idx="16"/>
          </p:nvPr>
        </p:nvSpPr>
        <p:spPr>
          <a:xfrm>
            <a:off x="685800" y="4457700"/>
            <a:ext cx="8001000" cy="205740"/>
          </a:xfrm>
          <a:prstGeom prst="rect">
            <a:avLst/>
          </a:prstGeom>
        </p:spPr>
        <p:txBody>
          <a:bodyPr lIns="0" rIns="0" bIns="0" anchor="b" anchorCtr="0"/>
          <a:lstStyle>
            <a:lvl1pPr marL="0" indent="0">
              <a:buFont typeface="Arial" panose="020B0604020202020204" pitchFamily="34" charset="0"/>
              <a:buNone/>
              <a:defRPr sz="1000" i="0"/>
            </a:lvl1pPr>
            <a:lvl2pPr>
              <a:buNone/>
              <a:defRPr sz="1200" i="1"/>
            </a:lvl2pPr>
            <a:lvl3pPr>
              <a:buNone/>
              <a:defRPr sz="1200" i="1"/>
            </a:lvl3pPr>
            <a:lvl4pPr>
              <a:buNone/>
              <a:defRPr sz="1200" i="1"/>
            </a:lvl4pPr>
            <a:lvl5pPr>
              <a:buNone/>
              <a:defRPr sz="1200" i="1"/>
            </a:lvl5pPr>
          </a:lstStyle>
          <a:p>
            <a:pPr lvl="0"/>
            <a:r>
              <a:rPr lang="en-US" dirty="0"/>
              <a:t>Click to edit Master text styles</a:t>
            </a:r>
          </a:p>
        </p:txBody>
      </p:sp>
      <p:sp>
        <p:nvSpPr>
          <p:cNvPr id="8" name="Title 1"/>
          <p:cNvSpPr>
            <a:spLocks noGrp="1"/>
          </p:cNvSpPr>
          <p:nvPr>
            <p:ph type="title" hasCustomPrompt="1"/>
          </p:nvPr>
        </p:nvSpPr>
        <p:spPr>
          <a:xfrm>
            <a:off x="685800" y="68579"/>
            <a:ext cx="8001000" cy="761415"/>
          </a:xfrm>
          <a:prstGeom prst="rect">
            <a:avLst/>
          </a:prstGeom>
        </p:spPr>
        <p:txBody>
          <a:bodyPr lIns="0" tIns="0" rIns="0" bIns="0" anchor="b" anchorCtr="0"/>
          <a:lstStyle>
            <a:lvl1pPr algn="l">
              <a:defRPr sz="2400" baseline="0">
                <a:solidFill>
                  <a:schemeClr val="accent1"/>
                </a:solidFill>
              </a:defRPr>
            </a:lvl1pPr>
          </a:lstStyle>
          <a:p>
            <a:r>
              <a:rPr lang="en-US" dirty="0"/>
              <a:t>Click to edit Master title style. You can have up to two lines of text</a:t>
            </a:r>
          </a:p>
        </p:txBody>
      </p:sp>
      <p:sp>
        <p:nvSpPr>
          <p:cNvPr id="11" name="Slide Number Placeholder 5"/>
          <p:cNvSpPr>
            <a:spLocks noGrp="1"/>
          </p:cNvSpPr>
          <p:nvPr>
            <p:ph type="sldNum" sz="quarter" idx="4"/>
          </p:nvPr>
        </p:nvSpPr>
        <p:spPr>
          <a:xfrm>
            <a:off x="8641080" y="4826238"/>
            <a:ext cx="384175" cy="273844"/>
          </a:xfrm>
          <a:prstGeom prst="rect">
            <a:avLst/>
          </a:prstGeom>
        </p:spPr>
        <p:txBody>
          <a:bodyPr vert="horz" lIns="91440" tIns="45720" rIns="91440" bIns="45720" rtlCol="0" anchor="ctr"/>
          <a:lstStyle>
            <a:lvl1pPr algn="ctr" fontAlgn="auto">
              <a:spcBef>
                <a:spcPts val="0"/>
              </a:spcBef>
              <a:spcAft>
                <a:spcPts val="0"/>
              </a:spcAft>
              <a:defRPr sz="1000">
                <a:solidFill>
                  <a:schemeClr val="tx1"/>
                </a:solidFill>
                <a:latin typeface="+mj-lt"/>
                <a:cs typeface="+mn-cs"/>
              </a:defRPr>
            </a:lvl1pPr>
          </a:lstStyle>
          <a:p>
            <a:pPr>
              <a:defRPr/>
            </a:pPr>
            <a:fld id="{84948DD1-5963-4816-BE5A-05BCCCAC15E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7"/>
          <p:cNvSpPr>
            <a:spLocks noChangeArrowheads="1"/>
          </p:cNvSpPr>
          <p:nvPr userDrawn="1"/>
        </p:nvSpPr>
        <p:spPr bwMode="auto">
          <a:xfrm>
            <a:off x="0" y="4785734"/>
            <a:ext cx="9144000" cy="365139"/>
          </a:xfrm>
          <a:prstGeom prst="rect">
            <a:avLst/>
          </a:prstGeom>
          <a:solidFill>
            <a:schemeClr val="accent1"/>
          </a:solid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a:p>
        </p:txBody>
      </p:sp>
      <p:sp>
        <p:nvSpPr>
          <p:cNvPr id="11" name="Rectangle 7"/>
          <p:cNvSpPr>
            <a:spLocks noChangeArrowheads="1"/>
          </p:cNvSpPr>
          <p:nvPr userDrawn="1"/>
        </p:nvSpPr>
        <p:spPr bwMode="auto">
          <a:xfrm>
            <a:off x="0" y="1"/>
            <a:ext cx="9144000" cy="69056"/>
          </a:xfrm>
          <a:prstGeom prst="rect">
            <a:avLst/>
          </a:prstGeom>
          <a:solidFill>
            <a:srgbClr val="169DD8"/>
          </a:solid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a:p>
        </p:txBody>
      </p:sp>
      <p:sp>
        <p:nvSpPr>
          <p:cNvPr id="12" name="TextBox 11"/>
          <p:cNvSpPr txBox="1"/>
          <p:nvPr userDrawn="1"/>
        </p:nvSpPr>
        <p:spPr>
          <a:xfrm>
            <a:off x="652463" y="4846394"/>
            <a:ext cx="6089777" cy="253916"/>
          </a:xfrm>
          <a:prstGeom prst="rect">
            <a:avLst/>
          </a:prstGeom>
          <a:noFill/>
        </p:spPr>
        <p:txBody>
          <a:bodyPr wrap="square" rtlCol="0">
            <a:spAutoFit/>
          </a:bodyPr>
          <a:lstStyle/>
          <a:p>
            <a:pPr algn="l"/>
            <a:r>
              <a:rPr lang="en-US" sz="1050" b="0" dirty="0" smtClean="0">
                <a:solidFill>
                  <a:schemeClr val="bg1"/>
                </a:solidFill>
              </a:rPr>
              <a:t>Source: U.S. Energy Information Administration</a:t>
            </a:r>
            <a:r>
              <a:rPr lang="en-US" sz="1050" b="0" baseline="0" dirty="0" smtClean="0">
                <a:solidFill>
                  <a:schemeClr val="bg1"/>
                </a:solidFill>
              </a:rPr>
              <a:t>, </a:t>
            </a:r>
            <a:r>
              <a:rPr lang="en-US" sz="1050" b="0" i="1" baseline="0" dirty="0" smtClean="0">
                <a:solidFill>
                  <a:schemeClr val="bg1"/>
                </a:solidFill>
              </a:rPr>
              <a:t>Annual Energy Outlook 2021</a:t>
            </a:r>
            <a:r>
              <a:rPr lang="en-US" sz="1050" b="0" i="0" baseline="0" dirty="0" smtClean="0">
                <a:solidFill>
                  <a:schemeClr val="bg1"/>
                </a:solidFill>
              </a:rPr>
              <a:t> (AEO2021)</a:t>
            </a:r>
            <a:endParaRPr lang="en-US" sz="1050" b="0" i="1" dirty="0">
              <a:solidFill>
                <a:schemeClr val="bg1"/>
              </a:solidFill>
            </a:endParaRPr>
          </a:p>
        </p:txBody>
      </p:sp>
      <p:sp>
        <p:nvSpPr>
          <p:cNvPr id="13" name="TextBox 12"/>
          <p:cNvSpPr txBox="1"/>
          <p:nvPr userDrawn="1"/>
        </p:nvSpPr>
        <p:spPr>
          <a:xfrm>
            <a:off x="7070883" y="4846394"/>
            <a:ext cx="1480376" cy="253916"/>
          </a:xfrm>
          <a:prstGeom prst="rect">
            <a:avLst/>
          </a:prstGeom>
          <a:noFill/>
        </p:spPr>
        <p:txBody>
          <a:bodyPr wrap="square" rtlCol="0">
            <a:spAutoFit/>
          </a:bodyPr>
          <a:lstStyle/>
          <a:p>
            <a:pPr algn="r"/>
            <a:r>
              <a:rPr lang="en-US" sz="1050" dirty="0">
                <a:solidFill>
                  <a:schemeClr val="bg1"/>
                </a:solidFill>
                <a:latin typeface="+mn-lt"/>
              </a:rPr>
              <a:t>www.eia.gov/aeo</a:t>
            </a:r>
          </a:p>
        </p:txBody>
      </p:sp>
      <p:pic>
        <p:nvPicPr>
          <p:cNvPr id="17" name="Picture 2" descr="C:\Documents and Settings\MVO\Desktop\eia_logo_white-02.png"/>
          <p:cNvPicPr>
            <a:picLocks noChangeAspect="1" noChangeArrowheads="1"/>
          </p:cNvPicPr>
          <p:nvPr userDrawn="1"/>
        </p:nvPicPr>
        <p:blipFill>
          <a:blip r:embed="rId21" cstate="print"/>
          <a:srcRect/>
          <a:stretch>
            <a:fillRect/>
          </a:stretch>
        </p:blipFill>
        <p:spPr bwMode="auto">
          <a:xfrm>
            <a:off x="153125" y="4842273"/>
            <a:ext cx="351507" cy="242828"/>
          </a:xfrm>
          <a:prstGeom prst="rect">
            <a:avLst/>
          </a:prstGeom>
          <a:noFill/>
          <a:ln>
            <a:noFill/>
          </a:ln>
        </p:spPr>
      </p:pic>
      <p:cxnSp>
        <p:nvCxnSpPr>
          <p:cNvPr id="18" name="Straight Connector 12"/>
          <p:cNvCxnSpPr>
            <a:cxnSpLocks noChangeShapeType="1"/>
          </p:cNvCxnSpPr>
          <p:nvPr userDrawn="1"/>
        </p:nvCxnSpPr>
        <p:spPr bwMode="auto">
          <a:xfrm>
            <a:off x="586383" y="4829380"/>
            <a:ext cx="0" cy="264893"/>
          </a:xfrm>
          <a:prstGeom prst="line">
            <a:avLst/>
          </a:prstGeom>
          <a:noFill/>
          <a:ln w="12700">
            <a:solidFill>
              <a:schemeClr val="bg1">
                <a:alpha val="39999"/>
              </a:schemeClr>
            </a:solidFill>
            <a:round/>
            <a:headEnd/>
            <a:tailEnd/>
          </a:ln>
        </p:spPr>
      </p:cxnSp>
      <p:sp>
        <p:nvSpPr>
          <p:cNvPr id="19" name="Oval 13"/>
          <p:cNvSpPr>
            <a:spLocks/>
          </p:cNvSpPr>
          <p:nvPr userDrawn="1"/>
        </p:nvSpPr>
        <p:spPr bwMode="auto">
          <a:xfrm>
            <a:off x="8732839" y="4871769"/>
            <a:ext cx="210312" cy="210312"/>
          </a:xfrm>
          <a:prstGeom prst="ellipse">
            <a:avLst/>
          </a:prstGeom>
          <a:solidFill>
            <a:srgbClr val="FFFFFF"/>
          </a:solidFill>
          <a:ln>
            <a:noFill/>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a:p>
        </p:txBody>
      </p:sp>
    </p:spTree>
  </p:cSld>
  <p:clrMap bg1="lt1" tx1="dk1" bg2="lt2" tx2="dk2" accent1="accent1" accent2="accent2" accent3="accent3" accent4="accent4" accent5="accent5" accent6="accent6" hlink="hlink" folHlink="folHlink"/>
  <p:sldLayoutIdLst>
    <p:sldLayoutId id="2147485258" r:id="rId1"/>
    <p:sldLayoutId id="2147485272" r:id="rId2"/>
    <p:sldLayoutId id="2147485260" r:id="rId3"/>
    <p:sldLayoutId id="2147485261" r:id="rId4"/>
    <p:sldLayoutId id="2147485273" r:id="rId5"/>
    <p:sldLayoutId id="2147485275" r:id="rId6"/>
    <p:sldLayoutId id="2147485262" r:id="rId7"/>
    <p:sldLayoutId id="2147485263" r:id="rId8"/>
    <p:sldLayoutId id="2147485264" r:id="rId9"/>
    <p:sldLayoutId id="2147485265" r:id="rId10"/>
    <p:sldLayoutId id="2147485266" r:id="rId11"/>
    <p:sldLayoutId id="2147485267" r:id="rId12"/>
    <p:sldLayoutId id="2147485268" r:id="rId13"/>
    <p:sldLayoutId id="2147485269" r:id="rId14"/>
    <p:sldLayoutId id="2147485274" r:id="rId15"/>
    <p:sldLayoutId id="2147485276" r:id="rId16"/>
    <p:sldLayoutId id="2147485277" r:id="rId17"/>
    <p:sldLayoutId id="2147485278" r:id="rId18"/>
    <p:sldLayoutId id="2147485279" r:id="rId19"/>
  </p:sldLayoutIdLst>
  <p:hf hdr="0" ft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100.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74.xml"/><Relationship Id="rId1" Type="http://schemas.openxmlformats.org/officeDocument/2006/relationships/slideLayout" Target="../slideLayouts/slideLayout5.xml"/><Relationship Id="rId5" Type="http://schemas.openxmlformats.org/officeDocument/2006/relationships/chart" Target="../charts/chart169.xml"/><Relationship Id="rId4" Type="http://schemas.openxmlformats.org/officeDocument/2006/relationships/image" Target="../media/image18.emf"/></Relationships>
</file>

<file path=ppt/slides/_rels/slide10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70.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chart" Target="../charts/chart17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04.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05.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chart" Target="../charts/chart176.xml"/><Relationship Id="rId4" Type="http://schemas.openxmlformats.org/officeDocument/2006/relationships/chart" Target="../charts/chart175.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chart" Target="../charts/chart17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chart" Target="../charts/chart179.xml"/></Relationships>
</file>

<file path=ppt/slides/_rels/slide107.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77.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chart" Target="../charts/chart182.xml"/><Relationship Id="rId4" Type="http://schemas.openxmlformats.org/officeDocument/2006/relationships/chart" Target="../charts/chart181.xml"/></Relationships>
</file>

<file path=ppt/slides/_rels/slide10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83.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hyperlink" Target="http://www.eia.gov/tools/glossary"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mailto:annualenergyoutlook@eia.gov" TargetMode="External"/></Relationships>
</file>

<file path=ppt/slides/_rels/slide112.xml.rels><?xml version="1.0" encoding="UTF-8" standalone="yes"?>
<Relationships xmlns="http://schemas.openxmlformats.org/package/2006/relationships"><Relationship Id="rId8" Type="http://schemas.openxmlformats.org/officeDocument/2006/relationships/hyperlink" Target="http://www.eia.gov/ieo" TargetMode="External"/><Relationship Id="rId3" Type="http://schemas.openxmlformats.org/officeDocument/2006/relationships/hyperlink" Target="https://www.eia.gov/outlooks/aeo/workinggroup/" TargetMode="External"/><Relationship Id="rId7" Type="http://schemas.openxmlformats.org/officeDocument/2006/relationships/hyperlink" Target="http://www.eia.gov/aeo" TargetMode="External"/><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hyperlink" Target="http://www.eia.gov/steo" TargetMode="External"/><Relationship Id="rId11" Type="http://schemas.openxmlformats.org/officeDocument/2006/relationships/hyperlink" Target="https://www.eia.gov/opendata/" TargetMode="External"/><Relationship Id="rId5" Type="http://schemas.openxmlformats.org/officeDocument/2006/relationships/hyperlink" Target="http://www.eia.gov/" TargetMode="External"/><Relationship Id="rId10" Type="http://schemas.openxmlformats.org/officeDocument/2006/relationships/hyperlink" Target="http://www.eia.gov/todayinenergy" TargetMode="External"/><Relationship Id="rId4" Type="http://schemas.openxmlformats.org/officeDocument/2006/relationships/hyperlink" Target="https://www.eia.gov/about/contact/forecasting.php#longterm" TargetMode="External"/><Relationship Id="rId9" Type="http://schemas.openxmlformats.org/officeDocument/2006/relationships/hyperlink" Target="http://www.eia.gov/mer"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chart" Target="../charts/chart17.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hart" Target="../charts/chart2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image" Target="../media/image6.emf"/><Relationship Id="rId7" Type="http://schemas.openxmlformats.org/officeDocument/2006/relationships/chart" Target="../charts/chart24.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www.eia.gov/ae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chart" Target="../charts/chart27.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29.xml"/><Relationship Id="rId4" Type="http://schemas.openxmlformats.org/officeDocument/2006/relationships/chart" Target="../charts/chart28.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2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chart" Target="../charts/chart34.xml"/><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chart" Target="../charts/chart37.xml"/><Relationship Id="rId4" Type="http://schemas.openxmlformats.org/officeDocument/2006/relationships/chart" Target="../charts/chart36.xml"/></Relationships>
</file>

<file path=ppt/slides/_rels/slide2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7.e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chart" Target="../charts/chart41.xml"/><Relationship Id="rId4" Type="http://schemas.openxmlformats.org/officeDocument/2006/relationships/chart" Target="../charts/chart40.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chart" Target="../charts/chart43.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chart" Target="../charts/chart46.xml"/><Relationship Id="rId4" Type="http://schemas.openxmlformats.org/officeDocument/2006/relationships/chart" Target="../charts/chart45.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chart" Target="../charts/chart48.xml"/><Relationship Id="rId4" Type="http://schemas.openxmlformats.org/officeDocument/2006/relationships/chart" Target="../charts/char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0.emf"/><Relationship Id="rId4" Type="http://schemas.openxmlformats.org/officeDocument/2006/relationships/chart" Target="../charts/chart50.xml"/></Relationships>
</file>

<file path=ppt/slides/_rels/slide35.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0.emf"/><Relationship Id="rId4" Type="http://schemas.openxmlformats.org/officeDocument/2006/relationships/chart" Target="../charts/chart52.xml"/></Relationships>
</file>

<file path=ppt/slides/_rels/slide3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chart" Target="../charts/chart55.xml"/></Relationships>
</file>

<file path=ppt/slides/_rels/slide3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chart" Target="../charts/chart58.xml"/><Relationship Id="rId5" Type="http://schemas.openxmlformats.org/officeDocument/2006/relationships/image" Target="../media/image10.emf"/><Relationship Id="rId4" Type="http://schemas.openxmlformats.org/officeDocument/2006/relationships/chart" Target="../charts/chart57.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chart" Target="../charts/chart61.xml"/><Relationship Id="rId5" Type="http://schemas.openxmlformats.org/officeDocument/2006/relationships/image" Target="../media/image10.emf"/><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hart" Target="../charts/chart6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10.emf"/><Relationship Id="rId4" Type="http://schemas.openxmlformats.org/officeDocument/2006/relationships/chart" Target="../charts/chart64.xml"/></Relationships>
</file>

<file path=ppt/slides/_rels/slide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chart" Target="../charts/chart67.xml"/><Relationship Id="rId5" Type="http://schemas.openxmlformats.org/officeDocument/2006/relationships/chart" Target="../charts/chart66.xml"/><Relationship Id="rId4" Type="http://schemas.openxmlformats.org/officeDocument/2006/relationships/chart" Target="../charts/chart65.xml"/></Relationships>
</file>

<file path=ppt/slides/_rels/slide4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10.emf"/><Relationship Id="rId4" Type="http://schemas.openxmlformats.org/officeDocument/2006/relationships/chart" Target="../charts/chart69.xml"/></Relationships>
</file>

<file path=ppt/slides/_rels/slide4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chart" Target="../charts/chart71.xml"/><Relationship Id="rId4" Type="http://schemas.openxmlformats.org/officeDocument/2006/relationships/chart" Target="../charts/chart70.xml"/></Relationships>
</file>

<file path=ppt/slides/_rels/slide45.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3.emf"/><Relationship Id="rId4" Type="http://schemas.openxmlformats.org/officeDocument/2006/relationships/chart" Target="../charts/chart73.xml"/></Relationships>
</file>

<file path=ppt/slides/_rels/slide4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13.emf"/><Relationship Id="rId5" Type="http://schemas.openxmlformats.org/officeDocument/2006/relationships/chart" Target="../charts/chart76.xml"/><Relationship Id="rId4" Type="http://schemas.openxmlformats.org/officeDocument/2006/relationships/chart" Target="../charts/chart75.xml"/></Relationships>
</file>

<file path=ppt/slides/_rels/slide47.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13.emf"/><Relationship Id="rId5" Type="http://schemas.openxmlformats.org/officeDocument/2006/relationships/chart" Target="../charts/chart79.xml"/><Relationship Id="rId4" Type="http://schemas.openxmlformats.org/officeDocument/2006/relationships/chart" Target="../charts/chart78.xml"/></Relationships>
</file>

<file path=ppt/slides/_rels/slide4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13.emf"/></Relationships>
</file>

<file path=ppt/slides/_rels/slide4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chart" Target="../charts/chart82.xml"/><Relationship Id="rId4" Type="http://schemas.openxmlformats.org/officeDocument/2006/relationships/chart" Target="../charts/chart8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chart" Target="../charts/chart84.xml"/><Relationship Id="rId4" Type="http://schemas.openxmlformats.org/officeDocument/2006/relationships/chart" Target="../charts/chart83.xml"/></Relationships>
</file>

<file path=ppt/slides/_rels/slide51.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chart" Target="../charts/chart86.xml"/><Relationship Id="rId4" Type="http://schemas.openxmlformats.org/officeDocument/2006/relationships/image" Target="../media/image13.emf"/></Relationships>
</file>

<file path=ppt/slides/_rels/slide5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chart" Target="../charts/chart87.xml"/></Relationships>
</file>

<file path=ppt/slides/_rels/slide53.xml.rels><?xml version="1.0" encoding="UTF-8" standalone="yes"?>
<Relationships xmlns="http://schemas.openxmlformats.org/package/2006/relationships"><Relationship Id="rId8" Type="http://schemas.openxmlformats.org/officeDocument/2006/relationships/chart" Target="../charts/chart92.xml"/><Relationship Id="rId3" Type="http://schemas.openxmlformats.org/officeDocument/2006/relationships/image" Target="../media/image13.emf"/><Relationship Id="rId7" Type="http://schemas.openxmlformats.org/officeDocument/2006/relationships/chart" Target="../charts/chart91.xml"/><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chart" Target="../charts/chart90.xml"/><Relationship Id="rId5" Type="http://schemas.openxmlformats.org/officeDocument/2006/relationships/chart" Target="../charts/chart89.xml"/><Relationship Id="rId4" Type="http://schemas.openxmlformats.org/officeDocument/2006/relationships/chart" Target="../charts/chart88.xml"/></Relationships>
</file>

<file path=ppt/slides/_rels/slide5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chart" Target="../charts/chart93.xml"/></Relationships>
</file>

<file path=ppt/slides/_rels/slide55.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13.emf"/><Relationship Id="rId4" Type="http://schemas.openxmlformats.org/officeDocument/2006/relationships/chart" Target="../charts/chart95.xml"/></Relationships>
</file>

<file path=ppt/slides/_rels/slide5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chart" Target="../charts/chart97.xml"/><Relationship Id="rId4" Type="http://schemas.openxmlformats.org/officeDocument/2006/relationships/chart" Target="../charts/chart96.xml"/></Relationships>
</file>

<file path=ppt/slides/_rels/slide5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13.emf"/></Relationships>
</file>

<file path=ppt/slides/_rels/slide58.xml.rels><?xml version="1.0" encoding="UTF-8" standalone="yes"?>
<Relationships xmlns="http://schemas.openxmlformats.org/package/2006/relationships"><Relationship Id="rId3" Type="http://schemas.openxmlformats.org/officeDocument/2006/relationships/chart" Target="../charts/chart99.xml"/><Relationship Id="rId7"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13.emf"/><Relationship Id="rId5" Type="http://schemas.openxmlformats.org/officeDocument/2006/relationships/chart" Target="../charts/chart101.xml"/><Relationship Id="rId4" Type="http://schemas.openxmlformats.org/officeDocument/2006/relationships/chart" Target="../charts/chart100.xml"/></Relationships>
</file>

<file path=ppt/slides/_rels/slide5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16.emf"/><Relationship Id="rId4" Type="http://schemas.openxmlformats.org/officeDocument/2006/relationships/chart" Target="../charts/chart104.xml"/></Relationships>
</file>

<file path=ppt/slides/_rels/slide6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chart" Target="../charts/chart105.xml"/></Relationships>
</file>

<file path=ppt/slides/_rels/slide6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chart" Target="../charts/chart107.xml"/><Relationship Id="rId4" Type="http://schemas.openxmlformats.org/officeDocument/2006/relationships/chart" Target="../charts/chart106.xml"/></Relationships>
</file>

<file path=ppt/slides/_rels/slide65.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image" Target="../media/image16.emf"/><Relationship Id="rId1" Type="http://schemas.openxmlformats.org/officeDocument/2006/relationships/slideLayout" Target="../slideLayouts/slideLayout6.xml"/><Relationship Id="rId5" Type="http://schemas.openxmlformats.org/officeDocument/2006/relationships/chart" Target="../charts/chart110.xml"/><Relationship Id="rId4" Type="http://schemas.openxmlformats.org/officeDocument/2006/relationships/chart" Target="../charts/chart109.xml"/></Relationships>
</file>

<file path=ppt/slides/_rels/slide6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chart" Target="../charts/chart112.xml"/><Relationship Id="rId4" Type="http://schemas.openxmlformats.org/officeDocument/2006/relationships/chart" Target="../charts/chart111.xml"/></Relationships>
</file>

<file path=ppt/slides/_rels/slide6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chart" Target="../charts/chart115.xml"/><Relationship Id="rId5" Type="http://schemas.openxmlformats.org/officeDocument/2006/relationships/chart" Target="../charts/chart114.xml"/><Relationship Id="rId4" Type="http://schemas.openxmlformats.org/officeDocument/2006/relationships/chart" Target="../charts/chart113.xml"/></Relationships>
</file>

<file path=ppt/slides/_rels/slide6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chart" Target="../charts/chart118.xml"/><Relationship Id="rId5" Type="http://schemas.openxmlformats.org/officeDocument/2006/relationships/chart" Target="../charts/chart117.xml"/><Relationship Id="rId4" Type="http://schemas.openxmlformats.org/officeDocument/2006/relationships/chart" Target="../charts/chart116.xml"/></Relationships>
</file>

<file path=ppt/slides/_rels/slide6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chart" Target="../charts/chart120.xml"/><Relationship Id="rId4" Type="http://schemas.openxmlformats.org/officeDocument/2006/relationships/chart" Target="../charts/chart119.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7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2.xml"/><Relationship Id="rId1" Type="http://schemas.openxmlformats.org/officeDocument/2006/relationships/slideLayout" Target="../slideLayouts/slideLayout5.xml"/><Relationship Id="rId5" Type="http://schemas.openxmlformats.org/officeDocument/2006/relationships/chart" Target="../charts/chart122.xml"/><Relationship Id="rId4" Type="http://schemas.openxmlformats.org/officeDocument/2006/relationships/chart" Target="../charts/chart121.xml"/></Relationships>
</file>

<file path=ppt/slides/_rels/slide7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16.emf"/><Relationship Id="rId4" Type="http://schemas.openxmlformats.org/officeDocument/2006/relationships/chart" Target="../charts/chart124.xml"/></Relationships>
</file>

<file path=ppt/slides/_rels/slide7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chart" Target="../charts/chart125.xml"/></Relationships>
</file>

<file path=ppt/slides/_rels/slide7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chart" Target="../charts/chart127.xml"/><Relationship Id="rId4" Type="http://schemas.openxmlformats.org/officeDocument/2006/relationships/chart" Target="../charts/chart126.xml"/></Relationships>
</file>

<file path=ppt/slides/_rels/slide74.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16.emf"/><Relationship Id="rId4" Type="http://schemas.openxmlformats.org/officeDocument/2006/relationships/chart" Target="../charts/chart129.xml"/></Relationships>
</file>

<file path=ppt/slides/_rels/slide7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57.xml"/><Relationship Id="rId1" Type="http://schemas.openxmlformats.org/officeDocument/2006/relationships/slideLayout" Target="../slideLayouts/slideLayout10.xml"/><Relationship Id="rId4" Type="http://schemas.openxmlformats.org/officeDocument/2006/relationships/image" Target="../media/image17.emf"/></Relationships>
</file>

<file path=ppt/slides/_rels/slide7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hart" Target="../charts/chart131.xml"/><Relationship Id="rId1" Type="http://schemas.openxmlformats.org/officeDocument/2006/relationships/slideLayout" Target="../slideLayouts/slideLayout3.xml"/><Relationship Id="rId4" Type="http://schemas.openxmlformats.org/officeDocument/2006/relationships/chart" Target="../charts/chart132.xml"/></Relationships>
</file>

<file path=ppt/slides/_rels/slide7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hart" Target="../charts/chart133.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58.xml"/><Relationship Id="rId1" Type="http://schemas.openxmlformats.org/officeDocument/2006/relationships/slideLayout" Target="../slideLayouts/slideLayout10.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80.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image" Target="../media/image17.emf"/><Relationship Id="rId1" Type="http://schemas.openxmlformats.org/officeDocument/2006/relationships/slideLayout" Target="../slideLayouts/slideLayout3.xml"/><Relationship Id="rId4" Type="http://schemas.openxmlformats.org/officeDocument/2006/relationships/chart" Target="../charts/chart136.xml"/></Relationships>
</file>

<file path=ppt/slides/_rels/slide8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chart" Target="../charts/chart138.xml"/><Relationship Id="rId4" Type="http://schemas.openxmlformats.org/officeDocument/2006/relationships/chart" Target="../charts/chart137.xml"/></Relationships>
</file>

<file path=ppt/slides/_rels/slide8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0.xml"/><Relationship Id="rId1" Type="http://schemas.openxmlformats.org/officeDocument/2006/relationships/slideLayout" Target="../slideLayouts/slideLayout17.xml"/><Relationship Id="rId5" Type="http://schemas.openxmlformats.org/officeDocument/2006/relationships/chart" Target="../charts/chart140.xml"/><Relationship Id="rId4" Type="http://schemas.openxmlformats.org/officeDocument/2006/relationships/chart" Target="../charts/chart139.xml"/></Relationships>
</file>

<file path=ppt/slides/_rels/slide8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1.xml"/><Relationship Id="rId1" Type="http://schemas.openxmlformats.org/officeDocument/2006/relationships/slideLayout" Target="../slideLayouts/slideLayout5.xml"/><Relationship Id="rId5" Type="http://schemas.openxmlformats.org/officeDocument/2006/relationships/chart" Target="../charts/chart142.xml"/><Relationship Id="rId4" Type="http://schemas.openxmlformats.org/officeDocument/2006/relationships/chart" Target="../charts/chart141.xml"/></Relationships>
</file>

<file path=ppt/slides/_rels/slide8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2.xml"/><Relationship Id="rId1" Type="http://schemas.openxmlformats.org/officeDocument/2006/relationships/slideLayout" Target="../slideLayouts/slideLayout5.xml"/><Relationship Id="rId5" Type="http://schemas.openxmlformats.org/officeDocument/2006/relationships/chart" Target="../charts/chart144.xml"/><Relationship Id="rId4" Type="http://schemas.openxmlformats.org/officeDocument/2006/relationships/chart" Target="../charts/chart143.xml"/></Relationships>
</file>

<file path=ppt/slides/_rels/slide85.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63.xml"/><Relationship Id="rId1" Type="http://schemas.openxmlformats.org/officeDocument/2006/relationships/slideLayout" Target="../slideLayouts/slideLayout10.xml"/><Relationship Id="rId4" Type="http://schemas.openxmlformats.org/officeDocument/2006/relationships/image" Target="../media/image17.emf"/></Relationships>
</file>

<file path=ppt/slides/_rels/slide86.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4.xml"/><Relationship Id="rId1" Type="http://schemas.openxmlformats.org/officeDocument/2006/relationships/slideLayout" Target="../slideLayouts/slideLayout5.xml"/><Relationship Id="rId5" Type="http://schemas.openxmlformats.org/officeDocument/2006/relationships/image" Target="../media/image17.emf"/><Relationship Id="rId4" Type="http://schemas.openxmlformats.org/officeDocument/2006/relationships/chart" Target="../charts/chart147.xml"/></Relationships>
</file>

<file path=ppt/slides/_rels/slide87.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5.xml"/><Relationship Id="rId1" Type="http://schemas.openxmlformats.org/officeDocument/2006/relationships/slideLayout" Target="../slideLayouts/slideLayout18.xml"/><Relationship Id="rId5" Type="http://schemas.openxmlformats.org/officeDocument/2006/relationships/chart" Target="../charts/chart149.xml"/><Relationship Id="rId4" Type="http://schemas.openxmlformats.org/officeDocument/2006/relationships/image" Target="../media/image17.emf"/></Relationships>
</file>

<file path=ppt/slides/_rels/slide88.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6.xml"/><Relationship Id="rId1" Type="http://schemas.openxmlformats.org/officeDocument/2006/relationships/slideLayout" Target="../slideLayouts/slideLayout19.xml"/><Relationship Id="rId5" Type="http://schemas.openxmlformats.org/officeDocument/2006/relationships/image" Target="../media/image17.emf"/><Relationship Id="rId4" Type="http://schemas.openxmlformats.org/officeDocument/2006/relationships/chart" Target="../charts/chart151.xml"/></Relationships>
</file>

<file path=ppt/slides/_rels/slide89.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7.xml"/><Relationship Id="rId1" Type="http://schemas.openxmlformats.org/officeDocument/2006/relationships/slideLayout" Target="../slideLayouts/slideLayout5.xml"/><Relationship Id="rId5" Type="http://schemas.openxmlformats.org/officeDocument/2006/relationships/image" Target="../media/image17.emf"/><Relationship Id="rId4" Type="http://schemas.openxmlformats.org/officeDocument/2006/relationships/chart" Target="../charts/chart153.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9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8.xml"/><Relationship Id="rId1" Type="http://schemas.openxmlformats.org/officeDocument/2006/relationships/slideLayout" Target="../slideLayouts/slideLayout5.xml"/><Relationship Id="rId5" Type="http://schemas.openxmlformats.org/officeDocument/2006/relationships/chart" Target="../charts/chart155.xml"/><Relationship Id="rId4" Type="http://schemas.openxmlformats.org/officeDocument/2006/relationships/chart" Target="../charts/chart154.xml"/></Relationships>
</file>

<file path=ppt/slides/_rels/slide9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chart" Target="../charts/chart158.xml"/><Relationship Id="rId5" Type="http://schemas.openxmlformats.org/officeDocument/2006/relationships/chart" Target="../charts/chart157.xml"/><Relationship Id="rId4" Type="http://schemas.openxmlformats.org/officeDocument/2006/relationships/chart" Target="../charts/chart15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hart" Target="../charts/chart159.xml"/><Relationship Id="rId1" Type="http://schemas.openxmlformats.org/officeDocument/2006/relationships/slideLayout" Target="../slideLayouts/slideLayout5.xml"/><Relationship Id="rId4" Type="http://schemas.openxmlformats.org/officeDocument/2006/relationships/chart" Target="../charts/chart160.xml"/></Relationships>
</file>

<file path=ppt/slides/_rels/slide95.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image" Target="../media/image18.emf"/></Relationships>
</file>

<file path=ppt/slides/_rels/slide96.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71.xml"/><Relationship Id="rId1" Type="http://schemas.openxmlformats.org/officeDocument/2006/relationships/slideLayout" Target="../slideLayouts/slideLayout5.xml"/><Relationship Id="rId5" Type="http://schemas.openxmlformats.org/officeDocument/2006/relationships/chart" Target="../charts/chart163.xml"/><Relationship Id="rId4" Type="http://schemas.openxmlformats.org/officeDocument/2006/relationships/image" Target="../media/image18.emf"/></Relationships>
</file>

<file path=ppt/slides/_rels/slide9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9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3.xml"/><Relationship Id="rId1" Type="http://schemas.openxmlformats.org/officeDocument/2006/relationships/slideLayout" Target="../slideLayouts/slideLayout10.xml"/><Relationship Id="rId4" Type="http://schemas.openxmlformats.org/officeDocument/2006/relationships/chart" Target="../charts/chart165.xml"/></Relationships>
</file>

<file path=ppt/slides/_rels/slide99.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5.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666F433-2D33-5443-9696-248A2B47E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944" y="1250326"/>
            <a:ext cx="6933457" cy="3032593"/>
          </a:xfrm>
          <a:prstGeom prst="rect">
            <a:avLst/>
          </a:prstGeom>
        </p:spPr>
      </p:pic>
      <p:sp>
        <p:nvSpPr>
          <p:cNvPr id="12" name="TextBox 11"/>
          <p:cNvSpPr txBox="1"/>
          <p:nvPr/>
        </p:nvSpPr>
        <p:spPr>
          <a:xfrm>
            <a:off x="1060956" y="292605"/>
            <a:ext cx="7301648" cy="963353"/>
          </a:xfrm>
          <a:prstGeom prst="rect">
            <a:avLst/>
          </a:prstGeom>
          <a:noFill/>
        </p:spPr>
        <p:txBody>
          <a:bodyPr wrap="square" rtlCol="0">
            <a:spAutoFit/>
          </a:bodyPr>
          <a:lstStyle/>
          <a:p>
            <a:r>
              <a:rPr lang="en-US" sz="3500" i="1" dirty="0">
                <a:latin typeface="+mj-lt"/>
              </a:rPr>
              <a:t>Annual Energy Outlook 2021</a:t>
            </a:r>
            <a:r>
              <a:rPr lang="en-US" sz="4000" i="1" dirty="0">
                <a:solidFill>
                  <a:schemeClr val="accent1"/>
                </a:solidFill>
                <a:latin typeface="+mj-lt"/>
              </a:rPr>
              <a:t/>
            </a:r>
            <a:br>
              <a:rPr lang="en-US" sz="4000" i="1" dirty="0">
                <a:solidFill>
                  <a:schemeClr val="accent1"/>
                </a:solidFill>
                <a:latin typeface="+mj-lt"/>
              </a:rPr>
            </a:br>
            <a:r>
              <a:rPr lang="en-US" sz="2000" dirty="0">
                <a:solidFill>
                  <a:schemeClr val="accent1"/>
                </a:solidFill>
                <a:latin typeface="+mj-lt"/>
              </a:rPr>
              <a:t>with </a:t>
            </a:r>
            <a:r>
              <a:rPr lang="en-US" sz="2000" dirty="0" smtClean="0">
                <a:solidFill>
                  <a:schemeClr val="accent1"/>
                </a:solidFill>
                <a:latin typeface="+mj-lt"/>
              </a:rPr>
              <a:t>projections </a:t>
            </a:r>
            <a:r>
              <a:rPr lang="en-US" sz="2000" dirty="0">
                <a:solidFill>
                  <a:schemeClr val="accent1"/>
                </a:solidFill>
                <a:latin typeface="+mj-lt"/>
              </a:rPr>
              <a:t>to 2050</a:t>
            </a:r>
          </a:p>
        </p:txBody>
      </p:sp>
      <p:cxnSp>
        <p:nvCxnSpPr>
          <p:cNvPr id="13" name="Straight Connector 12"/>
          <p:cNvCxnSpPr/>
          <p:nvPr/>
        </p:nvCxnSpPr>
        <p:spPr bwMode="auto">
          <a:xfrm>
            <a:off x="1051358" y="1255958"/>
            <a:ext cx="6933457"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sp>
        <p:nvSpPr>
          <p:cNvPr id="14" name="TextBox 13"/>
          <p:cNvSpPr txBox="1"/>
          <p:nvPr/>
        </p:nvSpPr>
        <p:spPr>
          <a:xfrm>
            <a:off x="5653802" y="4369353"/>
            <a:ext cx="2433124" cy="584775"/>
          </a:xfrm>
          <a:prstGeom prst="rect">
            <a:avLst/>
          </a:prstGeom>
          <a:noFill/>
        </p:spPr>
        <p:txBody>
          <a:bodyPr wrap="square" rtlCol="0">
            <a:spAutoFit/>
          </a:bodyPr>
          <a:lstStyle/>
          <a:p>
            <a:pPr algn="r"/>
            <a:r>
              <a:rPr lang="en-US" sz="1600" dirty="0" smtClean="0"/>
              <a:t>February 3, </a:t>
            </a:r>
            <a:r>
              <a:rPr lang="en-US" sz="1600" dirty="0"/>
              <a:t>2021</a:t>
            </a:r>
          </a:p>
          <a:p>
            <a:pPr algn="r"/>
            <a:r>
              <a:rPr lang="en-US" sz="1600" dirty="0"/>
              <a:t>www.eia.gov/aeo</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322" y="4513799"/>
            <a:ext cx="2157609" cy="440329"/>
          </a:xfrm>
          <a:prstGeom prst="rect">
            <a:avLst/>
          </a:prstGeom>
        </p:spPr>
      </p:pic>
      <p:sp>
        <p:nvSpPr>
          <p:cNvPr id="16" name="TextBox 15"/>
          <p:cNvSpPr txBox="1"/>
          <p:nvPr/>
        </p:nvSpPr>
        <p:spPr>
          <a:xfrm>
            <a:off x="3222347" y="4646351"/>
            <a:ext cx="2637567" cy="307777"/>
          </a:xfrm>
          <a:prstGeom prst="rect">
            <a:avLst/>
          </a:prstGeom>
          <a:noFill/>
        </p:spPr>
        <p:txBody>
          <a:bodyPr wrap="square" rtlCol="0">
            <a:spAutoFit/>
          </a:bodyPr>
          <a:lstStyle/>
          <a:p>
            <a:pPr algn="ctr"/>
            <a:r>
              <a:rPr lang="en-US" sz="1400" b="1" dirty="0">
                <a:solidFill>
                  <a:schemeClr val="accent1"/>
                </a:solidFill>
              </a:rPr>
              <a:t>#</a:t>
            </a:r>
            <a:r>
              <a:rPr lang="en-US" sz="1400" dirty="0">
                <a:solidFill>
                  <a:schemeClr val="accent1"/>
                </a:solidFill>
              </a:rPr>
              <a:t>AEO2021</a:t>
            </a:r>
          </a:p>
        </p:txBody>
      </p:sp>
      <p:cxnSp>
        <p:nvCxnSpPr>
          <p:cNvPr id="24" name="Straight Connector 23"/>
          <p:cNvCxnSpPr/>
          <p:nvPr/>
        </p:nvCxnSpPr>
        <p:spPr bwMode="auto">
          <a:xfrm>
            <a:off x="1051358" y="4281133"/>
            <a:ext cx="6933457" cy="0"/>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sp>
        <p:nvSpPr>
          <p:cNvPr id="3" name="Rectangle 2"/>
          <p:cNvSpPr/>
          <p:nvPr/>
        </p:nvSpPr>
        <p:spPr>
          <a:xfrm>
            <a:off x="6546233" y="839222"/>
            <a:ext cx="1499128" cy="400110"/>
          </a:xfrm>
          <a:prstGeom prst="rect">
            <a:avLst/>
          </a:prstGeom>
        </p:spPr>
        <p:txBody>
          <a:bodyPr wrap="none">
            <a:spAutoFit/>
          </a:bodyPr>
          <a:lstStyle/>
          <a:p>
            <a:pPr>
              <a:spcBef>
                <a:spcPts val="400"/>
              </a:spcBef>
            </a:pPr>
            <a:r>
              <a:rPr lang="en-US" sz="2000" dirty="0">
                <a:solidFill>
                  <a:schemeClr val="accent1"/>
                </a:solidFill>
                <a:latin typeface="+mj-lt"/>
              </a:rPr>
              <a:t>Chart library</a:t>
            </a:r>
          </a:p>
        </p:txBody>
      </p:sp>
    </p:spTree>
    <p:extLst>
      <p:ext uri="{BB962C8B-B14F-4D97-AF65-F5344CB8AC3E}">
        <p14:creationId xmlns:p14="http://schemas.microsoft.com/office/powerpoint/2010/main" val="736712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Energy-related carbon dioxide emissions by sector and fuel source</a:t>
            </a:r>
          </a:p>
        </p:txBody>
      </p:sp>
      <p:graphicFrame>
        <p:nvGraphicFramePr>
          <p:cNvPr id="9" name="Content Placeholder 7"/>
          <p:cNvGraphicFramePr>
            <a:graphicFrameLocks noGrp="1"/>
          </p:cNvGraphicFramePr>
          <p:nvPr>
            <p:ph sz="quarter" idx="12"/>
            <p:extLst>
              <p:ext uri="{D42A27DB-BD31-4B8C-83A1-F6EECF244321}">
                <p14:modId xmlns:p14="http://schemas.microsoft.com/office/powerpoint/2010/main" val="1004434595"/>
              </p:ext>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8"/>
          <p:cNvGraphicFramePr>
            <a:graphicFrameLocks noGrp="1"/>
          </p:cNvGraphicFramePr>
          <p:nvPr>
            <p:ph sz="quarter" idx="13"/>
            <p:extLst>
              <p:ext uri="{D42A27DB-BD31-4B8C-83A1-F6EECF244321}">
                <p14:modId xmlns:p14="http://schemas.microsoft.com/office/powerpoint/2010/main" val="2777505646"/>
              </p:ext>
            </p:extLst>
          </p:nvPr>
        </p:nvGraphicFramePr>
        <p:xfrm>
          <a:off x="4664075" y="1292225"/>
          <a:ext cx="4022725" cy="30972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686118" y="1048537"/>
            <a:ext cx="3931920" cy="350851"/>
          </a:xfrm>
        </p:spPr>
        <p:txBody>
          <a:bodyPr/>
          <a:lstStyle/>
          <a:p>
            <a:pPr marL="0" lvl="0" indent="0" eaLnBrk="0" fontAlgn="auto" hangingPunct="0">
              <a:spcBef>
                <a:spcPts val="0"/>
              </a:spcBef>
              <a:spcAft>
                <a:spcPts val="0"/>
              </a:spcAft>
              <a:defRPr/>
            </a:pPr>
            <a:r>
              <a:rPr lang="en-US" b="1" dirty="0">
                <a:solidFill>
                  <a:sysClr val="windowText" lastClr="000000"/>
                </a:solidFill>
                <a:ea typeface="Times New Roman" charset="0"/>
                <a:cs typeface="Times New Roman" charset="0"/>
              </a:rPr>
              <a:t>Energy-related </a:t>
            </a:r>
            <a:r>
              <a:rPr lang="en-US" b="1" dirty="0" smtClean="0">
                <a:solidFill>
                  <a:sysClr val="windowText" lastClr="000000"/>
                </a:solidFill>
                <a:ea typeface="Times New Roman" charset="0"/>
                <a:cs typeface="Times New Roman" charset="0"/>
              </a:rPr>
              <a:t>carbon dioxide </a:t>
            </a:r>
            <a:r>
              <a:rPr lang="en-US" b="1" dirty="0">
                <a:solidFill>
                  <a:sysClr val="windowText" lastClr="000000"/>
                </a:solidFill>
                <a:ea typeface="Times New Roman" charset="0"/>
                <a:cs typeface="Times New Roman" charset="0"/>
              </a:rPr>
              <a:t>emissions </a:t>
            </a:r>
            <a:r>
              <a:rPr lang="en-US" b="1" dirty="0" smtClean="0">
                <a:solidFill>
                  <a:sysClr val="windowText" lastClr="000000"/>
                </a:solidFill>
                <a:ea typeface="Times New Roman" charset="0"/>
                <a:cs typeface="Times New Roman" charset="0"/>
              </a:rPr>
              <a:t>by </a:t>
            </a:r>
            <a:r>
              <a:rPr lang="en-US" b="1" dirty="0">
                <a:solidFill>
                  <a:sysClr val="windowText" lastClr="000000"/>
                </a:solidFill>
                <a:ea typeface="Times New Roman" charset="0"/>
                <a:cs typeface="Times New Roman" charset="0"/>
              </a:rPr>
              <a:t>sector </a:t>
            </a:r>
            <a:r>
              <a:rPr lang="en-US" b="1" dirty="0" smtClean="0">
                <a:ea typeface="Times New Roman" charset="0"/>
                <a:cs typeface="Times New Roman" charset="0"/>
              </a:rPr>
              <a:t>AEO2021 </a:t>
            </a:r>
            <a:r>
              <a:rPr lang="en-US" b="1" dirty="0">
                <a:solidFill>
                  <a:sysClr val="windowText" lastClr="000000"/>
                </a:solidFill>
                <a:ea typeface="Times New Roman" charset="0"/>
                <a:cs typeface="Times New Roman" charset="0"/>
              </a:rPr>
              <a:t>Reference </a:t>
            </a:r>
            <a:r>
              <a:rPr lang="en-US" b="1" dirty="0" smtClean="0">
                <a:solidFill>
                  <a:sysClr val="windowText" lastClr="000000"/>
                </a:solidFill>
                <a:ea typeface="Times New Roman" charset="0"/>
                <a:cs typeface="Times New Roman" charset="0"/>
              </a:rPr>
              <a:t>case</a:t>
            </a:r>
            <a:endParaRPr lang="en-US" b="1" dirty="0">
              <a:solidFill>
                <a:sysClr val="windowText" lastClr="000000"/>
              </a:solidFill>
              <a:ea typeface="Times New Roman" charset="0"/>
              <a:cs typeface="Times New Roman" charset="0"/>
            </a:endParaRPr>
          </a:p>
          <a:p>
            <a:pPr marL="0" lvl="0" indent="0" eaLnBrk="0" fontAlgn="auto" hangingPunct="0">
              <a:spcBef>
                <a:spcPts val="0"/>
              </a:spcBef>
              <a:spcAft>
                <a:spcPts val="0"/>
              </a:spcAft>
              <a:defRPr/>
            </a:pPr>
            <a:r>
              <a:rPr lang="en-US" sz="1100" kern="0" dirty="0">
                <a:solidFill>
                  <a:sysClr val="windowText" lastClr="000000"/>
                </a:solidFill>
                <a:ea typeface="Times New Roman" charset="0"/>
                <a:cs typeface="Times New Roman" charset="0"/>
              </a:rPr>
              <a:t>billion metric tons</a:t>
            </a:r>
            <a:endParaRPr lang="en-US" sz="1100" dirty="0">
              <a:solidFill>
                <a:sysClr val="windowText" lastClr="000000"/>
              </a:solidFill>
              <a:ea typeface="Times New Roman" charset="0"/>
              <a:cs typeface="Times New Roman" charset="0"/>
            </a:endParaRPr>
          </a:p>
        </p:txBody>
      </p:sp>
      <p:sp>
        <p:nvSpPr>
          <p:cNvPr id="5" name="Text Placeholder 4"/>
          <p:cNvSpPr>
            <a:spLocks noGrp="1"/>
          </p:cNvSpPr>
          <p:nvPr>
            <p:ph type="body" sz="quarter" idx="18"/>
          </p:nvPr>
        </p:nvSpPr>
        <p:spPr>
          <a:xfrm>
            <a:off x="4709477" y="1048536"/>
            <a:ext cx="4023360" cy="350851"/>
          </a:xfrm>
        </p:spPr>
        <p:txBody>
          <a:bodyPr lIns="0"/>
          <a:lstStyle/>
          <a:p>
            <a:pPr marL="0" indent="0" algn="l" eaLnBrk="0" hangingPunct="0">
              <a:spcBef>
                <a:spcPts val="0"/>
              </a:spcBef>
            </a:pPr>
            <a:r>
              <a:rPr lang="en-US" b="1" dirty="0">
                <a:solidFill>
                  <a:sysClr val="windowText" lastClr="000000"/>
                </a:solidFill>
                <a:ea typeface="Times New Roman" charset="0"/>
                <a:cs typeface="Times New Roman" charset="0"/>
              </a:rPr>
              <a:t>Energy-related </a:t>
            </a:r>
            <a:r>
              <a:rPr lang="en-US" b="1" dirty="0" smtClean="0">
                <a:solidFill>
                  <a:sysClr val="windowText" lastClr="000000"/>
                </a:solidFill>
                <a:ea typeface="Times New Roman" charset="0"/>
                <a:cs typeface="Times New Roman" charset="0"/>
              </a:rPr>
              <a:t>carbon dioxide </a:t>
            </a:r>
            <a:r>
              <a:rPr lang="en-US" b="1" dirty="0">
                <a:solidFill>
                  <a:sysClr val="windowText" lastClr="000000"/>
                </a:solidFill>
                <a:ea typeface="Times New Roman" charset="0"/>
                <a:cs typeface="Times New Roman" charset="0"/>
              </a:rPr>
              <a:t>emissions by </a:t>
            </a:r>
            <a:r>
              <a:rPr lang="en-US" b="1" dirty="0">
                <a:ea typeface="Times New Roman" charset="0"/>
                <a:cs typeface="Times New Roman" charset="0"/>
              </a:rPr>
              <a:t>f</a:t>
            </a:r>
            <a:r>
              <a:rPr lang="en-US" b="1" dirty="0">
                <a:solidFill>
                  <a:sysClr val="windowText" lastClr="000000"/>
                </a:solidFill>
                <a:ea typeface="Times New Roman" charset="0"/>
                <a:cs typeface="Times New Roman" charset="0"/>
              </a:rPr>
              <a:t>uel </a:t>
            </a:r>
            <a:endParaRPr lang="en-US" b="1" dirty="0" smtClean="0">
              <a:solidFill>
                <a:sysClr val="windowText" lastClr="000000"/>
              </a:solidFill>
              <a:ea typeface="Times New Roman" charset="0"/>
              <a:cs typeface="Times New Roman" charset="0"/>
            </a:endParaRPr>
          </a:p>
          <a:p>
            <a:pPr marL="0" indent="0" algn="l" eaLnBrk="0" hangingPunct="0">
              <a:spcBef>
                <a:spcPts val="0"/>
              </a:spcBef>
            </a:pPr>
            <a:r>
              <a:rPr lang="en-US" b="1" dirty="0" smtClean="0">
                <a:ea typeface="Times New Roman" charset="0"/>
                <a:cs typeface="Times New Roman" charset="0"/>
              </a:rPr>
              <a:t>AEO2021 </a:t>
            </a:r>
            <a:r>
              <a:rPr lang="en-US" b="1" dirty="0">
                <a:solidFill>
                  <a:sysClr val="windowText" lastClr="000000"/>
                </a:solidFill>
                <a:ea typeface="Times New Roman" charset="0"/>
                <a:cs typeface="Times New Roman" charset="0"/>
              </a:rPr>
              <a:t>Reference </a:t>
            </a:r>
            <a:r>
              <a:rPr lang="en-US" b="1" dirty="0" smtClean="0">
                <a:solidFill>
                  <a:sysClr val="windowText" lastClr="000000"/>
                </a:solidFill>
                <a:ea typeface="Times New Roman" charset="0"/>
                <a:cs typeface="Times New Roman" charset="0"/>
              </a:rPr>
              <a:t>case</a:t>
            </a:r>
            <a:endParaRPr lang="en-US" b="1" dirty="0">
              <a:solidFill>
                <a:sysClr val="windowText" lastClr="000000"/>
              </a:solidFill>
              <a:ea typeface="Times New Roman" charset="0"/>
              <a:cs typeface="Times New Roman" charset="0"/>
            </a:endParaRPr>
          </a:p>
          <a:p>
            <a:pPr marL="0" indent="0" algn="l" eaLnBrk="0" hangingPunct="0">
              <a:spcBef>
                <a:spcPts val="0"/>
              </a:spcBef>
            </a:pPr>
            <a:r>
              <a:rPr lang="en-US" sz="1100" dirty="0">
                <a:solidFill>
                  <a:sysClr val="windowText" lastClr="000000"/>
                </a:solidFill>
                <a:ea typeface="Times New Roman" charset="0"/>
                <a:cs typeface="Times New Roman" charset="0"/>
              </a:rPr>
              <a:t>billion metric </a:t>
            </a:r>
            <a:r>
              <a:rPr lang="en-US" sz="1100" dirty="0" smtClean="0">
                <a:solidFill>
                  <a:sysClr val="windowText" lastClr="000000"/>
                </a:solidFill>
                <a:ea typeface="Times New Roman" charset="0"/>
                <a:cs typeface="Times New Roman" charset="0"/>
              </a:rPr>
              <a:t>tons  </a:t>
            </a:r>
            <a:endParaRPr lang="en-US" sz="1100" dirty="0">
              <a:solidFill>
                <a:sysClr val="windowText" lastClr="000000"/>
              </a:solidFill>
              <a:ea typeface="Times New Roman" charset="0"/>
              <a:cs typeface="Times New Roman" charset="0"/>
            </a:endParaRPr>
          </a:p>
        </p:txBody>
      </p:sp>
      <p:pic>
        <p:nvPicPr>
          <p:cNvPr id="12" name="Picture 11"/>
          <p:cNvPicPr>
            <a:picLocks noChangeAspect="1"/>
          </p:cNvPicPr>
          <p:nvPr/>
        </p:nvPicPr>
        <p:blipFill>
          <a:blip r:embed="rId4"/>
          <a:stretch>
            <a:fillRect/>
          </a:stretch>
        </p:blipFill>
        <p:spPr>
          <a:xfrm>
            <a:off x="43032" y="136629"/>
            <a:ext cx="576228" cy="579763"/>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10</a:t>
            </a:fld>
            <a:endParaRPr lang="en-US" dirty="0"/>
          </a:p>
        </p:txBody>
      </p:sp>
    </p:spTree>
    <p:extLst>
      <p:ext uri="{BB962C8B-B14F-4D97-AF65-F5344CB8AC3E}">
        <p14:creationId xmlns:p14="http://schemas.microsoft.com/office/powerpoint/2010/main" val="397112826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sz="quarter" idx="13"/>
            <p:extLst/>
          </p:nvPr>
        </p:nvGraphicFramePr>
        <p:xfrm>
          <a:off x="666024" y="1320116"/>
          <a:ext cx="3710143" cy="30972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685801" y="1131463"/>
            <a:ext cx="3931920" cy="350851"/>
          </a:xfrm>
        </p:spPr>
        <p:txBody>
          <a:bodyPr/>
          <a:lstStyle/>
          <a:p>
            <a:pPr eaLnBrk="0" hangingPunct="0"/>
            <a:r>
              <a:rPr lang="en-US" b="1" dirty="0">
                <a:solidFill>
                  <a:sysClr val="windowText" lastClr="000000"/>
                </a:solidFill>
                <a:ea typeface="Times New Roman" charset="0"/>
                <a:cs typeface="Times New Roman" charset="0"/>
              </a:rPr>
              <a:t>Industrial sector </a:t>
            </a:r>
            <a:r>
              <a:rPr lang="en-US" b="1" dirty="0" smtClean="0">
                <a:solidFill>
                  <a:sysClr val="windowText" lastClr="000000"/>
                </a:solidFill>
                <a:ea typeface="Times New Roman" charset="0"/>
                <a:cs typeface="Times New Roman" charset="0"/>
              </a:rPr>
              <a:t>carbon dioxide </a:t>
            </a:r>
            <a:r>
              <a:rPr lang="en-US" b="1" dirty="0">
                <a:solidFill>
                  <a:sysClr val="windowText" lastClr="000000"/>
                </a:solidFill>
                <a:ea typeface="Times New Roman" charset="0"/>
                <a:cs typeface="Times New Roman" charset="0"/>
              </a:rPr>
              <a:t>emissions</a:t>
            </a:r>
          </a:p>
          <a:p>
            <a:pPr eaLnBrk="0" hangingPunct="0"/>
            <a:r>
              <a:rPr lang="en-US" b="1" dirty="0" smtClean="0">
                <a:solidFill>
                  <a:sysClr val="windowText" lastClr="000000"/>
                </a:solidFill>
                <a:ea typeface="Times New Roman" charset="0"/>
                <a:cs typeface="Times New Roman" charset="0"/>
              </a:rPr>
              <a:t>AEO2021 economic growth cases</a:t>
            </a:r>
          </a:p>
          <a:p>
            <a:pPr eaLnBrk="0" hangingPunct="0"/>
            <a:r>
              <a:rPr lang="en-US" sz="1100" dirty="0" smtClean="0">
                <a:solidFill>
                  <a:sysClr val="windowText" lastClr="000000"/>
                </a:solidFill>
                <a:ea typeface="Times New Roman" charset="0"/>
                <a:cs typeface="Times New Roman" charset="0"/>
              </a:rPr>
              <a:t>billion metric tons</a:t>
            </a:r>
            <a:endParaRPr lang="en-US" sz="1100" dirty="0">
              <a:solidFill>
                <a:sysClr val="windowText" lastClr="000000"/>
              </a:solidFill>
              <a:ea typeface="Times New Roman" charset="0"/>
              <a:cs typeface="Times New Roman" charset="0"/>
            </a:endParaRPr>
          </a:p>
        </p:txBody>
      </p:sp>
      <p:sp>
        <p:nvSpPr>
          <p:cNvPr id="2" name="Title 1"/>
          <p:cNvSpPr>
            <a:spLocks noGrp="1"/>
          </p:cNvSpPr>
          <p:nvPr>
            <p:ph type="title"/>
          </p:nvPr>
        </p:nvSpPr>
        <p:spPr>
          <a:prstGeom prst="rect">
            <a:avLst/>
          </a:prstGeom>
        </p:spPr>
        <p:txBody>
          <a:bodyPr/>
          <a:lstStyle/>
          <a:p>
            <a:r>
              <a:rPr lang="en-US" dirty="0"/>
              <a:t/>
            </a:r>
            <a:br>
              <a:rPr lang="en-US" dirty="0"/>
            </a:br>
            <a:r>
              <a:rPr lang="en-US" dirty="0" smtClean="0"/>
              <a:t>Industrial sector carbon dioxide emissions and carbon intensity</a:t>
            </a:r>
            <a:endParaRPr lang="en-US" dirty="0">
              <a:solidFill>
                <a:srgbClr val="FF0000"/>
              </a:solidFill>
            </a:endParaRPr>
          </a:p>
        </p:txBody>
      </p:sp>
      <p:pic>
        <p:nvPicPr>
          <p:cNvPr id="7" name="Picture 6"/>
          <p:cNvPicPr>
            <a:picLocks noChangeAspect="1"/>
          </p:cNvPicPr>
          <p:nvPr/>
        </p:nvPicPr>
        <p:blipFill>
          <a:blip r:embed="rId4"/>
          <a:stretch>
            <a:fillRect/>
          </a:stretch>
        </p:blipFill>
        <p:spPr>
          <a:xfrm>
            <a:off x="43032" y="203102"/>
            <a:ext cx="576228" cy="579763"/>
          </a:xfrm>
          <a:prstGeom prst="rect">
            <a:avLst/>
          </a:prstGeom>
        </p:spPr>
      </p:pic>
      <p:sp>
        <p:nvSpPr>
          <p:cNvPr id="18" name="TextBox 1"/>
          <p:cNvSpPr txBox="1"/>
          <p:nvPr/>
        </p:nvSpPr>
        <p:spPr bwMode="auto">
          <a:xfrm>
            <a:off x="5692156" y="1508751"/>
            <a:ext cx="1559447" cy="585374"/>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spcAft>
                <a:spcPts val="300"/>
              </a:spcAft>
            </a:pPr>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endParaRPr lang="en-US" sz="1200" b="0" i="0" dirty="0" smtClean="0">
              <a:solidFill>
                <a:schemeClr val="bg2"/>
              </a:solidFill>
              <a:latin typeface="+mn-lt"/>
              <a:ea typeface="Times New Roman" charset="0"/>
              <a:cs typeface="Times New Roman" charset="0"/>
            </a:endParaRPr>
          </a:p>
          <a:p>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p:txBody>
      </p:sp>
      <p:graphicFrame>
        <p:nvGraphicFramePr>
          <p:cNvPr id="15" name="Content Placeholder 6"/>
          <p:cNvGraphicFramePr>
            <a:graphicFrameLocks noGrp="1"/>
          </p:cNvGraphicFramePr>
          <p:nvPr>
            <p:ph sz="quarter" idx="13"/>
            <p:extLst/>
          </p:nvPr>
        </p:nvGraphicFramePr>
        <p:xfrm>
          <a:off x="4965828" y="1278066"/>
          <a:ext cx="3336924" cy="3097213"/>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a:xfrm>
            <a:off x="7434984" y="1743661"/>
            <a:ext cx="1581564" cy="1384995"/>
          </a:xfrm>
          <a:prstGeom prst="rect">
            <a:avLst/>
          </a:prstGeom>
          <a:ln>
            <a:noFill/>
          </a:ln>
        </p:spPr>
        <p:txBody>
          <a:bodyPr wrap="square">
            <a:spAutoFit/>
          </a:bodyPr>
          <a:lstStyle/>
          <a:p>
            <a:pPr eaLnBrk="0" hangingPunct="0"/>
            <a:r>
              <a:rPr lang="en-US" sz="1050" b="1" dirty="0" smtClean="0">
                <a:solidFill>
                  <a:schemeClr val="accent4"/>
                </a:solidFill>
              </a:rPr>
              <a:t>carbon intensity (excluding power sector emissions)</a:t>
            </a:r>
            <a:endParaRPr lang="en-US" sz="1050" b="1" dirty="0">
              <a:solidFill>
                <a:schemeClr val="accent4"/>
              </a:solidFill>
            </a:endParaRPr>
          </a:p>
          <a:p>
            <a:pPr eaLnBrk="0" hangingPunct="0"/>
            <a:endParaRPr lang="en-US" sz="1050" b="1" dirty="0" smtClean="0">
              <a:solidFill>
                <a:schemeClr val="accent2">
                  <a:lumMod val="75000"/>
                </a:schemeClr>
              </a:solidFill>
            </a:endParaRPr>
          </a:p>
          <a:p>
            <a:pPr lvl="0" eaLnBrk="0" hangingPunct="0">
              <a:defRPr/>
            </a:pPr>
            <a:endParaRPr lang="en-US" sz="1050" b="1" kern="0" dirty="0">
              <a:solidFill>
                <a:schemeClr val="accent2">
                  <a:lumMod val="40000"/>
                  <a:lumOff val="60000"/>
                </a:schemeClr>
              </a:solidFill>
              <a:ea typeface="Times New Roman" charset="0"/>
              <a:cs typeface="Times New Roman" charset="0"/>
            </a:endParaRPr>
          </a:p>
          <a:p>
            <a:pPr eaLnBrk="0" hangingPunct="0"/>
            <a:r>
              <a:rPr lang="en-US" sz="1050" b="1" dirty="0" smtClean="0">
                <a:solidFill>
                  <a:schemeClr val="bg2">
                    <a:lumMod val="60000"/>
                    <a:lumOff val="40000"/>
                  </a:schemeClr>
                </a:solidFill>
              </a:rPr>
              <a:t>carbon intensity </a:t>
            </a:r>
            <a:r>
              <a:rPr lang="en-US" sz="1050" b="1" dirty="0">
                <a:solidFill>
                  <a:schemeClr val="bg2">
                    <a:lumMod val="60000"/>
                    <a:lumOff val="40000"/>
                  </a:schemeClr>
                </a:solidFill>
              </a:rPr>
              <a:t>(including power sector emissions)</a:t>
            </a:r>
          </a:p>
        </p:txBody>
      </p:sp>
      <p:sp>
        <p:nvSpPr>
          <p:cNvPr id="20" name="Rectangle 19"/>
          <p:cNvSpPr/>
          <p:nvPr/>
        </p:nvSpPr>
        <p:spPr>
          <a:xfrm>
            <a:off x="3775159" y="1935777"/>
            <a:ext cx="1202016" cy="1277273"/>
          </a:xfrm>
          <a:prstGeom prst="rect">
            <a:avLst/>
          </a:prstGeom>
          <a:ln>
            <a:noFill/>
          </a:ln>
        </p:spPr>
        <p:txBody>
          <a:bodyPr wrap="square">
            <a:spAutoFit/>
          </a:bodyPr>
          <a:lstStyle/>
          <a:p>
            <a:pPr eaLnBrk="0" hangingPunct="0"/>
            <a:r>
              <a:rPr lang="en-US" sz="1100" b="1" dirty="0" smtClean="0">
                <a:solidFill>
                  <a:schemeClr val="accent1">
                    <a:lumMod val="75000"/>
                  </a:schemeClr>
                </a:solidFill>
              </a:rPr>
              <a:t>High Economic Growth</a:t>
            </a:r>
          </a:p>
          <a:p>
            <a:pPr eaLnBrk="0" hangingPunct="0"/>
            <a:endParaRPr lang="en-US" sz="1100" b="1" dirty="0" smtClean="0"/>
          </a:p>
          <a:p>
            <a:pPr lvl="0" eaLnBrk="0" hangingPunct="0">
              <a:defRPr/>
            </a:pPr>
            <a:r>
              <a:rPr lang="en-US" sz="1100" b="1" kern="0" dirty="0" smtClean="0">
                <a:ea typeface="Times New Roman" charset="0"/>
                <a:cs typeface="Times New Roman" charset="0"/>
              </a:rPr>
              <a:t>Reference</a:t>
            </a:r>
          </a:p>
          <a:p>
            <a:pPr lvl="0" eaLnBrk="0" hangingPunct="0">
              <a:defRPr/>
            </a:pPr>
            <a:endParaRPr lang="en-US" sz="1100" b="1" kern="0" dirty="0">
              <a:solidFill>
                <a:schemeClr val="accent1">
                  <a:lumMod val="40000"/>
                  <a:lumOff val="60000"/>
                </a:schemeClr>
              </a:solidFill>
              <a:ea typeface="Times New Roman" charset="0"/>
              <a:cs typeface="Times New Roman" charset="0"/>
            </a:endParaRPr>
          </a:p>
          <a:p>
            <a:pPr eaLnBrk="0" hangingPunct="0"/>
            <a:r>
              <a:rPr lang="en-US" sz="1100" b="1" dirty="0" smtClean="0">
                <a:solidFill>
                  <a:schemeClr val="accent1">
                    <a:lumMod val="40000"/>
                    <a:lumOff val="60000"/>
                  </a:schemeClr>
                </a:solidFill>
              </a:rPr>
              <a:t>Low Economic Growth</a:t>
            </a:r>
            <a:endParaRPr lang="en-US" sz="1100" b="1" dirty="0">
              <a:solidFill>
                <a:schemeClr val="accent1">
                  <a:lumMod val="40000"/>
                  <a:lumOff val="60000"/>
                </a:schemeClr>
              </a:solidFill>
            </a:endParaRPr>
          </a:p>
        </p:txBody>
      </p:sp>
      <p:sp>
        <p:nvSpPr>
          <p:cNvPr id="8" name="Text Placeholder 7"/>
          <p:cNvSpPr>
            <a:spLocks noGrp="1"/>
          </p:cNvSpPr>
          <p:nvPr>
            <p:ph type="body" sz="quarter" idx="18"/>
          </p:nvPr>
        </p:nvSpPr>
        <p:spPr>
          <a:xfrm>
            <a:off x="4855464" y="1131462"/>
            <a:ext cx="3831336" cy="350852"/>
          </a:xfrm>
        </p:spPr>
        <p:txBody>
          <a:bodyPr/>
          <a:lstStyle/>
          <a:p>
            <a:pPr algn="l"/>
            <a:r>
              <a:rPr lang="en-US" b="1" dirty="0" smtClean="0"/>
              <a:t>Industrial sector carbon intensity </a:t>
            </a:r>
          </a:p>
          <a:p>
            <a:pPr algn="l"/>
            <a:r>
              <a:rPr lang="en-US" b="1" dirty="0" smtClean="0"/>
              <a:t>AEO2021 Reference case </a:t>
            </a:r>
          </a:p>
          <a:p>
            <a:pPr algn="l"/>
            <a:r>
              <a:rPr lang="en-US" sz="1100" dirty="0" smtClean="0"/>
              <a:t>metric tons of carbon dioxide per billion British thermal units</a:t>
            </a:r>
            <a:endParaRPr lang="en-US" sz="1100"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100</a:t>
            </a:fld>
            <a:endParaRPr lang="en-US" dirty="0"/>
          </a:p>
        </p:txBody>
      </p:sp>
    </p:spTree>
    <p:extLst>
      <p:ext uri="{BB962C8B-B14F-4D97-AF65-F5344CB8AC3E}">
        <p14:creationId xmlns:p14="http://schemas.microsoft.com/office/powerpoint/2010/main" val="253941677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a:solidFill>
                  <a:schemeClr val="bg1"/>
                </a:solidFill>
              </a:rPr>
              <a:t>Emissions</a:t>
            </a:r>
          </a:p>
        </p:txBody>
      </p:sp>
      <p:grpSp>
        <p:nvGrpSpPr>
          <p:cNvPr id="5" name="Group 4">
            <a:extLst>
              <a:ext uri="{FF2B5EF4-FFF2-40B4-BE49-F238E27FC236}">
                <a16:creationId xmlns:a16="http://schemas.microsoft.com/office/drawing/2014/main" xmlns="" id="{81CF0CCA-BE65-7044-851E-52E37117544A}"/>
              </a:ext>
            </a:extLst>
          </p:cNvPr>
          <p:cNvGrpSpPr/>
          <p:nvPr/>
        </p:nvGrpSpPr>
        <p:grpSpPr>
          <a:xfrm>
            <a:off x="1251598" y="1260618"/>
            <a:ext cx="1833750" cy="1845000"/>
            <a:chOff x="1251598" y="1260618"/>
            <a:chExt cx="1833750" cy="1845000"/>
          </a:xfrm>
        </p:grpSpPr>
        <p:pic>
          <p:nvPicPr>
            <p:cNvPr id="7" name="Picture 6">
              <a:extLst>
                <a:ext uri="{FF2B5EF4-FFF2-40B4-BE49-F238E27FC236}">
                  <a16:creationId xmlns:a16="http://schemas.microsoft.com/office/drawing/2014/main" xmlns="" id="{E88E5124-D50D-CD40-A901-695E677060C7}"/>
                </a:ext>
              </a:extLst>
            </p:cNvPr>
            <p:cNvPicPr>
              <a:picLocks noChangeAspect="1"/>
            </p:cNvPicPr>
            <p:nvPr/>
          </p:nvPicPr>
          <p:blipFill>
            <a:blip r:embed="rId2"/>
            <a:stretch>
              <a:fillRect/>
            </a:stretch>
          </p:blipFill>
          <p:spPr>
            <a:xfrm>
              <a:off x="1251598" y="1260618"/>
              <a:ext cx="1833750" cy="1845000"/>
            </a:xfrm>
            <a:prstGeom prst="rect">
              <a:avLst/>
            </a:prstGeom>
          </p:spPr>
        </p:pic>
        <p:sp>
          <p:nvSpPr>
            <p:cNvPr id="8" name="Oval 7">
              <a:extLst>
                <a:ext uri="{FF2B5EF4-FFF2-40B4-BE49-F238E27FC236}">
                  <a16:creationId xmlns:a16="http://schemas.microsoft.com/office/drawing/2014/main" xmlns="" id="{E481FED4-7BCA-7744-B8CA-919A34A0F648}"/>
                </a:ext>
              </a:extLst>
            </p:cNvPr>
            <p:cNvSpPr/>
            <p:nvPr/>
          </p:nvSpPr>
          <p:spPr>
            <a:xfrm>
              <a:off x="1453644" y="1473262"/>
              <a:ext cx="1429657" cy="14151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2092" t="23278" r="12713" b="26147"/>
            <a:stretch/>
          </p:blipFill>
          <p:spPr>
            <a:xfrm>
              <a:off x="1453644" y="1672771"/>
              <a:ext cx="1429657" cy="961572"/>
            </a:xfrm>
            <a:prstGeom prst="rect">
              <a:avLst/>
            </a:prstGeom>
          </p:spPr>
        </p:pic>
      </p:grpSp>
    </p:spTree>
    <p:extLst>
      <p:ext uri="{BB962C8B-B14F-4D97-AF65-F5344CB8AC3E}">
        <p14:creationId xmlns:p14="http://schemas.microsoft.com/office/powerpoint/2010/main" val="6120925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8"/>
          <p:cNvGraphicFramePr>
            <a:graphicFrameLocks noGrp="1"/>
          </p:cNvGraphicFramePr>
          <p:nvPr>
            <p:ph type="chart" sz="quarter" idx="12"/>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p:cNvSpPr>
            <a:spLocks noGrp="1"/>
          </p:cNvSpPr>
          <p:nvPr>
            <p:ph type="body" sz="quarter" idx="13"/>
          </p:nvPr>
        </p:nvSpPr>
        <p:spPr>
          <a:xfrm>
            <a:off x="685800" y="948379"/>
            <a:ext cx="4005263" cy="411162"/>
          </a:xfrm>
        </p:spPr>
        <p:txBody>
          <a:bodyPr/>
          <a:lstStyle/>
          <a:p>
            <a:pPr marL="0" indent="0">
              <a:spcBef>
                <a:spcPts val="0"/>
              </a:spcBef>
            </a:pPr>
            <a:r>
              <a:rPr lang="en-US" b="1" dirty="0" smtClean="0"/>
              <a:t>U.S. energy-related carbon dioxide emissions</a:t>
            </a:r>
          </a:p>
          <a:p>
            <a:pPr marL="0" indent="0">
              <a:spcBef>
                <a:spcPts val="0"/>
              </a:spcBef>
            </a:pPr>
            <a:r>
              <a:rPr lang="en-US" b="1" dirty="0" smtClean="0"/>
              <a:t>AEO2021 economic growth cases</a:t>
            </a:r>
          </a:p>
          <a:p>
            <a:pPr marL="0" indent="0">
              <a:spcBef>
                <a:spcPts val="0"/>
              </a:spcBef>
            </a:pPr>
            <a:r>
              <a:rPr lang="en-US" sz="1100" dirty="0" smtClean="0"/>
              <a:t>billion metric tons</a:t>
            </a:r>
            <a:endParaRPr lang="en-US" sz="1100" dirty="0"/>
          </a:p>
        </p:txBody>
      </p:sp>
      <p:sp>
        <p:nvSpPr>
          <p:cNvPr id="2" name="Title 1"/>
          <p:cNvSpPr>
            <a:spLocks noGrp="1"/>
          </p:cNvSpPr>
          <p:nvPr>
            <p:ph type="title"/>
          </p:nvPr>
        </p:nvSpPr>
        <p:spPr/>
        <p:txBody>
          <a:bodyPr/>
          <a:lstStyle/>
          <a:p>
            <a:r>
              <a:rPr lang="en-US" dirty="0" smtClean="0"/>
              <a:t>Carbon dioxide emissions based on macroeconomic growth assumptions</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p:blipFill>
        <p:spPr>
          <a:xfrm>
            <a:off x="4748" y="145784"/>
            <a:ext cx="640080" cy="640080"/>
          </a:xfrm>
          <a:prstGeom prst="rect">
            <a:avLst/>
          </a:prstGeom>
        </p:spPr>
      </p:pic>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102</a:t>
            </a:fld>
            <a:endParaRPr lang="en-US" dirty="0"/>
          </a:p>
        </p:txBody>
      </p:sp>
    </p:spTree>
    <p:extLst>
      <p:ext uri="{BB962C8B-B14F-4D97-AF65-F5344CB8AC3E}">
        <p14:creationId xmlns:p14="http://schemas.microsoft.com/office/powerpoint/2010/main" val="9310826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5035"/>
            <a:ext cx="8001000" cy="761415"/>
          </a:xfrm>
        </p:spPr>
        <p:txBody>
          <a:bodyPr/>
          <a:lstStyle/>
          <a:p>
            <a:r>
              <a:rPr lang="en-US" dirty="0"/>
              <a:t>Energy-related carbon dioxide </a:t>
            </a:r>
            <a:r>
              <a:rPr lang="en-US" dirty="0" smtClean="0"/>
              <a:t>(CO2) emissions </a:t>
            </a:r>
            <a:r>
              <a:rPr lang="en-US" dirty="0"/>
              <a:t>by sector and fuel source</a:t>
            </a:r>
          </a:p>
        </p:txBody>
      </p:sp>
      <p:graphicFrame>
        <p:nvGraphicFramePr>
          <p:cNvPr id="9" name="Content Placeholder 7"/>
          <p:cNvGraphicFramePr>
            <a:graphicFrameLocks noGrp="1"/>
          </p:cNvGraphicFramePr>
          <p:nvPr>
            <p:ph sz="quarter" idx="12"/>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8"/>
          <p:cNvGraphicFramePr>
            <a:graphicFrameLocks noGrp="1"/>
          </p:cNvGraphicFramePr>
          <p:nvPr>
            <p:ph sz="quarter" idx="13"/>
            <p:extLst/>
          </p:nvPr>
        </p:nvGraphicFramePr>
        <p:xfrm>
          <a:off x="4664075" y="1292225"/>
          <a:ext cx="4022725" cy="3097213"/>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p:blipFill>
        <p:spPr>
          <a:xfrm>
            <a:off x="4748" y="145784"/>
            <a:ext cx="640080" cy="640080"/>
          </a:xfrm>
          <a:prstGeom prst="rect">
            <a:avLst/>
          </a:prstGeom>
        </p:spPr>
      </p:pic>
      <p:sp>
        <p:nvSpPr>
          <p:cNvPr id="5" name="Text Placeholder 4"/>
          <p:cNvSpPr>
            <a:spLocks noGrp="1"/>
          </p:cNvSpPr>
          <p:nvPr>
            <p:ph type="body" sz="quarter" idx="18"/>
          </p:nvPr>
        </p:nvSpPr>
        <p:spPr>
          <a:xfrm>
            <a:off x="4709477" y="1035401"/>
            <a:ext cx="4023360" cy="350851"/>
          </a:xfrm>
        </p:spPr>
        <p:txBody>
          <a:bodyPr lIns="0"/>
          <a:lstStyle/>
          <a:p>
            <a:pPr marL="0" indent="0" algn="l" eaLnBrk="0" hangingPunct="0">
              <a:spcBef>
                <a:spcPts val="0"/>
              </a:spcBef>
            </a:pPr>
            <a:r>
              <a:rPr lang="en-US" b="1" dirty="0" smtClean="0">
                <a:solidFill>
                  <a:sysClr val="windowText" lastClr="000000"/>
                </a:solidFill>
                <a:ea typeface="Times New Roman" charset="0"/>
                <a:cs typeface="Times New Roman" charset="0"/>
              </a:rPr>
              <a:t>Energy-related carbon dioxide </a:t>
            </a:r>
            <a:r>
              <a:rPr lang="en-US" b="1" dirty="0">
                <a:solidFill>
                  <a:sysClr val="windowText" lastClr="000000"/>
                </a:solidFill>
                <a:ea typeface="Times New Roman" charset="0"/>
                <a:cs typeface="Times New Roman" charset="0"/>
              </a:rPr>
              <a:t>emissions by </a:t>
            </a:r>
            <a:r>
              <a:rPr lang="en-US" b="1" dirty="0" smtClean="0">
                <a:ea typeface="Times New Roman" charset="0"/>
                <a:cs typeface="Times New Roman" charset="0"/>
              </a:rPr>
              <a:t>f</a:t>
            </a:r>
            <a:r>
              <a:rPr lang="en-US" b="1" dirty="0" smtClean="0">
                <a:solidFill>
                  <a:sysClr val="windowText" lastClr="000000"/>
                </a:solidFill>
                <a:ea typeface="Times New Roman" charset="0"/>
                <a:cs typeface="Times New Roman" charset="0"/>
              </a:rPr>
              <a:t>uel </a:t>
            </a:r>
          </a:p>
          <a:p>
            <a:pPr marL="0" indent="0" algn="l" eaLnBrk="0" hangingPunct="0">
              <a:spcBef>
                <a:spcPts val="0"/>
              </a:spcBef>
            </a:pPr>
            <a:r>
              <a:rPr lang="en-US" b="1" dirty="0" smtClean="0">
                <a:ea typeface="Times New Roman" charset="0"/>
                <a:cs typeface="Times New Roman" charset="0"/>
              </a:rPr>
              <a:t>AEO2021 </a:t>
            </a:r>
            <a:r>
              <a:rPr lang="en-US" b="1" dirty="0">
                <a:solidFill>
                  <a:sysClr val="windowText" lastClr="000000"/>
                </a:solidFill>
                <a:ea typeface="Times New Roman" charset="0"/>
                <a:cs typeface="Times New Roman" charset="0"/>
              </a:rPr>
              <a:t>Reference </a:t>
            </a:r>
            <a:r>
              <a:rPr lang="en-US" b="1" dirty="0" smtClean="0">
                <a:solidFill>
                  <a:sysClr val="windowText" lastClr="000000"/>
                </a:solidFill>
                <a:ea typeface="Times New Roman" charset="0"/>
                <a:cs typeface="Times New Roman" charset="0"/>
              </a:rPr>
              <a:t>case</a:t>
            </a:r>
            <a:endParaRPr lang="en-US" b="1" dirty="0">
              <a:solidFill>
                <a:sysClr val="windowText" lastClr="000000"/>
              </a:solidFill>
              <a:ea typeface="Times New Roman" charset="0"/>
              <a:cs typeface="Times New Roman" charset="0"/>
            </a:endParaRPr>
          </a:p>
          <a:p>
            <a:pPr marL="0" indent="0" algn="l" eaLnBrk="0" hangingPunct="0">
              <a:spcBef>
                <a:spcPts val="0"/>
              </a:spcBef>
            </a:pPr>
            <a:r>
              <a:rPr lang="en-US" sz="1100" dirty="0">
                <a:solidFill>
                  <a:sysClr val="windowText" lastClr="000000"/>
                </a:solidFill>
                <a:ea typeface="Times New Roman" charset="0"/>
                <a:cs typeface="Times New Roman" charset="0"/>
              </a:rPr>
              <a:t>billion metric </a:t>
            </a:r>
            <a:r>
              <a:rPr lang="en-US" sz="1100" dirty="0" smtClean="0">
                <a:solidFill>
                  <a:sysClr val="windowText" lastClr="000000"/>
                </a:solidFill>
                <a:ea typeface="Times New Roman" charset="0"/>
                <a:cs typeface="Times New Roman" charset="0"/>
              </a:rPr>
              <a:t>tons  </a:t>
            </a:r>
            <a:endParaRPr lang="en-US" sz="1100" dirty="0">
              <a:solidFill>
                <a:sysClr val="windowText" lastClr="000000"/>
              </a:solidFill>
              <a:ea typeface="Times New Roman" charset="0"/>
              <a:cs typeface="Times New Roman" charset="0"/>
            </a:endParaRPr>
          </a:p>
        </p:txBody>
      </p:sp>
      <p:sp>
        <p:nvSpPr>
          <p:cNvPr id="4" name="Text Placeholder 3"/>
          <p:cNvSpPr>
            <a:spLocks noGrp="1"/>
          </p:cNvSpPr>
          <p:nvPr>
            <p:ph type="body" sz="quarter" idx="17"/>
          </p:nvPr>
        </p:nvSpPr>
        <p:spPr>
          <a:xfrm>
            <a:off x="708502" y="1048537"/>
            <a:ext cx="3931920" cy="350851"/>
          </a:xfrm>
        </p:spPr>
        <p:txBody>
          <a:bodyPr/>
          <a:lstStyle/>
          <a:p>
            <a:pPr marL="0" lvl="0" indent="0" eaLnBrk="0" fontAlgn="auto" hangingPunct="0">
              <a:spcBef>
                <a:spcPts val="0"/>
              </a:spcBef>
              <a:spcAft>
                <a:spcPts val="0"/>
              </a:spcAft>
              <a:defRPr/>
            </a:pPr>
            <a:r>
              <a:rPr lang="en-US" b="1" dirty="0" smtClean="0">
                <a:solidFill>
                  <a:sysClr val="windowText" lastClr="000000"/>
                </a:solidFill>
                <a:ea typeface="Times New Roman" charset="0"/>
                <a:cs typeface="Times New Roman" charset="0"/>
              </a:rPr>
              <a:t>Energy-related carbon dioxide </a:t>
            </a:r>
            <a:r>
              <a:rPr lang="en-US" b="1" dirty="0">
                <a:solidFill>
                  <a:sysClr val="windowText" lastClr="000000"/>
                </a:solidFill>
                <a:ea typeface="Times New Roman" charset="0"/>
                <a:cs typeface="Times New Roman" charset="0"/>
              </a:rPr>
              <a:t>emissions by </a:t>
            </a:r>
            <a:r>
              <a:rPr lang="en-US" b="1" dirty="0" smtClean="0">
                <a:solidFill>
                  <a:sysClr val="windowText" lastClr="000000"/>
                </a:solidFill>
                <a:ea typeface="Times New Roman" charset="0"/>
                <a:cs typeface="Times New Roman" charset="0"/>
              </a:rPr>
              <a:t>sector </a:t>
            </a:r>
            <a:r>
              <a:rPr lang="en-US" b="1" dirty="0" smtClean="0">
                <a:ea typeface="Times New Roman" charset="0"/>
                <a:cs typeface="Times New Roman" charset="0"/>
              </a:rPr>
              <a:t>AEO2021 </a:t>
            </a:r>
            <a:r>
              <a:rPr lang="en-US" b="1" dirty="0">
                <a:solidFill>
                  <a:sysClr val="windowText" lastClr="000000"/>
                </a:solidFill>
                <a:ea typeface="Times New Roman" charset="0"/>
                <a:cs typeface="Times New Roman" charset="0"/>
              </a:rPr>
              <a:t>Reference </a:t>
            </a:r>
            <a:r>
              <a:rPr lang="en-US" b="1" dirty="0" smtClean="0">
                <a:solidFill>
                  <a:sysClr val="windowText" lastClr="000000"/>
                </a:solidFill>
                <a:ea typeface="Times New Roman" charset="0"/>
                <a:cs typeface="Times New Roman" charset="0"/>
              </a:rPr>
              <a:t>case</a:t>
            </a:r>
            <a:endParaRPr lang="en-US" b="1" dirty="0">
              <a:solidFill>
                <a:sysClr val="windowText" lastClr="000000"/>
              </a:solidFill>
              <a:ea typeface="Times New Roman" charset="0"/>
              <a:cs typeface="Times New Roman" charset="0"/>
            </a:endParaRPr>
          </a:p>
          <a:p>
            <a:pPr marL="0" lvl="0" indent="0" eaLnBrk="0" fontAlgn="auto" hangingPunct="0">
              <a:spcBef>
                <a:spcPts val="0"/>
              </a:spcBef>
              <a:spcAft>
                <a:spcPts val="0"/>
              </a:spcAft>
              <a:defRPr/>
            </a:pPr>
            <a:r>
              <a:rPr lang="en-US" sz="1100" kern="0" dirty="0">
                <a:solidFill>
                  <a:sysClr val="windowText" lastClr="000000"/>
                </a:solidFill>
                <a:ea typeface="Times New Roman" charset="0"/>
                <a:cs typeface="Times New Roman" charset="0"/>
              </a:rPr>
              <a:t>billion metric tons</a:t>
            </a:r>
            <a:endParaRPr lang="en-US" sz="1100" dirty="0">
              <a:solidFill>
                <a:sysClr val="windowText" lastClr="000000"/>
              </a:solidFill>
              <a:ea typeface="Times New Roman" charset="0"/>
              <a:cs typeface="Times New Roman" charset="0"/>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103</a:t>
            </a:fld>
            <a:endParaRPr lang="en-US" dirty="0"/>
          </a:p>
        </p:txBody>
      </p:sp>
    </p:spTree>
    <p:extLst>
      <p:ext uri="{BB962C8B-B14F-4D97-AF65-F5344CB8AC3E}">
        <p14:creationId xmlns:p14="http://schemas.microsoft.com/office/powerpoint/2010/main" val="40884956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81228" y="942737"/>
            <a:ext cx="4005072" cy="411480"/>
          </a:xfrm>
        </p:spPr>
        <p:txBody>
          <a:bodyPr/>
          <a:lstStyle/>
          <a:p>
            <a:pPr marL="0" indent="0">
              <a:spcBef>
                <a:spcPts val="0"/>
              </a:spcBef>
            </a:pPr>
            <a:r>
              <a:rPr lang="en-US" b="1" dirty="0"/>
              <a:t>U.S. energy-related </a:t>
            </a:r>
            <a:r>
              <a:rPr lang="en-US" b="1" dirty="0" smtClean="0"/>
              <a:t>carbon dioxide emissions</a:t>
            </a:r>
          </a:p>
          <a:p>
            <a:pPr marL="0" indent="0">
              <a:spcBef>
                <a:spcPts val="0"/>
              </a:spcBef>
            </a:pPr>
            <a:r>
              <a:rPr lang="en-US" b="1" dirty="0" smtClean="0"/>
              <a:t>AEO2021 oil price cases</a:t>
            </a:r>
            <a:endParaRPr lang="en-US" b="1" dirty="0"/>
          </a:p>
          <a:p>
            <a:pPr marL="0" indent="0">
              <a:spcBef>
                <a:spcPts val="0"/>
              </a:spcBef>
            </a:pPr>
            <a:r>
              <a:rPr lang="en-US" sz="1100" dirty="0"/>
              <a:t>billion metric tons</a:t>
            </a:r>
          </a:p>
        </p:txBody>
      </p:sp>
      <p:sp>
        <p:nvSpPr>
          <p:cNvPr id="6" name="Title 5"/>
          <p:cNvSpPr>
            <a:spLocks noGrp="1"/>
          </p:cNvSpPr>
          <p:nvPr>
            <p:ph type="title"/>
          </p:nvPr>
        </p:nvSpPr>
        <p:spPr/>
        <p:txBody>
          <a:bodyPr/>
          <a:lstStyle/>
          <a:p>
            <a:r>
              <a:rPr lang="en-US" dirty="0"/>
              <a:t>Energy-related carbon dioxide emissions </a:t>
            </a:r>
            <a:r>
              <a:rPr lang="en-US" dirty="0" smtClean="0"/>
              <a:t>based on </a:t>
            </a:r>
            <a:r>
              <a:rPr lang="en-US" dirty="0"/>
              <a:t>oil price </a:t>
            </a:r>
            <a:r>
              <a:rPr lang="en-US" dirty="0" smtClean="0"/>
              <a:t>assumptions</a:t>
            </a:r>
            <a:endParaRPr lang="en-US" dirty="0"/>
          </a:p>
        </p:txBody>
      </p:sp>
      <p:graphicFrame>
        <p:nvGraphicFramePr>
          <p:cNvPr id="9" name="Content Placeholder 18"/>
          <p:cNvGraphicFramePr>
            <a:graphicFrameLocks noGrp="1"/>
          </p:cNvGraphicFramePr>
          <p:nvPr>
            <p:ph type="chart" sz="quarter" idx="12"/>
            <p:extLst/>
          </p:nvPr>
        </p:nvGraphicFramePr>
        <p:xfrm>
          <a:off x="685800" y="1354217"/>
          <a:ext cx="8001000" cy="3035221"/>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p:blipFill>
        <p:spPr>
          <a:xfrm>
            <a:off x="4748" y="145784"/>
            <a:ext cx="640080" cy="640080"/>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104</a:t>
            </a:fld>
            <a:endParaRPr lang="en-US" dirty="0"/>
          </a:p>
        </p:txBody>
      </p:sp>
    </p:spTree>
    <p:extLst>
      <p:ext uri="{BB962C8B-B14F-4D97-AF65-F5344CB8AC3E}">
        <p14:creationId xmlns:p14="http://schemas.microsoft.com/office/powerpoint/2010/main" val="10430182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8"/>
          <p:cNvGraphicFramePr>
            <a:graphicFrameLocks noGrp="1"/>
          </p:cNvGraphicFramePr>
          <p:nvPr>
            <p:ph sz="quarter" idx="12"/>
            <p:extLst/>
          </p:nvPr>
        </p:nvGraphicFramePr>
        <p:xfrm>
          <a:off x="685800" y="1394905"/>
          <a:ext cx="2598738" cy="299453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p:cNvSpPr>
            <a:spLocks noGrp="1"/>
          </p:cNvSpPr>
          <p:nvPr>
            <p:ph type="body" sz="quarter" idx="17"/>
          </p:nvPr>
        </p:nvSpPr>
        <p:spPr>
          <a:xfrm>
            <a:off x="685800" y="1044068"/>
            <a:ext cx="2793045" cy="350837"/>
          </a:xfrm>
        </p:spPr>
        <p:txBody>
          <a:bodyPr/>
          <a:lstStyle/>
          <a:p>
            <a:pPr marL="0"/>
            <a:r>
              <a:rPr lang="en-US" b="1" dirty="0" smtClean="0"/>
              <a:t> </a:t>
            </a:r>
          </a:p>
          <a:p>
            <a:pPr marL="0"/>
            <a:r>
              <a:rPr lang="en-US" b="1" dirty="0" smtClean="0"/>
              <a:t>Reference case</a:t>
            </a:r>
          </a:p>
          <a:p>
            <a:pPr marL="0"/>
            <a:r>
              <a:rPr lang="en-US" sz="1100" dirty="0" smtClean="0"/>
              <a:t>billion metric tons</a:t>
            </a:r>
            <a:endParaRPr lang="en-US" sz="1100" dirty="0"/>
          </a:p>
        </p:txBody>
      </p:sp>
      <p:graphicFrame>
        <p:nvGraphicFramePr>
          <p:cNvPr id="18" name="Content Placeholder 18"/>
          <p:cNvGraphicFramePr>
            <a:graphicFrameLocks noGrp="1"/>
          </p:cNvGraphicFramePr>
          <p:nvPr>
            <p:ph sz="quarter" idx="19"/>
            <p:extLst/>
          </p:nvPr>
        </p:nvGraphicFramePr>
        <p:xfrm>
          <a:off x="3386138" y="1394905"/>
          <a:ext cx="2600325" cy="29945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ontent Placeholder 18"/>
          <p:cNvGraphicFramePr>
            <a:graphicFrameLocks noGrp="1"/>
          </p:cNvGraphicFramePr>
          <p:nvPr>
            <p:ph sz="quarter" idx="20"/>
            <p:extLst/>
          </p:nvPr>
        </p:nvGraphicFramePr>
        <p:xfrm>
          <a:off x="6088063" y="1394905"/>
          <a:ext cx="2598737" cy="2994533"/>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9"/>
          <p:cNvSpPr>
            <a:spLocks noGrp="1"/>
          </p:cNvSpPr>
          <p:nvPr>
            <p:ph type="title"/>
          </p:nvPr>
        </p:nvSpPr>
        <p:spPr>
          <a:xfrm>
            <a:off x="685800" y="47954"/>
            <a:ext cx="8001000" cy="761415"/>
          </a:xfrm>
        </p:spPr>
        <p:txBody>
          <a:bodyPr/>
          <a:lstStyle/>
          <a:p>
            <a:r>
              <a:rPr lang="en-US" dirty="0" smtClean="0"/>
              <a:t>Energy-related carbon dioxide emissions by sector </a:t>
            </a:r>
            <a:r>
              <a:rPr lang="en-US" dirty="0"/>
              <a:t>based on </a:t>
            </a:r>
            <a:r>
              <a:rPr lang="en-US" dirty="0" smtClean="0"/>
              <a:t>oil price assumptions</a:t>
            </a:r>
            <a:endParaRPr lang="en-US" dirty="0"/>
          </a:p>
        </p:txBody>
      </p:sp>
      <p:sp>
        <p:nvSpPr>
          <p:cNvPr id="15" name="TextBox 1"/>
          <p:cNvSpPr txBox="1"/>
          <p:nvPr/>
        </p:nvSpPr>
        <p:spPr bwMode="auto">
          <a:xfrm>
            <a:off x="1896116" y="1697801"/>
            <a:ext cx="1187654" cy="2025090"/>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0" hangingPunct="0"/>
            <a:endParaRPr lang="en-US" sz="1200" b="1" i="0" dirty="0">
              <a:solidFill>
                <a:schemeClr val="tx2"/>
              </a:solidFill>
              <a:latin typeface="+mn-lt"/>
              <a:ea typeface="Times New Roman" charset="0"/>
              <a:cs typeface="Times New Roman" charset="0"/>
            </a:endParaRPr>
          </a:p>
          <a:p>
            <a:pPr algn="r" eaLnBrk="0" hangingPunct="0"/>
            <a:endParaRPr lang="en-US" sz="1200" b="1" i="0" dirty="0">
              <a:solidFill>
                <a:schemeClr val="accent1"/>
              </a:solidFill>
              <a:latin typeface="+mn-lt"/>
              <a:ea typeface="Times New Roman" charset="0"/>
              <a:cs typeface="Times New Roman" charset="0"/>
            </a:endParaRPr>
          </a:p>
          <a:p>
            <a:pPr algn="r" eaLnBrk="0" hangingPunct="0"/>
            <a:r>
              <a:rPr lang="en-US" sz="1200" b="1" i="0" dirty="0">
                <a:solidFill>
                  <a:srgbClr val="E1AB76"/>
                </a:solidFill>
                <a:latin typeface="+mn-lt"/>
                <a:ea typeface="Times New Roman" charset="0"/>
                <a:cs typeface="Times New Roman" charset="0"/>
              </a:rPr>
              <a:t>  </a:t>
            </a:r>
          </a:p>
          <a:p>
            <a:pPr marL="0" marR="0" lvl="0" indent="0" algn="r"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3953"/>
                </a:solidFill>
                <a:effectLst/>
                <a:uLnTx/>
                <a:uFillTx/>
                <a:latin typeface="+mn-lt"/>
                <a:ea typeface="Times New Roman" charset="0"/>
                <a:cs typeface="Times New Roman" charset="0"/>
              </a:rPr>
              <a:t>transportation</a:t>
            </a:r>
            <a:endParaRPr kumimoji="0" lang="en-US" sz="1200" b="1" i="0" u="none" strike="noStrike" kern="0" cap="none" spc="0" normalizeH="0" baseline="0" noProof="0" dirty="0">
              <a:ln>
                <a:noFill/>
              </a:ln>
              <a:solidFill>
                <a:srgbClr val="003953"/>
              </a:solidFill>
              <a:effectLst/>
              <a:uLnTx/>
              <a:uFillTx/>
              <a:latin typeface="+mn-lt"/>
              <a:ea typeface="Times New Roman" charset="0"/>
              <a:cs typeface="Times New Roman" charset="0"/>
            </a:endParaRPr>
          </a:p>
          <a:p>
            <a:pPr algn="r" eaLnBrk="0" hangingPunct="0"/>
            <a:endParaRPr lang="en-US" sz="1200" b="1" i="0" dirty="0">
              <a:solidFill>
                <a:schemeClr val="accent2"/>
              </a:solidFill>
              <a:latin typeface="+mn-lt"/>
              <a:ea typeface="Times New Roman" charset="0"/>
              <a:cs typeface="Times New Roman" charset="0"/>
            </a:endParaRPr>
          </a:p>
          <a:p>
            <a:pPr algn="r" eaLnBrk="0" hangingPunct="0"/>
            <a:r>
              <a:rPr lang="en-US" sz="1200" b="1" dirty="0" smtClean="0">
                <a:solidFill>
                  <a:srgbClr val="5D9732"/>
                </a:solidFill>
                <a:ea typeface="Times New Roman" charset="0"/>
                <a:cs typeface="Times New Roman" charset="0"/>
              </a:rPr>
              <a:t>industrial</a:t>
            </a:r>
            <a:endParaRPr lang="en-US" sz="1200" b="1" i="0" dirty="0">
              <a:solidFill>
                <a:srgbClr val="5D9732"/>
              </a:solidFill>
              <a:ea typeface="Times New Roman" charset="0"/>
              <a:cs typeface="Times New Roman" charset="0"/>
            </a:endParaRPr>
          </a:p>
          <a:p>
            <a:pPr algn="r" eaLnBrk="0" hangingPunct="0"/>
            <a:endParaRPr lang="en-US" sz="1200" b="1" i="0" dirty="0">
              <a:solidFill>
                <a:schemeClr val="accent3"/>
              </a:solidFill>
              <a:latin typeface="+mn-lt"/>
              <a:ea typeface="Times New Roman" charset="0"/>
              <a:cs typeface="Times New Roman" charset="0"/>
            </a:endParaRPr>
          </a:p>
          <a:p>
            <a:pPr algn="r" eaLnBrk="0" hangingPunct="0"/>
            <a:r>
              <a:rPr lang="en-US" sz="1200" b="1" dirty="0">
                <a:solidFill>
                  <a:srgbClr val="E1AB76"/>
                </a:solidFill>
                <a:ea typeface="Times New Roman" charset="0"/>
                <a:cs typeface="Times New Roman" charset="0"/>
              </a:rPr>
              <a:t>e</a:t>
            </a:r>
            <a:r>
              <a:rPr lang="en-US" sz="1200" b="1" i="0" dirty="0" smtClean="0">
                <a:solidFill>
                  <a:srgbClr val="E1AB76"/>
                </a:solidFill>
                <a:latin typeface="+mn-lt"/>
                <a:ea typeface="Times New Roman" charset="0"/>
                <a:cs typeface="Times New Roman" charset="0"/>
              </a:rPr>
              <a:t>lectric power</a:t>
            </a:r>
            <a:endParaRPr lang="en-US" sz="1200" b="1" i="0" dirty="0">
              <a:solidFill>
                <a:srgbClr val="E1AB76"/>
              </a:solidFill>
              <a:latin typeface="+mn-lt"/>
              <a:ea typeface="Times New Roman" charset="0"/>
              <a:cs typeface="Times New Roman" charset="0"/>
            </a:endParaRPr>
          </a:p>
          <a:p>
            <a:pPr algn="r" eaLnBrk="0" hangingPunct="0"/>
            <a:endParaRPr lang="en-US" sz="1200" b="1" i="0" dirty="0">
              <a:solidFill>
                <a:schemeClr val="accent5">
                  <a:lumMod val="75000"/>
                </a:schemeClr>
              </a:solidFill>
              <a:latin typeface="+mn-lt"/>
              <a:ea typeface="Times New Roman" charset="0"/>
              <a:cs typeface="Times New Roman" charset="0"/>
            </a:endParaRPr>
          </a:p>
          <a:p>
            <a:pPr algn="r" eaLnBrk="0" hangingPunct="0"/>
            <a:endParaRPr lang="en-US" sz="1200" b="1" i="0" dirty="0">
              <a:solidFill>
                <a:schemeClr val="accent5">
                  <a:lumMod val="75000"/>
                </a:schemeClr>
              </a:solidFill>
              <a:latin typeface="+mn-lt"/>
              <a:ea typeface="Times New Roman" charset="0"/>
              <a:cs typeface="Times New Roman" charset="0"/>
            </a:endParaRPr>
          </a:p>
          <a:p>
            <a:pPr algn="r" eaLnBrk="0" hangingPunct="0"/>
            <a:r>
              <a:rPr lang="en-US" sz="1200" b="1" i="0" dirty="0" smtClean="0">
                <a:solidFill>
                  <a:srgbClr val="893F48"/>
                </a:solidFill>
                <a:latin typeface="+mn-lt"/>
                <a:ea typeface="Times New Roman" charset="0"/>
                <a:cs typeface="Times New Roman" charset="0"/>
              </a:rPr>
              <a:t>residential</a:t>
            </a:r>
            <a:endParaRPr lang="en-US" sz="1200" b="1" i="0" dirty="0">
              <a:solidFill>
                <a:srgbClr val="893F48"/>
              </a:solidFill>
              <a:latin typeface="+mn-lt"/>
              <a:ea typeface="Times New Roman" charset="0"/>
              <a:cs typeface="Times New Roman" charset="0"/>
            </a:endParaRPr>
          </a:p>
          <a:p>
            <a:pPr algn="r" eaLnBrk="0" hangingPunct="0"/>
            <a:endParaRPr lang="en-US" sz="200" b="1" i="0" dirty="0" smtClean="0">
              <a:solidFill>
                <a:srgbClr val="E9B8BD"/>
              </a:solidFill>
              <a:latin typeface="+mn-lt"/>
              <a:ea typeface="Times New Roman" charset="0"/>
              <a:cs typeface="Times New Roman" charset="0"/>
            </a:endParaRPr>
          </a:p>
          <a:p>
            <a:pPr algn="r" eaLnBrk="0" hangingPunct="0"/>
            <a:endParaRPr lang="en-US" sz="800" b="1" i="0" dirty="0" smtClean="0">
              <a:solidFill>
                <a:srgbClr val="E9B8BD"/>
              </a:solidFill>
              <a:latin typeface="+mn-lt"/>
              <a:ea typeface="Times New Roman" charset="0"/>
              <a:cs typeface="Times New Roman" charset="0"/>
            </a:endParaRPr>
          </a:p>
          <a:p>
            <a:pPr algn="r" eaLnBrk="0" hangingPunct="0"/>
            <a:r>
              <a:rPr lang="en-US" sz="1200" b="1" i="0" dirty="0" smtClean="0">
                <a:solidFill>
                  <a:srgbClr val="E9B8BD"/>
                </a:solidFill>
                <a:latin typeface="+mn-lt"/>
                <a:ea typeface="Times New Roman" charset="0"/>
                <a:cs typeface="Times New Roman" charset="0"/>
              </a:rPr>
              <a:t>commercial</a:t>
            </a:r>
            <a:endParaRPr lang="en-US" sz="1200" b="1" i="0" dirty="0">
              <a:solidFill>
                <a:srgbClr val="E9B8BD"/>
              </a:solidFill>
              <a:latin typeface="+mn-lt"/>
              <a:ea typeface="Times New Roman" charset="0"/>
              <a:cs typeface="Times New Roman"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a:stretch/>
        </p:blipFill>
        <p:spPr>
          <a:xfrm>
            <a:off x="4748" y="145784"/>
            <a:ext cx="640080" cy="640080"/>
          </a:xfrm>
          <a:prstGeom prst="rect">
            <a:avLst/>
          </a:prstGeom>
        </p:spPr>
      </p:pic>
      <p:sp>
        <p:nvSpPr>
          <p:cNvPr id="16" name="Text Placeholder 15"/>
          <p:cNvSpPr>
            <a:spLocks noGrp="1"/>
          </p:cNvSpPr>
          <p:nvPr>
            <p:ph type="body" sz="quarter" idx="18"/>
          </p:nvPr>
        </p:nvSpPr>
        <p:spPr>
          <a:xfrm>
            <a:off x="3396438" y="1044068"/>
            <a:ext cx="2773502" cy="350851"/>
          </a:xfrm>
        </p:spPr>
        <p:txBody>
          <a:bodyPr lIns="0"/>
          <a:lstStyle/>
          <a:p>
            <a:pPr marL="0" eaLnBrk="0" hangingPunct="0"/>
            <a:r>
              <a:rPr lang="en-US" b="1" dirty="0" smtClean="0">
                <a:solidFill>
                  <a:sysClr val="windowText" lastClr="000000"/>
                </a:solidFill>
                <a:ea typeface="Times New Roman" charset="0"/>
                <a:cs typeface="Times New Roman" charset="0"/>
              </a:rPr>
              <a:t> </a:t>
            </a:r>
          </a:p>
          <a:p>
            <a:pPr marL="0" eaLnBrk="0" hangingPunct="0"/>
            <a:r>
              <a:rPr lang="en-US" b="1" dirty="0" smtClean="0">
                <a:solidFill>
                  <a:sysClr val="windowText" lastClr="000000"/>
                </a:solidFill>
                <a:ea typeface="Times New Roman" charset="0"/>
                <a:cs typeface="Times New Roman" charset="0"/>
              </a:rPr>
              <a:t>Low Oil Price case</a:t>
            </a:r>
          </a:p>
          <a:p>
            <a:pPr marL="0" eaLnBrk="0" hangingPunct="0"/>
            <a:r>
              <a:rPr lang="en-US" sz="1100" dirty="0" smtClean="0">
                <a:solidFill>
                  <a:sysClr val="windowText" lastClr="000000"/>
                </a:solidFill>
                <a:ea typeface="Times New Roman" charset="0"/>
                <a:cs typeface="Times New Roman" charset="0"/>
              </a:rPr>
              <a:t>billion metric tons</a:t>
            </a:r>
            <a:endParaRPr lang="en-US" sz="1100" dirty="0">
              <a:solidFill>
                <a:sysClr val="windowText" lastClr="000000"/>
              </a:solidFill>
              <a:ea typeface="Times New Roman" charset="0"/>
              <a:cs typeface="Times New Roman" charset="0"/>
            </a:endParaRPr>
          </a:p>
        </p:txBody>
      </p:sp>
      <p:sp>
        <p:nvSpPr>
          <p:cNvPr id="21" name="Text Placeholder 20"/>
          <p:cNvSpPr>
            <a:spLocks noGrp="1"/>
          </p:cNvSpPr>
          <p:nvPr>
            <p:ph type="body" sz="quarter" idx="21"/>
          </p:nvPr>
        </p:nvSpPr>
        <p:spPr>
          <a:xfrm>
            <a:off x="6088063" y="1044068"/>
            <a:ext cx="2773503" cy="350851"/>
          </a:xfrm>
        </p:spPr>
        <p:txBody>
          <a:bodyPr lIns="0"/>
          <a:lstStyle/>
          <a:p>
            <a:pPr marL="0"/>
            <a:r>
              <a:rPr lang="en-US" b="1" dirty="0" smtClean="0"/>
              <a:t> </a:t>
            </a:r>
          </a:p>
          <a:p>
            <a:pPr marL="0"/>
            <a:r>
              <a:rPr lang="en-US" b="1" dirty="0" smtClean="0"/>
              <a:t>High Oil Price case</a:t>
            </a:r>
          </a:p>
          <a:p>
            <a:pPr marL="0"/>
            <a:r>
              <a:rPr lang="en-US" sz="1100" dirty="0" smtClean="0"/>
              <a:t>billion metric tons</a:t>
            </a:r>
            <a:endParaRPr lang="en-US" sz="1100" dirty="0"/>
          </a:p>
        </p:txBody>
      </p:sp>
      <p:sp>
        <p:nvSpPr>
          <p:cNvPr id="22" name="TextBox 21"/>
          <p:cNvSpPr txBox="1"/>
          <p:nvPr/>
        </p:nvSpPr>
        <p:spPr>
          <a:xfrm>
            <a:off x="685800" y="809369"/>
            <a:ext cx="6210014" cy="184666"/>
          </a:xfrm>
          <a:prstGeom prst="rect">
            <a:avLst/>
          </a:prstGeom>
          <a:noFill/>
        </p:spPr>
        <p:txBody>
          <a:bodyPr wrap="square" lIns="0" tIns="0" rIns="0" bIns="0" rtlCol="0">
            <a:spAutoFit/>
          </a:bodyPr>
          <a:lstStyle/>
          <a:p>
            <a:r>
              <a:rPr lang="en-US" sz="1200" b="1" dirty="0" smtClean="0"/>
              <a:t>Carbon dioxide emissions by sector, AEO2021 oil price cases</a:t>
            </a:r>
            <a:endParaRPr lang="en-US" sz="1200" b="1"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105</a:t>
            </a:fld>
            <a:endParaRPr lang="en-US" dirty="0"/>
          </a:p>
        </p:txBody>
      </p:sp>
    </p:spTree>
    <p:extLst>
      <p:ext uri="{BB962C8B-B14F-4D97-AF65-F5344CB8AC3E}">
        <p14:creationId xmlns:p14="http://schemas.microsoft.com/office/powerpoint/2010/main" val="36339099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18"/>
          <p:cNvGraphicFramePr>
            <a:graphicFrameLocks noGrp="1"/>
          </p:cNvGraphicFramePr>
          <p:nvPr>
            <p:ph sz="quarter" idx="12"/>
            <p:extLst/>
          </p:nvPr>
        </p:nvGraphicFramePr>
        <p:xfrm>
          <a:off x="685800" y="1570567"/>
          <a:ext cx="2598738" cy="281887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7"/>
          </p:nvPr>
        </p:nvSpPr>
        <p:spPr>
          <a:xfrm>
            <a:off x="685800" y="1278847"/>
            <a:ext cx="2598738" cy="350837"/>
          </a:xfrm>
        </p:spPr>
        <p:txBody>
          <a:bodyPr/>
          <a:lstStyle/>
          <a:p>
            <a:pPr marL="0"/>
            <a:r>
              <a:rPr lang="en-US" b="1" dirty="0"/>
              <a:t>U.S. energy-related carbon dioxide emissions</a:t>
            </a:r>
            <a:endParaRPr lang="en-US" b="1" dirty="0" smtClean="0"/>
          </a:p>
          <a:p>
            <a:pPr marL="0"/>
            <a:r>
              <a:rPr lang="en-US" sz="1100" dirty="0" smtClean="0"/>
              <a:t>billion metric tons</a:t>
            </a:r>
            <a:endParaRPr lang="en-US" sz="1100" dirty="0"/>
          </a:p>
        </p:txBody>
      </p:sp>
      <p:graphicFrame>
        <p:nvGraphicFramePr>
          <p:cNvPr id="11" name="Content Placeholder 18"/>
          <p:cNvGraphicFramePr>
            <a:graphicFrameLocks noGrp="1"/>
          </p:cNvGraphicFramePr>
          <p:nvPr>
            <p:ph sz="quarter" idx="19"/>
            <p:extLst/>
          </p:nvPr>
        </p:nvGraphicFramePr>
        <p:xfrm>
          <a:off x="3386138" y="1570567"/>
          <a:ext cx="2600325" cy="2818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8"/>
          <p:cNvGraphicFramePr>
            <a:graphicFrameLocks noGrp="1"/>
          </p:cNvGraphicFramePr>
          <p:nvPr>
            <p:ph sz="quarter" idx="20"/>
            <p:extLst/>
          </p:nvPr>
        </p:nvGraphicFramePr>
        <p:xfrm>
          <a:off x="6088063" y="1570567"/>
          <a:ext cx="2598737" cy="2818871"/>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a:spLocks noGrp="1"/>
          </p:cNvSpPr>
          <p:nvPr>
            <p:ph type="title"/>
          </p:nvPr>
        </p:nvSpPr>
        <p:spPr/>
        <p:txBody>
          <a:bodyPr/>
          <a:lstStyle/>
          <a:p>
            <a:r>
              <a:rPr lang="en-US" dirty="0" smtClean="0"/>
              <a:t>Generation and </a:t>
            </a:r>
            <a:r>
              <a:rPr lang="en-US" dirty="0"/>
              <a:t>e</a:t>
            </a:r>
            <a:r>
              <a:rPr lang="en-US" dirty="0" smtClean="0"/>
              <a:t>nergy-related carbon dioxide emissions </a:t>
            </a:r>
            <a:r>
              <a:rPr lang="en-US" dirty="0"/>
              <a:t>based on oil </a:t>
            </a:r>
            <a:r>
              <a:rPr lang="en-US" dirty="0" smtClean="0"/>
              <a:t>and natural gas supply assumptions</a:t>
            </a:r>
            <a:endParaRPr lang="en-US" dirty="0"/>
          </a:p>
        </p:txBody>
      </p:sp>
      <p:sp>
        <p:nvSpPr>
          <p:cNvPr id="22" name="Text Placeholder 21"/>
          <p:cNvSpPr>
            <a:spLocks noGrp="1"/>
          </p:cNvSpPr>
          <p:nvPr>
            <p:ph type="body" sz="quarter" idx="21"/>
          </p:nvPr>
        </p:nvSpPr>
        <p:spPr>
          <a:xfrm>
            <a:off x="6088063" y="1278847"/>
            <a:ext cx="2599267" cy="350851"/>
          </a:xfrm>
        </p:spPr>
        <p:txBody>
          <a:bodyPr lIns="0"/>
          <a:lstStyle/>
          <a:p>
            <a:pPr marL="0"/>
            <a:r>
              <a:rPr lang="en-US" b="1" dirty="0" smtClean="0"/>
              <a:t>Renewable </a:t>
            </a:r>
            <a:r>
              <a:rPr lang="en-US" b="1" dirty="0"/>
              <a:t>electric </a:t>
            </a:r>
            <a:r>
              <a:rPr lang="en-US" b="1" dirty="0" smtClean="0"/>
              <a:t>power generation</a:t>
            </a:r>
            <a:endParaRPr lang="en-US" b="1" dirty="0"/>
          </a:p>
          <a:p>
            <a:pPr marL="0"/>
            <a:r>
              <a:rPr lang="en-US" sz="1100" dirty="0" smtClean="0"/>
              <a:t>trillion </a:t>
            </a:r>
            <a:r>
              <a:rPr lang="en-US" sz="1100" dirty="0" err="1" smtClean="0"/>
              <a:t>kilowatthours</a:t>
            </a:r>
            <a:endParaRPr lang="en-US" sz="1100" dirty="0"/>
          </a:p>
        </p:txBody>
      </p:sp>
      <p:sp>
        <p:nvSpPr>
          <p:cNvPr id="13" name="Text Placeholder 2"/>
          <p:cNvSpPr txBox="1">
            <a:spLocks/>
          </p:cNvSpPr>
          <p:nvPr/>
        </p:nvSpPr>
        <p:spPr>
          <a:xfrm>
            <a:off x="3387725" y="1078120"/>
            <a:ext cx="2598738" cy="350851"/>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p:blipFill>
        <p:spPr>
          <a:xfrm>
            <a:off x="4748" y="145784"/>
            <a:ext cx="640080" cy="640080"/>
          </a:xfrm>
          <a:prstGeom prst="rect">
            <a:avLst/>
          </a:prstGeom>
        </p:spPr>
      </p:pic>
      <p:sp>
        <p:nvSpPr>
          <p:cNvPr id="21" name="Text Placeholder 20"/>
          <p:cNvSpPr>
            <a:spLocks noGrp="1"/>
          </p:cNvSpPr>
          <p:nvPr>
            <p:ph type="body" sz="quarter" idx="18"/>
          </p:nvPr>
        </p:nvSpPr>
        <p:spPr>
          <a:xfrm>
            <a:off x="3387196" y="1280418"/>
            <a:ext cx="2599267" cy="350851"/>
          </a:xfrm>
        </p:spPr>
        <p:txBody>
          <a:bodyPr lIns="0"/>
          <a:lstStyle/>
          <a:p>
            <a:pPr marL="0" eaLnBrk="0" hangingPunct="0"/>
            <a:r>
              <a:rPr lang="en-US" b="1" dirty="0">
                <a:ea typeface="Times New Roman" charset="0"/>
                <a:cs typeface="Times New Roman" charset="0"/>
              </a:rPr>
              <a:t>F</a:t>
            </a:r>
            <a:r>
              <a:rPr lang="en-US" b="1" dirty="0" smtClean="0">
                <a:ea typeface="Times New Roman" charset="0"/>
                <a:cs typeface="Times New Roman" charset="0"/>
              </a:rPr>
              <a:t>ossil </a:t>
            </a:r>
            <a:r>
              <a:rPr lang="en-US" b="1" dirty="0">
                <a:ea typeface="Times New Roman" charset="0"/>
                <a:cs typeface="Times New Roman" charset="0"/>
              </a:rPr>
              <a:t>fuel-fired electric </a:t>
            </a:r>
            <a:r>
              <a:rPr lang="en-US" b="1" dirty="0" smtClean="0">
                <a:ea typeface="Times New Roman" charset="0"/>
                <a:cs typeface="Times New Roman" charset="0"/>
              </a:rPr>
              <a:t>power generation</a:t>
            </a:r>
            <a:endParaRPr lang="en-US" b="1" dirty="0">
              <a:ea typeface="Times New Roman" charset="0"/>
              <a:cs typeface="Times New Roman" charset="0"/>
            </a:endParaRPr>
          </a:p>
          <a:p>
            <a:pPr marL="0" eaLnBrk="0" hangingPunct="0"/>
            <a:r>
              <a:rPr lang="en-US" sz="1100" dirty="0">
                <a:ea typeface="Times New Roman" charset="0"/>
                <a:cs typeface="Times New Roman" charset="0"/>
              </a:rPr>
              <a:t>trillion </a:t>
            </a:r>
            <a:r>
              <a:rPr lang="en-US" sz="1100" dirty="0" err="1">
                <a:ea typeface="Times New Roman" charset="0"/>
                <a:cs typeface="Times New Roman" charset="0"/>
              </a:rPr>
              <a:t>kilowatthours</a:t>
            </a:r>
            <a:endParaRPr lang="en-US" sz="1100" dirty="0">
              <a:ea typeface="Times New Roman" charset="0"/>
              <a:cs typeface="Times New Roman" charset="0"/>
            </a:endParaRPr>
          </a:p>
        </p:txBody>
      </p:sp>
      <p:sp>
        <p:nvSpPr>
          <p:cNvPr id="15" name="TextBox 14"/>
          <p:cNvSpPr txBox="1"/>
          <p:nvPr/>
        </p:nvSpPr>
        <p:spPr>
          <a:xfrm>
            <a:off x="684211" y="838640"/>
            <a:ext cx="6489221" cy="184666"/>
          </a:xfrm>
          <a:prstGeom prst="rect">
            <a:avLst/>
          </a:prstGeom>
          <a:noFill/>
        </p:spPr>
        <p:txBody>
          <a:bodyPr wrap="square" lIns="0" tIns="0" rIns="0" bIns="0" rtlCol="0">
            <a:spAutoFit/>
          </a:bodyPr>
          <a:lstStyle/>
          <a:p>
            <a:r>
              <a:rPr lang="en-US" sz="1200" b="1" dirty="0" smtClean="0"/>
              <a:t>Generation and carbon dioxide emissions by sector, AEO2021 oil and gas supply cases</a:t>
            </a:r>
            <a:endParaRPr lang="en-US" sz="1200" b="1"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106</a:t>
            </a:fld>
            <a:endParaRPr lang="en-US" dirty="0"/>
          </a:p>
        </p:txBody>
      </p:sp>
    </p:spTree>
    <p:extLst>
      <p:ext uri="{BB962C8B-B14F-4D97-AF65-F5344CB8AC3E}">
        <p14:creationId xmlns:p14="http://schemas.microsoft.com/office/powerpoint/2010/main" val="10621460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8"/>
          <p:cNvGraphicFramePr>
            <a:graphicFrameLocks noGrp="1"/>
          </p:cNvGraphicFramePr>
          <p:nvPr>
            <p:ph sz="quarter" idx="12"/>
            <p:extLst/>
          </p:nvPr>
        </p:nvGraphicFramePr>
        <p:xfrm>
          <a:off x="685800" y="1629420"/>
          <a:ext cx="2598738" cy="276001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684212" y="1278568"/>
            <a:ext cx="2598738" cy="350837"/>
          </a:xfrm>
        </p:spPr>
        <p:txBody>
          <a:bodyPr/>
          <a:lstStyle/>
          <a:p>
            <a:pPr marL="0"/>
            <a:r>
              <a:rPr lang="en-US" b="1" dirty="0"/>
              <a:t>U.S. energy-related carbon dioxide emissions</a:t>
            </a:r>
            <a:endParaRPr lang="en-US" b="1" dirty="0" smtClean="0"/>
          </a:p>
          <a:p>
            <a:pPr marL="0"/>
            <a:r>
              <a:rPr lang="en-US" sz="1100" dirty="0" smtClean="0"/>
              <a:t>billion metric tons</a:t>
            </a:r>
            <a:endParaRPr lang="en-US" sz="1100" dirty="0"/>
          </a:p>
        </p:txBody>
      </p:sp>
      <p:sp>
        <p:nvSpPr>
          <p:cNvPr id="20" name="Text Placeholder 19"/>
          <p:cNvSpPr>
            <a:spLocks noGrp="1"/>
          </p:cNvSpPr>
          <p:nvPr>
            <p:ph type="body" sz="quarter" idx="18"/>
          </p:nvPr>
        </p:nvSpPr>
        <p:spPr>
          <a:xfrm>
            <a:off x="3385608" y="1278568"/>
            <a:ext cx="2599267" cy="350851"/>
          </a:xfrm>
        </p:spPr>
        <p:txBody>
          <a:bodyPr lIns="0"/>
          <a:lstStyle/>
          <a:p>
            <a:pPr marL="0" eaLnBrk="0" hangingPunct="0"/>
            <a:r>
              <a:rPr lang="en-US" b="1" dirty="0">
                <a:ea typeface="Times New Roman" charset="0"/>
                <a:cs typeface="Times New Roman" charset="0"/>
              </a:rPr>
              <a:t>F</a:t>
            </a:r>
            <a:r>
              <a:rPr lang="en-US" b="1" dirty="0" smtClean="0">
                <a:ea typeface="Times New Roman" charset="0"/>
                <a:cs typeface="Times New Roman" charset="0"/>
              </a:rPr>
              <a:t>ossil </a:t>
            </a:r>
            <a:r>
              <a:rPr lang="en-US" b="1" dirty="0">
                <a:ea typeface="Times New Roman" charset="0"/>
                <a:cs typeface="Times New Roman" charset="0"/>
              </a:rPr>
              <a:t>fuel-fired electric </a:t>
            </a:r>
            <a:r>
              <a:rPr lang="en-US" b="1" dirty="0" smtClean="0">
                <a:ea typeface="Times New Roman" charset="0"/>
                <a:cs typeface="Times New Roman" charset="0"/>
              </a:rPr>
              <a:t>power generation</a:t>
            </a:r>
            <a:endParaRPr lang="en-US" b="1" dirty="0">
              <a:ea typeface="Times New Roman" charset="0"/>
              <a:cs typeface="Times New Roman" charset="0"/>
            </a:endParaRPr>
          </a:p>
          <a:p>
            <a:pPr marL="0" eaLnBrk="0" hangingPunct="0"/>
            <a:r>
              <a:rPr lang="en-US" sz="1100" dirty="0">
                <a:ea typeface="Times New Roman" charset="0"/>
                <a:cs typeface="Times New Roman" charset="0"/>
              </a:rPr>
              <a:t>trillion </a:t>
            </a:r>
            <a:r>
              <a:rPr lang="en-US" sz="1100" dirty="0" err="1">
                <a:ea typeface="Times New Roman" charset="0"/>
                <a:cs typeface="Times New Roman" charset="0"/>
              </a:rPr>
              <a:t>kilowatthours</a:t>
            </a:r>
            <a:endParaRPr lang="en-US" sz="1100" dirty="0">
              <a:ea typeface="Times New Roman" charset="0"/>
              <a:cs typeface="Times New Roman" charset="0"/>
            </a:endParaRPr>
          </a:p>
        </p:txBody>
      </p:sp>
      <p:graphicFrame>
        <p:nvGraphicFramePr>
          <p:cNvPr id="14" name="Content Placeholder 18"/>
          <p:cNvGraphicFramePr>
            <a:graphicFrameLocks noGrp="1"/>
          </p:cNvGraphicFramePr>
          <p:nvPr>
            <p:ph sz="quarter" idx="19"/>
            <p:extLst/>
          </p:nvPr>
        </p:nvGraphicFramePr>
        <p:xfrm>
          <a:off x="3385608" y="1629420"/>
          <a:ext cx="2600325" cy="27600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ontent Placeholder 18"/>
          <p:cNvGraphicFramePr>
            <a:graphicFrameLocks noGrp="1"/>
          </p:cNvGraphicFramePr>
          <p:nvPr>
            <p:ph sz="quarter" idx="20"/>
            <p:extLst/>
          </p:nvPr>
        </p:nvGraphicFramePr>
        <p:xfrm>
          <a:off x="6088063" y="1629420"/>
          <a:ext cx="2598737" cy="2760018"/>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4"/>
          <p:cNvSpPr>
            <a:spLocks noGrp="1"/>
          </p:cNvSpPr>
          <p:nvPr>
            <p:ph type="title"/>
          </p:nvPr>
        </p:nvSpPr>
        <p:spPr/>
        <p:txBody>
          <a:bodyPr/>
          <a:lstStyle/>
          <a:p>
            <a:r>
              <a:rPr lang="en-US" dirty="0" smtClean="0"/>
              <a:t>Generation and energy-related carbon dioxide emissions </a:t>
            </a:r>
            <a:r>
              <a:rPr lang="en-US" dirty="0"/>
              <a:t>based on renewable </a:t>
            </a:r>
            <a:r>
              <a:rPr lang="en-US" dirty="0" smtClean="0"/>
              <a:t>cost assumptions</a:t>
            </a:r>
            <a:endParaRPr lang="en-US" dirty="0"/>
          </a:p>
        </p:txBody>
      </p:sp>
      <p:sp>
        <p:nvSpPr>
          <p:cNvPr id="21" name="Text Placeholder 20"/>
          <p:cNvSpPr>
            <a:spLocks noGrp="1"/>
          </p:cNvSpPr>
          <p:nvPr>
            <p:ph type="body" sz="quarter" idx="21"/>
          </p:nvPr>
        </p:nvSpPr>
        <p:spPr>
          <a:xfrm>
            <a:off x="6087533" y="1278569"/>
            <a:ext cx="2599267" cy="350851"/>
          </a:xfrm>
        </p:spPr>
        <p:txBody>
          <a:bodyPr lIns="0"/>
          <a:lstStyle/>
          <a:p>
            <a:pPr marL="0"/>
            <a:r>
              <a:rPr lang="en-US" b="1" dirty="0" smtClean="0"/>
              <a:t>Renewable electric power generation</a:t>
            </a:r>
            <a:endParaRPr lang="en-US" b="1" dirty="0"/>
          </a:p>
          <a:p>
            <a:pPr marL="0"/>
            <a:r>
              <a:rPr lang="en-US" sz="1100" dirty="0" smtClean="0"/>
              <a:t>trillion </a:t>
            </a:r>
            <a:r>
              <a:rPr lang="en-US" sz="1100" dirty="0" err="1" smtClean="0"/>
              <a:t>kilowatthours</a:t>
            </a:r>
            <a:endParaRPr lang="en-US" sz="1100" dirty="0"/>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a:stretch/>
        </p:blipFill>
        <p:spPr>
          <a:xfrm>
            <a:off x="4748" y="145784"/>
            <a:ext cx="640080" cy="640080"/>
          </a:xfrm>
          <a:prstGeom prst="rect">
            <a:avLst/>
          </a:prstGeom>
        </p:spPr>
      </p:pic>
      <p:sp>
        <p:nvSpPr>
          <p:cNvPr id="12" name="TextBox 11"/>
          <p:cNvSpPr txBox="1"/>
          <p:nvPr/>
        </p:nvSpPr>
        <p:spPr>
          <a:xfrm>
            <a:off x="684212" y="838640"/>
            <a:ext cx="6210014" cy="184666"/>
          </a:xfrm>
          <a:prstGeom prst="rect">
            <a:avLst/>
          </a:prstGeom>
          <a:noFill/>
        </p:spPr>
        <p:txBody>
          <a:bodyPr wrap="square" lIns="0" tIns="0" rIns="0" bIns="0" rtlCol="0">
            <a:spAutoFit/>
          </a:bodyPr>
          <a:lstStyle/>
          <a:p>
            <a:r>
              <a:rPr lang="en-US" sz="1200" b="1" dirty="0" smtClean="0"/>
              <a:t>Generation and carbon dioxide emissions by sector, AEO2021 renewables cost cases</a:t>
            </a:r>
            <a:endParaRPr lang="en-US" sz="1200" b="1"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107</a:t>
            </a:fld>
            <a:endParaRPr lang="en-US" dirty="0"/>
          </a:p>
        </p:txBody>
      </p:sp>
    </p:spTree>
    <p:extLst>
      <p:ext uri="{BB962C8B-B14F-4D97-AF65-F5344CB8AC3E}">
        <p14:creationId xmlns:p14="http://schemas.microsoft.com/office/powerpoint/2010/main" val="15497227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r>
              <a:rPr lang="en-US" dirty="0" smtClean="0"/>
              <a:t>Note: Each end-use sector takes into account carbon intensity of electric power.</a:t>
            </a:r>
            <a:endParaRPr lang="en-US" dirty="0"/>
          </a:p>
        </p:txBody>
      </p:sp>
      <p:sp>
        <p:nvSpPr>
          <p:cNvPr id="6" name="Title 5"/>
          <p:cNvSpPr>
            <a:spLocks noGrp="1"/>
          </p:cNvSpPr>
          <p:nvPr>
            <p:ph type="title"/>
          </p:nvPr>
        </p:nvSpPr>
        <p:spPr/>
        <p:txBody>
          <a:bodyPr/>
          <a:lstStyle/>
          <a:p>
            <a:r>
              <a:rPr lang="en-US" dirty="0"/>
              <a:t>Carbon dioxide intensity by </a:t>
            </a:r>
            <a:r>
              <a:rPr lang="en-US" dirty="0" smtClean="0"/>
              <a:t>sector</a:t>
            </a:r>
            <a:endParaRPr lang="en-US" dirty="0"/>
          </a:p>
        </p:txBody>
      </p:sp>
      <p:graphicFrame>
        <p:nvGraphicFramePr>
          <p:cNvPr id="8" name="Content Placeholder 18"/>
          <p:cNvGraphicFramePr>
            <a:graphicFrameLocks noGrp="1"/>
          </p:cNvGraphicFramePr>
          <p:nvPr>
            <p:ph type="chart" sz="quarter" idx="12"/>
            <p:extLst/>
          </p:nvPr>
        </p:nvGraphicFramePr>
        <p:xfrm>
          <a:off x="685800" y="1354217"/>
          <a:ext cx="8001000" cy="3035221"/>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p:blipFill>
        <p:spPr>
          <a:xfrm>
            <a:off x="4748" y="145784"/>
            <a:ext cx="640080" cy="640080"/>
          </a:xfrm>
          <a:prstGeom prst="rect">
            <a:avLst/>
          </a:prstGeom>
        </p:spPr>
      </p:pic>
      <p:sp>
        <p:nvSpPr>
          <p:cNvPr id="3" name="Text Placeholder 2"/>
          <p:cNvSpPr>
            <a:spLocks noGrp="1"/>
          </p:cNvSpPr>
          <p:nvPr>
            <p:ph type="body" sz="quarter" idx="13"/>
          </p:nvPr>
        </p:nvSpPr>
        <p:spPr>
          <a:xfrm>
            <a:off x="685800" y="985679"/>
            <a:ext cx="4525592" cy="411480"/>
          </a:xfrm>
        </p:spPr>
        <p:txBody>
          <a:bodyPr/>
          <a:lstStyle/>
          <a:p>
            <a:pPr marL="0" indent="0" eaLnBrk="0" hangingPunct="0">
              <a:spcBef>
                <a:spcPts val="0"/>
              </a:spcBef>
            </a:pPr>
            <a:r>
              <a:rPr lang="en-US" b="1" dirty="0">
                <a:ea typeface="Times New Roman" charset="0"/>
                <a:cs typeface="Times New Roman" charset="0"/>
              </a:rPr>
              <a:t>Carbon intensity by end-use sector </a:t>
            </a:r>
          </a:p>
          <a:p>
            <a:pPr marL="0" indent="0" eaLnBrk="0" hangingPunct="0">
              <a:spcBef>
                <a:spcPts val="0"/>
              </a:spcBef>
            </a:pPr>
            <a:r>
              <a:rPr lang="en-US" b="1" dirty="0" smtClean="0">
                <a:ea typeface="Times New Roman" charset="0"/>
                <a:cs typeface="Times New Roman" charset="0"/>
              </a:rPr>
              <a:t>AEO2021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solidFill>
                <a:sysClr val="windowText" lastClr="000000"/>
              </a:solidFill>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m</a:t>
            </a:r>
            <a:r>
              <a:rPr lang="en-US" sz="1100" dirty="0">
                <a:solidFill>
                  <a:sysClr val="windowText" lastClr="000000"/>
                </a:solidFill>
                <a:ea typeface="Times New Roman" charset="0"/>
                <a:cs typeface="Times New Roman" charset="0"/>
              </a:rPr>
              <a:t>etric tons of carbon dioxide per billion British thermal </a:t>
            </a:r>
            <a:r>
              <a:rPr lang="en-US" sz="1100" dirty="0" smtClean="0">
                <a:solidFill>
                  <a:sysClr val="windowText" lastClr="000000"/>
                </a:solidFill>
                <a:ea typeface="Times New Roman" charset="0"/>
                <a:cs typeface="Times New Roman" charset="0"/>
              </a:rPr>
              <a:t>units</a:t>
            </a:r>
            <a:endParaRPr lang="en-US" sz="1100" dirty="0">
              <a:solidFill>
                <a:sysClr val="windowText" lastClr="000000"/>
              </a:solidFill>
              <a:ea typeface="Times New Roman" charset="0"/>
              <a:cs typeface="Times New Roman" charset="0"/>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108</a:t>
            </a:fld>
            <a:endParaRPr lang="en-US" dirty="0"/>
          </a:p>
        </p:txBody>
      </p:sp>
    </p:spTree>
    <p:extLst>
      <p:ext uri="{BB962C8B-B14F-4D97-AF65-F5344CB8AC3E}">
        <p14:creationId xmlns:p14="http://schemas.microsoft.com/office/powerpoint/2010/main" val="39587186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 name="Picture 1"/>
          <p:cNvPicPr>
            <a:picLocks noChangeAspect="1"/>
          </p:cNvPicPr>
          <p:nvPr/>
        </p:nvPicPr>
        <p:blipFill>
          <a:blip r:embed="rId3"/>
          <a:stretch>
            <a:fillRect/>
          </a:stretch>
        </p:blipFill>
        <p:spPr>
          <a:xfrm>
            <a:off x="1251598" y="1260618"/>
            <a:ext cx="1833750" cy="1845000"/>
          </a:xfrm>
          <a:prstGeom prst="rect">
            <a:avLst/>
          </a:prstGeom>
        </p:spPr>
      </p:pic>
      <p:sp>
        <p:nvSpPr>
          <p:cNvPr id="15"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smtClean="0">
                <a:solidFill>
                  <a:schemeClr val="bg1"/>
                </a:solidFill>
              </a:rPr>
              <a:t>References</a:t>
            </a:r>
            <a:endParaRPr lang="en-US" sz="2800" dirty="0">
              <a:solidFill>
                <a:schemeClr val="bg1"/>
              </a:solidFill>
            </a:endParaRPr>
          </a:p>
        </p:txBody>
      </p:sp>
    </p:spTree>
    <p:extLst>
      <p:ext uri="{BB962C8B-B14F-4D97-AF65-F5344CB8AC3E}">
        <p14:creationId xmlns:p14="http://schemas.microsoft.com/office/powerpoint/2010/main" val="1309705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a:solidFill>
                  <a:schemeClr val="bg1"/>
                </a:solidFill>
              </a:rPr>
              <a:t>Critical </a:t>
            </a:r>
            <a:r>
              <a:rPr lang="en-US" sz="2800" dirty="0" smtClean="0">
                <a:solidFill>
                  <a:schemeClr val="bg1"/>
                </a:solidFill>
              </a:rPr>
              <a:t>drivers</a:t>
            </a:r>
            <a:endParaRPr lang="en-US" sz="2800" dirty="0">
              <a:solidFill>
                <a:schemeClr val="bg1"/>
              </a:solidFill>
            </a:endParaRPr>
          </a:p>
        </p:txBody>
      </p:sp>
      <p:pic>
        <p:nvPicPr>
          <p:cNvPr id="7" name="Picture 6"/>
          <p:cNvPicPr>
            <a:picLocks noChangeAspect="1"/>
          </p:cNvPicPr>
          <p:nvPr/>
        </p:nvPicPr>
        <p:blipFill>
          <a:blip r:embed="rId3"/>
          <a:stretch>
            <a:fillRect/>
          </a:stretch>
        </p:blipFill>
        <p:spPr>
          <a:xfrm>
            <a:off x="1251599" y="1260618"/>
            <a:ext cx="1833750" cy="1833750"/>
          </a:xfrm>
          <a:prstGeom prst="rect">
            <a:avLst/>
          </a:prstGeom>
        </p:spPr>
      </p:pic>
    </p:spTree>
    <p:extLst>
      <p:ext uri="{BB962C8B-B14F-4D97-AF65-F5344CB8AC3E}">
        <p14:creationId xmlns:p14="http://schemas.microsoft.com/office/powerpoint/2010/main" val="177588663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sp>
        <p:nvSpPr>
          <p:cNvPr id="3" name="Content Placeholder 2"/>
          <p:cNvSpPr>
            <a:spLocks noGrp="1"/>
          </p:cNvSpPr>
          <p:nvPr>
            <p:ph sz="quarter" idx="12"/>
          </p:nvPr>
        </p:nvSpPr>
        <p:spPr/>
        <p:txBody>
          <a:bodyPr/>
          <a:lstStyle/>
          <a:p>
            <a:pPr marL="0" indent="0">
              <a:lnSpc>
                <a:spcPct val="100000"/>
              </a:lnSpc>
              <a:spcBef>
                <a:spcPts val="600"/>
              </a:spcBef>
              <a:spcAft>
                <a:spcPts val="0"/>
              </a:spcAft>
              <a:buNone/>
            </a:pPr>
            <a:r>
              <a:rPr lang="en-US" sz="1000" dirty="0" smtClean="0"/>
              <a:t>AEO </a:t>
            </a:r>
            <a:r>
              <a:rPr lang="en-US" sz="1000" dirty="0"/>
              <a:t>= </a:t>
            </a:r>
            <a:r>
              <a:rPr lang="en-US" sz="1000" i="1" dirty="0"/>
              <a:t>Annual Energy Outlook</a:t>
            </a:r>
          </a:p>
          <a:p>
            <a:pPr marL="0" indent="0">
              <a:lnSpc>
                <a:spcPct val="100000"/>
              </a:lnSpc>
              <a:spcBef>
                <a:spcPts val="600"/>
              </a:spcBef>
              <a:spcAft>
                <a:spcPts val="0"/>
              </a:spcAft>
              <a:buNone/>
            </a:pPr>
            <a:r>
              <a:rPr lang="en-US" sz="1000" dirty="0" err="1"/>
              <a:t>Bcf</a:t>
            </a:r>
            <a:r>
              <a:rPr lang="en-US" sz="1000" dirty="0"/>
              <a:t>/d = billion cubic feet per day</a:t>
            </a:r>
          </a:p>
          <a:p>
            <a:pPr marL="0" indent="0">
              <a:lnSpc>
                <a:spcPct val="100000"/>
              </a:lnSpc>
              <a:spcBef>
                <a:spcPts val="600"/>
              </a:spcBef>
              <a:spcAft>
                <a:spcPts val="0"/>
              </a:spcAft>
              <a:buNone/>
            </a:pPr>
            <a:r>
              <a:rPr lang="en-US" sz="1000" dirty="0"/>
              <a:t>CAGR = compound annual growth rate</a:t>
            </a:r>
          </a:p>
          <a:p>
            <a:pPr marL="0" indent="0">
              <a:lnSpc>
                <a:spcPct val="100000"/>
              </a:lnSpc>
              <a:spcBef>
                <a:spcPts val="600"/>
              </a:spcBef>
              <a:spcAft>
                <a:spcPts val="0"/>
              </a:spcAft>
              <a:buNone/>
            </a:pPr>
            <a:r>
              <a:rPr lang="en-US" sz="1000" dirty="0"/>
              <a:t>CAISO = California Independent System Operator</a:t>
            </a:r>
          </a:p>
          <a:p>
            <a:pPr marL="0" indent="0">
              <a:lnSpc>
                <a:spcPct val="100000"/>
              </a:lnSpc>
              <a:spcBef>
                <a:spcPts val="600"/>
              </a:spcBef>
              <a:spcAft>
                <a:spcPts val="0"/>
              </a:spcAft>
              <a:buNone/>
            </a:pPr>
            <a:r>
              <a:rPr lang="en-US" sz="1000" dirty="0"/>
              <a:t>CCGT = natural gas combined cycle</a:t>
            </a:r>
          </a:p>
          <a:p>
            <a:pPr marL="0" indent="0">
              <a:lnSpc>
                <a:spcPct val="100000"/>
              </a:lnSpc>
              <a:spcBef>
                <a:spcPts val="600"/>
              </a:spcBef>
              <a:spcAft>
                <a:spcPts val="0"/>
              </a:spcAft>
              <a:buNone/>
            </a:pPr>
            <a:r>
              <a:rPr lang="en-US" sz="1000" dirty="0"/>
              <a:t>CFL = compact fluorescent lamp </a:t>
            </a:r>
          </a:p>
          <a:p>
            <a:pPr marL="0" indent="0">
              <a:lnSpc>
                <a:spcPct val="100000"/>
              </a:lnSpc>
              <a:spcBef>
                <a:spcPts val="600"/>
              </a:spcBef>
              <a:spcAft>
                <a:spcPts val="0"/>
              </a:spcAft>
              <a:buNone/>
            </a:pPr>
            <a:r>
              <a:rPr lang="en-US" sz="1000" dirty="0"/>
              <a:t>CHP = combined heat and power</a:t>
            </a:r>
          </a:p>
          <a:p>
            <a:pPr marL="0" indent="0">
              <a:lnSpc>
                <a:spcPct val="100000"/>
              </a:lnSpc>
              <a:spcBef>
                <a:spcPts val="600"/>
              </a:spcBef>
              <a:spcAft>
                <a:spcPts val="0"/>
              </a:spcAft>
              <a:buNone/>
            </a:pPr>
            <a:r>
              <a:rPr lang="en-US" sz="1000" dirty="0"/>
              <a:t>CO2 = carbon dioxide</a:t>
            </a:r>
          </a:p>
          <a:p>
            <a:pPr marL="0" indent="0">
              <a:lnSpc>
                <a:spcPct val="100000"/>
              </a:lnSpc>
              <a:spcBef>
                <a:spcPts val="600"/>
              </a:spcBef>
              <a:spcAft>
                <a:spcPts val="0"/>
              </a:spcAft>
              <a:buNone/>
            </a:pPr>
            <a:r>
              <a:rPr lang="en-US" sz="1000" dirty="0"/>
              <a:t>EIA = U.S. Energy Information Administration</a:t>
            </a:r>
          </a:p>
          <a:p>
            <a:pPr marL="0" indent="0">
              <a:lnSpc>
                <a:spcPct val="100000"/>
              </a:lnSpc>
              <a:spcBef>
                <a:spcPts val="600"/>
              </a:spcBef>
              <a:spcAft>
                <a:spcPts val="0"/>
              </a:spcAft>
              <a:buNone/>
            </a:pPr>
            <a:r>
              <a:rPr lang="en-US" sz="1000" dirty="0"/>
              <a:t>ERCOT = Electric Reliability Council of Texas</a:t>
            </a:r>
            <a:endParaRPr lang="en-US" sz="1000" strike="sngStrike" dirty="0"/>
          </a:p>
          <a:p>
            <a:pPr marL="0" indent="0">
              <a:lnSpc>
                <a:spcPct val="100000"/>
              </a:lnSpc>
              <a:spcBef>
                <a:spcPts val="600"/>
              </a:spcBef>
              <a:spcAft>
                <a:spcPts val="0"/>
              </a:spcAft>
              <a:buNone/>
            </a:pPr>
            <a:r>
              <a:rPr lang="en-US" sz="1000" dirty="0"/>
              <a:t>GDP = gross domestic product</a:t>
            </a:r>
            <a:endParaRPr lang="en-US" sz="1000" strike="sngStrike" dirty="0"/>
          </a:p>
          <a:p>
            <a:pPr marL="0" indent="0">
              <a:lnSpc>
                <a:spcPct val="100000"/>
              </a:lnSpc>
              <a:spcBef>
                <a:spcPts val="600"/>
              </a:spcBef>
              <a:spcAft>
                <a:spcPts val="0"/>
              </a:spcAft>
              <a:buNone/>
            </a:pPr>
            <a:r>
              <a:rPr lang="en-US" sz="1000" dirty="0"/>
              <a:t>HC = High Renewable Cost case</a:t>
            </a:r>
          </a:p>
          <a:p>
            <a:pPr marL="0" indent="0">
              <a:spcBef>
                <a:spcPts val="600"/>
              </a:spcBef>
              <a:spcAft>
                <a:spcPts val="0"/>
              </a:spcAft>
              <a:buNone/>
            </a:pPr>
            <a:r>
              <a:rPr lang="en-US" sz="1000" dirty="0"/>
              <a:t>HOGS = High Oil and Gas Supply case</a:t>
            </a:r>
          </a:p>
          <a:p>
            <a:pPr marL="0" indent="0">
              <a:spcBef>
                <a:spcPts val="600"/>
              </a:spcBef>
              <a:spcAft>
                <a:spcPts val="0"/>
              </a:spcAft>
              <a:buNone/>
            </a:pPr>
            <a:r>
              <a:rPr lang="en-US" sz="1000" dirty="0"/>
              <a:t>LC = Low Renewable Cost case</a:t>
            </a:r>
          </a:p>
          <a:p>
            <a:pPr marL="0" indent="0">
              <a:buNone/>
            </a:pPr>
            <a:endParaRPr lang="en-US" sz="1000" dirty="0"/>
          </a:p>
        </p:txBody>
      </p:sp>
      <p:sp>
        <p:nvSpPr>
          <p:cNvPr id="4" name="Content Placeholder 3"/>
          <p:cNvSpPr>
            <a:spLocks noGrp="1"/>
          </p:cNvSpPr>
          <p:nvPr>
            <p:ph sz="quarter" idx="13"/>
          </p:nvPr>
        </p:nvSpPr>
        <p:spPr/>
        <p:txBody>
          <a:bodyPr/>
          <a:lstStyle/>
          <a:p>
            <a:pPr marL="0" indent="0">
              <a:lnSpc>
                <a:spcPct val="100000"/>
              </a:lnSpc>
              <a:spcBef>
                <a:spcPts val="600"/>
              </a:spcBef>
              <a:spcAft>
                <a:spcPts val="0"/>
              </a:spcAft>
              <a:buNone/>
            </a:pPr>
            <a:endParaRPr lang="en-US" sz="1000" dirty="0" smtClean="0"/>
          </a:p>
          <a:p>
            <a:pPr marL="0" indent="0">
              <a:lnSpc>
                <a:spcPct val="100000"/>
              </a:lnSpc>
              <a:spcBef>
                <a:spcPts val="600"/>
              </a:spcBef>
              <a:spcAft>
                <a:spcPts val="0"/>
              </a:spcAft>
              <a:buNone/>
            </a:pPr>
            <a:r>
              <a:rPr lang="en-US" sz="1000" dirty="0"/>
              <a:t>LED = light-emitting diode </a:t>
            </a:r>
          </a:p>
          <a:p>
            <a:pPr marL="0" indent="0">
              <a:lnSpc>
                <a:spcPct val="100000"/>
              </a:lnSpc>
              <a:spcBef>
                <a:spcPts val="600"/>
              </a:spcBef>
              <a:spcAft>
                <a:spcPts val="0"/>
              </a:spcAft>
              <a:buNone/>
            </a:pPr>
            <a:r>
              <a:rPr lang="en-US" sz="1000" dirty="0"/>
              <a:t>LNG = liquefied natural gas</a:t>
            </a:r>
          </a:p>
          <a:p>
            <a:pPr marL="0" indent="0">
              <a:lnSpc>
                <a:spcPct val="100000"/>
              </a:lnSpc>
              <a:spcBef>
                <a:spcPts val="600"/>
              </a:spcBef>
              <a:spcAft>
                <a:spcPts val="0"/>
              </a:spcAft>
              <a:buNone/>
            </a:pPr>
            <a:r>
              <a:rPr lang="en-US" sz="1000" dirty="0"/>
              <a:t>LOGS = Low Oil and Gas Supply case</a:t>
            </a:r>
          </a:p>
          <a:p>
            <a:pPr marL="0" indent="0">
              <a:lnSpc>
                <a:spcPct val="100000"/>
              </a:lnSpc>
              <a:spcBef>
                <a:spcPts val="600"/>
              </a:spcBef>
              <a:spcAft>
                <a:spcPts val="0"/>
              </a:spcAft>
              <a:buNone/>
            </a:pPr>
            <a:r>
              <a:rPr lang="en-US" sz="1000" dirty="0"/>
              <a:t>PJM = Pennsylvania-New Jersey-Maryland Interconnection</a:t>
            </a:r>
          </a:p>
          <a:p>
            <a:pPr marL="0" indent="0">
              <a:lnSpc>
                <a:spcPct val="100000"/>
              </a:lnSpc>
              <a:spcBef>
                <a:spcPts val="600"/>
              </a:spcBef>
              <a:spcAft>
                <a:spcPts val="0"/>
              </a:spcAft>
              <a:buNone/>
            </a:pPr>
            <a:r>
              <a:rPr lang="en-US" sz="1000" dirty="0"/>
              <a:t>PV = photovoltaic</a:t>
            </a:r>
          </a:p>
          <a:p>
            <a:pPr marL="0" indent="0">
              <a:lnSpc>
                <a:spcPct val="100000"/>
              </a:lnSpc>
              <a:spcBef>
                <a:spcPts val="600"/>
              </a:spcBef>
              <a:spcAft>
                <a:spcPts val="0"/>
              </a:spcAft>
              <a:buNone/>
            </a:pPr>
            <a:r>
              <a:rPr lang="en-US" sz="1000" dirty="0" err="1"/>
              <a:t>Tcf</a:t>
            </a:r>
            <a:r>
              <a:rPr lang="en-US" sz="1000" dirty="0"/>
              <a:t> = trillion cubic </a:t>
            </a:r>
            <a:r>
              <a:rPr lang="en-US" sz="1000" dirty="0" smtClean="0"/>
              <a:t>feet</a:t>
            </a:r>
            <a:endParaRPr lang="en-US" sz="1000" dirty="0"/>
          </a:p>
          <a:p>
            <a:pPr marL="0" indent="0">
              <a:buNone/>
            </a:pPr>
            <a:r>
              <a:rPr lang="en-US" sz="1000" dirty="0"/>
              <a:t>EIA Glossary | </a:t>
            </a:r>
            <a:r>
              <a:rPr lang="en-US" sz="1000" dirty="0">
                <a:hlinkClick r:id="rId4"/>
              </a:rPr>
              <a:t>www.eia.gov/tools/glossary</a:t>
            </a:r>
            <a:endParaRPr lang="en-US" sz="1000" dirty="0"/>
          </a:p>
          <a:p>
            <a:pPr marL="0" indent="0">
              <a:buNone/>
            </a:pPr>
            <a:endParaRPr lang="en-US" sz="1000" dirty="0"/>
          </a:p>
        </p:txBody>
      </p:sp>
      <p:sp>
        <p:nvSpPr>
          <p:cNvPr id="2" name="Title 1"/>
          <p:cNvSpPr>
            <a:spLocks noGrp="1"/>
          </p:cNvSpPr>
          <p:nvPr>
            <p:ph type="title"/>
          </p:nvPr>
        </p:nvSpPr>
        <p:spPr/>
        <p:txBody>
          <a:bodyPr/>
          <a:lstStyle/>
          <a:p>
            <a:r>
              <a:rPr lang="en-US" dirty="0" smtClean="0"/>
              <a:t>Abbreviations</a:t>
            </a:r>
            <a:endParaRPr lang="en-US" dirty="0">
              <a:solidFill>
                <a:srgbClr val="FF0000"/>
              </a:solidFill>
            </a:endParaRP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110</a:t>
            </a:fld>
            <a:endParaRPr lang="en-US" dirty="0"/>
          </a:p>
        </p:txBody>
      </p:sp>
    </p:spTree>
    <p:extLst>
      <p:ext uri="{BB962C8B-B14F-4D97-AF65-F5344CB8AC3E}">
        <p14:creationId xmlns:p14="http://schemas.microsoft.com/office/powerpoint/2010/main" val="6877018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sp>
        <p:nvSpPr>
          <p:cNvPr id="9" name="Text Placeholder 8"/>
          <p:cNvSpPr>
            <a:spLocks noGrp="1"/>
          </p:cNvSpPr>
          <p:nvPr>
            <p:ph type="body" sz="quarter" idx="12"/>
          </p:nvPr>
        </p:nvSpPr>
        <p:spPr/>
        <p:txBody>
          <a:bodyPr/>
          <a:lstStyle/>
          <a:p>
            <a:pPr marL="0" indent="0">
              <a:buNone/>
            </a:pPr>
            <a:r>
              <a:rPr lang="en-US" sz="1200" dirty="0"/>
              <a:t>Projected values are sourced from</a:t>
            </a:r>
          </a:p>
          <a:p>
            <a:pPr marL="457200" lvl="1" indent="0">
              <a:buNone/>
            </a:pPr>
            <a:r>
              <a:rPr lang="en-US" sz="1200" dirty="0"/>
              <a:t>Projections: EIA, </a:t>
            </a:r>
            <a:r>
              <a:rPr lang="en-US" sz="1200" dirty="0" smtClean="0"/>
              <a:t>AEO2021 </a:t>
            </a:r>
            <a:r>
              <a:rPr lang="en-US" sz="1200" dirty="0"/>
              <a:t>National Energy Modeling System (runs: </a:t>
            </a:r>
            <a:r>
              <a:rPr lang="en-US" sz="1200" dirty="0" smtClean="0"/>
              <a:t>ref2021.d113020a</a:t>
            </a:r>
            <a:r>
              <a:rPr lang="en-US" sz="1200" dirty="0"/>
              <a:t>, </a:t>
            </a:r>
            <a:r>
              <a:rPr lang="en-US" sz="1200" dirty="0" smtClean="0"/>
              <a:t>highprice.d113020a</a:t>
            </a:r>
            <a:r>
              <a:rPr lang="en-US" sz="1200" dirty="0"/>
              <a:t>, </a:t>
            </a:r>
            <a:r>
              <a:rPr lang="en-US" sz="1200" dirty="0" smtClean="0"/>
              <a:t>lowprice.d113020a</a:t>
            </a:r>
            <a:r>
              <a:rPr lang="en-US" sz="1200" dirty="0"/>
              <a:t>, </a:t>
            </a:r>
            <a:r>
              <a:rPr lang="en-US" sz="1200" dirty="0" smtClean="0"/>
              <a:t>highmacro.d113020a</a:t>
            </a:r>
            <a:r>
              <a:rPr lang="en-US" sz="1200" dirty="0"/>
              <a:t>, </a:t>
            </a:r>
            <a:r>
              <a:rPr lang="en-US" sz="1200" dirty="0" smtClean="0"/>
              <a:t>lowmacro.d113020a</a:t>
            </a:r>
            <a:r>
              <a:rPr lang="en-US" sz="1200" dirty="0"/>
              <a:t>, </a:t>
            </a:r>
            <a:r>
              <a:rPr lang="en-US" sz="1200" dirty="0" smtClean="0"/>
              <a:t>highogs.d120120a</a:t>
            </a:r>
            <a:r>
              <a:rPr lang="en-US" sz="1200" dirty="0"/>
              <a:t>, </a:t>
            </a:r>
            <a:r>
              <a:rPr lang="en-US" sz="1200" dirty="0" smtClean="0"/>
              <a:t>lowogs.d113020a</a:t>
            </a:r>
            <a:r>
              <a:rPr lang="en-US" sz="1200" dirty="0"/>
              <a:t>, </a:t>
            </a:r>
            <a:r>
              <a:rPr lang="en-US" sz="1200" dirty="0" smtClean="0"/>
              <a:t>hirencst.d113020a</a:t>
            </a:r>
            <a:r>
              <a:rPr lang="en-US" sz="1200" dirty="0"/>
              <a:t>, </a:t>
            </a:r>
            <a:r>
              <a:rPr lang="en-US" sz="1200" dirty="0" smtClean="0"/>
              <a:t>lorencst.d113020a</a:t>
            </a:r>
            <a:r>
              <a:rPr lang="en-US" sz="1200" dirty="0"/>
              <a:t>)</a:t>
            </a:r>
          </a:p>
          <a:p>
            <a:pPr marL="0" indent="0">
              <a:buNone/>
            </a:pPr>
            <a:r>
              <a:rPr lang="en-US" sz="1200" dirty="0"/>
              <a:t>EIA historical data are sourced from</a:t>
            </a:r>
          </a:p>
          <a:p>
            <a:pPr lvl="1"/>
            <a:r>
              <a:rPr lang="en-US" sz="1200" i="1" dirty="0"/>
              <a:t>Monthly Energy Review </a:t>
            </a:r>
            <a:r>
              <a:rPr lang="en-US" sz="1200" dirty="0"/>
              <a:t>(and supporting databases), September </a:t>
            </a:r>
            <a:r>
              <a:rPr lang="en-US" sz="1200" dirty="0" smtClean="0"/>
              <a:t>2020</a:t>
            </a:r>
            <a:endParaRPr lang="en-US" sz="1200" dirty="0"/>
          </a:p>
          <a:p>
            <a:pPr lvl="1"/>
            <a:r>
              <a:rPr lang="en-US" sz="1200" dirty="0"/>
              <a:t>Form EIA-860M, </a:t>
            </a:r>
            <a:r>
              <a:rPr lang="en-US" sz="1200" i="1" dirty="0"/>
              <a:t>Preliminary Monthly Electric Generator </a:t>
            </a:r>
            <a:r>
              <a:rPr lang="en-US" sz="1200" dirty="0"/>
              <a:t>Inventory, July 2020</a:t>
            </a:r>
          </a:p>
          <a:p>
            <a:pPr marL="0" indent="0">
              <a:buNone/>
            </a:pPr>
            <a:r>
              <a:rPr lang="en-US" sz="1200" dirty="0"/>
              <a:t>For source information for specific graphs published in this document, contact </a:t>
            </a:r>
            <a:r>
              <a:rPr lang="en-US" sz="1200" dirty="0">
                <a:hlinkClick r:id="rId4"/>
              </a:rPr>
              <a:t>annualenergyoutlook@eia.gov</a:t>
            </a:r>
            <a:r>
              <a:rPr lang="en-US" sz="1200" dirty="0"/>
              <a:t>. </a:t>
            </a:r>
          </a:p>
          <a:p>
            <a:pPr marL="0" indent="0">
              <a:buNone/>
            </a:pPr>
            <a:endParaRPr lang="en-US" dirty="0"/>
          </a:p>
        </p:txBody>
      </p:sp>
      <p:sp>
        <p:nvSpPr>
          <p:cNvPr id="8" name="Title 7"/>
          <p:cNvSpPr>
            <a:spLocks noGrp="1"/>
          </p:cNvSpPr>
          <p:nvPr>
            <p:ph type="title"/>
          </p:nvPr>
        </p:nvSpPr>
        <p:spPr/>
        <p:txBody>
          <a:bodyPr/>
          <a:lstStyle/>
          <a:p>
            <a:r>
              <a:rPr lang="en-US" dirty="0" smtClean="0"/>
              <a:t>Graph sources</a:t>
            </a:r>
            <a:endParaRPr lang="en-US" dirty="0">
              <a:solidFill>
                <a:srgbClr val="FF0000"/>
              </a:solidFill>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111</a:t>
            </a:fld>
            <a:endParaRPr lang="en-US" dirty="0"/>
          </a:p>
        </p:txBody>
      </p:sp>
    </p:spTree>
    <p:extLst>
      <p:ext uri="{BB962C8B-B14F-4D97-AF65-F5344CB8AC3E}">
        <p14:creationId xmlns:p14="http://schemas.microsoft.com/office/powerpoint/2010/main" val="29488989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032" y="201335"/>
            <a:ext cx="576228" cy="579763"/>
          </a:xfrm>
          <a:prstGeom prst="rect">
            <a:avLst/>
          </a:prstGeom>
        </p:spPr>
      </p:pic>
      <p:sp>
        <p:nvSpPr>
          <p:cNvPr id="9" name="Text Placeholder 8"/>
          <p:cNvSpPr>
            <a:spLocks noGrp="1"/>
          </p:cNvSpPr>
          <p:nvPr>
            <p:ph type="body" sz="quarter" idx="12"/>
          </p:nvPr>
        </p:nvSpPr>
        <p:spPr>
          <a:xfrm>
            <a:off x="685800" y="874914"/>
            <a:ext cx="8001000" cy="3769129"/>
          </a:xfrm>
        </p:spPr>
        <p:txBody>
          <a:bodyPr/>
          <a:lstStyle/>
          <a:p>
            <a:pPr marL="0" indent="0" eaLnBrk="0" hangingPunct="0">
              <a:spcBef>
                <a:spcPct val="0"/>
              </a:spcBef>
              <a:spcAft>
                <a:spcPct val="0"/>
              </a:spcAft>
              <a:buNone/>
            </a:pPr>
            <a:r>
              <a:rPr lang="en-US" altLang="en-US" sz="1400" dirty="0" bmk="longterm">
                <a:solidFill>
                  <a:srgbClr val="000000"/>
                </a:solidFill>
                <a:cs typeface="Times New Roman" panose="02020603050405020304" pitchFamily="18" charset="0"/>
              </a:rPr>
              <a:t>AEO Working Groups </a:t>
            </a:r>
            <a:r>
              <a:rPr lang="en-US" altLang="en-US" sz="1400" dirty="0" smtClean="0" bmk="longterm">
                <a:solidFill>
                  <a:srgbClr val="000000"/>
                </a:solidFill>
                <a:cs typeface="Times New Roman" panose="02020603050405020304" pitchFamily="18" charset="0"/>
              </a:rPr>
              <a:t>| </a:t>
            </a:r>
            <a:r>
              <a:rPr lang="en-US" altLang="en-US" sz="1400" dirty="0" smtClean="0" bmk="longterm">
                <a:solidFill>
                  <a:srgbClr val="000000"/>
                </a:solidFill>
                <a:ea typeface="Arial" panose="020B0604020202020204" pitchFamily="34" charset="0"/>
                <a:cs typeface="Times New Roman" panose="02020603050405020304" pitchFamily="18" charset="0"/>
                <a:hlinkClick r:id="rId3"/>
              </a:rPr>
              <a:t>https</a:t>
            </a:r>
            <a:r>
              <a:rPr lang="en-US" altLang="en-US" sz="1400" dirty="0" bmk="longterm">
                <a:solidFill>
                  <a:srgbClr val="000000"/>
                </a:solidFill>
                <a:ea typeface="Arial" panose="020B0604020202020204" pitchFamily="34" charset="0"/>
                <a:cs typeface="Times New Roman" panose="02020603050405020304" pitchFamily="18" charset="0"/>
                <a:hlinkClick r:id="rId3"/>
              </a:rPr>
              <a:t>://www.eia.gov/outlooks/aeo/workinggroup</a:t>
            </a:r>
            <a:r>
              <a:rPr lang="en-US" altLang="en-US" sz="1400" dirty="0" smtClean="0" bmk="longterm">
                <a:solidFill>
                  <a:srgbClr val="000000"/>
                </a:solidFill>
                <a:ea typeface="Arial" panose="020B0604020202020204" pitchFamily="34" charset="0"/>
                <a:cs typeface="Times New Roman" panose="02020603050405020304" pitchFamily="18" charset="0"/>
                <a:hlinkClick r:id="rId3"/>
              </a:rPr>
              <a:t>/</a:t>
            </a:r>
            <a:endParaRPr lang="en-US" altLang="en-US" sz="1400" dirty="0" smtClean="0" bmk="longterm">
              <a:solidFill>
                <a:srgbClr val="000000"/>
              </a:solidFill>
              <a:ea typeface="Arial" panose="020B0604020202020204" pitchFamily="34" charset="0"/>
              <a:cs typeface="Times New Roman" panose="02020603050405020304" pitchFamily="18" charset="0"/>
            </a:endParaRPr>
          </a:p>
          <a:p>
            <a:pPr marL="0" lvl="0" indent="0" eaLnBrk="0" hangingPunct="0">
              <a:spcBef>
                <a:spcPct val="0"/>
              </a:spcBef>
              <a:spcAft>
                <a:spcPct val="0"/>
              </a:spcAft>
              <a:buNone/>
            </a:pPr>
            <a:endParaRPr lang="en-US" altLang="en-US" sz="1400" dirty="0" bmk="longterm">
              <a:solidFill>
                <a:srgbClr val="000000"/>
              </a:solidFill>
            </a:endParaRPr>
          </a:p>
          <a:p>
            <a:pPr marL="0" lvl="0" indent="0" eaLnBrk="0" hangingPunct="0">
              <a:spcBef>
                <a:spcPct val="0"/>
              </a:spcBef>
              <a:spcAft>
                <a:spcPct val="0"/>
              </a:spcAft>
              <a:buNone/>
            </a:pPr>
            <a:r>
              <a:rPr lang="en-US" altLang="en-US" sz="1400" dirty="0" bmk="longterm">
                <a:solidFill>
                  <a:srgbClr val="000000"/>
                </a:solidFill>
                <a:cs typeface="Times New Roman" panose="02020603050405020304" pitchFamily="18" charset="0"/>
              </a:rPr>
              <a:t>AEO Analysis and Forecasting Experts </a:t>
            </a:r>
            <a:r>
              <a:rPr lang="en-US" altLang="en-US" sz="1400" dirty="0" smtClean="0" bmk="longterm">
                <a:solidFill>
                  <a:srgbClr val="000000"/>
                </a:solidFill>
                <a:cs typeface="Times New Roman" panose="02020603050405020304" pitchFamily="18" charset="0"/>
              </a:rPr>
              <a:t>| </a:t>
            </a:r>
            <a:r>
              <a:rPr lang="en-US" altLang="en-US" sz="1400" dirty="0" smtClean="0">
                <a:solidFill>
                  <a:srgbClr val="000000"/>
                </a:solidFill>
                <a:ea typeface="Arial" panose="020B0604020202020204" pitchFamily="34" charset="0"/>
                <a:cs typeface="Times New Roman" panose="02020603050405020304" pitchFamily="18" charset="0"/>
                <a:hlinkClick r:id="rId4"/>
              </a:rPr>
              <a:t>https</a:t>
            </a:r>
            <a:r>
              <a:rPr lang="en-US" altLang="en-US" sz="1400" dirty="0">
                <a:solidFill>
                  <a:srgbClr val="000000"/>
                </a:solidFill>
                <a:ea typeface="Arial" panose="020B0604020202020204" pitchFamily="34" charset="0"/>
                <a:cs typeface="Times New Roman" panose="02020603050405020304" pitchFamily="18" charset="0"/>
                <a:hlinkClick r:id="rId4"/>
              </a:rPr>
              <a:t>://</a:t>
            </a:r>
            <a:r>
              <a:rPr lang="en-US" altLang="en-US" sz="1400" dirty="0" smtClean="0">
                <a:solidFill>
                  <a:srgbClr val="000000"/>
                </a:solidFill>
                <a:ea typeface="Arial" panose="020B0604020202020204" pitchFamily="34" charset="0"/>
                <a:cs typeface="Times New Roman" panose="02020603050405020304" pitchFamily="18" charset="0"/>
                <a:hlinkClick r:id="rId4"/>
              </a:rPr>
              <a:t>www.eia.gov/about/contact/forecasting.php#longterm</a:t>
            </a:r>
            <a:endParaRPr lang="en-US" altLang="en-US" sz="1400" dirty="0" smtClean="0">
              <a:solidFill>
                <a:srgbClr val="000000"/>
              </a:solidFill>
              <a:ea typeface="Arial" panose="020B0604020202020204" pitchFamily="34" charset="0"/>
              <a:cs typeface="Times New Roman" panose="02020603050405020304" pitchFamily="18" charset="0"/>
            </a:endParaRPr>
          </a:p>
          <a:p>
            <a:pPr marL="0" lvl="0" indent="0" eaLnBrk="0" hangingPunct="0">
              <a:spcBef>
                <a:spcPct val="0"/>
              </a:spcBef>
              <a:spcAft>
                <a:spcPct val="0"/>
              </a:spcAft>
              <a:buNone/>
            </a:pPr>
            <a:endParaRPr lang="en-US" altLang="en-US" sz="1400" dirty="0">
              <a:solidFill>
                <a:srgbClr val="000000"/>
              </a:solidFill>
              <a:cs typeface="Times New Roman" panose="02020603050405020304" pitchFamily="18" charset="0"/>
            </a:endParaRPr>
          </a:p>
          <a:p>
            <a:pPr marL="0" lvl="0" indent="0" eaLnBrk="0" hangingPunct="0">
              <a:spcBef>
                <a:spcPct val="0"/>
              </a:spcBef>
              <a:spcAft>
                <a:spcPct val="0"/>
              </a:spcAft>
              <a:buNone/>
            </a:pPr>
            <a:r>
              <a:rPr lang="en-US" altLang="en-US" sz="1400" dirty="0" smtClean="0">
                <a:solidFill>
                  <a:srgbClr val="000000"/>
                </a:solidFill>
                <a:cs typeface="Times New Roman" panose="02020603050405020304" pitchFamily="18" charset="0"/>
              </a:rPr>
              <a:t>U.S. Energy Information Administration homepage | </a:t>
            </a:r>
            <a:r>
              <a:rPr lang="en-US" altLang="en-US" sz="1400" dirty="0" smtClean="0">
                <a:solidFill>
                  <a:srgbClr val="000000"/>
                </a:solidFill>
                <a:cs typeface="Times New Roman" panose="02020603050405020304" pitchFamily="18" charset="0"/>
                <a:hlinkClick r:id="rId5"/>
              </a:rPr>
              <a:t>www.eia.gov</a:t>
            </a: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r>
              <a:rPr lang="en-US" altLang="en-US" sz="1400" dirty="0" smtClean="0">
                <a:solidFill>
                  <a:srgbClr val="000000"/>
                </a:solidFill>
                <a:cs typeface="Times New Roman" panose="02020603050405020304" pitchFamily="18" charset="0"/>
              </a:rPr>
              <a:t>Short-Term Energy Outlook | </a:t>
            </a:r>
            <a:r>
              <a:rPr lang="en-US" altLang="en-US" sz="1400" dirty="0" smtClean="0">
                <a:solidFill>
                  <a:srgbClr val="000000"/>
                </a:solidFill>
                <a:cs typeface="Times New Roman" panose="02020603050405020304" pitchFamily="18" charset="0"/>
                <a:hlinkClick r:id="rId6"/>
              </a:rPr>
              <a:t>www.eia.gov/steo</a:t>
            </a: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r>
              <a:rPr lang="en-US" altLang="en-US" sz="1400" dirty="0" smtClean="0">
                <a:solidFill>
                  <a:srgbClr val="000000"/>
                </a:solidFill>
                <a:cs typeface="Times New Roman" panose="02020603050405020304" pitchFamily="18" charset="0"/>
              </a:rPr>
              <a:t>Annual Energy Outlook | </a:t>
            </a:r>
            <a:r>
              <a:rPr lang="en-US" altLang="en-US" sz="1400" dirty="0" smtClean="0">
                <a:solidFill>
                  <a:srgbClr val="000000"/>
                </a:solidFill>
                <a:cs typeface="Times New Roman" panose="02020603050405020304" pitchFamily="18" charset="0"/>
                <a:hlinkClick r:id="rId7"/>
              </a:rPr>
              <a:t>www.eia.gov/aeo</a:t>
            </a: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r>
              <a:rPr lang="en-US" altLang="en-US" sz="1400" dirty="0" smtClean="0">
                <a:solidFill>
                  <a:srgbClr val="000000"/>
                </a:solidFill>
                <a:cs typeface="Times New Roman" panose="02020603050405020304" pitchFamily="18" charset="0"/>
              </a:rPr>
              <a:t>International Energy Outlook | </a:t>
            </a:r>
            <a:r>
              <a:rPr lang="en-US" altLang="en-US" sz="1400" dirty="0" smtClean="0">
                <a:solidFill>
                  <a:srgbClr val="000000"/>
                </a:solidFill>
                <a:cs typeface="Times New Roman" panose="02020603050405020304" pitchFamily="18" charset="0"/>
                <a:hlinkClick r:id="rId8"/>
              </a:rPr>
              <a:t>www.eia.gov/ieo</a:t>
            </a: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r>
              <a:rPr lang="en-US" altLang="en-US" sz="1400" dirty="0" smtClean="0">
                <a:solidFill>
                  <a:srgbClr val="000000"/>
                </a:solidFill>
                <a:cs typeface="Times New Roman" panose="02020603050405020304" pitchFamily="18" charset="0"/>
              </a:rPr>
              <a:t>Monthly Energy Review | </a:t>
            </a:r>
            <a:r>
              <a:rPr lang="en-US" altLang="en-US" sz="1400" dirty="0" smtClean="0">
                <a:solidFill>
                  <a:srgbClr val="000000"/>
                </a:solidFill>
                <a:cs typeface="Times New Roman" panose="02020603050405020304" pitchFamily="18" charset="0"/>
                <a:hlinkClick r:id="rId9"/>
              </a:rPr>
              <a:t>www.eia.gov/mer</a:t>
            </a: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r>
              <a:rPr lang="en-US" altLang="en-US" sz="1400" dirty="0" smtClean="0">
                <a:solidFill>
                  <a:srgbClr val="000000"/>
                </a:solidFill>
                <a:cs typeface="Times New Roman" panose="02020603050405020304" pitchFamily="18" charset="0"/>
              </a:rPr>
              <a:t>Today in Energy | </a:t>
            </a:r>
            <a:r>
              <a:rPr lang="en-US" altLang="en-US" sz="1400" dirty="0" smtClean="0">
                <a:solidFill>
                  <a:srgbClr val="000000"/>
                </a:solidFill>
                <a:cs typeface="Times New Roman" panose="02020603050405020304" pitchFamily="18" charset="0"/>
                <a:hlinkClick r:id="rId10"/>
              </a:rPr>
              <a:t>www.eia.gov/todayinenergy</a:t>
            </a: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endParaRPr lang="en-US" altLang="en-US" sz="1400" dirty="0">
              <a:solidFill>
                <a:srgbClr val="000000"/>
              </a:solidFill>
              <a:cs typeface="Times New Roman" panose="02020603050405020304" pitchFamily="18" charset="0"/>
            </a:endParaRPr>
          </a:p>
          <a:p>
            <a:pPr marL="0" lvl="0" indent="0" eaLnBrk="0" hangingPunct="0">
              <a:spcBef>
                <a:spcPct val="0"/>
              </a:spcBef>
              <a:spcAft>
                <a:spcPct val="0"/>
              </a:spcAft>
              <a:buNone/>
            </a:pPr>
            <a:r>
              <a:rPr lang="en-US" altLang="en-US" sz="1400" dirty="0" smtClean="0">
                <a:solidFill>
                  <a:srgbClr val="000000"/>
                </a:solidFill>
                <a:cs typeface="Times New Roman" panose="02020603050405020304" pitchFamily="18" charset="0"/>
              </a:rPr>
              <a:t>EIA’s Application Programming Interface (API) | </a:t>
            </a:r>
            <a:r>
              <a:rPr lang="en-US" altLang="en-US" sz="1400" dirty="0" smtClean="0">
                <a:solidFill>
                  <a:srgbClr val="000000"/>
                </a:solidFill>
                <a:cs typeface="Times New Roman" panose="02020603050405020304" pitchFamily="18" charset="0"/>
                <a:hlinkClick r:id="rId11"/>
              </a:rPr>
              <a:t>www.eia.gov/opendata</a:t>
            </a: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endParaRPr lang="en-US" altLang="en-US" sz="1400" dirty="0" smtClean="0">
              <a:solidFill>
                <a:srgbClr val="000000"/>
              </a:solidFill>
              <a:cs typeface="Times New Roman" panose="02020603050405020304" pitchFamily="18" charset="0"/>
            </a:endParaRPr>
          </a:p>
          <a:p>
            <a:pPr marL="0" lvl="0" indent="0" eaLnBrk="0" hangingPunct="0">
              <a:spcBef>
                <a:spcPct val="0"/>
              </a:spcBef>
              <a:spcAft>
                <a:spcPct val="0"/>
              </a:spcAft>
              <a:buNone/>
            </a:pPr>
            <a:endParaRPr lang="en-US" altLang="en-US" sz="2000" dirty="0">
              <a:solidFill>
                <a:srgbClr val="000000"/>
              </a:solidFill>
              <a:latin typeface="Arial" panose="020B0604020202020204" pitchFamily="34" charset="0"/>
            </a:endParaRPr>
          </a:p>
        </p:txBody>
      </p:sp>
      <p:sp>
        <p:nvSpPr>
          <p:cNvPr id="8" name="Title 7"/>
          <p:cNvSpPr>
            <a:spLocks noGrp="1"/>
          </p:cNvSpPr>
          <p:nvPr>
            <p:ph type="title"/>
          </p:nvPr>
        </p:nvSpPr>
        <p:spPr/>
        <p:txBody>
          <a:bodyPr/>
          <a:lstStyle/>
          <a:p>
            <a:r>
              <a:rPr lang="en-US" dirty="0" smtClean="0"/>
              <a:t>For more information</a:t>
            </a:r>
            <a:endParaRPr lang="en-US"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112</a:t>
            </a:fld>
            <a:endParaRPr lang="en-US" dirty="0"/>
          </a:p>
        </p:txBody>
      </p:sp>
    </p:spTree>
    <p:extLst>
      <p:ext uri="{BB962C8B-B14F-4D97-AF65-F5344CB8AC3E}">
        <p14:creationId xmlns:p14="http://schemas.microsoft.com/office/powerpoint/2010/main" val="3464371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31520" y="1069945"/>
            <a:ext cx="3931920" cy="350851"/>
          </a:xfrm>
        </p:spPr>
        <p:txBody>
          <a:bodyPr/>
          <a:lstStyle/>
          <a:p>
            <a:pPr marL="0" indent="0" eaLnBrk="0" hangingPunct="0">
              <a:spcBef>
                <a:spcPts val="0"/>
              </a:spcBef>
            </a:pPr>
            <a:r>
              <a:rPr lang="en-US" b="1" dirty="0" smtClean="0">
                <a:solidFill>
                  <a:sysClr val="windowText" lastClr="000000"/>
                </a:solidFill>
                <a:ea typeface="Times New Roman" charset="0"/>
                <a:cs typeface="Times New Roman" charset="0"/>
              </a:rPr>
              <a:t>North </a:t>
            </a:r>
            <a:r>
              <a:rPr lang="en-US" b="1" dirty="0">
                <a:solidFill>
                  <a:sysClr val="windowText" lastClr="000000"/>
                </a:solidFill>
                <a:ea typeface="Times New Roman" charset="0"/>
                <a:cs typeface="Times New Roman" charset="0"/>
              </a:rPr>
              <a:t>Sea Brent crude oil </a:t>
            </a:r>
            <a:r>
              <a:rPr lang="en-US" b="1" dirty="0" smtClean="0">
                <a:solidFill>
                  <a:sysClr val="windowText" lastClr="000000"/>
                </a:solidFill>
                <a:ea typeface="Times New Roman" charset="0"/>
                <a:cs typeface="Times New Roman" charset="0"/>
              </a:rPr>
              <a:t>price</a:t>
            </a:r>
            <a:endParaRPr lang="en-US" b="1" dirty="0">
              <a:solidFill>
                <a:sysClr val="windowText" lastClr="000000"/>
              </a:solidFill>
              <a:ea typeface="Times New Roman" charset="0"/>
              <a:cs typeface="Times New Roman" charset="0"/>
            </a:endParaRPr>
          </a:p>
          <a:p>
            <a:pPr marL="0" indent="0" eaLnBrk="0" hangingPunct="0">
              <a:spcBef>
                <a:spcPts val="0"/>
              </a:spcBef>
            </a:pPr>
            <a:r>
              <a:rPr lang="en-US" b="1" dirty="0" smtClean="0">
                <a:solidFill>
                  <a:sysClr val="windowText" lastClr="000000"/>
                </a:solidFill>
                <a:ea typeface="Times New Roman" charset="0"/>
                <a:cs typeface="Times New Roman" charset="0"/>
              </a:rPr>
              <a:t>AEO2021 side </a:t>
            </a:r>
            <a:r>
              <a:rPr lang="en-US" b="1" dirty="0">
                <a:solidFill>
                  <a:sysClr val="windowText" lastClr="000000"/>
                </a:solidFill>
                <a:ea typeface="Times New Roman" charset="0"/>
                <a:cs typeface="Times New Roman" charset="0"/>
              </a:rPr>
              <a:t>c</a:t>
            </a:r>
            <a:r>
              <a:rPr lang="en-US" b="1" dirty="0" smtClean="0">
                <a:solidFill>
                  <a:sysClr val="windowText" lastClr="000000"/>
                </a:solidFill>
                <a:ea typeface="Times New Roman" charset="0"/>
                <a:cs typeface="Times New Roman" charset="0"/>
              </a:rPr>
              <a:t>ases</a:t>
            </a:r>
          </a:p>
          <a:p>
            <a:pPr marL="0" indent="0" eaLnBrk="0" hangingPunct="0">
              <a:spcBef>
                <a:spcPts val="0"/>
              </a:spcBef>
            </a:pPr>
            <a:r>
              <a:rPr lang="en-US" sz="1100" dirty="0" smtClean="0">
                <a:solidFill>
                  <a:sysClr val="windowText" lastClr="000000"/>
                </a:solidFill>
                <a:ea typeface="Times New Roman" charset="0"/>
                <a:cs typeface="Times New Roman" charset="0"/>
              </a:rPr>
              <a:t>2020 </a:t>
            </a:r>
            <a:r>
              <a:rPr lang="en-US" sz="1100" dirty="0">
                <a:solidFill>
                  <a:sysClr val="windowText" lastClr="000000"/>
                </a:solidFill>
                <a:ea typeface="Times New Roman" charset="0"/>
                <a:cs typeface="Times New Roman" charset="0"/>
              </a:rPr>
              <a:t>dollars per </a:t>
            </a:r>
            <a:r>
              <a:rPr lang="en-US" sz="1100" dirty="0" smtClean="0">
                <a:solidFill>
                  <a:sysClr val="windowText" lastClr="000000"/>
                </a:solidFill>
                <a:ea typeface="Times New Roman" charset="0"/>
                <a:cs typeface="Times New Roman" charset="0"/>
              </a:rPr>
              <a:t>barrel</a:t>
            </a:r>
            <a:endParaRPr lang="en-US" sz="1100" dirty="0">
              <a:solidFill>
                <a:sysClr val="windowText" lastClr="000000"/>
              </a:solidFill>
              <a:ea typeface="Times New Roman" charset="0"/>
              <a:cs typeface="Times New Roman" charset="0"/>
            </a:endParaRPr>
          </a:p>
        </p:txBody>
      </p:sp>
      <p:sp>
        <p:nvSpPr>
          <p:cNvPr id="5" name="Text Placeholder 4"/>
          <p:cNvSpPr>
            <a:spLocks noGrp="1"/>
          </p:cNvSpPr>
          <p:nvPr>
            <p:ph type="body" sz="quarter" idx="18"/>
          </p:nvPr>
        </p:nvSpPr>
        <p:spPr>
          <a:xfrm>
            <a:off x="4663440" y="1052274"/>
            <a:ext cx="4023360" cy="350851"/>
          </a:xfrm>
        </p:spPr>
        <p:txBody>
          <a:bodyPr lIns="0"/>
          <a:lstStyle/>
          <a:p>
            <a:pPr marL="0" indent="0" algn="l" eaLnBrk="0" hangingPunct="0">
              <a:spcBef>
                <a:spcPts val="0"/>
              </a:spcBef>
            </a:pPr>
            <a:r>
              <a:rPr lang="en-US" b="1" dirty="0">
                <a:solidFill>
                  <a:sysClr val="windowText" lastClr="000000"/>
                </a:solidFill>
                <a:latin typeface="Arial" panose="020B0604020202020204" pitchFamily="34" charset="0"/>
                <a:ea typeface="Times New Roman" charset="0"/>
                <a:cs typeface="Arial" panose="020B0604020202020204" pitchFamily="34" charset="0"/>
              </a:rPr>
              <a:t>N</a:t>
            </a:r>
            <a:r>
              <a:rPr lang="en-US" b="1" dirty="0" smtClean="0">
                <a:solidFill>
                  <a:sysClr val="windowText" lastClr="000000"/>
                </a:solidFill>
                <a:latin typeface="Arial" panose="020B0604020202020204" pitchFamily="34" charset="0"/>
                <a:ea typeface="Times New Roman" charset="0"/>
                <a:cs typeface="Arial" panose="020B0604020202020204" pitchFamily="34" charset="0"/>
              </a:rPr>
              <a:t>atural </a:t>
            </a:r>
            <a:r>
              <a:rPr lang="en-US" b="1" dirty="0">
                <a:solidFill>
                  <a:sysClr val="windowText" lastClr="000000"/>
                </a:solidFill>
                <a:latin typeface="Arial" panose="020B0604020202020204" pitchFamily="34" charset="0"/>
                <a:ea typeface="Times New Roman" charset="0"/>
                <a:cs typeface="Arial" panose="020B0604020202020204" pitchFamily="34" charset="0"/>
              </a:rPr>
              <a:t>gas price at Henry </a:t>
            </a:r>
            <a:r>
              <a:rPr lang="en-US" b="1" dirty="0" smtClean="0">
                <a:solidFill>
                  <a:sysClr val="windowText" lastClr="000000"/>
                </a:solidFill>
                <a:latin typeface="Arial" panose="020B0604020202020204" pitchFamily="34" charset="0"/>
                <a:ea typeface="Times New Roman" charset="0"/>
                <a:cs typeface="Arial" panose="020B0604020202020204" pitchFamily="34" charset="0"/>
              </a:rPr>
              <a:t>Hub</a:t>
            </a:r>
          </a:p>
          <a:p>
            <a:pPr marL="0" indent="0" algn="l" eaLnBrk="0" hangingPunct="0">
              <a:spcBef>
                <a:spcPts val="0"/>
              </a:spcBef>
            </a:pPr>
            <a:r>
              <a:rPr lang="en-US" b="1" dirty="0" smtClean="0">
                <a:solidFill>
                  <a:sysClr val="windowText" lastClr="000000"/>
                </a:solidFill>
                <a:latin typeface="Arial" panose="020B0604020202020204" pitchFamily="34" charset="0"/>
                <a:ea typeface="Times New Roman" charset="0"/>
                <a:cs typeface="Arial" panose="020B0604020202020204" pitchFamily="34" charset="0"/>
              </a:rPr>
              <a:t>AEO2021 side cases</a:t>
            </a:r>
          </a:p>
          <a:p>
            <a:pPr marL="0" indent="0" algn="l" eaLnBrk="0" hangingPunct="0">
              <a:spcBef>
                <a:spcPts val="0"/>
              </a:spcBef>
            </a:pPr>
            <a:r>
              <a:rPr lang="en-US" sz="1100" dirty="0" smtClean="0">
                <a:solidFill>
                  <a:sysClr val="windowText" lastClr="000000"/>
                </a:solidFill>
                <a:latin typeface="Arial" panose="020B0604020202020204" pitchFamily="34" charset="0"/>
                <a:ea typeface="Times New Roman" charset="0"/>
                <a:cs typeface="Arial" panose="020B0604020202020204" pitchFamily="34" charset="0"/>
              </a:rPr>
              <a:t>2020 dollars per million British thermal units</a:t>
            </a:r>
            <a:endParaRPr lang="en-US" sz="1100" dirty="0">
              <a:solidFill>
                <a:sysClr val="windowText" lastClr="000000"/>
              </a:solidFill>
              <a:ea typeface="Times New Roman" charset="0"/>
              <a:cs typeface="Times New Roman" charset="0"/>
            </a:endParaRPr>
          </a:p>
        </p:txBody>
      </p:sp>
      <p:sp>
        <p:nvSpPr>
          <p:cNvPr id="7" name="Title 6"/>
          <p:cNvSpPr>
            <a:spLocks noGrp="1"/>
          </p:cNvSpPr>
          <p:nvPr>
            <p:ph type="title"/>
          </p:nvPr>
        </p:nvSpPr>
        <p:spPr/>
        <p:txBody>
          <a:bodyPr/>
          <a:lstStyle/>
          <a:p>
            <a:r>
              <a:rPr lang="en-US" dirty="0"/>
              <a:t>Crude oil price assumptions and natural gas price </a:t>
            </a:r>
            <a:r>
              <a:rPr lang="en-US" dirty="0" smtClean="0"/>
              <a:t>projections</a:t>
            </a:r>
            <a:endParaRPr lang="en-US" dirty="0"/>
          </a:p>
        </p:txBody>
      </p:sp>
      <p:graphicFrame>
        <p:nvGraphicFramePr>
          <p:cNvPr id="9" name="Content Placeholder 18"/>
          <p:cNvGraphicFramePr>
            <a:graphicFrameLocks noGrp="1"/>
          </p:cNvGraphicFramePr>
          <p:nvPr>
            <p:ph sz="quarter" idx="12"/>
            <p:extLst>
              <p:ext uri="{D42A27DB-BD31-4B8C-83A1-F6EECF244321}">
                <p14:modId xmlns:p14="http://schemas.microsoft.com/office/powerpoint/2010/main" val="3105812794"/>
              </p:ext>
            </p:extLst>
          </p:nvPr>
        </p:nvGraphicFramePr>
        <p:xfrm>
          <a:off x="685800" y="1438467"/>
          <a:ext cx="3932238" cy="29509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21"/>
          <p:cNvGraphicFramePr>
            <a:graphicFrameLocks noGrp="1"/>
          </p:cNvGraphicFramePr>
          <p:nvPr>
            <p:ph sz="quarter" idx="13"/>
            <p:extLst>
              <p:ext uri="{D42A27DB-BD31-4B8C-83A1-F6EECF244321}">
                <p14:modId xmlns:p14="http://schemas.microsoft.com/office/powerpoint/2010/main" val="2835958474"/>
              </p:ext>
            </p:extLst>
          </p:nvPr>
        </p:nvGraphicFramePr>
        <p:xfrm>
          <a:off x="4664075" y="1438467"/>
          <a:ext cx="4022725" cy="2950971"/>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p:cNvPicPr>
            <a:picLocks noChangeAspect="1"/>
          </p:cNvPicPr>
          <p:nvPr/>
        </p:nvPicPr>
        <p:blipFill>
          <a:blip r:embed="rId5"/>
          <a:stretch>
            <a:fillRect/>
          </a:stretch>
        </p:blipFill>
        <p:spPr>
          <a:xfrm>
            <a:off x="43032" y="163620"/>
            <a:ext cx="576228" cy="576228"/>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12</a:t>
            </a:fld>
            <a:endParaRPr lang="en-US" dirty="0"/>
          </a:p>
        </p:txBody>
      </p:sp>
    </p:spTree>
    <p:extLst>
      <p:ext uri="{BB962C8B-B14F-4D97-AF65-F5344CB8AC3E}">
        <p14:creationId xmlns:p14="http://schemas.microsoft.com/office/powerpoint/2010/main" val="226428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31520" y="1059393"/>
            <a:ext cx="3931920" cy="350851"/>
          </a:xfrm>
        </p:spPr>
        <p:txBody>
          <a:bodyPr/>
          <a:lstStyle/>
          <a:p>
            <a:pPr marL="0" indent="0" eaLnBrk="0" hangingPunct="0">
              <a:spcBef>
                <a:spcPts val="0"/>
              </a:spcBef>
            </a:pPr>
            <a:r>
              <a:rPr lang="en-US" b="1" dirty="0" smtClean="0">
                <a:ea typeface="Times New Roman" charset="0"/>
                <a:cs typeface="Times New Roman" charset="0"/>
              </a:rPr>
              <a:t>U.S. gross </a:t>
            </a:r>
            <a:r>
              <a:rPr lang="en-US" b="1" dirty="0">
                <a:ea typeface="Times New Roman" charset="0"/>
                <a:cs typeface="Times New Roman" charset="0"/>
              </a:rPr>
              <a:t>domestic product </a:t>
            </a:r>
            <a:r>
              <a:rPr lang="en-US" b="1" dirty="0" smtClean="0">
                <a:ea typeface="Times New Roman" charset="0"/>
                <a:cs typeface="Times New Roman" charset="0"/>
              </a:rPr>
              <a:t>assumptions</a:t>
            </a:r>
          </a:p>
          <a:p>
            <a:pPr marL="0" indent="0" eaLnBrk="0" hangingPunct="0">
              <a:spcBef>
                <a:spcPts val="0"/>
              </a:spcBef>
            </a:pPr>
            <a:r>
              <a:rPr lang="en-US" b="1" dirty="0">
                <a:ea typeface="Times New Roman" charset="0"/>
                <a:cs typeface="Times New Roman" charset="0"/>
              </a:rPr>
              <a:t>AEO2021 economic growth </a:t>
            </a:r>
            <a:r>
              <a:rPr lang="en-US" b="1" dirty="0" smtClean="0">
                <a:ea typeface="Times New Roman" charset="0"/>
                <a:cs typeface="Times New Roman" charset="0"/>
              </a:rPr>
              <a:t>cases</a:t>
            </a:r>
            <a:endParaRPr lang="en-US"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trillion 2012 dollars</a:t>
            </a:r>
          </a:p>
        </p:txBody>
      </p:sp>
      <p:sp>
        <p:nvSpPr>
          <p:cNvPr id="5" name="Text Placeholder 4"/>
          <p:cNvSpPr>
            <a:spLocks noGrp="1"/>
          </p:cNvSpPr>
          <p:nvPr>
            <p:ph type="body" sz="quarter" idx="18"/>
          </p:nvPr>
        </p:nvSpPr>
        <p:spPr>
          <a:xfrm>
            <a:off x="4663757" y="1059393"/>
            <a:ext cx="4023360" cy="350851"/>
          </a:xfrm>
        </p:spPr>
        <p:txBody>
          <a:bodyPr lIns="0"/>
          <a:lstStyle/>
          <a:p>
            <a:pPr marL="0" indent="0" algn="l" eaLnBrk="0" hangingPunct="0">
              <a:spcBef>
                <a:spcPts val="0"/>
              </a:spcBef>
            </a:pPr>
            <a:r>
              <a:rPr lang="en-US" b="1" dirty="0" smtClean="0">
                <a:ea typeface="Times New Roman" charset="0"/>
                <a:cs typeface="Times New Roman" charset="0"/>
              </a:rPr>
              <a:t>U.S</a:t>
            </a:r>
            <a:r>
              <a:rPr lang="en-US" b="1" dirty="0">
                <a:ea typeface="Times New Roman" charset="0"/>
                <a:cs typeface="Times New Roman" charset="0"/>
              </a:rPr>
              <a:t>. population </a:t>
            </a:r>
            <a:r>
              <a:rPr lang="en-US" b="1" dirty="0" smtClean="0">
                <a:ea typeface="Times New Roman" charset="0"/>
                <a:cs typeface="Times New Roman" charset="0"/>
              </a:rPr>
              <a:t>assumptions</a:t>
            </a:r>
          </a:p>
          <a:p>
            <a:pPr marL="0" indent="0" algn="l" eaLnBrk="0" hangingPunct="0">
              <a:spcBef>
                <a:spcPts val="0"/>
              </a:spcBef>
            </a:pPr>
            <a:r>
              <a:rPr lang="en-US" b="1" dirty="0">
                <a:ea typeface="Times New Roman" charset="0"/>
                <a:cs typeface="Times New Roman" charset="0"/>
              </a:rPr>
              <a:t>AEO2021 economic growth </a:t>
            </a:r>
            <a:r>
              <a:rPr lang="en-US" b="1" dirty="0" smtClean="0">
                <a:ea typeface="Times New Roman" charset="0"/>
                <a:cs typeface="Times New Roman" charset="0"/>
              </a:rPr>
              <a:t>cases</a:t>
            </a:r>
            <a:endParaRPr lang="en-US" b="1" dirty="0">
              <a:ea typeface="Times New Roman" charset="0"/>
              <a:cs typeface="Times New Roman" charset="0"/>
            </a:endParaRPr>
          </a:p>
          <a:p>
            <a:pPr marL="0" indent="0" algn="l" eaLnBrk="0" hangingPunct="0">
              <a:spcBef>
                <a:spcPts val="0"/>
              </a:spcBef>
            </a:pPr>
            <a:r>
              <a:rPr lang="en-US" sz="1100" dirty="0">
                <a:ea typeface="Times New Roman" charset="0"/>
                <a:cs typeface="Times New Roman" charset="0"/>
              </a:rPr>
              <a:t>millions</a:t>
            </a:r>
          </a:p>
        </p:txBody>
      </p:sp>
      <p:sp>
        <p:nvSpPr>
          <p:cNvPr id="7" name="Title 6"/>
          <p:cNvSpPr>
            <a:spLocks noGrp="1"/>
          </p:cNvSpPr>
          <p:nvPr>
            <p:ph type="title"/>
          </p:nvPr>
        </p:nvSpPr>
        <p:spPr/>
        <p:txBody>
          <a:bodyPr/>
          <a:lstStyle/>
          <a:p>
            <a:r>
              <a:rPr lang="en-US" dirty="0" smtClean="0"/>
              <a:t>Gross domestic product </a:t>
            </a:r>
            <a:r>
              <a:rPr lang="en-US" dirty="0"/>
              <a:t>and population growth </a:t>
            </a:r>
            <a:r>
              <a:rPr lang="en-US" dirty="0" smtClean="0"/>
              <a:t>assumptions</a:t>
            </a:r>
            <a:endParaRPr lang="en-US" dirty="0"/>
          </a:p>
        </p:txBody>
      </p:sp>
      <p:graphicFrame>
        <p:nvGraphicFramePr>
          <p:cNvPr id="9" name="Content Placeholder 16"/>
          <p:cNvGraphicFramePr>
            <a:graphicFrameLocks noGrp="1"/>
          </p:cNvGraphicFramePr>
          <p:nvPr>
            <p:ph sz="quarter" idx="12"/>
            <p:extLst>
              <p:ext uri="{D42A27DB-BD31-4B8C-83A1-F6EECF244321}">
                <p14:modId xmlns:p14="http://schemas.microsoft.com/office/powerpoint/2010/main" val="223258963"/>
              </p:ext>
            </p:extLst>
          </p:nvPr>
        </p:nvGraphicFramePr>
        <p:xfrm>
          <a:off x="685800" y="1410244"/>
          <a:ext cx="3932238" cy="29791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19"/>
          <p:cNvGraphicFramePr>
            <a:graphicFrameLocks noGrp="1"/>
          </p:cNvGraphicFramePr>
          <p:nvPr>
            <p:ph sz="quarter" idx="13"/>
            <p:extLst>
              <p:ext uri="{D42A27DB-BD31-4B8C-83A1-F6EECF244321}">
                <p14:modId xmlns:p14="http://schemas.microsoft.com/office/powerpoint/2010/main" val="3317292393"/>
              </p:ext>
            </p:extLst>
          </p:nvPr>
        </p:nvGraphicFramePr>
        <p:xfrm>
          <a:off x="4664075" y="1410244"/>
          <a:ext cx="4022725" cy="2979194"/>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p:cNvPicPr>
            <a:picLocks noChangeAspect="1"/>
          </p:cNvPicPr>
          <p:nvPr/>
        </p:nvPicPr>
        <p:blipFill>
          <a:blip r:embed="rId5"/>
          <a:stretch>
            <a:fillRect/>
          </a:stretch>
        </p:blipFill>
        <p:spPr>
          <a:xfrm>
            <a:off x="43032" y="163620"/>
            <a:ext cx="576228" cy="576228"/>
          </a:xfrm>
          <a:prstGeom prst="rect">
            <a:avLst/>
          </a:prstGeom>
        </p:spPr>
      </p:pic>
      <p:sp>
        <p:nvSpPr>
          <p:cNvPr id="12" name="TextBox 1"/>
          <p:cNvSpPr txBox="1"/>
          <p:nvPr/>
        </p:nvSpPr>
        <p:spPr bwMode="auto">
          <a:xfrm>
            <a:off x="6520835" y="2968593"/>
            <a:ext cx="1825643" cy="575014"/>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smtClean="0">
                <a:solidFill>
                  <a:schemeClr val="accent1">
                    <a:lumMod val="75000"/>
                  </a:schemeClr>
                </a:solidFill>
                <a:latin typeface="+mn-lt"/>
                <a:ea typeface="Times New Roman" charset="0"/>
                <a:cs typeface="Times New Roman" charset="0"/>
              </a:rPr>
              <a:t>High Economic</a:t>
            </a:r>
            <a:r>
              <a:rPr lang="en-US" sz="1200" b="1" i="0" baseline="0" dirty="0" smtClean="0">
                <a:solidFill>
                  <a:schemeClr val="accent1">
                    <a:lumMod val="75000"/>
                  </a:schemeClr>
                </a:solidFill>
                <a:latin typeface="+mn-lt"/>
                <a:ea typeface="Times New Roman" charset="0"/>
                <a:cs typeface="Times New Roman" charset="0"/>
              </a:rPr>
              <a:t> Growth</a:t>
            </a:r>
          </a:p>
          <a:p>
            <a:pPr eaLnBrk="0" hangingPunct="0"/>
            <a:r>
              <a:rPr lang="en-US" sz="1200" b="1" i="0" baseline="0" dirty="0" smtClean="0">
                <a:solidFill>
                  <a:schemeClr val="tx1"/>
                </a:solidFill>
                <a:latin typeface="+mn-lt"/>
                <a:ea typeface="Times New Roman" charset="0"/>
                <a:cs typeface="Times New Roman" charset="0"/>
              </a:rPr>
              <a:t>Reference </a:t>
            </a:r>
          </a:p>
          <a:p>
            <a:pPr eaLnBrk="0" hangingPunct="0"/>
            <a:r>
              <a:rPr lang="en-US" sz="1200" b="1" i="0" baseline="0" dirty="0" smtClean="0">
                <a:solidFill>
                  <a:schemeClr val="accent1">
                    <a:lumMod val="40000"/>
                    <a:lumOff val="60000"/>
                  </a:schemeClr>
                </a:solidFill>
                <a:latin typeface="+mn-lt"/>
                <a:ea typeface="Times New Roman" charset="0"/>
                <a:cs typeface="Times New Roman" charset="0"/>
              </a:rPr>
              <a:t>Low Economic Growth</a:t>
            </a:r>
            <a:endParaRPr lang="en-US" sz="1200" i="0" dirty="0" smtClean="0">
              <a:solidFill>
                <a:schemeClr val="accent1">
                  <a:lumMod val="40000"/>
                  <a:lumOff val="60000"/>
                </a:schemeClr>
              </a:solidFill>
              <a:latin typeface="+mn-lt"/>
              <a:ea typeface="Times New Roman" charset="0"/>
              <a:cs typeface="Times New Roman" charset="0"/>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13</a:t>
            </a:fld>
            <a:endParaRPr lang="en-US" dirty="0"/>
          </a:p>
        </p:txBody>
      </p:sp>
    </p:spTree>
    <p:extLst>
      <p:ext uri="{BB962C8B-B14F-4D97-AF65-F5344CB8AC3E}">
        <p14:creationId xmlns:p14="http://schemas.microsoft.com/office/powerpoint/2010/main" val="555025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685800" y="1235089"/>
            <a:ext cx="2887910" cy="350851"/>
          </a:xfrm>
        </p:spPr>
        <p:txBody>
          <a:bodyPr/>
          <a:lstStyle/>
          <a:p>
            <a:pPr marL="0" lvl="0">
              <a:spcBef>
                <a:spcPct val="0"/>
              </a:spcBef>
            </a:pPr>
            <a:r>
              <a:rPr lang="en-US" b="1" dirty="0" smtClean="0">
                <a:solidFill>
                  <a:srgbClr val="000000"/>
                </a:solidFill>
                <a:latin typeface="Arial" charset="0"/>
                <a:cs typeface="Arial" charset="0"/>
              </a:rPr>
              <a:t> </a:t>
            </a:r>
          </a:p>
          <a:p>
            <a:pPr marL="0" lvl="0">
              <a:spcBef>
                <a:spcPct val="0"/>
              </a:spcBef>
            </a:pPr>
            <a:r>
              <a:rPr lang="en-US" b="1" dirty="0" smtClean="0">
                <a:solidFill>
                  <a:srgbClr val="000000"/>
                </a:solidFill>
                <a:latin typeface="Arial" charset="0"/>
                <a:cs typeface="Arial" charset="0"/>
              </a:rPr>
              <a:t>Reference case</a:t>
            </a:r>
            <a:endParaRPr lang="en-US" b="1" dirty="0">
              <a:solidFill>
                <a:srgbClr val="000000"/>
              </a:solidFill>
              <a:latin typeface="Arial" charset="0"/>
              <a:cs typeface="Arial" charset="0"/>
            </a:endParaRPr>
          </a:p>
          <a:p>
            <a:pPr marL="0" lvl="0">
              <a:spcBef>
                <a:spcPct val="0"/>
              </a:spcBef>
            </a:pPr>
            <a:r>
              <a:rPr lang="en-US" sz="1100" dirty="0">
                <a:solidFill>
                  <a:srgbClr val="000000"/>
                </a:solidFill>
                <a:latin typeface="Arial" charset="0"/>
                <a:cs typeface="Arial" charset="0"/>
              </a:rPr>
              <a:t>2020 dollars per </a:t>
            </a:r>
            <a:r>
              <a:rPr lang="en-US" sz="1100" dirty="0" smtClean="0">
                <a:solidFill>
                  <a:srgbClr val="000000"/>
                </a:solidFill>
                <a:latin typeface="Arial" charset="0"/>
                <a:cs typeface="Arial" charset="0"/>
              </a:rPr>
              <a:t>kilowatt</a:t>
            </a:r>
            <a:endParaRPr lang="en-US" sz="1100" dirty="0">
              <a:solidFill>
                <a:srgbClr val="000000"/>
              </a:solidFill>
              <a:latin typeface="Arial" charset="0"/>
              <a:cs typeface="Arial" charset="0"/>
            </a:endParaRPr>
          </a:p>
        </p:txBody>
      </p:sp>
      <p:sp>
        <p:nvSpPr>
          <p:cNvPr id="4" name="Text Placeholder 3"/>
          <p:cNvSpPr>
            <a:spLocks noGrp="1"/>
          </p:cNvSpPr>
          <p:nvPr>
            <p:ph type="body" sz="quarter" idx="18"/>
          </p:nvPr>
        </p:nvSpPr>
        <p:spPr>
          <a:xfrm>
            <a:off x="3387196" y="1238989"/>
            <a:ext cx="2599267" cy="350851"/>
          </a:xfrm>
        </p:spPr>
        <p:txBody>
          <a:bodyPr lIns="0"/>
          <a:lstStyle/>
          <a:p>
            <a:pPr marL="0" lvl="0">
              <a:spcBef>
                <a:spcPct val="0"/>
              </a:spcBef>
            </a:pPr>
            <a:r>
              <a:rPr lang="en-US" b="1" dirty="0" smtClean="0">
                <a:solidFill>
                  <a:srgbClr val="000000"/>
                </a:solidFill>
                <a:latin typeface="Arial" charset="0"/>
                <a:cs typeface="Arial" charset="0"/>
              </a:rPr>
              <a:t>Low Renewables Cost case</a:t>
            </a:r>
            <a:endParaRPr lang="en-US" b="1" dirty="0">
              <a:solidFill>
                <a:srgbClr val="000000"/>
              </a:solidFill>
              <a:latin typeface="Arial" charset="0"/>
              <a:cs typeface="Arial" charset="0"/>
            </a:endParaRPr>
          </a:p>
          <a:p>
            <a:pPr marL="0" lvl="0">
              <a:spcBef>
                <a:spcPct val="0"/>
              </a:spcBef>
            </a:pPr>
            <a:r>
              <a:rPr lang="en-US" sz="1100" dirty="0">
                <a:solidFill>
                  <a:srgbClr val="000000"/>
                </a:solidFill>
                <a:latin typeface="Arial" charset="0"/>
                <a:cs typeface="Arial" charset="0"/>
              </a:rPr>
              <a:t>2020 dollars per </a:t>
            </a:r>
            <a:r>
              <a:rPr lang="en-US" sz="1100" dirty="0" smtClean="0">
                <a:solidFill>
                  <a:srgbClr val="000000"/>
                </a:solidFill>
                <a:latin typeface="Arial" charset="0"/>
                <a:cs typeface="Arial" charset="0"/>
              </a:rPr>
              <a:t>kilowatt</a:t>
            </a:r>
            <a:endParaRPr lang="en-US" sz="1100" dirty="0">
              <a:solidFill>
                <a:srgbClr val="000000"/>
              </a:solidFill>
              <a:latin typeface="Arial" charset="0"/>
              <a:cs typeface="Arial" charset="0"/>
            </a:endParaRPr>
          </a:p>
        </p:txBody>
      </p:sp>
      <p:sp>
        <p:nvSpPr>
          <p:cNvPr id="5" name="Text Placeholder 4"/>
          <p:cNvSpPr>
            <a:spLocks noGrp="1"/>
          </p:cNvSpPr>
          <p:nvPr>
            <p:ph type="body" sz="quarter" idx="16"/>
          </p:nvPr>
        </p:nvSpPr>
        <p:spPr/>
        <p:txBody>
          <a:bodyPr/>
          <a:lstStyle/>
          <a:p>
            <a:r>
              <a:rPr lang="en-US" dirty="0" smtClean="0"/>
              <a:t>Note: Series begin in 2021.</a:t>
            </a:r>
            <a:endParaRPr lang="en-US" dirty="0"/>
          </a:p>
        </p:txBody>
      </p:sp>
      <p:sp>
        <p:nvSpPr>
          <p:cNvPr id="8" name="Title 7"/>
          <p:cNvSpPr>
            <a:spLocks noGrp="1"/>
          </p:cNvSpPr>
          <p:nvPr>
            <p:ph type="title"/>
          </p:nvPr>
        </p:nvSpPr>
        <p:spPr/>
        <p:txBody>
          <a:bodyPr/>
          <a:lstStyle/>
          <a:p>
            <a:r>
              <a:rPr lang="en-US" dirty="0"/>
              <a:t>Installation cost for solar photovoltaic (PV), wind, and natural gas capacity in renewable cost cases</a:t>
            </a:r>
          </a:p>
        </p:txBody>
      </p:sp>
      <p:sp>
        <p:nvSpPr>
          <p:cNvPr id="10" name="Text Placeholder 9"/>
          <p:cNvSpPr>
            <a:spLocks noGrp="1"/>
          </p:cNvSpPr>
          <p:nvPr>
            <p:ph type="body" sz="quarter" idx="21"/>
          </p:nvPr>
        </p:nvSpPr>
        <p:spPr>
          <a:xfrm>
            <a:off x="6088063" y="1235089"/>
            <a:ext cx="2599267" cy="350851"/>
          </a:xfrm>
        </p:spPr>
        <p:txBody>
          <a:bodyPr lIns="0"/>
          <a:lstStyle/>
          <a:p>
            <a:pPr marL="0" lvl="0">
              <a:spcBef>
                <a:spcPct val="0"/>
              </a:spcBef>
            </a:pPr>
            <a:r>
              <a:rPr lang="en-US" b="1" dirty="0" smtClean="0">
                <a:solidFill>
                  <a:srgbClr val="000000"/>
                </a:solidFill>
                <a:latin typeface="Arial" charset="0"/>
                <a:cs typeface="Arial" charset="0"/>
              </a:rPr>
              <a:t>High Renewables Cost case</a:t>
            </a:r>
            <a:endParaRPr lang="en-US" b="1" dirty="0">
              <a:solidFill>
                <a:srgbClr val="000000"/>
              </a:solidFill>
              <a:latin typeface="Arial" charset="0"/>
              <a:cs typeface="Arial" charset="0"/>
            </a:endParaRPr>
          </a:p>
          <a:p>
            <a:pPr marL="0" lvl="0">
              <a:spcBef>
                <a:spcPct val="0"/>
              </a:spcBef>
            </a:pPr>
            <a:r>
              <a:rPr lang="en-US" sz="1100" dirty="0">
                <a:solidFill>
                  <a:srgbClr val="000000"/>
                </a:solidFill>
                <a:latin typeface="Arial" charset="0"/>
                <a:cs typeface="Arial" charset="0"/>
              </a:rPr>
              <a:t>2020 dollars per </a:t>
            </a:r>
            <a:r>
              <a:rPr lang="en-US" sz="1100" dirty="0" smtClean="0">
                <a:solidFill>
                  <a:srgbClr val="000000"/>
                </a:solidFill>
                <a:latin typeface="Arial" charset="0"/>
                <a:cs typeface="Arial" charset="0"/>
              </a:rPr>
              <a:t>kilowatt</a:t>
            </a:r>
            <a:endParaRPr lang="en-US" sz="1100" dirty="0">
              <a:solidFill>
                <a:srgbClr val="000000"/>
              </a:solidFill>
              <a:latin typeface="Arial" charset="0"/>
              <a:cs typeface="Arial" charset="0"/>
            </a:endParaRPr>
          </a:p>
        </p:txBody>
      </p:sp>
      <p:graphicFrame>
        <p:nvGraphicFramePr>
          <p:cNvPr id="12" name="Content Placeholder 11"/>
          <p:cNvGraphicFramePr>
            <a:graphicFrameLocks noGrp="1"/>
          </p:cNvGraphicFramePr>
          <p:nvPr>
            <p:ph sz="quarter" idx="12"/>
            <p:extLst>
              <p:ext uri="{D42A27DB-BD31-4B8C-83A1-F6EECF244321}">
                <p14:modId xmlns:p14="http://schemas.microsoft.com/office/powerpoint/2010/main" val="2779609035"/>
              </p:ext>
            </p:extLst>
          </p:nvPr>
        </p:nvGraphicFramePr>
        <p:xfrm>
          <a:off x="685800" y="1632794"/>
          <a:ext cx="2598738" cy="27566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p:cNvGraphicFramePr>
            <a:graphicFrameLocks noGrp="1"/>
          </p:cNvGraphicFramePr>
          <p:nvPr>
            <p:ph sz="quarter" idx="19"/>
            <p:extLst>
              <p:ext uri="{D42A27DB-BD31-4B8C-83A1-F6EECF244321}">
                <p14:modId xmlns:p14="http://schemas.microsoft.com/office/powerpoint/2010/main" val="922296952"/>
              </p:ext>
            </p:extLst>
          </p:nvPr>
        </p:nvGraphicFramePr>
        <p:xfrm>
          <a:off x="3386138" y="1632794"/>
          <a:ext cx="2600325" cy="27566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ontent Placeholder 13"/>
          <p:cNvGraphicFramePr>
            <a:graphicFrameLocks noGrp="1"/>
          </p:cNvGraphicFramePr>
          <p:nvPr>
            <p:ph sz="quarter" idx="20"/>
            <p:extLst>
              <p:ext uri="{D42A27DB-BD31-4B8C-83A1-F6EECF244321}">
                <p14:modId xmlns:p14="http://schemas.microsoft.com/office/powerpoint/2010/main" val="3141123155"/>
              </p:ext>
            </p:extLst>
          </p:nvPr>
        </p:nvGraphicFramePr>
        <p:xfrm>
          <a:off x="6088063" y="1632794"/>
          <a:ext cx="2598737" cy="2756644"/>
        </p:xfrm>
        <a:graphic>
          <a:graphicData uri="http://schemas.openxmlformats.org/drawingml/2006/chart">
            <c:chart xmlns:c="http://schemas.openxmlformats.org/drawingml/2006/chart" xmlns:r="http://schemas.openxmlformats.org/officeDocument/2006/relationships" r:id="rId5"/>
          </a:graphicData>
        </a:graphic>
      </p:graphicFrame>
      <p:pic>
        <p:nvPicPr>
          <p:cNvPr id="15" name="Picture 14"/>
          <p:cNvPicPr>
            <a:picLocks noChangeAspect="1"/>
          </p:cNvPicPr>
          <p:nvPr/>
        </p:nvPicPr>
        <p:blipFill>
          <a:blip r:embed="rId6"/>
          <a:stretch>
            <a:fillRect/>
          </a:stretch>
        </p:blipFill>
        <p:spPr>
          <a:xfrm>
            <a:off x="43032" y="163620"/>
            <a:ext cx="576228" cy="576228"/>
          </a:xfrm>
          <a:prstGeom prst="rect">
            <a:avLst/>
          </a:prstGeom>
        </p:spPr>
      </p:pic>
      <p:sp>
        <p:nvSpPr>
          <p:cNvPr id="16" name="TextBox 15"/>
          <p:cNvSpPr txBox="1"/>
          <p:nvPr/>
        </p:nvSpPr>
        <p:spPr>
          <a:xfrm>
            <a:off x="1961859" y="1949269"/>
            <a:ext cx="1107142" cy="1554272"/>
          </a:xfrm>
          <a:prstGeom prst="rect">
            <a:avLst/>
          </a:prstGeom>
          <a:noFill/>
        </p:spPr>
        <p:txBody>
          <a:bodyPr wrap="square" rtlCol="0">
            <a:spAutoFit/>
          </a:bodyPr>
          <a:lstStyle/>
          <a:p>
            <a:pPr algn="r"/>
            <a:endParaRPr lang="en-US" sz="1000" b="1" dirty="0" smtClean="0">
              <a:solidFill>
                <a:srgbClr val="169DD8"/>
              </a:solidFill>
            </a:endParaRPr>
          </a:p>
          <a:p>
            <a:pPr algn="r"/>
            <a:r>
              <a:rPr lang="en-US" sz="1000" b="1" dirty="0" smtClean="0">
                <a:solidFill>
                  <a:srgbClr val="5D9732"/>
                </a:solidFill>
              </a:rPr>
              <a:t>wind</a:t>
            </a:r>
          </a:p>
          <a:p>
            <a:pPr algn="r"/>
            <a:endParaRPr lang="en-US" sz="600" b="1" dirty="0"/>
          </a:p>
          <a:p>
            <a:pPr algn="r"/>
            <a:endParaRPr lang="en-US" sz="900" b="1" dirty="0" smtClean="0">
              <a:solidFill>
                <a:schemeClr val="accent1"/>
              </a:solidFill>
            </a:endParaRPr>
          </a:p>
          <a:p>
            <a:pPr algn="r"/>
            <a:r>
              <a:rPr lang="en-US" sz="1000" b="1" dirty="0" smtClean="0">
                <a:solidFill>
                  <a:schemeClr val="accent1"/>
                </a:solidFill>
              </a:rPr>
              <a:t>natural gas</a:t>
            </a:r>
          </a:p>
          <a:p>
            <a:pPr algn="r"/>
            <a:endParaRPr lang="en-US" sz="1000" b="1" dirty="0">
              <a:solidFill>
                <a:schemeClr val="accent1"/>
              </a:solidFill>
            </a:endParaRPr>
          </a:p>
          <a:p>
            <a:pPr algn="r"/>
            <a:endParaRPr lang="en-US" sz="1000" b="1" dirty="0" smtClean="0">
              <a:solidFill>
                <a:schemeClr val="accent1"/>
              </a:solidFill>
            </a:endParaRPr>
          </a:p>
          <a:p>
            <a:pPr algn="r"/>
            <a:r>
              <a:rPr lang="en-US" sz="1000" b="1" dirty="0" smtClean="0">
                <a:solidFill>
                  <a:srgbClr val="FFC702"/>
                </a:solidFill>
              </a:rPr>
              <a:t>solar PV</a:t>
            </a:r>
          </a:p>
          <a:p>
            <a:pPr algn="r"/>
            <a:endParaRPr lang="en-US" sz="1000" b="1" dirty="0"/>
          </a:p>
          <a:p>
            <a:pPr algn="r"/>
            <a:endParaRPr lang="en-US" sz="1000" b="1" dirty="0" smtClean="0">
              <a:solidFill>
                <a:srgbClr val="C5600D"/>
              </a:solidFill>
            </a:endParaRPr>
          </a:p>
        </p:txBody>
      </p:sp>
      <p:sp>
        <p:nvSpPr>
          <p:cNvPr id="2" name="TextBox 1"/>
          <p:cNvSpPr txBox="1"/>
          <p:nvPr/>
        </p:nvSpPr>
        <p:spPr>
          <a:xfrm>
            <a:off x="685800" y="962847"/>
            <a:ext cx="6210014" cy="184666"/>
          </a:xfrm>
          <a:prstGeom prst="rect">
            <a:avLst/>
          </a:prstGeom>
          <a:noFill/>
        </p:spPr>
        <p:txBody>
          <a:bodyPr wrap="square" lIns="0" tIns="0" rIns="0" bIns="0" rtlCol="0">
            <a:spAutoFit/>
          </a:bodyPr>
          <a:lstStyle/>
          <a:p>
            <a:r>
              <a:rPr lang="en-US" sz="1200" b="1" dirty="0" smtClean="0"/>
              <a:t>Overnight installation cost, AEO2021 renewables cost cases</a:t>
            </a:r>
            <a:endParaRPr lang="en-US" sz="1200" b="1" dirty="0"/>
          </a:p>
        </p:txBody>
      </p:sp>
      <p:sp>
        <p:nvSpPr>
          <p:cNvPr id="6" name="Slide Number Placeholder 5"/>
          <p:cNvSpPr>
            <a:spLocks noGrp="1"/>
          </p:cNvSpPr>
          <p:nvPr>
            <p:ph type="sldNum" sz="quarter" idx="4"/>
          </p:nvPr>
        </p:nvSpPr>
        <p:spPr/>
        <p:txBody>
          <a:bodyPr/>
          <a:lstStyle/>
          <a:p>
            <a:pPr>
              <a:defRPr/>
            </a:pPr>
            <a:fld id="{84948DD1-5963-4816-BE5A-05BCCCAC15E0}" type="slidenum">
              <a:rPr lang="en-US" smtClean="0"/>
              <a:pPr>
                <a:defRPr/>
              </a:pPr>
              <a:t>14</a:t>
            </a:fld>
            <a:endParaRPr lang="en-US" dirty="0"/>
          </a:p>
        </p:txBody>
      </p:sp>
    </p:spTree>
    <p:extLst>
      <p:ext uri="{BB962C8B-B14F-4D97-AF65-F5344CB8AC3E}">
        <p14:creationId xmlns:p14="http://schemas.microsoft.com/office/powerpoint/2010/main" val="4166646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4663757" y="1005716"/>
            <a:ext cx="4023360" cy="350851"/>
          </a:xfrm>
        </p:spPr>
        <p:txBody>
          <a:bodyPr lIns="0"/>
          <a:lstStyle/>
          <a:p>
            <a:pPr marL="0" indent="0" algn="l" eaLnBrk="0" hangingPunct="0">
              <a:spcBef>
                <a:spcPts val="0"/>
              </a:spcBef>
            </a:pPr>
            <a:r>
              <a:rPr lang="en-US" b="1" dirty="0" smtClean="0">
                <a:ea typeface="Times New Roman" charset="0"/>
                <a:cs typeface="Times New Roman" charset="0"/>
              </a:rPr>
              <a:t>Indexed delivered energy across end-use sectors</a:t>
            </a:r>
          </a:p>
          <a:p>
            <a:pPr marL="0" indent="0" algn="l" eaLnBrk="0" hangingPunct="0">
              <a:spcBef>
                <a:spcPts val="0"/>
              </a:spcBef>
            </a:pPr>
            <a:r>
              <a:rPr lang="en-US" b="1" dirty="0" smtClean="0">
                <a:ea typeface="Times New Roman" charset="0"/>
                <a:cs typeface="Times New Roman" charset="0"/>
              </a:rPr>
              <a:t>AEO2021 economic growth cases</a:t>
            </a:r>
          </a:p>
          <a:p>
            <a:pPr marL="0" indent="0" algn="l" eaLnBrk="0" hangingPunct="0">
              <a:spcBef>
                <a:spcPts val="0"/>
              </a:spcBef>
            </a:pPr>
            <a:r>
              <a:rPr lang="en-US" sz="1100" dirty="0" smtClean="0">
                <a:ea typeface="Times New Roman" charset="0"/>
                <a:cs typeface="Times New Roman" charset="0"/>
              </a:rPr>
              <a:t>2019 = 1.0</a:t>
            </a:r>
            <a:endParaRPr lang="en-US" sz="1100" dirty="0">
              <a:ea typeface="Times New Roman" charset="0"/>
              <a:cs typeface="Times New Roman" charset="0"/>
            </a:endParaRPr>
          </a:p>
        </p:txBody>
      </p:sp>
      <p:sp>
        <p:nvSpPr>
          <p:cNvPr id="7" name="Title 6"/>
          <p:cNvSpPr>
            <a:spLocks noGrp="1"/>
          </p:cNvSpPr>
          <p:nvPr>
            <p:ph type="title"/>
          </p:nvPr>
        </p:nvSpPr>
        <p:spPr/>
        <p:txBody>
          <a:bodyPr/>
          <a:lstStyle/>
          <a:p>
            <a:r>
              <a:rPr lang="en-US" dirty="0" smtClean="0"/>
              <a:t>Delivered energy</a:t>
            </a:r>
            <a:endParaRPr lang="en-US" dirty="0"/>
          </a:p>
        </p:txBody>
      </p:sp>
      <p:graphicFrame>
        <p:nvGraphicFramePr>
          <p:cNvPr id="9" name="Content Placeholder 16"/>
          <p:cNvGraphicFramePr>
            <a:graphicFrameLocks noGrp="1"/>
          </p:cNvGraphicFramePr>
          <p:nvPr>
            <p:ph sz="quarter" idx="12"/>
            <p:extLst>
              <p:ext uri="{D42A27DB-BD31-4B8C-83A1-F6EECF244321}">
                <p14:modId xmlns:p14="http://schemas.microsoft.com/office/powerpoint/2010/main" val="3174335544"/>
              </p:ext>
            </p:extLst>
          </p:nvPr>
        </p:nvGraphicFramePr>
        <p:xfrm>
          <a:off x="685800" y="1336276"/>
          <a:ext cx="3932238" cy="30531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19"/>
          <p:cNvGraphicFramePr>
            <a:graphicFrameLocks noGrp="1"/>
          </p:cNvGraphicFramePr>
          <p:nvPr>
            <p:ph sz="quarter" idx="13"/>
            <p:extLst>
              <p:ext uri="{D42A27DB-BD31-4B8C-83A1-F6EECF244321}">
                <p14:modId xmlns:p14="http://schemas.microsoft.com/office/powerpoint/2010/main" val="2309222267"/>
              </p:ext>
            </p:extLst>
          </p:nvPr>
        </p:nvGraphicFramePr>
        <p:xfrm>
          <a:off x="4664075" y="1336276"/>
          <a:ext cx="4022725" cy="3053162"/>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p:cNvPicPr>
            <a:picLocks noChangeAspect="1"/>
          </p:cNvPicPr>
          <p:nvPr/>
        </p:nvPicPr>
        <p:blipFill>
          <a:blip r:embed="rId5"/>
          <a:stretch>
            <a:fillRect/>
          </a:stretch>
        </p:blipFill>
        <p:spPr>
          <a:xfrm>
            <a:off x="43032" y="163620"/>
            <a:ext cx="576228" cy="576228"/>
          </a:xfrm>
          <a:prstGeom prst="rect">
            <a:avLst/>
          </a:prstGeom>
        </p:spPr>
      </p:pic>
      <p:sp>
        <p:nvSpPr>
          <p:cNvPr id="4" name="Text Placeholder 3"/>
          <p:cNvSpPr>
            <a:spLocks noGrp="1"/>
          </p:cNvSpPr>
          <p:nvPr>
            <p:ph type="body" sz="quarter" idx="17"/>
          </p:nvPr>
        </p:nvSpPr>
        <p:spPr>
          <a:xfrm>
            <a:off x="708502" y="1000901"/>
            <a:ext cx="3931920" cy="350851"/>
          </a:xfrm>
        </p:spPr>
        <p:txBody>
          <a:bodyPr/>
          <a:lstStyle/>
          <a:p>
            <a:pPr marL="0" indent="0" eaLnBrk="0" hangingPunct="0">
              <a:spcBef>
                <a:spcPts val="0"/>
              </a:spcBef>
            </a:pPr>
            <a:r>
              <a:rPr lang="en-US" b="1" dirty="0" smtClean="0">
                <a:ea typeface="Times New Roman" charset="0"/>
                <a:cs typeface="Times New Roman" charset="0"/>
              </a:rPr>
              <a:t>Delivered energy across end-use sectors</a:t>
            </a:r>
          </a:p>
          <a:p>
            <a:pPr marL="0" indent="0" eaLnBrk="0" hangingPunct="0">
              <a:spcBef>
                <a:spcPts val="0"/>
              </a:spcBef>
            </a:pPr>
            <a:r>
              <a:rPr lang="en-US" b="1" dirty="0" smtClean="0">
                <a:ea typeface="Times New Roman" charset="0"/>
                <a:cs typeface="Times New Roman" charset="0"/>
              </a:rPr>
              <a:t>AEO2021 economic growth cases</a:t>
            </a:r>
          </a:p>
          <a:p>
            <a:pPr marL="0" indent="0" eaLnBrk="0" hangingPunct="0">
              <a:spcBef>
                <a:spcPts val="0"/>
              </a:spcBef>
            </a:pPr>
            <a:r>
              <a:rPr lang="en-US" sz="1100" dirty="0" smtClean="0">
                <a:ea typeface="Times New Roman" charset="0"/>
                <a:cs typeface="Times New Roman" charset="0"/>
              </a:rPr>
              <a:t>quadrillion British thermal units</a:t>
            </a:r>
            <a:endParaRPr lang="en-US" sz="1100" dirty="0">
              <a:ea typeface="Times New Roman" charset="0"/>
              <a:cs typeface="Times New Roman" charset="0"/>
            </a:endParaRPr>
          </a:p>
        </p:txBody>
      </p:sp>
      <p:sp>
        <p:nvSpPr>
          <p:cNvPr id="12" name="TextBox 1"/>
          <p:cNvSpPr txBox="1"/>
          <p:nvPr/>
        </p:nvSpPr>
        <p:spPr bwMode="auto">
          <a:xfrm>
            <a:off x="6593397" y="3377134"/>
            <a:ext cx="1966119" cy="589291"/>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smtClean="0">
                <a:solidFill>
                  <a:schemeClr val="accent1">
                    <a:lumMod val="75000"/>
                  </a:schemeClr>
                </a:solidFill>
                <a:latin typeface="+mn-lt"/>
                <a:ea typeface="Times New Roman" charset="0"/>
                <a:cs typeface="Times New Roman" charset="0"/>
              </a:rPr>
              <a:t>High Economic</a:t>
            </a:r>
            <a:r>
              <a:rPr lang="en-US" sz="1200" b="1" i="0" baseline="0" dirty="0" smtClean="0">
                <a:solidFill>
                  <a:schemeClr val="accent1">
                    <a:lumMod val="75000"/>
                  </a:schemeClr>
                </a:solidFill>
                <a:latin typeface="+mn-lt"/>
                <a:ea typeface="Times New Roman" charset="0"/>
                <a:cs typeface="Times New Roman" charset="0"/>
              </a:rPr>
              <a:t> Growth</a:t>
            </a:r>
          </a:p>
          <a:p>
            <a:pPr eaLnBrk="0" hangingPunct="0"/>
            <a:r>
              <a:rPr lang="en-US" sz="1200" b="1" i="0" baseline="0" dirty="0" smtClean="0">
                <a:solidFill>
                  <a:schemeClr val="tx1"/>
                </a:solidFill>
                <a:latin typeface="+mn-lt"/>
                <a:ea typeface="Times New Roman" charset="0"/>
                <a:cs typeface="Times New Roman" charset="0"/>
              </a:rPr>
              <a:t>Reference </a:t>
            </a:r>
          </a:p>
          <a:p>
            <a:pPr eaLnBrk="0" hangingPunct="0"/>
            <a:r>
              <a:rPr lang="en-US" sz="1200" b="1" i="0" baseline="0" dirty="0" smtClean="0">
                <a:solidFill>
                  <a:schemeClr val="accent1">
                    <a:lumMod val="40000"/>
                    <a:lumOff val="60000"/>
                  </a:schemeClr>
                </a:solidFill>
                <a:latin typeface="+mn-lt"/>
                <a:ea typeface="Times New Roman" charset="0"/>
                <a:cs typeface="Times New Roman" charset="0"/>
              </a:rPr>
              <a:t>Low Economic Growth</a:t>
            </a:r>
            <a:endParaRPr lang="en-US" sz="1200" i="0" dirty="0" smtClean="0">
              <a:solidFill>
                <a:schemeClr val="accent1">
                  <a:lumMod val="40000"/>
                  <a:lumOff val="60000"/>
                </a:schemeClr>
              </a:solidFill>
              <a:latin typeface="+mn-lt"/>
              <a:ea typeface="Times New Roman" charset="0"/>
              <a:cs typeface="Times New Roman" charset="0"/>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15</a:t>
            </a:fld>
            <a:endParaRPr lang="en-US" dirty="0"/>
          </a:p>
        </p:txBody>
      </p:sp>
    </p:spTree>
    <p:extLst>
      <p:ext uri="{BB962C8B-B14F-4D97-AF65-F5344CB8AC3E}">
        <p14:creationId xmlns:p14="http://schemas.microsoft.com/office/powerpoint/2010/main" val="2243852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85800" y="969596"/>
            <a:ext cx="4005072" cy="411480"/>
          </a:xfrm>
        </p:spPr>
        <p:txBody>
          <a:bodyPr/>
          <a:lstStyle/>
          <a:p>
            <a:pPr marL="0" indent="0">
              <a:spcBef>
                <a:spcPts val="0"/>
              </a:spcBef>
            </a:pPr>
            <a:r>
              <a:rPr lang="en-US" b="1" dirty="0" smtClean="0"/>
              <a:t>Indexed delivered energy by end-use sector</a:t>
            </a:r>
          </a:p>
          <a:p>
            <a:pPr marL="0" indent="0">
              <a:spcBef>
                <a:spcPts val="0"/>
              </a:spcBef>
            </a:pPr>
            <a:r>
              <a:rPr lang="en-US" b="1" dirty="0" smtClean="0"/>
              <a:t>AEO2021 Reference case</a:t>
            </a:r>
          </a:p>
          <a:p>
            <a:pPr marL="0" indent="0">
              <a:spcBef>
                <a:spcPts val="0"/>
              </a:spcBef>
            </a:pPr>
            <a:r>
              <a:rPr lang="en-US" sz="1100" dirty="0" smtClean="0"/>
              <a:t>2019 = 1.0</a:t>
            </a:r>
            <a:endParaRPr lang="en-US" sz="1100" dirty="0"/>
          </a:p>
        </p:txBody>
      </p:sp>
      <p:sp>
        <p:nvSpPr>
          <p:cNvPr id="6" name="Title 5"/>
          <p:cNvSpPr>
            <a:spLocks noGrp="1"/>
          </p:cNvSpPr>
          <p:nvPr>
            <p:ph type="title"/>
          </p:nvPr>
        </p:nvSpPr>
        <p:spPr/>
        <p:txBody>
          <a:bodyPr/>
          <a:lstStyle/>
          <a:p>
            <a:r>
              <a:rPr lang="en-US" dirty="0" smtClean="0"/>
              <a:t>Delivered energy by end-use sector</a:t>
            </a:r>
            <a:endParaRPr lang="en-US" dirty="0"/>
          </a:p>
        </p:txBody>
      </p:sp>
      <p:graphicFrame>
        <p:nvGraphicFramePr>
          <p:cNvPr id="14" name="Content Placeholder 18"/>
          <p:cNvGraphicFramePr>
            <a:graphicFrameLocks noGrp="1"/>
          </p:cNvGraphicFramePr>
          <p:nvPr>
            <p:ph type="chart" sz="quarter" idx="12"/>
            <p:extLst>
              <p:ext uri="{D42A27DB-BD31-4B8C-83A1-F6EECF244321}">
                <p14:modId xmlns:p14="http://schemas.microsoft.com/office/powerpoint/2010/main" val="492596897"/>
              </p:ext>
            </p:extLst>
          </p:nvPr>
        </p:nvGraphicFramePr>
        <p:xfrm>
          <a:off x="685800" y="1381076"/>
          <a:ext cx="8001000" cy="3008362"/>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14"/>
          <p:cNvPicPr>
            <a:picLocks noChangeAspect="1"/>
          </p:cNvPicPr>
          <p:nvPr/>
        </p:nvPicPr>
        <p:blipFill>
          <a:blip r:embed="rId3"/>
          <a:stretch>
            <a:fillRect/>
          </a:stretch>
        </p:blipFill>
        <p:spPr>
          <a:xfrm>
            <a:off x="43032" y="163620"/>
            <a:ext cx="576228" cy="576228"/>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16</a:t>
            </a:fld>
            <a:endParaRPr lang="en-US" dirty="0"/>
          </a:p>
        </p:txBody>
      </p:sp>
    </p:spTree>
    <p:extLst>
      <p:ext uri="{BB962C8B-B14F-4D97-AF65-F5344CB8AC3E}">
        <p14:creationId xmlns:p14="http://schemas.microsoft.com/office/powerpoint/2010/main" val="701913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84792" y="1535772"/>
            <a:ext cx="1793284" cy="600164"/>
          </a:xfrm>
          <a:prstGeom prst="rect">
            <a:avLst/>
          </a:prstGeom>
        </p:spPr>
        <p:txBody>
          <a:bodyPr wrap="square">
            <a:spAutoFit/>
          </a:bodyPr>
          <a:lstStyle/>
          <a:p>
            <a:pPr eaLnBrk="0" hangingPunct="0"/>
            <a:r>
              <a:rPr lang="en-US" sz="1100" b="1" dirty="0" smtClean="0">
                <a:ea typeface="Times New Roman" charset="0"/>
                <a:cs typeface="Times New Roman" charset="0"/>
              </a:rPr>
              <a:t>Residential delivered energy intensity index</a:t>
            </a:r>
          </a:p>
          <a:p>
            <a:pPr eaLnBrk="0" hangingPunct="0"/>
            <a:r>
              <a:rPr lang="en-US" sz="1050" dirty="0" smtClean="0">
                <a:ea typeface="Times New Roman" charset="0"/>
                <a:cs typeface="Times New Roman" charset="0"/>
              </a:rPr>
              <a:t>per household</a:t>
            </a:r>
            <a:r>
              <a:rPr lang="en-US" sz="1050" b="1" dirty="0" smtClean="0">
                <a:ea typeface="Times New Roman" charset="0"/>
                <a:cs typeface="Times New Roman" charset="0"/>
              </a:rPr>
              <a:t> </a:t>
            </a:r>
            <a:endParaRPr lang="en-US" sz="1050" b="1" dirty="0">
              <a:ea typeface="Times New Roman" charset="0"/>
              <a:cs typeface="Times New Roman" charset="0"/>
            </a:endParaRPr>
          </a:p>
        </p:txBody>
      </p:sp>
      <p:sp>
        <p:nvSpPr>
          <p:cNvPr id="37" name="TextBox 36"/>
          <p:cNvSpPr txBox="1"/>
          <p:nvPr/>
        </p:nvSpPr>
        <p:spPr>
          <a:xfrm>
            <a:off x="753100" y="4085842"/>
            <a:ext cx="1371946" cy="246221"/>
          </a:xfrm>
          <a:prstGeom prst="rect">
            <a:avLst/>
          </a:prstGeom>
          <a:noFill/>
        </p:spPr>
        <p:txBody>
          <a:bodyPr wrap="square" rtlCol="0">
            <a:spAutoFit/>
          </a:bodyPr>
          <a:lstStyle/>
          <a:p>
            <a:r>
              <a:rPr lang="en-US" sz="1000" b="1" dirty="0" smtClean="0"/>
              <a:t>2000   2020      2050</a:t>
            </a:r>
            <a:endParaRPr lang="en-US" sz="1000" b="1" dirty="0"/>
          </a:p>
        </p:txBody>
      </p:sp>
      <p:sp>
        <p:nvSpPr>
          <p:cNvPr id="2" name="Title 1"/>
          <p:cNvSpPr>
            <a:spLocks noGrp="1"/>
          </p:cNvSpPr>
          <p:nvPr>
            <p:ph type="title"/>
          </p:nvPr>
        </p:nvSpPr>
        <p:spPr>
          <a:prstGeom prst="rect">
            <a:avLst/>
          </a:prstGeom>
        </p:spPr>
        <p:txBody>
          <a:bodyPr/>
          <a:lstStyle/>
          <a:p>
            <a:r>
              <a:rPr lang="en-US" dirty="0" smtClean="0"/>
              <a:t>Delivered energy </a:t>
            </a:r>
            <a:r>
              <a:rPr lang="en-US" dirty="0"/>
              <a:t>intensity </a:t>
            </a:r>
            <a:r>
              <a:rPr lang="en-US" dirty="0" smtClean="0"/>
              <a:t>by </a:t>
            </a:r>
            <a:r>
              <a:rPr lang="en-US" dirty="0"/>
              <a:t>sector</a:t>
            </a:r>
          </a:p>
        </p:txBody>
      </p:sp>
      <p:sp>
        <p:nvSpPr>
          <p:cNvPr id="4" name="Text Placeholder 3"/>
          <p:cNvSpPr>
            <a:spLocks noGrp="1"/>
          </p:cNvSpPr>
          <p:nvPr>
            <p:ph type="body" sz="quarter" idx="13"/>
          </p:nvPr>
        </p:nvSpPr>
        <p:spPr>
          <a:xfrm>
            <a:off x="685799" y="840139"/>
            <a:ext cx="7955281" cy="674335"/>
          </a:xfrm>
        </p:spPr>
        <p:txBody>
          <a:bodyPr/>
          <a:lstStyle/>
          <a:p>
            <a:pPr marL="0" indent="0" eaLnBrk="0" hangingPunct="0">
              <a:spcBef>
                <a:spcPts val="0"/>
              </a:spcBef>
            </a:pPr>
            <a:r>
              <a:rPr lang="en-US" b="1" dirty="0">
                <a:ea typeface="Times New Roman" charset="0"/>
                <a:cs typeface="Times New Roman" charset="0"/>
              </a:rPr>
              <a:t>Indexed delivered energy intensity by </a:t>
            </a:r>
            <a:r>
              <a:rPr lang="en-US" b="1" dirty="0" smtClean="0">
                <a:ea typeface="Times New Roman" charset="0"/>
                <a:cs typeface="Times New Roman" charset="0"/>
              </a:rPr>
              <a:t>sector</a:t>
            </a:r>
          </a:p>
          <a:p>
            <a:pPr marL="0" indent="0" eaLnBrk="0" hangingPunct="0">
              <a:spcBef>
                <a:spcPts val="0"/>
              </a:spcBef>
            </a:pPr>
            <a:r>
              <a:rPr lang="en-US" b="1" dirty="0" smtClean="0">
                <a:ea typeface="Times New Roman" charset="0"/>
                <a:cs typeface="Times New Roman" charset="0"/>
              </a:rPr>
              <a:t>AEO2021 Reference case</a:t>
            </a:r>
          </a:p>
          <a:p>
            <a:pPr marL="0" indent="0" eaLnBrk="0" hangingPunct="0">
              <a:spcBef>
                <a:spcPts val="0"/>
              </a:spcBef>
            </a:pPr>
            <a:r>
              <a:rPr lang="en-US" sz="1100" dirty="0" smtClean="0">
                <a:ea typeface="Times New Roman" charset="0"/>
                <a:cs typeface="Times New Roman" charset="0"/>
              </a:rPr>
              <a:t>2019 </a:t>
            </a:r>
            <a:r>
              <a:rPr lang="en-US" sz="1100" dirty="0">
                <a:ea typeface="Times New Roman" charset="0"/>
                <a:cs typeface="Times New Roman" charset="0"/>
              </a:rPr>
              <a:t>= 1.0</a:t>
            </a:r>
          </a:p>
        </p:txBody>
      </p:sp>
      <p:sp>
        <p:nvSpPr>
          <p:cNvPr id="8" name="Text Placeholder 5"/>
          <p:cNvSpPr>
            <a:spLocks noGrp="1"/>
          </p:cNvSpPr>
          <p:nvPr>
            <p:ph type="body" sz="quarter" idx="18"/>
          </p:nvPr>
        </p:nvSpPr>
        <p:spPr>
          <a:xfrm>
            <a:off x="685800" y="4457700"/>
            <a:ext cx="8001000" cy="205740"/>
          </a:xfrm>
        </p:spPr>
        <p:txBody>
          <a:bodyPr/>
          <a:lstStyle/>
          <a:p>
            <a:r>
              <a:rPr lang="en-US" dirty="0"/>
              <a:t>Note: Energy intensity at the end-use sector level is typically measured relative to an indicator </a:t>
            </a:r>
            <a:r>
              <a:rPr lang="en-US" dirty="0" smtClean="0"/>
              <a:t>that </a:t>
            </a:r>
            <a:r>
              <a:rPr lang="en-US" dirty="0"/>
              <a:t>most directly affects delivered energy consumption within the </a:t>
            </a:r>
            <a:r>
              <a:rPr lang="en-US" dirty="0" smtClean="0"/>
              <a:t>sector (for example</a:t>
            </a:r>
            <a:r>
              <a:rPr lang="en-US" dirty="0"/>
              <a:t>, household, dollar of output, or </a:t>
            </a:r>
            <a:r>
              <a:rPr lang="en-US" dirty="0" smtClean="0"/>
              <a:t>vehicle-mile).</a:t>
            </a:r>
            <a:endParaRPr lang="en-US" dirty="0"/>
          </a:p>
        </p:txBody>
      </p:sp>
      <p:sp>
        <p:nvSpPr>
          <p:cNvPr id="24" name="Rectangle 23"/>
          <p:cNvSpPr/>
          <p:nvPr/>
        </p:nvSpPr>
        <p:spPr>
          <a:xfrm>
            <a:off x="5361849" y="1521403"/>
            <a:ext cx="2116925" cy="600164"/>
          </a:xfrm>
          <a:prstGeom prst="rect">
            <a:avLst/>
          </a:prstGeom>
        </p:spPr>
        <p:txBody>
          <a:bodyPr wrap="square">
            <a:spAutoFit/>
          </a:bodyPr>
          <a:lstStyle/>
          <a:p>
            <a:pPr eaLnBrk="0" hangingPunct="0"/>
            <a:r>
              <a:rPr lang="en-US" sz="1100" b="1" dirty="0" smtClean="0">
                <a:ea typeface="Times New Roman" charset="0"/>
                <a:cs typeface="Times New Roman" charset="0"/>
              </a:rPr>
              <a:t>Transportation on-road energy intensity index</a:t>
            </a:r>
            <a:endParaRPr lang="en-US" sz="1100" b="1" dirty="0" smtClean="0">
              <a:solidFill>
                <a:schemeClr val="accent5"/>
              </a:solidFill>
              <a:ea typeface="Times New Roman" charset="0"/>
              <a:cs typeface="Times New Roman" charset="0"/>
            </a:endParaRPr>
          </a:p>
          <a:p>
            <a:pPr eaLnBrk="0" hangingPunct="0"/>
            <a:r>
              <a:rPr lang="en-US" sz="1050" dirty="0" smtClean="0">
                <a:ea typeface="Times New Roman" charset="0"/>
                <a:cs typeface="Times New Roman" charset="0"/>
              </a:rPr>
              <a:t>by vehicle-mile</a:t>
            </a:r>
            <a:endParaRPr lang="en-US" sz="1050" dirty="0">
              <a:ea typeface="Times New Roman" charset="0"/>
              <a:cs typeface="Times New Roman" charset="0"/>
            </a:endParaRPr>
          </a:p>
        </p:txBody>
      </p:sp>
      <p:sp>
        <p:nvSpPr>
          <p:cNvPr id="27" name="Rectangle 26"/>
          <p:cNvSpPr/>
          <p:nvPr/>
        </p:nvSpPr>
        <p:spPr>
          <a:xfrm>
            <a:off x="6972839" y="1521403"/>
            <a:ext cx="2116925" cy="592470"/>
          </a:xfrm>
          <a:prstGeom prst="rect">
            <a:avLst/>
          </a:prstGeom>
        </p:spPr>
        <p:txBody>
          <a:bodyPr wrap="square">
            <a:spAutoFit/>
          </a:bodyPr>
          <a:lstStyle/>
          <a:p>
            <a:pPr eaLnBrk="0" hangingPunct="0"/>
            <a:r>
              <a:rPr lang="en-US" sz="1100" b="1" dirty="0" smtClean="0">
                <a:ea typeface="Times New Roman" charset="0"/>
                <a:cs typeface="Times New Roman" charset="0"/>
              </a:rPr>
              <a:t>Transportation passenger energy intensity index</a:t>
            </a:r>
          </a:p>
          <a:p>
            <a:pPr eaLnBrk="0" hangingPunct="0"/>
            <a:r>
              <a:rPr lang="en-US" sz="1050" dirty="0" smtClean="0">
                <a:ea typeface="Times New Roman" charset="0"/>
                <a:cs typeface="Times New Roman" charset="0"/>
              </a:rPr>
              <a:t>by passenger-mile</a:t>
            </a:r>
            <a:endParaRPr lang="en-US" sz="1050" dirty="0">
              <a:ea typeface="Times New Roman" charset="0"/>
              <a:cs typeface="Times New Roman" charset="0"/>
            </a:endParaRPr>
          </a:p>
        </p:txBody>
      </p:sp>
      <p:sp>
        <p:nvSpPr>
          <p:cNvPr id="30" name="Rectangle 29"/>
          <p:cNvSpPr/>
          <p:nvPr/>
        </p:nvSpPr>
        <p:spPr>
          <a:xfrm>
            <a:off x="3830439" y="1536627"/>
            <a:ext cx="1793284" cy="600164"/>
          </a:xfrm>
          <a:prstGeom prst="rect">
            <a:avLst/>
          </a:prstGeom>
        </p:spPr>
        <p:txBody>
          <a:bodyPr wrap="square">
            <a:spAutoFit/>
          </a:bodyPr>
          <a:lstStyle/>
          <a:p>
            <a:pPr eaLnBrk="0" hangingPunct="0"/>
            <a:r>
              <a:rPr lang="en-US" sz="1100" b="1" dirty="0" smtClean="0">
                <a:ea typeface="Times New Roman" charset="0"/>
                <a:cs typeface="Times New Roman" charset="0"/>
              </a:rPr>
              <a:t>Industrial delivered energy intensity index</a:t>
            </a:r>
          </a:p>
          <a:p>
            <a:pPr eaLnBrk="0" hangingPunct="0"/>
            <a:r>
              <a:rPr lang="en-US" sz="1050" dirty="0" smtClean="0">
                <a:ea typeface="Times New Roman" charset="0"/>
                <a:cs typeface="Times New Roman" charset="0"/>
              </a:rPr>
              <a:t>by dollar of output</a:t>
            </a:r>
            <a:endParaRPr lang="en-US" sz="1050" b="1" dirty="0">
              <a:ea typeface="Times New Roman" charset="0"/>
              <a:cs typeface="Times New Roman" charset="0"/>
            </a:endParaRPr>
          </a:p>
        </p:txBody>
      </p:sp>
      <p:sp>
        <p:nvSpPr>
          <p:cNvPr id="33" name="Rectangle 32"/>
          <p:cNvSpPr/>
          <p:nvPr/>
        </p:nvSpPr>
        <p:spPr>
          <a:xfrm>
            <a:off x="2125046" y="1533334"/>
            <a:ext cx="1864020" cy="592470"/>
          </a:xfrm>
          <a:prstGeom prst="rect">
            <a:avLst/>
          </a:prstGeom>
        </p:spPr>
        <p:txBody>
          <a:bodyPr wrap="square">
            <a:spAutoFit/>
          </a:bodyPr>
          <a:lstStyle/>
          <a:p>
            <a:pPr eaLnBrk="0" hangingPunct="0"/>
            <a:r>
              <a:rPr lang="en-US" sz="1100" b="1" dirty="0" smtClean="0">
                <a:ea typeface="Times New Roman" charset="0"/>
                <a:cs typeface="Times New Roman" charset="0"/>
              </a:rPr>
              <a:t>Commercial delivered energy intensity index</a:t>
            </a:r>
          </a:p>
          <a:p>
            <a:pPr eaLnBrk="0" hangingPunct="0"/>
            <a:r>
              <a:rPr lang="en-US" sz="1050" dirty="0" smtClean="0">
                <a:ea typeface="Times New Roman" charset="0"/>
                <a:cs typeface="Times New Roman" charset="0"/>
              </a:rPr>
              <a:t>by square foot of </a:t>
            </a:r>
            <a:r>
              <a:rPr lang="en-US" sz="1050" dirty="0" err="1" smtClean="0">
                <a:ea typeface="Times New Roman" charset="0"/>
                <a:cs typeface="Times New Roman" charset="0"/>
              </a:rPr>
              <a:t>floorspace</a:t>
            </a:r>
            <a:endParaRPr lang="en-US" sz="1050" b="1" dirty="0">
              <a:ea typeface="Times New Roman" charset="0"/>
              <a:cs typeface="Times New Roman" charset="0"/>
            </a:endParaRPr>
          </a:p>
        </p:txBody>
      </p:sp>
      <p:sp>
        <p:nvSpPr>
          <p:cNvPr id="38" name="TextBox 37"/>
          <p:cNvSpPr txBox="1"/>
          <p:nvPr/>
        </p:nvSpPr>
        <p:spPr>
          <a:xfrm>
            <a:off x="2326821" y="4078726"/>
            <a:ext cx="1371946" cy="246221"/>
          </a:xfrm>
          <a:prstGeom prst="rect">
            <a:avLst/>
          </a:prstGeom>
          <a:noFill/>
        </p:spPr>
        <p:txBody>
          <a:bodyPr wrap="square" rtlCol="0">
            <a:spAutoFit/>
          </a:bodyPr>
          <a:lstStyle/>
          <a:p>
            <a:r>
              <a:rPr lang="en-US" sz="1000" b="1" dirty="0"/>
              <a:t>2000   2020      2050</a:t>
            </a:r>
          </a:p>
        </p:txBody>
      </p:sp>
      <p:sp>
        <p:nvSpPr>
          <p:cNvPr id="39" name="TextBox 38"/>
          <p:cNvSpPr txBox="1"/>
          <p:nvPr/>
        </p:nvSpPr>
        <p:spPr>
          <a:xfrm>
            <a:off x="4035772" y="4069846"/>
            <a:ext cx="1371946" cy="246221"/>
          </a:xfrm>
          <a:prstGeom prst="rect">
            <a:avLst/>
          </a:prstGeom>
          <a:noFill/>
        </p:spPr>
        <p:txBody>
          <a:bodyPr wrap="square" rtlCol="0">
            <a:spAutoFit/>
          </a:bodyPr>
          <a:lstStyle/>
          <a:p>
            <a:r>
              <a:rPr lang="en-US" sz="1000" b="1" dirty="0"/>
              <a:t>2000   2020      2050</a:t>
            </a:r>
          </a:p>
        </p:txBody>
      </p:sp>
      <p:sp>
        <p:nvSpPr>
          <p:cNvPr id="40" name="TextBox 39"/>
          <p:cNvSpPr txBox="1"/>
          <p:nvPr/>
        </p:nvSpPr>
        <p:spPr>
          <a:xfrm>
            <a:off x="5586003" y="4081346"/>
            <a:ext cx="1371946" cy="246221"/>
          </a:xfrm>
          <a:prstGeom prst="rect">
            <a:avLst/>
          </a:prstGeom>
          <a:noFill/>
        </p:spPr>
        <p:txBody>
          <a:bodyPr wrap="square" rtlCol="0">
            <a:spAutoFit/>
          </a:bodyPr>
          <a:lstStyle/>
          <a:p>
            <a:r>
              <a:rPr lang="en-US" sz="1000" b="1" dirty="0"/>
              <a:t>2000   2020      2050</a:t>
            </a:r>
          </a:p>
        </p:txBody>
      </p:sp>
      <p:sp>
        <p:nvSpPr>
          <p:cNvPr id="41" name="TextBox 40"/>
          <p:cNvSpPr txBox="1"/>
          <p:nvPr/>
        </p:nvSpPr>
        <p:spPr>
          <a:xfrm>
            <a:off x="7124957" y="4081346"/>
            <a:ext cx="1371946" cy="246221"/>
          </a:xfrm>
          <a:prstGeom prst="rect">
            <a:avLst/>
          </a:prstGeom>
          <a:noFill/>
        </p:spPr>
        <p:txBody>
          <a:bodyPr wrap="square" rtlCol="0">
            <a:spAutoFit/>
          </a:bodyPr>
          <a:lstStyle/>
          <a:p>
            <a:r>
              <a:rPr lang="en-US" sz="1000" b="1" dirty="0"/>
              <a:t>2000   2020      2050</a:t>
            </a:r>
          </a:p>
        </p:txBody>
      </p:sp>
      <p:pic>
        <p:nvPicPr>
          <p:cNvPr id="22" name="Picture 21"/>
          <p:cNvPicPr>
            <a:picLocks noChangeAspect="1"/>
          </p:cNvPicPr>
          <p:nvPr/>
        </p:nvPicPr>
        <p:blipFill>
          <a:blip r:embed="rId3"/>
          <a:stretch>
            <a:fillRect/>
          </a:stretch>
        </p:blipFill>
        <p:spPr>
          <a:xfrm>
            <a:off x="43032" y="163620"/>
            <a:ext cx="576228" cy="576228"/>
          </a:xfrm>
          <a:prstGeom prst="rect">
            <a:avLst/>
          </a:prstGeom>
        </p:spPr>
      </p:pic>
      <p:graphicFrame>
        <p:nvGraphicFramePr>
          <p:cNvPr id="25" name="Content Placeholder 12"/>
          <p:cNvGraphicFramePr>
            <a:graphicFrameLocks/>
          </p:cNvGraphicFramePr>
          <p:nvPr>
            <p:extLst>
              <p:ext uri="{D42A27DB-BD31-4B8C-83A1-F6EECF244321}">
                <p14:modId xmlns:p14="http://schemas.microsoft.com/office/powerpoint/2010/main" val="1955670409"/>
              </p:ext>
            </p:extLst>
          </p:nvPr>
        </p:nvGraphicFramePr>
        <p:xfrm>
          <a:off x="647288" y="1817587"/>
          <a:ext cx="1308824" cy="23099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ontent Placeholder 12"/>
          <p:cNvGraphicFramePr>
            <a:graphicFrameLocks/>
          </p:cNvGraphicFramePr>
          <p:nvPr>
            <p:extLst>
              <p:ext uri="{D42A27DB-BD31-4B8C-83A1-F6EECF244321}">
                <p14:modId xmlns:p14="http://schemas.microsoft.com/office/powerpoint/2010/main" val="2818068567"/>
              </p:ext>
            </p:extLst>
          </p:nvPr>
        </p:nvGraphicFramePr>
        <p:xfrm>
          <a:off x="2201157" y="1813092"/>
          <a:ext cx="1308824" cy="23099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ontent Placeholder 12"/>
          <p:cNvGraphicFramePr>
            <a:graphicFrameLocks/>
          </p:cNvGraphicFramePr>
          <p:nvPr>
            <p:extLst>
              <p:ext uri="{D42A27DB-BD31-4B8C-83A1-F6EECF244321}">
                <p14:modId xmlns:p14="http://schemas.microsoft.com/office/powerpoint/2010/main" val="4050226881"/>
              </p:ext>
            </p:extLst>
          </p:nvPr>
        </p:nvGraphicFramePr>
        <p:xfrm>
          <a:off x="3910108" y="1810128"/>
          <a:ext cx="1308824" cy="23099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Content Placeholder 12"/>
          <p:cNvGraphicFramePr>
            <a:graphicFrameLocks/>
          </p:cNvGraphicFramePr>
          <p:nvPr>
            <p:extLst>
              <p:ext uri="{D42A27DB-BD31-4B8C-83A1-F6EECF244321}">
                <p14:modId xmlns:p14="http://schemas.microsoft.com/office/powerpoint/2010/main" val="3965429455"/>
              </p:ext>
            </p:extLst>
          </p:nvPr>
        </p:nvGraphicFramePr>
        <p:xfrm>
          <a:off x="5407718" y="1801591"/>
          <a:ext cx="1406659" cy="230996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2" name="Content Placeholder 12"/>
          <p:cNvGraphicFramePr>
            <a:graphicFrameLocks/>
          </p:cNvGraphicFramePr>
          <p:nvPr>
            <p:extLst>
              <p:ext uri="{D42A27DB-BD31-4B8C-83A1-F6EECF244321}">
                <p14:modId xmlns:p14="http://schemas.microsoft.com/office/powerpoint/2010/main" val="430062766"/>
              </p:ext>
            </p:extLst>
          </p:nvPr>
        </p:nvGraphicFramePr>
        <p:xfrm>
          <a:off x="6950481" y="1803218"/>
          <a:ext cx="1423737" cy="2309966"/>
        </p:xfrm>
        <a:graphic>
          <a:graphicData uri="http://schemas.openxmlformats.org/drawingml/2006/chart">
            <c:chart xmlns:c="http://schemas.openxmlformats.org/drawingml/2006/chart" xmlns:r="http://schemas.openxmlformats.org/officeDocument/2006/relationships" r:id="rId8"/>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17</a:t>
            </a:fld>
            <a:endParaRPr lang="en-US" dirty="0"/>
          </a:p>
        </p:txBody>
      </p:sp>
    </p:spTree>
    <p:extLst>
      <p:ext uri="{BB962C8B-B14F-4D97-AF65-F5344CB8AC3E}">
        <p14:creationId xmlns:p14="http://schemas.microsoft.com/office/powerpoint/2010/main" val="12479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2838192" y="2377753"/>
            <a:ext cx="3467616" cy="369332"/>
          </a:xfrm>
          <a:prstGeom prst="rect">
            <a:avLst/>
          </a:prstGeom>
        </p:spPr>
        <p:txBody>
          <a:bodyPr wrap="none">
            <a:spAutoFit/>
          </a:bodyPr>
          <a:lstStyle/>
          <a:p>
            <a:r>
              <a:rPr lang="en-US" dirty="0" smtClean="0"/>
              <a:t>This page intentionally left blank</a:t>
            </a:r>
            <a:endParaRPr lang="en-US" dirty="0"/>
          </a:p>
        </p:txBody>
      </p:sp>
    </p:spTree>
    <p:extLst>
      <p:ext uri="{BB962C8B-B14F-4D97-AF65-F5344CB8AC3E}">
        <p14:creationId xmlns:p14="http://schemas.microsoft.com/office/powerpoint/2010/main" val="331127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p:cNvPicPr>
            <a:picLocks noChangeAspect="1"/>
          </p:cNvPicPr>
          <p:nvPr/>
        </p:nvPicPr>
        <p:blipFill>
          <a:blip r:embed="rId2"/>
          <a:stretch>
            <a:fillRect/>
          </a:stretch>
        </p:blipFill>
        <p:spPr>
          <a:xfrm>
            <a:off x="1251599" y="1260618"/>
            <a:ext cx="1833750" cy="1833750"/>
          </a:xfrm>
          <a:prstGeom prst="rect">
            <a:avLst/>
          </a:prstGeom>
        </p:spPr>
      </p:pic>
      <p:sp>
        <p:nvSpPr>
          <p:cNvPr id="14"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a:solidFill>
                  <a:schemeClr val="bg1"/>
                </a:solidFill>
              </a:rPr>
              <a:t>Petroleum and other liquids</a:t>
            </a:r>
          </a:p>
        </p:txBody>
      </p:sp>
    </p:spTree>
    <p:extLst>
      <p:ext uri="{BB962C8B-B14F-4D97-AF65-F5344CB8AC3E}">
        <p14:creationId xmlns:p14="http://schemas.microsoft.com/office/powerpoint/2010/main" val="1590037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p:cNvSpPr>
            <a:spLocks noGrp="1"/>
          </p:cNvSpPr>
          <p:nvPr>
            <p:ph type="body" sz="quarter" idx="12"/>
          </p:nvPr>
        </p:nvSpPr>
        <p:spPr>
          <a:xfrm>
            <a:off x="733092" y="1968649"/>
            <a:ext cx="7662904" cy="2749876"/>
          </a:xfrm>
        </p:spPr>
        <p:txBody>
          <a:bodyPr/>
          <a:lstStyle/>
          <a:p>
            <a:pPr marL="0" indent="0" algn="ctr">
              <a:lnSpc>
                <a:spcPct val="100000"/>
              </a:lnSpc>
              <a:spcBef>
                <a:spcPts val="0"/>
              </a:spcBef>
              <a:spcAft>
                <a:spcPts val="0"/>
              </a:spcAft>
              <a:buNone/>
            </a:pPr>
            <a:r>
              <a:rPr lang="en-US" sz="1100" dirty="0" smtClean="0"/>
              <a:t>U.S. Energy Information Administration</a:t>
            </a:r>
          </a:p>
          <a:p>
            <a:pPr marL="0" indent="0" algn="ctr">
              <a:lnSpc>
                <a:spcPct val="100000"/>
              </a:lnSpc>
              <a:spcBef>
                <a:spcPts val="0"/>
              </a:spcBef>
              <a:spcAft>
                <a:spcPts val="0"/>
              </a:spcAft>
              <a:buNone/>
            </a:pPr>
            <a:r>
              <a:rPr lang="en-US" sz="1100" dirty="0" smtClean="0"/>
              <a:t>Office of Energy Analysis</a:t>
            </a:r>
          </a:p>
          <a:p>
            <a:pPr marL="0" indent="0" algn="ctr">
              <a:lnSpc>
                <a:spcPct val="100000"/>
              </a:lnSpc>
              <a:spcBef>
                <a:spcPts val="0"/>
              </a:spcBef>
              <a:spcAft>
                <a:spcPts val="0"/>
              </a:spcAft>
              <a:buNone/>
            </a:pPr>
            <a:r>
              <a:rPr lang="en-US" sz="1100" dirty="0" smtClean="0"/>
              <a:t>U.S. Department of Energy</a:t>
            </a:r>
          </a:p>
          <a:p>
            <a:pPr marL="0" indent="0" algn="ctr">
              <a:lnSpc>
                <a:spcPct val="100000"/>
              </a:lnSpc>
              <a:spcBef>
                <a:spcPts val="0"/>
              </a:spcBef>
              <a:spcAft>
                <a:spcPts val="0"/>
              </a:spcAft>
              <a:buNone/>
            </a:pPr>
            <a:r>
              <a:rPr lang="en-US" sz="1100" dirty="0" smtClean="0"/>
              <a:t>Washington, DC 20585</a:t>
            </a:r>
          </a:p>
          <a:p>
            <a:pPr marL="0" indent="0" algn="ctr">
              <a:lnSpc>
                <a:spcPct val="100000"/>
              </a:lnSpc>
              <a:spcBef>
                <a:spcPts val="0"/>
              </a:spcBef>
              <a:spcAft>
                <a:spcPts val="0"/>
              </a:spcAft>
              <a:buNone/>
            </a:pPr>
            <a:endParaRPr lang="en-US" sz="1100" dirty="0" smtClean="0"/>
          </a:p>
          <a:p>
            <a:pPr marL="0" indent="0" algn="ctr">
              <a:lnSpc>
                <a:spcPct val="100000"/>
              </a:lnSpc>
              <a:spcBef>
                <a:spcPts val="0"/>
              </a:spcBef>
              <a:spcAft>
                <a:spcPts val="0"/>
              </a:spcAft>
              <a:buNone/>
            </a:pPr>
            <a:endParaRPr lang="en-US" sz="1100" dirty="0" smtClean="0"/>
          </a:p>
          <a:p>
            <a:pPr marL="0" indent="0" algn="ctr">
              <a:lnSpc>
                <a:spcPct val="100000"/>
              </a:lnSpc>
              <a:spcBef>
                <a:spcPts val="0"/>
              </a:spcBef>
              <a:spcAft>
                <a:spcPts val="0"/>
              </a:spcAft>
              <a:buNone/>
            </a:pPr>
            <a:r>
              <a:rPr lang="en-US" sz="1100" dirty="0" smtClean="0"/>
              <a:t>This publication is online at</a:t>
            </a:r>
          </a:p>
          <a:p>
            <a:pPr marL="0" indent="0" algn="ctr">
              <a:lnSpc>
                <a:spcPct val="100000"/>
              </a:lnSpc>
              <a:spcBef>
                <a:spcPts val="0"/>
              </a:spcBef>
              <a:spcAft>
                <a:spcPts val="0"/>
              </a:spcAft>
              <a:buNone/>
            </a:pPr>
            <a:r>
              <a:rPr lang="en-US" sz="1100" dirty="0" smtClean="0">
                <a:hlinkClick r:id="rId2"/>
              </a:rPr>
              <a:t>www.eia.gov/aeo</a:t>
            </a:r>
            <a:r>
              <a:rPr lang="en-US" sz="1100" dirty="0" smtClean="0"/>
              <a:t> </a:t>
            </a:r>
          </a:p>
          <a:p>
            <a:pPr marL="457200" lvl="1" indent="0">
              <a:lnSpc>
                <a:spcPct val="100000"/>
              </a:lnSpc>
              <a:spcBef>
                <a:spcPts val="0"/>
              </a:spcBef>
              <a:spcAft>
                <a:spcPts val="0"/>
              </a:spcAft>
              <a:buNone/>
            </a:pPr>
            <a:endParaRPr lang="en-US" sz="1200" dirty="0" smtClean="0"/>
          </a:p>
          <a:p>
            <a:pPr marL="457200" lvl="1" indent="0">
              <a:lnSpc>
                <a:spcPct val="100000"/>
              </a:lnSpc>
              <a:spcBef>
                <a:spcPts val="0"/>
              </a:spcBef>
              <a:spcAft>
                <a:spcPts val="0"/>
              </a:spcAft>
              <a:buNone/>
            </a:pPr>
            <a:endParaRPr lang="en-US" sz="1200" dirty="0" smtClean="0"/>
          </a:p>
          <a:p>
            <a:pPr marL="457200" lvl="1" indent="0">
              <a:lnSpc>
                <a:spcPct val="100000"/>
              </a:lnSpc>
              <a:spcBef>
                <a:spcPts val="0"/>
              </a:spcBef>
              <a:spcAft>
                <a:spcPts val="0"/>
              </a:spcAft>
              <a:buNone/>
            </a:pPr>
            <a:endParaRPr lang="en-US" sz="1200" dirty="0" smtClean="0"/>
          </a:p>
          <a:p>
            <a:pPr marL="457200" lvl="1" indent="0">
              <a:lnSpc>
                <a:spcPct val="100000"/>
              </a:lnSpc>
              <a:spcBef>
                <a:spcPts val="0"/>
              </a:spcBef>
              <a:spcAft>
                <a:spcPts val="0"/>
              </a:spcAft>
              <a:buNone/>
            </a:pPr>
            <a:endParaRPr lang="en-US" sz="1000" dirty="0" smtClean="0"/>
          </a:p>
          <a:p>
            <a:pPr marL="457200" lvl="1" indent="0">
              <a:lnSpc>
                <a:spcPct val="100000"/>
              </a:lnSpc>
              <a:spcBef>
                <a:spcPts val="0"/>
              </a:spcBef>
              <a:spcAft>
                <a:spcPts val="0"/>
              </a:spcAft>
              <a:buNone/>
            </a:pPr>
            <a:r>
              <a:rPr lang="en-US" sz="1000" dirty="0" smtClean="0"/>
              <a:t>This report was prepared by the U.S. Energy Information Administration (EIA), the statistical and analytical agency within the U.S. Department of Energy. By law, EIA's data, analyses, and forecasts are independent of approval by any other officer or employee of the United States Government. The views in this report therefore should not be construed as representing those of the U.S. Department of Energy or other federal agencies.</a:t>
            </a:r>
            <a:endParaRPr lang="en-US" sz="1000" dirty="0"/>
          </a:p>
        </p:txBody>
      </p:sp>
      <p:sp>
        <p:nvSpPr>
          <p:cNvPr id="16" name="Title 1"/>
          <p:cNvSpPr>
            <a:spLocks noGrp="1"/>
          </p:cNvSpPr>
          <p:nvPr>
            <p:ph type="title"/>
          </p:nvPr>
        </p:nvSpPr>
        <p:spPr>
          <a:xfrm>
            <a:off x="150612" y="180970"/>
            <a:ext cx="8827864" cy="1400205"/>
          </a:xfrm>
          <a:prstGeom prst="rect">
            <a:avLst/>
          </a:prstGeom>
        </p:spPr>
        <p:txBody>
          <a:bodyPr/>
          <a:lstStyle/>
          <a:p>
            <a:pPr algn="ctr"/>
            <a:r>
              <a:rPr lang="en-US" sz="2000" dirty="0" smtClean="0"/>
              <a:t>Annual Energy Outlook 2021</a:t>
            </a:r>
            <a:br>
              <a:rPr lang="en-US" sz="2000" dirty="0" smtClean="0"/>
            </a:br>
            <a:r>
              <a:rPr lang="en-US" sz="1800" dirty="0" smtClean="0"/>
              <a:t>with projections to 2050</a:t>
            </a:r>
            <a:br>
              <a:rPr lang="en-US" sz="1800" dirty="0" smtClean="0"/>
            </a:br>
            <a:r>
              <a:rPr lang="en-US" sz="1800" dirty="0" smtClean="0"/>
              <a:t/>
            </a:r>
            <a:br>
              <a:rPr lang="en-US" sz="1800" dirty="0" smtClean="0"/>
            </a:br>
            <a:r>
              <a:rPr lang="en-US" sz="1800" dirty="0" smtClean="0"/>
              <a:t>February 2021</a:t>
            </a:r>
            <a:endParaRPr lang="en-US" sz="1800" dirty="0"/>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2</a:t>
            </a:fld>
            <a:endParaRPr lang="en-US" dirty="0"/>
          </a:p>
        </p:txBody>
      </p:sp>
    </p:spTree>
    <p:extLst>
      <p:ext uri="{BB962C8B-B14F-4D97-AF65-F5344CB8AC3E}">
        <p14:creationId xmlns:p14="http://schemas.microsoft.com/office/powerpoint/2010/main" val="1922279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8"/>
          </p:nvPr>
        </p:nvSpPr>
        <p:spPr>
          <a:xfrm>
            <a:off x="619260" y="1102894"/>
            <a:ext cx="3064042" cy="350851"/>
          </a:xfrm>
        </p:spPr>
        <p:txBody>
          <a:bodyPr/>
          <a:lstStyle/>
          <a:p>
            <a:pPr algn="l" eaLnBrk="0" hangingPunct="0"/>
            <a:endParaRPr lang="en-US" b="1" dirty="0" smtClean="0">
              <a:ea typeface="Times New Roman" charset="0"/>
              <a:cs typeface="Times New Roman" charset="0"/>
            </a:endParaRPr>
          </a:p>
          <a:p>
            <a:pPr algn="l" eaLnBrk="0" hangingPunct="0"/>
            <a:endParaRPr lang="en-US" b="1" dirty="0">
              <a:ea typeface="Times New Roman" charset="0"/>
              <a:cs typeface="Times New Roman" charset="0"/>
            </a:endParaRPr>
          </a:p>
          <a:p>
            <a:pPr algn="l" eaLnBrk="0" hangingPunct="0"/>
            <a:endParaRPr lang="en-US" b="1" dirty="0" smtClean="0">
              <a:ea typeface="Times New Roman" charset="0"/>
              <a:cs typeface="Times New Roman" charset="0"/>
            </a:endParaRPr>
          </a:p>
          <a:p>
            <a:pPr algn="l" eaLnBrk="0" hangingPunct="0"/>
            <a:endParaRPr lang="en-US" sz="1400" b="1" dirty="0">
              <a:ea typeface="Times New Roman" charset="0"/>
              <a:cs typeface="Times New Roman" charset="0"/>
            </a:endParaRPr>
          </a:p>
          <a:p>
            <a:pPr algn="l" eaLnBrk="0" hangingPunct="0"/>
            <a:endParaRPr lang="en-US" sz="1400" b="1" dirty="0" smtClean="0">
              <a:ea typeface="Times New Roman" charset="0"/>
              <a:cs typeface="Times New Roman" charset="0"/>
            </a:endParaRPr>
          </a:p>
          <a:p>
            <a:pPr algn="l" eaLnBrk="0" hangingPunct="0"/>
            <a:endParaRPr lang="en-US" sz="400" b="1" dirty="0" smtClean="0">
              <a:ea typeface="Times New Roman" charset="0"/>
              <a:cs typeface="Times New Roman" charset="0"/>
            </a:endParaRPr>
          </a:p>
          <a:p>
            <a:pPr marL="0" indent="0" algn="l" eaLnBrk="0" hangingPunct="0">
              <a:spcBef>
                <a:spcPts val="0"/>
              </a:spcBef>
            </a:pPr>
            <a:r>
              <a:rPr lang="en-US" b="1" dirty="0" smtClean="0">
                <a:ea typeface="Times New Roman" charset="0"/>
                <a:cs typeface="Times New Roman" charset="0"/>
              </a:rPr>
              <a:t>U.S</a:t>
            </a:r>
            <a:r>
              <a:rPr lang="en-US" b="1" dirty="0">
                <a:ea typeface="Times New Roman" charset="0"/>
                <a:cs typeface="Times New Roman" charset="0"/>
              </a:rPr>
              <a:t>. crude oil </a:t>
            </a:r>
            <a:r>
              <a:rPr lang="en-US" b="1" dirty="0" smtClean="0">
                <a:ea typeface="Times New Roman" charset="0"/>
                <a:cs typeface="Times New Roman" charset="0"/>
              </a:rPr>
              <a:t>production</a:t>
            </a:r>
          </a:p>
          <a:p>
            <a:pPr marL="0" indent="0" algn="l" eaLnBrk="0" hangingPunct="0">
              <a:spcBef>
                <a:spcPts val="0"/>
              </a:spcBef>
            </a:pPr>
            <a:r>
              <a:rPr lang="en-US" b="1" dirty="0" smtClean="0">
                <a:ea typeface="Times New Roman" charset="0"/>
                <a:cs typeface="Times New Roman" charset="0"/>
              </a:rPr>
              <a:t>AEO2021 side cases</a:t>
            </a:r>
            <a:endParaRPr lang="en-US" b="1" dirty="0">
              <a:ea typeface="Times New Roman" charset="0"/>
              <a:cs typeface="Times New Roman" charset="0"/>
            </a:endParaRPr>
          </a:p>
          <a:p>
            <a:pPr marL="0" indent="0" algn="l" eaLnBrk="0" hangingPunct="0">
              <a:spcBef>
                <a:spcPts val="0"/>
              </a:spcBef>
            </a:pPr>
            <a:r>
              <a:rPr lang="en-US" sz="1100" dirty="0" smtClean="0">
                <a:ea typeface="Times New Roman" charset="0"/>
                <a:cs typeface="Times New Roman" charset="0"/>
              </a:rPr>
              <a:t>million </a:t>
            </a:r>
            <a:r>
              <a:rPr lang="en-US" sz="1100" dirty="0">
                <a:ea typeface="Times New Roman" charset="0"/>
                <a:cs typeface="Times New Roman" charset="0"/>
              </a:rPr>
              <a:t>barrels per </a:t>
            </a:r>
            <a:r>
              <a:rPr lang="en-US" sz="1100" dirty="0" smtClean="0">
                <a:ea typeface="Times New Roman" charset="0"/>
                <a:cs typeface="Times New Roman" charset="0"/>
              </a:rPr>
              <a:t>day</a:t>
            </a:r>
            <a:endParaRPr lang="en-US" sz="1100" dirty="0">
              <a:ea typeface="Times New Roman" charset="0"/>
              <a:cs typeface="Times New Roman" charset="0"/>
            </a:endParaRPr>
          </a:p>
        </p:txBody>
      </p:sp>
      <p:sp>
        <p:nvSpPr>
          <p:cNvPr id="17" name="Title 9"/>
          <p:cNvSpPr>
            <a:spLocks noGrp="1"/>
          </p:cNvSpPr>
          <p:nvPr>
            <p:ph type="title"/>
          </p:nvPr>
        </p:nvSpPr>
        <p:spPr>
          <a:prstGeom prst="rect">
            <a:avLst/>
          </a:prstGeom>
        </p:spPr>
        <p:txBody>
          <a:bodyPr/>
          <a:lstStyle/>
          <a:p>
            <a:r>
              <a:rPr lang="en-US" dirty="0" smtClean="0"/>
              <a:t>Production </a:t>
            </a:r>
            <a:r>
              <a:rPr lang="en-US" dirty="0"/>
              <a:t>of U.S. crude oil and natural gas plant </a:t>
            </a:r>
            <a:r>
              <a:rPr lang="en-US" dirty="0" smtClean="0"/>
              <a:t>liquids</a:t>
            </a:r>
            <a:endParaRPr lang="en-US" dirty="0"/>
          </a:p>
        </p:txBody>
      </p:sp>
      <p:pic>
        <p:nvPicPr>
          <p:cNvPr id="7" name="Picture 6"/>
          <p:cNvPicPr>
            <a:picLocks noChangeAspect="1"/>
          </p:cNvPicPr>
          <p:nvPr/>
        </p:nvPicPr>
        <p:blipFill>
          <a:blip r:embed="rId3"/>
          <a:stretch>
            <a:fillRect/>
          </a:stretch>
        </p:blipFill>
        <p:spPr>
          <a:xfrm>
            <a:off x="43032" y="204870"/>
            <a:ext cx="576228" cy="576228"/>
          </a:xfrm>
          <a:prstGeom prst="rect">
            <a:avLst/>
          </a:prstGeom>
        </p:spPr>
      </p:pic>
      <p:graphicFrame>
        <p:nvGraphicFramePr>
          <p:cNvPr id="20" name="Content Placeholder 6"/>
          <p:cNvGraphicFramePr>
            <a:graphicFrameLocks noGrp="1"/>
          </p:cNvGraphicFramePr>
          <p:nvPr>
            <p:ph sz="quarter" idx="13"/>
            <p:extLst/>
          </p:nvPr>
        </p:nvGraphicFramePr>
        <p:xfrm>
          <a:off x="685800" y="1498353"/>
          <a:ext cx="4022725" cy="3097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ontent Placeholder 5"/>
          <p:cNvGraphicFramePr>
            <a:graphicFrameLocks/>
          </p:cNvGraphicFramePr>
          <p:nvPr>
            <p:extLst/>
          </p:nvPr>
        </p:nvGraphicFramePr>
        <p:xfrm>
          <a:off x="4618038" y="1498353"/>
          <a:ext cx="3932238" cy="3097213"/>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1"/>
          <p:cNvSpPr txBox="1"/>
          <p:nvPr/>
        </p:nvSpPr>
        <p:spPr bwMode="auto">
          <a:xfrm>
            <a:off x="3835083" y="1681178"/>
            <a:ext cx="1207826" cy="2596641"/>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endParaRPr lang="en-US" sz="1200" b="1" i="0" baseline="0" dirty="0" smtClean="0">
              <a:solidFill>
                <a:schemeClr val="accent2">
                  <a:lumMod val="75000"/>
                </a:schemeClr>
              </a:solidFill>
              <a:ea typeface="Times New Roman" charset="0"/>
              <a:cs typeface="Times New Roman" charset="0"/>
            </a:endParaRPr>
          </a:p>
          <a:p>
            <a:pPr eaLnBrk="0" hangingPunct="0"/>
            <a:endParaRPr lang="en-US" sz="1200" b="1" dirty="0">
              <a:solidFill>
                <a:schemeClr val="accent2">
                  <a:lumMod val="75000"/>
                </a:schemeClr>
              </a:solidFill>
              <a:ea typeface="Times New Roman" charset="0"/>
              <a:cs typeface="Times New Roman" charset="0"/>
            </a:endParaRPr>
          </a:p>
          <a:p>
            <a:pPr eaLnBrk="0" hangingPunct="0"/>
            <a:endParaRPr lang="en-US" sz="1200" b="1" i="0" baseline="0" dirty="0" smtClean="0">
              <a:solidFill>
                <a:schemeClr val="accent2">
                  <a:lumMod val="75000"/>
                </a:schemeClr>
              </a:solidFill>
              <a:ea typeface="Times New Roman" charset="0"/>
              <a:cs typeface="Times New Roman" charset="0"/>
            </a:endParaRPr>
          </a:p>
          <a:p>
            <a:pPr eaLnBrk="0" hangingPunct="0"/>
            <a:r>
              <a:rPr lang="en-US" sz="1200" b="1" i="0" baseline="0" dirty="0" smtClean="0">
                <a:solidFill>
                  <a:schemeClr val="accent2">
                    <a:lumMod val="75000"/>
                  </a:schemeClr>
                </a:solidFill>
                <a:ea typeface="Times New Roman" charset="0"/>
                <a:cs typeface="Times New Roman" charset="0"/>
              </a:rPr>
              <a:t>High Oil and Gas Supply</a:t>
            </a:r>
            <a:endParaRPr lang="en-US" sz="1200" b="1" i="0" baseline="0" dirty="0">
              <a:solidFill>
                <a:schemeClr val="accent2">
                  <a:lumMod val="75000"/>
                </a:schemeClr>
              </a:solidFill>
              <a:ea typeface="Times New Roman" charset="0"/>
              <a:cs typeface="Times New Roman" charset="0"/>
            </a:endParaRPr>
          </a:p>
          <a:p>
            <a:pPr eaLnBrk="0" hangingPunct="0"/>
            <a:r>
              <a:rPr lang="en-US" sz="1200" b="1" i="0" baseline="0" dirty="0">
                <a:solidFill>
                  <a:schemeClr val="accent5">
                    <a:lumMod val="75000"/>
                  </a:schemeClr>
                </a:solidFill>
                <a:ea typeface="Times New Roman" charset="0"/>
                <a:cs typeface="Times New Roman" charset="0"/>
              </a:rPr>
              <a:t>High Oil Price</a:t>
            </a:r>
          </a:p>
          <a:p>
            <a:pPr eaLnBrk="0" hangingPunct="0"/>
            <a:r>
              <a:rPr lang="en-US" sz="1200" b="1" i="0" baseline="0" dirty="0" smtClean="0">
                <a:solidFill>
                  <a:srgbClr val="000000"/>
                </a:solidFill>
                <a:ea typeface="Times New Roman" charset="0"/>
                <a:cs typeface="Times New Roman" charset="0"/>
              </a:rPr>
              <a:t>Reference</a:t>
            </a:r>
            <a:endParaRPr lang="en-US" sz="1200" b="1" i="0" baseline="0" dirty="0">
              <a:solidFill>
                <a:srgbClr val="000000"/>
              </a:solidFill>
              <a:ea typeface="Times New Roman" charset="0"/>
              <a:cs typeface="Times New Roman" charset="0"/>
            </a:endParaRPr>
          </a:p>
          <a:p>
            <a:pPr marL="0" marR="0" lvl="0" indent="0"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chemeClr val="accent5">
                    <a:lumMod val="40000"/>
                    <a:lumOff val="60000"/>
                  </a:schemeClr>
                </a:solidFill>
                <a:effectLst/>
              </a:rPr>
              <a:t>Low </a:t>
            </a:r>
            <a:r>
              <a:rPr lang="en-US" sz="1200" b="1" i="0" baseline="0" dirty="0">
                <a:solidFill>
                  <a:schemeClr val="accent5">
                    <a:lumMod val="40000"/>
                    <a:lumOff val="60000"/>
                  </a:schemeClr>
                </a:solidFill>
                <a:effectLst/>
              </a:rPr>
              <a:t>Oil Price</a:t>
            </a:r>
            <a:endParaRPr lang="en-US" sz="1200" b="1" dirty="0">
              <a:solidFill>
                <a:schemeClr val="accent5">
                  <a:lumMod val="40000"/>
                  <a:lumOff val="60000"/>
                </a:schemeClr>
              </a:solidFill>
              <a:effectLst/>
            </a:endParaRPr>
          </a:p>
          <a:p>
            <a:pPr eaLnBrk="0" hangingPunct="0"/>
            <a:r>
              <a:rPr lang="en-US" sz="1200" b="1" i="0" baseline="0" dirty="0" smtClean="0">
                <a:solidFill>
                  <a:schemeClr val="accent2">
                    <a:lumMod val="40000"/>
                    <a:lumOff val="60000"/>
                  </a:schemeClr>
                </a:solidFill>
                <a:effectLst/>
              </a:rPr>
              <a:t>Low Oil and Gas Supply</a:t>
            </a:r>
            <a:endParaRPr lang="en-US" sz="1200" b="1" i="0" baseline="0" dirty="0">
              <a:solidFill>
                <a:schemeClr val="accent2">
                  <a:lumMod val="40000"/>
                  <a:lumOff val="60000"/>
                </a:schemeClr>
              </a:solidFill>
              <a:ea typeface="Times New Roman" charset="0"/>
              <a:cs typeface="Times New Roman" charset="0"/>
            </a:endParaRPr>
          </a:p>
          <a:p>
            <a:pPr eaLnBrk="0" hangingPunct="0"/>
            <a:endParaRPr lang="en-US" sz="1200" i="0" dirty="0">
              <a:solidFill>
                <a:schemeClr val="accent3"/>
              </a:solidFill>
              <a:ea typeface="Times New Roman" charset="0"/>
              <a:cs typeface="Times New Roman" charset="0"/>
            </a:endParaRPr>
          </a:p>
        </p:txBody>
      </p:sp>
      <p:sp>
        <p:nvSpPr>
          <p:cNvPr id="15" name="Text Placeholder 14"/>
          <p:cNvSpPr>
            <a:spLocks noGrp="1"/>
          </p:cNvSpPr>
          <p:nvPr>
            <p:ph type="body" sz="quarter" idx="17"/>
          </p:nvPr>
        </p:nvSpPr>
        <p:spPr>
          <a:xfrm>
            <a:off x="4901247" y="1102894"/>
            <a:ext cx="3931920" cy="350851"/>
          </a:xfrm>
          <a:prstGeom prst="rect">
            <a:avLst/>
          </a:prstGeom>
        </p:spPr>
        <p:txBody>
          <a:bodyPr rIns="0"/>
          <a:lstStyle/>
          <a:p>
            <a:pPr marL="0" indent="0">
              <a:spcBef>
                <a:spcPts val="0"/>
              </a:spcBef>
            </a:pPr>
            <a:r>
              <a:rPr lang="en-US" b="1" dirty="0" smtClean="0"/>
              <a:t>U.S. natural gas plant liquids production</a:t>
            </a:r>
          </a:p>
          <a:p>
            <a:pPr marL="0" indent="0">
              <a:spcBef>
                <a:spcPts val="0"/>
              </a:spcBef>
            </a:pPr>
            <a:r>
              <a:rPr lang="en-US" b="1" dirty="0" smtClean="0"/>
              <a:t>AEO2021 side cases</a:t>
            </a:r>
          </a:p>
          <a:p>
            <a:pPr marL="0" indent="0">
              <a:spcBef>
                <a:spcPts val="0"/>
              </a:spcBef>
            </a:pPr>
            <a:r>
              <a:rPr lang="en-US" sz="1100" dirty="0" smtClean="0"/>
              <a:t>million barrels per day</a:t>
            </a:r>
          </a:p>
        </p:txBody>
      </p:sp>
      <p:sp>
        <p:nvSpPr>
          <p:cNvPr id="10" name="TextBox 1"/>
          <p:cNvSpPr txBox="1"/>
          <p:nvPr/>
        </p:nvSpPr>
        <p:spPr bwMode="auto">
          <a:xfrm>
            <a:off x="7767321" y="2409937"/>
            <a:ext cx="1207826" cy="2230237"/>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endParaRPr lang="en-US" sz="1200" b="1" i="0" baseline="0" dirty="0" smtClean="0">
              <a:solidFill>
                <a:schemeClr val="accent2">
                  <a:lumMod val="75000"/>
                </a:schemeClr>
              </a:solidFill>
              <a:ea typeface="Times New Roman" charset="0"/>
              <a:cs typeface="Times New Roman" charset="0"/>
            </a:endParaRPr>
          </a:p>
          <a:p>
            <a:pPr eaLnBrk="0" hangingPunct="0"/>
            <a:endParaRPr lang="en-US" sz="1200" b="1" dirty="0">
              <a:solidFill>
                <a:schemeClr val="accent2">
                  <a:lumMod val="75000"/>
                </a:schemeClr>
              </a:solidFill>
              <a:ea typeface="Times New Roman" charset="0"/>
              <a:cs typeface="Times New Roman" charset="0"/>
            </a:endParaRPr>
          </a:p>
          <a:p>
            <a:pPr eaLnBrk="0" hangingPunct="0"/>
            <a:endParaRPr lang="en-US" sz="1200" b="1" i="0" baseline="0" dirty="0" smtClean="0">
              <a:solidFill>
                <a:schemeClr val="accent2">
                  <a:lumMod val="75000"/>
                </a:schemeClr>
              </a:solidFill>
              <a:ea typeface="Times New Roman" charset="0"/>
              <a:cs typeface="Times New Roman" charset="0"/>
            </a:endParaRPr>
          </a:p>
          <a:p>
            <a:pPr eaLnBrk="0" hangingPunct="0"/>
            <a:r>
              <a:rPr lang="en-US" sz="1200" b="1" i="0" baseline="0" dirty="0" smtClean="0">
                <a:solidFill>
                  <a:schemeClr val="accent2">
                    <a:lumMod val="75000"/>
                  </a:schemeClr>
                </a:solidFill>
                <a:ea typeface="Times New Roman" charset="0"/>
                <a:cs typeface="Times New Roman" charset="0"/>
              </a:rPr>
              <a:t>High Oil and Gas Supply</a:t>
            </a:r>
            <a:endParaRPr lang="en-US" sz="1200" b="1" i="0" baseline="0" dirty="0">
              <a:solidFill>
                <a:schemeClr val="accent2">
                  <a:lumMod val="75000"/>
                </a:schemeClr>
              </a:solidFill>
              <a:ea typeface="Times New Roman" charset="0"/>
              <a:cs typeface="Times New Roman" charset="0"/>
            </a:endParaRPr>
          </a:p>
          <a:p>
            <a:pPr eaLnBrk="0" hangingPunct="0"/>
            <a:r>
              <a:rPr lang="en-US" sz="1200" b="1" i="0" baseline="0" dirty="0">
                <a:solidFill>
                  <a:schemeClr val="accent5">
                    <a:lumMod val="75000"/>
                  </a:schemeClr>
                </a:solidFill>
                <a:ea typeface="Times New Roman" charset="0"/>
                <a:cs typeface="Times New Roman" charset="0"/>
              </a:rPr>
              <a:t>High Oil Price</a:t>
            </a:r>
          </a:p>
          <a:p>
            <a:pPr eaLnBrk="0" hangingPunct="0"/>
            <a:r>
              <a:rPr lang="en-US" sz="1200" b="1" i="0" baseline="0" dirty="0" smtClean="0">
                <a:solidFill>
                  <a:srgbClr val="000000"/>
                </a:solidFill>
                <a:ea typeface="Times New Roman" charset="0"/>
                <a:cs typeface="Times New Roman" charset="0"/>
              </a:rPr>
              <a:t>Reference</a:t>
            </a:r>
            <a:endParaRPr lang="en-US" sz="1200" b="1" i="0" baseline="0" dirty="0">
              <a:solidFill>
                <a:srgbClr val="000000"/>
              </a:solidFill>
              <a:ea typeface="Times New Roman" charset="0"/>
              <a:cs typeface="Times New Roman" charset="0"/>
            </a:endParaRPr>
          </a:p>
          <a:p>
            <a:pPr marL="0" marR="0" lvl="0" indent="0" defTabSz="914400" eaLnBrk="0" fontAlgn="auto" latinLnBrk="0" hangingPunct="0">
              <a:lnSpc>
                <a:spcPct val="100000"/>
              </a:lnSpc>
              <a:spcBef>
                <a:spcPts val="0"/>
              </a:spcBef>
              <a:spcAft>
                <a:spcPts val="0"/>
              </a:spcAft>
              <a:buClrTx/>
              <a:buSzTx/>
              <a:buFontTx/>
              <a:buNone/>
              <a:tabLst/>
              <a:defRPr/>
            </a:pPr>
            <a:r>
              <a:rPr lang="en-US" sz="1200" b="1" i="0" baseline="0" dirty="0" smtClean="0">
                <a:solidFill>
                  <a:schemeClr val="accent5">
                    <a:lumMod val="40000"/>
                    <a:lumOff val="60000"/>
                  </a:schemeClr>
                </a:solidFill>
                <a:effectLst/>
              </a:rPr>
              <a:t>Low </a:t>
            </a:r>
            <a:r>
              <a:rPr lang="en-US" sz="1200" b="1" i="0" baseline="0" dirty="0">
                <a:solidFill>
                  <a:schemeClr val="accent5">
                    <a:lumMod val="40000"/>
                    <a:lumOff val="60000"/>
                  </a:schemeClr>
                </a:solidFill>
                <a:effectLst/>
              </a:rPr>
              <a:t>Oil Price</a:t>
            </a:r>
            <a:endParaRPr lang="en-US" sz="1200" b="1" dirty="0">
              <a:solidFill>
                <a:schemeClr val="accent5">
                  <a:lumMod val="40000"/>
                  <a:lumOff val="60000"/>
                </a:schemeClr>
              </a:solidFill>
              <a:effectLst/>
            </a:endParaRPr>
          </a:p>
          <a:p>
            <a:pPr eaLnBrk="0" hangingPunct="0"/>
            <a:r>
              <a:rPr lang="en-US" sz="1200" b="1" i="0" baseline="0" dirty="0" smtClean="0">
                <a:solidFill>
                  <a:schemeClr val="accent2">
                    <a:lumMod val="40000"/>
                    <a:lumOff val="60000"/>
                  </a:schemeClr>
                </a:solidFill>
                <a:effectLst/>
              </a:rPr>
              <a:t>Low Oil and Gas Supply</a:t>
            </a:r>
            <a:endParaRPr lang="en-US" sz="1200" b="1" i="0" baseline="0" dirty="0">
              <a:solidFill>
                <a:schemeClr val="accent2">
                  <a:lumMod val="40000"/>
                  <a:lumOff val="60000"/>
                </a:schemeClr>
              </a:solidFill>
              <a:ea typeface="Times New Roman" charset="0"/>
              <a:cs typeface="Times New Roman" charset="0"/>
            </a:endParaRPr>
          </a:p>
          <a:p>
            <a:pPr eaLnBrk="0" hangingPunct="0"/>
            <a:endParaRPr lang="en-US" sz="1200" i="0" dirty="0">
              <a:solidFill>
                <a:schemeClr val="accent3"/>
              </a:solidFill>
              <a:ea typeface="Times New Roman" charset="0"/>
              <a:cs typeface="Times New Roman" charset="0"/>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20</a:t>
            </a:fld>
            <a:endParaRPr lang="en-US" dirty="0"/>
          </a:p>
        </p:txBody>
      </p:sp>
    </p:spTree>
    <p:extLst>
      <p:ext uri="{BB962C8B-B14F-4D97-AF65-F5344CB8AC3E}">
        <p14:creationId xmlns:p14="http://schemas.microsoft.com/office/powerpoint/2010/main" val="2278721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 crude oil and natural gas plant liquids production and consumption</a:t>
            </a:r>
            <a:endParaRPr lang="en-US" dirty="0"/>
          </a:p>
        </p:txBody>
      </p:sp>
      <p:pic>
        <p:nvPicPr>
          <p:cNvPr id="10" name="Picture 9"/>
          <p:cNvPicPr>
            <a:picLocks noChangeAspect="1"/>
          </p:cNvPicPr>
          <p:nvPr/>
        </p:nvPicPr>
        <p:blipFill>
          <a:blip r:embed="rId3"/>
          <a:stretch>
            <a:fillRect/>
          </a:stretch>
        </p:blipFill>
        <p:spPr>
          <a:xfrm>
            <a:off x="43032" y="204870"/>
            <a:ext cx="576228" cy="576228"/>
          </a:xfrm>
          <a:prstGeom prst="rect">
            <a:avLst/>
          </a:prstGeom>
        </p:spPr>
      </p:pic>
      <p:graphicFrame>
        <p:nvGraphicFramePr>
          <p:cNvPr id="8" name="Content Placeholder 10"/>
          <p:cNvGraphicFramePr>
            <a:graphicFrameLocks noGrp="1"/>
          </p:cNvGraphicFramePr>
          <p:nvPr>
            <p:ph sz="quarter" idx="12"/>
            <p:extLst/>
          </p:nvPr>
        </p:nvGraphicFramePr>
        <p:xfrm>
          <a:off x="685799" y="829994"/>
          <a:ext cx="3682893" cy="36283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ontent Placeholder 6"/>
          <p:cNvGraphicFramePr>
            <a:graphicFrameLocks noGrp="1"/>
          </p:cNvGraphicFramePr>
          <p:nvPr>
            <p:ph sz="quarter" idx="13"/>
            <p:extLst/>
          </p:nvPr>
        </p:nvGraphicFramePr>
        <p:xfrm>
          <a:off x="4435231" y="829301"/>
          <a:ext cx="4006315" cy="3628399"/>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21</a:t>
            </a:fld>
            <a:endParaRPr lang="en-US" dirty="0"/>
          </a:p>
        </p:txBody>
      </p:sp>
    </p:spTree>
    <p:extLst>
      <p:ext uri="{BB962C8B-B14F-4D97-AF65-F5344CB8AC3E}">
        <p14:creationId xmlns:p14="http://schemas.microsoft.com/office/powerpoint/2010/main" val="2526800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4870"/>
            <a:ext cx="576228" cy="576228"/>
          </a:xfrm>
          <a:prstGeom prst="rect">
            <a:avLst/>
          </a:prstGeom>
        </p:spPr>
      </p:pic>
      <p:sp>
        <p:nvSpPr>
          <p:cNvPr id="4" name="Text Placeholder 3"/>
          <p:cNvSpPr>
            <a:spLocks noGrp="1"/>
          </p:cNvSpPr>
          <p:nvPr>
            <p:ph type="body" sz="quarter" idx="17"/>
          </p:nvPr>
        </p:nvSpPr>
        <p:spPr>
          <a:xfrm>
            <a:off x="685800" y="1162732"/>
            <a:ext cx="4572000" cy="350254"/>
          </a:xfrm>
        </p:spPr>
        <p:txBody>
          <a:bodyPr/>
          <a:lstStyle/>
          <a:p>
            <a:pPr marL="0" indent="0" eaLnBrk="0" hangingPunct="0">
              <a:spcBef>
                <a:spcPts val="0"/>
              </a:spcBef>
            </a:pPr>
            <a:r>
              <a:rPr lang="en-US" b="1" dirty="0" smtClean="0"/>
              <a:t>Reference case</a:t>
            </a:r>
          </a:p>
          <a:p>
            <a:pPr marL="0" indent="0" eaLnBrk="0" hangingPunct="0">
              <a:spcBef>
                <a:spcPts val="0"/>
              </a:spcBef>
            </a:pPr>
            <a:r>
              <a:rPr lang="en-US" sz="1100" dirty="0" smtClean="0">
                <a:latin typeface="Arial" panose="020B0604020202020204" pitchFamily="34" charset="0"/>
                <a:ea typeface="Times New Roman" charset="0"/>
                <a:cs typeface="Arial" panose="020B0604020202020204" pitchFamily="34" charset="0"/>
              </a:rPr>
              <a:t>million </a:t>
            </a:r>
            <a:r>
              <a:rPr lang="en-US" sz="1100" dirty="0">
                <a:latin typeface="Arial" panose="020B0604020202020204" pitchFamily="34" charset="0"/>
                <a:ea typeface="Times New Roman" charset="0"/>
                <a:cs typeface="Arial" panose="020B0604020202020204" pitchFamily="34" charset="0"/>
              </a:rPr>
              <a:t>barrels per </a:t>
            </a:r>
            <a:r>
              <a:rPr lang="en-US" sz="1100" dirty="0" smtClean="0">
                <a:latin typeface="Arial" panose="020B0604020202020204" pitchFamily="34" charset="0"/>
                <a:ea typeface="Times New Roman" charset="0"/>
                <a:cs typeface="Arial" panose="020B0604020202020204" pitchFamily="34" charset="0"/>
              </a:rPr>
              <a:t>day</a:t>
            </a:r>
            <a:endParaRPr lang="en-US" sz="1100" dirty="0">
              <a:latin typeface="Arial" panose="020B0604020202020204" pitchFamily="34" charset="0"/>
              <a:ea typeface="Times New Roman" charset="0"/>
              <a:cs typeface="Arial" panose="020B0604020202020204" pitchFamily="34" charset="0"/>
            </a:endParaRPr>
          </a:p>
        </p:txBody>
      </p:sp>
      <p:sp>
        <p:nvSpPr>
          <p:cNvPr id="6" name="Text Placeholder 5"/>
          <p:cNvSpPr>
            <a:spLocks noGrp="1"/>
          </p:cNvSpPr>
          <p:nvPr>
            <p:ph type="body" sz="quarter" idx="18"/>
          </p:nvPr>
        </p:nvSpPr>
        <p:spPr>
          <a:xfrm>
            <a:off x="3453791" y="1167556"/>
            <a:ext cx="2599267" cy="350851"/>
          </a:xfrm>
        </p:spPr>
        <p:txBody>
          <a:bodyPr/>
          <a:lstStyle/>
          <a:p>
            <a:pPr marL="0" indent="0" eaLnBrk="0" hangingPunct="0">
              <a:spcBef>
                <a:spcPts val="0"/>
              </a:spcBef>
            </a:pPr>
            <a:r>
              <a:rPr lang="en-US" b="1" dirty="0" smtClean="0">
                <a:latin typeface="Arial" panose="020B0604020202020204" pitchFamily="34" charset="0"/>
                <a:ea typeface="Times New Roman" charset="0"/>
                <a:cs typeface="Arial" panose="020B0604020202020204" pitchFamily="34" charset="0"/>
              </a:rPr>
              <a:t>Low Oil and Gas Supply case</a:t>
            </a:r>
          </a:p>
          <a:p>
            <a:pPr marL="0" indent="0" eaLnBrk="0" hangingPunct="0">
              <a:spcBef>
                <a:spcPts val="0"/>
              </a:spcBef>
            </a:pPr>
            <a:r>
              <a:rPr lang="en-US" sz="1100" dirty="0">
                <a:latin typeface="Arial" panose="020B0604020202020204" pitchFamily="34" charset="0"/>
                <a:ea typeface="Times New Roman" charset="0"/>
                <a:cs typeface="Arial" panose="020B0604020202020204" pitchFamily="34" charset="0"/>
              </a:rPr>
              <a:t>million barrels per </a:t>
            </a:r>
            <a:r>
              <a:rPr lang="en-US" sz="1100" dirty="0" smtClean="0">
                <a:latin typeface="Arial" panose="020B0604020202020204" pitchFamily="34" charset="0"/>
                <a:ea typeface="Times New Roman" charset="0"/>
                <a:cs typeface="Arial" panose="020B0604020202020204" pitchFamily="34" charset="0"/>
              </a:rPr>
              <a:t>day</a:t>
            </a:r>
            <a:endParaRPr lang="en-US" sz="1100" dirty="0">
              <a:latin typeface="Arial" panose="020B0604020202020204" pitchFamily="34" charset="0"/>
              <a:ea typeface="Times New Roman" charset="0"/>
              <a:cs typeface="Arial" panose="020B0604020202020204" pitchFamily="34" charset="0"/>
            </a:endParaRPr>
          </a:p>
        </p:txBody>
      </p:sp>
      <p:sp>
        <p:nvSpPr>
          <p:cNvPr id="2" name="Title 1"/>
          <p:cNvSpPr>
            <a:spLocks noGrp="1"/>
          </p:cNvSpPr>
          <p:nvPr>
            <p:ph type="title"/>
          </p:nvPr>
        </p:nvSpPr>
        <p:spPr>
          <a:prstGeom prst="rect">
            <a:avLst/>
          </a:prstGeom>
        </p:spPr>
        <p:txBody>
          <a:bodyPr/>
          <a:lstStyle/>
          <a:p>
            <a:r>
              <a:rPr lang="en-US" dirty="0" smtClean="0"/>
              <a:t>U.S</a:t>
            </a:r>
            <a:r>
              <a:rPr lang="en-US" dirty="0"/>
              <a:t>. crude oil </a:t>
            </a:r>
            <a:r>
              <a:rPr lang="en-US" dirty="0" smtClean="0"/>
              <a:t>production</a:t>
            </a:r>
            <a:endParaRPr lang="en-US" dirty="0"/>
          </a:p>
        </p:txBody>
      </p:sp>
      <p:graphicFrame>
        <p:nvGraphicFramePr>
          <p:cNvPr id="17" name="Content Placeholder 6"/>
          <p:cNvGraphicFramePr>
            <a:graphicFrameLocks noGrp="1"/>
          </p:cNvGraphicFramePr>
          <p:nvPr>
            <p:ph sz="quarter" idx="12"/>
            <p:extLst/>
          </p:nvPr>
        </p:nvGraphicFramePr>
        <p:xfrm>
          <a:off x="685800" y="1633338"/>
          <a:ext cx="2598738" cy="286543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1927217" y="3695073"/>
            <a:ext cx="595035" cy="246221"/>
          </a:xfrm>
          <a:prstGeom prst="rect">
            <a:avLst/>
          </a:prstGeom>
        </p:spPr>
        <p:txBody>
          <a:bodyPr wrap="none">
            <a:spAutoFit/>
          </a:bodyPr>
          <a:lstStyle/>
          <a:p>
            <a:pPr eaLnBrk="0" hangingPunct="0"/>
            <a:r>
              <a:rPr lang="en-US" sz="1000" b="1" dirty="0">
                <a:solidFill>
                  <a:schemeClr val="bg1"/>
                </a:solidFill>
                <a:ea typeface="Times New Roman" charset="0"/>
                <a:cs typeface="Times New Roman" charset="0"/>
              </a:rPr>
              <a:t>Alaska</a:t>
            </a:r>
          </a:p>
        </p:txBody>
      </p:sp>
      <p:sp>
        <p:nvSpPr>
          <p:cNvPr id="14" name="Text Placeholder 5"/>
          <p:cNvSpPr txBox="1">
            <a:spLocks/>
          </p:cNvSpPr>
          <p:nvPr/>
        </p:nvSpPr>
        <p:spPr>
          <a:xfrm>
            <a:off x="6233900" y="1167440"/>
            <a:ext cx="2599267" cy="350851"/>
          </a:xfrm>
          <a:prstGeom prst="rect">
            <a:avLst/>
          </a:prstGeom>
        </p:spPr>
        <p:txBody>
          <a:bodyPr tIns="0" r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hangingPunct="0">
              <a:spcBef>
                <a:spcPts val="0"/>
              </a:spcBef>
            </a:pPr>
            <a:r>
              <a:rPr lang="en-US" b="1" dirty="0" smtClean="0">
                <a:latin typeface="Arial" panose="020B0604020202020204" pitchFamily="34" charset="0"/>
                <a:ea typeface="Times New Roman" charset="0"/>
                <a:cs typeface="Arial" panose="020B0604020202020204" pitchFamily="34" charset="0"/>
              </a:rPr>
              <a:t>High Oil and Gas Supply case</a:t>
            </a:r>
          </a:p>
          <a:p>
            <a:pPr marL="0" indent="0" eaLnBrk="0" hangingPunct="0">
              <a:spcBef>
                <a:spcPts val="0"/>
              </a:spcBef>
            </a:pPr>
            <a:r>
              <a:rPr lang="en-US" sz="1100" dirty="0" smtClean="0">
                <a:latin typeface="Arial" panose="020B0604020202020204" pitchFamily="34" charset="0"/>
                <a:ea typeface="Times New Roman" charset="0"/>
                <a:cs typeface="Arial" panose="020B0604020202020204" pitchFamily="34" charset="0"/>
              </a:rPr>
              <a:t>million </a:t>
            </a:r>
            <a:r>
              <a:rPr lang="en-US" sz="1100" dirty="0">
                <a:latin typeface="Arial" panose="020B0604020202020204" pitchFamily="34" charset="0"/>
                <a:ea typeface="Times New Roman" charset="0"/>
                <a:cs typeface="Arial" panose="020B0604020202020204" pitchFamily="34" charset="0"/>
              </a:rPr>
              <a:t>barrels per </a:t>
            </a:r>
            <a:r>
              <a:rPr lang="en-US" sz="1100" dirty="0" smtClean="0">
                <a:latin typeface="Arial" panose="020B0604020202020204" pitchFamily="34" charset="0"/>
                <a:ea typeface="Times New Roman" charset="0"/>
                <a:cs typeface="Arial" panose="020B0604020202020204" pitchFamily="34" charset="0"/>
              </a:rPr>
              <a:t>day</a:t>
            </a:r>
            <a:endParaRPr lang="en-US" sz="1100" dirty="0">
              <a:latin typeface="Arial" panose="020B0604020202020204" pitchFamily="34" charset="0"/>
              <a:ea typeface="Times New Roman" charset="0"/>
              <a:cs typeface="Arial" panose="020B0604020202020204" pitchFamily="34" charset="0"/>
            </a:endParaRPr>
          </a:p>
        </p:txBody>
      </p:sp>
      <p:graphicFrame>
        <p:nvGraphicFramePr>
          <p:cNvPr id="16" name="Content Placeholder 6"/>
          <p:cNvGraphicFramePr>
            <a:graphicFrameLocks noGrp="1"/>
          </p:cNvGraphicFramePr>
          <p:nvPr>
            <p:ph sz="quarter" idx="12"/>
            <p:extLst/>
          </p:nvPr>
        </p:nvGraphicFramePr>
        <p:xfrm>
          <a:off x="3454320" y="1633338"/>
          <a:ext cx="2598738" cy="28654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ontent Placeholder 6"/>
          <p:cNvGraphicFramePr>
            <a:graphicFrameLocks noGrp="1"/>
          </p:cNvGraphicFramePr>
          <p:nvPr>
            <p:ph sz="quarter" idx="12"/>
            <p:extLst/>
          </p:nvPr>
        </p:nvGraphicFramePr>
        <p:xfrm>
          <a:off x="6244431" y="1633338"/>
          <a:ext cx="2598738" cy="2865438"/>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p:cNvSpPr txBox="1"/>
          <p:nvPr/>
        </p:nvSpPr>
        <p:spPr>
          <a:xfrm>
            <a:off x="685800" y="898754"/>
            <a:ext cx="6017217" cy="184666"/>
          </a:xfrm>
          <a:prstGeom prst="rect">
            <a:avLst/>
          </a:prstGeom>
          <a:noFill/>
        </p:spPr>
        <p:txBody>
          <a:bodyPr wrap="square" lIns="0" tIns="0" rIns="0" bIns="0" rtlCol="0">
            <a:spAutoFit/>
          </a:bodyPr>
          <a:lstStyle/>
          <a:p>
            <a:pPr eaLnBrk="0" hangingPunct="0">
              <a:spcBef>
                <a:spcPts val="0"/>
              </a:spcBef>
            </a:pPr>
            <a:r>
              <a:rPr lang="en-US" sz="1200" b="1" dirty="0">
                <a:latin typeface="Arial" panose="020B0604020202020204" pitchFamily="34" charset="0"/>
                <a:ea typeface="Times New Roman" charset="0"/>
                <a:cs typeface="Arial" panose="020B0604020202020204" pitchFamily="34" charset="0"/>
              </a:rPr>
              <a:t>U.S. crude oil production</a:t>
            </a:r>
            <a:r>
              <a:rPr lang="en-US" sz="1200" dirty="0">
                <a:latin typeface="Arial" panose="020B0604020202020204" pitchFamily="34" charset="0"/>
                <a:ea typeface="Times New Roman" charset="0"/>
                <a:cs typeface="Arial" panose="020B0604020202020204" pitchFamily="34" charset="0"/>
              </a:rPr>
              <a:t>, </a:t>
            </a:r>
            <a:r>
              <a:rPr lang="en-US" sz="1200" b="1" dirty="0">
                <a:latin typeface="Arial" panose="020B0604020202020204" pitchFamily="34" charset="0"/>
                <a:ea typeface="Times New Roman" charset="0"/>
                <a:cs typeface="Arial" panose="020B0604020202020204" pitchFamily="34" charset="0"/>
              </a:rPr>
              <a:t>AEO2021 o</a:t>
            </a:r>
            <a:r>
              <a:rPr lang="en-US" sz="1200" b="1" dirty="0"/>
              <a:t>il and gas supply cases</a:t>
            </a: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22</a:t>
            </a:fld>
            <a:endParaRPr lang="en-US" dirty="0"/>
          </a:p>
        </p:txBody>
      </p:sp>
    </p:spTree>
    <p:extLst>
      <p:ext uri="{BB962C8B-B14F-4D97-AF65-F5344CB8AC3E}">
        <p14:creationId xmlns:p14="http://schemas.microsoft.com/office/powerpoint/2010/main" val="84945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6"/>
          <p:cNvGraphicFramePr>
            <a:graphicFrameLocks noGrp="1"/>
          </p:cNvGraphicFramePr>
          <p:nvPr>
            <p:ph sz="quarter" idx="4294967295"/>
            <p:extLst/>
          </p:nvPr>
        </p:nvGraphicFramePr>
        <p:xfrm>
          <a:off x="5322785" y="1587011"/>
          <a:ext cx="3517078" cy="2814649"/>
        </p:xfrm>
        <a:graphic>
          <a:graphicData uri="http://schemas.openxmlformats.org/drawingml/2006/chart">
            <c:chart xmlns:c="http://schemas.openxmlformats.org/drawingml/2006/chart" xmlns:r="http://schemas.openxmlformats.org/officeDocument/2006/relationships" r:id="rId3"/>
          </a:graphicData>
        </a:graphic>
      </p:graphicFrame>
      <p:pic>
        <p:nvPicPr>
          <p:cNvPr id="27" name="Picture 26"/>
          <p:cNvPicPr>
            <a:picLocks noChangeAspect="1"/>
          </p:cNvPicPr>
          <p:nvPr/>
        </p:nvPicPr>
        <p:blipFill>
          <a:blip r:embed="rId4"/>
          <a:stretch>
            <a:fillRect/>
          </a:stretch>
        </p:blipFill>
        <p:spPr>
          <a:xfrm>
            <a:off x="43032" y="204870"/>
            <a:ext cx="576228" cy="576228"/>
          </a:xfrm>
          <a:prstGeom prst="rect">
            <a:avLst/>
          </a:prstGeom>
        </p:spPr>
      </p:pic>
      <p:sp>
        <p:nvSpPr>
          <p:cNvPr id="28" name="Title 2"/>
          <p:cNvSpPr>
            <a:spLocks noGrp="1"/>
          </p:cNvSpPr>
          <p:nvPr>
            <p:ph type="title"/>
          </p:nvPr>
        </p:nvSpPr>
        <p:spPr>
          <a:xfrm>
            <a:off x="685800" y="38781"/>
            <a:ext cx="8001000" cy="761415"/>
          </a:xfrm>
          <a:prstGeom prst="rect">
            <a:avLst/>
          </a:prstGeom>
        </p:spPr>
        <p:txBody>
          <a:bodyPr/>
          <a:lstStyle/>
          <a:p>
            <a:r>
              <a:rPr lang="en-US" sz="2400" dirty="0" smtClean="0"/>
              <a:t>U.S. crude oil levels and cumulative production</a:t>
            </a:r>
            <a:endParaRPr lang="en-US" sz="2400" dirty="0">
              <a:solidFill>
                <a:srgbClr val="FF0000"/>
              </a:solidFill>
            </a:endParaRPr>
          </a:p>
        </p:txBody>
      </p:sp>
      <p:sp>
        <p:nvSpPr>
          <p:cNvPr id="29" name="Text Placeholder 8"/>
          <p:cNvSpPr>
            <a:spLocks noGrp="1"/>
          </p:cNvSpPr>
          <p:nvPr>
            <p:ph type="body" sz="quarter" idx="18"/>
          </p:nvPr>
        </p:nvSpPr>
        <p:spPr>
          <a:xfrm>
            <a:off x="5322785" y="1157278"/>
            <a:ext cx="3245083" cy="350851"/>
          </a:xfrm>
          <a:solidFill>
            <a:schemeClr val="bg1"/>
          </a:solidFill>
        </p:spPr>
        <p:txBody>
          <a:bodyPr lIns="0"/>
          <a:lstStyle/>
          <a:p>
            <a:pPr marL="0" indent="0" algn="l" eaLnBrk="0" hangingPunct="0">
              <a:spcBef>
                <a:spcPts val="0"/>
              </a:spcBef>
            </a:pPr>
            <a:r>
              <a:rPr lang="en-US" b="1" dirty="0" smtClean="0">
                <a:latin typeface="Arial" panose="020B0604020202020204" pitchFamily="34" charset="0"/>
                <a:ea typeface="Times New Roman" charset="0"/>
                <a:cs typeface="Arial" panose="020B0604020202020204" pitchFamily="34" charset="0"/>
              </a:rPr>
              <a:t>Cumulative </a:t>
            </a:r>
            <a:r>
              <a:rPr lang="en-US" b="1" dirty="0">
                <a:latin typeface="Arial" panose="020B0604020202020204" pitchFamily="34" charset="0"/>
                <a:ea typeface="Times New Roman" charset="0"/>
                <a:cs typeface="Arial" panose="020B0604020202020204" pitchFamily="34" charset="0"/>
              </a:rPr>
              <a:t>crude oil </a:t>
            </a:r>
            <a:r>
              <a:rPr lang="en-US" b="1" dirty="0" smtClean="0">
                <a:latin typeface="Arial" panose="020B0604020202020204" pitchFamily="34" charset="0"/>
                <a:ea typeface="Times New Roman" charset="0"/>
                <a:cs typeface="Arial" panose="020B0604020202020204" pitchFamily="34" charset="0"/>
              </a:rPr>
              <a:t>production </a:t>
            </a:r>
          </a:p>
          <a:p>
            <a:pPr marL="0" indent="0" algn="l" eaLnBrk="0" hangingPunct="0">
              <a:spcBef>
                <a:spcPts val="0"/>
              </a:spcBef>
            </a:pPr>
            <a:r>
              <a:rPr lang="en-US" b="1" dirty="0" smtClean="0">
                <a:latin typeface="Arial" panose="020B0604020202020204" pitchFamily="34" charset="0"/>
                <a:ea typeface="Times New Roman" charset="0"/>
                <a:cs typeface="Arial" panose="020B0604020202020204" pitchFamily="34" charset="0"/>
              </a:rPr>
              <a:t>AEO2021 Reference case</a:t>
            </a:r>
            <a:endParaRPr lang="en-US" b="1" dirty="0">
              <a:latin typeface="Arial" panose="020B0604020202020204" pitchFamily="34" charset="0"/>
              <a:ea typeface="Times New Roman" charset="0"/>
              <a:cs typeface="Arial" panose="020B0604020202020204" pitchFamily="34" charset="0"/>
            </a:endParaRPr>
          </a:p>
          <a:p>
            <a:pPr marL="0" indent="0" algn="l" eaLnBrk="0" hangingPunct="0">
              <a:spcBef>
                <a:spcPts val="0"/>
              </a:spcBef>
            </a:pPr>
            <a:r>
              <a:rPr lang="en-US" sz="1100" dirty="0">
                <a:latin typeface="Arial" panose="020B0604020202020204" pitchFamily="34" charset="0"/>
                <a:ea typeface="Times New Roman" charset="0"/>
                <a:cs typeface="Arial" panose="020B0604020202020204" pitchFamily="34" charset="0"/>
              </a:rPr>
              <a:t>billion </a:t>
            </a:r>
            <a:r>
              <a:rPr lang="en-US" sz="1100" dirty="0" smtClean="0">
                <a:latin typeface="Arial" panose="020B0604020202020204" pitchFamily="34" charset="0"/>
                <a:ea typeface="Times New Roman" charset="0"/>
                <a:cs typeface="Arial" panose="020B0604020202020204" pitchFamily="34" charset="0"/>
              </a:rPr>
              <a:t>barrels</a:t>
            </a:r>
            <a:endParaRPr lang="en-US" sz="1100" dirty="0">
              <a:ea typeface="Times New Roman" charset="0"/>
              <a:cs typeface="Times New Roman" charset="0"/>
            </a:endParaRPr>
          </a:p>
        </p:txBody>
      </p:sp>
      <p:sp>
        <p:nvSpPr>
          <p:cNvPr id="31" name="Text Placeholder 9"/>
          <p:cNvSpPr>
            <a:spLocks noGrp="1"/>
          </p:cNvSpPr>
          <p:nvPr>
            <p:ph type="body" sz="quarter" idx="17"/>
          </p:nvPr>
        </p:nvSpPr>
        <p:spPr>
          <a:xfrm>
            <a:off x="685800" y="1157278"/>
            <a:ext cx="3931920" cy="362255"/>
          </a:xfrm>
        </p:spPr>
        <p:txBody>
          <a:bodyPr/>
          <a:lstStyle/>
          <a:p>
            <a:pPr marL="0" indent="0" eaLnBrk="0" hangingPunct="0">
              <a:spcBef>
                <a:spcPts val="0"/>
              </a:spcBef>
            </a:pPr>
            <a:r>
              <a:rPr lang="en-US" b="1" dirty="0" smtClean="0">
                <a:latin typeface="Arial" panose="020B0604020202020204" pitchFamily="34" charset="0"/>
                <a:ea typeface="Times New Roman" charset="0"/>
                <a:cs typeface="Arial" panose="020B0604020202020204" pitchFamily="34" charset="0"/>
              </a:rPr>
              <a:t>Crude </a:t>
            </a:r>
            <a:r>
              <a:rPr lang="en-US" b="1" dirty="0">
                <a:latin typeface="Arial" panose="020B0604020202020204" pitchFamily="34" charset="0"/>
                <a:ea typeface="Times New Roman" charset="0"/>
                <a:cs typeface="Arial" panose="020B0604020202020204" pitchFamily="34" charset="0"/>
              </a:rPr>
              <a:t>oil </a:t>
            </a:r>
            <a:r>
              <a:rPr lang="en-US" b="1" dirty="0" smtClean="0">
                <a:latin typeface="Arial" panose="020B0604020202020204" pitchFamily="34" charset="0"/>
                <a:ea typeface="Times New Roman" charset="0"/>
                <a:cs typeface="Arial" panose="020B0604020202020204" pitchFamily="34" charset="0"/>
              </a:rPr>
              <a:t>production</a:t>
            </a:r>
          </a:p>
          <a:p>
            <a:pPr marL="0" indent="0" eaLnBrk="0" hangingPunct="0">
              <a:spcBef>
                <a:spcPts val="0"/>
              </a:spcBef>
            </a:pPr>
            <a:r>
              <a:rPr lang="en-US" b="1" dirty="0" smtClean="0">
                <a:latin typeface="Arial" panose="020B0604020202020204" pitchFamily="34" charset="0"/>
                <a:ea typeface="Times New Roman" charset="0"/>
                <a:cs typeface="Arial" panose="020B0604020202020204" pitchFamily="34" charset="0"/>
              </a:rPr>
              <a:t>AEO2021 Reference case</a:t>
            </a:r>
            <a:endParaRPr lang="en-US" b="1" dirty="0">
              <a:latin typeface="Arial" panose="020B0604020202020204" pitchFamily="34" charset="0"/>
              <a:ea typeface="Times New Roman" charset="0"/>
              <a:cs typeface="Arial" panose="020B0604020202020204" pitchFamily="34" charset="0"/>
            </a:endParaRPr>
          </a:p>
          <a:p>
            <a:pPr marL="0" indent="0" eaLnBrk="0" hangingPunct="0">
              <a:spcBef>
                <a:spcPts val="0"/>
              </a:spcBef>
            </a:pPr>
            <a:r>
              <a:rPr lang="en-US" sz="1100" dirty="0">
                <a:latin typeface="Arial" panose="020B0604020202020204" pitchFamily="34" charset="0"/>
                <a:ea typeface="Times New Roman" charset="0"/>
                <a:cs typeface="Arial" panose="020B0604020202020204" pitchFamily="34" charset="0"/>
              </a:rPr>
              <a:t>million barrels per </a:t>
            </a:r>
            <a:r>
              <a:rPr lang="en-US" sz="1100" dirty="0" smtClean="0">
                <a:latin typeface="Arial" panose="020B0604020202020204" pitchFamily="34" charset="0"/>
                <a:ea typeface="Times New Roman" charset="0"/>
                <a:cs typeface="Arial" panose="020B0604020202020204" pitchFamily="34" charset="0"/>
              </a:rPr>
              <a:t>day</a:t>
            </a:r>
            <a:endParaRPr lang="en-US" sz="1100" dirty="0">
              <a:latin typeface="Arial" panose="020B0604020202020204" pitchFamily="34" charset="0"/>
              <a:ea typeface="Times New Roman" charset="0"/>
              <a:cs typeface="Arial" panose="020B0604020202020204" pitchFamily="34" charset="0"/>
            </a:endParaRPr>
          </a:p>
        </p:txBody>
      </p:sp>
      <p:graphicFrame>
        <p:nvGraphicFramePr>
          <p:cNvPr id="34" name="Content Placeholder 6"/>
          <p:cNvGraphicFramePr>
            <a:graphicFrameLocks noGrp="1"/>
          </p:cNvGraphicFramePr>
          <p:nvPr>
            <p:ph sz="quarter" idx="12"/>
            <p:extLst/>
          </p:nvPr>
        </p:nvGraphicFramePr>
        <p:xfrm>
          <a:off x="619260" y="1513102"/>
          <a:ext cx="3419962" cy="2951331"/>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Box 1"/>
          <p:cNvSpPr txBox="1"/>
          <p:nvPr/>
        </p:nvSpPr>
        <p:spPr bwMode="auto">
          <a:xfrm>
            <a:off x="3815009" y="1968439"/>
            <a:ext cx="1742582" cy="1353143"/>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a:solidFill>
                  <a:srgbClr val="000000"/>
                </a:solidFill>
                <a:ea typeface="Times New Roman" charset="0"/>
                <a:cs typeface="Times New Roman" charset="0"/>
              </a:rPr>
              <a:t>t</a:t>
            </a:r>
            <a:r>
              <a:rPr lang="en-US" sz="1200" b="1" dirty="0" smtClean="0">
                <a:solidFill>
                  <a:srgbClr val="000000"/>
                </a:solidFill>
                <a:ea typeface="Times New Roman" charset="0"/>
                <a:cs typeface="Times New Roman" charset="0"/>
              </a:rPr>
              <a:t>ight oil</a:t>
            </a:r>
          </a:p>
          <a:p>
            <a:pPr eaLnBrk="0" hangingPunct="0"/>
            <a:r>
              <a:rPr lang="en-US" sz="1200" b="1" dirty="0" smtClean="0">
                <a:solidFill>
                  <a:srgbClr val="0096D7">
                    <a:lumMod val="60000"/>
                    <a:lumOff val="40000"/>
                  </a:srgbClr>
                </a:solidFill>
                <a:ea typeface="Times New Roman" charset="0"/>
                <a:cs typeface="Times New Roman" charset="0"/>
              </a:rPr>
              <a:t>   </a:t>
            </a:r>
            <a:r>
              <a:rPr lang="en-US" sz="1200" b="1" dirty="0" err="1" smtClean="0">
                <a:solidFill>
                  <a:srgbClr val="0096D7">
                    <a:lumMod val="60000"/>
                    <a:lumOff val="40000"/>
                  </a:srgbClr>
                </a:solidFill>
                <a:ea typeface="Times New Roman" charset="0"/>
                <a:cs typeface="Times New Roman" charset="0"/>
              </a:rPr>
              <a:t>Wolfcamp</a:t>
            </a:r>
            <a:endParaRPr lang="en-US" sz="1200" b="1" dirty="0" smtClean="0">
              <a:solidFill>
                <a:srgbClr val="0096D7">
                  <a:lumMod val="60000"/>
                  <a:lumOff val="40000"/>
                </a:srgbClr>
              </a:solidFill>
              <a:ea typeface="Times New Roman" charset="0"/>
              <a:cs typeface="Times New Roman" charset="0"/>
            </a:endParaRPr>
          </a:p>
          <a:p>
            <a:pPr eaLnBrk="0" hangingPunct="0"/>
            <a:r>
              <a:rPr lang="en-US" sz="1200" b="1" dirty="0" smtClean="0">
                <a:solidFill>
                  <a:srgbClr val="0096D7">
                    <a:lumMod val="75000"/>
                  </a:srgbClr>
                </a:solidFill>
                <a:ea typeface="Times New Roman" charset="0"/>
                <a:cs typeface="Times New Roman" charset="0"/>
              </a:rPr>
              <a:t>   Bone Springs/</a:t>
            </a:r>
          </a:p>
          <a:p>
            <a:pPr eaLnBrk="0" hangingPunct="0"/>
            <a:r>
              <a:rPr lang="en-US" sz="1200" b="1" dirty="0" smtClean="0">
                <a:solidFill>
                  <a:srgbClr val="0096D7">
                    <a:lumMod val="75000"/>
                  </a:srgbClr>
                </a:solidFill>
                <a:ea typeface="Times New Roman" charset="0"/>
                <a:cs typeface="Times New Roman" charset="0"/>
              </a:rPr>
              <a:t>   Avalon</a:t>
            </a:r>
          </a:p>
          <a:p>
            <a:pPr eaLnBrk="0" hangingPunct="0"/>
            <a:r>
              <a:rPr lang="en-US" sz="1200" b="1" dirty="0" smtClean="0">
                <a:solidFill>
                  <a:srgbClr val="0096D7">
                    <a:lumMod val="50000"/>
                  </a:srgbClr>
                </a:solidFill>
                <a:ea typeface="Times New Roman" charset="0"/>
                <a:cs typeface="Times New Roman" charset="0"/>
              </a:rPr>
              <a:t>   </a:t>
            </a:r>
            <a:r>
              <a:rPr lang="en-US" sz="1200" b="1" dirty="0" err="1" smtClean="0">
                <a:solidFill>
                  <a:srgbClr val="0096D7">
                    <a:lumMod val="50000"/>
                  </a:srgbClr>
                </a:solidFill>
                <a:ea typeface="Times New Roman" charset="0"/>
                <a:cs typeface="Times New Roman" charset="0"/>
              </a:rPr>
              <a:t>Spraberry</a:t>
            </a:r>
            <a:endParaRPr lang="en-US" sz="1200" b="1" dirty="0" smtClean="0">
              <a:solidFill>
                <a:srgbClr val="0096D7">
                  <a:lumMod val="50000"/>
                </a:srgbClr>
              </a:solidFill>
              <a:ea typeface="Times New Roman" charset="0"/>
              <a:cs typeface="Times New Roman" charset="0"/>
            </a:endParaRPr>
          </a:p>
          <a:p>
            <a:pPr eaLnBrk="0" hangingPunct="0"/>
            <a:r>
              <a:rPr lang="en-US" sz="1200" b="1" dirty="0" smtClean="0">
                <a:solidFill>
                  <a:srgbClr val="5D9732"/>
                </a:solidFill>
                <a:ea typeface="Times New Roman" charset="0"/>
                <a:cs typeface="Times New Roman" charset="0"/>
              </a:rPr>
              <a:t>   Eagle Ford</a:t>
            </a:r>
          </a:p>
          <a:p>
            <a:pPr eaLnBrk="0" hangingPunct="0"/>
            <a:r>
              <a:rPr lang="en-US" sz="1200" b="1" dirty="0" smtClean="0">
                <a:solidFill>
                  <a:srgbClr val="A33340"/>
                </a:solidFill>
                <a:ea typeface="Times New Roman" charset="0"/>
                <a:cs typeface="Times New Roman" charset="0"/>
              </a:rPr>
              <a:t>   Bakken</a:t>
            </a:r>
          </a:p>
          <a:p>
            <a:pPr eaLnBrk="0" hangingPunct="0"/>
            <a:r>
              <a:rPr lang="en-US" sz="1200" b="1" dirty="0" smtClean="0">
                <a:solidFill>
                  <a:srgbClr val="A33340">
                    <a:lumMod val="75000"/>
                  </a:srgbClr>
                </a:solidFill>
                <a:ea typeface="Times New Roman" charset="0"/>
                <a:cs typeface="Times New Roman" charset="0"/>
              </a:rPr>
              <a:t>   Niobrara</a:t>
            </a:r>
          </a:p>
          <a:p>
            <a:pPr eaLnBrk="0" hangingPunct="0"/>
            <a:r>
              <a:rPr lang="en-US" sz="1200" b="1" dirty="0" smtClean="0">
                <a:solidFill>
                  <a:srgbClr val="BD732A"/>
                </a:solidFill>
                <a:ea typeface="Times New Roman" charset="0"/>
                <a:cs typeface="Times New Roman" charset="0"/>
              </a:rPr>
              <a:t>   other tight oil</a:t>
            </a:r>
          </a:p>
          <a:p>
            <a:pPr eaLnBrk="0" hangingPunct="0"/>
            <a:r>
              <a:rPr lang="en-US" sz="1200" b="1" dirty="0" smtClean="0">
                <a:solidFill>
                  <a:srgbClr val="BD732A">
                    <a:lumMod val="60000"/>
                    <a:lumOff val="40000"/>
                  </a:srgbClr>
                </a:solidFill>
                <a:ea typeface="Times New Roman" charset="0"/>
                <a:cs typeface="Times New Roman" charset="0"/>
              </a:rPr>
              <a:t>Alaska</a:t>
            </a:r>
          </a:p>
          <a:p>
            <a:pPr eaLnBrk="0" hangingPunct="0"/>
            <a:r>
              <a:rPr lang="en-US" sz="1200" b="1" dirty="0" smtClean="0">
                <a:solidFill>
                  <a:srgbClr val="FFC702"/>
                </a:solidFill>
                <a:ea typeface="Times New Roman" charset="0"/>
                <a:cs typeface="Times New Roman" charset="0"/>
              </a:rPr>
              <a:t>Gulf of Mexico</a:t>
            </a:r>
          </a:p>
          <a:p>
            <a:pPr eaLnBrk="0" hangingPunct="0"/>
            <a:r>
              <a:rPr lang="en-US" sz="1200" b="1" dirty="0" smtClean="0">
                <a:solidFill>
                  <a:srgbClr val="675005"/>
                </a:solidFill>
                <a:ea typeface="Times New Roman" charset="0"/>
                <a:cs typeface="Times New Roman" charset="0"/>
              </a:rPr>
              <a:t>other</a:t>
            </a: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23</a:t>
            </a:fld>
            <a:endParaRPr lang="en-US" dirty="0"/>
          </a:p>
        </p:txBody>
      </p:sp>
    </p:spTree>
    <p:extLst>
      <p:ext uri="{BB962C8B-B14F-4D97-AF65-F5344CB8AC3E}">
        <p14:creationId xmlns:p14="http://schemas.microsoft.com/office/powerpoint/2010/main" val="1092861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5"/>
          <p:cNvGraphicFramePr>
            <a:graphicFrameLocks noGrp="1"/>
          </p:cNvGraphicFramePr>
          <p:nvPr>
            <p:ph type="chart" sz="quarter" idx="12"/>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stretch>
            <a:fillRect/>
          </a:stretch>
        </p:blipFill>
        <p:spPr>
          <a:xfrm>
            <a:off x="43032" y="204870"/>
            <a:ext cx="576228" cy="576228"/>
          </a:xfrm>
          <a:prstGeom prst="rect">
            <a:avLst/>
          </a:prstGeom>
        </p:spPr>
      </p:pic>
      <p:sp>
        <p:nvSpPr>
          <p:cNvPr id="2" name="Title 1"/>
          <p:cNvSpPr>
            <a:spLocks noGrp="1"/>
          </p:cNvSpPr>
          <p:nvPr>
            <p:ph type="title"/>
          </p:nvPr>
        </p:nvSpPr>
        <p:spPr>
          <a:prstGeom prst="rect">
            <a:avLst/>
          </a:prstGeom>
        </p:spPr>
        <p:txBody>
          <a:bodyPr/>
          <a:lstStyle/>
          <a:p>
            <a:r>
              <a:rPr lang="en-US" dirty="0" smtClean="0"/>
              <a:t>Onshore </a:t>
            </a:r>
            <a:r>
              <a:rPr lang="en-US" dirty="0"/>
              <a:t>crude oil production in the Lower 48 </a:t>
            </a:r>
            <a:r>
              <a:rPr lang="en-US" dirty="0" smtClean="0"/>
              <a:t>states</a:t>
            </a:r>
            <a:endParaRPr lang="en-US" dirty="0"/>
          </a:p>
        </p:txBody>
      </p:sp>
      <p:sp>
        <p:nvSpPr>
          <p:cNvPr id="10" name="TextBox 1"/>
          <p:cNvSpPr txBox="1">
            <a:spLocks noGrp="1"/>
          </p:cNvSpPr>
          <p:nvPr>
            <p:ph type="body" sz="quarter" idx="13"/>
          </p:nvPr>
        </p:nvSpPr>
        <p:spPr bwMode="auto">
          <a:xfrm>
            <a:off x="685800" y="1037273"/>
            <a:ext cx="4005072" cy="411480"/>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endParaRPr lang="en-US" sz="1200" b="1" i="0" dirty="0" smtClean="0">
              <a:solidFill>
                <a:schemeClr val="tx1"/>
              </a:solidFill>
              <a:latin typeface="+mn-lt"/>
              <a:ea typeface="Times New Roman" charset="0"/>
              <a:cs typeface="Times New Roman" charset="0"/>
            </a:endParaRPr>
          </a:p>
          <a:p>
            <a:pPr eaLnBrk="0" hangingPunct="0"/>
            <a:endParaRPr lang="en-US" sz="1200" b="1" dirty="0">
              <a:ea typeface="Times New Roman" charset="0"/>
              <a:cs typeface="Times New Roman" charset="0"/>
            </a:endParaRPr>
          </a:p>
          <a:p>
            <a:pPr eaLnBrk="0" hangingPunct="0"/>
            <a:endParaRPr lang="en-US" sz="1200" b="1" i="0" dirty="0" smtClean="0">
              <a:solidFill>
                <a:schemeClr val="tx1"/>
              </a:solidFill>
              <a:latin typeface="+mn-lt"/>
              <a:ea typeface="Times New Roman" charset="0"/>
              <a:cs typeface="Times New Roman" charset="0"/>
            </a:endParaRPr>
          </a:p>
          <a:p>
            <a:pPr eaLnBrk="0" hangingPunct="0"/>
            <a:endParaRPr lang="en-US" sz="1200" b="1" dirty="0">
              <a:ea typeface="Times New Roman" charset="0"/>
              <a:cs typeface="Times New Roman" charset="0"/>
            </a:endParaRPr>
          </a:p>
          <a:p>
            <a:pPr eaLnBrk="0" hangingPunct="0">
              <a:spcBef>
                <a:spcPts val="0"/>
              </a:spcBef>
            </a:pPr>
            <a:r>
              <a:rPr lang="en-US" sz="1200" b="1" i="0" dirty="0" smtClean="0">
                <a:solidFill>
                  <a:schemeClr val="tx1"/>
                </a:solidFill>
                <a:ea typeface="Times New Roman" charset="0"/>
                <a:cs typeface="Times New Roman" charset="0"/>
              </a:rPr>
              <a:t>Onshore crude</a:t>
            </a:r>
            <a:r>
              <a:rPr lang="en-US" sz="1200" b="1" i="0" baseline="0" dirty="0" smtClean="0">
                <a:solidFill>
                  <a:schemeClr val="tx1"/>
                </a:solidFill>
                <a:ea typeface="Times New Roman" charset="0"/>
                <a:cs typeface="Times New Roman" charset="0"/>
              </a:rPr>
              <a:t> oil</a:t>
            </a:r>
            <a:r>
              <a:rPr lang="en-US" sz="1200" b="1" i="0" dirty="0" smtClean="0">
                <a:solidFill>
                  <a:schemeClr val="tx1"/>
                </a:solidFill>
                <a:ea typeface="Times New Roman" charset="0"/>
                <a:cs typeface="Times New Roman" charset="0"/>
              </a:rPr>
              <a:t> production in the Lower 48 states by region</a:t>
            </a:r>
          </a:p>
          <a:p>
            <a:pPr eaLnBrk="0" hangingPunct="0">
              <a:spcBef>
                <a:spcPts val="0"/>
              </a:spcBef>
            </a:pPr>
            <a:r>
              <a:rPr lang="en-US" sz="1200" b="1" dirty="0" smtClean="0">
                <a:ea typeface="Times New Roman" charset="0"/>
                <a:cs typeface="Times New Roman" charset="0"/>
              </a:rPr>
              <a:t>AEO2021 Reference case</a:t>
            </a:r>
            <a:endParaRPr lang="en-US" sz="1200" b="1" i="0" dirty="0" smtClean="0">
              <a:solidFill>
                <a:schemeClr val="tx1"/>
              </a:solidFill>
              <a:ea typeface="Times New Roman" charset="0"/>
              <a:cs typeface="Times New Roman" charset="0"/>
            </a:endParaRPr>
          </a:p>
          <a:p>
            <a:pPr eaLnBrk="0" hangingPunct="0">
              <a:spcBef>
                <a:spcPts val="0"/>
              </a:spcBef>
            </a:pPr>
            <a:r>
              <a:rPr lang="en-US" i="0" baseline="0" dirty="0" smtClean="0">
                <a:solidFill>
                  <a:sysClr val="windowText" lastClr="000000"/>
                </a:solidFill>
                <a:ea typeface="Times New Roman" charset="0"/>
                <a:cs typeface="Times New Roman" charset="0"/>
              </a:rPr>
              <a:t>million barrels per day</a:t>
            </a:r>
          </a:p>
        </p:txBody>
      </p:sp>
      <p:pic>
        <p:nvPicPr>
          <p:cNvPr id="8" name="Picture 7"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277" y="1448753"/>
            <a:ext cx="1449803" cy="84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24</a:t>
            </a:fld>
            <a:endParaRPr lang="en-US" dirty="0"/>
          </a:p>
        </p:txBody>
      </p:sp>
    </p:spTree>
    <p:extLst>
      <p:ext uri="{BB962C8B-B14F-4D97-AF65-F5344CB8AC3E}">
        <p14:creationId xmlns:p14="http://schemas.microsoft.com/office/powerpoint/2010/main" val="3102541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4870"/>
            <a:ext cx="576228" cy="576228"/>
          </a:xfrm>
          <a:prstGeom prst="rect">
            <a:avLst/>
          </a:prstGeom>
        </p:spPr>
      </p:pic>
      <p:sp>
        <p:nvSpPr>
          <p:cNvPr id="6" name="Title 5"/>
          <p:cNvSpPr>
            <a:spLocks noGrp="1"/>
          </p:cNvSpPr>
          <p:nvPr>
            <p:ph type="title"/>
          </p:nvPr>
        </p:nvSpPr>
        <p:spPr>
          <a:prstGeom prst="rect">
            <a:avLst/>
          </a:prstGeom>
        </p:spPr>
        <p:txBody>
          <a:bodyPr/>
          <a:lstStyle/>
          <a:p>
            <a:r>
              <a:rPr lang="en-US" dirty="0" smtClean="0"/>
              <a:t>Natural </a:t>
            </a:r>
            <a:r>
              <a:rPr lang="en-US" dirty="0"/>
              <a:t>gas plant liquids production by region and </a:t>
            </a:r>
            <a:r>
              <a:rPr lang="en-US" dirty="0" smtClean="0"/>
              <a:t>type</a:t>
            </a:r>
            <a:endParaRPr lang="en-US" dirty="0"/>
          </a:p>
        </p:txBody>
      </p:sp>
      <p:graphicFrame>
        <p:nvGraphicFramePr>
          <p:cNvPr id="11" name="Content Placeholder 7"/>
          <p:cNvGraphicFramePr>
            <a:graphicFrameLocks noGrp="1"/>
          </p:cNvGraphicFramePr>
          <p:nvPr>
            <p:ph sz="quarter" idx="12"/>
            <p:extLst/>
          </p:nvPr>
        </p:nvGraphicFramePr>
        <p:xfrm>
          <a:off x="685800" y="892175"/>
          <a:ext cx="3932238"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ontent Placeholder 6"/>
          <p:cNvGraphicFramePr>
            <a:graphicFrameLocks noGrp="1"/>
          </p:cNvGraphicFramePr>
          <p:nvPr>
            <p:ph sz="quarter" idx="13"/>
            <p:extLst/>
          </p:nvPr>
        </p:nvGraphicFramePr>
        <p:xfrm>
          <a:off x="4664075" y="892175"/>
          <a:ext cx="4022725"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25</a:t>
            </a:fld>
            <a:endParaRPr lang="en-US" dirty="0"/>
          </a:p>
        </p:txBody>
      </p:sp>
    </p:spTree>
    <p:extLst>
      <p:ext uri="{BB962C8B-B14F-4D97-AF65-F5344CB8AC3E}">
        <p14:creationId xmlns:p14="http://schemas.microsoft.com/office/powerpoint/2010/main" val="3236675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032" y="204870"/>
            <a:ext cx="576228" cy="576228"/>
          </a:xfrm>
          <a:prstGeom prst="rect">
            <a:avLst/>
          </a:prstGeom>
        </p:spPr>
      </p:pic>
      <p:graphicFrame>
        <p:nvGraphicFramePr>
          <p:cNvPr id="16" name="Content Placeholder 14"/>
          <p:cNvGraphicFramePr>
            <a:graphicFrameLocks noGrp="1"/>
          </p:cNvGraphicFramePr>
          <p:nvPr>
            <p:ph type="chart" sz="quarter" idx="12"/>
            <p:extLst/>
          </p:nvPr>
        </p:nvGraphicFramePr>
        <p:xfrm>
          <a:off x="619260" y="1346469"/>
          <a:ext cx="8001000" cy="30623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prstGeom prst="rect">
            <a:avLst/>
          </a:prstGeom>
        </p:spPr>
        <p:txBody>
          <a:bodyPr/>
          <a:lstStyle/>
          <a:p>
            <a:r>
              <a:rPr lang="en-US" dirty="0" smtClean="0"/>
              <a:t>Biofuels </a:t>
            </a:r>
            <a:r>
              <a:rPr lang="en-US" dirty="0"/>
              <a:t>as a percentage of </a:t>
            </a:r>
            <a:r>
              <a:rPr lang="en-US" dirty="0" smtClean="0"/>
              <a:t>motor gasoline and diesel</a:t>
            </a:r>
            <a:endParaRPr lang="en-US" dirty="0"/>
          </a:p>
        </p:txBody>
      </p:sp>
      <p:sp>
        <p:nvSpPr>
          <p:cNvPr id="10" name="Rectangle 9"/>
          <p:cNvSpPr/>
          <p:nvPr/>
        </p:nvSpPr>
        <p:spPr>
          <a:xfrm>
            <a:off x="619260" y="829994"/>
            <a:ext cx="6070298" cy="630942"/>
          </a:xfrm>
          <a:prstGeom prst="rect">
            <a:avLst/>
          </a:prstGeom>
        </p:spPr>
        <p:txBody>
          <a:bodyPr wrap="square">
            <a:spAutoFit/>
          </a:bodyPr>
          <a:lstStyle/>
          <a:p>
            <a:pPr eaLnBrk="0" hangingPunct="0"/>
            <a:r>
              <a:rPr lang="en-US" sz="1200" b="1" dirty="0">
                <a:ea typeface="Times New Roman" charset="0"/>
                <a:cs typeface="Times New Roman" charset="0"/>
              </a:rPr>
              <a:t>P</a:t>
            </a:r>
            <a:r>
              <a:rPr lang="en-US" sz="1200" b="1" dirty="0" smtClean="0">
                <a:ea typeface="Times New Roman" charset="0"/>
                <a:cs typeface="Times New Roman" charset="0"/>
              </a:rPr>
              <a:t>rojected biofuels percentage of gasoline and diesel consumption</a:t>
            </a:r>
          </a:p>
          <a:p>
            <a:pPr eaLnBrk="0" hangingPunct="0"/>
            <a:r>
              <a:rPr lang="en-US" sz="1200" b="1" dirty="0">
                <a:ea typeface="Times New Roman" charset="0"/>
                <a:cs typeface="Times New Roman" charset="0"/>
              </a:rPr>
              <a:t>AEO2021 </a:t>
            </a:r>
            <a:r>
              <a:rPr lang="en-US" sz="1200" b="1" dirty="0" smtClean="0">
                <a:ea typeface="Times New Roman" charset="0"/>
                <a:cs typeface="Times New Roman" charset="0"/>
              </a:rPr>
              <a:t>oil price cases</a:t>
            </a:r>
            <a:endParaRPr lang="en-US" sz="1200" b="1" dirty="0">
              <a:ea typeface="Times New Roman" charset="0"/>
              <a:cs typeface="Times New Roman" charset="0"/>
            </a:endParaRPr>
          </a:p>
          <a:p>
            <a:pPr eaLnBrk="0" hangingPunct="0"/>
            <a:r>
              <a:rPr lang="en-US" sz="1100" dirty="0">
                <a:ea typeface="Times New Roman" charset="0"/>
                <a:cs typeface="Times New Roman" charset="0"/>
              </a:rPr>
              <a:t>p</a:t>
            </a:r>
            <a:r>
              <a:rPr lang="en-US" sz="1100" dirty="0" smtClean="0">
                <a:ea typeface="Times New Roman" charset="0"/>
                <a:cs typeface="Times New Roman" charset="0"/>
              </a:rPr>
              <a:t>ercentage</a:t>
            </a:r>
            <a:endParaRPr lang="en-US" sz="1100" dirty="0">
              <a:ea typeface="Times New Roman" charset="0"/>
              <a:cs typeface="Times New Roman" charset="0"/>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26</a:t>
            </a:fld>
            <a:endParaRPr lang="en-US" dirty="0"/>
          </a:p>
        </p:txBody>
      </p:sp>
    </p:spTree>
    <p:extLst>
      <p:ext uri="{BB962C8B-B14F-4D97-AF65-F5344CB8AC3E}">
        <p14:creationId xmlns:p14="http://schemas.microsoft.com/office/powerpoint/2010/main" val="2424173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7"/>
          <p:cNvGraphicFramePr>
            <a:graphicFrameLocks noGrp="1"/>
          </p:cNvGraphicFramePr>
          <p:nvPr>
            <p:ph sz="quarter" idx="19"/>
            <p:extLst/>
          </p:nvPr>
        </p:nvGraphicFramePr>
        <p:xfrm>
          <a:off x="3217998" y="1505459"/>
          <a:ext cx="2600325" cy="2945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ontent Placeholder 6"/>
          <p:cNvGraphicFramePr>
            <a:graphicFrameLocks noGrp="1"/>
          </p:cNvGraphicFramePr>
          <p:nvPr>
            <p:ph sz="quarter" idx="20"/>
            <p:extLst/>
          </p:nvPr>
        </p:nvGraphicFramePr>
        <p:xfrm>
          <a:off x="663327" y="1510230"/>
          <a:ext cx="2554671" cy="294535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Placeholder 1"/>
          <p:cNvSpPr>
            <a:spLocks noGrp="1"/>
          </p:cNvSpPr>
          <p:nvPr>
            <p:ph type="body" sz="quarter" idx="17"/>
          </p:nvPr>
        </p:nvSpPr>
        <p:spPr>
          <a:xfrm>
            <a:off x="663327" y="835423"/>
            <a:ext cx="4815324" cy="281091"/>
          </a:xfrm>
        </p:spPr>
        <p:txBody>
          <a:bodyPr/>
          <a:lstStyle/>
          <a:p>
            <a:pPr marL="91440" eaLnBrk="0" hangingPunct="0">
              <a:spcBef>
                <a:spcPts val="0"/>
              </a:spcBef>
            </a:pPr>
            <a:r>
              <a:rPr lang="en-US" sz="500" b="1" dirty="0" smtClean="0">
                <a:ea typeface="Times New Roman" charset="0"/>
                <a:cs typeface="Times New Roman" charset="0"/>
              </a:rPr>
              <a:t> </a:t>
            </a:r>
          </a:p>
          <a:p>
            <a:pPr marL="91440" eaLnBrk="0" hangingPunct="0">
              <a:spcBef>
                <a:spcPts val="0"/>
              </a:spcBef>
            </a:pPr>
            <a:r>
              <a:rPr lang="en-US" b="1" dirty="0" smtClean="0">
                <a:ea typeface="Times New Roman" charset="0"/>
                <a:cs typeface="Times New Roman" charset="0"/>
              </a:rPr>
              <a:t>Biofuels </a:t>
            </a:r>
            <a:r>
              <a:rPr lang="en-US" b="1" dirty="0">
                <a:ea typeface="Times New Roman" charset="0"/>
                <a:cs typeface="Times New Roman" charset="0"/>
              </a:rPr>
              <a:t>production by </a:t>
            </a:r>
            <a:r>
              <a:rPr lang="en-US" b="1" dirty="0" smtClean="0">
                <a:ea typeface="Times New Roman" charset="0"/>
                <a:cs typeface="Times New Roman" charset="0"/>
              </a:rPr>
              <a:t>type, AEO2021 h</a:t>
            </a:r>
            <a:r>
              <a:rPr lang="en-US" b="1" dirty="0" smtClean="0"/>
              <a:t>igh and low price cases</a:t>
            </a:r>
            <a:endParaRPr lang="en-US" b="1" dirty="0">
              <a:ea typeface="Times New Roman" charset="0"/>
              <a:cs typeface="Times New Roman" charset="0"/>
            </a:endParaRPr>
          </a:p>
        </p:txBody>
      </p:sp>
      <p:sp>
        <p:nvSpPr>
          <p:cNvPr id="3" name="Text Placeholder 2"/>
          <p:cNvSpPr>
            <a:spLocks noGrp="1"/>
          </p:cNvSpPr>
          <p:nvPr>
            <p:ph type="body" sz="quarter" idx="18"/>
          </p:nvPr>
        </p:nvSpPr>
        <p:spPr>
          <a:xfrm>
            <a:off x="3217998" y="1183401"/>
            <a:ext cx="2599267" cy="350851"/>
          </a:xfrm>
        </p:spPr>
        <p:txBody>
          <a:bodyPr lIns="0"/>
          <a:lstStyle/>
          <a:p>
            <a:pPr eaLnBrk="0" hangingPunct="0"/>
            <a:endParaRPr lang="en-US" b="1" dirty="0" smtClean="0">
              <a:solidFill>
                <a:srgbClr val="000000"/>
              </a:solidFill>
            </a:endParaRPr>
          </a:p>
          <a:p>
            <a:pPr eaLnBrk="0" hangingPunct="0"/>
            <a:endParaRPr lang="en-US" b="1" dirty="0">
              <a:solidFill>
                <a:srgbClr val="000000"/>
              </a:solidFill>
            </a:endParaRPr>
          </a:p>
          <a:p>
            <a:pPr marL="0" indent="0" eaLnBrk="0" hangingPunct="0">
              <a:spcBef>
                <a:spcPts val="0"/>
              </a:spcBef>
            </a:pPr>
            <a:r>
              <a:rPr lang="en-US" b="1" dirty="0" smtClean="0">
                <a:solidFill>
                  <a:srgbClr val="000000"/>
                </a:solidFill>
              </a:rPr>
              <a:t>Low Oil </a:t>
            </a:r>
            <a:r>
              <a:rPr lang="en-US" b="1" dirty="0">
                <a:solidFill>
                  <a:srgbClr val="000000"/>
                </a:solidFill>
              </a:rPr>
              <a:t>P</a:t>
            </a:r>
            <a:r>
              <a:rPr lang="en-US" b="1" dirty="0" smtClean="0">
                <a:solidFill>
                  <a:srgbClr val="000000"/>
                </a:solidFill>
              </a:rPr>
              <a:t>rice case</a:t>
            </a:r>
          </a:p>
          <a:p>
            <a:pPr marL="0" indent="0" eaLnBrk="0" hangingPunct="0">
              <a:spcBef>
                <a:spcPts val="0"/>
              </a:spcBef>
            </a:pPr>
            <a:r>
              <a:rPr lang="en-US" sz="1100" dirty="0" smtClean="0">
                <a:ea typeface="Times New Roman" charset="0"/>
                <a:cs typeface="Times New Roman" charset="0"/>
              </a:rPr>
              <a:t>million </a:t>
            </a:r>
            <a:r>
              <a:rPr lang="en-US" sz="1100" dirty="0">
                <a:ea typeface="Times New Roman" charset="0"/>
                <a:cs typeface="Times New Roman" charset="0"/>
              </a:rPr>
              <a:t>barrels per </a:t>
            </a:r>
            <a:r>
              <a:rPr lang="en-US" sz="1100" dirty="0" smtClean="0">
                <a:ea typeface="Times New Roman" charset="0"/>
                <a:cs typeface="Times New Roman" charset="0"/>
              </a:rPr>
              <a:t>day</a:t>
            </a:r>
            <a:endParaRPr lang="en-US" sz="1100" dirty="0">
              <a:ea typeface="Times New Roman" charset="0"/>
              <a:cs typeface="Times New Roman" charset="0"/>
            </a:endParaRPr>
          </a:p>
        </p:txBody>
      </p:sp>
      <p:sp>
        <p:nvSpPr>
          <p:cNvPr id="6" name="Title 5"/>
          <p:cNvSpPr>
            <a:spLocks noGrp="1"/>
          </p:cNvSpPr>
          <p:nvPr>
            <p:ph type="title"/>
          </p:nvPr>
        </p:nvSpPr>
        <p:spPr>
          <a:xfrm>
            <a:off x="685800" y="74008"/>
            <a:ext cx="8001000" cy="761415"/>
          </a:xfrm>
          <a:prstGeom prst="rect">
            <a:avLst/>
          </a:prstGeom>
        </p:spPr>
        <p:txBody>
          <a:bodyPr/>
          <a:lstStyle/>
          <a:p>
            <a:r>
              <a:rPr lang="en-US" dirty="0" smtClean="0"/>
              <a:t>U.S</a:t>
            </a:r>
            <a:r>
              <a:rPr lang="en-US" dirty="0"/>
              <a:t>. </a:t>
            </a:r>
            <a:r>
              <a:rPr lang="en-US" dirty="0" smtClean="0"/>
              <a:t>biofuels production by type</a:t>
            </a:r>
            <a:endParaRPr lang="en-US" dirty="0"/>
          </a:p>
        </p:txBody>
      </p:sp>
      <p:sp>
        <p:nvSpPr>
          <p:cNvPr id="7" name="Text Placeholder 6"/>
          <p:cNvSpPr>
            <a:spLocks noGrp="1"/>
          </p:cNvSpPr>
          <p:nvPr>
            <p:ph type="body" sz="quarter" idx="21"/>
          </p:nvPr>
        </p:nvSpPr>
        <p:spPr>
          <a:xfrm>
            <a:off x="5617684" y="1183401"/>
            <a:ext cx="2599267" cy="350851"/>
          </a:xfrm>
        </p:spPr>
        <p:txBody>
          <a:bodyPr lIns="0"/>
          <a:lstStyle/>
          <a:p>
            <a:pPr eaLnBrk="0" hangingPunct="0"/>
            <a:endParaRPr lang="en-US" b="1" dirty="0" smtClean="0">
              <a:solidFill>
                <a:srgbClr val="000000"/>
              </a:solidFill>
            </a:endParaRPr>
          </a:p>
          <a:p>
            <a:pPr eaLnBrk="0" hangingPunct="0"/>
            <a:endParaRPr lang="en-US" sz="1100" dirty="0" smtClean="0">
              <a:ea typeface="Times New Roman" charset="0"/>
              <a:cs typeface="Times New Roman" charset="0"/>
            </a:endParaRPr>
          </a:p>
          <a:p>
            <a:pPr marL="0" indent="0" eaLnBrk="0" hangingPunct="0">
              <a:spcBef>
                <a:spcPts val="0"/>
              </a:spcBef>
            </a:pPr>
            <a:r>
              <a:rPr lang="en-US" b="1" dirty="0" smtClean="0">
                <a:ea typeface="Times New Roman" charset="0"/>
                <a:cs typeface="Times New Roman" charset="0"/>
              </a:rPr>
              <a:t>High Oil </a:t>
            </a:r>
            <a:r>
              <a:rPr lang="en-US" b="1" dirty="0">
                <a:ea typeface="Times New Roman" charset="0"/>
                <a:cs typeface="Times New Roman" charset="0"/>
              </a:rPr>
              <a:t>P</a:t>
            </a:r>
            <a:r>
              <a:rPr lang="en-US" b="1" dirty="0" smtClean="0">
                <a:ea typeface="Times New Roman" charset="0"/>
                <a:cs typeface="Times New Roman" charset="0"/>
              </a:rPr>
              <a:t>rice case</a:t>
            </a:r>
          </a:p>
          <a:p>
            <a:pPr marL="0" indent="0" eaLnBrk="0" hangingPunct="0">
              <a:spcBef>
                <a:spcPts val="0"/>
              </a:spcBef>
            </a:pPr>
            <a:r>
              <a:rPr lang="en-US" sz="1100" dirty="0" smtClean="0">
                <a:ea typeface="Times New Roman" charset="0"/>
                <a:cs typeface="Times New Roman" charset="0"/>
              </a:rPr>
              <a:t>million </a:t>
            </a:r>
            <a:r>
              <a:rPr lang="en-US" sz="1100" dirty="0">
                <a:ea typeface="Times New Roman" charset="0"/>
                <a:cs typeface="Times New Roman" charset="0"/>
              </a:rPr>
              <a:t>barrels per </a:t>
            </a:r>
            <a:r>
              <a:rPr lang="en-US" sz="1100" dirty="0" smtClean="0">
                <a:ea typeface="Times New Roman" charset="0"/>
                <a:cs typeface="Times New Roman" charset="0"/>
              </a:rPr>
              <a:t>day</a:t>
            </a:r>
            <a:endParaRPr lang="en-US" sz="1100" dirty="0">
              <a:ea typeface="Times New Roman" charset="0"/>
              <a:cs typeface="Times New Roman" charset="0"/>
            </a:endParaRPr>
          </a:p>
        </p:txBody>
      </p:sp>
      <p:graphicFrame>
        <p:nvGraphicFramePr>
          <p:cNvPr id="24" name="Content Placeholder 8"/>
          <p:cNvGraphicFramePr>
            <a:graphicFrameLocks noGrp="1"/>
          </p:cNvGraphicFramePr>
          <p:nvPr>
            <p:ph sz="quarter" idx="12"/>
            <p:extLst/>
          </p:nvPr>
        </p:nvGraphicFramePr>
        <p:xfrm>
          <a:off x="5618213" y="1500687"/>
          <a:ext cx="2598738" cy="2945352"/>
        </p:xfrm>
        <a:graphic>
          <a:graphicData uri="http://schemas.openxmlformats.org/drawingml/2006/chart">
            <c:chart xmlns:c="http://schemas.openxmlformats.org/drawingml/2006/chart" xmlns:r="http://schemas.openxmlformats.org/officeDocument/2006/relationships" r:id="rId5"/>
          </a:graphicData>
        </a:graphic>
      </p:graphicFrame>
      <p:pic>
        <p:nvPicPr>
          <p:cNvPr id="13" name="Picture 12"/>
          <p:cNvPicPr>
            <a:picLocks noChangeAspect="1"/>
          </p:cNvPicPr>
          <p:nvPr/>
        </p:nvPicPr>
        <p:blipFill>
          <a:blip r:embed="rId6"/>
          <a:stretch>
            <a:fillRect/>
          </a:stretch>
        </p:blipFill>
        <p:spPr>
          <a:xfrm>
            <a:off x="43032" y="204870"/>
            <a:ext cx="576228" cy="576228"/>
          </a:xfrm>
          <a:prstGeom prst="rect">
            <a:avLst/>
          </a:prstGeom>
        </p:spPr>
      </p:pic>
      <p:sp>
        <p:nvSpPr>
          <p:cNvPr id="14" name="Text Placeholder 2"/>
          <p:cNvSpPr>
            <a:spLocks noGrp="1"/>
          </p:cNvSpPr>
          <p:nvPr>
            <p:ph type="body" sz="quarter" idx="18"/>
          </p:nvPr>
        </p:nvSpPr>
        <p:spPr>
          <a:xfrm>
            <a:off x="663327" y="1183401"/>
            <a:ext cx="2599267" cy="350851"/>
          </a:xfrm>
        </p:spPr>
        <p:txBody>
          <a:bodyPr lIns="0"/>
          <a:lstStyle/>
          <a:p>
            <a:pPr eaLnBrk="0" hangingPunct="0"/>
            <a:endParaRPr lang="en-US" b="1" dirty="0" smtClean="0">
              <a:solidFill>
                <a:srgbClr val="000000"/>
              </a:solidFill>
            </a:endParaRPr>
          </a:p>
          <a:p>
            <a:pPr eaLnBrk="0" hangingPunct="0"/>
            <a:endParaRPr lang="en-US" b="1" dirty="0">
              <a:solidFill>
                <a:srgbClr val="000000"/>
              </a:solidFill>
            </a:endParaRPr>
          </a:p>
          <a:p>
            <a:pPr marL="0" indent="0" eaLnBrk="0" hangingPunct="0">
              <a:spcBef>
                <a:spcPts val="0"/>
              </a:spcBef>
            </a:pPr>
            <a:r>
              <a:rPr lang="en-US" b="1" dirty="0" smtClean="0">
                <a:solidFill>
                  <a:srgbClr val="000000"/>
                </a:solidFill>
              </a:rPr>
              <a:t>Reference case</a:t>
            </a:r>
          </a:p>
          <a:p>
            <a:pPr marL="0" indent="0" eaLnBrk="0" hangingPunct="0">
              <a:spcBef>
                <a:spcPts val="0"/>
              </a:spcBef>
            </a:pPr>
            <a:r>
              <a:rPr lang="en-US" sz="1100" dirty="0" smtClean="0">
                <a:ea typeface="Times New Roman" charset="0"/>
                <a:cs typeface="Times New Roman" charset="0"/>
              </a:rPr>
              <a:t>million </a:t>
            </a:r>
            <a:r>
              <a:rPr lang="en-US" sz="1100" dirty="0">
                <a:ea typeface="Times New Roman" charset="0"/>
                <a:cs typeface="Times New Roman" charset="0"/>
              </a:rPr>
              <a:t>barrels per </a:t>
            </a:r>
            <a:r>
              <a:rPr lang="en-US" sz="1100" dirty="0" smtClean="0">
                <a:ea typeface="Times New Roman" charset="0"/>
                <a:cs typeface="Times New Roman" charset="0"/>
              </a:rPr>
              <a:t>day</a:t>
            </a:r>
            <a:endParaRPr lang="en-US" sz="1100" dirty="0">
              <a:ea typeface="Times New Roman" charset="0"/>
              <a:cs typeface="Times New Roman" charset="0"/>
            </a:endParaRPr>
          </a:p>
        </p:txBody>
      </p:sp>
      <p:sp>
        <p:nvSpPr>
          <p:cNvPr id="15" name="TextBox 1"/>
          <p:cNvSpPr txBox="1"/>
          <p:nvPr/>
        </p:nvSpPr>
        <p:spPr bwMode="auto">
          <a:xfrm>
            <a:off x="1801637" y="2619327"/>
            <a:ext cx="1269352" cy="1537676"/>
          </a:xfrm>
          <a:prstGeom prst="rect">
            <a:avLst/>
          </a:prstGeom>
          <a:noFill/>
          <a:ln w="9525">
            <a:noFill/>
            <a:miter lim="800000"/>
            <a:headEnd/>
            <a:tailEnd/>
          </a:ln>
        </p:spPr>
        <p:txBody>
          <a:bodyPr wrap="square" lIns="0" tIns="0" rIns="0" rtlCol="0" anchor="t">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smtClean="0">
                <a:solidFill>
                  <a:schemeClr val="bg1"/>
                </a:solidFill>
                <a:ea typeface="Times New Roman" charset="0"/>
                <a:cs typeface="Times New Roman" charset="0"/>
              </a:rPr>
              <a:t>biodiesel</a:t>
            </a:r>
          </a:p>
          <a:p>
            <a:pPr eaLnBrk="0" hangingPunct="0"/>
            <a:endParaRPr lang="en-US" sz="1200" b="1" dirty="0" smtClean="0">
              <a:solidFill>
                <a:schemeClr val="bg1"/>
              </a:solidFill>
              <a:ea typeface="Times New Roman" charset="0"/>
              <a:cs typeface="Times New Roman" charset="0"/>
            </a:endParaRPr>
          </a:p>
          <a:p>
            <a:pPr eaLnBrk="0" hangingPunct="0"/>
            <a:endParaRPr lang="en-US" sz="1200" b="1" dirty="0" smtClean="0">
              <a:solidFill>
                <a:schemeClr val="bg1"/>
              </a:solidFill>
              <a:ea typeface="Times New Roman" charset="0"/>
              <a:cs typeface="Times New Roman" charset="0"/>
            </a:endParaRPr>
          </a:p>
          <a:p>
            <a:pPr eaLnBrk="0" hangingPunct="0"/>
            <a:r>
              <a:rPr lang="en-US" sz="1200" b="1" dirty="0" smtClean="0">
                <a:solidFill>
                  <a:schemeClr val="bg1"/>
                </a:solidFill>
                <a:ea typeface="Times New Roman" charset="0"/>
                <a:cs typeface="Times New Roman" charset="0"/>
              </a:rPr>
              <a:t>total ethanol</a:t>
            </a:r>
          </a:p>
          <a:p>
            <a:pPr eaLnBrk="0" hangingPunct="0"/>
            <a:endParaRPr lang="en-US" sz="1200" b="1" dirty="0" smtClean="0">
              <a:solidFill>
                <a:schemeClr val="bg1"/>
              </a:solidFill>
              <a:ea typeface="Times New Roman" charset="0"/>
              <a:cs typeface="Times New Roman" charset="0"/>
            </a:endParaRPr>
          </a:p>
          <a:p>
            <a:pPr eaLnBrk="0" hangingPunct="0"/>
            <a:endParaRPr lang="en-US" b="1" dirty="0" smtClean="0">
              <a:solidFill>
                <a:schemeClr val="bg1"/>
              </a:solidFill>
              <a:ea typeface="Times New Roman" charset="0"/>
              <a:cs typeface="Times New Roman" charset="0"/>
            </a:endParaRPr>
          </a:p>
          <a:p>
            <a:pPr eaLnBrk="0" hangingPunct="0"/>
            <a:endParaRPr lang="en-US" sz="600" b="1" dirty="0" smtClean="0">
              <a:solidFill>
                <a:schemeClr val="bg1"/>
              </a:solidFill>
              <a:ea typeface="Times New Roman" charset="0"/>
              <a:cs typeface="Times New Roman" charset="0"/>
            </a:endParaRPr>
          </a:p>
          <a:p>
            <a:pPr eaLnBrk="0" hangingPunct="0"/>
            <a:endParaRPr lang="en-US" sz="1200" b="1" dirty="0" smtClean="0">
              <a:solidFill>
                <a:schemeClr val="bg1"/>
              </a:solidFill>
              <a:ea typeface="Times New Roman" charset="0"/>
              <a:cs typeface="Times New Roman" charset="0"/>
            </a:endParaRPr>
          </a:p>
          <a:p>
            <a:pPr eaLnBrk="0" hangingPunct="0"/>
            <a:r>
              <a:rPr lang="en-US" sz="1200" b="1" dirty="0" smtClean="0">
                <a:solidFill>
                  <a:schemeClr val="bg1"/>
                </a:solidFill>
                <a:ea typeface="Times New Roman" charset="0"/>
                <a:cs typeface="Times New Roman" charset="0"/>
              </a:rPr>
              <a:t>other biomass</a:t>
            </a:r>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27</a:t>
            </a:fld>
            <a:endParaRPr lang="en-US" dirty="0"/>
          </a:p>
        </p:txBody>
      </p:sp>
    </p:spTree>
    <p:extLst>
      <p:ext uri="{BB962C8B-B14F-4D97-AF65-F5344CB8AC3E}">
        <p14:creationId xmlns:p14="http://schemas.microsoft.com/office/powerpoint/2010/main" val="213152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4870"/>
            <a:ext cx="576228" cy="576228"/>
          </a:xfrm>
          <a:prstGeom prst="rect">
            <a:avLst/>
          </a:prstGeom>
        </p:spPr>
      </p:pic>
      <p:graphicFrame>
        <p:nvGraphicFramePr>
          <p:cNvPr id="13" name="Content Placeholder 17"/>
          <p:cNvGraphicFramePr>
            <a:graphicFrameLocks noGrp="1"/>
          </p:cNvGraphicFramePr>
          <p:nvPr>
            <p:ph sz="quarter" idx="13"/>
            <p:extLst/>
          </p:nvPr>
        </p:nvGraphicFramePr>
        <p:xfrm>
          <a:off x="4911560" y="1348736"/>
          <a:ext cx="4022725" cy="288954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11"/>
          <p:cNvSpPr>
            <a:spLocks noGrp="1"/>
          </p:cNvSpPr>
          <p:nvPr>
            <p:ph type="body" sz="quarter" idx="17"/>
          </p:nvPr>
        </p:nvSpPr>
        <p:spPr>
          <a:xfrm>
            <a:off x="731202" y="1280473"/>
            <a:ext cx="3931920" cy="350851"/>
          </a:xfrm>
        </p:spPr>
        <p:txBody>
          <a:bodyPr/>
          <a:lstStyle/>
          <a:p>
            <a:pPr marL="0" indent="0">
              <a:spcBef>
                <a:spcPts val="0"/>
              </a:spcBef>
            </a:pPr>
            <a:r>
              <a:rPr lang="en-US" b="1" dirty="0" smtClean="0"/>
              <a:t>U.S. </a:t>
            </a:r>
            <a:r>
              <a:rPr lang="en-US" b="1" dirty="0"/>
              <a:t>t</a:t>
            </a:r>
            <a:r>
              <a:rPr lang="en-US" b="1" dirty="0" smtClean="0"/>
              <a:t>otal </a:t>
            </a:r>
            <a:r>
              <a:rPr lang="en-US" b="1" dirty="0"/>
              <a:t>c</a:t>
            </a:r>
            <a:r>
              <a:rPr lang="en-US" b="1" dirty="0" smtClean="0"/>
              <a:t>rude </a:t>
            </a:r>
            <a:r>
              <a:rPr lang="en-US" b="1" dirty="0"/>
              <a:t>s</a:t>
            </a:r>
            <a:r>
              <a:rPr lang="en-US" b="1" dirty="0" smtClean="0"/>
              <a:t>upply </a:t>
            </a:r>
          </a:p>
          <a:p>
            <a:pPr marL="0" indent="0">
              <a:spcBef>
                <a:spcPts val="0"/>
              </a:spcBef>
            </a:pPr>
            <a:r>
              <a:rPr lang="en-US" b="1" dirty="0" smtClean="0"/>
              <a:t>AEO2021 Reference case</a:t>
            </a:r>
          </a:p>
          <a:p>
            <a:pPr marL="0" indent="0">
              <a:spcBef>
                <a:spcPts val="0"/>
              </a:spcBef>
            </a:pPr>
            <a:r>
              <a:rPr lang="en-US" sz="1100" dirty="0"/>
              <a:t>million barrels per day</a:t>
            </a:r>
          </a:p>
          <a:p>
            <a:endParaRPr lang="en-US" dirty="0"/>
          </a:p>
        </p:txBody>
      </p:sp>
      <p:sp>
        <p:nvSpPr>
          <p:cNvPr id="14" name="Text Placeholder 13"/>
          <p:cNvSpPr>
            <a:spLocks noGrp="1"/>
          </p:cNvSpPr>
          <p:nvPr>
            <p:ph type="body" sz="quarter" idx="18"/>
          </p:nvPr>
        </p:nvSpPr>
        <p:spPr>
          <a:xfrm>
            <a:off x="4911560" y="1066145"/>
            <a:ext cx="4022725" cy="350851"/>
          </a:xfrm>
        </p:spPr>
        <p:txBody>
          <a:bodyPr/>
          <a:lstStyle/>
          <a:p>
            <a:pPr marL="0" indent="0" algn="l">
              <a:spcBef>
                <a:spcPts val="0"/>
              </a:spcBef>
            </a:pPr>
            <a:r>
              <a:rPr lang="en-US" b="1" dirty="0" smtClean="0"/>
              <a:t>U.S. diesel and residual fuel exports and unfinished</a:t>
            </a:r>
          </a:p>
          <a:p>
            <a:pPr marL="0" indent="0" algn="l">
              <a:spcBef>
                <a:spcPts val="0"/>
              </a:spcBef>
            </a:pPr>
            <a:r>
              <a:rPr lang="en-US" b="1" dirty="0" smtClean="0"/>
              <a:t>oils imports, AEO2021 Reference case</a:t>
            </a:r>
          </a:p>
          <a:p>
            <a:pPr marL="0" indent="0" algn="l">
              <a:spcBef>
                <a:spcPts val="0"/>
              </a:spcBef>
            </a:pPr>
            <a:r>
              <a:rPr lang="en-US" sz="1100" dirty="0" smtClean="0"/>
              <a:t>million barrels per day</a:t>
            </a:r>
            <a:endParaRPr lang="en-US" sz="1100" dirty="0"/>
          </a:p>
        </p:txBody>
      </p:sp>
      <p:sp>
        <p:nvSpPr>
          <p:cNvPr id="2" name="Title 1"/>
          <p:cNvSpPr>
            <a:spLocks noGrp="1"/>
          </p:cNvSpPr>
          <p:nvPr>
            <p:ph type="title"/>
          </p:nvPr>
        </p:nvSpPr>
        <p:spPr/>
        <p:txBody>
          <a:bodyPr/>
          <a:lstStyle/>
          <a:p>
            <a:r>
              <a:rPr lang="en-US" dirty="0" smtClean="0"/>
              <a:t>U.S. refinery utilization</a:t>
            </a:r>
            <a:endParaRPr lang="en-US" dirty="0"/>
          </a:p>
        </p:txBody>
      </p:sp>
      <p:graphicFrame>
        <p:nvGraphicFramePr>
          <p:cNvPr id="11" name="Content Placeholder 17"/>
          <p:cNvGraphicFramePr>
            <a:graphicFrameLocks/>
          </p:cNvGraphicFramePr>
          <p:nvPr>
            <p:extLst/>
          </p:nvPr>
        </p:nvGraphicFramePr>
        <p:xfrm>
          <a:off x="619260" y="1348736"/>
          <a:ext cx="4022725" cy="2889544"/>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
          <p:cNvSpPr txBox="1"/>
          <p:nvPr/>
        </p:nvSpPr>
        <p:spPr bwMode="auto">
          <a:xfrm>
            <a:off x="1380603" y="1416997"/>
            <a:ext cx="2294160" cy="382027"/>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tx1"/>
                </a:solidFill>
                <a:latin typeface="Arial" panose="020B0604020202020204" pitchFamily="34" charset="0"/>
                <a:ea typeface="Times New Roman" charset="0"/>
                <a:cs typeface="Arial" panose="020B0604020202020204" pitchFamily="34" charset="0"/>
              </a:rPr>
              <a:t>        </a:t>
            </a:r>
            <a:r>
              <a:rPr lang="en-US" sz="1200" b="1" i="0" dirty="0" smtClean="0">
                <a:solidFill>
                  <a:schemeClr val="tx1"/>
                </a:solidFill>
                <a:latin typeface="Arial" panose="020B0604020202020204" pitchFamily="34" charset="0"/>
                <a:ea typeface="Times New Roman" charset="0"/>
                <a:cs typeface="Arial" panose="020B0604020202020204" pitchFamily="34" charset="0"/>
              </a:rPr>
              <a:t>2020</a:t>
            </a:r>
          </a:p>
          <a:p>
            <a:pPr eaLnBrk="0" hangingPunct="0"/>
            <a:r>
              <a:rPr lang="en-US" sz="1200" b="0" i="0" dirty="0" smtClean="0">
                <a:solidFill>
                  <a:schemeClr val="tx1"/>
                </a:solidFill>
                <a:latin typeface="Arial" panose="020B0604020202020204" pitchFamily="34" charset="0"/>
                <a:ea typeface="Times New Roman" charset="0"/>
                <a:cs typeface="Arial" panose="020B0604020202020204" pitchFamily="34" charset="0"/>
              </a:rPr>
              <a:t>history</a:t>
            </a:r>
            <a:r>
              <a:rPr lang="en-US" sz="1200" b="0" i="0" baseline="0" dirty="0" smtClean="0">
                <a:solidFill>
                  <a:schemeClr val="tx1"/>
                </a:solidFill>
                <a:latin typeface="Arial" panose="020B0604020202020204" pitchFamily="34" charset="0"/>
                <a:ea typeface="Times New Roman" charset="0"/>
                <a:cs typeface="Arial" panose="020B0604020202020204" pitchFamily="34" charset="0"/>
              </a:rPr>
              <a:t>   projections</a:t>
            </a:r>
            <a:endParaRPr lang="en-US" sz="1200" b="0" i="0" dirty="0" smtClean="0">
              <a:solidFill>
                <a:schemeClr val="tx1"/>
              </a:solidFill>
              <a:latin typeface="Arial" panose="020B0604020202020204" pitchFamily="34" charset="0"/>
              <a:ea typeface="Times New Roman" charset="0"/>
              <a:cs typeface="Arial" panose="020B0604020202020204" pitchFamily="34" charset="0"/>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28</a:t>
            </a:fld>
            <a:endParaRPr lang="en-US" dirty="0"/>
          </a:p>
        </p:txBody>
      </p:sp>
    </p:spTree>
    <p:extLst>
      <p:ext uri="{BB962C8B-B14F-4D97-AF65-F5344CB8AC3E}">
        <p14:creationId xmlns:p14="http://schemas.microsoft.com/office/powerpoint/2010/main" val="1803879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 petroleum and other liquids </a:t>
            </a:r>
            <a:r>
              <a:rPr lang="en-US" dirty="0" smtClean="0"/>
              <a:t>trade</a:t>
            </a:r>
            <a:endParaRPr lang="en-US" dirty="0"/>
          </a:p>
        </p:txBody>
      </p:sp>
      <p:graphicFrame>
        <p:nvGraphicFramePr>
          <p:cNvPr id="8" name="Content Placeholder 5"/>
          <p:cNvGraphicFramePr>
            <a:graphicFrameLocks noGrp="1"/>
          </p:cNvGraphicFramePr>
          <p:nvPr>
            <p:ph type="chart" sz="quarter" idx="12"/>
            <p:extLst/>
          </p:nvPr>
        </p:nvGraphicFramePr>
        <p:xfrm>
          <a:off x="619260" y="1370094"/>
          <a:ext cx="8001000" cy="2885168"/>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a:stretch>
            <a:fillRect/>
          </a:stretch>
        </p:blipFill>
        <p:spPr>
          <a:xfrm>
            <a:off x="43032" y="204870"/>
            <a:ext cx="576228" cy="576228"/>
          </a:xfrm>
          <a:prstGeom prst="rect">
            <a:avLst/>
          </a:prstGeom>
        </p:spPr>
      </p:pic>
      <p:sp>
        <p:nvSpPr>
          <p:cNvPr id="3" name="Text Placeholder 2"/>
          <p:cNvSpPr>
            <a:spLocks noGrp="1"/>
          </p:cNvSpPr>
          <p:nvPr>
            <p:ph type="body" sz="quarter" idx="13"/>
          </p:nvPr>
        </p:nvSpPr>
        <p:spPr>
          <a:xfrm>
            <a:off x="685800" y="1032432"/>
            <a:ext cx="4005072" cy="411480"/>
          </a:xfrm>
        </p:spPr>
        <p:txBody>
          <a:bodyPr/>
          <a:lstStyle/>
          <a:p>
            <a:pPr marL="0" indent="0" eaLnBrk="0" hangingPunct="0">
              <a:spcBef>
                <a:spcPts val="0"/>
              </a:spcBef>
            </a:pPr>
            <a:r>
              <a:rPr lang="en-US" b="1" dirty="0">
                <a:ea typeface="Times New Roman" charset="0"/>
                <a:cs typeface="Times New Roman" charset="0"/>
              </a:rPr>
              <a:t>U.S. petroleum and other liquids </a:t>
            </a:r>
            <a:r>
              <a:rPr lang="en-US" b="1" dirty="0" smtClean="0">
                <a:ea typeface="Times New Roman" charset="0"/>
                <a:cs typeface="Times New Roman" charset="0"/>
              </a:rPr>
              <a:t>net exports</a:t>
            </a:r>
            <a:endParaRPr lang="en-US" b="1" dirty="0">
              <a:ea typeface="Times New Roman" charset="0"/>
              <a:cs typeface="Times New Roman" charset="0"/>
            </a:endParaRPr>
          </a:p>
          <a:p>
            <a:pPr marL="0" indent="0" eaLnBrk="0" hangingPunct="0">
              <a:spcBef>
                <a:spcPts val="0"/>
              </a:spcBef>
            </a:pPr>
            <a:r>
              <a:rPr lang="en-US" b="1" dirty="0" smtClean="0">
                <a:ea typeface="Times New Roman" charset="0"/>
                <a:cs typeface="Times New Roman" charset="0"/>
              </a:rPr>
              <a:t>AEO2021 </a:t>
            </a:r>
            <a:r>
              <a:rPr lang="en-US" b="1" dirty="0">
                <a:ea typeface="Times New Roman" charset="0"/>
                <a:cs typeface="Times New Roman" charset="0"/>
              </a:rPr>
              <a:t>supply and price side cases</a:t>
            </a:r>
          </a:p>
          <a:p>
            <a:pPr marL="0" indent="0" eaLnBrk="0" hangingPunct="0">
              <a:spcBef>
                <a:spcPts val="0"/>
              </a:spcBef>
            </a:pPr>
            <a:r>
              <a:rPr lang="en-US" sz="1100" dirty="0">
                <a:ea typeface="Times New Roman" charset="0"/>
                <a:cs typeface="Times New Roman" charset="0"/>
              </a:rPr>
              <a:t>million barrels per day</a:t>
            </a: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29</a:t>
            </a:fld>
            <a:endParaRPr lang="en-US" dirty="0"/>
          </a:p>
        </p:txBody>
      </p:sp>
    </p:spTree>
    <p:extLst>
      <p:ext uri="{BB962C8B-B14F-4D97-AF65-F5344CB8AC3E}">
        <p14:creationId xmlns:p14="http://schemas.microsoft.com/office/powerpoint/2010/main" val="2263441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type="body" sz="quarter" idx="12"/>
          </p:nvPr>
        </p:nvSpPr>
        <p:spPr/>
        <p:txBody>
          <a:bodyPr/>
          <a:lstStyle/>
          <a:p>
            <a:pPr marL="0" indent="0">
              <a:spcBef>
                <a:spcPts val="0"/>
              </a:spcBef>
              <a:spcAft>
                <a:spcPts val="900"/>
              </a:spcAft>
              <a:buNone/>
            </a:pPr>
            <a:r>
              <a:rPr lang="en-US" dirty="0" smtClean="0"/>
              <a:t>U.S. energy markets</a:t>
            </a:r>
          </a:p>
          <a:p>
            <a:pPr marL="0" indent="0">
              <a:spcBef>
                <a:spcPts val="0"/>
              </a:spcBef>
              <a:spcAft>
                <a:spcPts val="900"/>
              </a:spcAft>
              <a:buNone/>
            </a:pPr>
            <a:r>
              <a:rPr lang="en-US" dirty="0" smtClean="0"/>
              <a:t>Critical drivers</a:t>
            </a:r>
          </a:p>
          <a:p>
            <a:pPr marL="0" indent="0">
              <a:spcBef>
                <a:spcPts val="0"/>
              </a:spcBef>
              <a:spcAft>
                <a:spcPts val="900"/>
              </a:spcAft>
              <a:buNone/>
            </a:pPr>
            <a:r>
              <a:rPr lang="en-US" dirty="0" smtClean="0"/>
              <a:t>Petroleum and other liquids</a:t>
            </a:r>
          </a:p>
          <a:p>
            <a:pPr marL="0" indent="0">
              <a:spcBef>
                <a:spcPts val="0"/>
              </a:spcBef>
              <a:spcAft>
                <a:spcPts val="900"/>
              </a:spcAft>
              <a:buNone/>
            </a:pPr>
            <a:r>
              <a:rPr lang="en-US" dirty="0" smtClean="0"/>
              <a:t>Natural gas</a:t>
            </a:r>
          </a:p>
          <a:p>
            <a:pPr marL="0" indent="0">
              <a:spcBef>
                <a:spcPts val="0"/>
              </a:spcBef>
              <a:spcAft>
                <a:spcPts val="900"/>
              </a:spcAft>
              <a:buNone/>
            </a:pPr>
            <a:r>
              <a:rPr lang="en-US" dirty="0" smtClean="0"/>
              <a:t>Electricity generation</a:t>
            </a:r>
          </a:p>
          <a:p>
            <a:pPr marL="0" indent="0">
              <a:spcBef>
                <a:spcPts val="0"/>
              </a:spcBef>
              <a:spcAft>
                <a:spcPts val="900"/>
              </a:spcAft>
              <a:buNone/>
            </a:pPr>
            <a:r>
              <a:rPr lang="en-US" dirty="0" smtClean="0"/>
              <a:t>Transportation</a:t>
            </a:r>
          </a:p>
          <a:p>
            <a:pPr marL="0" indent="0">
              <a:spcBef>
                <a:spcPts val="0"/>
              </a:spcBef>
              <a:spcAft>
                <a:spcPts val="900"/>
              </a:spcAft>
              <a:buNone/>
            </a:pPr>
            <a:r>
              <a:rPr lang="en-US" dirty="0" smtClean="0"/>
              <a:t>Buildings</a:t>
            </a:r>
          </a:p>
          <a:p>
            <a:pPr marL="0" indent="0">
              <a:spcBef>
                <a:spcPts val="0"/>
              </a:spcBef>
              <a:spcAft>
                <a:spcPts val="900"/>
              </a:spcAft>
              <a:buNone/>
            </a:pPr>
            <a:r>
              <a:rPr lang="en-US" dirty="0" smtClean="0"/>
              <a:t>Industrial</a:t>
            </a:r>
          </a:p>
          <a:p>
            <a:pPr marL="0" indent="0">
              <a:spcBef>
                <a:spcPts val="0"/>
              </a:spcBef>
              <a:spcAft>
                <a:spcPts val="900"/>
              </a:spcAft>
              <a:buNone/>
            </a:pPr>
            <a:r>
              <a:rPr lang="en-US" dirty="0" smtClean="0"/>
              <a:t>Emissions</a:t>
            </a:r>
          </a:p>
          <a:p>
            <a:pPr marL="0" indent="0">
              <a:spcBef>
                <a:spcPts val="0"/>
              </a:spcBef>
              <a:spcAft>
                <a:spcPts val="900"/>
              </a:spcAft>
              <a:buNone/>
            </a:pPr>
            <a:r>
              <a:rPr lang="en-US" dirty="0" smtClean="0"/>
              <a:t>References</a:t>
            </a:r>
            <a:endParaRPr lang="en-US" dirty="0"/>
          </a:p>
        </p:txBody>
      </p:sp>
      <p:sp>
        <p:nvSpPr>
          <p:cNvPr id="2" name="Title 1"/>
          <p:cNvSpPr>
            <a:spLocks noGrp="1"/>
          </p:cNvSpPr>
          <p:nvPr>
            <p:ph type="title"/>
          </p:nvPr>
        </p:nvSpPr>
        <p:spPr/>
        <p:txBody>
          <a:bodyPr/>
          <a:lstStyle/>
          <a:p>
            <a:r>
              <a:rPr lang="en-US" smtClean="0"/>
              <a:t>Table of contents</a:t>
            </a:r>
            <a:endParaRPr lang="en-US" dirty="0"/>
          </a:p>
        </p:txBody>
      </p:sp>
      <p:sp>
        <p:nvSpPr>
          <p:cNvPr id="7" name="Title 3"/>
          <p:cNvSpPr txBox="1">
            <a:spLocks/>
          </p:cNvSpPr>
          <p:nvPr/>
        </p:nvSpPr>
        <p:spPr>
          <a:xfrm>
            <a:off x="7209174" y="373655"/>
            <a:ext cx="1439129" cy="482749"/>
          </a:xfrm>
          <a:prstGeom prst="rect">
            <a:avLst/>
          </a:prstGeom>
        </p:spPr>
        <p:txBody>
          <a:bodyPr anchor="b" anchorCtr="0"/>
          <a:lstStyle>
            <a:lvl1pPr algn="l" defTabSz="914400" rtl="0" eaLnBrk="1" latinLnBrk="0" hangingPunct="1">
              <a:spcBef>
                <a:spcPct val="0"/>
              </a:spcBef>
              <a:buNone/>
              <a:defRPr sz="2400" kern="1200">
                <a:solidFill>
                  <a:schemeClr val="accent1"/>
                </a:solidFill>
                <a:latin typeface="+mj-lt"/>
                <a:ea typeface="+mj-ea"/>
                <a:cs typeface="+mj-cs"/>
              </a:defRPr>
            </a:lvl1pPr>
          </a:lstStyle>
          <a:p>
            <a:pPr algn="r"/>
            <a:r>
              <a:rPr lang="en-US" sz="1600" dirty="0"/>
              <a:t>S</a:t>
            </a:r>
            <a:r>
              <a:rPr lang="en-US" sz="1600" dirty="0" smtClean="0"/>
              <a:t>lide </a:t>
            </a:r>
            <a:r>
              <a:rPr lang="en-US" sz="1600" dirty="0"/>
              <a:t>number</a:t>
            </a:r>
          </a:p>
        </p:txBody>
      </p:sp>
      <p:sp>
        <p:nvSpPr>
          <p:cNvPr id="9" name="Content Placeholder 1"/>
          <p:cNvSpPr txBox="1">
            <a:spLocks/>
          </p:cNvSpPr>
          <p:nvPr/>
        </p:nvSpPr>
        <p:spPr>
          <a:xfrm>
            <a:off x="5302623" y="911555"/>
            <a:ext cx="3186953" cy="3759969"/>
          </a:xfrm>
          <a:prstGeom prst="rect">
            <a:avLst/>
          </a:prstGeom>
        </p:spPr>
        <p:txBody>
          <a:bodyPr lIns="0" tIns="0" rIns="0" bIns="0"/>
          <a:lstStyle>
            <a:lvl1pPr marL="237744" indent="-237744" algn="l" rtl="0" eaLnBrk="1" fontAlgn="base" hangingPunct="1">
              <a:spcBef>
                <a:spcPts val="1600"/>
              </a:spcBef>
              <a:spcAft>
                <a:spcPts val="600"/>
              </a:spcAft>
              <a:buFont typeface="Arial" charset="0"/>
              <a:buChar char="•"/>
              <a:defRPr sz="1800" kern="1200">
                <a:solidFill>
                  <a:schemeClr val="tx1"/>
                </a:solidFill>
                <a:latin typeface="+mn-lt"/>
                <a:ea typeface="+mn-ea"/>
                <a:cs typeface="+mn-cs"/>
              </a:defRPr>
            </a:lvl1pPr>
            <a:lvl2pPr marL="694944" indent="-237744" algn="l" rtl="0" eaLnBrk="1" fontAlgn="base" hangingPunct="1">
              <a:spcBef>
                <a:spcPct val="20000"/>
              </a:spcBef>
              <a:spcAft>
                <a:spcPts val="400"/>
              </a:spcAft>
              <a:buFont typeface="Arial" charset="0"/>
              <a:buChar char="–"/>
              <a:defRPr sz="1400" kern="1200">
                <a:solidFill>
                  <a:schemeClr val="tx1"/>
                </a:solidFill>
                <a:latin typeface="+mn-lt"/>
                <a:ea typeface="+mn-ea"/>
                <a:cs typeface="+mn-cs"/>
              </a:defRPr>
            </a:lvl2pPr>
            <a:lvl3pPr marL="1088136" indent="-173736" algn="l" rtl="0" eaLnBrk="1" fontAlgn="base" hangingPunct="1">
              <a:spcBef>
                <a:spcPct val="20000"/>
              </a:spcBef>
              <a:spcAft>
                <a:spcPts val="400"/>
              </a:spcAft>
              <a:buFont typeface="Arial" charset="0"/>
              <a:buChar char="•"/>
              <a:defRPr sz="1400" kern="1200">
                <a:solidFill>
                  <a:schemeClr val="tx1"/>
                </a:solidFill>
                <a:latin typeface="+mn-lt"/>
                <a:ea typeface="+mn-ea"/>
                <a:cs typeface="+mn-cs"/>
              </a:defRPr>
            </a:lvl3pPr>
            <a:lvl4pPr marL="1609344" indent="-237744" algn="l" rtl="0" eaLnBrk="1" fontAlgn="base" hangingPunct="1">
              <a:spcBef>
                <a:spcPct val="20000"/>
              </a:spcBef>
              <a:spcAft>
                <a:spcPts val="400"/>
              </a:spcAft>
              <a:buFont typeface="Arial" charset="0"/>
              <a:buChar char="–"/>
              <a:defRPr sz="1400" kern="1200">
                <a:solidFill>
                  <a:schemeClr val="tx1"/>
                </a:solidFill>
                <a:latin typeface="+mn-lt"/>
                <a:ea typeface="+mn-ea"/>
                <a:cs typeface="+mn-cs"/>
              </a:defRPr>
            </a:lvl4pPr>
            <a:lvl5pPr marL="2002536" indent="-173736" algn="l" rtl="0" eaLnBrk="1" fontAlgn="base" hangingPunct="1">
              <a:spcBef>
                <a:spcPct val="2000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1000"/>
              </a:spcBef>
              <a:spcAft>
                <a:spcPts val="200"/>
              </a:spcAft>
              <a:buFont typeface="Arial" charset="0"/>
              <a:buNone/>
            </a:pPr>
            <a:r>
              <a:rPr lang="en-US" sz="1600" dirty="0" smtClean="0"/>
              <a:t>5</a:t>
            </a:r>
            <a:endParaRPr lang="en-US" sz="1600" dirty="0"/>
          </a:p>
          <a:p>
            <a:pPr marL="0" indent="0" algn="r">
              <a:spcBef>
                <a:spcPts val="1000"/>
              </a:spcBef>
              <a:spcAft>
                <a:spcPts val="200"/>
              </a:spcAft>
              <a:buFont typeface="Arial" charset="0"/>
              <a:buNone/>
            </a:pPr>
            <a:r>
              <a:rPr lang="en-US" sz="1600" dirty="0" smtClean="0"/>
              <a:t>11</a:t>
            </a:r>
            <a:endParaRPr lang="en-US" sz="1600" dirty="0"/>
          </a:p>
          <a:p>
            <a:pPr marL="0" indent="0" algn="r">
              <a:spcBef>
                <a:spcPts val="1000"/>
              </a:spcBef>
              <a:spcAft>
                <a:spcPts val="200"/>
              </a:spcAft>
              <a:buFont typeface="Arial" charset="0"/>
              <a:buNone/>
            </a:pPr>
            <a:r>
              <a:rPr lang="en-US" sz="1600" dirty="0" smtClean="0"/>
              <a:t>19</a:t>
            </a:r>
            <a:endParaRPr lang="en-US" sz="1600" dirty="0"/>
          </a:p>
          <a:p>
            <a:pPr marL="0" indent="0" algn="r">
              <a:spcBef>
                <a:spcPts val="1000"/>
              </a:spcBef>
              <a:spcAft>
                <a:spcPts val="200"/>
              </a:spcAft>
              <a:buFont typeface="Arial" charset="0"/>
              <a:buNone/>
            </a:pPr>
            <a:r>
              <a:rPr lang="en-US" sz="1600" dirty="0" smtClean="0"/>
              <a:t>33</a:t>
            </a:r>
            <a:endParaRPr lang="en-US" sz="1600" dirty="0"/>
          </a:p>
          <a:p>
            <a:pPr marL="0" indent="0" algn="r">
              <a:spcBef>
                <a:spcPts val="1000"/>
              </a:spcBef>
              <a:spcAft>
                <a:spcPts val="200"/>
              </a:spcAft>
              <a:buFont typeface="Arial" charset="0"/>
              <a:buNone/>
            </a:pPr>
            <a:r>
              <a:rPr lang="en-US" sz="1600" dirty="0" smtClean="0"/>
              <a:t>43</a:t>
            </a:r>
            <a:endParaRPr lang="en-US" sz="1600" dirty="0"/>
          </a:p>
          <a:p>
            <a:pPr marL="0" indent="0" algn="r">
              <a:spcBef>
                <a:spcPts val="1000"/>
              </a:spcBef>
              <a:spcAft>
                <a:spcPts val="200"/>
              </a:spcAft>
              <a:buFont typeface="Arial" charset="0"/>
              <a:buNone/>
            </a:pPr>
            <a:r>
              <a:rPr lang="en-US" sz="1600" dirty="0" smtClean="0"/>
              <a:t>61</a:t>
            </a:r>
            <a:endParaRPr lang="en-US" sz="1600" dirty="0"/>
          </a:p>
          <a:p>
            <a:pPr marL="0" indent="0" algn="r">
              <a:spcBef>
                <a:spcPts val="1000"/>
              </a:spcBef>
              <a:spcAft>
                <a:spcPts val="200"/>
              </a:spcAft>
              <a:buFont typeface="Arial" charset="0"/>
              <a:buNone/>
            </a:pPr>
            <a:r>
              <a:rPr lang="en-US" sz="1600" dirty="0" smtClean="0"/>
              <a:t>75</a:t>
            </a:r>
            <a:endParaRPr lang="en-US" sz="1600" dirty="0"/>
          </a:p>
          <a:p>
            <a:pPr marL="0" indent="0" algn="r">
              <a:spcBef>
                <a:spcPts val="1000"/>
              </a:spcBef>
              <a:spcAft>
                <a:spcPts val="200"/>
              </a:spcAft>
              <a:buFont typeface="Arial" charset="0"/>
              <a:buNone/>
            </a:pPr>
            <a:r>
              <a:rPr lang="en-US" sz="1600" dirty="0" smtClean="0"/>
              <a:t>93</a:t>
            </a:r>
            <a:endParaRPr lang="en-US" sz="1600" dirty="0"/>
          </a:p>
          <a:p>
            <a:pPr marL="0" indent="0" algn="r">
              <a:spcBef>
                <a:spcPts val="1000"/>
              </a:spcBef>
              <a:spcAft>
                <a:spcPts val="200"/>
              </a:spcAft>
              <a:buNone/>
            </a:pPr>
            <a:r>
              <a:rPr lang="en-US" sz="1600" dirty="0" smtClean="0"/>
              <a:t>101</a:t>
            </a:r>
            <a:endParaRPr lang="en-US" sz="1600" dirty="0"/>
          </a:p>
          <a:p>
            <a:pPr marL="0" indent="0" algn="r">
              <a:spcBef>
                <a:spcPts val="1000"/>
              </a:spcBef>
              <a:spcAft>
                <a:spcPts val="200"/>
              </a:spcAft>
              <a:buNone/>
            </a:pPr>
            <a:r>
              <a:rPr lang="en-US" sz="1600" dirty="0" smtClean="0"/>
              <a:t>109</a:t>
            </a:r>
            <a:endParaRPr lang="en-US" sz="1600" dirty="0"/>
          </a:p>
        </p:txBody>
      </p:sp>
      <p:pic>
        <p:nvPicPr>
          <p:cNvPr id="19" name="Picture 18">
            <a:extLst>
              <a:ext uri="{FF2B5EF4-FFF2-40B4-BE49-F238E27FC236}">
                <a16:creationId xmlns:a16="http://schemas.microsoft.com/office/drawing/2014/main" xmlns="" id="{94A325E5-665B-5040-B317-9E08DAD71F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00" y="877420"/>
            <a:ext cx="426333" cy="3874306"/>
          </a:xfrm>
          <a:prstGeom prst="rect">
            <a:avLst/>
          </a:prstGeom>
        </p:spPr>
      </p:pic>
      <p:sp>
        <p:nvSpPr>
          <p:cNvPr id="3" name="Rectangle 2"/>
          <p:cNvSpPr/>
          <p:nvPr/>
        </p:nvSpPr>
        <p:spPr>
          <a:xfrm>
            <a:off x="685800" y="4881383"/>
            <a:ext cx="5433117" cy="2186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3</a:t>
            </a:fld>
            <a:endParaRPr lang="en-US" dirty="0"/>
          </a:p>
        </p:txBody>
      </p:sp>
    </p:spTree>
    <p:extLst>
      <p:ext uri="{BB962C8B-B14F-4D97-AF65-F5344CB8AC3E}">
        <p14:creationId xmlns:p14="http://schemas.microsoft.com/office/powerpoint/2010/main" val="3615458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Ethanol and motor gasoline </a:t>
            </a:r>
            <a:r>
              <a:rPr lang="en-US" dirty="0" smtClean="0"/>
              <a:t>consumption</a:t>
            </a:r>
            <a:endParaRPr lang="en-US" dirty="0"/>
          </a:p>
        </p:txBody>
      </p:sp>
      <p:pic>
        <p:nvPicPr>
          <p:cNvPr id="10" name="Picture 9"/>
          <p:cNvPicPr>
            <a:picLocks noChangeAspect="1"/>
          </p:cNvPicPr>
          <p:nvPr/>
        </p:nvPicPr>
        <p:blipFill>
          <a:blip r:embed="rId3"/>
          <a:stretch>
            <a:fillRect/>
          </a:stretch>
        </p:blipFill>
        <p:spPr>
          <a:xfrm>
            <a:off x="43032" y="204870"/>
            <a:ext cx="576228" cy="576228"/>
          </a:xfrm>
          <a:prstGeom prst="rect">
            <a:avLst/>
          </a:prstGeom>
        </p:spPr>
      </p:pic>
      <p:graphicFrame>
        <p:nvGraphicFramePr>
          <p:cNvPr id="8" name="Content Placeholder 10"/>
          <p:cNvGraphicFramePr>
            <a:graphicFrameLocks noGrp="1"/>
          </p:cNvGraphicFramePr>
          <p:nvPr>
            <p:ph sz="quarter" idx="12"/>
            <p:extLst/>
          </p:nvPr>
        </p:nvGraphicFramePr>
        <p:xfrm>
          <a:off x="4727729" y="975921"/>
          <a:ext cx="3932238"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ontent Placeholder 10"/>
          <p:cNvGraphicFramePr>
            <a:graphicFrameLocks noGrp="1"/>
          </p:cNvGraphicFramePr>
          <p:nvPr>
            <p:ph sz="quarter" idx="12"/>
            <p:extLst/>
          </p:nvPr>
        </p:nvGraphicFramePr>
        <p:xfrm>
          <a:off x="619260" y="976614"/>
          <a:ext cx="3932238"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30</a:t>
            </a:fld>
            <a:endParaRPr lang="en-US" dirty="0"/>
          </a:p>
        </p:txBody>
      </p:sp>
    </p:spTree>
    <p:extLst>
      <p:ext uri="{BB962C8B-B14F-4D97-AF65-F5344CB8AC3E}">
        <p14:creationId xmlns:p14="http://schemas.microsoft.com/office/powerpoint/2010/main" val="2331793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4870"/>
            <a:ext cx="576228" cy="576228"/>
          </a:xfrm>
          <a:prstGeom prst="rect">
            <a:avLst/>
          </a:prstGeom>
        </p:spPr>
      </p:pic>
      <p:graphicFrame>
        <p:nvGraphicFramePr>
          <p:cNvPr id="11" name="Content Placeholder 7"/>
          <p:cNvGraphicFramePr>
            <a:graphicFrameLocks noGrp="1"/>
          </p:cNvGraphicFramePr>
          <p:nvPr>
            <p:ph sz="quarter" idx="12"/>
            <p:extLst/>
          </p:nvPr>
        </p:nvGraphicFramePr>
        <p:xfrm>
          <a:off x="685800" y="1526409"/>
          <a:ext cx="3932238" cy="286303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13"/>
          <p:cNvSpPr>
            <a:spLocks noGrp="1"/>
          </p:cNvSpPr>
          <p:nvPr>
            <p:ph type="body" sz="quarter" idx="17"/>
          </p:nvPr>
        </p:nvSpPr>
        <p:spPr>
          <a:xfrm>
            <a:off x="685800" y="1175558"/>
            <a:ext cx="3931920" cy="350851"/>
          </a:xfrm>
        </p:spPr>
        <p:txBody>
          <a:bodyPr/>
          <a:lstStyle/>
          <a:p>
            <a:pPr marL="0" indent="0" eaLnBrk="0" hangingPunct="0">
              <a:spcBef>
                <a:spcPts val="0"/>
              </a:spcBef>
            </a:pPr>
            <a:r>
              <a:rPr lang="en-US" b="1" dirty="0">
                <a:ea typeface="Times New Roman" charset="0"/>
                <a:cs typeface="Times New Roman" charset="0"/>
              </a:rPr>
              <a:t>Retail prices of motor gasoline</a:t>
            </a:r>
          </a:p>
          <a:p>
            <a:pPr marL="0" indent="0" eaLnBrk="0" hangingPunct="0">
              <a:spcBef>
                <a:spcPts val="0"/>
              </a:spcBef>
            </a:pPr>
            <a:r>
              <a:rPr lang="en-US" b="1" dirty="0" smtClean="0">
                <a:ea typeface="Times New Roman" charset="0"/>
                <a:cs typeface="Times New Roman" charset="0"/>
              </a:rPr>
              <a:t>AEO2021 </a:t>
            </a:r>
            <a:r>
              <a:rPr lang="en-US" b="1" dirty="0">
                <a:ea typeface="Times New Roman" charset="0"/>
                <a:cs typeface="Times New Roman" charset="0"/>
              </a:rPr>
              <a:t>o</a:t>
            </a:r>
            <a:r>
              <a:rPr lang="en-US" b="1" dirty="0" smtClean="0">
                <a:ea typeface="Times New Roman" charset="0"/>
                <a:cs typeface="Times New Roman" charset="0"/>
              </a:rPr>
              <a:t>il price cases</a:t>
            </a:r>
          </a:p>
          <a:p>
            <a:pPr marL="0" indent="0" eaLnBrk="0" hangingPunct="0">
              <a:spcBef>
                <a:spcPts val="0"/>
              </a:spcBef>
            </a:pPr>
            <a:r>
              <a:rPr lang="en-US" sz="1100" dirty="0" smtClean="0">
                <a:ea typeface="Times New Roman" charset="0"/>
                <a:cs typeface="Times New Roman" charset="0"/>
              </a:rPr>
              <a:t>2020 </a:t>
            </a:r>
            <a:r>
              <a:rPr lang="en-US" sz="1100" dirty="0">
                <a:ea typeface="Times New Roman" charset="0"/>
                <a:cs typeface="Times New Roman" charset="0"/>
              </a:rPr>
              <a:t>dollars per </a:t>
            </a:r>
            <a:r>
              <a:rPr lang="en-US" sz="1100" dirty="0" smtClean="0">
                <a:ea typeface="Times New Roman" charset="0"/>
                <a:cs typeface="Times New Roman" charset="0"/>
              </a:rPr>
              <a:t>gallon</a:t>
            </a:r>
            <a:endParaRPr lang="en-US" sz="1100" dirty="0"/>
          </a:p>
        </p:txBody>
      </p:sp>
      <p:sp>
        <p:nvSpPr>
          <p:cNvPr id="3" name="Title 2"/>
          <p:cNvSpPr>
            <a:spLocks noGrp="1"/>
          </p:cNvSpPr>
          <p:nvPr>
            <p:ph type="title"/>
          </p:nvPr>
        </p:nvSpPr>
        <p:spPr>
          <a:prstGeom prst="rect">
            <a:avLst/>
          </a:prstGeom>
        </p:spPr>
        <p:txBody>
          <a:bodyPr/>
          <a:lstStyle/>
          <a:p>
            <a:r>
              <a:rPr lang="en-US" dirty="0" smtClean="0"/>
              <a:t>Motor gasoline </a:t>
            </a:r>
            <a:r>
              <a:rPr lang="en-US" dirty="0"/>
              <a:t>and diesel </a:t>
            </a:r>
            <a:r>
              <a:rPr lang="en-US" dirty="0" smtClean="0"/>
              <a:t>prices</a:t>
            </a:r>
            <a:endParaRPr lang="en-US" dirty="0"/>
          </a:p>
        </p:txBody>
      </p:sp>
      <p:graphicFrame>
        <p:nvGraphicFramePr>
          <p:cNvPr id="17" name="Content Placeholder 8"/>
          <p:cNvGraphicFramePr>
            <a:graphicFrameLocks noGrp="1"/>
          </p:cNvGraphicFramePr>
          <p:nvPr>
            <p:ph sz="quarter" idx="13"/>
            <p:extLst/>
          </p:nvPr>
        </p:nvGraphicFramePr>
        <p:xfrm>
          <a:off x="4664075" y="1526409"/>
          <a:ext cx="4022725" cy="286303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 Placeholder 14"/>
          <p:cNvSpPr>
            <a:spLocks noGrp="1"/>
          </p:cNvSpPr>
          <p:nvPr>
            <p:ph type="body" sz="quarter" idx="18"/>
          </p:nvPr>
        </p:nvSpPr>
        <p:spPr>
          <a:xfrm>
            <a:off x="4592082" y="1175557"/>
            <a:ext cx="4023360" cy="350851"/>
          </a:xfrm>
        </p:spPr>
        <p:txBody>
          <a:bodyPr/>
          <a:lstStyle/>
          <a:p>
            <a:pPr marL="0" indent="0" algn="l" eaLnBrk="0" hangingPunct="0">
              <a:spcBef>
                <a:spcPts val="0"/>
              </a:spcBef>
            </a:pPr>
            <a:r>
              <a:rPr lang="en-US" b="1" dirty="0" smtClean="0">
                <a:ea typeface="Times New Roman" charset="0"/>
                <a:cs typeface="Times New Roman" charset="0"/>
              </a:rPr>
              <a:t>Retail </a:t>
            </a:r>
            <a:r>
              <a:rPr lang="en-US" b="1" dirty="0">
                <a:ea typeface="Times New Roman" charset="0"/>
                <a:cs typeface="Times New Roman" charset="0"/>
              </a:rPr>
              <a:t>prices of </a:t>
            </a:r>
            <a:r>
              <a:rPr lang="en-US" b="1" dirty="0" smtClean="0">
                <a:ea typeface="Times New Roman" charset="0"/>
                <a:cs typeface="Times New Roman" charset="0"/>
              </a:rPr>
              <a:t>diesel</a:t>
            </a:r>
          </a:p>
          <a:p>
            <a:pPr marL="0" indent="0" algn="l" eaLnBrk="0" hangingPunct="0">
              <a:spcBef>
                <a:spcPts val="0"/>
              </a:spcBef>
            </a:pPr>
            <a:r>
              <a:rPr lang="en-US" b="1" dirty="0" smtClean="0">
                <a:ea typeface="Times New Roman" charset="0"/>
                <a:cs typeface="Times New Roman" charset="0"/>
              </a:rPr>
              <a:t>AEO2021 </a:t>
            </a:r>
            <a:r>
              <a:rPr lang="en-US" b="1" dirty="0">
                <a:ea typeface="Times New Roman" charset="0"/>
                <a:cs typeface="Times New Roman" charset="0"/>
              </a:rPr>
              <a:t>o</a:t>
            </a:r>
            <a:r>
              <a:rPr lang="en-US" b="1" dirty="0" smtClean="0">
                <a:ea typeface="Times New Roman" charset="0"/>
                <a:cs typeface="Times New Roman" charset="0"/>
              </a:rPr>
              <a:t>il price cases</a:t>
            </a:r>
            <a:endParaRPr lang="en-US" b="1" dirty="0">
              <a:ea typeface="Times New Roman" charset="0"/>
              <a:cs typeface="Times New Roman" charset="0"/>
            </a:endParaRPr>
          </a:p>
          <a:p>
            <a:pPr marL="0" indent="0" algn="l" eaLnBrk="0" hangingPunct="0">
              <a:spcBef>
                <a:spcPts val="0"/>
              </a:spcBef>
            </a:pPr>
            <a:r>
              <a:rPr lang="en-US" sz="1100" dirty="0" smtClean="0">
                <a:ea typeface="Times New Roman" charset="0"/>
                <a:cs typeface="Times New Roman" charset="0"/>
              </a:rPr>
              <a:t>2020 </a:t>
            </a:r>
            <a:r>
              <a:rPr lang="en-US" sz="1100" dirty="0">
                <a:ea typeface="Times New Roman" charset="0"/>
                <a:cs typeface="Times New Roman" charset="0"/>
              </a:rPr>
              <a:t>dollars per </a:t>
            </a:r>
            <a:r>
              <a:rPr lang="en-US" sz="1100" dirty="0" smtClean="0">
                <a:ea typeface="Times New Roman" charset="0"/>
                <a:cs typeface="Times New Roman" charset="0"/>
              </a:rPr>
              <a:t>gallon</a:t>
            </a:r>
            <a:endParaRPr lang="en-US" sz="1100" dirty="0">
              <a:ea typeface="Times New Roman" charset="0"/>
              <a:cs typeface="Times New Roman" charset="0"/>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31</a:t>
            </a:fld>
            <a:endParaRPr lang="en-US" dirty="0"/>
          </a:p>
        </p:txBody>
      </p:sp>
    </p:spTree>
    <p:extLst>
      <p:ext uri="{BB962C8B-B14F-4D97-AF65-F5344CB8AC3E}">
        <p14:creationId xmlns:p14="http://schemas.microsoft.com/office/powerpoint/2010/main" val="3958355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838192" y="2377753"/>
            <a:ext cx="3467616" cy="369332"/>
          </a:xfrm>
          <a:prstGeom prst="rect">
            <a:avLst/>
          </a:prstGeom>
        </p:spPr>
        <p:txBody>
          <a:bodyPr wrap="none">
            <a:spAutoFit/>
          </a:bodyPr>
          <a:lstStyle/>
          <a:p>
            <a:r>
              <a:rPr lang="en-US" dirty="0" smtClean="0"/>
              <a:t>This page intentionally left blank</a:t>
            </a:r>
            <a:endParaRPr lang="en-US" dirty="0"/>
          </a:p>
        </p:txBody>
      </p:sp>
    </p:spTree>
    <p:extLst>
      <p:ext uri="{BB962C8B-B14F-4D97-AF65-F5344CB8AC3E}">
        <p14:creationId xmlns:p14="http://schemas.microsoft.com/office/powerpoint/2010/main" val="2749631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p:cNvPicPr>
            <a:picLocks noChangeAspect="1"/>
          </p:cNvPicPr>
          <p:nvPr/>
        </p:nvPicPr>
        <p:blipFill>
          <a:blip r:embed="rId2"/>
          <a:stretch>
            <a:fillRect/>
          </a:stretch>
        </p:blipFill>
        <p:spPr>
          <a:xfrm>
            <a:off x="1251599" y="1260618"/>
            <a:ext cx="1833750" cy="1833750"/>
          </a:xfrm>
          <a:prstGeom prst="rect">
            <a:avLst/>
          </a:prstGeom>
        </p:spPr>
      </p:pic>
      <p:sp>
        <p:nvSpPr>
          <p:cNvPr id="14"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a:solidFill>
                  <a:schemeClr val="bg1"/>
                </a:solidFill>
              </a:rPr>
              <a:t>Natural gas</a:t>
            </a:r>
          </a:p>
        </p:txBody>
      </p:sp>
    </p:spTree>
    <p:extLst>
      <p:ext uri="{BB962C8B-B14F-4D97-AF65-F5344CB8AC3E}">
        <p14:creationId xmlns:p14="http://schemas.microsoft.com/office/powerpoint/2010/main" val="4046909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38"/>
          <p:cNvGraphicFramePr>
            <a:graphicFrameLocks noGrp="1"/>
          </p:cNvGraphicFramePr>
          <p:nvPr>
            <p:ph sz="quarter" idx="13"/>
            <p:extLst/>
          </p:nvPr>
        </p:nvGraphicFramePr>
        <p:xfrm>
          <a:off x="4879627" y="1446253"/>
          <a:ext cx="3883931" cy="29563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ontent Placeholder 39"/>
          <p:cNvGraphicFramePr>
            <a:graphicFrameLocks noGrp="1"/>
          </p:cNvGraphicFramePr>
          <p:nvPr>
            <p:ph sz="quarter" idx="12"/>
            <p:extLst/>
          </p:nvPr>
        </p:nvGraphicFramePr>
        <p:xfrm>
          <a:off x="685799" y="1433129"/>
          <a:ext cx="3413503" cy="295630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5"/>
          <p:cNvSpPr>
            <a:spLocks noGrp="1"/>
          </p:cNvSpPr>
          <p:nvPr>
            <p:ph type="body" sz="quarter" idx="17"/>
          </p:nvPr>
        </p:nvSpPr>
        <p:spPr>
          <a:xfrm>
            <a:off x="685799" y="1078244"/>
            <a:ext cx="3931920" cy="350851"/>
          </a:xfrm>
        </p:spPr>
        <p:txBody>
          <a:bodyPr/>
          <a:lstStyle/>
          <a:p>
            <a:pPr marL="0" indent="0" eaLnBrk="0" hangingPunct="0">
              <a:spcBef>
                <a:spcPts val="0"/>
              </a:spcBef>
            </a:pPr>
            <a:r>
              <a:rPr lang="en-US" b="1" dirty="0" smtClean="0">
                <a:ea typeface="Times New Roman" charset="0"/>
                <a:cs typeface="Times New Roman" charset="0"/>
              </a:rPr>
              <a:t>U.S</a:t>
            </a:r>
            <a:r>
              <a:rPr lang="en-US" b="1" dirty="0">
                <a:ea typeface="Times New Roman" charset="0"/>
                <a:cs typeface="Times New Roman" charset="0"/>
              </a:rPr>
              <a:t>. dry natural gas </a:t>
            </a:r>
            <a:r>
              <a:rPr lang="en-US" b="1" dirty="0" smtClean="0">
                <a:ea typeface="Times New Roman" charset="0"/>
                <a:cs typeface="Times New Roman" charset="0"/>
              </a:rPr>
              <a:t>production</a:t>
            </a:r>
          </a:p>
          <a:p>
            <a:pPr marL="0" indent="0" eaLnBrk="0" hangingPunct="0">
              <a:spcBef>
                <a:spcPts val="0"/>
              </a:spcBef>
            </a:pPr>
            <a:r>
              <a:rPr lang="en-US" b="1" dirty="0" smtClean="0">
                <a:ea typeface="Times New Roman" charset="0"/>
                <a:cs typeface="Times New Roman" charset="0"/>
              </a:rPr>
              <a:t>AEO2021 side cases</a:t>
            </a:r>
            <a:endParaRPr lang="en-US"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trillion 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sp>
        <p:nvSpPr>
          <p:cNvPr id="7" name="Text Placeholder 6"/>
          <p:cNvSpPr>
            <a:spLocks noGrp="1"/>
          </p:cNvSpPr>
          <p:nvPr>
            <p:ph type="body" sz="quarter" idx="18"/>
          </p:nvPr>
        </p:nvSpPr>
        <p:spPr>
          <a:xfrm>
            <a:off x="5254509" y="1078244"/>
            <a:ext cx="4023360" cy="350851"/>
          </a:xfrm>
        </p:spPr>
        <p:txBody>
          <a:bodyPr/>
          <a:lstStyle/>
          <a:p>
            <a:pPr marL="0" indent="0" algn="l" eaLnBrk="0" hangingPunct="0">
              <a:spcBef>
                <a:spcPts val="0"/>
              </a:spcBef>
            </a:pPr>
            <a:r>
              <a:rPr lang="en-US" b="1" dirty="0" smtClean="0">
                <a:ea typeface="Times New Roman" charset="0"/>
                <a:cs typeface="Times New Roman" charset="0"/>
              </a:rPr>
              <a:t>U.S</a:t>
            </a:r>
            <a:r>
              <a:rPr lang="en-US" b="1" dirty="0">
                <a:ea typeface="Times New Roman" charset="0"/>
                <a:cs typeface="Times New Roman" charset="0"/>
              </a:rPr>
              <a:t>. natural gas </a:t>
            </a:r>
            <a:r>
              <a:rPr lang="en-US" b="1" dirty="0" smtClean="0">
                <a:ea typeface="Times New Roman" charset="0"/>
                <a:cs typeface="Times New Roman" charset="0"/>
              </a:rPr>
              <a:t>consumption</a:t>
            </a:r>
          </a:p>
          <a:p>
            <a:pPr marL="0" indent="0" algn="l" eaLnBrk="0" hangingPunct="0">
              <a:spcBef>
                <a:spcPts val="0"/>
              </a:spcBef>
            </a:pPr>
            <a:r>
              <a:rPr lang="en-US" b="1" dirty="0" smtClean="0">
                <a:ea typeface="Times New Roman" charset="0"/>
                <a:cs typeface="Times New Roman" charset="0"/>
              </a:rPr>
              <a:t>AEO2021 side cases</a:t>
            </a:r>
            <a:endParaRPr lang="en-US" b="1" dirty="0">
              <a:ea typeface="Times New Roman" charset="0"/>
              <a:cs typeface="Times New Roman" charset="0"/>
            </a:endParaRPr>
          </a:p>
          <a:p>
            <a:pPr marL="0" indent="0" algn="l" eaLnBrk="0" hangingPunct="0">
              <a:spcBef>
                <a:spcPts val="0"/>
              </a:spcBef>
            </a:pPr>
            <a:r>
              <a:rPr lang="en-US" sz="1100" dirty="0">
                <a:ea typeface="Times New Roman" charset="0"/>
                <a:cs typeface="Times New Roman" charset="0"/>
              </a:rPr>
              <a:t>trillion 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sp>
        <p:nvSpPr>
          <p:cNvPr id="2" name="Title 1"/>
          <p:cNvSpPr>
            <a:spLocks noGrp="1"/>
          </p:cNvSpPr>
          <p:nvPr>
            <p:ph type="title"/>
          </p:nvPr>
        </p:nvSpPr>
        <p:spPr>
          <a:prstGeom prst="rect">
            <a:avLst/>
          </a:prstGeom>
        </p:spPr>
        <p:txBody>
          <a:bodyPr/>
          <a:lstStyle/>
          <a:p>
            <a:r>
              <a:rPr lang="en-US" dirty="0" smtClean="0"/>
              <a:t>U.S</a:t>
            </a:r>
            <a:r>
              <a:rPr lang="en-US" dirty="0"/>
              <a:t>. </a:t>
            </a:r>
            <a:r>
              <a:rPr lang="en-US" dirty="0" smtClean="0"/>
              <a:t>dry natural gas p</a:t>
            </a:r>
            <a:r>
              <a:rPr lang="en-US" dirty="0" smtClean="0">
                <a:solidFill>
                  <a:srgbClr val="0096D7"/>
                </a:solidFill>
              </a:rPr>
              <a:t>rodu</a:t>
            </a:r>
            <a:r>
              <a:rPr lang="en-US" dirty="0" smtClean="0"/>
              <a:t>ction and consumption</a:t>
            </a:r>
            <a:endParaRPr lang="en-US" dirty="0"/>
          </a:p>
        </p:txBody>
      </p:sp>
      <p:pic>
        <p:nvPicPr>
          <p:cNvPr id="8" name="Picture 7"/>
          <p:cNvPicPr>
            <a:picLocks noChangeAspect="1"/>
          </p:cNvPicPr>
          <p:nvPr/>
        </p:nvPicPr>
        <p:blipFill>
          <a:blip r:embed="rId5"/>
          <a:stretch>
            <a:fillRect/>
          </a:stretch>
        </p:blipFill>
        <p:spPr>
          <a:xfrm>
            <a:off x="43032" y="204870"/>
            <a:ext cx="576228" cy="576228"/>
          </a:xfrm>
          <a:prstGeom prst="rect">
            <a:avLst/>
          </a:prstGeom>
        </p:spPr>
      </p:pic>
      <p:sp>
        <p:nvSpPr>
          <p:cNvPr id="15" name="TextBox 1"/>
          <p:cNvSpPr txBox="1"/>
          <p:nvPr/>
        </p:nvSpPr>
        <p:spPr bwMode="auto">
          <a:xfrm>
            <a:off x="6171464" y="1344684"/>
            <a:ext cx="1552067" cy="592329"/>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smtClean="0">
                <a:solidFill>
                  <a:srgbClr val="000000"/>
                </a:solidFill>
                <a:ea typeface="Times New Roman" charset="0"/>
                <a:cs typeface="Times New Roman" charset="0"/>
              </a:rPr>
              <a:t>           </a:t>
            </a:r>
            <a:r>
              <a:rPr lang="en-US" sz="1200" b="1" dirty="0" smtClean="0">
                <a:solidFill>
                  <a:srgbClr val="000000"/>
                </a:solidFill>
                <a:ea typeface="Times New Roman" charset="0"/>
                <a:cs typeface="Times New Roman" charset="0"/>
              </a:rPr>
              <a:t>2020</a:t>
            </a:r>
          </a:p>
          <a:p>
            <a:pPr eaLnBrk="0" hangingPunct="0"/>
            <a:r>
              <a:rPr lang="en-US" sz="1200" dirty="0" smtClean="0">
                <a:solidFill>
                  <a:srgbClr val="000000"/>
                </a:solidFill>
                <a:ea typeface="Times New Roman" charset="0"/>
                <a:cs typeface="Times New Roman" charset="0"/>
              </a:rPr>
              <a:t>  history     projections</a:t>
            </a:r>
          </a:p>
        </p:txBody>
      </p:sp>
      <p:sp>
        <p:nvSpPr>
          <p:cNvPr id="16" name="TextBox 1"/>
          <p:cNvSpPr txBox="1"/>
          <p:nvPr/>
        </p:nvSpPr>
        <p:spPr bwMode="auto">
          <a:xfrm>
            <a:off x="1515446" y="1381180"/>
            <a:ext cx="1552067" cy="592329"/>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dirty="0" smtClean="0">
                <a:solidFill>
                  <a:srgbClr val="000000"/>
                </a:solidFill>
                <a:ea typeface="Times New Roman" charset="0"/>
                <a:cs typeface="Times New Roman" charset="0"/>
              </a:rPr>
              <a:t>           </a:t>
            </a:r>
            <a:r>
              <a:rPr lang="en-US" sz="1200" b="1" dirty="0" smtClean="0">
                <a:solidFill>
                  <a:srgbClr val="000000"/>
                </a:solidFill>
                <a:ea typeface="Times New Roman" charset="0"/>
                <a:cs typeface="Times New Roman" charset="0"/>
              </a:rPr>
              <a:t>2020</a:t>
            </a:r>
          </a:p>
          <a:p>
            <a:pPr eaLnBrk="0" hangingPunct="0"/>
            <a:r>
              <a:rPr lang="en-US" sz="1200" dirty="0" smtClean="0">
                <a:solidFill>
                  <a:srgbClr val="000000"/>
                </a:solidFill>
                <a:ea typeface="Times New Roman" charset="0"/>
                <a:cs typeface="Times New Roman" charset="0"/>
              </a:rPr>
              <a:t>  history     projections</a:t>
            </a:r>
          </a:p>
        </p:txBody>
      </p:sp>
      <p:sp>
        <p:nvSpPr>
          <p:cNvPr id="17" name="TextBox 1"/>
          <p:cNvSpPr txBox="1"/>
          <p:nvPr/>
        </p:nvSpPr>
        <p:spPr bwMode="auto">
          <a:xfrm>
            <a:off x="3909006" y="1640848"/>
            <a:ext cx="1345503" cy="2446236"/>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000" b="1" dirty="0" smtClean="0">
                <a:solidFill>
                  <a:srgbClr val="BD732A">
                    <a:lumMod val="75000"/>
                  </a:srgbClr>
                </a:solidFill>
                <a:ea typeface="Times New Roman" charset="0"/>
                <a:cs typeface="Arial" panose="020B0604020202020204" pitchFamily="34" charset="0"/>
              </a:rPr>
              <a:t>High Oil and Gas </a:t>
            </a:r>
          </a:p>
          <a:p>
            <a:pPr eaLnBrk="0" hangingPunct="0"/>
            <a:r>
              <a:rPr lang="en-US" sz="1000" b="1" dirty="0" smtClean="0">
                <a:solidFill>
                  <a:srgbClr val="BD732A">
                    <a:lumMod val="75000"/>
                  </a:srgbClr>
                </a:solidFill>
                <a:ea typeface="Times New Roman" charset="0"/>
                <a:cs typeface="Arial" panose="020B0604020202020204" pitchFamily="34" charset="0"/>
              </a:rPr>
              <a:t>Supply</a:t>
            </a:r>
          </a:p>
          <a:p>
            <a:pPr eaLnBrk="0" hangingPunct="0"/>
            <a:r>
              <a:rPr lang="en-US" sz="1000" b="1" dirty="0" smtClean="0">
                <a:solidFill>
                  <a:srgbClr val="A33340">
                    <a:lumMod val="75000"/>
                  </a:srgbClr>
                </a:solidFill>
                <a:ea typeface="Times New Roman" charset="0"/>
                <a:cs typeface="Arial" panose="020B0604020202020204" pitchFamily="34" charset="0"/>
              </a:rPr>
              <a:t>High Oil Price</a:t>
            </a:r>
          </a:p>
          <a:p>
            <a:pPr eaLnBrk="0" hangingPunct="0"/>
            <a:r>
              <a:rPr lang="en-US" sz="1000" b="1" dirty="0" smtClean="0">
                <a:solidFill>
                  <a:srgbClr val="000000"/>
                </a:solidFill>
                <a:ea typeface="Times New Roman" charset="0"/>
                <a:cs typeface="Arial" panose="020B0604020202020204" pitchFamily="34" charset="0"/>
              </a:rPr>
              <a:t>Reference</a:t>
            </a:r>
          </a:p>
          <a:p>
            <a:pPr eaLnBrk="0" fontAlgn="auto" hangingPunct="0">
              <a:spcBef>
                <a:spcPts val="0"/>
              </a:spcBef>
              <a:spcAft>
                <a:spcPts val="0"/>
              </a:spcAft>
              <a:defRPr/>
            </a:pPr>
            <a:r>
              <a:rPr lang="en-US" sz="1000" b="1" kern="0" dirty="0" smtClean="0">
                <a:solidFill>
                  <a:srgbClr val="A33340">
                    <a:lumMod val="40000"/>
                    <a:lumOff val="60000"/>
                  </a:srgbClr>
                </a:solidFill>
                <a:ea typeface="Times New Roman" charset="0"/>
                <a:cs typeface="Arial" panose="020B0604020202020204" pitchFamily="34" charset="0"/>
              </a:rPr>
              <a:t>Low Oil Price</a:t>
            </a:r>
          </a:p>
          <a:p>
            <a:pPr eaLnBrk="0" hangingPunct="0"/>
            <a:r>
              <a:rPr lang="en-US" sz="1000" b="1" dirty="0">
                <a:solidFill>
                  <a:srgbClr val="BD732A">
                    <a:lumMod val="40000"/>
                    <a:lumOff val="60000"/>
                  </a:srgbClr>
                </a:solidFill>
                <a:cs typeface="Arial" panose="020B0604020202020204" pitchFamily="34" charset="0"/>
              </a:rPr>
              <a:t>Low Oil and </a:t>
            </a:r>
            <a:r>
              <a:rPr lang="en-US" sz="1000" b="1" dirty="0" smtClean="0">
                <a:solidFill>
                  <a:srgbClr val="BD732A">
                    <a:lumMod val="40000"/>
                    <a:lumOff val="60000"/>
                  </a:srgbClr>
                </a:solidFill>
                <a:cs typeface="Arial" panose="020B0604020202020204" pitchFamily="34" charset="0"/>
              </a:rPr>
              <a:t>Gas </a:t>
            </a:r>
          </a:p>
          <a:p>
            <a:pPr eaLnBrk="0" hangingPunct="0"/>
            <a:r>
              <a:rPr lang="en-US" sz="1000" b="1" dirty="0" smtClean="0">
                <a:solidFill>
                  <a:srgbClr val="BD732A">
                    <a:lumMod val="40000"/>
                    <a:lumOff val="60000"/>
                  </a:srgbClr>
                </a:solidFill>
                <a:cs typeface="Arial" panose="020B0604020202020204" pitchFamily="34" charset="0"/>
              </a:rPr>
              <a:t>Supply</a:t>
            </a:r>
            <a:endParaRPr lang="en-US" sz="1000" b="1" dirty="0" smtClean="0">
              <a:solidFill>
                <a:srgbClr val="BD732A">
                  <a:lumMod val="40000"/>
                  <a:lumOff val="60000"/>
                </a:srgbClr>
              </a:solidFill>
              <a:ea typeface="Times New Roman" charset="0"/>
              <a:cs typeface="Times New Roman" charset="0"/>
            </a:endParaRPr>
          </a:p>
          <a:p>
            <a:pPr eaLnBrk="0" hangingPunct="0"/>
            <a:endParaRPr lang="en-US" sz="1200" dirty="0" smtClean="0">
              <a:solidFill>
                <a:srgbClr val="5D9732"/>
              </a:solidFill>
              <a:ea typeface="Times New Roman" charset="0"/>
              <a:cs typeface="Times New Roman" charset="0"/>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34</a:t>
            </a:fld>
            <a:endParaRPr lang="en-US" dirty="0"/>
          </a:p>
        </p:txBody>
      </p:sp>
    </p:spTree>
    <p:extLst>
      <p:ext uri="{BB962C8B-B14F-4D97-AF65-F5344CB8AC3E}">
        <p14:creationId xmlns:p14="http://schemas.microsoft.com/office/powerpoint/2010/main" val="7415724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5"/>
          <p:cNvGraphicFramePr>
            <a:graphicFrameLocks noGrp="1"/>
          </p:cNvGraphicFramePr>
          <p:nvPr>
            <p:ph sz="quarter" idx="12"/>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6"/>
          <p:cNvGraphicFramePr>
            <a:graphicFrameLocks noGrp="1"/>
          </p:cNvGraphicFramePr>
          <p:nvPr>
            <p:ph sz="quarter" idx="13"/>
            <p:extLst/>
          </p:nvPr>
        </p:nvGraphicFramePr>
        <p:xfrm>
          <a:off x="4664075" y="1292225"/>
          <a:ext cx="4022725"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11"/>
          <p:cNvSpPr>
            <a:spLocks noGrp="1"/>
          </p:cNvSpPr>
          <p:nvPr>
            <p:ph type="body" sz="quarter" idx="17"/>
          </p:nvPr>
        </p:nvSpPr>
        <p:spPr>
          <a:xfrm>
            <a:off x="685800" y="1065927"/>
            <a:ext cx="3931920" cy="350851"/>
          </a:xfrm>
        </p:spPr>
        <p:txBody>
          <a:bodyPr/>
          <a:lstStyle/>
          <a:p>
            <a:pPr marL="0" indent="0" eaLnBrk="0" hangingPunct="0">
              <a:spcBef>
                <a:spcPts val="0"/>
              </a:spcBef>
            </a:pPr>
            <a:r>
              <a:rPr lang="en-US" b="1" dirty="0" smtClean="0">
                <a:ea typeface="Times New Roman" charset="0"/>
                <a:cs typeface="Times New Roman" charset="0"/>
              </a:rPr>
              <a:t>U.S. dry </a:t>
            </a:r>
            <a:r>
              <a:rPr lang="en-US" b="1" dirty="0">
                <a:ea typeface="Times New Roman" charset="0"/>
                <a:cs typeface="Times New Roman" charset="0"/>
              </a:rPr>
              <a:t>natural gas production</a:t>
            </a:r>
          </a:p>
          <a:p>
            <a:pPr marL="0" indent="0" eaLnBrk="0" hangingPunct="0">
              <a:spcBef>
                <a:spcPts val="0"/>
              </a:spcBef>
            </a:pPr>
            <a:r>
              <a:rPr lang="en-US" b="1" dirty="0" smtClean="0">
                <a:ea typeface="Times New Roman" charset="0"/>
                <a:cs typeface="Times New Roman" charset="0"/>
              </a:rPr>
              <a:t>AEO2021 </a:t>
            </a:r>
            <a:r>
              <a:rPr lang="en-US" b="1" dirty="0">
                <a:ea typeface="Times New Roman" charset="0"/>
                <a:cs typeface="Times New Roman" charset="0"/>
              </a:rPr>
              <a:t>o</a:t>
            </a:r>
            <a:r>
              <a:rPr lang="en-US" b="1" dirty="0" smtClean="0">
                <a:ea typeface="Times New Roman" charset="0"/>
                <a:cs typeface="Times New Roman" charset="0"/>
              </a:rPr>
              <a:t>il and gas supply cases</a:t>
            </a:r>
            <a:endParaRPr lang="en-US"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trillion 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sp>
        <p:nvSpPr>
          <p:cNvPr id="13" name="Text Placeholder 12"/>
          <p:cNvSpPr>
            <a:spLocks noGrp="1"/>
          </p:cNvSpPr>
          <p:nvPr>
            <p:ph type="body" sz="quarter" idx="18"/>
          </p:nvPr>
        </p:nvSpPr>
        <p:spPr>
          <a:xfrm>
            <a:off x="4617720" y="1065927"/>
            <a:ext cx="4023360" cy="350851"/>
          </a:xfrm>
        </p:spPr>
        <p:txBody>
          <a:bodyPr/>
          <a:lstStyle/>
          <a:p>
            <a:pPr marL="0" indent="0" algn="l" eaLnBrk="0" hangingPunct="0">
              <a:spcBef>
                <a:spcPts val="0"/>
              </a:spcBef>
            </a:pPr>
            <a:r>
              <a:rPr lang="en-US" b="1" dirty="0" smtClean="0">
                <a:ea typeface="Times New Roman" charset="0"/>
                <a:cs typeface="Times New Roman" charset="0"/>
              </a:rPr>
              <a:t>Natural </a:t>
            </a:r>
            <a:r>
              <a:rPr lang="en-US" b="1" dirty="0">
                <a:ea typeface="Times New Roman" charset="0"/>
                <a:cs typeface="Times New Roman" charset="0"/>
              </a:rPr>
              <a:t>gas spot price at Henry </a:t>
            </a:r>
            <a:r>
              <a:rPr lang="en-US" b="1" dirty="0" smtClean="0">
                <a:ea typeface="Times New Roman" charset="0"/>
                <a:cs typeface="Times New Roman" charset="0"/>
              </a:rPr>
              <a:t>Hub</a:t>
            </a:r>
          </a:p>
          <a:p>
            <a:pPr marL="0" indent="0" algn="l" eaLnBrk="0" hangingPunct="0">
              <a:spcBef>
                <a:spcPts val="0"/>
              </a:spcBef>
            </a:pPr>
            <a:r>
              <a:rPr lang="en-US" b="1" dirty="0">
                <a:ea typeface="Times New Roman" charset="0"/>
                <a:cs typeface="Times New Roman" charset="0"/>
              </a:rPr>
              <a:t>AEO2021 o</a:t>
            </a:r>
            <a:r>
              <a:rPr lang="en-US" b="1" dirty="0" smtClean="0">
                <a:ea typeface="Times New Roman" charset="0"/>
                <a:cs typeface="Times New Roman" charset="0"/>
              </a:rPr>
              <a:t>il </a:t>
            </a:r>
            <a:r>
              <a:rPr lang="en-US" b="1" dirty="0">
                <a:ea typeface="Times New Roman" charset="0"/>
                <a:cs typeface="Times New Roman" charset="0"/>
              </a:rPr>
              <a:t>and </a:t>
            </a:r>
            <a:r>
              <a:rPr lang="en-US" b="1" dirty="0" smtClean="0">
                <a:ea typeface="Times New Roman" charset="0"/>
                <a:cs typeface="Times New Roman" charset="0"/>
              </a:rPr>
              <a:t>gas supply </a:t>
            </a:r>
            <a:r>
              <a:rPr lang="en-US" b="1" dirty="0">
                <a:ea typeface="Times New Roman" charset="0"/>
                <a:cs typeface="Times New Roman" charset="0"/>
              </a:rPr>
              <a:t>cases</a:t>
            </a:r>
          </a:p>
          <a:p>
            <a:pPr marL="0" indent="0" algn="l" eaLnBrk="0" hangingPunct="0">
              <a:spcBef>
                <a:spcPts val="0"/>
              </a:spcBef>
            </a:pPr>
            <a:r>
              <a:rPr lang="en-US" sz="1100" dirty="0" smtClean="0">
                <a:ea typeface="Times New Roman" charset="0"/>
                <a:cs typeface="Times New Roman" charset="0"/>
              </a:rPr>
              <a:t>2020 </a:t>
            </a:r>
            <a:r>
              <a:rPr lang="en-US" sz="1100" dirty="0">
                <a:ea typeface="Times New Roman" charset="0"/>
                <a:cs typeface="Times New Roman" charset="0"/>
              </a:rPr>
              <a:t>dollars per million British thermal </a:t>
            </a:r>
            <a:r>
              <a:rPr lang="en-US" sz="1100" dirty="0" smtClean="0">
                <a:ea typeface="Times New Roman" charset="0"/>
                <a:cs typeface="Times New Roman" charset="0"/>
              </a:rPr>
              <a:t>units</a:t>
            </a:r>
            <a:endParaRPr lang="en-US" sz="1100" dirty="0">
              <a:ea typeface="Times New Roman" charset="0"/>
              <a:cs typeface="Times New Roman" charset="0"/>
            </a:endParaRPr>
          </a:p>
        </p:txBody>
      </p:sp>
      <p:sp>
        <p:nvSpPr>
          <p:cNvPr id="7" name="Title 6"/>
          <p:cNvSpPr>
            <a:spLocks noGrp="1"/>
          </p:cNvSpPr>
          <p:nvPr>
            <p:ph type="title"/>
          </p:nvPr>
        </p:nvSpPr>
        <p:spPr/>
        <p:txBody>
          <a:bodyPr/>
          <a:lstStyle/>
          <a:p>
            <a:r>
              <a:rPr lang="en-US" dirty="0"/>
              <a:t>Natural gas production and prices</a:t>
            </a:r>
          </a:p>
        </p:txBody>
      </p:sp>
      <p:pic>
        <p:nvPicPr>
          <p:cNvPr id="8" name="Picture 7"/>
          <p:cNvPicPr>
            <a:picLocks noChangeAspect="1"/>
          </p:cNvPicPr>
          <p:nvPr/>
        </p:nvPicPr>
        <p:blipFill>
          <a:blip r:embed="rId5"/>
          <a:stretch>
            <a:fillRect/>
          </a:stretch>
        </p:blipFill>
        <p:spPr>
          <a:xfrm>
            <a:off x="43032" y="204870"/>
            <a:ext cx="576228" cy="576228"/>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35</a:t>
            </a:fld>
            <a:endParaRPr lang="en-US" dirty="0"/>
          </a:p>
        </p:txBody>
      </p:sp>
    </p:spTree>
    <p:extLst>
      <p:ext uri="{BB962C8B-B14F-4D97-AF65-F5344CB8AC3E}">
        <p14:creationId xmlns:p14="http://schemas.microsoft.com/office/powerpoint/2010/main" val="543619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6"/>
          <p:cNvGraphicFramePr>
            <a:graphicFrameLocks/>
          </p:cNvGraphicFramePr>
          <p:nvPr>
            <p:extLst/>
          </p:nvPr>
        </p:nvGraphicFramePr>
        <p:xfrm>
          <a:off x="685437" y="1528213"/>
          <a:ext cx="2598738" cy="27455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ontent Placeholder 6"/>
          <p:cNvGraphicFramePr>
            <a:graphicFrameLocks/>
          </p:cNvGraphicFramePr>
          <p:nvPr>
            <p:extLst/>
          </p:nvPr>
        </p:nvGraphicFramePr>
        <p:xfrm>
          <a:off x="6350386" y="1511495"/>
          <a:ext cx="2598738" cy="2762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ontent Placeholder 6"/>
          <p:cNvGraphicFramePr>
            <a:graphicFrameLocks noGrp="1"/>
          </p:cNvGraphicFramePr>
          <p:nvPr>
            <p:ph sz="quarter" idx="12"/>
            <p:extLst/>
          </p:nvPr>
        </p:nvGraphicFramePr>
        <p:xfrm>
          <a:off x="3770356" y="1528213"/>
          <a:ext cx="2598738" cy="274551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Placeholder 1"/>
          <p:cNvSpPr>
            <a:spLocks noGrp="1"/>
          </p:cNvSpPr>
          <p:nvPr>
            <p:ph type="body" sz="quarter" idx="17"/>
          </p:nvPr>
        </p:nvSpPr>
        <p:spPr>
          <a:xfrm>
            <a:off x="685800" y="1222702"/>
            <a:ext cx="2321120" cy="350851"/>
          </a:xfrm>
        </p:spPr>
        <p:txBody>
          <a:bodyPr/>
          <a:lstStyle/>
          <a:p>
            <a:pPr marL="91440" eaLnBrk="0" hangingPunct="0">
              <a:spcBef>
                <a:spcPts val="0"/>
              </a:spcBef>
            </a:pPr>
            <a:endParaRPr lang="en-US" b="1" dirty="0" smtClean="0">
              <a:ea typeface="Times New Roman" charset="0"/>
              <a:cs typeface="Times New Roman" charset="0"/>
            </a:endParaRPr>
          </a:p>
          <a:p>
            <a:pPr marL="91440" eaLnBrk="0" hangingPunct="0">
              <a:spcBef>
                <a:spcPts val="0"/>
              </a:spcBef>
            </a:pPr>
            <a:r>
              <a:rPr lang="en-US" b="1" dirty="0" smtClean="0"/>
              <a:t>Reference case</a:t>
            </a:r>
          </a:p>
          <a:p>
            <a:pPr marL="91440" eaLnBrk="0" hangingPunct="0">
              <a:spcBef>
                <a:spcPts val="0"/>
              </a:spcBef>
            </a:pPr>
            <a:r>
              <a:rPr lang="en-US" sz="1100" dirty="0" smtClean="0">
                <a:ea typeface="Times New Roman" charset="0"/>
                <a:cs typeface="Times New Roman" charset="0"/>
              </a:rPr>
              <a:t>trillion </a:t>
            </a:r>
            <a:r>
              <a:rPr lang="en-US" sz="1100" dirty="0">
                <a:ea typeface="Times New Roman" charset="0"/>
                <a:cs typeface="Times New Roman" charset="0"/>
              </a:rPr>
              <a:t>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sp>
        <p:nvSpPr>
          <p:cNvPr id="3" name="Text Placeholder 2"/>
          <p:cNvSpPr>
            <a:spLocks noGrp="1"/>
          </p:cNvSpPr>
          <p:nvPr>
            <p:ph type="body" sz="quarter" idx="18"/>
          </p:nvPr>
        </p:nvSpPr>
        <p:spPr>
          <a:xfrm>
            <a:off x="3770356" y="1222702"/>
            <a:ext cx="2479856" cy="350851"/>
          </a:xfrm>
        </p:spPr>
        <p:txBody>
          <a:bodyPr lIns="0"/>
          <a:lstStyle/>
          <a:p>
            <a:pPr marL="0" indent="0">
              <a:spcBef>
                <a:spcPts val="0"/>
              </a:spcBef>
            </a:pPr>
            <a:r>
              <a:rPr lang="en-US" b="1" dirty="0" smtClean="0"/>
              <a:t>Low Oil and Gas Supply case</a:t>
            </a:r>
          </a:p>
          <a:p>
            <a:pPr marL="0" indent="0">
              <a:spcBef>
                <a:spcPts val="0"/>
              </a:spcBef>
            </a:pPr>
            <a:r>
              <a:rPr lang="en-US" sz="1100" dirty="0" smtClean="0"/>
              <a:t>trillion cubic feet</a:t>
            </a:r>
            <a:endParaRPr lang="en-US" sz="1100" dirty="0"/>
          </a:p>
        </p:txBody>
      </p:sp>
      <p:sp>
        <p:nvSpPr>
          <p:cNvPr id="6" name="Title 5"/>
          <p:cNvSpPr>
            <a:spLocks noGrp="1"/>
          </p:cNvSpPr>
          <p:nvPr>
            <p:ph type="title"/>
          </p:nvPr>
        </p:nvSpPr>
        <p:spPr>
          <a:prstGeom prst="rect">
            <a:avLst/>
          </a:prstGeom>
        </p:spPr>
        <p:txBody>
          <a:bodyPr/>
          <a:lstStyle/>
          <a:p>
            <a:r>
              <a:rPr lang="en-US" dirty="0" smtClean="0"/>
              <a:t>U.S</a:t>
            </a:r>
            <a:r>
              <a:rPr lang="en-US" dirty="0"/>
              <a:t>. dry natural gas </a:t>
            </a:r>
            <a:r>
              <a:rPr lang="en-US" dirty="0" smtClean="0"/>
              <a:t>production by type</a:t>
            </a:r>
            <a:endParaRPr lang="en-US" dirty="0"/>
          </a:p>
        </p:txBody>
      </p:sp>
      <p:sp>
        <p:nvSpPr>
          <p:cNvPr id="4" name="Text Placeholder 3"/>
          <p:cNvSpPr>
            <a:spLocks noGrp="1"/>
          </p:cNvSpPr>
          <p:nvPr>
            <p:ph type="body" sz="quarter" idx="21"/>
          </p:nvPr>
        </p:nvSpPr>
        <p:spPr>
          <a:xfrm>
            <a:off x="6369094" y="1222809"/>
            <a:ext cx="2599267" cy="350851"/>
          </a:xfrm>
        </p:spPr>
        <p:txBody>
          <a:bodyPr lIns="0"/>
          <a:lstStyle/>
          <a:p>
            <a:pPr marL="0" indent="0">
              <a:spcBef>
                <a:spcPts val="0"/>
              </a:spcBef>
            </a:pPr>
            <a:r>
              <a:rPr lang="en-US" b="1" dirty="0" smtClean="0"/>
              <a:t>High Oil and Gas Supply case</a:t>
            </a:r>
          </a:p>
          <a:p>
            <a:pPr marL="0" indent="0">
              <a:spcBef>
                <a:spcPts val="0"/>
              </a:spcBef>
            </a:pPr>
            <a:r>
              <a:rPr lang="en-US" sz="1100" dirty="0" smtClean="0"/>
              <a:t>trillion cubic feet</a:t>
            </a:r>
            <a:endParaRPr lang="en-US" sz="1100" dirty="0"/>
          </a:p>
        </p:txBody>
      </p:sp>
      <p:pic>
        <p:nvPicPr>
          <p:cNvPr id="8" name="Picture 7"/>
          <p:cNvPicPr>
            <a:picLocks noChangeAspect="1"/>
          </p:cNvPicPr>
          <p:nvPr/>
        </p:nvPicPr>
        <p:blipFill>
          <a:blip r:embed="rId5"/>
          <a:stretch>
            <a:fillRect/>
          </a:stretch>
        </p:blipFill>
        <p:spPr>
          <a:xfrm>
            <a:off x="43032" y="204870"/>
            <a:ext cx="576228" cy="576228"/>
          </a:xfrm>
          <a:prstGeom prst="rect">
            <a:avLst/>
          </a:prstGeom>
        </p:spPr>
      </p:pic>
      <p:sp>
        <p:nvSpPr>
          <p:cNvPr id="22" name="TextBox 1"/>
          <p:cNvSpPr txBox="1"/>
          <p:nvPr/>
        </p:nvSpPr>
        <p:spPr bwMode="auto">
          <a:xfrm>
            <a:off x="1451296" y="4471277"/>
            <a:ext cx="6727971" cy="192163"/>
          </a:xfrm>
          <a:prstGeom prst="rect">
            <a:avLst/>
          </a:prstGeom>
          <a:noFill/>
          <a:ln w="9525">
            <a:noFill/>
            <a:miter lim="800000"/>
            <a:headEnd/>
            <a:tailEnd/>
          </a:ln>
        </p:spPr>
        <p:txBody>
          <a:bodyPr wrap="square" lIns="0" tIns="0" rIns="0" rtlCol="0" anchor="t">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endParaRPr lang="en-US" sz="1200" i="0" dirty="0" smtClean="0">
              <a:ea typeface="Times New Roman" charset="0"/>
              <a:cs typeface="Times New Roman" charset="0"/>
            </a:endParaRPr>
          </a:p>
        </p:txBody>
      </p:sp>
      <p:sp>
        <p:nvSpPr>
          <p:cNvPr id="7" name="TextBox 6"/>
          <p:cNvSpPr txBox="1"/>
          <p:nvPr/>
        </p:nvSpPr>
        <p:spPr>
          <a:xfrm>
            <a:off x="3006920" y="2613705"/>
            <a:ext cx="1526608" cy="1477328"/>
          </a:xfrm>
          <a:prstGeom prst="rect">
            <a:avLst/>
          </a:prstGeom>
          <a:noFill/>
        </p:spPr>
        <p:txBody>
          <a:bodyPr wrap="square" rtlCol="0">
            <a:spAutoFit/>
          </a:bodyPr>
          <a:lstStyle/>
          <a:p>
            <a:r>
              <a:rPr lang="en-US" sz="1000" b="1" dirty="0" smtClean="0">
                <a:solidFill>
                  <a:schemeClr val="accent3"/>
                </a:solidFill>
              </a:rPr>
              <a:t>tight/</a:t>
            </a:r>
          </a:p>
          <a:p>
            <a:r>
              <a:rPr lang="en-US" sz="1000" b="1" dirty="0" smtClean="0">
                <a:solidFill>
                  <a:schemeClr val="accent3"/>
                </a:solidFill>
              </a:rPr>
              <a:t>shale gas</a:t>
            </a:r>
          </a:p>
          <a:p>
            <a:r>
              <a:rPr lang="en-US" sz="1000" b="1" dirty="0" smtClean="0">
                <a:solidFill>
                  <a:schemeClr val="accent6"/>
                </a:solidFill>
              </a:rPr>
              <a:t>other Lower </a:t>
            </a:r>
          </a:p>
          <a:p>
            <a:r>
              <a:rPr lang="en-US" sz="1000" b="1" dirty="0" smtClean="0">
                <a:solidFill>
                  <a:schemeClr val="accent6"/>
                </a:solidFill>
              </a:rPr>
              <a:t>48 states</a:t>
            </a:r>
          </a:p>
          <a:p>
            <a:r>
              <a:rPr lang="en-US" sz="1000" b="1" dirty="0" smtClean="0">
                <a:solidFill>
                  <a:schemeClr val="accent6"/>
                </a:solidFill>
              </a:rPr>
              <a:t>onshore</a:t>
            </a:r>
          </a:p>
          <a:p>
            <a:r>
              <a:rPr lang="en-US" sz="1000" b="1" dirty="0">
                <a:solidFill>
                  <a:schemeClr val="accent1"/>
                </a:solidFill>
              </a:rPr>
              <a:t>L</a:t>
            </a:r>
            <a:r>
              <a:rPr lang="en-US" sz="1000" b="1" dirty="0" smtClean="0">
                <a:solidFill>
                  <a:schemeClr val="accent1"/>
                </a:solidFill>
              </a:rPr>
              <a:t>ower 48 </a:t>
            </a:r>
          </a:p>
          <a:p>
            <a:r>
              <a:rPr lang="en-US" sz="1000" b="1" dirty="0" smtClean="0">
                <a:solidFill>
                  <a:schemeClr val="accent1"/>
                </a:solidFill>
              </a:rPr>
              <a:t>states </a:t>
            </a:r>
          </a:p>
          <a:p>
            <a:r>
              <a:rPr lang="en-US" sz="1000" b="1" dirty="0" smtClean="0">
                <a:solidFill>
                  <a:schemeClr val="accent1"/>
                </a:solidFill>
              </a:rPr>
              <a:t>offshore</a:t>
            </a:r>
          </a:p>
          <a:p>
            <a:r>
              <a:rPr lang="en-US" sz="1000" b="1" dirty="0" smtClean="0">
                <a:solidFill>
                  <a:schemeClr val="bg1">
                    <a:lumMod val="50000"/>
                  </a:schemeClr>
                </a:solidFill>
              </a:rPr>
              <a:t>other</a:t>
            </a:r>
            <a:endParaRPr lang="en-US" sz="1000" b="1" dirty="0">
              <a:solidFill>
                <a:schemeClr val="bg1">
                  <a:lumMod val="50000"/>
                </a:schemeClr>
              </a:solidFill>
            </a:endParaRPr>
          </a:p>
        </p:txBody>
      </p:sp>
      <p:sp>
        <p:nvSpPr>
          <p:cNvPr id="13" name="TextBox 12"/>
          <p:cNvSpPr txBox="1"/>
          <p:nvPr/>
        </p:nvSpPr>
        <p:spPr>
          <a:xfrm>
            <a:off x="685437" y="935418"/>
            <a:ext cx="6017217" cy="184666"/>
          </a:xfrm>
          <a:prstGeom prst="rect">
            <a:avLst/>
          </a:prstGeom>
          <a:noFill/>
        </p:spPr>
        <p:txBody>
          <a:bodyPr wrap="square" lIns="0" tIns="0" rIns="0" bIns="0" rtlCol="0">
            <a:spAutoFit/>
          </a:bodyPr>
          <a:lstStyle/>
          <a:p>
            <a:pPr eaLnBrk="0" hangingPunct="0">
              <a:spcBef>
                <a:spcPts val="0"/>
              </a:spcBef>
            </a:pPr>
            <a:r>
              <a:rPr lang="en-US" sz="1200" b="1" dirty="0">
                <a:ea typeface="Times New Roman" charset="0"/>
                <a:cs typeface="Times New Roman" charset="0"/>
              </a:rPr>
              <a:t>U.S. dry natural gas production by </a:t>
            </a:r>
            <a:r>
              <a:rPr lang="en-US" sz="1200" b="1" dirty="0" smtClean="0">
                <a:ea typeface="Times New Roman" charset="0"/>
                <a:cs typeface="Times New Roman" charset="0"/>
              </a:rPr>
              <a:t>type, AEO2021 </a:t>
            </a:r>
            <a:r>
              <a:rPr lang="en-US" sz="1200" b="1" dirty="0">
                <a:ea typeface="Times New Roman" charset="0"/>
                <a:cs typeface="Times New Roman" charset="0"/>
              </a:rPr>
              <a:t>oil and gas supply </a:t>
            </a:r>
            <a:r>
              <a:rPr lang="en-US" sz="1200" b="1" dirty="0" smtClean="0">
                <a:ea typeface="Times New Roman" charset="0"/>
                <a:cs typeface="Times New Roman" charset="0"/>
              </a:rPr>
              <a:t>cases</a:t>
            </a:r>
            <a:endParaRPr lang="en-US" sz="100" b="1"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36</a:t>
            </a:fld>
            <a:endParaRPr lang="en-US" dirty="0"/>
          </a:p>
        </p:txBody>
      </p:sp>
    </p:spTree>
    <p:extLst>
      <p:ext uri="{BB962C8B-B14F-4D97-AF65-F5344CB8AC3E}">
        <p14:creationId xmlns:p14="http://schemas.microsoft.com/office/powerpoint/2010/main" val="33956726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55"/>
          <p:cNvGraphicFramePr>
            <a:graphicFrameLocks noGrp="1"/>
          </p:cNvGraphicFramePr>
          <p:nvPr>
            <p:ph sz="quarter" idx="12"/>
            <p:extLst/>
          </p:nvPr>
        </p:nvGraphicFramePr>
        <p:xfrm>
          <a:off x="3536230" y="1573486"/>
          <a:ext cx="2598738" cy="267318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17"/>
          </p:nvPr>
        </p:nvSpPr>
        <p:spPr>
          <a:xfrm>
            <a:off x="685800" y="1239852"/>
            <a:ext cx="2524294" cy="350851"/>
          </a:xfrm>
        </p:spPr>
        <p:txBody>
          <a:bodyPr/>
          <a:lstStyle/>
          <a:p>
            <a:pPr marL="0" indent="0" eaLnBrk="0" fontAlgn="auto" hangingPunct="0">
              <a:spcBef>
                <a:spcPts val="0"/>
              </a:spcBef>
              <a:spcAft>
                <a:spcPts val="0"/>
              </a:spcAft>
              <a:defRPr/>
            </a:pPr>
            <a:r>
              <a:rPr lang="en-US" b="1" dirty="0" smtClean="0">
                <a:ea typeface="Times New Roman" charset="0"/>
                <a:cs typeface="Times New Roman" charset="0"/>
              </a:rPr>
              <a:t>Reference case</a:t>
            </a:r>
          </a:p>
          <a:p>
            <a:pPr marL="0" indent="0" eaLnBrk="0" fontAlgn="auto" hangingPunct="0">
              <a:spcBef>
                <a:spcPts val="0"/>
              </a:spcBef>
              <a:spcAft>
                <a:spcPts val="0"/>
              </a:spcAft>
              <a:defRPr/>
            </a:pPr>
            <a:r>
              <a:rPr lang="en-US" sz="1100" dirty="0" smtClean="0">
                <a:ea typeface="Times New Roman" charset="0"/>
                <a:cs typeface="Times New Roman" charset="0"/>
              </a:rPr>
              <a:t>trillion </a:t>
            </a:r>
            <a:r>
              <a:rPr lang="en-US" sz="1100" dirty="0">
                <a:ea typeface="Times New Roman" charset="0"/>
                <a:cs typeface="Times New Roman" charset="0"/>
              </a:rPr>
              <a:t>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sp>
        <p:nvSpPr>
          <p:cNvPr id="11" name="Text Placeholder 10"/>
          <p:cNvSpPr>
            <a:spLocks noGrp="1"/>
          </p:cNvSpPr>
          <p:nvPr>
            <p:ph type="body" sz="quarter" idx="18"/>
          </p:nvPr>
        </p:nvSpPr>
        <p:spPr>
          <a:xfrm>
            <a:off x="3536230" y="1239851"/>
            <a:ext cx="2599267" cy="350851"/>
          </a:xfrm>
        </p:spPr>
        <p:txBody>
          <a:bodyPr lIns="0"/>
          <a:lstStyle/>
          <a:p>
            <a:pPr marL="0" indent="0">
              <a:spcBef>
                <a:spcPts val="0"/>
              </a:spcBef>
            </a:pPr>
            <a:r>
              <a:rPr lang="en-US" b="1" dirty="0" smtClean="0"/>
              <a:t>Low Oil and Gas Supply case</a:t>
            </a:r>
          </a:p>
          <a:p>
            <a:pPr marL="0" indent="0">
              <a:spcBef>
                <a:spcPts val="0"/>
              </a:spcBef>
            </a:pPr>
            <a:r>
              <a:rPr lang="en-US" sz="1100" dirty="0" smtClean="0">
                <a:ea typeface="Times New Roman" charset="0"/>
                <a:cs typeface="Times New Roman" charset="0"/>
              </a:rPr>
              <a:t>trillion </a:t>
            </a:r>
            <a:r>
              <a:rPr lang="en-US" sz="1100" dirty="0">
                <a:ea typeface="Times New Roman" charset="0"/>
                <a:cs typeface="Times New Roman" charset="0"/>
              </a:rPr>
              <a:t>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graphicFrame>
        <p:nvGraphicFramePr>
          <p:cNvPr id="22" name="Content Placeholder 7"/>
          <p:cNvGraphicFramePr>
            <a:graphicFrameLocks noGrp="1"/>
          </p:cNvGraphicFramePr>
          <p:nvPr>
            <p:ph sz="quarter" idx="19"/>
            <p:extLst/>
          </p:nvPr>
        </p:nvGraphicFramePr>
        <p:xfrm>
          <a:off x="609768" y="1569782"/>
          <a:ext cx="2600325" cy="2673184"/>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685800" y="60830"/>
            <a:ext cx="8001000" cy="761415"/>
          </a:xfrm>
          <a:prstGeom prst="rect">
            <a:avLst/>
          </a:prstGeom>
        </p:spPr>
        <p:txBody>
          <a:bodyPr/>
          <a:lstStyle/>
          <a:p>
            <a:r>
              <a:rPr lang="en-US" dirty="0"/>
              <a:t>U.S. production of natural gas from shale resources</a:t>
            </a:r>
          </a:p>
        </p:txBody>
      </p:sp>
      <p:sp>
        <p:nvSpPr>
          <p:cNvPr id="12" name="Text Placeholder 11"/>
          <p:cNvSpPr>
            <a:spLocks noGrp="1"/>
          </p:cNvSpPr>
          <p:nvPr>
            <p:ph type="body" sz="quarter" idx="21"/>
          </p:nvPr>
        </p:nvSpPr>
        <p:spPr>
          <a:xfrm>
            <a:off x="6299613" y="1239851"/>
            <a:ext cx="2599267" cy="350851"/>
          </a:xfrm>
        </p:spPr>
        <p:txBody>
          <a:bodyPr lIns="0"/>
          <a:lstStyle/>
          <a:p>
            <a:pPr marL="0" indent="0">
              <a:spcBef>
                <a:spcPts val="0"/>
              </a:spcBef>
            </a:pPr>
            <a:r>
              <a:rPr lang="en-US" b="1" dirty="0" smtClean="0"/>
              <a:t>High Oil and Gas Supply case</a:t>
            </a:r>
          </a:p>
          <a:p>
            <a:pPr marL="0" indent="0">
              <a:spcBef>
                <a:spcPts val="0"/>
              </a:spcBef>
            </a:pPr>
            <a:r>
              <a:rPr lang="en-US" sz="1100" dirty="0" smtClean="0">
                <a:ea typeface="Times New Roman" charset="0"/>
                <a:cs typeface="Times New Roman" charset="0"/>
              </a:rPr>
              <a:t>trillion </a:t>
            </a:r>
            <a:r>
              <a:rPr lang="en-US" sz="1100" dirty="0">
                <a:ea typeface="Times New Roman" charset="0"/>
                <a:cs typeface="Times New Roman" charset="0"/>
              </a:rPr>
              <a:t>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pic>
        <p:nvPicPr>
          <p:cNvPr id="8" name="Picture 7"/>
          <p:cNvPicPr>
            <a:picLocks noChangeAspect="1"/>
          </p:cNvPicPr>
          <p:nvPr/>
        </p:nvPicPr>
        <p:blipFill>
          <a:blip r:embed="rId5"/>
          <a:stretch>
            <a:fillRect/>
          </a:stretch>
        </p:blipFill>
        <p:spPr>
          <a:xfrm>
            <a:off x="43032" y="204870"/>
            <a:ext cx="576228" cy="576228"/>
          </a:xfrm>
          <a:prstGeom prst="rect">
            <a:avLst/>
          </a:prstGeom>
        </p:spPr>
      </p:pic>
      <p:sp>
        <p:nvSpPr>
          <p:cNvPr id="15" name="TextBox 1"/>
          <p:cNvSpPr txBox="1"/>
          <p:nvPr/>
        </p:nvSpPr>
        <p:spPr bwMode="auto">
          <a:xfrm>
            <a:off x="3761561" y="1628664"/>
            <a:ext cx="2148076" cy="418166"/>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a:pPr eaLnBrk="0" hangingPunct="0"/>
            <a:r>
              <a:rPr lang="en-US" sz="1200" b="0" i="0" baseline="0" dirty="0" smtClean="0">
                <a:solidFill>
                  <a:schemeClr val="tx1"/>
                </a:solidFill>
                <a:latin typeface="+mn-lt"/>
                <a:ea typeface="Times New Roman" charset="0"/>
                <a:cs typeface="Times New Roman" charset="0"/>
              </a:rPr>
              <a:t>  history   projections</a:t>
            </a:r>
            <a:endParaRPr lang="en-US" sz="1200" b="0" i="0" dirty="0" smtClean="0">
              <a:solidFill>
                <a:schemeClr val="tx1"/>
              </a:solidFill>
              <a:latin typeface="+mn-lt"/>
              <a:ea typeface="Times New Roman" charset="0"/>
              <a:cs typeface="Times New Roman" charset="0"/>
            </a:endParaRPr>
          </a:p>
        </p:txBody>
      </p:sp>
      <p:graphicFrame>
        <p:nvGraphicFramePr>
          <p:cNvPr id="17" name="Content Placeholder 7"/>
          <p:cNvGraphicFramePr>
            <a:graphicFrameLocks/>
          </p:cNvGraphicFramePr>
          <p:nvPr>
            <p:extLst/>
          </p:nvPr>
        </p:nvGraphicFramePr>
        <p:xfrm>
          <a:off x="6298555" y="1569782"/>
          <a:ext cx="2600325" cy="2673184"/>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685800" y="949028"/>
            <a:ext cx="7262724" cy="200055"/>
          </a:xfrm>
          <a:prstGeom prst="rect">
            <a:avLst/>
          </a:prstGeom>
          <a:noFill/>
        </p:spPr>
        <p:txBody>
          <a:bodyPr wrap="square" lIns="0" tIns="0" rIns="0" bIns="0" rtlCol="0">
            <a:spAutoFit/>
          </a:bodyPr>
          <a:lstStyle/>
          <a:p>
            <a:pPr marL="0" lvl="0" indent="0" eaLnBrk="0" fontAlgn="auto" hangingPunct="0">
              <a:spcBef>
                <a:spcPts val="0"/>
              </a:spcBef>
              <a:spcAft>
                <a:spcPts val="0"/>
              </a:spcAft>
              <a:defRPr/>
            </a:pPr>
            <a:r>
              <a:rPr lang="en-US" sz="1200" b="1" dirty="0">
                <a:ea typeface="Times New Roman" charset="0"/>
                <a:cs typeface="Times New Roman" charset="0"/>
              </a:rPr>
              <a:t>U.S. dry natural gas production from shale resources by </a:t>
            </a:r>
            <a:r>
              <a:rPr lang="en-US" sz="1200" b="1" dirty="0" smtClean="0">
                <a:ea typeface="Times New Roman" charset="0"/>
                <a:cs typeface="Times New Roman" charset="0"/>
              </a:rPr>
              <a:t>region, AEO2021 </a:t>
            </a:r>
            <a:r>
              <a:rPr lang="en-US" sz="1200" b="1" dirty="0">
                <a:ea typeface="Times New Roman" charset="0"/>
                <a:cs typeface="Times New Roman" charset="0"/>
              </a:rPr>
              <a:t>oil and gas supply cases</a:t>
            </a:r>
          </a:p>
          <a:p>
            <a:pPr eaLnBrk="0" hangingPunct="0">
              <a:spcBef>
                <a:spcPts val="0"/>
              </a:spcBef>
            </a:pPr>
            <a:endParaRPr lang="en-US" sz="100" b="1" dirty="0"/>
          </a:p>
        </p:txBody>
      </p:sp>
      <p:sp>
        <p:nvSpPr>
          <p:cNvPr id="2" name="Rectangle 1"/>
          <p:cNvSpPr/>
          <p:nvPr/>
        </p:nvSpPr>
        <p:spPr>
          <a:xfrm>
            <a:off x="1308956" y="3794970"/>
            <a:ext cx="1680268" cy="276999"/>
          </a:xfrm>
          <a:prstGeom prst="rect">
            <a:avLst/>
          </a:prstGeom>
        </p:spPr>
        <p:txBody>
          <a:bodyPr wrap="none">
            <a:spAutoFit/>
          </a:bodyPr>
          <a:lstStyle/>
          <a:p>
            <a:r>
              <a:rPr lang="en-US" sz="1200" b="1" dirty="0">
                <a:solidFill>
                  <a:schemeClr val="bg1"/>
                </a:solidFill>
                <a:ea typeface="Times New Roman" charset="0"/>
                <a:cs typeface="Times New Roman" charset="0"/>
              </a:rPr>
              <a:t>rest of United </a:t>
            </a:r>
            <a:r>
              <a:rPr lang="en-US" sz="1200" b="1" dirty="0" smtClean="0">
                <a:solidFill>
                  <a:schemeClr val="bg1"/>
                </a:solidFill>
                <a:ea typeface="Times New Roman" charset="0"/>
                <a:cs typeface="Times New Roman" charset="0"/>
              </a:rPr>
              <a:t>States</a:t>
            </a:r>
            <a:endParaRPr lang="en-US" sz="1200"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37</a:t>
            </a:fld>
            <a:endParaRPr lang="en-US" dirty="0"/>
          </a:p>
        </p:txBody>
      </p:sp>
    </p:spTree>
    <p:extLst>
      <p:ext uri="{BB962C8B-B14F-4D97-AF65-F5344CB8AC3E}">
        <p14:creationId xmlns:p14="http://schemas.microsoft.com/office/powerpoint/2010/main" val="3604676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2"/>
          <p:cNvGraphicFramePr>
            <a:graphicFrameLocks noGrp="1"/>
          </p:cNvGraphicFramePr>
          <p:nvPr>
            <p:ph sz="quarter" idx="12"/>
            <p:extLst/>
          </p:nvPr>
        </p:nvGraphicFramePr>
        <p:xfrm>
          <a:off x="6088062" y="1545052"/>
          <a:ext cx="2598738" cy="2749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ontent Placeholder 12"/>
          <p:cNvGraphicFramePr>
            <a:graphicFrameLocks noGrp="1"/>
          </p:cNvGraphicFramePr>
          <p:nvPr>
            <p:ph sz="quarter" idx="12"/>
            <p:extLst/>
          </p:nvPr>
        </p:nvGraphicFramePr>
        <p:xfrm>
          <a:off x="685800" y="1537560"/>
          <a:ext cx="2598738" cy="274985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Placeholder 1"/>
          <p:cNvSpPr>
            <a:spLocks noGrp="1"/>
          </p:cNvSpPr>
          <p:nvPr>
            <p:ph type="body" sz="quarter" idx="17"/>
          </p:nvPr>
        </p:nvSpPr>
        <p:spPr>
          <a:xfrm>
            <a:off x="685800" y="1268108"/>
            <a:ext cx="2597150" cy="350851"/>
          </a:xfrm>
        </p:spPr>
        <p:txBody>
          <a:bodyPr/>
          <a:lstStyle/>
          <a:p>
            <a:pPr marL="0" lvl="0" indent="0" eaLnBrk="0" fontAlgn="auto" hangingPunct="0">
              <a:spcBef>
                <a:spcPts val="0"/>
              </a:spcBef>
              <a:spcAft>
                <a:spcPts val="0"/>
              </a:spcAft>
              <a:defRPr/>
            </a:pPr>
            <a:r>
              <a:rPr lang="en-US" b="1" dirty="0" smtClean="0">
                <a:ea typeface="Times New Roman" charset="0"/>
                <a:cs typeface="Times New Roman" charset="0"/>
              </a:rPr>
              <a:t>Reference case</a:t>
            </a:r>
          </a:p>
          <a:p>
            <a:pPr marL="0" indent="0" eaLnBrk="0" fontAlgn="auto" hangingPunct="0">
              <a:spcBef>
                <a:spcPts val="0"/>
              </a:spcBef>
              <a:spcAft>
                <a:spcPts val="0"/>
              </a:spcAft>
              <a:defRPr/>
            </a:pPr>
            <a:r>
              <a:rPr lang="en-US" sz="1100" dirty="0" smtClean="0">
                <a:ea typeface="Times New Roman" charset="0"/>
                <a:cs typeface="Times New Roman" charset="0"/>
              </a:rPr>
              <a:t>trillion </a:t>
            </a:r>
            <a:r>
              <a:rPr lang="en-US" sz="1100" dirty="0">
                <a:ea typeface="Times New Roman" charset="0"/>
                <a:cs typeface="Times New Roman" charset="0"/>
              </a:rPr>
              <a:t>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sp>
        <p:nvSpPr>
          <p:cNvPr id="6" name="Title 5"/>
          <p:cNvSpPr>
            <a:spLocks noGrp="1"/>
          </p:cNvSpPr>
          <p:nvPr>
            <p:ph type="title"/>
          </p:nvPr>
        </p:nvSpPr>
        <p:spPr>
          <a:prstGeom prst="rect">
            <a:avLst/>
          </a:prstGeom>
        </p:spPr>
        <p:txBody>
          <a:bodyPr/>
          <a:lstStyle/>
          <a:p>
            <a:r>
              <a:rPr lang="en-US" dirty="0" smtClean="0"/>
              <a:t>U.S</a:t>
            </a:r>
            <a:r>
              <a:rPr lang="en-US" dirty="0"/>
              <a:t>. production of natural gas from oil formations</a:t>
            </a:r>
          </a:p>
        </p:txBody>
      </p:sp>
      <p:sp>
        <p:nvSpPr>
          <p:cNvPr id="4" name="Text Placeholder 3"/>
          <p:cNvSpPr>
            <a:spLocks noGrp="1"/>
          </p:cNvSpPr>
          <p:nvPr>
            <p:ph type="body" sz="quarter" idx="21"/>
          </p:nvPr>
        </p:nvSpPr>
        <p:spPr>
          <a:xfrm>
            <a:off x="6087797" y="1268107"/>
            <a:ext cx="2599267" cy="350851"/>
          </a:xfrm>
        </p:spPr>
        <p:txBody>
          <a:bodyPr lIns="0"/>
          <a:lstStyle/>
          <a:p>
            <a:pPr marL="0" indent="0">
              <a:spcBef>
                <a:spcPts val="0"/>
              </a:spcBef>
            </a:pPr>
            <a:r>
              <a:rPr lang="en-US" b="1" dirty="0" smtClean="0"/>
              <a:t>High </a:t>
            </a:r>
            <a:r>
              <a:rPr lang="en-US" b="1" dirty="0"/>
              <a:t>Oil and Gas Supply case</a:t>
            </a:r>
            <a:endParaRPr lang="en-US" b="1" dirty="0" smtClean="0"/>
          </a:p>
          <a:p>
            <a:pPr marL="0" indent="0">
              <a:spcBef>
                <a:spcPts val="0"/>
              </a:spcBef>
            </a:pPr>
            <a:r>
              <a:rPr lang="en-US" sz="1100" dirty="0" smtClean="0">
                <a:ea typeface="Times New Roman" charset="0"/>
                <a:cs typeface="Times New Roman" charset="0"/>
              </a:rPr>
              <a:t>trillion </a:t>
            </a:r>
            <a:r>
              <a:rPr lang="en-US" sz="1100" dirty="0">
                <a:ea typeface="Times New Roman" charset="0"/>
                <a:cs typeface="Times New Roman" charset="0"/>
              </a:rPr>
              <a:t>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pic>
        <p:nvPicPr>
          <p:cNvPr id="8" name="Picture 7"/>
          <p:cNvPicPr>
            <a:picLocks noChangeAspect="1"/>
          </p:cNvPicPr>
          <p:nvPr/>
        </p:nvPicPr>
        <p:blipFill>
          <a:blip r:embed="rId5"/>
          <a:stretch>
            <a:fillRect/>
          </a:stretch>
        </p:blipFill>
        <p:spPr>
          <a:xfrm>
            <a:off x="43032" y="204870"/>
            <a:ext cx="576228" cy="576228"/>
          </a:xfrm>
          <a:prstGeom prst="rect">
            <a:avLst/>
          </a:prstGeom>
        </p:spPr>
      </p:pic>
      <p:graphicFrame>
        <p:nvGraphicFramePr>
          <p:cNvPr id="15" name="Content Placeholder 12"/>
          <p:cNvGraphicFramePr>
            <a:graphicFrameLocks noGrp="1"/>
          </p:cNvGraphicFramePr>
          <p:nvPr>
            <p:ph sz="quarter" idx="12"/>
            <p:extLst/>
          </p:nvPr>
        </p:nvGraphicFramePr>
        <p:xfrm>
          <a:off x="3386137" y="1545052"/>
          <a:ext cx="2598738" cy="2749850"/>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 Placeholder 2"/>
          <p:cNvSpPr>
            <a:spLocks noGrp="1"/>
          </p:cNvSpPr>
          <p:nvPr>
            <p:ph type="body" sz="quarter" idx="18"/>
          </p:nvPr>
        </p:nvSpPr>
        <p:spPr>
          <a:xfrm>
            <a:off x="3385872" y="1268107"/>
            <a:ext cx="2599003" cy="350851"/>
          </a:xfrm>
        </p:spPr>
        <p:txBody>
          <a:bodyPr lIns="0"/>
          <a:lstStyle/>
          <a:p>
            <a:pPr marL="0" indent="0">
              <a:spcBef>
                <a:spcPts val="0"/>
              </a:spcBef>
            </a:pPr>
            <a:r>
              <a:rPr lang="en-US" b="1" dirty="0" smtClean="0"/>
              <a:t>Low </a:t>
            </a:r>
            <a:r>
              <a:rPr lang="en-US" b="1" dirty="0"/>
              <a:t>Oil and Gas Supply case</a:t>
            </a:r>
            <a:endParaRPr lang="en-US" b="1" dirty="0" smtClean="0"/>
          </a:p>
          <a:p>
            <a:pPr marL="0" indent="0">
              <a:spcBef>
                <a:spcPts val="0"/>
              </a:spcBef>
            </a:pPr>
            <a:r>
              <a:rPr lang="en-US" sz="1100" dirty="0" smtClean="0">
                <a:ea typeface="Times New Roman" charset="0"/>
                <a:cs typeface="Times New Roman" charset="0"/>
              </a:rPr>
              <a:t>trillion </a:t>
            </a:r>
            <a:r>
              <a:rPr lang="en-US" sz="1100" dirty="0">
                <a:ea typeface="Times New Roman" charset="0"/>
                <a:cs typeface="Times New Roman" charset="0"/>
              </a:rPr>
              <a:t>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sp>
        <p:nvSpPr>
          <p:cNvPr id="13" name="TextBox 12"/>
          <p:cNvSpPr txBox="1"/>
          <p:nvPr/>
        </p:nvSpPr>
        <p:spPr>
          <a:xfrm>
            <a:off x="685800" y="949023"/>
            <a:ext cx="7120449" cy="200055"/>
          </a:xfrm>
          <a:prstGeom prst="rect">
            <a:avLst/>
          </a:prstGeom>
          <a:noFill/>
        </p:spPr>
        <p:txBody>
          <a:bodyPr wrap="square" lIns="0" tIns="0" rIns="0" bIns="0" rtlCol="0">
            <a:spAutoFit/>
          </a:bodyPr>
          <a:lstStyle/>
          <a:p>
            <a:pPr marL="0" lvl="0" indent="0" eaLnBrk="0" fontAlgn="auto" hangingPunct="0">
              <a:spcBef>
                <a:spcPts val="0"/>
              </a:spcBef>
              <a:spcAft>
                <a:spcPts val="0"/>
              </a:spcAft>
              <a:defRPr/>
            </a:pPr>
            <a:r>
              <a:rPr lang="en-US" sz="1200" b="1" dirty="0">
                <a:ea typeface="Times New Roman" charset="0"/>
                <a:cs typeface="Times New Roman" charset="0"/>
              </a:rPr>
              <a:t>U.S. dry natural gas production from oil formations by </a:t>
            </a:r>
            <a:r>
              <a:rPr lang="en-US" sz="1200" b="1" dirty="0" smtClean="0">
                <a:ea typeface="Times New Roman" charset="0"/>
                <a:cs typeface="Times New Roman" charset="0"/>
              </a:rPr>
              <a:t>region, AEO2021 </a:t>
            </a:r>
            <a:r>
              <a:rPr lang="en-US" sz="1200" b="1" dirty="0"/>
              <a:t>oil and gas supply cases</a:t>
            </a:r>
            <a:endParaRPr lang="en-US" sz="1200" b="1" dirty="0">
              <a:ea typeface="Times New Roman" charset="0"/>
              <a:cs typeface="Times New Roman" charset="0"/>
            </a:endParaRPr>
          </a:p>
          <a:p>
            <a:pPr eaLnBrk="0" hangingPunct="0">
              <a:spcBef>
                <a:spcPts val="0"/>
              </a:spcBef>
            </a:pPr>
            <a:endParaRPr lang="en-US" sz="100" b="1"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38</a:t>
            </a:fld>
            <a:endParaRPr lang="en-US" dirty="0"/>
          </a:p>
        </p:txBody>
      </p:sp>
    </p:spTree>
    <p:extLst>
      <p:ext uri="{BB962C8B-B14F-4D97-AF65-F5344CB8AC3E}">
        <p14:creationId xmlns:p14="http://schemas.microsoft.com/office/powerpoint/2010/main" val="2519396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Placeholder 34"/>
          <p:cNvGraphicFramePr>
            <a:graphicFrameLocks noGrp="1"/>
          </p:cNvGraphicFramePr>
          <p:nvPr>
            <p:ph type="chart" sz="quarter" idx="12"/>
            <p:extLst/>
          </p:nvPr>
        </p:nvGraphicFramePr>
        <p:xfrm>
          <a:off x="549068" y="1349147"/>
          <a:ext cx="8001000" cy="307816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p:cNvSpPr>
            <a:spLocks noGrp="1"/>
          </p:cNvSpPr>
          <p:nvPr>
            <p:ph type="body" sz="quarter" idx="13"/>
          </p:nvPr>
        </p:nvSpPr>
        <p:spPr>
          <a:xfrm>
            <a:off x="685800" y="887708"/>
            <a:ext cx="6126061" cy="411480"/>
          </a:xfrm>
          <a:prstGeom prst="rect">
            <a:avLst/>
          </a:prstGeom>
        </p:spPr>
        <p:txBody>
          <a:bodyPr/>
          <a:lstStyle/>
          <a:p>
            <a:pPr marL="0" indent="0" eaLnBrk="0" hangingPunct="0">
              <a:spcBef>
                <a:spcPts val="0"/>
              </a:spcBef>
            </a:pPr>
            <a:r>
              <a:rPr lang="en-US" b="1" dirty="0">
                <a:ea typeface="Times New Roman" charset="0"/>
                <a:cs typeface="Times New Roman" charset="0"/>
              </a:rPr>
              <a:t>Natural gas consumption by </a:t>
            </a:r>
            <a:r>
              <a:rPr lang="en-US" b="1" dirty="0" smtClean="0">
                <a:ea typeface="Times New Roman" charset="0"/>
                <a:cs typeface="Times New Roman" charset="0"/>
              </a:rPr>
              <a:t>sector, AEO2021 Reference case </a:t>
            </a:r>
          </a:p>
          <a:p>
            <a:pPr marL="0" indent="0" eaLnBrk="0" hangingPunct="0">
              <a:spcBef>
                <a:spcPts val="0"/>
              </a:spcBef>
            </a:pPr>
            <a:r>
              <a:rPr lang="en-US" sz="1100" dirty="0" smtClean="0">
                <a:ea typeface="Times New Roman" charset="0"/>
                <a:cs typeface="Times New Roman" charset="0"/>
              </a:rPr>
              <a:t>trillion cubic feet</a:t>
            </a:r>
            <a:endParaRPr lang="en-US" sz="1100" dirty="0">
              <a:ea typeface="Times New Roman" charset="0"/>
              <a:cs typeface="Times New Roman" charset="0"/>
            </a:endParaRPr>
          </a:p>
        </p:txBody>
      </p:sp>
      <p:sp>
        <p:nvSpPr>
          <p:cNvPr id="11" name="TextBox 1"/>
          <p:cNvSpPr txBox="1">
            <a:spLocks noGrp="1"/>
          </p:cNvSpPr>
          <p:nvPr>
            <p:ph type="body" sz="quarter" idx="14"/>
          </p:nvPr>
        </p:nvSpPr>
        <p:spPr bwMode="auto">
          <a:xfrm>
            <a:off x="5897667" y="912688"/>
            <a:ext cx="1648062" cy="411480"/>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spcBef>
                <a:spcPts val="0"/>
              </a:spcBef>
            </a:pPr>
            <a:r>
              <a:rPr lang="en-US" dirty="0">
                <a:ea typeface="Times New Roman" charset="0"/>
                <a:cs typeface="Times New Roman" charset="0"/>
              </a:rPr>
              <a:t>billion cubic feet per day</a:t>
            </a:r>
          </a:p>
        </p:txBody>
      </p:sp>
      <p:sp>
        <p:nvSpPr>
          <p:cNvPr id="2" name="Title 1"/>
          <p:cNvSpPr>
            <a:spLocks noGrp="1"/>
          </p:cNvSpPr>
          <p:nvPr>
            <p:ph type="title"/>
          </p:nvPr>
        </p:nvSpPr>
        <p:spPr>
          <a:prstGeom prst="rect">
            <a:avLst/>
          </a:prstGeom>
        </p:spPr>
        <p:txBody>
          <a:bodyPr/>
          <a:lstStyle/>
          <a:p>
            <a:r>
              <a:rPr lang="en-US" dirty="0" smtClean="0"/>
              <a:t>U.S</a:t>
            </a:r>
            <a:r>
              <a:rPr lang="en-US" dirty="0"/>
              <a:t>. natural gas consumption by </a:t>
            </a:r>
            <a:r>
              <a:rPr lang="en-US" dirty="0" smtClean="0"/>
              <a:t>sector</a:t>
            </a:r>
            <a:endParaRPr lang="en-US" dirty="0"/>
          </a:p>
        </p:txBody>
      </p:sp>
      <p:pic>
        <p:nvPicPr>
          <p:cNvPr id="8" name="Picture 7"/>
          <p:cNvPicPr>
            <a:picLocks noChangeAspect="1"/>
          </p:cNvPicPr>
          <p:nvPr/>
        </p:nvPicPr>
        <p:blipFill>
          <a:blip r:embed="rId3"/>
          <a:stretch>
            <a:fillRect/>
          </a:stretch>
        </p:blipFill>
        <p:spPr>
          <a:xfrm>
            <a:off x="43032" y="204870"/>
            <a:ext cx="576228" cy="576228"/>
          </a:xfrm>
          <a:prstGeom prst="rect">
            <a:avLst/>
          </a:prstGeom>
        </p:spPr>
      </p:pic>
      <p:grpSp>
        <p:nvGrpSpPr>
          <p:cNvPr id="13" name="Group 12"/>
          <p:cNvGrpSpPr/>
          <p:nvPr/>
        </p:nvGrpSpPr>
        <p:grpSpPr>
          <a:xfrm>
            <a:off x="7706195" y="2274900"/>
            <a:ext cx="1126972" cy="1903382"/>
            <a:chOff x="-10403228" y="-727074"/>
            <a:chExt cx="1126938" cy="795811"/>
          </a:xfrm>
        </p:grpSpPr>
        <p:sp>
          <p:nvSpPr>
            <p:cNvPr id="14" name="TextBox 1"/>
            <p:cNvSpPr txBox="1"/>
            <p:nvPr/>
          </p:nvSpPr>
          <p:spPr bwMode="auto">
            <a:xfrm>
              <a:off x="-10403228" y="-523271"/>
              <a:ext cx="693375" cy="127110"/>
            </a:xfrm>
            <a:prstGeom prst="rect">
              <a:avLst/>
            </a:prstGeom>
            <a:noFill/>
            <a:ln w="9525">
              <a:noFill/>
              <a:miter lim="800000"/>
              <a:headEnd/>
              <a:tailEnd/>
            </a:ln>
          </p:spPr>
          <p:txBody>
            <a:bodyPr wrap="none" lIns="27432" tIns="27432" rIns="27432" bIns="27432"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000" b="1" i="0" dirty="0" smtClean="0">
                  <a:solidFill>
                    <a:schemeClr val="accent5"/>
                  </a:solidFill>
                  <a:latin typeface="+mn-lt"/>
                  <a:ea typeface="Times New Roman" charset="0"/>
                  <a:cs typeface="Times New Roman" charset="0"/>
                </a:rPr>
                <a:t>residential</a:t>
              </a:r>
              <a:endParaRPr lang="en-US" sz="1000" i="0" dirty="0" smtClean="0">
                <a:solidFill>
                  <a:schemeClr val="accent5"/>
                </a:solidFill>
                <a:latin typeface="+mn-lt"/>
                <a:ea typeface="Times New Roman" charset="0"/>
                <a:cs typeface="Times New Roman" charset="0"/>
              </a:endParaRPr>
            </a:p>
          </p:txBody>
        </p:sp>
        <p:sp>
          <p:nvSpPr>
            <p:cNvPr id="15" name="TextBox 1"/>
            <p:cNvSpPr txBox="1"/>
            <p:nvPr/>
          </p:nvSpPr>
          <p:spPr bwMode="auto">
            <a:xfrm>
              <a:off x="-10403228" y="-727074"/>
              <a:ext cx="912980" cy="127110"/>
            </a:xfrm>
            <a:prstGeom prst="rect">
              <a:avLst/>
            </a:prstGeom>
            <a:noFill/>
            <a:ln w="9525">
              <a:noFill/>
              <a:miter lim="800000"/>
              <a:headEnd/>
              <a:tailEnd/>
            </a:ln>
          </p:spPr>
          <p:txBody>
            <a:bodyPr wrap="none" lIns="27432" tIns="27432" rIns="27432" bIns="27432"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000" b="1" i="0" dirty="0" smtClean="0">
                  <a:solidFill>
                    <a:schemeClr val="accent2">
                      <a:lumMod val="60000"/>
                      <a:lumOff val="40000"/>
                    </a:schemeClr>
                  </a:solidFill>
                  <a:latin typeface="+mn-lt"/>
                  <a:ea typeface="Times New Roman" charset="0"/>
                  <a:cs typeface="Times New Roman" charset="0"/>
                </a:rPr>
                <a:t>electric power</a:t>
              </a:r>
            </a:p>
          </p:txBody>
        </p:sp>
        <p:sp>
          <p:nvSpPr>
            <p:cNvPr id="16" name="TextBox 1"/>
            <p:cNvSpPr txBox="1"/>
            <p:nvPr/>
          </p:nvSpPr>
          <p:spPr bwMode="auto">
            <a:xfrm>
              <a:off x="-10394448" y="-338762"/>
              <a:ext cx="1118158" cy="407499"/>
            </a:xfrm>
            <a:prstGeom prst="rect">
              <a:avLst/>
            </a:prstGeom>
            <a:noFill/>
            <a:ln w="9525">
              <a:noFill/>
              <a:miter lim="800000"/>
              <a:headEnd/>
              <a:tailEnd/>
            </a:ln>
          </p:spPr>
          <p:txBody>
            <a:bodyPr wrap="none" lIns="27432" tIns="27432" rIns="27432" bIns="27432"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000" b="1" i="0" dirty="0" smtClean="0">
                  <a:solidFill>
                    <a:schemeClr val="accent3"/>
                  </a:solidFill>
                  <a:latin typeface="+mn-lt"/>
                  <a:ea typeface="Times New Roman" charset="0"/>
                  <a:cs typeface="Times New Roman" charset="0"/>
                </a:rPr>
                <a:t>industrial</a:t>
              </a:r>
            </a:p>
            <a:p>
              <a:pPr eaLnBrk="0" hangingPunct="0"/>
              <a:r>
                <a:rPr lang="en-US" sz="1000" b="1" i="0" baseline="0" dirty="0" smtClean="0">
                  <a:solidFill>
                    <a:schemeClr val="accent3">
                      <a:lumMod val="50000"/>
                    </a:schemeClr>
                  </a:solidFill>
                  <a:latin typeface="+mn-lt"/>
                  <a:ea typeface="Times New Roman" charset="0"/>
                  <a:cs typeface="Times New Roman" charset="0"/>
                </a:rPr>
                <a:t>    </a:t>
              </a:r>
              <a:r>
                <a:rPr lang="en-US" sz="1000" b="1" i="0" dirty="0" smtClean="0">
                  <a:solidFill>
                    <a:schemeClr val="accent3">
                      <a:lumMod val="60000"/>
                      <a:lumOff val="40000"/>
                    </a:schemeClr>
                  </a:solidFill>
                  <a:latin typeface="+mn-lt"/>
                  <a:ea typeface="Times New Roman" charset="0"/>
                  <a:cs typeface="Times New Roman" charset="0"/>
                </a:rPr>
                <a:t>liquefaction</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chemeClr val="accent2">
                      <a:lumMod val="60000"/>
                      <a:lumOff val="40000"/>
                    </a:schemeClr>
                  </a:solidFill>
                  <a:effectLst/>
                  <a:uLnTx/>
                  <a:uFillTx/>
                  <a:latin typeface="+mn-lt"/>
                  <a:ea typeface="Times New Roman" charset="0"/>
                  <a:cs typeface="Times New Roman" charset="0"/>
                </a:rPr>
                <a:t> </a:t>
              </a:r>
              <a:r>
                <a:rPr kumimoji="0" lang="en-US" sz="1000" b="1" i="0" u="none" strike="noStrike" kern="0" cap="none" spc="0" normalizeH="0" baseline="0" noProof="0" dirty="0" smtClean="0">
                  <a:ln>
                    <a:noFill/>
                  </a:ln>
                  <a:solidFill>
                    <a:schemeClr val="accent3">
                      <a:lumMod val="75000"/>
                    </a:schemeClr>
                  </a:solidFill>
                  <a:effectLst/>
                  <a:uLnTx/>
                  <a:uFillTx/>
                  <a:latin typeface="+mn-lt"/>
                  <a:ea typeface="Times New Roman" charset="0"/>
                  <a:cs typeface="Times New Roman" charset="0"/>
                </a:rPr>
                <a:t>   </a:t>
              </a:r>
              <a:r>
                <a:rPr kumimoji="0" lang="en-US" sz="1000" b="1" i="0" u="none" strike="noStrike" kern="0" cap="none" spc="0" normalizeH="0" baseline="0" noProof="0" dirty="0" smtClean="0">
                  <a:ln>
                    <a:noFill/>
                  </a:ln>
                  <a:solidFill>
                    <a:schemeClr val="accent3"/>
                  </a:solidFill>
                  <a:effectLst/>
                  <a:uLnTx/>
                  <a:uFillTx/>
                  <a:latin typeface="+mn-lt"/>
                  <a:ea typeface="Times New Roman" charset="0"/>
                  <a:cs typeface="Times New Roman" charset="0"/>
                </a:rPr>
                <a:t>lease and plant</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chemeClr val="accent3">
                      <a:lumMod val="75000"/>
                    </a:schemeClr>
                  </a:solidFill>
                  <a:effectLst/>
                  <a:uLnTx/>
                  <a:uFillTx/>
                  <a:latin typeface="+mn-lt"/>
                  <a:ea typeface="Times New Roman" charset="0"/>
                  <a:cs typeface="Times New Roman" charset="0"/>
                </a:rPr>
                <a:t>    other</a:t>
              </a:r>
            </a:p>
          </p:txBody>
        </p:sp>
        <p:sp>
          <p:nvSpPr>
            <p:cNvPr id="17" name="TextBox 1"/>
            <p:cNvSpPr txBox="1"/>
            <p:nvPr/>
          </p:nvSpPr>
          <p:spPr bwMode="auto">
            <a:xfrm>
              <a:off x="-10403228" y="-577806"/>
              <a:ext cx="763904" cy="127110"/>
            </a:xfrm>
            <a:prstGeom prst="rect">
              <a:avLst/>
            </a:prstGeom>
            <a:noFill/>
            <a:ln w="9525">
              <a:noFill/>
              <a:miter lim="800000"/>
              <a:headEnd/>
              <a:tailEnd/>
            </a:ln>
          </p:spPr>
          <p:txBody>
            <a:bodyPr wrap="none" lIns="27432" tIns="27432" rIns="27432" bIns="27432"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chemeClr val="accent5">
                      <a:lumMod val="60000"/>
                      <a:lumOff val="40000"/>
                    </a:schemeClr>
                  </a:solidFill>
                  <a:effectLst/>
                  <a:uLnTx/>
                  <a:uFillTx/>
                  <a:latin typeface="+mn-lt"/>
                  <a:ea typeface="Times New Roman" charset="0"/>
                  <a:cs typeface="Times New Roman" charset="0"/>
                </a:rPr>
                <a:t>commercial</a:t>
              </a:r>
              <a:endParaRPr lang="en-US" sz="1000" b="1" i="0" dirty="0" smtClean="0">
                <a:solidFill>
                  <a:schemeClr val="accent5">
                    <a:lumMod val="60000"/>
                    <a:lumOff val="40000"/>
                  </a:schemeClr>
                </a:solidFill>
                <a:latin typeface="+mn-lt"/>
                <a:ea typeface="Times New Roman" charset="0"/>
                <a:cs typeface="Times New Roman" charset="0"/>
              </a:endParaRPr>
            </a:p>
          </p:txBody>
        </p:sp>
        <p:sp>
          <p:nvSpPr>
            <p:cNvPr id="18" name="TextBox 1"/>
            <p:cNvSpPr txBox="1"/>
            <p:nvPr/>
          </p:nvSpPr>
          <p:spPr bwMode="auto">
            <a:xfrm>
              <a:off x="-10403228" y="-426016"/>
              <a:ext cx="924200" cy="127110"/>
            </a:xfrm>
            <a:prstGeom prst="rect">
              <a:avLst/>
            </a:prstGeom>
            <a:noFill/>
            <a:ln w="9525">
              <a:noFill/>
              <a:miter lim="800000"/>
              <a:headEnd/>
              <a:tailEnd/>
            </a:ln>
          </p:spPr>
          <p:txBody>
            <a:bodyPr wrap="none" lIns="27432" tIns="27432" rIns="27432" bIns="27432" rtlCol="0">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3953"/>
                  </a:solidFill>
                  <a:effectLst/>
                  <a:uLnTx/>
                  <a:uFillTx/>
                  <a:latin typeface="+mn-lt"/>
                  <a:ea typeface="Times New Roman" charset="0"/>
                  <a:cs typeface="Times New Roman" charset="0"/>
                </a:rPr>
                <a:t>transportation</a:t>
              </a:r>
              <a:endParaRPr kumimoji="0" lang="en-US" sz="1000" b="1" i="0" u="none" strike="noStrike" kern="0" cap="none" spc="0" normalizeH="0" baseline="0" noProof="0" dirty="0" smtClean="0">
                <a:ln>
                  <a:noFill/>
                </a:ln>
                <a:solidFill>
                  <a:srgbClr val="A33340">
                    <a:lumMod val="60000"/>
                    <a:lumOff val="40000"/>
                  </a:srgbClr>
                </a:solidFill>
                <a:effectLst/>
                <a:uLnTx/>
                <a:uFillTx/>
                <a:latin typeface="+mn-lt"/>
                <a:ea typeface="Times New Roman" charset="0"/>
                <a:cs typeface="Times New Roman" charset="0"/>
              </a:endParaRPr>
            </a:p>
          </p:txBody>
        </p:sp>
      </p:grpSp>
      <p:sp>
        <p:nvSpPr>
          <p:cNvPr id="19" name="TextBox 1"/>
          <p:cNvSpPr txBox="1"/>
          <p:nvPr/>
        </p:nvSpPr>
        <p:spPr bwMode="auto">
          <a:xfrm>
            <a:off x="2926670" y="1280885"/>
            <a:ext cx="1073108" cy="498605"/>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39</a:t>
            </a:fld>
            <a:endParaRPr lang="en-US" dirty="0"/>
          </a:p>
        </p:txBody>
      </p:sp>
    </p:spTree>
    <p:extLst>
      <p:ext uri="{BB962C8B-B14F-4D97-AF65-F5344CB8AC3E}">
        <p14:creationId xmlns:p14="http://schemas.microsoft.com/office/powerpoint/2010/main" val="1836199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838192" y="2377753"/>
            <a:ext cx="3467616" cy="369332"/>
          </a:xfrm>
          <a:prstGeom prst="rect">
            <a:avLst/>
          </a:prstGeom>
        </p:spPr>
        <p:txBody>
          <a:bodyPr wrap="none">
            <a:spAutoFit/>
          </a:bodyPr>
          <a:lstStyle/>
          <a:p>
            <a:r>
              <a:rPr lang="en-US" dirty="0" smtClean="0"/>
              <a:t>This page intentionally left blank</a:t>
            </a:r>
            <a:endParaRPr lang="en-US" dirty="0"/>
          </a:p>
        </p:txBody>
      </p:sp>
    </p:spTree>
    <p:extLst>
      <p:ext uri="{BB962C8B-B14F-4D97-AF65-F5344CB8AC3E}">
        <p14:creationId xmlns:p14="http://schemas.microsoft.com/office/powerpoint/2010/main" val="135472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7"/>
          <p:cNvGraphicFramePr>
            <a:graphicFrameLocks noGrp="1"/>
          </p:cNvGraphicFramePr>
          <p:nvPr>
            <p:ph sz="quarter" idx="12"/>
            <p:extLst/>
          </p:nvPr>
        </p:nvGraphicFramePr>
        <p:xfrm>
          <a:off x="4833241" y="1540304"/>
          <a:ext cx="3526105" cy="28571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nvPr>
        </p:nvGraphicFramePr>
        <p:xfrm>
          <a:off x="584071" y="1569633"/>
          <a:ext cx="3765508" cy="2857139"/>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6"/>
          <p:cNvSpPr>
            <a:spLocks noGrp="1"/>
          </p:cNvSpPr>
          <p:nvPr>
            <p:ph type="title"/>
          </p:nvPr>
        </p:nvSpPr>
        <p:spPr/>
        <p:txBody>
          <a:bodyPr/>
          <a:lstStyle/>
          <a:p>
            <a:r>
              <a:rPr lang="en-US" dirty="0" smtClean="0"/>
              <a:t>Change in natural gas disposition by sector and net exports</a:t>
            </a:r>
            <a:endParaRPr lang="en-US" dirty="0">
              <a:solidFill>
                <a:srgbClr val="FF0000"/>
              </a:solidFill>
            </a:endParaRPr>
          </a:p>
        </p:txBody>
      </p:sp>
      <p:sp>
        <p:nvSpPr>
          <p:cNvPr id="10" name="TextBox 9"/>
          <p:cNvSpPr txBox="1"/>
          <p:nvPr/>
        </p:nvSpPr>
        <p:spPr>
          <a:xfrm>
            <a:off x="3907709" y="2271037"/>
            <a:ext cx="1053451" cy="1169551"/>
          </a:xfrm>
          <a:prstGeom prst="rect">
            <a:avLst/>
          </a:prstGeom>
          <a:noFill/>
        </p:spPr>
        <p:txBody>
          <a:bodyPr wrap="square" rtlCol="0">
            <a:spAutoFit/>
          </a:bodyPr>
          <a:lstStyle/>
          <a:p>
            <a:r>
              <a:rPr lang="en-US" sz="1000" b="1" dirty="0">
                <a:solidFill>
                  <a:schemeClr val="accent2">
                    <a:lumMod val="60000"/>
                    <a:lumOff val="40000"/>
                  </a:schemeClr>
                </a:solidFill>
              </a:rPr>
              <a:t>electric power</a:t>
            </a:r>
          </a:p>
          <a:p>
            <a:r>
              <a:rPr lang="en-US" sz="1000" b="1" dirty="0">
                <a:solidFill>
                  <a:schemeClr val="accent5">
                    <a:lumMod val="60000"/>
                    <a:lumOff val="40000"/>
                  </a:schemeClr>
                </a:solidFill>
              </a:rPr>
              <a:t>commercial</a:t>
            </a:r>
          </a:p>
          <a:p>
            <a:r>
              <a:rPr lang="en-US" sz="1000" b="1" dirty="0">
                <a:solidFill>
                  <a:schemeClr val="accent5"/>
                </a:solidFill>
              </a:rPr>
              <a:t>residential</a:t>
            </a:r>
          </a:p>
          <a:p>
            <a:r>
              <a:rPr lang="en-US" sz="1000" b="1" dirty="0">
                <a:solidFill>
                  <a:schemeClr val="accent1">
                    <a:lumMod val="50000"/>
                  </a:schemeClr>
                </a:solidFill>
              </a:rPr>
              <a:t>transportation</a:t>
            </a:r>
          </a:p>
          <a:p>
            <a:r>
              <a:rPr lang="en-US" sz="1000" b="1" dirty="0">
                <a:solidFill>
                  <a:schemeClr val="accent3"/>
                </a:solidFill>
              </a:rPr>
              <a:t>industrial</a:t>
            </a:r>
          </a:p>
          <a:p>
            <a:r>
              <a:rPr lang="en-US" sz="1000" b="1" dirty="0" smtClean="0">
                <a:solidFill>
                  <a:schemeClr val="bg1">
                    <a:lumMod val="50000"/>
                  </a:schemeClr>
                </a:solidFill>
              </a:rPr>
              <a:t>net exports</a:t>
            </a:r>
          </a:p>
          <a:p>
            <a:endParaRPr lang="en-US" sz="1000" b="1" dirty="0" smtClean="0"/>
          </a:p>
        </p:txBody>
      </p:sp>
      <p:sp>
        <p:nvSpPr>
          <p:cNvPr id="12" name="Text Placeholder 4"/>
          <p:cNvSpPr txBox="1">
            <a:spLocks/>
          </p:cNvSpPr>
          <p:nvPr/>
        </p:nvSpPr>
        <p:spPr>
          <a:xfrm>
            <a:off x="584070" y="1080579"/>
            <a:ext cx="4023360" cy="480148"/>
          </a:xfrm>
          <a:prstGeom prst="rect">
            <a:avLst/>
          </a:prstGeom>
        </p:spPr>
        <p:txBody>
          <a:bodyPr tIns="0" rIns="0" b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200" kern="1200">
                <a:solidFill>
                  <a:schemeClr val="tx1"/>
                </a:solidFill>
                <a:latin typeface="+mn-lt"/>
                <a:ea typeface="+mn-ea"/>
                <a:cs typeface="+mn-cs"/>
              </a:defRPr>
            </a:lvl1pPr>
            <a:lvl2pPr marL="742950" indent="-285750" algn="r" rtl="0" eaLnBrk="1" fontAlgn="base" hangingPunct="1">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b="1" dirty="0" smtClean="0"/>
              <a:t>Natural gas disposition by sector and net exports</a:t>
            </a:r>
          </a:p>
          <a:p>
            <a:pPr algn="l"/>
            <a:r>
              <a:rPr lang="en-US" b="1" dirty="0" smtClean="0"/>
              <a:t>AEO2021 Reference case</a:t>
            </a:r>
          </a:p>
          <a:p>
            <a:pPr algn="l"/>
            <a:r>
              <a:rPr lang="en-US" dirty="0" smtClean="0"/>
              <a:t>trillion cubic feet</a:t>
            </a:r>
            <a:endParaRPr lang="en-US" dirty="0"/>
          </a:p>
        </p:txBody>
      </p:sp>
      <p:sp>
        <p:nvSpPr>
          <p:cNvPr id="13" name="Text Placeholder 3"/>
          <p:cNvSpPr txBox="1">
            <a:spLocks/>
          </p:cNvSpPr>
          <p:nvPr/>
        </p:nvSpPr>
        <p:spPr>
          <a:xfrm>
            <a:off x="4884626" y="1080579"/>
            <a:ext cx="3756454" cy="480148"/>
          </a:xfrm>
          <a:prstGeom prst="rect">
            <a:avLst/>
          </a:prstGeom>
        </p:spPr>
        <p:txBody>
          <a:bodyPr lIns="0" tIns="0" b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Change in natural gas disposition and net exports</a:t>
            </a:r>
          </a:p>
          <a:p>
            <a:r>
              <a:rPr lang="en-US" b="1" dirty="0" smtClean="0"/>
              <a:t>AEO2021 Reference case</a:t>
            </a:r>
          </a:p>
          <a:p>
            <a:r>
              <a:rPr lang="en-US" dirty="0" smtClean="0"/>
              <a:t>relative to 2020 in trillion cubic feet</a:t>
            </a:r>
            <a:endParaRPr lang="en-US" dirty="0"/>
          </a:p>
        </p:txBody>
      </p:sp>
      <p:sp>
        <p:nvSpPr>
          <p:cNvPr id="14" name="TextBox 13"/>
          <p:cNvSpPr txBox="1"/>
          <p:nvPr/>
        </p:nvSpPr>
        <p:spPr>
          <a:xfrm>
            <a:off x="7971804" y="2271036"/>
            <a:ext cx="1053451" cy="1169551"/>
          </a:xfrm>
          <a:prstGeom prst="rect">
            <a:avLst/>
          </a:prstGeom>
          <a:noFill/>
        </p:spPr>
        <p:txBody>
          <a:bodyPr wrap="square" rtlCol="0">
            <a:spAutoFit/>
          </a:bodyPr>
          <a:lstStyle/>
          <a:p>
            <a:r>
              <a:rPr lang="en-US" sz="1000" b="1" dirty="0">
                <a:solidFill>
                  <a:schemeClr val="accent2">
                    <a:lumMod val="60000"/>
                    <a:lumOff val="40000"/>
                  </a:schemeClr>
                </a:solidFill>
              </a:rPr>
              <a:t>electric power</a:t>
            </a:r>
          </a:p>
          <a:p>
            <a:r>
              <a:rPr lang="en-US" sz="1000" b="1" dirty="0">
                <a:solidFill>
                  <a:schemeClr val="accent5">
                    <a:lumMod val="60000"/>
                    <a:lumOff val="40000"/>
                  </a:schemeClr>
                </a:solidFill>
              </a:rPr>
              <a:t>commercial</a:t>
            </a:r>
          </a:p>
          <a:p>
            <a:r>
              <a:rPr lang="en-US" sz="1000" b="1" dirty="0" smtClean="0">
                <a:solidFill>
                  <a:schemeClr val="accent1">
                    <a:lumMod val="50000"/>
                  </a:schemeClr>
                </a:solidFill>
              </a:rPr>
              <a:t>transportation</a:t>
            </a:r>
            <a:endParaRPr lang="en-US" sz="1000" b="1" dirty="0">
              <a:solidFill>
                <a:schemeClr val="accent1">
                  <a:lumMod val="50000"/>
                </a:schemeClr>
              </a:solidFill>
            </a:endParaRPr>
          </a:p>
          <a:p>
            <a:r>
              <a:rPr lang="en-US" sz="1000" b="1" dirty="0">
                <a:solidFill>
                  <a:schemeClr val="accent3"/>
                </a:solidFill>
              </a:rPr>
              <a:t>industrial</a:t>
            </a:r>
          </a:p>
          <a:p>
            <a:r>
              <a:rPr lang="en-US" sz="1000" b="1" dirty="0" smtClean="0">
                <a:solidFill>
                  <a:schemeClr val="bg1">
                    <a:lumMod val="50000"/>
                  </a:schemeClr>
                </a:solidFill>
              </a:rPr>
              <a:t>net exports</a:t>
            </a:r>
          </a:p>
          <a:p>
            <a:r>
              <a:rPr lang="en-US" sz="1000" b="1" dirty="0">
                <a:solidFill>
                  <a:schemeClr val="accent5"/>
                </a:solidFill>
              </a:rPr>
              <a:t>residential</a:t>
            </a:r>
          </a:p>
          <a:p>
            <a:endParaRPr lang="en-US" sz="1000" b="1" dirty="0" smtClean="0"/>
          </a:p>
        </p:txBody>
      </p:sp>
      <p:pic>
        <p:nvPicPr>
          <p:cNvPr id="15" name="Picture 14"/>
          <p:cNvPicPr>
            <a:picLocks noChangeAspect="1"/>
          </p:cNvPicPr>
          <p:nvPr/>
        </p:nvPicPr>
        <p:blipFill>
          <a:blip r:embed="rId5"/>
          <a:stretch>
            <a:fillRect/>
          </a:stretch>
        </p:blipFill>
        <p:spPr>
          <a:xfrm>
            <a:off x="43032" y="204870"/>
            <a:ext cx="576228" cy="576228"/>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40</a:t>
            </a:fld>
            <a:endParaRPr lang="en-US" dirty="0"/>
          </a:p>
        </p:txBody>
      </p:sp>
    </p:spTree>
    <p:extLst>
      <p:ext uri="{BB962C8B-B14F-4D97-AF65-F5344CB8AC3E}">
        <p14:creationId xmlns:p14="http://schemas.microsoft.com/office/powerpoint/2010/main" val="583279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395"/>
            <a:ext cx="8001000" cy="761415"/>
          </a:xfrm>
          <a:prstGeom prst="rect">
            <a:avLst/>
          </a:prstGeom>
        </p:spPr>
        <p:txBody>
          <a:bodyPr/>
          <a:lstStyle/>
          <a:p>
            <a:r>
              <a:rPr lang="en-US" dirty="0" smtClean="0"/>
              <a:t>U.S. natural gas and liquefied </a:t>
            </a:r>
            <a:r>
              <a:rPr lang="en-US" dirty="0"/>
              <a:t>natural gas (LNG) </a:t>
            </a:r>
            <a:r>
              <a:rPr lang="en-US" dirty="0" smtClean="0"/>
              <a:t>trade</a:t>
            </a:r>
            <a:endParaRPr lang="en-US" dirty="0"/>
          </a:p>
        </p:txBody>
      </p:sp>
      <p:sp>
        <p:nvSpPr>
          <p:cNvPr id="18" name="Text Placeholder 5"/>
          <p:cNvSpPr>
            <a:spLocks noGrp="1"/>
          </p:cNvSpPr>
          <p:nvPr>
            <p:ph type="body" sz="quarter" idx="18"/>
          </p:nvPr>
        </p:nvSpPr>
        <p:spPr>
          <a:xfrm>
            <a:off x="685801" y="1304731"/>
            <a:ext cx="2082114" cy="350851"/>
          </a:xfrm>
        </p:spPr>
        <p:txBody>
          <a:bodyPr lIns="0"/>
          <a:lstStyle/>
          <a:p>
            <a:pPr marL="0" indent="0">
              <a:spcBef>
                <a:spcPts val="0"/>
              </a:spcBef>
              <a:defRPr sz="1200" b="0" i="0" u="none" strike="noStrike" kern="1200" spc="0" baseline="0">
                <a:solidFill>
                  <a:srgbClr val="000000"/>
                </a:solidFill>
                <a:latin typeface="+mn-lt"/>
                <a:ea typeface="+mn-ea"/>
                <a:cs typeface="+mn-cs"/>
              </a:defRPr>
            </a:pPr>
            <a:r>
              <a:rPr lang="en-US" b="1" dirty="0" smtClean="0"/>
              <a:t>Reference case</a:t>
            </a:r>
            <a:endParaRPr lang="en-US" dirty="0" smtClean="0"/>
          </a:p>
          <a:p>
            <a:pPr marL="0" indent="0">
              <a:spcBef>
                <a:spcPts val="0"/>
              </a:spcBef>
              <a:defRPr sz="1200" b="0" i="0" u="none" strike="noStrike" kern="1200" spc="0" baseline="0">
                <a:solidFill>
                  <a:srgbClr val="000000"/>
                </a:solidFill>
                <a:latin typeface="+mn-lt"/>
                <a:ea typeface="+mn-ea"/>
                <a:cs typeface="+mn-cs"/>
              </a:defRPr>
            </a:pPr>
            <a:r>
              <a:rPr lang="en-US" sz="1100" dirty="0"/>
              <a:t>t</a:t>
            </a:r>
            <a:r>
              <a:rPr lang="en-US" sz="1100" dirty="0" smtClean="0"/>
              <a:t>rillion cubic feet</a:t>
            </a:r>
          </a:p>
          <a:p>
            <a:pPr marL="0" indent="0">
              <a:spcBef>
                <a:spcPts val="0"/>
              </a:spcBef>
              <a:defRPr sz="1200" b="0" i="0" u="none" strike="noStrike" kern="1200" spc="0" baseline="0">
                <a:solidFill>
                  <a:srgbClr val="000000"/>
                </a:solidFill>
                <a:latin typeface="+mn-lt"/>
                <a:ea typeface="+mn-ea"/>
                <a:cs typeface="+mn-cs"/>
              </a:defRPr>
            </a:pPr>
            <a:r>
              <a:rPr lang="en-US" sz="1100" dirty="0" smtClean="0"/>
              <a:t>(</a:t>
            </a:r>
            <a:r>
              <a:rPr lang="en-US" sz="1100" dirty="0" err="1" smtClean="0"/>
              <a:t>Tcf</a:t>
            </a:r>
            <a:r>
              <a:rPr lang="en-US" sz="1100" dirty="0" smtClean="0"/>
              <a:t>)                     </a:t>
            </a:r>
            <a:endParaRPr lang="en-US" sz="1100" dirty="0"/>
          </a:p>
        </p:txBody>
      </p:sp>
      <p:pic>
        <p:nvPicPr>
          <p:cNvPr id="20" name="Picture 19"/>
          <p:cNvPicPr>
            <a:picLocks noChangeAspect="1"/>
          </p:cNvPicPr>
          <p:nvPr/>
        </p:nvPicPr>
        <p:blipFill>
          <a:blip r:embed="rId3"/>
          <a:stretch>
            <a:fillRect/>
          </a:stretch>
        </p:blipFill>
        <p:spPr>
          <a:xfrm>
            <a:off x="43032" y="204870"/>
            <a:ext cx="576228" cy="576228"/>
          </a:xfrm>
          <a:prstGeom prst="rect">
            <a:avLst/>
          </a:prstGeom>
        </p:spPr>
      </p:pic>
      <p:graphicFrame>
        <p:nvGraphicFramePr>
          <p:cNvPr id="19" name="Content Placeholder 35"/>
          <p:cNvGraphicFramePr>
            <a:graphicFrameLocks noGrp="1"/>
          </p:cNvGraphicFramePr>
          <p:nvPr>
            <p:ph sz="quarter" idx="12"/>
            <p:extLst/>
          </p:nvPr>
        </p:nvGraphicFramePr>
        <p:xfrm>
          <a:off x="645168" y="1209264"/>
          <a:ext cx="3308349" cy="32293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ontent Placeholder 35"/>
          <p:cNvGraphicFramePr>
            <a:graphicFrameLocks noGrp="1"/>
          </p:cNvGraphicFramePr>
          <p:nvPr>
            <p:ph sz="quarter" idx="12"/>
            <p:extLst/>
          </p:nvPr>
        </p:nvGraphicFramePr>
        <p:xfrm>
          <a:off x="3649841" y="1295392"/>
          <a:ext cx="2523744" cy="31432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ontent Placeholder 35"/>
          <p:cNvGraphicFramePr>
            <a:graphicFrameLocks noGrp="1"/>
          </p:cNvGraphicFramePr>
          <p:nvPr>
            <p:ph sz="quarter" idx="12"/>
            <p:extLst/>
          </p:nvPr>
        </p:nvGraphicFramePr>
        <p:xfrm>
          <a:off x="6401400" y="1341437"/>
          <a:ext cx="2525532" cy="3097213"/>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685800" y="860149"/>
            <a:ext cx="7033873" cy="200055"/>
          </a:xfrm>
          <a:prstGeom prst="rect">
            <a:avLst/>
          </a:prstGeom>
          <a:noFill/>
        </p:spPr>
        <p:txBody>
          <a:bodyPr wrap="square" lIns="0" tIns="0" rIns="0" bIns="0" rtlCol="0">
            <a:spAutoFit/>
          </a:bodyPr>
          <a:lstStyle/>
          <a:p>
            <a:pPr marL="0" lvl="0" indent="0" eaLnBrk="0" fontAlgn="auto" hangingPunct="0">
              <a:spcBef>
                <a:spcPts val="0"/>
              </a:spcBef>
              <a:spcAft>
                <a:spcPts val="0"/>
              </a:spcAft>
              <a:defRPr/>
            </a:pPr>
            <a:r>
              <a:rPr lang="en-US" sz="1200" b="1" dirty="0" smtClean="0"/>
              <a:t>U.S. natural gas and LNG trade, AEO2021 </a:t>
            </a:r>
            <a:r>
              <a:rPr lang="en-US" sz="1200" b="1" dirty="0"/>
              <a:t>oil and gas supply cases</a:t>
            </a:r>
            <a:endParaRPr lang="en-US" sz="1200" b="1" dirty="0">
              <a:ea typeface="Times New Roman" charset="0"/>
              <a:cs typeface="Times New Roman" charset="0"/>
            </a:endParaRPr>
          </a:p>
          <a:p>
            <a:pPr eaLnBrk="0" hangingPunct="0">
              <a:spcBef>
                <a:spcPts val="0"/>
              </a:spcBef>
            </a:pPr>
            <a:endParaRPr lang="en-US" sz="100" b="1" dirty="0"/>
          </a:p>
        </p:txBody>
      </p:sp>
      <p:sp>
        <p:nvSpPr>
          <p:cNvPr id="15" name="Text Placeholder 5"/>
          <p:cNvSpPr>
            <a:spLocks noGrp="1"/>
          </p:cNvSpPr>
          <p:nvPr>
            <p:ph type="body" sz="quarter" idx="18"/>
          </p:nvPr>
        </p:nvSpPr>
        <p:spPr>
          <a:xfrm>
            <a:off x="3688755" y="1321525"/>
            <a:ext cx="2598738" cy="350851"/>
          </a:xfrm>
        </p:spPr>
        <p:txBody>
          <a:bodyPr lIns="0"/>
          <a:lstStyle/>
          <a:p>
            <a:pPr marL="0" indent="0">
              <a:spcBef>
                <a:spcPts val="0"/>
              </a:spcBef>
              <a:defRPr sz="1200" b="0" i="0" u="none" strike="noStrike" kern="1200" spc="0" baseline="0">
                <a:solidFill>
                  <a:srgbClr val="000000"/>
                </a:solidFill>
                <a:latin typeface="+mn-lt"/>
                <a:ea typeface="+mn-ea"/>
                <a:cs typeface="+mn-cs"/>
              </a:defRPr>
            </a:pPr>
            <a:r>
              <a:rPr lang="en-US" b="1" dirty="0" smtClean="0"/>
              <a:t>Low Oil and Gas Supply case</a:t>
            </a:r>
            <a:endParaRPr lang="en-US" dirty="0" smtClean="0"/>
          </a:p>
          <a:p>
            <a:pPr marL="0" indent="0">
              <a:spcBef>
                <a:spcPts val="0"/>
              </a:spcBef>
              <a:defRPr sz="1200" b="0" i="0" u="none" strike="noStrike" kern="1200" spc="0" baseline="0">
                <a:solidFill>
                  <a:srgbClr val="000000"/>
                </a:solidFill>
                <a:latin typeface="+mn-lt"/>
                <a:ea typeface="+mn-ea"/>
                <a:cs typeface="+mn-cs"/>
              </a:defRPr>
            </a:pPr>
            <a:r>
              <a:rPr lang="en-US" dirty="0" smtClean="0"/>
              <a:t> </a:t>
            </a:r>
          </a:p>
          <a:p>
            <a:pPr marL="0" indent="0">
              <a:spcBef>
                <a:spcPts val="0"/>
              </a:spcBef>
              <a:defRPr sz="1200" b="0" i="0" u="none" strike="noStrike" kern="1200" spc="0" baseline="0">
                <a:solidFill>
                  <a:srgbClr val="000000"/>
                </a:solidFill>
                <a:latin typeface="+mn-lt"/>
                <a:ea typeface="+mn-ea"/>
                <a:cs typeface="+mn-cs"/>
              </a:defRPr>
            </a:pPr>
            <a:r>
              <a:rPr lang="en-US" sz="1100" dirty="0" err="1" smtClean="0"/>
              <a:t>Tcf</a:t>
            </a:r>
            <a:r>
              <a:rPr lang="en-US" sz="1100" dirty="0" smtClean="0"/>
              <a:t>                                                 </a:t>
            </a:r>
            <a:endParaRPr lang="en-US" sz="1100" dirty="0"/>
          </a:p>
        </p:txBody>
      </p:sp>
      <p:sp>
        <p:nvSpPr>
          <p:cNvPr id="23" name="Text Placeholder 5"/>
          <p:cNvSpPr>
            <a:spLocks noGrp="1"/>
          </p:cNvSpPr>
          <p:nvPr>
            <p:ph type="body" sz="quarter" idx="18"/>
          </p:nvPr>
        </p:nvSpPr>
        <p:spPr>
          <a:xfrm>
            <a:off x="6401401" y="1299515"/>
            <a:ext cx="2440450" cy="350851"/>
          </a:xfrm>
        </p:spPr>
        <p:txBody>
          <a:bodyPr lIns="0"/>
          <a:lstStyle/>
          <a:p>
            <a:pPr marL="0" indent="0">
              <a:spcBef>
                <a:spcPts val="0"/>
              </a:spcBef>
              <a:defRPr sz="1200" b="0" i="0" u="none" strike="noStrike" kern="1200" spc="0" baseline="0">
                <a:solidFill>
                  <a:srgbClr val="000000"/>
                </a:solidFill>
                <a:latin typeface="+mn-lt"/>
                <a:ea typeface="+mn-ea"/>
                <a:cs typeface="+mn-cs"/>
              </a:defRPr>
            </a:pPr>
            <a:r>
              <a:rPr lang="en-US" b="1" dirty="0" smtClean="0"/>
              <a:t>High Oil and Gas Supply case</a:t>
            </a:r>
            <a:endParaRPr lang="en-US" dirty="0" smtClean="0"/>
          </a:p>
          <a:p>
            <a:pPr marL="0" indent="0" algn="r">
              <a:spcBef>
                <a:spcPts val="0"/>
              </a:spcBef>
              <a:defRPr sz="1200" b="0" i="0" u="none" strike="noStrike" kern="1200" spc="0" baseline="0">
                <a:solidFill>
                  <a:srgbClr val="000000"/>
                </a:solidFill>
                <a:latin typeface="+mn-lt"/>
                <a:ea typeface="+mn-ea"/>
                <a:cs typeface="+mn-cs"/>
              </a:defRPr>
            </a:pPr>
            <a:r>
              <a:rPr lang="en-US" sz="1100" dirty="0" smtClean="0"/>
              <a:t>billion cubic feet per day</a:t>
            </a:r>
          </a:p>
          <a:p>
            <a:pPr marL="0" indent="0">
              <a:spcBef>
                <a:spcPts val="0"/>
              </a:spcBef>
              <a:defRPr sz="1200" b="0" i="0" u="none" strike="noStrike" kern="1200" spc="0" baseline="0">
                <a:solidFill>
                  <a:srgbClr val="000000"/>
                </a:solidFill>
                <a:latin typeface="+mn-lt"/>
                <a:ea typeface="+mn-ea"/>
                <a:cs typeface="+mn-cs"/>
              </a:defRPr>
            </a:pPr>
            <a:r>
              <a:rPr lang="en-US" sz="1100" dirty="0" err="1" smtClean="0"/>
              <a:t>Tcf</a:t>
            </a:r>
            <a:r>
              <a:rPr lang="en-US" sz="1100" dirty="0" smtClean="0"/>
              <a:t>                                                (</a:t>
            </a:r>
            <a:r>
              <a:rPr lang="en-US" sz="1100" dirty="0" err="1" smtClean="0"/>
              <a:t>Bcf</a:t>
            </a:r>
            <a:r>
              <a:rPr lang="en-US" sz="1100" dirty="0" smtClean="0"/>
              <a:t>/d)</a:t>
            </a:r>
            <a:endParaRPr lang="en-US" sz="1100" dirty="0"/>
          </a:p>
        </p:txBody>
      </p:sp>
      <p:sp>
        <p:nvSpPr>
          <p:cNvPr id="24" name="Rectangle 23"/>
          <p:cNvSpPr/>
          <p:nvPr/>
        </p:nvSpPr>
        <p:spPr>
          <a:xfrm>
            <a:off x="2714452" y="2396098"/>
            <a:ext cx="1543150" cy="1538883"/>
          </a:xfrm>
          <a:prstGeom prst="rect">
            <a:avLst/>
          </a:prstGeom>
        </p:spPr>
        <p:txBody>
          <a:bodyPr wrap="square" lIns="0" tIns="0" rIns="0" bIns="0">
            <a:spAutoFit/>
          </a:bodyPr>
          <a:lstStyle/>
          <a:p>
            <a:r>
              <a:rPr lang="en-US" sz="1000" b="1" dirty="0" smtClean="0">
                <a:solidFill>
                  <a:schemeClr val="tx2"/>
                </a:solidFill>
                <a:latin typeface="Arial" panose="020B0604020202020204" pitchFamily="34" charset="0"/>
                <a:ea typeface="Times New Roman" charset="0"/>
                <a:cs typeface="Arial" panose="020B0604020202020204" pitchFamily="34" charset="0"/>
              </a:rPr>
              <a:t>LNG exports</a:t>
            </a:r>
          </a:p>
          <a:p>
            <a:r>
              <a:rPr lang="en-US" sz="1000" b="1" dirty="0" smtClean="0">
                <a:solidFill>
                  <a:srgbClr val="FFFFFF">
                    <a:lumMod val="65000"/>
                  </a:srgbClr>
                </a:solidFill>
                <a:latin typeface="Arial" panose="020B0604020202020204" pitchFamily="34" charset="0"/>
                <a:ea typeface="Times New Roman" charset="0"/>
                <a:cs typeface="Arial" panose="020B0604020202020204" pitchFamily="34" charset="0"/>
              </a:rPr>
              <a:t>net exports</a:t>
            </a:r>
          </a:p>
          <a:p>
            <a:r>
              <a:rPr lang="en-US" sz="1000" b="1" dirty="0" smtClean="0">
                <a:solidFill>
                  <a:schemeClr val="accent2"/>
                </a:solidFill>
                <a:latin typeface="Arial" panose="020B0604020202020204" pitchFamily="34" charset="0"/>
                <a:ea typeface="Times New Roman" charset="0"/>
                <a:cs typeface="Arial" panose="020B0604020202020204" pitchFamily="34" charset="0"/>
              </a:rPr>
              <a:t>pipeline exports</a:t>
            </a:r>
          </a:p>
          <a:p>
            <a:r>
              <a:rPr lang="en-US" sz="1000" b="1" dirty="0" smtClean="0">
                <a:solidFill>
                  <a:schemeClr val="accent2"/>
                </a:solidFill>
                <a:latin typeface="Arial" panose="020B0604020202020204" pitchFamily="34" charset="0"/>
                <a:ea typeface="Times New Roman" charset="0"/>
                <a:cs typeface="Arial" panose="020B0604020202020204" pitchFamily="34" charset="0"/>
              </a:rPr>
              <a:t> to Mexico</a:t>
            </a:r>
          </a:p>
          <a:p>
            <a:r>
              <a:rPr lang="en-US" sz="1000" b="1" dirty="0" smtClean="0">
                <a:solidFill>
                  <a:srgbClr val="A33340">
                    <a:lumMod val="75000"/>
                  </a:srgbClr>
                </a:solidFill>
                <a:latin typeface="Arial" panose="020B0604020202020204" pitchFamily="34" charset="0"/>
                <a:cs typeface="Arial" panose="020B0604020202020204" pitchFamily="34" charset="0"/>
              </a:rPr>
              <a:t>pipeline exports</a:t>
            </a:r>
          </a:p>
          <a:p>
            <a:r>
              <a:rPr lang="en-US" sz="1000" b="1" dirty="0" smtClean="0">
                <a:solidFill>
                  <a:srgbClr val="A33340">
                    <a:lumMod val="75000"/>
                  </a:srgbClr>
                </a:solidFill>
                <a:latin typeface="Arial" panose="020B0604020202020204" pitchFamily="34" charset="0"/>
                <a:cs typeface="Arial" panose="020B0604020202020204" pitchFamily="34" charset="0"/>
              </a:rPr>
              <a:t> to </a:t>
            </a:r>
            <a:r>
              <a:rPr lang="en-US" sz="1000" b="1" dirty="0">
                <a:solidFill>
                  <a:srgbClr val="A33340">
                    <a:lumMod val="75000"/>
                  </a:srgbClr>
                </a:solidFill>
                <a:latin typeface="Arial" panose="020B0604020202020204" pitchFamily="34" charset="0"/>
                <a:cs typeface="Arial" panose="020B0604020202020204" pitchFamily="34" charset="0"/>
              </a:rPr>
              <a:t>Canada</a:t>
            </a:r>
          </a:p>
          <a:p>
            <a:r>
              <a:rPr lang="en-US" sz="1000" b="1" dirty="0">
                <a:solidFill>
                  <a:srgbClr val="A33340">
                    <a:lumMod val="60000"/>
                    <a:lumOff val="40000"/>
                  </a:srgbClr>
                </a:solidFill>
                <a:latin typeface="Arial" panose="020B0604020202020204" pitchFamily="34" charset="0"/>
                <a:cs typeface="Arial" panose="020B0604020202020204" pitchFamily="34" charset="0"/>
              </a:rPr>
              <a:t>p</a:t>
            </a:r>
            <a:r>
              <a:rPr lang="en-US" sz="1000" b="1" dirty="0" smtClean="0">
                <a:solidFill>
                  <a:srgbClr val="A33340">
                    <a:lumMod val="60000"/>
                    <a:lumOff val="40000"/>
                  </a:srgbClr>
                </a:solidFill>
                <a:latin typeface="Arial" panose="020B0604020202020204" pitchFamily="34" charset="0"/>
                <a:cs typeface="Arial" panose="020B0604020202020204" pitchFamily="34" charset="0"/>
              </a:rPr>
              <a:t>ipeline imports</a:t>
            </a:r>
            <a:endParaRPr lang="en-US" sz="1000" b="1" dirty="0">
              <a:solidFill>
                <a:srgbClr val="A33340">
                  <a:lumMod val="60000"/>
                  <a:lumOff val="40000"/>
                </a:srgbClr>
              </a:solidFill>
              <a:latin typeface="Arial" panose="020B0604020202020204" pitchFamily="34" charset="0"/>
              <a:cs typeface="Arial" panose="020B0604020202020204" pitchFamily="34" charset="0"/>
            </a:endParaRPr>
          </a:p>
          <a:p>
            <a:r>
              <a:rPr lang="en-US" sz="1000" b="1" dirty="0">
                <a:solidFill>
                  <a:srgbClr val="A33340">
                    <a:lumMod val="60000"/>
                    <a:lumOff val="40000"/>
                  </a:srgbClr>
                </a:solidFill>
                <a:latin typeface="Arial" panose="020B0604020202020204" pitchFamily="34" charset="0"/>
                <a:cs typeface="Arial" panose="020B0604020202020204" pitchFamily="34" charset="0"/>
              </a:rPr>
              <a:t> </a:t>
            </a:r>
            <a:r>
              <a:rPr lang="en-US" sz="1000" b="1" dirty="0" smtClean="0">
                <a:solidFill>
                  <a:srgbClr val="A33340">
                    <a:lumMod val="60000"/>
                    <a:lumOff val="40000"/>
                  </a:srgbClr>
                </a:solidFill>
                <a:latin typeface="Arial" panose="020B0604020202020204" pitchFamily="34" charset="0"/>
                <a:cs typeface="Arial" panose="020B0604020202020204" pitchFamily="34" charset="0"/>
              </a:rPr>
              <a:t>from Canada </a:t>
            </a:r>
            <a:endParaRPr lang="en-US" sz="1000" b="1" dirty="0">
              <a:solidFill>
                <a:srgbClr val="A33340">
                  <a:lumMod val="60000"/>
                  <a:lumOff val="40000"/>
                </a:srgbClr>
              </a:solidFill>
              <a:latin typeface="Arial" panose="020B0604020202020204" pitchFamily="34" charset="0"/>
              <a:cs typeface="Arial" panose="020B0604020202020204" pitchFamily="34" charset="0"/>
            </a:endParaRPr>
          </a:p>
          <a:p>
            <a:r>
              <a:rPr lang="en-US" sz="1000" b="1" dirty="0">
                <a:solidFill>
                  <a:srgbClr val="0096D7"/>
                </a:solidFill>
              </a:rPr>
              <a:t>LNG imports</a:t>
            </a:r>
          </a:p>
          <a:p>
            <a:endParaRPr lang="en-US" sz="1000" dirty="0" smtClean="0">
              <a:solidFill>
                <a:srgbClr val="0096D7">
                  <a:lumMod val="75000"/>
                </a:srgbClr>
              </a:solidFill>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41</a:t>
            </a:fld>
            <a:endParaRPr lang="en-US" dirty="0"/>
          </a:p>
        </p:txBody>
      </p:sp>
    </p:spTree>
    <p:extLst>
      <p:ext uri="{BB962C8B-B14F-4D97-AF65-F5344CB8AC3E}">
        <p14:creationId xmlns:p14="http://schemas.microsoft.com/office/powerpoint/2010/main" val="32704287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8"/>
          <p:cNvGraphicFramePr>
            <a:graphicFrameLocks noGrp="1"/>
          </p:cNvGraphicFramePr>
          <p:nvPr>
            <p:ph sz="quarter" idx="12"/>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20"/>
          <p:cNvGraphicFramePr>
            <a:graphicFrameLocks noGrp="1"/>
          </p:cNvGraphicFramePr>
          <p:nvPr>
            <p:ph sz="quarter" idx="13"/>
            <p:extLst/>
          </p:nvPr>
        </p:nvGraphicFramePr>
        <p:xfrm>
          <a:off x="4664075" y="1292225"/>
          <a:ext cx="4022725"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Placeholder 16"/>
          <p:cNvSpPr>
            <a:spLocks noGrp="1"/>
          </p:cNvSpPr>
          <p:nvPr>
            <p:ph type="body" sz="quarter" idx="17"/>
          </p:nvPr>
        </p:nvSpPr>
        <p:spPr>
          <a:xfrm>
            <a:off x="732155" y="902624"/>
            <a:ext cx="3931920" cy="576869"/>
          </a:xfrm>
        </p:spPr>
        <p:txBody>
          <a:bodyPr/>
          <a:lstStyle/>
          <a:p>
            <a:pPr marL="0" indent="0" eaLnBrk="0" hangingPunct="0">
              <a:spcBef>
                <a:spcPts val="0"/>
              </a:spcBef>
            </a:pPr>
            <a:r>
              <a:rPr lang="en-US" b="1" dirty="0" smtClean="0">
                <a:ea typeface="Times New Roman" charset="0"/>
                <a:cs typeface="Times New Roman" charset="0"/>
              </a:rPr>
              <a:t>U.S. liquefied </a:t>
            </a:r>
            <a:r>
              <a:rPr lang="en-US" b="1" dirty="0">
                <a:ea typeface="Times New Roman" charset="0"/>
                <a:cs typeface="Times New Roman" charset="0"/>
              </a:rPr>
              <a:t>natural gas </a:t>
            </a:r>
            <a:r>
              <a:rPr lang="en-US" b="1" dirty="0" smtClean="0">
                <a:ea typeface="Times New Roman" charset="0"/>
                <a:cs typeface="Times New Roman" charset="0"/>
              </a:rPr>
              <a:t>exports</a:t>
            </a:r>
          </a:p>
          <a:p>
            <a:pPr marL="0" indent="0" eaLnBrk="0" hangingPunct="0">
              <a:spcBef>
                <a:spcPts val="0"/>
              </a:spcBef>
            </a:pPr>
            <a:r>
              <a:rPr lang="en-US" b="1" dirty="0" smtClean="0">
                <a:ea typeface="Times New Roman" charset="0"/>
                <a:cs typeface="Times New Roman" charset="0"/>
              </a:rPr>
              <a:t>AEO2021 supply and price cases</a:t>
            </a:r>
            <a:endParaRPr lang="en-US"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trillion cubic </a:t>
            </a:r>
            <a:r>
              <a:rPr lang="en-US" sz="1100" dirty="0" smtClean="0">
                <a:ea typeface="Times New Roman" charset="0"/>
                <a:cs typeface="Times New Roman" charset="0"/>
              </a:rPr>
              <a:t>feet</a:t>
            </a:r>
            <a:endParaRPr lang="en-US" sz="1100" dirty="0">
              <a:ea typeface="Times New Roman" charset="0"/>
              <a:cs typeface="Times New Roman" charset="0"/>
            </a:endParaRPr>
          </a:p>
        </p:txBody>
      </p:sp>
      <p:sp>
        <p:nvSpPr>
          <p:cNvPr id="18" name="Text Placeholder 17"/>
          <p:cNvSpPr>
            <a:spLocks noGrp="1"/>
          </p:cNvSpPr>
          <p:nvPr>
            <p:ph type="body" sz="quarter" idx="18"/>
          </p:nvPr>
        </p:nvSpPr>
        <p:spPr>
          <a:xfrm>
            <a:off x="4710112" y="893795"/>
            <a:ext cx="4023360" cy="570344"/>
          </a:xfrm>
        </p:spPr>
        <p:txBody>
          <a:bodyPr lIns="0"/>
          <a:lstStyle/>
          <a:p>
            <a:pPr marL="0" indent="0" algn="l" eaLnBrk="0" hangingPunct="0">
              <a:spcBef>
                <a:spcPts val="0"/>
              </a:spcBef>
            </a:pPr>
            <a:r>
              <a:rPr lang="en-US" b="1" dirty="0">
                <a:ea typeface="Times New Roman" charset="0"/>
                <a:cs typeface="Times New Roman" charset="0"/>
              </a:rPr>
              <a:t>Ratio of Brent crude oil price to natural gas price</a:t>
            </a:r>
          </a:p>
          <a:p>
            <a:pPr marL="0" indent="0" algn="l" eaLnBrk="0" hangingPunct="0">
              <a:spcBef>
                <a:spcPts val="0"/>
              </a:spcBef>
            </a:pPr>
            <a:r>
              <a:rPr lang="en-US" b="1" dirty="0">
                <a:ea typeface="Times New Roman" charset="0"/>
                <a:cs typeface="Times New Roman" charset="0"/>
              </a:rPr>
              <a:t>at Henry </a:t>
            </a:r>
            <a:r>
              <a:rPr lang="en-US" b="1" dirty="0" smtClean="0">
                <a:ea typeface="Times New Roman" charset="0"/>
                <a:cs typeface="Times New Roman" charset="0"/>
              </a:rPr>
              <a:t>Hub, AEO2021 supply and price cases</a:t>
            </a:r>
            <a:endParaRPr lang="en-US" b="1" dirty="0">
              <a:ea typeface="Times New Roman" charset="0"/>
              <a:cs typeface="Times New Roman" charset="0"/>
            </a:endParaRPr>
          </a:p>
          <a:p>
            <a:pPr marL="0" indent="0" algn="l" eaLnBrk="0" hangingPunct="0">
              <a:spcBef>
                <a:spcPts val="0"/>
              </a:spcBef>
            </a:pPr>
            <a:r>
              <a:rPr lang="en-US" sz="1100" dirty="0">
                <a:ea typeface="Times New Roman" charset="0"/>
                <a:cs typeface="Times New Roman" charset="0"/>
              </a:rPr>
              <a:t>energy-equivalent </a:t>
            </a:r>
            <a:r>
              <a:rPr lang="en-US" sz="1100" dirty="0" smtClean="0">
                <a:ea typeface="Times New Roman" charset="0"/>
                <a:cs typeface="Times New Roman" charset="0"/>
              </a:rPr>
              <a:t>terms</a:t>
            </a:r>
            <a:endParaRPr lang="en-US" sz="1100" dirty="0">
              <a:ea typeface="Times New Roman" charset="0"/>
              <a:cs typeface="Times New Roman" charset="0"/>
            </a:endParaRPr>
          </a:p>
        </p:txBody>
      </p:sp>
      <p:sp>
        <p:nvSpPr>
          <p:cNvPr id="6" name="Title 5"/>
          <p:cNvSpPr>
            <a:spLocks noGrp="1"/>
          </p:cNvSpPr>
          <p:nvPr>
            <p:ph type="title"/>
          </p:nvPr>
        </p:nvSpPr>
        <p:spPr>
          <a:prstGeom prst="rect">
            <a:avLst/>
          </a:prstGeom>
        </p:spPr>
        <p:txBody>
          <a:bodyPr/>
          <a:lstStyle/>
          <a:p>
            <a:r>
              <a:rPr lang="en-US" dirty="0" smtClean="0"/>
              <a:t>U.S</a:t>
            </a:r>
            <a:r>
              <a:rPr lang="en-US" dirty="0"/>
              <a:t>. </a:t>
            </a:r>
            <a:r>
              <a:rPr lang="en-US" dirty="0" smtClean="0"/>
              <a:t>liquefied </a:t>
            </a:r>
            <a:r>
              <a:rPr lang="en-US" dirty="0"/>
              <a:t>natural gas (LNG) exports and oil and natural gas </a:t>
            </a:r>
            <a:r>
              <a:rPr lang="en-US" dirty="0" smtClean="0"/>
              <a:t>prices</a:t>
            </a:r>
            <a:endParaRPr lang="en-US" dirty="0"/>
          </a:p>
        </p:txBody>
      </p:sp>
      <p:pic>
        <p:nvPicPr>
          <p:cNvPr id="8" name="Picture 7"/>
          <p:cNvPicPr>
            <a:picLocks noChangeAspect="1"/>
          </p:cNvPicPr>
          <p:nvPr/>
        </p:nvPicPr>
        <p:blipFill>
          <a:blip r:embed="rId5"/>
          <a:stretch>
            <a:fillRect/>
          </a:stretch>
        </p:blipFill>
        <p:spPr>
          <a:xfrm>
            <a:off x="43032" y="204870"/>
            <a:ext cx="576228" cy="576228"/>
          </a:xfrm>
          <a:prstGeom prst="rect">
            <a:avLst/>
          </a:prstGeom>
        </p:spPr>
      </p:pic>
      <p:sp>
        <p:nvSpPr>
          <p:cNvPr id="13" name="TextBox 1"/>
          <p:cNvSpPr txBox="1"/>
          <p:nvPr/>
        </p:nvSpPr>
        <p:spPr bwMode="auto">
          <a:xfrm>
            <a:off x="5648684" y="1464139"/>
            <a:ext cx="1073108" cy="498605"/>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a:pPr eaLnBrk="0" hangingPunct="0"/>
            <a:r>
              <a:rPr lang="en-US" sz="1200" b="0" i="0" dirty="0" smtClean="0">
                <a:solidFill>
                  <a:schemeClr val="tx1"/>
                </a:solidFill>
                <a:latin typeface="+mn-lt"/>
                <a:ea typeface="Times New Roman" charset="0"/>
                <a:cs typeface="Times New Roman" charset="0"/>
              </a:rPr>
              <a:t>history</a:t>
            </a:r>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p:txBody>
      </p:sp>
      <p:sp>
        <p:nvSpPr>
          <p:cNvPr id="14" name="TextBox 1"/>
          <p:cNvSpPr txBox="1"/>
          <p:nvPr/>
        </p:nvSpPr>
        <p:spPr bwMode="auto">
          <a:xfrm>
            <a:off x="3785943" y="1512081"/>
            <a:ext cx="1183343" cy="2708855"/>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endParaRPr lang="en-US" sz="1200" b="1" i="0" dirty="0" smtClean="0">
              <a:solidFill>
                <a:schemeClr val="accent5">
                  <a:lumMod val="75000"/>
                </a:schemeClr>
              </a:solidFill>
              <a:ea typeface="Times New Roman" charset="0"/>
              <a:cs typeface="Times New Roman" charset="0"/>
            </a:endParaRPr>
          </a:p>
          <a:p>
            <a:pPr algn="l" eaLnBrk="0" hangingPunct="0"/>
            <a:endParaRPr lang="en-US" sz="1200" b="1" dirty="0">
              <a:solidFill>
                <a:schemeClr val="accent5">
                  <a:lumMod val="75000"/>
                </a:schemeClr>
              </a:solidFill>
              <a:ea typeface="Times New Roman" charset="0"/>
              <a:cs typeface="Times New Roman" charset="0"/>
            </a:endParaRPr>
          </a:p>
          <a:p>
            <a:pPr algn="l" eaLnBrk="0" hangingPunct="0"/>
            <a:endParaRPr lang="en-US" sz="1200" b="1" i="0" dirty="0" smtClean="0">
              <a:solidFill>
                <a:schemeClr val="accent5">
                  <a:lumMod val="75000"/>
                </a:schemeClr>
              </a:solidFill>
              <a:ea typeface="Times New Roman" charset="0"/>
              <a:cs typeface="Times New Roman" charset="0"/>
            </a:endParaRPr>
          </a:p>
          <a:p>
            <a:pPr algn="l" eaLnBrk="0" hangingPunct="0"/>
            <a:r>
              <a:rPr lang="en-US" sz="1200" b="1" i="0" dirty="0" smtClean="0">
                <a:solidFill>
                  <a:schemeClr val="accent5">
                    <a:lumMod val="75000"/>
                  </a:schemeClr>
                </a:solidFill>
                <a:ea typeface="Times New Roman" charset="0"/>
                <a:cs typeface="Times New Roman" charset="0"/>
              </a:rPr>
              <a:t>High Oil</a:t>
            </a:r>
          </a:p>
          <a:p>
            <a:pPr algn="l" eaLnBrk="0" hangingPunct="0"/>
            <a:r>
              <a:rPr lang="en-US" sz="1200" b="1" i="0" baseline="0" dirty="0" smtClean="0">
                <a:solidFill>
                  <a:schemeClr val="accent5">
                    <a:lumMod val="75000"/>
                  </a:schemeClr>
                </a:solidFill>
                <a:ea typeface="Times New Roman" charset="0"/>
                <a:cs typeface="Times New Roman" charset="0"/>
              </a:rPr>
              <a:t>Price</a:t>
            </a:r>
          </a:p>
          <a:p>
            <a:pPr algn="l" eaLnBrk="0" hangingPunct="0"/>
            <a:r>
              <a:rPr lang="en-US" sz="1200" b="1" i="0" baseline="0" dirty="0" smtClean="0">
                <a:solidFill>
                  <a:schemeClr val="accent2">
                    <a:lumMod val="75000"/>
                  </a:schemeClr>
                </a:solidFill>
                <a:ea typeface="Times New Roman" charset="0"/>
                <a:cs typeface="Times New Roman" charset="0"/>
              </a:rPr>
              <a:t>High </a:t>
            </a:r>
            <a:r>
              <a:rPr lang="en-US" sz="1200" b="1" i="0" baseline="0" dirty="0">
                <a:solidFill>
                  <a:schemeClr val="accent2">
                    <a:lumMod val="75000"/>
                  </a:schemeClr>
                </a:solidFill>
                <a:ea typeface="Times New Roman" charset="0"/>
                <a:cs typeface="Times New Roman" charset="0"/>
              </a:rPr>
              <a:t>Oil </a:t>
            </a:r>
            <a:endParaRPr lang="en-US" sz="1200" b="1" i="0" baseline="0" dirty="0" smtClean="0">
              <a:solidFill>
                <a:schemeClr val="accent2">
                  <a:lumMod val="75000"/>
                </a:schemeClr>
              </a:solidFill>
              <a:ea typeface="Times New Roman" charset="0"/>
              <a:cs typeface="Times New Roman" charset="0"/>
            </a:endParaRPr>
          </a:p>
          <a:p>
            <a:pPr algn="l" eaLnBrk="0" hangingPunct="0"/>
            <a:r>
              <a:rPr lang="en-US" sz="1200" b="1" i="0" baseline="0" dirty="0" smtClean="0">
                <a:solidFill>
                  <a:schemeClr val="accent2">
                    <a:lumMod val="75000"/>
                  </a:schemeClr>
                </a:solidFill>
                <a:ea typeface="Times New Roman" charset="0"/>
                <a:cs typeface="Times New Roman" charset="0"/>
              </a:rPr>
              <a:t>and </a:t>
            </a:r>
            <a:r>
              <a:rPr lang="en-US" sz="1200" b="1" i="0" baseline="0" dirty="0">
                <a:solidFill>
                  <a:schemeClr val="accent2">
                    <a:lumMod val="75000"/>
                  </a:schemeClr>
                </a:solidFill>
                <a:ea typeface="Times New Roman" charset="0"/>
                <a:cs typeface="Times New Roman" charset="0"/>
              </a:rPr>
              <a:t>Gas </a:t>
            </a:r>
            <a:r>
              <a:rPr lang="en-US" sz="1200" b="1" i="0" baseline="0" dirty="0" smtClean="0">
                <a:solidFill>
                  <a:schemeClr val="accent2">
                    <a:lumMod val="75000"/>
                  </a:schemeClr>
                </a:solidFill>
                <a:ea typeface="Times New Roman" charset="0"/>
                <a:cs typeface="Times New Roman" charset="0"/>
              </a:rPr>
              <a:t>Supply</a:t>
            </a:r>
            <a:endParaRPr lang="en-US" sz="1200" b="1" i="0" dirty="0">
              <a:solidFill>
                <a:schemeClr val="accent2">
                  <a:lumMod val="75000"/>
                </a:schemeClr>
              </a:solidFill>
              <a:ea typeface="Times New Roman" charset="0"/>
              <a:cs typeface="Times New Roman" charset="0"/>
            </a:endParaRPr>
          </a:p>
          <a:p>
            <a:pPr algn="l" eaLnBrk="0" hangingPunct="0"/>
            <a:r>
              <a:rPr lang="en-US" sz="1200" b="1" i="0" dirty="0" smtClean="0">
                <a:solidFill>
                  <a:schemeClr val="tx1"/>
                </a:solidFill>
                <a:ea typeface="Times New Roman" charset="0"/>
                <a:cs typeface="Times New Roman" charset="0"/>
              </a:rPr>
              <a:t>Reference</a:t>
            </a:r>
            <a:r>
              <a:rPr lang="en-US" sz="1200" b="1" i="0" baseline="0" dirty="0" smtClean="0">
                <a:solidFill>
                  <a:schemeClr val="tx1"/>
                </a:solidFill>
                <a:ea typeface="Times New Roman" charset="0"/>
                <a:cs typeface="Times New Roman" charset="0"/>
              </a:rPr>
              <a:t> </a:t>
            </a:r>
            <a:endParaRPr lang="en-US" sz="1200" b="1" dirty="0">
              <a:ea typeface="Times New Roman" charset="0"/>
              <a:cs typeface="Times New Roman" charset="0"/>
            </a:endParaRPr>
          </a:p>
          <a:p>
            <a:pPr algn="l" eaLnBrk="0" hangingPunct="0"/>
            <a:r>
              <a:rPr lang="en-US" sz="1200" b="1" i="0" baseline="0" dirty="0" smtClean="0">
                <a:solidFill>
                  <a:schemeClr val="accent2">
                    <a:lumMod val="40000"/>
                    <a:lumOff val="60000"/>
                  </a:schemeClr>
                </a:solidFill>
                <a:effectLst/>
              </a:rPr>
              <a:t>Low </a:t>
            </a:r>
            <a:r>
              <a:rPr lang="en-US" sz="1200" b="1" i="0" baseline="0" dirty="0">
                <a:solidFill>
                  <a:schemeClr val="accent2">
                    <a:lumMod val="40000"/>
                    <a:lumOff val="60000"/>
                  </a:schemeClr>
                </a:solidFill>
                <a:effectLst/>
              </a:rPr>
              <a:t>Oil </a:t>
            </a:r>
            <a:endParaRPr lang="en-US" sz="1200" b="1" i="0" baseline="0" dirty="0" smtClean="0">
              <a:solidFill>
                <a:schemeClr val="accent2">
                  <a:lumMod val="40000"/>
                  <a:lumOff val="60000"/>
                </a:schemeClr>
              </a:solidFill>
              <a:effectLst/>
            </a:endParaRPr>
          </a:p>
          <a:p>
            <a:pPr algn="l" eaLnBrk="0" hangingPunct="0"/>
            <a:r>
              <a:rPr lang="en-US" sz="1200" b="1" i="0" baseline="0" dirty="0" smtClean="0">
                <a:solidFill>
                  <a:schemeClr val="accent2">
                    <a:lumMod val="40000"/>
                    <a:lumOff val="60000"/>
                  </a:schemeClr>
                </a:solidFill>
                <a:effectLst/>
              </a:rPr>
              <a:t>and </a:t>
            </a:r>
            <a:r>
              <a:rPr lang="en-US" sz="1200" b="1" i="0" baseline="0" dirty="0">
                <a:solidFill>
                  <a:schemeClr val="accent2">
                    <a:lumMod val="40000"/>
                    <a:lumOff val="60000"/>
                  </a:schemeClr>
                </a:solidFill>
                <a:effectLst/>
              </a:rPr>
              <a:t>Gas </a:t>
            </a:r>
            <a:r>
              <a:rPr lang="en-US" sz="1200" b="1" i="0" baseline="0" dirty="0" smtClean="0">
                <a:solidFill>
                  <a:schemeClr val="accent2">
                    <a:lumMod val="40000"/>
                    <a:lumOff val="60000"/>
                  </a:schemeClr>
                </a:solidFill>
                <a:effectLst/>
              </a:rPr>
              <a:t>Supply</a:t>
            </a:r>
            <a:endParaRPr lang="en-US" sz="1200" b="1" i="0" baseline="0" dirty="0">
              <a:solidFill>
                <a:schemeClr val="accent2">
                  <a:lumMod val="40000"/>
                  <a:lumOff val="60000"/>
                </a:schemeClr>
              </a:solidFill>
              <a:effectLst/>
            </a:endParaRPr>
          </a:p>
          <a:p>
            <a:pPr eaLnBrk="0" hangingPunct="0"/>
            <a:r>
              <a:rPr lang="en-US" sz="1200" b="1" dirty="0">
                <a:solidFill>
                  <a:schemeClr val="accent5">
                    <a:lumMod val="40000"/>
                    <a:lumOff val="60000"/>
                  </a:schemeClr>
                </a:solidFill>
              </a:rPr>
              <a:t>Low Oil </a:t>
            </a:r>
          </a:p>
          <a:p>
            <a:pPr eaLnBrk="0" hangingPunct="0"/>
            <a:r>
              <a:rPr lang="en-US" sz="1200" b="1" dirty="0" smtClean="0">
                <a:solidFill>
                  <a:schemeClr val="accent5">
                    <a:lumMod val="40000"/>
                    <a:lumOff val="60000"/>
                  </a:schemeClr>
                </a:solidFill>
              </a:rPr>
              <a:t>Price</a:t>
            </a:r>
            <a:endParaRPr lang="en-US" sz="1200" dirty="0">
              <a:effectLst/>
            </a:endParaRPr>
          </a:p>
          <a:p>
            <a:pPr algn="ctr" eaLnBrk="0" hangingPunct="0"/>
            <a:endParaRPr lang="en-US" sz="1200" i="0" dirty="0">
              <a:solidFill>
                <a:schemeClr val="accent1"/>
              </a:solidFill>
              <a:ea typeface="Times New Roman" charset="0"/>
              <a:cs typeface="Times New Roman" charset="0"/>
            </a:endParaRP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42</a:t>
            </a:fld>
            <a:endParaRPr lang="en-US" dirty="0"/>
          </a:p>
        </p:txBody>
      </p:sp>
    </p:spTree>
    <p:extLst>
      <p:ext uri="{BB962C8B-B14F-4D97-AF65-F5344CB8AC3E}">
        <p14:creationId xmlns:p14="http://schemas.microsoft.com/office/powerpoint/2010/main" val="14865326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1429"/>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1" name="Picture 20"/>
          <p:cNvPicPr>
            <a:picLocks noChangeAspect="1"/>
          </p:cNvPicPr>
          <p:nvPr/>
        </p:nvPicPr>
        <p:blipFill>
          <a:blip r:embed="rId3"/>
          <a:stretch>
            <a:fillRect/>
          </a:stretch>
        </p:blipFill>
        <p:spPr>
          <a:xfrm>
            <a:off x="1251599" y="1260618"/>
            <a:ext cx="1833750" cy="1833750"/>
          </a:xfrm>
          <a:prstGeom prst="rect">
            <a:avLst/>
          </a:prstGeom>
        </p:spPr>
      </p:pic>
      <p:sp>
        <p:nvSpPr>
          <p:cNvPr id="14"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a:solidFill>
                  <a:schemeClr val="bg1"/>
                </a:solidFill>
              </a:rPr>
              <a:t>Electricity</a:t>
            </a:r>
          </a:p>
        </p:txBody>
      </p:sp>
    </p:spTree>
    <p:extLst>
      <p:ext uri="{BB962C8B-B14F-4D97-AF65-F5344CB8AC3E}">
        <p14:creationId xmlns:p14="http://schemas.microsoft.com/office/powerpoint/2010/main" val="1062785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b"/>
          <a:lstStyle/>
          <a:p>
            <a:r>
              <a:rPr lang="en-US" dirty="0" smtClean="0"/>
              <a:t>U.S. electricity </a:t>
            </a:r>
            <a:r>
              <a:rPr lang="en-US" dirty="0"/>
              <a:t>generation </a:t>
            </a:r>
            <a:r>
              <a:rPr lang="en-US" dirty="0" smtClean="0"/>
              <a:t>and share from </a:t>
            </a:r>
            <a:r>
              <a:rPr lang="en-US" dirty="0"/>
              <a:t>selected fuels and </a:t>
            </a:r>
            <a:r>
              <a:rPr lang="en-US" dirty="0" smtClean="0"/>
              <a:t>renewable sources</a:t>
            </a:r>
            <a:endParaRPr lang="en-US" dirty="0"/>
          </a:p>
        </p:txBody>
      </p:sp>
      <p:pic>
        <p:nvPicPr>
          <p:cNvPr id="7" name="Picture 6"/>
          <p:cNvPicPr>
            <a:picLocks noChangeAspect="1"/>
          </p:cNvPicPr>
          <p:nvPr/>
        </p:nvPicPr>
        <p:blipFill>
          <a:blip r:embed="rId3"/>
          <a:stretch>
            <a:fillRect/>
          </a:stretch>
        </p:blipFill>
        <p:spPr>
          <a:xfrm>
            <a:off x="43032" y="204870"/>
            <a:ext cx="576228" cy="576228"/>
          </a:xfrm>
          <a:prstGeom prst="rect">
            <a:avLst/>
          </a:prstGeom>
        </p:spPr>
      </p:pic>
      <p:graphicFrame>
        <p:nvGraphicFramePr>
          <p:cNvPr id="15" name="Content Placeholder 5"/>
          <p:cNvGraphicFramePr>
            <a:graphicFrameLocks noGrp="1"/>
          </p:cNvGraphicFramePr>
          <p:nvPr>
            <p:ph sz="quarter" idx="12"/>
            <p:extLst/>
          </p:nvPr>
        </p:nvGraphicFramePr>
        <p:xfrm>
          <a:off x="685800" y="892175"/>
          <a:ext cx="3932238"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6"/>
          <p:cNvGraphicFramePr>
            <a:graphicFrameLocks noGrp="1"/>
          </p:cNvGraphicFramePr>
          <p:nvPr>
            <p:ph sz="quarter" idx="13"/>
            <p:extLst/>
          </p:nvPr>
        </p:nvGraphicFramePr>
        <p:xfrm>
          <a:off x="4664075" y="892175"/>
          <a:ext cx="4108266"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44</a:t>
            </a:fld>
            <a:endParaRPr lang="en-US" dirty="0"/>
          </a:p>
        </p:txBody>
      </p:sp>
    </p:spTree>
    <p:extLst>
      <p:ext uri="{BB962C8B-B14F-4D97-AF65-F5344CB8AC3E}">
        <p14:creationId xmlns:p14="http://schemas.microsoft.com/office/powerpoint/2010/main" val="976346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7"/>
          <p:cNvGraphicFramePr>
            <a:graphicFrameLocks noGrp="1"/>
          </p:cNvGraphicFramePr>
          <p:nvPr>
            <p:ph sz="quarter" idx="12"/>
            <p:extLst/>
          </p:nvPr>
        </p:nvGraphicFramePr>
        <p:xfrm>
          <a:off x="685800" y="892175"/>
          <a:ext cx="3932238" cy="3497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8"/>
          <p:cNvGraphicFramePr>
            <a:graphicFrameLocks noGrp="1"/>
          </p:cNvGraphicFramePr>
          <p:nvPr>
            <p:ph sz="quarter" idx="13"/>
            <p:extLst/>
          </p:nvPr>
        </p:nvGraphicFramePr>
        <p:xfrm>
          <a:off x="4664075" y="892175"/>
          <a:ext cx="4022725" cy="3497263"/>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Placeholder 1"/>
          <p:cNvSpPr>
            <a:spLocks noGrp="1"/>
          </p:cNvSpPr>
          <p:nvPr>
            <p:ph type="body" sz="quarter" idx="16"/>
          </p:nvPr>
        </p:nvSpPr>
        <p:spPr/>
        <p:txBody>
          <a:bodyPr/>
          <a:lstStyle/>
          <a:p>
            <a:r>
              <a:rPr lang="en-US" dirty="0" smtClean="0"/>
              <a:t>Note</a:t>
            </a:r>
            <a:r>
              <a:rPr lang="en-US" dirty="0"/>
              <a:t>: Onsite generation is electricity produced onsite for own use.</a:t>
            </a:r>
          </a:p>
        </p:txBody>
      </p:sp>
      <p:sp>
        <p:nvSpPr>
          <p:cNvPr id="6" name="Title 5"/>
          <p:cNvSpPr>
            <a:spLocks noGrp="1"/>
          </p:cNvSpPr>
          <p:nvPr>
            <p:ph type="title"/>
          </p:nvPr>
        </p:nvSpPr>
        <p:spPr>
          <a:prstGeom prst="rect">
            <a:avLst/>
          </a:prstGeom>
        </p:spPr>
        <p:txBody>
          <a:bodyPr anchor="b"/>
          <a:lstStyle/>
          <a:p>
            <a:r>
              <a:rPr lang="en-US" dirty="0" smtClean="0"/>
              <a:t>U.S. electricity demand</a:t>
            </a:r>
            <a:endParaRPr lang="en-US" dirty="0"/>
          </a:p>
        </p:txBody>
      </p:sp>
      <p:pic>
        <p:nvPicPr>
          <p:cNvPr id="7" name="Picture 6"/>
          <p:cNvPicPr>
            <a:picLocks noChangeAspect="1"/>
          </p:cNvPicPr>
          <p:nvPr/>
        </p:nvPicPr>
        <p:blipFill>
          <a:blip r:embed="rId5"/>
          <a:stretch>
            <a:fillRect/>
          </a:stretch>
        </p:blipFill>
        <p:spPr>
          <a:xfrm>
            <a:off x="43032" y="204870"/>
            <a:ext cx="576228" cy="576228"/>
          </a:xfrm>
          <a:prstGeom prst="rect">
            <a:avLst/>
          </a:prstGeom>
        </p:spPr>
      </p:pic>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45</a:t>
            </a:fld>
            <a:endParaRPr lang="en-US" dirty="0"/>
          </a:p>
        </p:txBody>
      </p:sp>
    </p:spTree>
    <p:extLst>
      <p:ext uri="{BB962C8B-B14F-4D97-AF65-F5344CB8AC3E}">
        <p14:creationId xmlns:p14="http://schemas.microsoft.com/office/powerpoint/2010/main" val="5504606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29"/>
          <p:cNvGraphicFramePr>
            <a:graphicFrameLocks noGrp="1"/>
          </p:cNvGraphicFramePr>
          <p:nvPr>
            <p:ph sz="quarter" idx="12"/>
            <p:extLst/>
          </p:nvPr>
        </p:nvGraphicFramePr>
        <p:xfrm>
          <a:off x="685800" y="1292225"/>
          <a:ext cx="25987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ontent Placeholder 28"/>
          <p:cNvGraphicFramePr>
            <a:graphicFrameLocks noGrp="1"/>
          </p:cNvGraphicFramePr>
          <p:nvPr>
            <p:ph sz="quarter" idx="19"/>
            <p:extLst/>
          </p:nvPr>
        </p:nvGraphicFramePr>
        <p:xfrm>
          <a:off x="3386138" y="1292225"/>
          <a:ext cx="2600325" cy="3097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ontent Placeholder 27"/>
          <p:cNvGraphicFramePr>
            <a:graphicFrameLocks noGrp="1"/>
          </p:cNvGraphicFramePr>
          <p:nvPr>
            <p:ph sz="quarter" idx="20"/>
            <p:extLst/>
          </p:nvPr>
        </p:nvGraphicFramePr>
        <p:xfrm>
          <a:off x="6088063" y="1292225"/>
          <a:ext cx="2598737" cy="3097213"/>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a:prstGeom prst="rect">
            <a:avLst/>
          </a:prstGeom>
        </p:spPr>
        <p:txBody>
          <a:bodyPr anchor="b"/>
          <a:lstStyle/>
          <a:p>
            <a:r>
              <a:rPr lang="en-US" dirty="0" smtClean="0"/>
              <a:t>U.S. electricity generation levels from </a:t>
            </a:r>
            <a:r>
              <a:rPr lang="en-US" dirty="0"/>
              <a:t>selected </a:t>
            </a:r>
            <a:r>
              <a:rPr lang="en-US" dirty="0" smtClean="0"/>
              <a:t>fuels and renewable sources</a:t>
            </a:r>
            <a:endParaRPr lang="en-US" dirty="0"/>
          </a:p>
        </p:txBody>
      </p:sp>
      <p:pic>
        <p:nvPicPr>
          <p:cNvPr id="7" name="Picture 6"/>
          <p:cNvPicPr>
            <a:picLocks noChangeAspect="1"/>
          </p:cNvPicPr>
          <p:nvPr/>
        </p:nvPicPr>
        <p:blipFill>
          <a:blip r:embed="rId6"/>
          <a:stretch>
            <a:fillRect/>
          </a:stretch>
        </p:blipFill>
        <p:spPr>
          <a:xfrm>
            <a:off x="43032" y="204870"/>
            <a:ext cx="576228" cy="576228"/>
          </a:xfrm>
          <a:prstGeom prst="rect">
            <a:avLst/>
          </a:prstGeom>
        </p:spPr>
      </p:pic>
      <p:sp>
        <p:nvSpPr>
          <p:cNvPr id="8" name="Rectangle 7"/>
          <p:cNvSpPr/>
          <p:nvPr/>
        </p:nvSpPr>
        <p:spPr>
          <a:xfrm>
            <a:off x="619259" y="793583"/>
            <a:ext cx="7277187" cy="461665"/>
          </a:xfrm>
          <a:prstGeom prst="rect">
            <a:avLst/>
          </a:prstGeom>
        </p:spPr>
        <p:txBody>
          <a:bodyPr wrap="square">
            <a:spAutoFit/>
          </a:bodyPr>
          <a:lstStyle/>
          <a:p>
            <a:pPr eaLnBrk="0" hangingPunct="0"/>
            <a:endParaRPr lang="en-US" sz="1200" b="1" dirty="0">
              <a:ea typeface="Times New Roman" charset="0"/>
              <a:cs typeface="Times New Roman" charset="0"/>
            </a:endParaRPr>
          </a:p>
          <a:p>
            <a:pPr eaLnBrk="0" hangingPunct="0"/>
            <a:r>
              <a:rPr lang="en-US" sz="1200" b="1" dirty="0" smtClean="0">
                <a:ea typeface="Times New Roman" charset="0"/>
                <a:cs typeface="Times New Roman" charset="0"/>
              </a:rPr>
              <a:t>U.S. electricity generation, AEO2021 oil and gas supply cases</a:t>
            </a:r>
            <a:endParaRPr lang="en-US" sz="1200" b="1" dirty="0">
              <a:ea typeface="Times New Roman" charset="0"/>
              <a:cs typeface="Times New Roman" charset="0"/>
            </a:endParaRPr>
          </a:p>
        </p:txBody>
      </p:sp>
      <p:sp>
        <p:nvSpPr>
          <p:cNvPr id="9" name="Text Placeholder 2"/>
          <p:cNvSpPr>
            <a:spLocks noGrp="1"/>
          </p:cNvSpPr>
          <p:nvPr>
            <p:ph type="body" sz="quarter" idx="16"/>
          </p:nvPr>
        </p:nvSpPr>
        <p:spPr>
          <a:xfrm>
            <a:off x="685800" y="4457700"/>
            <a:ext cx="8001000" cy="205740"/>
          </a:xfrm>
        </p:spPr>
        <p:txBody>
          <a:bodyPr/>
          <a:lstStyle/>
          <a:p>
            <a:r>
              <a:rPr lang="en-US" dirty="0" smtClean="0"/>
              <a:t>Note: Renewables </a:t>
            </a:r>
            <a:r>
              <a:rPr lang="en-US" dirty="0"/>
              <a:t>category </a:t>
            </a:r>
            <a:r>
              <a:rPr lang="en-US" dirty="0" smtClean="0"/>
              <a:t>includes electricity generation from </a:t>
            </a:r>
            <a:r>
              <a:rPr lang="en-US" dirty="0"/>
              <a:t>wind, solar, </a:t>
            </a:r>
            <a:r>
              <a:rPr lang="en-US" dirty="0" smtClean="0"/>
              <a:t>hydroelectric, geothermal, wood, and other biomass sources. </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46</a:t>
            </a:fld>
            <a:endParaRPr lang="en-US" dirty="0"/>
          </a:p>
        </p:txBody>
      </p:sp>
    </p:spTree>
    <p:extLst>
      <p:ext uri="{BB962C8B-B14F-4D97-AF65-F5344CB8AC3E}">
        <p14:creationId xmlns:p14="http://schemas.microsoft.com/office/powerpoint/2010/main" val="12376919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27"/>
          <p:cNvGraphicFramePr>
            <a:graphicFrameLocks noGrp="1"/>
          </p:cNvGraphicFramePr>
          <p:nvPr>
            <p:ph sz="quarter" idx="20"/>
            <p:extLst/>
          </p:nvPr>
        </p:nvGraphicFramePr>
        <p:xfrm>
          <a:off x="6088063" y="1292225"/>
          <a:ext cx="2598737"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ontent Placeholder 28"/>
          <p:cNvGraphicFramePr>
            <a:graphicFrameLocks noGrp="1"/>
          </p:cNvGraphicFramePr>
          <p:nvPr>
            <p:ph sz="quarter" idx="19"/>
            <p:extLst/>
          </p:nvPr>
        </p:nvGraphicFramePr>
        <p:xfrm>
          <a:off x="3386138" y="1292225"/>
          <a:ext cx="2600325" cy="3097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ontent Placeholder 29"/>
          <p:cNvGraphicFramePr>
            <a:graphicFrameLocks noGrp="1"/>
          </p:cNvGraphicFramePr>
          <p:nvPr>
            <p:ph sz="quarter" idx="12"/>
            <p:extLst/>
          </p:nvPr>
        </p:nvGraphicFramePr>
        <p:xfrm>
          <a:off x="685800" y="1292225"/>
          <a:ext cx="2598738" cy="3097213"/>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a:prstGeom prst="rect">
            <a:avLst/>
          </a:prstGeom>
        </p:spPr>
        <p:txBody>
          <a:bodyPr anchor="b"/>
          <a:lstStyle/>
          <a:p>
            <a:r>
              <a:rPr lang="en-US" dirty="0"/>
              <a:t>U.S. electricity generation levels from selected fuels and </a:t>
            </a:r>
            <a:r>
              <a:rPr lang="en-US" dirty="0" smtClean="0"/>
              <a:t>renewable sources</a:t>
            </a:r>
            <a:endParaRPr lang="en-US" dirty="0"/>
          </a:p>
        </p:txBody>
      </p:sp>
      <p:pic>
        <p:nvPicPr>
          <p:cNvPr id="7" name="Picture 6"/>
          <p:cNvPicPr>
            <a:picLocks noChangeAspect="1"/>
          </p:cNvPicPr>
          <p:nvPr/>
        </p:nvPicPr>
        <p:blipFill>
          <a:blip r:embed="rId6"/>
          <a:stretch>
            <a:fillRect/>
          </a:stretch>
        </p:blipFill>
        <p:spPr>
          <a:xfrm>
            <a:off x="43032" y="204870"/>
            <a:ext cx="576228" cy="576228"/>
          </a:xfrm>
          <a:prstGeom prst="rect">
            <a:avLst/>
          </a:prstGeom>
        </p:spPr>
      </p:pic>
      <p:sp>
        <p:nvSpPr>
          <p:cNvPr id="8" name="Rectangle 7"/>
          <p:cNvSpPr/>
          <p:nvPr/>
        </p:nvSpPr>
        <p:spPr>
          <a:xfrm>
            <a:off x="619260" y="793583"/>
            <a:ext cx="6128870" cy="461665"/>
          </a:xfrm>
          <a:prstGeom prst="rect">
            <a:avLst/>
          </a:prstGeom>
        </p:spPr>
        <p:txBody>
          <a:bodyPr wrap="square">
            <a:spAutoFit/>
          </a:bodyPr>
          <a:lstStyle/>
          <a:p>
            <a:pPr eaLnBrk="0" hangingPunct="0"/>
            <a:endParaRPr lang="en-US" sz="1200" b="1" dirty="0" smtClean="0">
              <a:ea typeface="Times New Roman" charset="0"/>
              <a:cs typeface="Times New Roman" charset="0"/>
            </a:endParaRPr>
          </a:p>
          <a:p>
            <a:pPr eaLnBrk="0" hangingPunct="0"/>
            <a:r>
              <a:rPr lang="en-US" sz="1200" b="1" dirty="0" smtClean="0">
                <a:ea typeface="Times New Roman" charset="0"/>
                <a:cs typeface="Times New Roman" charset="0"/>
              </a:rPr>
              <a:t>U.S. electricity generation, AEO2021 renewables cost cases</a:t>
            </a:r>
            <a:endParaRPr lang="en-US" sz="1200" b="1" dirty="0">
              <a:ea typeface="Times New Roman" charset="0"/>
              <a:cs typeface="Times New Roman" charset="0"/>
            </a:endParaRPr>
          </a:p>
        </p:txBody>
      </p:sp>
      <p:sp>
        <p:nvSpPr>
          <p:cNvPr id="9" name="Text Placeholder 2"/>
          <p:cNvSpPr>
            <a:spLocks noGrp="1"/>
          </p:cNvSpPr>
          <p:nvPr>
            <p:ph type="body" sz="quarter" idx="16"/>
          </p:nvPr>
        </p:nvSpPr>
        <p:spPr>
          <a:xfrm>
            <a:off x="685800" y="4457700"/>
            <a:ext cx="8001000" cy="205740"/>
          </a:xfrm>
        </p:spPr>
        <p:txBody>
          <a:bodyPr/>
          <a:lstStyle/>
          <a:p>
            <a:r>
              <a:rPr lang="en-US" dirty="0" smtClean="0"/>
              <a:t>Note: Renewables </a:t>
            </a:r>
            <a:r>
              <a:rPr lang="en-US" dirty="0"/>
              <a:t>category </a:t>
            </a:r>
            <a:r>
              <a:rPr lang="en-US" dirty="0" smtClean="0"/>
              <a:t>includes electricity generation from </a:t>
            </a:r>
            <a:r>
              <a:rPr lang="en-US" dirty="0"/>
              <a:t>wind, solar, </a:t>
            </a:r>
            <a:r>
              <a:rPr lang="en-US" dirty="0" smtClean="0"/>
              <a:t>hydroelectric, geothermal, wood, and other biomass sources. </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47</a:t>
            </a:fld>
            <a:endParaRPr lang="en-US" dirty="0"/>
          </a:p>
        </p:txBody>
      </p:sp>
    </p:spTree>
    <p:extLst>
      <p:ext uri="{BB962C8B-B14F-4D97-AF65-F5344CB8AC3E}">
        <p14:creationId xmlns:p14="http://schemas.microsoft.com/office/powerpoint/2010/main" val="17101003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4"/>
          <p:cNvGraphicFramePr>
            <a:graphicFrameLocks noGrp="1"/>
          </p:cNvGraphicFramePr>
          <p:nvPr>
            <p:ph type="chart" sz="quarter" idx="12"/>
            <p:extLst/>
          </p:nvPr>
        </p:nvGraphicFramePr>
        <p:xfrm>
          <a:off x="459772" y="1330641"/>
          <a:ext cx="8227028"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3"/>
          </p:nvPr>
        </p:nvSpPr>
        <p:spPr>
          <a:xfrm>
            <a:off x="685800" y="1034710"/>
            <a:ext cx="7472779" cy="411480"/>
          </a:xfrm>
        </p:spPr>
        <p:txBody>
          <a:bodyPr/>
          <a:lstStyle/>
          <a:p>
            <a:pPr eaLnBrk="0" hangingPunct="0"/>
            <a:r>
              <a:rPr lang="en-US" b="1" dirty="0">
                <a:solidFill>
                  <a:sysClr val="windowText" lastClr="000000"/>
                </a:solidFill>
                <a:latin typeface="Arial" panose="020B0604020202020204" pitchFamily="34" charset="0"/>
                <a:ea typeface="Times New Roman" charset="0"/>
                <a:cs typeface="Arial" panose="020B0604020202020204" pitchFamily="34" charset="0"/>
              </a:rPr>
              <a:t>Annual electricity generating capacity additions </a:t>
            </a:r>
            <a:r>
              <a:rPr lang="en-US" b="1" dirty="0" smtClean="0">
                <a:solidFill>
                  <a:sysClr val="windowText" lastClr="000000"/>
                </a:solidFill>
                <a:latin typeface="Arial" panose="020B0604020202020204" pitchFamily="34" charset="0"/>
                <a:ea typeface="Times New Roman" charset="0"/>
                <a:cs typeface="Arial" panose="020B0604020202020204" pitchFamily="34" charset="0"/>
              </a:rPr>
              <a:t>and retirements</a:t>
            </a:r>
          </a:p>
          <a:p>
            <a:pPr eaLnBrk="0" hangingPunct="0"/>
            <a:r>
              <a:rPr lang="en-US" b="1" dirty="0" smtClean="0">
                <a:solidFill>
                  <a:sysClr val="windowText" lastClr="000000"/>
                </a:solidFill>
                <a:latin typeface="Arial" panose="020B0604020202020204" pitchFamily="34" charset="0"/>
                <a:ea typeface="Times New Roman" charset="0"/>
                <a:cs typeface="Arial" panose="020B0604020202020204" pitchFamily="34" charset="0"/>
              </a:rPr>
              <a:t>AEO2021 Reference case</a:t>
            </a:r>
            <a:endParaRPr lang="en-US" b="1" dirty="0">
              <a:solidFill>
                <a:sysClr val="windowText" lastClr="000000"/>
              </a:solidFill>
              <a:latin typeface="Arial" panose="020B0604020202020204" pitchFamily="34" charset="0"/>
              <a:ea typeface="Times New Roman" charset="0"/>
              <a:cs typeface="Arial" panose="020B0604020202020204" pitchFamily="34" charset="0"/>
            </a:endParaRPr>
          </a:p>
          <a:p>
            <a:pPr eaLnBrk="0" hangingPunct="0"/>
            <a:r>
              <a:rPr lang="en-US" sz="1100" dirty="0" smtClean="0">
                <a:solidFill>
                  <a:sysClr val="windowText" lastClr="000000"/>
                </a:solidFill>
                <a:latin typeface="Arial" panose="020B0604020202020204" pitchFamily="34" charset="0"/>
                <a:ea typeface="Times New Roman" charset="0"/>
                <a:cs typeface="Arial" panose="020B0604020202020204" pitchFamily="34" charset="0"/>
              </a:rPr>
              <a:t>gigawatts</a:t>
            </a:r>
            <a:endParaRPr lang="en-US" sz="1100" dirty="0">
              <a:solidFill>
                <a:sysClr val="windowText" lastClr="000000"/>
              </a:solidFill>
              <a:latin typeface="Arial" panose="020B0604020202020204" pitchFamily="34" charset="0"/>
              <a:ea typeface="Times New Roman" charset="0"/>
              <a:cs typeface="Arial" panose="020B0604020202020204" pitchFamily="34" charset="0"/>
            </a:endParaRPr>
          </a:p>
        </p:txBody>
      </p:sp>
      <p:sp>
        <p:nvSpPr>
          <p:cNvPr id="6" name="Text Placeholder 5"/>
          <p:cNvSpPr>
            <a:spLocks noGrp="1"/>
          </p:cNvSpPr>
          <p:nvPr>
            <p:ph type="body" sz="quarter" idx="18"/>
          </p:nvPr>
        </p:nvSpPr>
        <p:spPr/>
        <p:txBody>
          <a:bodyPr/>
          <a:lstStyle/>
          <a:p>
            <a:r>
              <a:rPr lang="en-US" dirty="0" smtClean="0"/>
              <a:t>Source: Form EIA-860M, </a:t>
            </a:r>
            <a:r>
              <a:rPr lang="en-US" i="1" dirty="0" smtClean="0"/>
              <a:t>Monthly Update to the Annual Electric Generator Report</a:t>
            </a:r>
            <a:r>
              <a:rPr lang="en-US" dirty="0" smtClean="0"/>
              <a:t>, July 2020</a:t>
            </a:r>
            <a:endParaRPr lang="en-US" dirty="0"/>
          </a:p>
        </p:txBody>
      </p:sp>
      <p:sp>
        <p:nvSpPr>
          <p:cNvPr id="2" name="Title 1"/>
          <p:cNvSpPr>
            <a:spLocks noGrp="1"/>
          </p:cNvSpPr>
          <p:nvPr>
            <p:ph type="title"/>
          </p:nvPr>
        </p:nvSpPr>
        <p:spPr>
          <a:prstGeom prst="rect">
            <a:avLst/>
          </a:prstGeom>
        </p:spPr>
        <p:txBody>
          <a:bodyPr anchor="b"/>
          <a:lstStyle/>
          <a:p>
            <a:r>
              <a:rPr lang="en-US" dirty="0" smtClean="0"/>
              <a:t>U.S. retiring and new </a:t>
            </a:r>
            <a:r>
              <a:rPr lang="en-US" dirty="0"/>
              <a:t>generating </a:t>
            </a:r>
            <a:r>
              <a:rPr lang="en-US" dirty="0" smtClean="0"/>
              <a:t>capacity</a:t>
            </a:r>
            <a:endParaRPr lang="en-US" dirty="0"/>
          </a:p>
        </p:txBody>
      </p:sp>
      <p:pic>
        <p:nvPicPr>
          <p:cNvPr id="7" name="Picture 6"/>
          <p:cNvPicPr>
            <a:picLocks noChangeAspect="1"/>
          </p:cNvPicPr>
          <p:nvPr/>
        </p:nvPicPr>
        <p:blipFill>
          <a:blip r:embed="rId4"/>
          <a:stretch>
            <a:fillRect/>
          </a:stretch>
        </p:blipFill>
        <p:spPr>
          <a:xfrm>
            <a:off x="43032" y="204870"/>
            <a:ext cx="576228" cy="576228"/>
          </a:xfrm>
          <a:prstGeom prst="rect">
            <a:avLst/>
          </a:prstGeom>
        </p:spPr>
      </p:pic>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48</a:t>
            </a:fld>
            <a:endParaRPr lang="en-US" dirty="0"/>
          </a:p>
        </p:txBody>
      </p:sp>
    </p:spTree>
    <p:extLst>
      <p:ext uri="{BB962C8B-B14F-4D97-AF65-F5344CB8AC3E}">
        <p14:creationId xmlns:p14="http://schemas.microsoft.com/office/powerpoint/2010/main" val="1543752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84"/>
            <a:ext cx="8001000" cy="765314"/>
          </a:xfrm>
          <a:prstGeom prst="rect">
            <a:avLst/>
          </a:prstGeom>
        </p:spPr>
        <p:txBody>
          <a:bodyPr anchor="b"/>
          <a:lstStyle/>
          <a:p>
            <a:r>
              <a:rPr lang="en-US" dirty="0" smtClean="0"/>
              <a:t>U.S. cumulative retiring </a:t>
            </a:r>
            <a:r>
              <a:rPr lang="en-US" dirty="0"/>
              <a:t>and new generating </a:t>
            </a:r>
            <a:r>
              <a:rPr lang="en-US" dirty="0" smtClean="0"/>
              <a:t>capacity </a:t>
            </a:r>
            <a:endParaRPr lang="en-US" dirty="0"/>
          </a:p>
        </p:txBody>
      </p:sp>
      <p:pic>
        <p:nvPicPr>
          <p:cNvPr id="7" name="Picture 6"/>
          <p:cNvPicPr>
            <a:picLocks noChangeAspect="1"/>
          </p:cNvPicPr>
          <p:nvPr/>
        </p:nvPicPr>
        <p:blipFill>
          <a:blip r:embed="rId3"/>
          <a:stretch>
            <a:fillRect/>
          </a:stretch>
        </p:blipFill>
        <p:spPr>
          <a:xfrm>
            <a:off x="43032" y="204870"/>
            <a:ext cx="576228" cy="576228"/>
          </a:xfrm>
          <a:prstGeom prst="rect">
            <a:avLst/>
          </a:prstGeom>
        </p:spPr>
      </p:pic>
      <p:graphicFrame>
        <p:nvGraphicFramePr>
          <p:cNvPr id="8" name="Chart 7"/>
          <p:cNvGraphicFramePr>
            <a:graphicFrameLocks/>
          </p:cNvGraphicFramePr>
          <p:nvPr>
            <p:extLst/>
          </p:nvPr>
        </p:nvGraphicFramePr>
        <p:xfrm>
          <a:off x="455726" y="948201"/>
          <a:ext cx="8000999" cy="29048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nvPr>
        </p:nvGraphicFramePr>
        <p:xfrm>
          <a:off x="745012" y="3805849"/>
          <a:ext cx="7711713" cy="1043064"/>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49</a:t>
            </a:fld>
            <a:endParaRPr lang="en-US" dirty="0"/>
          </a:p>
        </p:txBody>
      </p:sp>
    </p:spTree>
    <p:extLst>
      <p:ext uri="{BB962C8B-B14F-4D97-AF65-F5344CB8AC3E}">
        <p14:creationId xmlns:p14="http://schemas.microsoft.com/office/powerpoint/2010/main" val="540058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p:cNvPicPr>
            <a:picLocks noChangeAspect="1"/>
          </p:cNvPicPr>
          <p:nvPr/>
        </p:nvPicPr>
        <p:blipFill>
          <a:blip r:embed="rId3"/>
          <a:stretch>
            <a:fillRect/>
          </a:stretch>
        </p:blipFill>
        <p:spPr>
          <a:xfrm>
            <a:off x="1251599" y="1260618"/>
            <a:ext cx="1833750" cy="1845000"/>
          </a:xfrm>
          <a:prstGeom prst="rect">
            <a:avLst/>
          </a:prstGeom>
        </p:spPr>
      </p:pic>
      <p:sp>
        <p:nvSpPr>
          <p:cNvPr id="12" name="Title 1"/>
          <p:cNvSpPr txBox="1">
            <a:spLocks/>
          </p:cNvSpPr>
          <p:nvPr/>
        </p:nvSpPr>
        <p:spPr>
          <a:xfrm>
            <a:off x="3334876" y="1733274"/>
            <a:ext cx="5063114" cy="1023676"/>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a:solidFill>
                  <a:schemeClr val="bg1"/>
                </a:solidFill>
              </a:rPr>
              <a:t>Overview of </a:t>
            </a:r>
            <a:r>
              <a:rPr lang="en-US" sz="2800" dirty="0" smtClean="0">
                <a:solidFill>
                  <a:schemeClr val="bg1"/>
                </a:solidFill>
              </a:rPr>
              <a:t>U.S. energy markets</a:t>
            </a:r>
          </a:p>
          <a:p>
            <a:r>
              <a:rPr lang="en-US" sz="1000" dirty="0" smtClean="0">
                <a:solidFill>
                  <a:schemeClr val="bg1"/>
                </a:solidFill>
                <a:latin typeface="+mn-lt"/>
              </a:rPr>
              <a:t>The </a:t>
            </a:r>
            <a:r>
              <a:rPr lang="en-US" sz="1000" i="1" dirty="0" smtClean="0">
                <a:solidFill>
                  <a:schemeClr val="bg1"/>
                </a:solidFill>
                <a:latin typeface="+mn-lt"/>
              </a:rPr>
              <a:t>Annual Energy Outlook </a:t>
            </a:r>
            <a:r>
              <a:rPr lang="en-US" sz="1000" dirty="0" smtClean="0">
                <a:solidFill>
                  <a:schemeClr val="bg1"/>
                </a:solidFill>
                <a:latin typeface="+mn-lt"/>
              </a:rPr>
              <a:t>(AEO) presents modeled projections of future energy production and energy use in the United States.</a:t>
            </a:r>
          </a:p>
        </p:txBody>
      </p:sp>
    </p:spTree>
    <p:extLst>
      <p:ext uri="{BB962C8B-B14F-4D97-AF65-F5344CB8AC3E}">
        <p14:creationId xmlns:p14="http://schemas.microsoft.com/office/powerpoint/2010/main" val="41905651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Electricity prices by components and </a:t>
            </a:r>
            <a:r>
              <a:rPr lang="en-US" dirty="0" smtClean="0"/>
              <a:t>long-term </a:t>
            </a:r>
            <a:r>
              <a:rPr lang="en-US" dirty="0"/>
              <a:t>average electricity </a:t>
            </a:r>
            <a:r>
              <a:rPr lang="en-US" dirty="0" smtClean="0"/>
              <a:t>prices</a:t>
            </a:r>
            <a:endParaRPr lang="en-US" dirty="0"/>
          </a:p>
        </p:txBody>
      </p:sp>
      <p:pic>
        <p:nvPicPr>
          <p:cNvPr id="7" name="Picture 6"/>
          <p:cNvPicPr>
            <a:picLocks noChangeAspect="1"/>
          </p:cNvPicPr>
          <p:nvPr/>
        </p:nvPicPr>
        <p:blipFill>
          <a:blip r:embed="rId3"/>
          <a:stretch>
            <a:fillRect/>
          </a:stretch>
        </p:blipFill>
        <p:spPr>
          <a:xfrm>
            <a:off x="43032" y="204870"/>
            <a:ext cx="576228" cy="576228"/>
          </a:xfrm>
          <a:prstGeom prst="rect">
            <a:avLst/>
          </a:prstGeom>
        </p:spPr>
      </p:pic>
      <p:graphicFrame>
        <p:nvGraphicFramePr>
          <p:cNvPr id="11" name="Content Placeholder 25"/>
          <p:cNvGraphicFramePr>
            <a:graphicFrameLocks noGrp="1"/>
          </p:cNvGraphicFramePr>
          <p:nvPr>
            <p:ph sz="quarter" idx="12"/>
            <p:extLst/>
          </p:nvPr>
        </p:nvGraphicFramePr>
        <p:xfrm>
          <a:off x="685800" y="892175"/>
          <a:ext cx="3932238"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ontent Placeholder 26"/>
          <p:cNvGraphicFramePr>
            <a:graphicFrameLocks noGrp="1"/>
          </p:cNvGraphicFramePr>
          <p:nvPr>
            <p:ph sz="quarter" idx="13"/>
            <p:extLst/>
          </p:nvPr>
        </p:nvGraphicFramePr>
        <p:xfrm>
          <a:off x="4664075" y="892175"/>
          <a:ext cx="4022725"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50</a:t>
            </a:fld>
            <a:endParaRPr lang="en-US" dirty="0"/>
          </a:p>
        </p:txBody>
      </p:sp>
    </p:spTree>
    <p:extLst>
      <p:ext uri="{BB962C8B-B14F-4D97-AF65-F5344CB8AC3E}">
        <p14:creationId xmlns:p14="http://schemas.microsoft.com/office/powerpoint/2010/main" val="4306817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0"/>
          <p:cNvGraphicFramePr>
            <a:graphicFrameLocks noGrp="1"/>
          </p:cNvGraphicFramePr>
          <p:nvPr>
            <p:ph sz="quarter" idx="13"/>
            <p:extLst/>
          </p:nvPr>
        </p:nvGraphicFramePr>
        <p:xfrm>
          <a:off x="4664075" y="1350650"/>
          <a:ext cx="4022725" cy="303878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prstGeom prst="rect">
            <a:avLst/>
          </a:prstGeom>
        </p:spPr>
        <p:txBody>
          <a:bodyPr anchor="b"/>
          <a:lstStyle/>
          <a:p>
            <a:r>
              <a:rPr lang="en-US" dirty="0" smtClean="0"/>
              <a:t>Hybrid versus stand-alone solar photovoltaic (PV) and energy storage systems</a:t>
            </a:r>
            <a:endParaRPr lang="en-US" dirty="0"/>
          </a:p>
        </p:txBody>
      </p:sp>
      <p:sp>
        <p:nvSpPr>
          <p:cNvPr id="17" name="Text Placeholder 16"/>
          <p:cNvSpPr>
            <a:spLocks noGrp="1"/>
          </p:cNvSpPr>
          <p:nvPr>
            <p:ph type="body" sz="quarter" idx="18"/>
          </p:nvPr>
        </p:nvSpPr>
        <p:spPr>
          <a:xfrm>
            <a:off x="4663440" y="1125661"/>
            <a:ext cx="4023360" cy="350851"/>
          </a:xfrm>
        </p:spPr>
        <p:txBody>
          <a:bodyPr/>
          <a:lstStyle/>
          <a:p>
            <a:pPr marL="0" indent="0" algn="l">
              <a:spcBef>
                <a:spcPts val="0"/>
              </a:spcBef>
            </a:pPr>
            <a:r>
              <a:rPr lang="en-US" b="1" dirty="0" smtClean="0"/>
              <a:t>U.S. storage energy capacity, power sector </a:t>
            </a:r>
          </a:p>
          <a:p>
            <a:pPr marL="0" indent="0" algn="l">
              <a:spcBef>
                <a:spcPts val="0"/>
              </a:spcBef>
            </a:pPr>
            <a:r>
              <a:rPr lang="en-US" b="1" dirty="0" smtClean="0"/>
              <a:t>AEO2021 Reference case</a:t>
            </a:r>
            <a:endParaRPr lang="en-US" b="1" dirty="0"/>
          </a:p>
          <a:p>
            <a:pPr marL="0" indent="0" algn="l">
              <a:spcBef>
                <a:spcPts val="0"/>
              </a:spcBef>
            </a:pPr>
            <a:r>
              <a:rPr lang="en-US" sz="1100" dirty="0"/>
              <a:t>billion </a:t>
            </a:r>
            <a:r>
              <a:rPr lang="en-US" sz="1100" dirty="0" err="1" smtClean="0"/>
              <a:t>kilowatthours</a:t>
            </a:r>
            <a:endParaRPr lang="en-US" sz="1100" dirty="0"/>
          </a:p>
        </p:txBody>
      </p:sp>
      <p:pic>
        <p:nvPicPr>
          <p:cNvPr id="7" name="Picture 6"/>
          <p:cNvPicPr>
            <a:picLocks noChangeAspect="1"/>
          </p:cNvPicPr>
          <p:nvPr/>
        </p:nvPicPr>
        <p:blipFill>
          <a:blip r:embed="rId4"/>
          <a:stretch>
            <a:fillRect/>
          </a:stretch>
        </p:blipFill>
        <p:spPr>
          <a:xfrm>
            <a:off x="43032" y="204870"/>
            <a:ext cx="576228" cy="576228"/>
          </a:xfrm>
          <a:prstGeom prst="rect">
            <a:avLst/>
          </a:prstGeom>
        </p:spPr>
      </p:pic>
      <p:sp>
        <p:nvSpPr>
          <p:cNvPr id="16" name="Text Placeholder 15"/>
          <p:cNvSpPr>
            <a:spLocks noGrp="1"/>
          </p:cNvSpPr>
          <p:nvPr>
            <p:ph type="body" sz="quarter" idx="17"/>
          </p:nvPr>
        </p:nvSpPr>
        <p:spPr>
          <a:xfrm>
            <a:off x="708502" y="1125662"/>
            <a:ext cx="3931920" cy="350851"/>
          </a:xfrm>
        </p:spPr>
        <p:txBody>
          <a:bodyPr/>
          <a:lstStyle/>
          <a:p>
            <a:pPr marL="0" indent="0">
              <a:spcBef>
                <a:spcPts val="0"/>
              </a:spcBef>
            </a:pPr>
            <a:r>
              <a:rPr lang="en-US" b="1" dirty="0" smtClean="0"/>
              <a:t>U.S. solar PV generating capacity, all sectors </a:t>
            </a:r>
            <a:endParaRPr lang="en-US" b="1" dirty="0"/>
          </a:p>
          <a:p>
            <a:pPr marL="0" indent="0">
              <a:spcBef>
                <a:spcPts val="0"/>
              </a:spcBef>
            </a:pPr>
            <a:r>
              <a:rPr lang="en-US" b="1" dirty="0" smtClean="0"/>
              <a:t>AEO2021 </a:t>
            </a:r>
            <a:r>
              <a:rPr lang="en-US" b="1" dirty="0"/>
              <a:t>Reference </a:t>
            </a:r>
            <a:r>
              <a:rPr lang="en-US" b="1" dirty="0" smtClean="0"/>
              <a:t>case</a:t>
            </a:r>
            <a:endParaRPr lang="en-US" b="1" dirty="0"/>
          </a:p>
          <a:p>
            <a:pPr marL="0" indent="0">
              <a:spcBef>
                <a:spcPts val="0"/>
              </a:spcBef>
            </a:pPr>
            <a:r>
              <a:rPr lang="en-US" sz="1100" dirty="0"/>
              <a:t>gigawatts</a:t>
            </a:r>
          </a:p>
        </p:txBody>
      </p:sp>
      <p:graphicFrame>
        <p:nvGraphicFramePr>
          <p:cNvPr id="11" name="Content Placeholder 16"/>
          <p:cNvGraphicFramePr>
            <a:graphicFrameLocks noGrp="1"/>
          </p:cNvGraphicFramePr>
          <p:nvPr>
            <p:ph sz="quarter" idx="12"/>
            <p:extLst/>
          </p:nvPr>
        </p:nvGraphicFramePr>
        <p:xfrm>
          <a:off x="562135" y="1350650"/>
          <a:ext cx="3932238" cy="3097213"/>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51</a:t>
            </a:fld>
            <a:endParaRPr lang="en-US" dirty="0"/>
          </a:p>
        </p:txBody>
      </p:sp>
    </p:spTree>
    <p:extLst>
      <p:ext uri="{BB962C8B-B14F-4D97-AF65-F5344CB8AC3E}">
        <p14:creationId xmlns:p14="http://schemas.microsoft.com/office/powerpoint/2010/main" val="9254218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capacity by source and region</a:t>
            </a:r>
            <a:endParaRPr lang="en-US" dirty="0"/>
          </a:p>
        </p:txBody>
      </p:sp>
      <p:sp>
        <p:nvSpPr>
          <p:cNvPr id="4" name="Text Placeholder 3"/>
          <p:cNvSpPr>
            <a:spLocks noGrp="1"/>
          </p:cNvSpPr>
          <p:nvPr>
            <p:ph type="body" sz="quarter" idx="16"/>
          </p:nvPr>
        </p:nvSpPr>
        <p:spPr/>
        <p:txBody>
          <a:bodyPr/>
          <a:lstStyle/>
          <a:p>
            <a:endParaRPr lang="en-US"/>
          </a:p>
        </p:txBody>
      </p:sp>
      <p:pic>
        <p:nvPicPr>
          <p:cNvPr id="7" name="Picture 6"/>
          <p:cNvPicPr>
            <a:picLocks noChangeAspect="1"/>
          </p:cNvPicPr>
          <p:nvPr/>
        </p:nvPicPr>
        <p:blipFill>
          <a:blip r:embed="rId3"/>
          <a:stretch>
            <a:fillRect/>
          </a:stretch>
        </p:blipFill>
        <p:spPr>
          <a:xfrm>
            <a:off x="43032" y="204870"/>
            <a:ext cx="576228" cy="576228"/>
          </a:xfrm>
          <a:prstGeom prst="rect">
            <a:avLst/>
          </a:prstGeom>
        </p:spPr>
      </p:pic>
      <p:graphicFrame>
        <p:nvGraphicFramePr>
          <p:cNvPr id="13" name="Chart 12"/>
          <p:cNvGraphicFramePr>
            <a:graphicFrameLocks/>
          </p:cNvGraphicFramePr>
          <p:nvPr>
            <p:extLst/>
          </p:nvPr>
        </p:nvGraphicFramePr>
        <p:xfrm>
          <a:off x="636786" y="929686"/>
          <a:ext cx="8405995" cy="3826578"/>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a:blip r:embed="rId5"/>
          <a:stretch>
            <a:fillRect/>
          </a:stretch>
        </p:blipFill>
        <p:spPr>
          <a:xfrm>
            <a:off x="6807306" y="168271"/>
            <a:ext cx="2284489" cy="1542288"/>
          </a:xfrm>
          <a:prstGeom prst="rect">
            <a:avLst/>
          </a:prstGeom>
        </p:spPr>
      </p:pic>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52</a:t>
            </a:fld>
            <a:endParaRPr lang="en-US" dirty="0"/>
          </a:p>
        </p:txBody>
      </p:sp>
    </p:spTree>
    <p:extLst>
      <p:ext uri="{BB962C8B-B14F-4D97-AF65-F5344CB8AC3E}">
        <p14:creationId xmlns:p14="http://schemas.microsoft.com/office/powerpoint/2010/main" val="34129749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p:txBody>
          <a:bodyPr/>
          <a:lstStyle/>
          <a:p>
            <a:r>
              <a:rPr lang="en-US" dirty="0" smtClean="0"/>
              <a:t>Note: CCGT = natural gas combined cycle, PV = solar photovoltaic</a:t>
            </a:r>
            <a:endParaRPr lang="en-US" dirty="0"/>
          </a:p>
        </p:txBody>
      </p:sp>
      <p:sp>
        <p:nvSpPr>
          <p:cNvPr id="2" name="Title 1"/>
          <p:cNvSpPr>
            <a:spLocks noGrp="1"/>
          </p:cNvSpPr>
          <p:nvPr>
            <p:ph type="title"/>
          </p:nvPr>
        </p:nvSpPr>
        <p:spPr>
          <a:prstGeom prst="rect">
            <a:avLst/>
          </a:prstGeom>
        </p:spPr>
        <p:txBody>
          <a:bodyPr anchor="b"/>
          <a:lstStyle/>
          <a:p>
            <a:r>
              <a:rPr lang="en-US" dirty="0" smtClean="0"/>
              <a:t>Economic cost competitiveness of generating technologies</a:t>
            </a:r>
            <a:endParaRPr lang="en-US" dirty="0"/>
          </a:p>
        </p:txBody>
      </p:sp>
      <p:pic>
        <p:nvPicPr>
          <p:cNvPr id="7" name="Picture 6"/>
          <p:cNvPicPr>
            <a:picLocks noChangeAspect="1"/>
          </p:cNvPicPr>
          <p:nvPr/>
        </p:nvPicPr>
        <p:blipFill>
          <a:blip r:embed="rId3"/>
          <a:stretch>
            <a:fillRect/>
          </a:stretch>
        </p:blipFill>
        <p:spPr>
          <a:xfrm>
            <a:off x="43032" y="204870"/>
            <a:ext cx="576228" cy="576228"/>
          </a:xfrm>
          <a:prstGeom prst="rect">
            <a:avLst/>
          </a:prstGeom>
        </p:spPr>
      </p:pic>
      <p:sp>
        <p:nvSpPr>
          <p:cNvPr id="18" name="Rectangle 17"/>
          <p:cNvSpPr/>
          <p:nvPr/>
        </p:nvSpPr>
        <p:spPr>
          <a:xfrm>
            <a:off x="690372" y="1268794"/>
            <a:ext cx="8001000" cy="3120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30" name="Group 29"/>
          <p:cNvGrpSpPr/>
          <p:nvPr/>
        </p:nvGrpSpPr>
        <p:grpSpPr>
          <a:xfrm>
            <a:off x="619260" y="1507853"/>
            <a:ext cx="4512948" cy="2992913"/>
            <a:chOff x="1197812" y="1268794"/>
            <a:chExt cx="4674160" cy="3099826"/>
          </a:xfrm>
        </p:grpSpPr>
        <p:graphicFrame>
          <p:nvGraphicFramePr>
            <p:cNvPr id="19" name="Chart 18"/>
            <p:cNvGraphicFramePr>
              <a:graphicFrameLocks/>
            </p:cNvGraphicFramePr>
            <p:nvPr>
              <p:extLst/>
            </p:nvPr>
          </p:nvGraphicFramePr>
          <p:xfrm>
            <a:off x="1566672" y="2747550"/>
            <a:ext cx="1371600" cy="1371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nvPr>
          </p:nvGraphicFramePr>
          <p:xfrm>
            <a:off x="1566672" y="1268794"/>
            <a:ext cx="1371600" cy="1371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a:graphicFrameLocks/>
            </p:cNvGraphicFramePr>
            <p:nvPr>
              <p:extLst/>
            </p:nvPr>
          </p:nvGraphicFramePr>
          <p:xfrm>
            <a:off x="3033522" y="2747550"/>
            <a:ext cx="1371600" cy="1371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p:cNvGraphicFramePr>
              <a:graphicFrameLocks/>
            </p:cNvGraphicFramePr>
            <p:nvPr>
              <p:extLst/>
            </p:nvPr>
          </p:nvGraphicFramePr>
          <p:xfrm>
            <a:off x="3033522" y="1268794"/>
            <a:ext cx="1371600" cy="13716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p:cNvGraphicFramePr>
              <a:graphicFrameLocks/>
            </p:cNvGraphicFramePr>
            <p:nvPr>
              <p:extLst/>
            </p:nvPr>
          </p:nvGraphicFramePr>
          <p:xfrm>
            <a:off x="4500372" y="1268794"/>
            <a:ext cx="1371600" cy="1371600"/>
          </p:xfrm>
          <a:graphic>
            <a:graphicData uri="http://schemas.openxmlformats.org/drawingml/2006/chart">
              <c:chart xmlns:c="http://schemas.openxmlformats.org/drawingml/2006/chart" xmlns:r="http://schemas.openxmlformats.org/officeDocument/2006/relationships" r:id="rId8"/>
            </a:graphicData>
          </a:graphic>
        </p:graphicFrame>
        <p:sp>
          <p:nvSpPr>
            <p:cNvPr id="25" name="TextBox 9"/>
            <p:cNvSpPr txBox="1"/>
            <p:nvPr/>
          </p:nvSpPr>
          <p:spPr>
            <a:xfrm>
              <a:off x="1755579" y="4091621"/>
              <a:ext cx="1959191" cy="27699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dirty="0" err="1" smtClean="0">
                  <a:latin typeface="Arial" panose="020B0604020202020204" pitchFamily="34" charset="0"/>
                  <a:cs typeface="Arial" panose="020B0604020202020204" pitchFamily="34" charset="0"/>
                </a:rPr>
                <a:t>levelized</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cost of electricity</a:t>
              </a:r>
            </a:p>
          </p:txBody>
        </p:sp>
        <p:sp>
          <p:nvSpPr>
            <p:cNvPr id="26" name="TextBox 9"/>
            <p:cNvSpPr txBox="1"/>
            <p:nvPr/>
          </p:nvSpPr>
          <p:spPr>
            <a:xfrm rot="16200000">
              <a:off x="67375" y="2690458"/>
              <a:ext cx="2537874" cy="27699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non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dirty="0" err="1" smtClean="0">
                  <a:latin typeface="Arial" panose="020B0604020202020204" pitchFamily="34" charset="0"/>
                  <a:cs typeface="Arial" panose="020B0604020202020204" pitchFamily="34" charset="0"/>
                </a:rPr>
                <a:t>levelized</a:t>
              </a:r>
              <a:r>
                <a:rPr lang="en-US" sz="1200" dirty="0" smtClean="0">
                  <a:latin typeface="Arial" panose="020B0604020202020204" pitchFamily="34" charset="0"/>
                  <a:cs typeface="Arial" panose="020B0604020202020204" pitchFamily="34" charset="0"/>
                </a:rPr>
                <a:t> avoided cost </a:t>
              </a:r>
              <a:r>
                <a:rPr lang="en-US" sz="1200" dirty="0">
                  <a:latin typeface="Arial" panose="020B0604020202020204" pitchFamily="34" charset="0"/>
                  <a:cs typeface="Arial" panose="020B0604020202020204" pitchFamily="34" charset="0"/>
                </a:rPr>
                <a:t>of electricity</a:t>
              </a:r>
            </a:p>
          </p:txBody>
        </p:sp>
      </p:grpSp>
      <p:grpSp>
        <p:nvGrpSpPr>
          <p:cNvPr id="29" name="Group 28"/>
          <p:cNvGrpSpPr/>
          <p:nvPr/>
        </p:nvGrpSpPr>
        <p:grpSpPr>
          <a:xfrm>
            <a:off x="5600520" y="1556781"/>
            <a:ext cx="1458119" cy="1028844"/>
            <a:chOff x="6139471" y="1454909"/>
            <a:chExt cx="1458119" cy="1028844"/>
          </a:xfrm>
        </p:grpSpPr>
        <p:sp>
          <p:nvSpPr>
            <p:cNvPr id="24" name="TextBox 8"/>
            <p:cNvSpPr txBox="1"/>
            <p:nvPr/>
          </p:nvSpPr>
          <p:spPr>
            <a:xfrm>
              <a:off x="6225990" y="1454909"/>
              <a:ext cx="1371600" cy="102884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dirty="0">
                  <a:solidFill>
                    <a:schemeClr val="tx1"/>
                  </a:solidFill>
                  <a:latin typeface="Arial" panose="020B0604020202020204" pitchFamily="34" charset="0"/>
                  <a:cs typeface="Arial" panose="020B0604020202020204" pitchFamily="34" charset="0"/>
                </a:rPr>
                <a:t>regions with built</a:t>
              </a:r>
              <a:r>
                <a:rPr lang="en-US" sz="1200" baseline="0" dirty="0">
                  <a:solidFill>
                    <a:schemeClr val="tx1"/>
                  </a:solidFill>
                  <a:latin typeface="Arial" panose="020B0604020202020204" pitchFamily="34" charset="0"/>
                  <a:cs typeface="Arial" panose="020B0604020202020204" pitchFamily="34" charset="0"/>
                </a:rPr>
                <a:t> capacity</a:t>
              </a:r>
              <a:endParaRPr lang="en-US" sz="1200" dirty="0">
                <a:solidFill>
                  <a:schemeClr val="tx1"/>
                </a:solidFill>
                <a:latin typeface="Arial" panose="020B0604020202020204" pitchFamily="34" charset="0"/>
                <a:cs typeface="Arial" panose="020B0604020202020204" pitchFamily="34" charset="0"/>
              </a:endParaRPr>
            </a:p>
            <a:p>
              <a:endParaRPr lang="en-US" sz="1200" dirty="0" smtClean="0">
                <a:solidFill>
                  <a:schemeClr val="tx1"/>
                </a:solidFill>
                <a:latin typeface="Arial" panose="020B0604020202020204" pitchFamily="34" charset="0"/>
                <a:cs typeface="Arial" panose="020B0604020202020204" pitchFamily="34" charset="0"/>
              </a:endParaRPr>
            </a:p>
            <a:p>
              <a:r>
                <a:rPr lang="en-US" sz="1200" dirty="0" smtClean="0">
                  <a:solidFill>
                    <a:schemeClr val="tx1"/>
                  </a:solidFill>
                  <a:latin typeface="Arial" panose="020B0604020202020204" pitchFamily="34" charset="0"/>
                  <a:cs typeface="Arial" panose="020B0604020202020204" pitchFamily="34" charset="0"/>
                </a:rPr>
                <a:t>regions </a:t>
              </a:r>
              <a:r>
                <a:rPr lang="en-US" sz="1200" dirty="0">
                  <a:solidFill>
                    <a:schemeClr val="tx1"/>
                  </a:solidFill>
                  <a:latin typeface="Arial" panose="020B0604020202020204" pitchFamily="34" charset="0"/>
                  <a:cs typeface="Arial" panose="020B0604020202020204" pitchFamily="34" charset="0"/>
                </a:rPr>
                <a:t>with no built</a:t>
              </a:r>
              <a:r>
                <a:rPr lang="en-US" sz="1200" baseline="0" dirty="0">
                  <a:solidFill>
                    <a:schemeClr val="tx1"/>
                  </a:solidFill>
                  <a:latin typeface="Arial" panose="020B0604020202020204" pitchFamily="34" charset="0"/>
                  <a:cs typeface="Arial" panose="020B0604020202020204" pitchFamily="34" charset="0"/>
                </a:rPr>
                <a:t> capacity</a:t>
              </a:r>
            </a:p>
            <a:p>
              <a:endParaRPr lang="en-US" sz="1200" baseline="0" dirty="0">
                <a:latin typeface="Arial" panose="020B0604020202020204" pitchFamily="34" charset="0"/>
                <a:cs typeface="Arial" panose="020B0604020202020204" pitchFamily="34" charset="0"/>
              </a:endParaRPr>
            </a:p>
          </p:txBody>
        </p:sp>
        <p:sp>
          <p:nvSpPr>
            <p:cNvPr id="8" name="Oval 7"/>
            <p:cNvSpPr/>
            <p:nvPr/>
          </p:nvSpPr>
          <p:spPr>
            <a:xfrm>
              <a:off x="6139471" y="1556781"/>
              <a:ext cx="88900" cy="889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139471" y="2106943"/>
              <a:ext cx="88900" cy="88900"/>
            </a:xfrm>
            <a:prstGeom prst="ellipse">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8"/>
          <p:cNvSpPr txBox="1"/>
          <p:nvPr/>
        </p:nvSpPr>
        <p:spPr>
          <a:xfrm>
            <a:off x="3979588" y="2949697"/>
            <a:ext cx="3424428" cy="112366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45720" rIns="4572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dirty="0" smtClean="0">
                <a:solidFill>
                  <a:schemeClr val="tx1"/>
                </a:solidFill>
                <a:latin typeface="Arial" panose="020B0604020202020204" pitchFamily="34" charset="0"/>
                <a:cs typeface="Arial" panose="020B0604020202020204" pitchFamily="34" charset="0"/>
              </a:rPr>
              <a:t>Economically attractive builds are shown above the diagonal breakeven line for each technology.</a:t>
            </a:r>
          </a:p>
          <a:p>
            <a:endParaRPr lang="en-US" sz="1200" dirty="0" smtClean="0">
              <a:solidFill>
                <a:schemeClr val="tx1"/>
              </a:solidFill>
              <a:latin typeface="Arial" panose="020B0604020202020204" pitchFamily="34" charset="0"/>
              <a:cs typeface="Arial" panose="020B0604020202020204" pitchFamily="34" charset="0"/>
            </a:endParaRPr>
          </a:p>
          <a:p>
            <a:r>
              <a:rPr lang="en-US" sz="1200" dirty="0" smtClean="0">
                <a:solidFill>
                  <a:schemeClr val="tx1"/>
                </a:solidFill>
                <a:latin typeface="Arial" panose="020B0604020202020204" pitchFamily="34" charset="0"/>
                <a:cs typeface="Arial" panose="020B0604020202020204" pitchFamily="34" charset="0"/>
              </a:rPr>
              <a:t>The </a:t>
            </a:r>
            <a:r>
              <a:rPr lang="en-US" sz="1200" dirty="0">
                <a:solidFill>
                  <a:schemeClr val="tx1"/>
                </a:solidFill>
                <a:latin typeface="Arial" panose="020B0604020202020204" pitchFamily="34" charset="0"/>
                <a:cs typeface="Arial" panose="020B0604020202020204" pitchFamily="34" charset="0"/>
              </a:rPr>
              <a:t>solid, colored circles on the figure indicate that projects tend to be built in regions where revenue (LACE) exceeds costs (LCOE)</a:t>
            </a:r>
            <a:endParaRPr lang="en-US" sz="1200" baseline="0" dirty="0">
              <a:solidFill>
                <a:schemeClr val="tx1"/>
              </a:solidFill>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3"/>
          </p:nvPr>
        </p:nvSpPr>
        <p:spPr>
          <a:xfrm>
            <a:off x="684610" y="1076720"/>
            <a:ext cx="7607300" cy="411480"/>
          </a:xfrm>
        </p:spPr>
        <p:txBody>
          <a:bodyPr/>
          <a:lstStyle/>
          <a:p>
            <a:pPr eaLnBrk="0" hangingPunct="0"/>
            <a:r>
              <a:rPr lang="en-US" b="1" dirty="0" smtClean="0">
                <a:solidFill>
                  <a:sysClr val="windowText" lastClr="000000"/>
                </a:solidFill>
                <a:ea typeface="Times New Roman" charset="0"/>
                <a:cs typeface="Times New Roman" charset="0"/>
              </a:rPr>
              <a:t>Levelized avoided cost of electricity (LACE) and levelized cost of electricity (LCOE) by technology, </a:t>
            </a:r>
          </a:p>
          <a:p>
            <a:pPr eaLnBrk="0" hangingPunct="0"/>
            <a:r>
              <a:rPr lang="en-US" b="1" dirty="0" smtClean="0">
                <a:solidFill>
                  <a:sysClr val="windowText" lastClr="000000"/>
                </a:solidFill>
                <a:ea typeface="Times New Roman" charset="0"/>
                <a:cs typeface="Times New Roman" charset="0"/>
              </a:rPr>
              <a:t>2026 online year, AEO2021 Reference case</a:t>
            </a:r>
            <a:endParaRPr lang="en-US" b="1" dirty="0">
              <a:solidFill>
                <a:sysClr val="windowText" lastClr="000000"/>
              </a:solidFill>
              <a:ea typeface="Times New Roman" charset="0"/>
              <a:cs typeface="Times New Roman" charset="0"/>
            </a:endParaRPr>
          </a:p>
          <a:p>
            <a:pPr eaLnBrk="0" hangingPunct="0"/>
            <a:r>
              <a:rPr lang="en-US" dirty="0" smtClean="0">
                <a:solidFill>
                  <a:sysClr val="windowText" lastClr="000000"/>
                </a:solidFill>
                <a:ea typeface="Times New Roman" charset="0"/>
                <a:cs typeface="Times New Roman" charset="0"/>
              </a:rPr>
              <a:t>2020 dollars per megawatthour</a:t>
            </a:r>
            <a:endParaRPr lang="en-US" dirty="0">
              <a:solidFill>
                <a:sysClr val="windowText" lastClr="000000"/>
              </a:solidFill>
              <a:ea typeface="Times New Roman" charset="0"/>
              <a:cs typeface="Times New Roman" charset="0"/>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53</a:t>
            </a:fld>
            <a:endParaRPr lang="en-US" dirty="0"/>
          </a:p>
        </p:txBody>
      </p:sp>
    </p:spTree>
    <p:extLst>
      <p:ext uri="{BB962C8B-B14F-4D97-AF65-F5344CB8AC3E}">
        <p14:creationId xmlns:p14="http://schemas.microsoft.com/office/powerpoint/2010/main" val="21956195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685800" y="1013277"/>
            <a:ext cx="8001000" cy="638313"/>
          </a:xfrm>
        </p:spPr>
        <p:txBody>
          <a:bodyPr/>
          <a:lstStyle/>
          <a:p>
            <a:pPr marL="0" indent="0"/>
            <a:r>
              <a:rPr lang="en-US" b="1" dirty="0" smtClean="0"/>
              <a:t>Total </a:t>
            </a:r>
            <a:r>
              <a:rPr lang="en-US" b="1" dirty="0"/>
              <a:t>qualifying renewables generation required for combined state renewable portfolio standards and projected total generation from compliant </a:t>
            </a:r>
            <a:r>
              <a:rPr lang="en-US" b="1" dirty="0" smtClean="0"/>
              <a:t>technologies </a:t>
            </a:r>
          </a:p>
          <a:p>
            <a:pPr marL="0" indent="0"/>
            <a:r>
              <a:rPr lang="en-US" b="1" dirty="0" smtClean="0"/>
              <a:t>AEO2021 </a:t>
            </a:r>
            <a:r>
              <a:rPr lang="en-US" b="1" dirty="0"/>
              <a:t>Reference </a:t>
            </a:r>
            <a:r>
              <a:rPr lang="en-US" b="1" dirty="0" smtClean="0"/>
              <a:t>case</a:t>
            </a:r>
            <a:endParaRPr lang="en-US" b="1" dirty="0"/>
          </a:p>
          <a:p>
            <a:r>
              <a:rPr lang="en-US" sz="1100" dirty="0"/>
              <a:t>billion </a:t>
            </a:r>
            <a:r>
              <a:rPr lang="en-US" sz="1100" dirty="0" err="1" smtClean="0"/>
              <a:t>kilowatthours</a:t>
            </a:r>
            <a:endParaRPr lang="en-US" sz="1100" dirty="0"/>
          </a:p>
        </p:txBody>
      </p:sp>
      <p:sp>
        <p:nvSpPr>
          <p:cNvPr id="2" name="Title 1"/>
          <p:cNvSpPr>
            <a:spLocks noGrp="1"/>
          </p:cNvSpPr>
          <p:nvPr>
            <p:ph type="title"/>
          </p:nvPr>
        </p:nvSpPr>
        <p:spPr/>
        <p:txBody>
          <a:bodyPr anchor="t"/>
          <a:lstStyle/>
          <a:p>
            <a:r>
              <a:rPr lang="en-US" dirty="0" smtClean="0"/>
              <a:t/>
            </a:r>
            <a:br>
              <a:rPr lang="en-US" dirty="0" smtClean="0"/>
            </a:br>
            <a:r>
              <a:rPr lang="en-US" dirty="0" smtClean="0"/>
              <a:t>U.S. renewable </a:t>
            </a:r>
            <a:r>
              <a:rPr lang="en-US" dirty="0"/>
              <a:t>portfolio </a:t>
            </a:r>
            <a:r>
              <a:rPr lang="en-US" dirty="0" smtClean="0"/>
              <a:t>standards</a:t>
            </a:r>
            <a:endParaRPr lang="en-US" sz="1400" b="1" dirty="0">
              <a:solidFill>
                <a:srgbClr val="FF0000"/>
              </a:solidFill>
            </a:endParaRPr>
          </a:p>
        </p:txBody>
      </p:sp>
      <p:pic>
        <p:nvPicPr>
          <p:cNvPr id="7" name="Picture 6"/>
          <p:cNvPicPr>
            <a:picLocks noChangeAspect="1"/>
          </p:cNvPicPr>
          <p:nvPr/>
        </p:nvPicPr>
        <p:blipFill>
          <a:blip r:embed="rId3"/>
          <a:stretch>
            <a:fillRect/>
          </a:stretch>
        </p:blipFill>
        <p:spPr>
          <a:xfrm>
            <a:off x="43032" y="204870"/>
            <a:ext cx="576228" cy="576228"/>
          </a:xfrm>
          <a:prstGeom prst="rect">
            <a:avLst/>
          </a:prstGeom>
        </p:spPr>
      </p:pic>
      <p:graphicFrame>
        <p:nvGraphicFramePr>
          <p:cNvPr id="17" name="Content Placeholder 18"/>
          <p:cNvGraphicFramePr>
            <a:graphicFrameLocks noGrp="1"/>
          </p:cNvGraphicFramePr>
          <p:nvPr>
            <p:ph type="chart" sz="quarter" idx="12"/>
            <p:extLst/>
          </p:nvPr>
        </p:nvGraphicFramePr>
        <p:xfrm>
          <a:off x="685800" y="1651590"/>
          <a:ext cx="8001000" cy="2737847"/>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54</a:t>
            </a:fld>
            <a:endParaRPr lang="en-US" dirty="0"/>
          </a:p>
        </p:txBody>
      </p:sp>
    </p:spTree>
    <p:extLst>
      <p:ext uri="{BB962C8B-B14F-4D97-AF65-F5344CB8AC3E}">
        <p14:creationId xmlns:p14="http://schemas.microsoft.com/office/powerpoint/2010/main" val="26558744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5"/>
          <p:cNvGraphicFramePr>
            <a:graphicFrameLocks noGrp="1"/>
          </p:cNvGraphicFramePr>
          <p:nvPr>
            <p:ph sz="quarter" idx="12"/>
            <p:extLst/>
          </p:nvPr>
        </p:nvGraphicFramePr>
        <p:xfrm>
          <a:off x="685800" y="1292225"/>
          <a:ext cx="3932238"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p:cNvGraphicFramePr>
            <a:graphicFrameLocks noGrp="1"/>
          </p:cNvGraphicFramePr>
          <p:nvPr>
            <p:ph sz="quarter" idx="13"/>
            <p:extLst/>
          </p:nvPr>
        </p:nvGraphicFramePr>
        <p:xfrm>
          <a:off x="4664075" y="1292225"/>
          <a:ext cx="4022725"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p:cNvSpPr>
            <a:spLocks noGrp="1"/>
          </p:cNvSpPr>
          <p:nvPr>
            <p:ph type="body" sz="quarter" idx="17"/>
          </p:nvPr>
        </p:nvSpPr>
        <p:spPr>
          <a:xfrm>
            <a:off x="685800" y="1053300"/>
            <a:ext cx="3931920" cy="350851"/>
          </a:xfrm>
        </p:spPr>
        <p:txBody>
          <a:bodyPr/>
          <a:lstStyle/>
          <a:p>
            <a:pPr eaLnBrk="0" hangingPunct="0">
              <a:spcBef>
                <a:spcPts val="0"/>
              </a:spcBef>
            </a:pPr>
            <a:r>
              <a:rPr lang="en-US" b="1" dirty="0" smtClean="0">
                <a:solidFill>
                  <a:sysClr val="windowText" lastClr="000000"/>
                </a:solidFill>
                <a:ea typeface="Times New Roman" charset="0"/>
                <a:cs typeface="Times New Roman" charset="0"/>
              </a:rPr>
              <a:t>U.S</a:t>
            </a:r>
            <a:r>
              <a:rPr lang="en-US" b="1" dirty="0">
                <a:solidFill>
                  <a:sysClr val="windowText" lastClr="000000"/>
                </a:solidFill>
                <a:ea typeface="Times New Roman" charset="0"/>
                <a:cs typeface="Times New Roman" charset="0"/>
              </a:rPr>
              <a:t>. nuclear electricity generating capacity</a:t>
            </a:r>
          </a:p>
          <a:p>
            <a:pPr eaLnBrk="0" hangingPunct="0">
              <a:spcBef>
                <a:spcPts val="0"/>
              </a:spcBef>
            </a:pPr>
            <a:r>
              <a:rPr lang="en-US" b="1" dirty="0">
                <a:solidFill>
                  <a:sysClr val="windowText" lastClr="000000"/>
                </a:solidFill>
                <a:ea typeface="Times New Roman" charset="0"/>
                <a:cs typeface="Times New Roman" charset="0"/>
              </a:rPr>
              <a:t>AEO2021 o</a:t>
            </a:r>
            <a:r>
              <a:rPr lang="en-US" b="1" dirty="0" smtClean="0">
                <a:solidFill>
                  <a:sysClr val="windowText" lastClr="000000"/>
                </a:solidFill>
                <a:ea typeface="Times New Roman" charset="0"/>
                <a:cs typeface="Times New Roman" charset="0"/>
              </a:rPr>
              <a:t>il </a:t>
            </a:r>
            <a:r>
              <a:rPr lang="en-US" b="1" dirty="0">
                <a:solidFill>
                  <a:sysClr val="windowText" lastClr="000000"/>
                </a:solidFill>
                <a:ea typeface="Times New Roman" charset="0"/>
                <a:cs typeface="Times New Roman" charset="0"/>
              </a:rPr>
              <a:t>and gas </a:t>
            </a:r>
            <a:r>
              <a:rPr lang="en-US" b="1" dirty="0" smtClean="0">
                <a:solidFill>
                  <a:sysClr val="windowText" lastClr="000000"/>
                </a:solidFill>
                <a:ea typeface="Times New Roman" charset="0"/>
                <a:cs typeface="Times New Roman" charset="0"/>
              </a:rPr>
              <a:t>supply cases</a:t>
            </a:r>
            <a:endParaRPr lang="en-US" b="1" dirty="0">
              <a:solidFill>
                <a:sysClr val="windowText" lastClr="000000"/>
              </a:solidFill>
              <a:ea typeface="Times New Roman" charset="0"/>
              <a:cs typeface="Times New Roman" charset="0"/>
            </a:endParaRPr>
          </a:p>
          <a:p>
            <a:pPr eaLnBrk="0" hangingPunct="0">
              <a:spcBef>
                <a:spcPts val="0"/>
              </a:spcBef>
            </a:pPr>
            <a:r>
              <a:rPr lang="en-US" sz="1100" dirty="0">
                <a:solidFill>
                  <a:sysClr val="windowText" lastClr="000000"/>
                </a:solidFill>
                <a:ea typeface="Times New Roman" charset="0"/>
                <a:cs typeface="Times New Roman" charset="0"/>
              </a:rPr>
              <a:t>gigawatts</a:t>
            </a:r>
          </a:p>
        </p:txBody>
      </p:sp>
      <p:sp>
        <p:nvSpPr>
          <p:cNvPr id="6" name="Text Placeholder 5"/>
          <p:cNvSpPr>
            <a:spLocks noGrp="1"/>
          </p:cNvSpPr>
          <p:nvPr>
            <p:ph type="body" sz="quarter" idx="18"/>
          </p:nvPr>
        </p:nvSpPr>
        <p:spPr>
          <a:xfrm>
            <a:off x="4617720" y="1060673"/>
            <a:ext cx="4023360" cy="350851"/>
          </a:xfrm>
        </p:spPr>
        <p:txBody>
          <a:bodyPr/>
          <a:lstStyle/>
          <a:p>
            <a:pPr algn="l" eaLnBrk="0" hangingPunct="0">
              <a:spcBef>
                <a:spcPts val="0"/>
              </a:spcBef>
            </a:pPr>
            <a:r>
              <a:rPr lang="en-US" b="1" dirty="0">
                <a:solidFill>
                  <a:sysClr val="windowText" lastClr="000000"/>
                </a:solidFill>
                <a:ea typeface="Times New Roman" charset="0"/>
                <a:cs typeface="Times New Roman" charset="0"/>
              </a:rPr>
              <a:t>Year-over-year nuclear capacity changes </a:t>
            </a:r>
            <a:endParaRPr lang="en-US" b="1" dirty="0" smtClean="0">
              <a:solidFill>
                <a:sysClr val="windowText" lastClr="000000"/>
              </a:solidFill>
              <a:ea typeface="Times New Roman" charset="0"/>
              <a:cs typeface="Times New Roman" charset="0"/>
            </a:endParaRPr>
          </a:p>
          <a:p>
            <a:pPr algn="l" eaLnBrk="0" hangingPunct="0">
              <a:spcBef>
                <a:spcPts val="0"/>
              </a:spcBef>
            </a:pPr>
            <a:r>
              <a:rPr lang="en-US" b="1" dirty="0" smtClean="0">
                <a:ea typeface="Times New Roman" charset="0"/>
                <a:cs typeface="Times New Roman" charset="0"/>
              </a:rPr>
              <a:t>AEO2021 </a:t>
            </a:r>
            <a:r>
              <a:rPr lang="en-US" b="1" dirty="0">
                <a:ea typeface="Times New Roman" charset="0"/>
                <a:cs typeface="Times New Roman" charset="0"/>
              </a:rPr>
              <a:t>Reference </a:t>
            </a:r>
            <a:r>
              <a:rPr lang="en-US" b="1" dirty="0" smtClean="0">
                <a:solidFill>
                  <a:sysClr val="windowText" lastClr="000000"/>
                </a:solidFill>
                <a:ea typeface="Times New Roman" charset="0"/>
                <a:cs typeface="Times New Roman" charset="0"/>
              </a:rPr>
              <a:t>case</a:t>
            </a:r>
            <a:endParaRPr lang="en-US" b="1" dirty="0">
              <a:solidFill>
                <a:sysClr val="windowText" lastClr="000000"/>
              </a:solidFill>
              <a:ea typeface="Times New Roman" charset="0"/>
              <a:cs typeface="Times New Roman" charset="0"/>
            </a:endParaRPr>
          </a:p>
          <a:p>
            <a:pPr algn="l" eaLnBrk="0" hangingPunct="0">
              <a:spcBef>
                <a:spcPts val="0"/>
              </a:spcBef>
            </a:pPr>
            <a:r>
              <a:rPr lang="en-US" sz="1100" dirty="0" smtClean="0">
                <a:solidFill>
                  <a:sysClr val="windowText" lastClr="000000"/>
                </a:solidFill>
                <a:ea typeface="Times New Roman" charset="0"/>
                <a:cs typeface="Times New Roman" charset="0"/>
              </a:rPr>
              <a:t>gigawatts</a:t>
            </a:r>
            <a:endParaRPr lang="en-US" sz="1100" dirty="0">
              <a:solidFill>
                <a:sysClr val="windowText" lastClr="000000"/>
              </a:solidFill>
              <a:ea typeface="Times New Roman" charset="0"/>
              <a:cs typeface="Times New Roman" charset="0"/>
            </a:endParaRPr>
          </a:p>
        </p:txBody>
      </p:sp>
      <p:sp>
        <p:nvSpPr>
          <p:cNvPr id="2" name="Title 1"/>
          <p:cNvSpPr>
            <a:spLocks noGrp="1"/>
          </p:cNvSpPr>
          <p:nvPr>
            <p:ph type="title"/>
          </p:nvPr>
        </p:nvSpPr>
        <p:spPr>
          <a:prstGeom prst="rect">
            <a:avLst/>
          </a:prstGeom>
        </p:spPr>
        <p:txBody>
          <a:bodyPr anchor="t"/>
          <a:lstStyle/>
          <a:p>
            <a:r>
              <a:rPr lang="en-US" dirty="0" smtClean="0"/>
              <a:t/>
            </a:r>
            <a:br>
              <a:rPr lang="en-US" dirty="0" smtClean="0"/>
            </a:br>
            <a:r>
              <a:rPr lang="en-US" dirty="0" smtClean="0"/>
              <a:t>U.S. nuclear capacity and </a:t>
            </a:r>
            <a:r>
              <a:rPr lang="en-US" dirty="0"/>
              <a:t>annual capacity changes</a:t>
            </a:r>
          </a:p>
        </p:txBody>
      </p:sp>
      <p:pic>
        <p:nvPicPr>
          <p:cNvPr id="7" name="Picture 6"/>
          <p:cNvPicPr>
            <a:picLocks noChangeAspect="1"/>
          </p:cNvPicPr>
          <p:nvPr/>
        </p:nvPicPr>
        <p:blipFill>
          <a:blip r:embed="rId5"/>
          <a:stretch>
            <a:fillRect/>
          </a:stretch>
        </p:blipFill>
        <p:spPr>
          <a:xfrm>
            <a:off x="43032" y="204870"/>
            <a:ext cx="576228" cy="576228"/>
          </a:xfrm>
          <a:prstGeom prst="rect">
            <a:avLst/>
          </a:prstGeom>
        </p:spPr>
      </p:pic>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55</a:t>
            </a:fld>
            <a:endParaRPr lang="en-US" dirty="0"/>
          </a:p>
        </p:txBody>
      </p:sp>
    </p:spTree>
    <p:extLst>
      <p:ext uri="{BB962C8B-B14F-4D97-AF65-F5344CB8AC3E}">
        <p14:creationId xmlns:p14="http://schemas.microsoft.com/office/powerpoint/2010/main" val="18574033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4226"/>
            <a:ext cx="8001000" cy="765314"/>
          </a:xfrm>
          <a:prstGeom prst="rect">
            <a:avLst/>
          </a:prstGeom>
        </p:spPr>
        <p:txBody>
          <a:bodyPr/>
          <a:lstStyle/>
          <a:p>
            <a:r>
              <a:rPr lang="en-US" dirty="0" smtClean="0"/>
              <a:t>U.S. coal-fired </a:t>
            </a:r>
            <a:r>
              <a:rPr lang="en-US" dirty="0"/>
              <a:t>generation, </a:t>
            </a:r>
            <a:r>
              <a:rPr lang="en-US" dirty="0" smtClean="0"/>
              <a:t>capacity, </a:t>
            </a:r>
            <a:r>
              <a:rPr lang="en-US" dirty="0"/>
              <a:t>and capacity </a:t>
            </a:r>
            <a:r>
              <a:rPr lang="en-US" dirty="0" smtClean="0"/>
              <a:t>factors</a:t>
            </a:r>
            <a:endParaRPr lang="en-US" dirty="0"/>
          </a:p>
        </p:txBody>
      </p:sp>
      <p:pic>
        <p:nvPicPr>
          <p:cNvPr id="7" name="Picture 6"/>
          <p:cNvPicPr>
            <a:picLocks noChangeAspect="1"/>
          </p:cNvPicPr>
          <p:nvPr/>
        </p:nvPicPr>
        <p:blipFill>
          <a:blip r:embed="rId3"/>
          <a:stretch>
            <a:fillRect/>
          </a:stretch>
        </p:blipFill>
        <p:spPr>
          <a:xfrm>
            <a:off x="43032" y="204870"/>
            <a:ext cx="576228" cy="576228"/>
          </a:xfrm>
          <a:prstGeom prst="rect">
            <a:avLst/>
          </a:prstGeom>
        </p:spPr>
      </p:pic>
      <p:graphicFrame>
        <p:nvGraphicFramePr>
          <p:cNvPr id="10" name="Content Placeholder 18"/>
          <p:cNvGraphicFramePr>
            <a:graphicFrameLocks noGrp="1"/>
          </p:cNvGraphicFramePr>
          <p:nvPr>
            <p:ph sz="quarter" idx="4294967295"/>
            <p:extLst/>
          </p:nvPr>
        </p:nvGraphicFramePr>
        <p:xfrm>
          <a:off x="619260" y="892174"/>
          <a:ext cx="3932238"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ontent Placeholder 19"/>
          <p:cNvGraphicFramePr>
            <a:graphicFrameLocks noGrp="1"/>
          </p:cNvGraphicFramePr>
          <p:nvPr>
            <p:ph sz="quarter" idx="4294967295"/>
            <p:extLst/>
          </p:nvPr>
        </p:nvGraphicFramePr>
        <p:xfrm>
          <a:off x="4664075" y="892175"/>
          <a:ext cx="4022725"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56</a:t>
            </a:fld>
            <a:endParaRPr lang="en-US" dirty="0"/>
          </a:p>
        </p:txBody>
      </p:sp>
    </p:spTree>
    <p:extLst>
      <p:ext uri="{BB962C8B-B14F-4D97-AF65-F5344CB8AC3E}">
        <p14:creationId xmlns:p14="http://schemas.microsoft.com/office/powerpoint/2010/main" val="21824739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Placeholder 15"/>
          <p:cNvGraphicFramePr>
            <a:graphicFrameLocks noGrp="1"/>
          </p:cNvGraphicFramePr>
          <p:nvPr>
            <p:ph type="chart" sz="quarter" idx="12"/>
            <p:extLst/>
          </p:nvPr>
        </p:nvGraphicFramePr>
        <p:xfrm>
          <a:off x="473095" y="1389120"/>
          <a:ext cx="8249412"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3"/>
          </p:nvPr>
        </p:nvSpPr>
        <p:spPr>
          <a:xfrm>
            <a:off x="681228" y="1077574"/>
            <a:ext cx="4005072" cy="411480"/>
          </a:xfrm>
        </p:spPr>
        <p:txBody>
          <a:bodyPr/>
          <a:lstStyle/>
          <a:p>
            <a:pPr>
              <a:spcBef>
                <a:spcPts val="0"/>
              </a:spcBef>
            </a:pPr>
            <a:r>
              <a:rPr lang="en-US" b="1" dirty="0" smtClean="0"/>
              <a:t>U.S. electric generating capacity </a:t>
            </a:r>
          </a:p>
          <a:p>
            <a:pPr>
              <a:spcBef>
                <a:spcPts val="0"/>
              </a:spcBef>
            </a:pPr>
            <a:r>
              <a:rPr lang="en-US" b="1" dirty="0" smtClean="0"/>
              <a:t>AEO2021 oil and gas supply cases</a:t>
            </a:r>
          </a:p>
          <a:p>
            <a:pPr>
              <a:spcBef>
                <a:spcPts val="0"/>
              </a:spcBef>
            </a:pPr>
            <a:r>
              <a:rPr lang="en-US" sz="1100" dirty="0" smtClean="0"/>
              <a:t>gigawatts</a:t>
            </a:r>
            <a:endParaRPr lang="en-US" sz="1100" dirty="0"/>
          </a:p>
        </p:txBody>
      </p:sp>
      <p:sp>
        <p:nvSpPr>
          <p:cNvPr id="4" name="Text Placeholder 3"/>
          <p:cNvSpPr>
            <a:spLocks noGrp="1"/>
          </p:cNvSpPr>
          <p:nvPr>
            <p:ph type="body" sz="quarter" idx="14"/>
          </p:nvPr>
        </p:nvSpPr>
        <p:spPr>
          <a:xfrm>
            <a:off x="4785868" y="1077574"/>
            <a:ext cx="3895344" cy="411480"/>
          </a:xfrm>
        </p:spPr>
        <p:txBody>
          <a:bodyPr/>
          <a:lstStyle/>
          <a:p>
            <a:pPr eaLnBrk="0" hangingPunct="0">
              <a:spcBef>
                <a:spcPts val="0"/>
              </a:spcBef>
            </a:pPr>
            <a:r>
              <a:rPr lang="en-US" b="1" dirty="0">
                <a:solidFill>
                  <a:srgbClr val="000000"/>
                </a:solidFill>
              </a:rPr>
              <a:t>Average delivered natural gas prices to the electric power sector</a:t>
            </a:r>
          </a:p>
          <a:p>
            <a:pPr eaLnBrk="0" hangingPunct="0">
              <a:spcBef>
                <a:spcPts val="0"/>
              </a:spcBef>
            </a:pPr>
            <a:r>
              <a:rPr lang="en-US" sz="1100" dirty="0">
                <a:solidFill>
                  <a:srgbClr val="000000"/>
                </a:solidFill>
              </a:rPr>
              <a:t>2020 dollars per million British thermal </a:t>
            </a:r>
            <a:r>
              <a:rPr lang="en-US" sz="1100" dirty="0" smtClean="0">
                <a:solidFill>
                  <a:srgbClr val="000000"/>
                </a:solidFill>
              </a:rPr>
              <a:t>units</a:t>
            </a:r>
            <a:endParaRPr lang="en-GB" sz="1100" dirty="0">
              <a:solidFill>
                <a:srgbClr val="000000"/>
              </a:solidFill>
            </a:endParaRPr>
          </a:p>
        </p:txBody>
      </p:sp>
      <p:sp>
        <p:nvSpPr>
          <p:cNvPr id="5" name="Title 4"/>
          <p:cNvSpPr>
            <a:spLocks noGrp="1"/>
          </p:cNvSpPr>
          <p:nvPr>
            <p:ph type="title"/>
          </p:nvPr>
        </p:nvSpPr>
        <p:spPr>
          <a:prstGeom prst="rect">
            <a:avLst/>
          </a:prstGeom>
        </p:spPr>
        <p:txBody>
          <a:bodyPr/>
          <a:lstStyle/>
          <a:p>
            <a:r>
              <a:rPr lang="en-US" dirty="0" smtClean="0"/>
              <a:t>U.S. coal-fired </a:t>
            </a:r>
            <a:r>
              <a:rPr lang="en-US" dirty="0"/>
              <a:t>generating </a:t>
            </a:r>
            <a:r>
              <a:rPr lang="en-US" dirty="0" smtClean="0"/>
              <a:t>capacity relative </a:t>
            </a:r>
            <a:r>
              <a:rPr lang="en-US" dirty="0"/>
              <a:t>to natural gas prices</a:t>
            </a:r>
            <a:endParaRPr lang="en-US" b="1" dirty="0">
              <a:solidFill>
                <a:srgbClr val="FF0000"/>
              </a:solidFill>
            </a:endParaRPr>
          </a:p>
        </p:txBody>
      </p:sp>
      <p:pic>
        <p:nvPicPr>
          <p:cNvPr id="15" name="Picture 14"/>
          <p:cNvPicPr>
            <a:picLocks noChangeAspect="1"/>
          </p:cNvPicPr>
          <p:nvPr/>
        </p:nvPicPr>
        <p:blipFill>
          <a:blip r:embed="rId4"/>
          <a:stretch>
            <a:fillRect/>
          </a:stretch>
        </p:blipFill>
        <p:spPr>
          <a:xfrm>
            <a:off x="43032" y="204870"/>
            <a:ext cx="576228" cy="576228"/>
          </a:xfrm>
          <a:prstGeom prst="rect">
            <a:avLst/>
          </a:prstGeom>
        </p:spPr>
      </p:pic>
      <p:cxnSp>
        <p:nvCxnSpPr>
          <p:cNvPr id="7" name="Straight Connector 6"/>
          <p:cNvCxnSpPr/>
          <p:nvPr/>
        </p:nvCxnSpPr>
        <p:spPr>
          <a:xfrm>
            <a:off x="3944620" y="1747520"/>
            <a:ext cx="0" cy="2407920"/>
          </a:xfrm>
          <a:prstGeom prst="line">
            <a:avLst/>
          </a:prstGeom>
          <a:ln w="2222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57</a:t>
            </a:fld>
            <a:endParaRPr lang="en-US" dirty="0"/>
          </a:p>
        </p:txBody>
      </p:sp>
    </p:spTree>
    <p:extLst>
      <p:ext uri="{BB962C8B-B14F-4D97-AF65-F5344CB8AC3E}">
        <p14:creationId xmlns:p14="http://schemas.microsoft.com/office/powerpoint/2010/main" val="24115824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28"/>
          <p:cNvGraphicFramePr>
            <a:graphicFrameLocks noGrp="1"/>
          </p:cNvGraphicFramePr>
          <p:nvPr>
            <p:ph sz="quarter" idx="19"/>
            <p:extLst/>
          </p:nvPr>
        </p:nvGraphicFramePr>
        <p:xfrm>
          <a:off x="3386138" y="1568285"/>
          <a:ext cx="2600325" cy="28211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29"/>
          <p:cNvGraphicFramePr>
            <a:graphicFrameLocks noGrp="1"/>
          </p:cNvGraphicFramePr>
          <p:nvPr>
            <p:ph sz="quarter" idx="20"/>
            <p:extLst/>
          </p:nvPr>
        </p:nvGraphicFramePr>
        <p:xfrm>
          <a:off x="6088063" y="1629765"/>
          <a:ext cx="2598737" cy="27596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ontent Placeholder 27"/>
          <p:cNvGraphicFramePr>
            <a:graphicFrameLocks noGrp="1"/>
          </p:cNvGraphicFramePr>
          <p:nvPr>
            <p:ph sz="quarter" idx="12"/>
            <p:extLst/>
          </p:nvPr>
        </p:nvGraphicFramePr>
        <p:xfrm>
          <a:off x="685800" y="1542602"/>
          <a:ext cx="2598738" cy="2846836"/>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angle 23"/>
          <p:cNvSpPr/>
          <p:nvPr/>
        </p:nvSpPr>
        <p:spPr>
          <a:xfrm>
            <a:off x="619260" y="847738"/>
            <a:ext cx="5468273" cy="276999"/>
          </a:xfrm>
          <a:prstGeom prst="rect">
            <a:avLst/>
          </a:prstGeom>
        </p:spPr>
        <p:txBody>
          <a:bodyPr wrap="square">
            <a:spAutoFit/>
          </a:bodyPr>
          <a:lstStyle/>
          <a:p>
            <a:pPr eaLnBrk="0" hangingPunct="0"/>
            <a:r>
              <a:rPr lang="en-US" sz="1200" b="1" dirty="0" smtClean="0">
                <a:ea typeface="Times New Roman" charset="0"/>
                <a:cs typeface="Times New Roman" charset="0"/>
              </a:rPr>
              <a:t>U.S. coal </a:t>
            </a:r>
            <a:r>
              <a:rPr lang="en-US" sz="1200" b="1" dirty="0">
                <a:ea typeface="Times New Roman" charset="0"/>
                <a:cs typeface="Times New Roman" charset="0"/>
              </a:rPr>
              <a:t>production by </a:t>
            </a:r>
            <a:r>
              <a:rPr lang="en-US" sz="1200" b="1" dirty="0" smtClean="0">
                <a:ea typeface="Times New Roman" charset="0"/>
                <a:cs typeface="Times New Roman" charset="0"/>
              </a:rPr>
              <a:t>region, AEO2021 </a:t>
            </a:r>
            <a:r>
              <a:rPr lang="en-US" sz="1200" b="1" dirty="0">
                <a:ea typeface="Times New Roman" charset="0"/>
                <a:cs typeface="Times New Roman" charset="0"/>
              </a:rPr>
              <a:t>o</a:t>
            </a:r>
            <a:r>
              <a:rPr lang="en-US" sz="1200" b="1" dirty="0" smtClean="0">
                <a:ea typeface="Times New Roman" charset="0"/>
                <a:cs typeface="Times New Roman" charset="0"/>
              </a:rPr>
              <a:t>il and gas supply cases</a:t>
            </a:r>
            <a:endParaRPr lang="en-US" sz="1200" b="1" dirty="0">
              <a:ea typeface="Times New Roman" charset="0"/>
              <a:cs typeface="Times New Roman" charset="0"/>
            </a:endParaRPr>
          </a:p>
        </p:txBody>
      </p:sp>
      <p:sp>
        <p:nvSpPr>
          <p:cNvPr id="6" name="Text Placeholder 5"/>
          <p:cNvSpPr>
            <a:spLocks noGrp="1"/>
          </p:cNvSpPr>
          <p:nvPr>
            <p:ph type="body" sz="quarter" idx="17"/>
          </p:nvPr>
        </p:nvSpPr>
        <p:spPr>
          <a:xfrm>
            <a:off x="700188" y="1217433"/>
            <a:ext cx="2599266" cy="350851"/>
          </a:xfrm>
        </p:spPr>
        <p:txBody>
          <a:bodyPr/>
          <a:lstStyle/>
          <a:p>
            <a:pPr algn="l"/>
            <a:r>
              <a:rPr lang="en-US" b="1" dirty="0" smtClean="0">
                <a:ea typeface="Times New Roman" charset="0"/>
                <a:cs typeface="Times New Roman" charset="0"/>
              </a:rPr>
              <a:t>Reference case</a:t>
            </a:r>
          </a:p>
          <a:p>
            <a:r>
              <a:rPr lang="en-US" sz="1100" dirty="0">
                <a:ea typeface="Times New Roman" charset="0"/>
                <a:cs typeface="Times New Roman" charset="0"/>
              </a:rPr>
              <a:t>million short </a:t>
            </a:r>
            <a:r>
              <a:rPr lang="en-US" sz="1100" dirty="0" smtClean="0">
                <a:ea typeface="Times New Roman" charset="0"/>
                <a:cs typeface="Times New Roman" charset="0"/>
              </a:rPr>
              <a:t>tons</a:t>
            </a:r>
            <a:endParaRPr lang="en-US" sz="1100" dirty="0">
              <a:ea typeface="Times New Roman" charset="0"/>
              <a:cs typeface="Times New Roman" charset="0"/>
            </a:endParaRPr>
          </a:p>
        </p:txBody>
      </p:sp>
      <p:sp>
        <p:nvSpPr>
          <p:cNvPr id="8" name="Text Placeholder 7"/>
          <p:cNvSpPr>
            <a:spLocks noGrp="1"/>
          </p:cNvSpPr>
          <p:nvPr>
            <p:ph type="body" sz="quarter" idx="18"/>
          </p:nvPr>
        </p:nvSpPr>
        <p:spPr>
          <a:xfrm>
            <a:off x="3380381" y="1191751"/>
            <a:ext cx="2599267" cy="350851"/>
          </a:xfrm>
        </p:spPr>
        <p:txBody>
          <a:bodyPr/>
          <a:lstStyle/>
          <a:p>
            <a:pPr algn="l"/>
            <a:r>
              <a:rPr lang="en-US" b="1" dirty="0" smtClean="0">
                <a:ea typeface="Times New Roman" charset="0"/>
                <a:cs typeface="Times New Roman" charset="0"/>
              </a:rPr>
              <a:t>Low Oil </a:t>
            </a:r>
            <a:r>
              <a:rPr lang="en-US" b="1" dirty="0">
                <a:ea typeface="Times New Roman" charset="0"/>
                <a:cs typeface="Times New Roman" charset="0"/>
              </a:rPr>
              <a:t>and Gas Supply </a:t>
            </a:r>
            <a:r>
              <a:rPr lang="en-US" b="1" dirty="0" smtClean="0">
                <a:ea typeface="Times New Roman" charset="0"/>
                <a:cs typeface="Times New Roman" charset="0"/>
              </a:rPr>
              <a:t>case</a:t>
            </a:r>
          </a:p>
          <a:p>
            <a:pPr algn="l"/>
            <a:r>
              <a:rPr lang="en-US" sz="1100" dirty="0">
                <a:ea typeface="Times New Roman" charset="0"/>
                <a:cs typeface="Times New Roman" charset="0"/>
              </a:rPr>
              <a:t>million short </a:t>
            </a:r>
            <a:r>
              <a:rPr lang="en-US" sz="1100" dirty="0" smtClean="0">
                <a:ea typeface="Times New Roman" charset="0"/>
                <a:cs typeface="Times New Roman" charset="0"/>
              </a:rPr>
              <a:t>tons</a:t>
            </a:r>
            <a:endParaRPr lang="en-US" sz="1100" dirty="0">
              <a:ea typeface="Times New Roman" charset="0"/>
              <a:cs typeface="Times New Roman" charset="0"/>
            </a:endParaRPr>
          </a:p>
        </p:txBody>
      </p:sp>
      <p:sp>
        <p:nvSpPr>
          <p:cNvPr id="2" name="Title 1"/>
          <p:cNvSpPr>
            <a:spLocks noGrp="1"/>
          </p:cNvSpPr>
          <p:nvPr>
            <p:ph type="title"/>
          </p:nvPr>
        </p:nvSpPr>
        <p:spPr>
          <a:prstGeom prst="rect">
            <a:avLst/>
          </a:prstGeom>
        </p:spPr>
        <p:txBody>
          <a:bodyPr anchor="b"/>
          <a:lstStyle/>
          <a:p>
            <a:r>
              <a:rPr lang="en-US" dirty="0" smtClean="0"/>
              <a:t>Coal production by U.S. region</a:t>
            </a:r>
            <a:endParaRPr lang="en-US" dirty="0"/>
          </a:p>
        </p:txBody>
      </p:sp>
      <p:pic>
        <p:nvPicPr>
          <p:cNvPr id="7" name="Picture 6"/>
          <p:cNvPicPr>
            <a:picLocks noChangeAspect="1"/>
          </p:cNvPicPr>
          <p:nvPr/>
        </p:nvPicPr>
        <p:blipFill>
          <a:blip r:embed="rId6"/>
          <a:stretch>
            <a:fillRect/>
          </a:stretch>
        </p:blipFill>
        <p:spPr>
          <a:xfrm>
            <a:off x="43032" y="204870"/>
            <a:ext cx="576228" cy="576228"/>
          </a:xfrm>
          <a:prstGeom prst="rect">
            <a:avLst/>
          </a:prstGeom>
        </p:spPr>
      </p:pic>
      <p:pic>
        <p:nvPicPr>
          <p:cNvPr id="12" name="Picture 11"/>
          <p:cNvPicPr>
            <a:picLocks noChangeAspect="1"/>
          </p:cNvPicPr>
          <p:nvPr/>
        </p:nvPicPr>
        <p:blipFill>
          <a:blip r:embed="rId7"/>
          <a:stretch>
            <a:fillRect/>
          </a:stretch>
        </p:blipFill>
        <p:spPr>
          <a:xfrm>
            <a:off x="6368850" y="131756"/>
            <a:ext cx="2153720" cy="1067384"/>
          </a:xfrm>
          <a:prstGeom prst="rect">
            <a:avLst/>
          </a:prstGeom>
        </p:spPr>
      </p:pic>
      <p:sp>
        <p:nvSpPr>
          <p:cNvPr id="21" name="Text Placeholder 20"/>
          <p:cNvSpPr>
            <a:spLocks noGrp="1"/>
          </p:cNvSpPr>
          <p:nvPr>
            <p:ph type="body" sz="quarter" idx="21"/>
          </p:nvPr>
        </p:nvSpPr>
        <p:spPr>
          <a:xfrm>
            <a:off x="6087533" y="1197515"/>
            <a:ext cx="2599267" cy="350851"/>
          </a:xfrm>
        </p:spPr>
        <p:txBody>
          <a:bodyPr/>
          <a:lstStyle/>
          <a:p>
            <a:pPr algn="l"/>
            <a:r>
              <a:rPr lang="en-US" b="1" dirty="0" smtClean="0"/>
              <a:t>High Oil and Gas Supply case</a:t>
            </a:r>
          </a:p>
          <a:p>
            <a:pPr algn="l"/>
            <a:r>
              <a:rPr lang="en-US" sz="1100" dirty="0">
                <a:ea typeface="Times New Roman" charset="0"/>
                <a:cs typeface="Times New Roman" charset="0"/>
              </a:rPr>
              <a:t>million short </a:t>
            </a:r>
            <a:r>
              <a:rPr lang="en-US" sz="1100" dirty="0" smtClean="0">
                <a:ea typeface="Times New Roman" charset="0"/>
                <a:cs typeface="Times New Roman" charset="0"/>
              </a:rPr>
              <a:t>tons</a:t>
            </a:r>
            <a:endParaRPr lang="en-US" sz="1100" dirty="0">
              <a:ea typeface="Times New Roman" charset="0"/>
              <a:cs typeface="Times New Roman" charset="0"/>
            </a:endParaRPr>
          </a:p>
        </p:txBody>
      </p:sp>
      <p:sp>
        <p:nvSpPr>
          <p:cNvPr id="25" name="Rectangle 24"/>
          <p:cNvSpPr/>
          <p:nvPr/>
        </p:nvSpPr>
        <p:spPr>
          <a:xfrm>
            <a:off x="2762716" y="3130430"/>
            <a:ext cx="1094381" cy="830997"/>
          </a:xfrm>
          <a:prstGeom prst="rect">
            <a:avLst/>
          </a:prstGeom>
        </p:spPr>
        <p:txBody>
          <a:bodyPr wrap="square">
            <a:spAutoFit/>
          </a:bodyPr>
          <a:lstStyle/>
          <a:p>
            <a:pPr eaLnBrk="0" hangingPunct="0"/>
            <a:r>
              <a:rPr lang="en-US" sz="1200" b="1" dirty="0">
                <a:solidFill>
                  <a:schemeClr val="tx2"/>
                </a:solidFill>
                <a:ea typeface="Times New Roman" charset="0"/>
                <a:cs typeface="Times New Roman" charset="0"/>
              </a:rPr>
              <a:t>t</a:t>
            </a:r>
            <a:r>
              <a:rPr lang="en-US" sz="1200" b="1" dirty="0" smtClean="0">
                <a:solidFill>
                  <a:schemeClr val="tx2"/>
                </a:solidFill>
                <a:ea typeface="Times New Roman" charset="0"/>
                <a:cs typeface="Times New Roman" charset="0"/>
              </a:rPr>
              <a:t>otal</a:t>
            </a:r>
            <a:endParaRPr lang="en-US" sz="1200" b="1" dirty="0">
              <a:solidFill>
                <a:schemeClr val="accent2"/>
              </a:solidFill>
              <a:ea typeface="Times New Roman" charset="0"/>
              <a:cs typeface="Times New Roman" charset="0"/>
            </a:endParaRPr>
          </a:p>
          <a:p>
            <a:pPr eaLnBrk="0" hangingPunct="0"/>
            <a:r>
              <a:rPr lang="en-US" sz="1200" b="1" dirty="0">
                <a:solidFill>
                  <a:schemeClr val="accent2"/>
                </a:solidFill>
                <a:ea typeface="Times New Roman" charset="0"/>
                <a:cs typeface="Times New Roman" charset="0"/>
              </a:rPr>
              <a:t>W</a:t>
            </a:r>
            <a:r>
              <a:rPr lang="en-US" sz="1200" b="1" dirty="0" smtClean="0">
                <a:solidFill>
                  <a:schemeClr val="accent2"/>
                </a:solidFill>
                <a:ea typeface="Times New Roman" charset="0"/>
                <a:cs typeface="Times New Roman" charset="0"/>
              </a:rPr>
              <a:t>est</a:t>
            </a:r>
            <a:endParaRPr lang="en-US" sz="1200" b="1" dirty="0">
              <a:solidFill>
                <a:schemeClr val="accent2"/>
              </a:solidFill>
              <a:ea typeface="Times New Roman" charset="0"/>
              <a:cs typeface="Times New Roman" charset="0"/>
            </a:endParaRPr>
          </a:p>
          <a:p>
            <a:pPr eaLnBrk="0" hangingPunct="0"/>
            <a:r>
              <a:rPr lang="en-US" sz="1200" b="1" dirty="0">
                <a:solidFill>
                  <a:schemeClr val="accent3"/>
                </a:solidFill>
                <a:ea typeface="Times New Roman" charset="0"/>
                <a:cs typeface="Times New Roman" charset="0"/>
              </a:rPr>
              <a:t>Appalachia</a:t>
            </a:r>
          </a:p>
          <a:p>
            <a:pPr eaLnBrk="0" hangingPunct="0"/>
            <a:r>
              <a:rPr lang="en-US" sz="1200" b="1" dirty="0">
                <a:solidFill>
                  <a:schemeClr val="accent1"/>
                </a:solidFill>
                <a:ea typeface="Times New Roman" charset="0"/>
                <a:cs typeface="Times New Roman" charset="0"/>
              </a:rPr>
              <a:t>Interior</a:t>
            </a:r>
          </a:p>
        </p:txBody>
      </p:sp>
      <p:sp>
        <p:nvSpPr>
          <p:cNvPr id="26" name="TextBox 1"/>
          <p:cNvSpPr txBox="1"/>
          <p:nvPr/>
        </p:nvSpPr>
        <p:spPr bwMode="auto">
          <a:xfrm>
            <a:off x="3898150" y="1531433"/>
            <a:ext cx="775417" cy="1023656"/>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a:pPr eaLnBrk="0" hangingPunct="0"/>
            <a:endParaRPr lang="en-US" sz="1200" b="1" i="0" dirty="0" smtClean="0">
              <a:solidFill>
                <a:schemeClr val="tx1"/>
              </a:solidFill>
              <a:latin typeface="+mn-lt"/>
              <a:ea typeface="Times New Roman" charset="0"/>
              <a:cs typeface="Times New Roman" charset="0"/>
            </a:endParaRPr>
          </a:p>
          <a:p>
            <a:pPr eaLnBrk="0" hangingPunct="0"/>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p:txBody>
      </p:sp>
      <p:sp>
        <p:nvSpPr>
          <p:cNvPr id="27" name="TextBox 1"/>
          <p:cNvSpPr txBox="1"/>
          <p:nvPr/>
        </p:nvSpPr>
        <p:spPr bwMode="auto">
          <a:xfrm>
            <a:off x="6600075" y="1542602"/>
            <a:ext cx="553427" cy="403879"/>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p>
          <a:p>
            <a:pPr eaLnBrk="0" hangingPunct="0"/>
            <a:endParaRPr lang="en-US" sz="1200" b="1" i="0" dirty="0" smtClean="0">
              <a:solidFill>
                <a:schemeClr val="tx1"/>
              </a:solidFill>
              <a:latin typeface="+mn-lt"/>
              <a:ea typeface="Times New Roman" charset="0"/>
              <a:cs typeface="Times New Roman" charset="0"/>
            </a:endParaRPr>
          </a:p>
          <a:p>
            <a:pPr eaLnBrk="0" hangingPunct="0"/>
            <a:r>
              <a:rPr lang="en-US" sz="1200" b="0" i="0" baseline="0" dirty="0" smtClean="0">
                <a:solidFill>
                  <a:schemeClr val="tx1"/>
                </a:solidFill>
                <a:latin typeface="+mn-lt"/>
                <a:ea typeface="Times New Roman" charset="0"/>
                <a:cs typeface="Times New Roman" charset="0"/>
              </a:rPr>
              <a:t>              projections</a:t>
            </a:r>
            <a:endParaRPr lang="en-US" sz="1200" b="0" i="0" dirty="0" smtClean="0">
              <a:solidFill>
                <a:schemeClr val="tx1"/>
              </a:solidFill>
              <a:latin typeface="+mn-lt"/>
              <a:ea typeface="Times New Roman" charset="0"/>
              <a:cs typeface="Times New Roman" charset="0"/>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58</a:t>
            </a:fld>
            <a:endParaRPr lang="en-US" dirty="0"/>
          </a:p>
        </p:txBody>
      </p:sp>
    </p:spTree>
    <p:extLst>
      <p:ext uri="{BB962C8B-B14F-4D97-AF65-F5344CB8AC3E}">
        <p14:creationId xmlns:p14="http://schemas.microsoft.com/office/powerpoint/2010/main" val="13603200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4"/>
          <p:cNvGraphicFramePr>
            <a:graphicFrameLocks noGrp="1"/>
          </p:cNvGraphicFramePr>
          <p:nvPr>
            <p:ph type="chart" sz="quarter" idx="12"/>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685800" y="1037273"/>
            <a:ext cx="4005072" cy="411480"/>
          </a:xfrm>
        </p:spPr>
        <p:txBody>
          <a:bodyPr/>
          <a:lstStyle/>
          <a:p>
            <a:pPr eaLnBrk="0" hangingPunct="0"/>
            <a:r>
              <a:rPr lang="en-US" b="1" dirty="0">
                <a:solidFill>
                  <a:sysClr val="windowText" lastClr="000000"/>
                </a:solidFill>
                <a:ea typeface="Times New Roman" charset="0"/>
                <a:cs typeface="Times New Roman" charset="0"/>
              </a:rPr>
              <a:t>Capacity factor for </a:t>
            </a:r>
            <a:r>
              <a:rPr lang="en-US" b="1" dirty="0" smtClean="0">
                <a:solidFill>
                  <a:sysClr val="windowText" lastClr="000000"/>
                </a:solidFill>
                <a:ea typeface="Times New Roman" charset="0"/>
                <a:cs typeface="Times New Roman" charset="0"/>
              </a:rPr>
              <a:t>U.S. fossil fuel-fired </a:t>
            </a:r>
            <a:r>
              <a:rPr lang="en-US" b="1" dirty="0">
                <a:solidFill>
                  <a:sysClr val="windowText" lastClr="000000"/>
                </a:solidFill>
                <a:ea typeface="Times New Roman" charset="0"/>
                <a:cs typeface="Times New Roman" charset="0"/>
              </a:rPr>
              <a:t>plants </a:t>
            </a:r>
            <a:endParaRPr lang="en-US" b="1" dirty="0" smtClean="0">
              <a:solidFill>
                <a:sysClr val="windowText" lastClr="000000"/>
              </a:solidFill>
              <a:ea typeface="Times New Roman" charset="0"/>
              <a:cs typeface="Times New Roman" charset="0"/>
            </a:endParaRPr>
          </a:p>
          <a:p>
            <a:pPr eaLnBrk="0" hangingPunct="0"/>
            <a:r>
              <a:rPr lang="en-US" b="1" dirty="0" smtClean="0">
                <a:ea typeface="Times New Roman" charset="0"/>
                <a:cs typeface="Times New Roman" charset="0"/>
              </a:rPr>
              <a:t>AEO2021 </a:t>
            </a:r>
            <a:r>
              <a:rPr lang="en-US" b="1" dirty="0">
                <a:solidFill>
                  <a:sysClr val="windowText" lastClr="000000"/>
                </a:solidFill>
                <a:ea typeface="Times New Roman" charset="0"/>
                <a:cs typeface="Times New Roman" charset="0"/>
              </a:rPr>
              <a:t>Reference </a:t>
            </a:r>
            <a:r>
              <a:rPr lang="en-US" b="1" dirty="0" smtClean="0">
                <a:solidFill>
                  <a:sysClr val="windowText" lastClr="000000"/>
                </a:solidFill>
                <a:ea typeface="Times New Roman" charset="0"/>
                <a:cs typeface="Times New Roman" charset="0"/>
              </a:rPr>
              <a:t>case</a:t>
            </a:r>
            <a:endParaRPr lang="en-US" b="1" dirty="0">
              <a:solidFill>
                <a:sysClr val="windowText" lastClr="000000"/>
              </a:solidFill>
              <a:ea typeface="Times New Roman" charset="0"/>
              <a:cs typeface="Times New Roman" charset="0"/>
            </a:endParaRPr>
          </a:p>
          <a:p>
            <a:pPr eaLnBrk="0" hangingPunct="0"/>
            <a:r>
              <a:rPr lang="en-US" sz="1100" dirty="0">
                <a:solidFill>
                  <a:sysClr val="windowText" lastClr="000000"/>
                </a:solidFill>
                <a:ea typeface="Times New Roman" charset="0"/>
                <a:cs typeface="Times New Roman" charset="0"/>
              </a:rPr>
              <a:t>p</a:t>
            </a:r>
            <a:r>
              <a:rPr lang="en-US" sz="1100" dirty="0" smtClean="0">
                <a:solidFill>
                  <a:sysClr val="windowText" lastClr="000000"/>
                </a:solidFill>
                <a:ea typeface="Times New Roman" charset="0"/>
                <a:cs typeface="Times New Roman" charset="0"/>
              </a:rPr>
              <a:t>ercentage</a:t>
            </a:r>
            <a:endParaRPr lang="en-US" sz="1100" dirty="0">
              <a:solidFill>
                <a:sysClr val="windowText" lastClr="000000"/>
              </a:solidFill>
              <a:ea typeface="Times New Roman" charset="0"/>
              <a:cs typeface="Times New Roman" charset="0"/>
            </a:endParaRPr>
          </a:p>
        </p:txBody>
      </p:sp>
      <p:sp>
        <p:nvSpPr>
          <p:cNvPr id="4" name="Text Placeholder 3"/>
          <p:cNvSpPr>
            <a:spLocks noGrp="1"/>
          </p:cNvSpPr>
          <p:nvPr>
            <p:ph type="body" sz="quarter" idx="18"/>
          </p:nvPr>
        </p:nvSpPr>
        <p:spPr>
          <a:xfrm>
            <a:off x="685800" y="4457700"/>
            <a:ext cx="8001000" cy="314878"/>
          </a:xfrm>
        </p:spPr>
        <p:txBody>
          <a:bodyPr/>
          <a:lstStyle/>
          <a:p>
            <a:r>
              <a:rPr lang="en-US" dirty="0" smtClean="0"/>
              <a:t>Note: </a:t>
            </a:r>
            <a:r>
              <a:rPr lang="en-US" dirty="0"/>
              <a:t>New </a:t>
            </a:r>
            <a:r>
              <a:rPr lang="en-US" dirty="0" smtClean="0"/>
              <a:t>combined-cycle </a:t>
            </a:r>
            <a:r>
              <a:rPr lang="en-US" dirty="0"/>
              <a:t>(natural gas) plants are assumed to come </a:t>
            </a:r>
            <a:r>
              <a:rPr lang="en-US" dirty="0" smtClean="0"/>
              <a:t>online </a:t>
            </a:r>
            <a:r>
              <a:rPr lang="en-US" dirty="0"/>
              <a:t>in 2023</a:t>
            </a:r>
            <a:r>
              <a:rPr lang="en-US" dirty="0" smtClean="0"/>
              <a:t>. </a:t>
            </a:r>
            <a:r>
              <a:rPr lang="en-US" dirty="0"/>
              <a:t>New builds as shown are multi-shaft </a:t>
            </a:r>
            <a:r>
              <a:rPr lang="en-US" dirty="0" smtClean="0"/>
              <a:t>combined-cycle </a:t>
            </a:r>
            <a:r>
              <a:rPr lang="en-US" dirty="0"/>
              <a:t>units. Existing </a:t>
            </a:r>
            <a:r>
              <a:rPr lang="en-US" dirty="0" smtClean="0"/>
              <a:t>combined cycle </a:t>
            </a:r>
            <a:r>
              <a:rPr lang="en-US" dirty="0"/>
              <a:t>units include both multi-shaft and single-shaft; 12 </a:t>
            </a:r>
            <a:r>
              <a:rPr lang="en-US" dirty="0" smtClean="0"/>
              <a:t>gigawatts </a:t>
            </a:r>
            <a:r>
              <a:rPr lang="en-US" dirty="0"/>
              <a:t>of new single-shaft </a:t>
            </a:r>
            <a:r>
              <a:rPr lang="en-US" dirty="0" smtClean="0"/>
              <a:t>combined-cycle </a:t>
            </a:r>
            <a:r>
              <a:rPr lang="en-US" dirty="0"/>
              <a:t>units are included in existing.</a:t>
            </a:r>
          </a:p>
        </p:txBody>
      </p:sp>
      <p:sp>
        <p:nvSpPr>
          <p:cNvPr id="2" name="Title 1"/>
          <p:cNvSpPr>
            <a:spLocks noGrp="1"/>
          </p:cNvSpPr>
          <p:nvPr>
            <p:ph type="title"/>
          </p:nvPr>
        </p:nvSpPr>
        <p:spPr>
          <a:prstGeom prst="rect">
            <a:avLst/>
          </a:prstGeom>
        </p:spPr>
        <p:txBody>
          <a:bodyPr anchor="b"/>
          <a:lstStyle/>
          <a:p>
            <a:r>
              <a:rPr lang="en-US" dirty="0" smtClean="0"/>
              <a:t>U.S. fossil fuel-fired </a:t>
            </a:r>
            <a:r>
              <a:rPr lang="en-US" dirty="0"/>
              <a:t>plant capacity </a:t>
            </a:r>
            <a:r>
              <a:rPr lang="en-US" dirty="0" smtClean="0"/>
              <a:t>factors</a:t>
            </a:r>
            <a:endParaRPr lang="en-US" dirty="0"/>
          </a:p>
        </p:txBody>
      </p:sp>
      <p:pic>
        <p:nvPicPr>
          <p:cNvPr id="7" name="Picture 6"/>
          <p:cNvPicPr>
            <a:picLocks noChangeAspect="1"/>
          </p:cNvPicPr>
          <p:nvPr/>
        </p:nvPicPr>
        <p:blipFill>
          <a:blip r:embed="rId4"/>
          <a:stretch>
            <a:fillRect/>
          </a:stretch>
        </p:blipFill>
        <p:spPr>
          <a:xfrm>
            <a:off x="43032" y="204870"/>
            <a:ext cx="576228" cy="576228"/>
          </a:xfrm>
          <a:prstGeom prst="rect">
            <a:avLst/>
          </a:prstGeom>
        </p:spPr>
      </p:pic>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59</a:t>
            </a:fld>
            <a:endParaRPr lang="en-US" dirty="0"/>
          </a:p>
        </p:txBody>
      </p:sp>
    </p:spTree>
    <p:extLst>
      <p:ext uri="{BB962C8B-B14F-4D97-AF65-F5344CB8AC3E}">
        <p14:creationId xmlns:p14="http://schemas.microsoft.com/office/powerpoint/2010/main" val="12433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92682"/>
            <a:ext cx="8001000" cy="761415"/>
          </a:xfrm>
        </p:spPr>
        <p:txBody>
          <a:bodyPr/>
          <a:lstStyle/>
          <a:p>
            <a:r>
              <a:rPr lang="en-US" dirty="0"/>
              <a:t>Energy production and </a:t>
            </a:r>
            <a:r>
              <a:rPr lang="en-US" dirty="0" smtClean="0"/>
              <a:t>consumption</a:t>
            </a:r>
            <a:endParaRPr lang="en-US" dirty="0"/>
          </a:p>
        </p:txBody>
      </p:sp>
      <p:graphicFrame>
        <p:nvGraphicFramePr>
          <p:cNvPr id="9" name="Content Placeholder 11"/>
          <p:cNvGraphicFramePr>
            <a:graphicFrameLocks noGrp="1"/>
          </p:cNvGraphicFramePr>
          <p:nvPr>
            <p:ph sz="quarter" idx="12"/>
            <p:extLst>
              <p:ext uri="{D42A27DB-BD31-4B8C-83A1-F6EECF244321}">
                <p14:modId xmlns:p14="http://schemas.microsoft.com/office/powerpoint/2010/main" val="97877756"/>
              </p:ext>
            </p:extLst>
          </p:nvPr>
        </p:nvGraphicFramePr>
        <p:xfrm>
          <a:off x="685800" y="1399387"/>
          <a:ext cx="3932238" cy="299005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7"/>
          </p:nvPr>
        </p:nvSpPr>
        <p:spPr>
          <a:xfrm>
            <a:off x="686118" y="1048537"/>
            <a:ext cx="3931920" cy="350851"/>
          </a:xfrm>
        </p:spPr>
        <p:txBody>
          <a:bodyPr/>
          <a:lstStyle/>
          <a:p>
            <a:pPr marL="0" indent="0" eaLnBrk="0" hangingPunct="0">
              <a:spcBef>
                <a:spcPts val="0"/>
              </a:spcBef>
            </a:pPr>
            <a:r>
              <a:rPr lang="en-US" b="1" dirty="0">
                <a:ea typeface="Times New Roman" charset="0"/>
                <a:cs typeface="Times New Roman" charset="0"/>
              </a:rPr>
              <a:t>Energy production </a:t>
            </a:r>
            <a:r>
              <a:rPr lang="en-US" b="1" dirty="0" smtClean="0">
                <a:ea typeface="Times New Roman" charset="0"/>
                <a:cs typeface="Times New Roman" charset="0"/>
              </a:rPr>
              <a:t>by source</a:t>
            </a:r>
          </a:p>
          <a:p>
            <a:pPr marL="0" indent="0" eaLnBrk="0" hangingPunct="0">
              <a:spcBef>
                <a:spcPts val="0"/>
              </a:spcBef>
            </a:pPr>
            <a:r>
              <a:rPr lang="en-US" b="1" dirty="0" smtClean="0">
                <a:ea typeface="Times New Roman" charset="0"/>
                <a:cs typeface="Times New Roman" charset="0"/>
              </a:rPr>
              <a:t>AEO2021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quadrillion British thermal units</a:t>
            </a:r>
            <a:endParaRPr lang="en-US" dirty="0">
              <a:ea typeface="Times New Roman" charset="0"/>
              <a:cs typeface="Times New Roman" charset="0"/>
            </a:endParaRPr>
          </a:p>
        </p:txBody>
      </p:sp>
      <p:sp>
        <p:nvSpPr>
          <p:cNvPr id="5" name="Text Placeholder 4"/>
          <p:cNvSpPr>
            <a:spLocks noGrp="1"/>
          </p:cNvSpPr>
          <p:nvPr>
            <p:ph type="body" sz="quarter" idx="18"/>
          </p:nvPr>
        </p:nvSpPr>
        <p:spPr>
          <a:xfrm>
            <a:off x="4664075" y="1048536"/>
            <a:ext cx="4023360" cy="350851"/>
          </a:xfrm>
        </p:spPr>
        <p:txBody>
          <a:bodyPr lIns="0"/>
          <a:lstStyle/>
          <a:p>
            <a:pPr marL="0" lvl="0" indent="0" algn="l" eaLnBrk="0" fontAlgn="auto" hangingPunct="0">
              <a:spcBef>
                <a:spcPts val="0"/>
              </a:spcBef>
              <a:spcAft>
                <a:spcPts val="0"/>
              </a:spcAft>
              <a:defRPr/>
            </a:pPr>
            <a:r>
              <a:rPr lang="en-US" b="1" dirty="0" smtClean="0">
                <a:ea typeface="Times New Roman" charset="0"/>
                <a:cs typeface="Times New Roman" charset="0"/>
              </a:rPr>
              <a:t>Energy </a:t>
            </a:r>
            <a:r>
              <a:rPr lang="en-US" b="1" dirty="0">
                <a:ea typeface="Times New Roman" charset="0"/>
                <a:cs typeface="Times New Roman" charset="0"/>
              </a:rPr>
              <a:t>consumption by </a:t>
            </a:r>
            <a:r>
              <a:rPr lang="en-US" b="1" dirty="0" smtClean="0">
                <a:ea typeface="Times New Roman" charset="0"/>
                <a:cs typeface="Times New Roman" charset="0"/>
              </a:rPr>
              <a:t>fuel </a:t>
            </a:r>
          </a:p>
          <a:p>
            <a:pPr marL="0" lvl="0" indent="0" algn="l" eaLnBrk="0" fontAlgn="auto" hangingPunct="0">
              <a:spcBef>
                <a:spcPts val="0"/>
              </a:spcBef>
              <a:spcAft>
                <a:spcPts val="0"/>
              </a:spcAft>
              <a:defRPr/>
            </a:pPr>
            <a:r>
              <a:rPr lang="en-US" b="1" dirty="0" smtClean="0">
                <a:ea typeface="Times New Roman" charset="0"/>
                <a:cs typeface="Times New Roman" charset="0"/>
              </a:rPr>
              <a:t>AEO2021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lvl="0" indent="0" algn="l" eaLnBrk="0" fontAlgn="auto" hangingPunct="0">
              <a:spcBef>
                <a:spcPts val="0"/>
              </a:spcBef>
              <a:spcAft>
                <a:spcPts val="0"/>
              </a:spcAft>
              <a:defRPr/>
            </a:pPr>
            <a:r>
              <a:rPr lang="en-US" sz="1100" kern="0" dirty="0" smtClean="0">
                <a:ea typeface="Times New Roman" charset="0"/>
                <a:cs typeface="Times New Roman" charset="0"/>
              </a:rPr>
              <a:t>quadrillion </a:t>
            </a:r>
            <a:r>
              <a:rPr lang="en-US" sz="1100" kern="0" dirty="0">
                <a:ea typeface="Times New Roman" charset="0"/>
                <a:cs typeface="Times New Roman" charset="0"/>
              </a:rPr>
              <a:t>British thermal units</a:t>
            </a:r>
            <a:endParaRPr lang="en-US" sz="1100" dirty="0">
              <a:ea typeface="Times New Roman" charset="0"/>
              <a:cs typeface="Times New Roman" charset="0"/>
            </a:endParaRPr>
          </a:p>
        </p:txBody>
      </p:sp>
      <p:graphicFrame>
        <p:nvGraphicFramePr>
          <p:cNvPr id="12" name="Content Placeholder 11"/>
          <p:cNvGraphicFramePr>
            <a:graphicFrameLocks noGrp="1"/>
          </p:cNvGraphicFramePr>
          <p:nvPr>
            <p:ph sz="quarter" idx="13"/>
            <p:extLst>
              <p:ext uri="{D42A27DB-BD31-4B8C-83A1-F6EECF244321}">
                <p14:modId xmlns:p14="http://schemas.microsoft.com/office/powerpoint/2010/main" val="690118553"/>
              </p:ext>
            </p:extLst>
          </p:nvPr>
        </p:nvGraphicFramePr>
        <p:xfrm>
          <a:off x="4664075" y="1399387"/>
          <a:ext cx="4022725" cy="2990051"/>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a:stretch>
            <a:fillRect/>
          </a:stretch>
        </p:blipFill>
        <p:spPr>
          <a:xfrm>
            <a:off x="43032" y="136629"/>
            <a:ext cx="576228" cy="579763"/>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6</a:t>
            </a:fld>
            <a:endParaRPr lang="en-US" dirty="0"/>
          </a:p>
        </p:txBody>
      </p:sp>
    </p:spTree>
    <p:extLst>
      <p:ext uri="{BB962C8B-B14F-4D97-AF65-F5344CB8AC3E}">
        <p14:creationId xmlns:p14="http://schemas.microsoft.com/office/powerpoint/2010/main" val="28965178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8192" y="2377753"/>
            <a:ext cx="3467616" cy="369332"/>
          </a:xfrm>
          <a:prstGeom prst="rect">
            <a:avLst/>
          </a:prstGeom>
        </p:spPr>
        <p:txBody>
          <a:bodyPr wrap="none">
            <a:spAutoFit/>
          </a:bodyPr>
          <a:lstStyle/>
          <a:p>
            <a:r>
              <a:rPr lang="en-US" dirty="0" smtClean="0"/>
              <a:t>This page intentionally left blank</a:t>
            </a:r>
            <a:endParaRPr lang="en-US" dirty="0"/>
          </a:p>
        </p:txBody>
      </p:sp>
    </p:spTree>
    <p:extLst>
      <p:ext uri="{BB962C8B-B14F-4D97-AF65-F5344CB8AC3E}">
        <p14:creationId xmlns:p14="http://schemas.microsoft.com/office/powerpoint/2010/main" val="17628757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p:nvPicPr>
        <p:blipFill>
          <a:blip r:embed="rId3"/>
          <a:stretch>
            <a:fillRect/>
          </a:stretch>
        </p:blipFill>
        <p:spPr>
          <a:xfrm>
            <a:off x="1220052" y="1260618"/>
            <a:ext cx="1896844" cy="1908480"/>
          </a:xfrm>
          <a:prstGeom prst="rect">
            <a:avLst/>
          </a:prstGeom>
        </p:spPr>
      </p:pic>
      <p:sp>
        <p:nvSpPr>
          <p:cNvPr id="14"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smtClean="0">
                <a:solidFill>
                  <a:schemeClr val="bg1"/>
                </a:solidFill>
              </a:rPr>
              <a:t>Transportation</a:t>
            </a:r>
            <a:endParaRPr lang="en-US" sz="2800" dirty="0">
              <a:solidFill>
                <a:schemeClr val="bg1"/>
              </a:solidFill>
            </a:endParaRPr>
          </a:p>
        </p:txBody>
      </p:sp>
    </p:spTree>
    <p:extLst>
      <p:ext uri="{BB962C8B-B14F-4D97-AF65-F5344CB8AC3E}">
        <p14:creationId xmlns:p14="http://schemas.microsoft.com/office/powerpoint/2010/main" val="6628943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4"/>
          <p:cNvGraphicFramePr>
            <a:graphicFrameLocks noGrp="1"/>
          </p:cNvGraphicFramePr>
          <p:nvPr>
            <p:ph sz="quarter" idx="12"/>
            <p:extLst/>
          </p:nvPr>
        </p:nvGraphicFramePr>
        <p:xfrm>
          <a:off x="730885" y="1387366"/>
          <a:ext cx="3866117" cy="30020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ontent Placeholder 8"/>
          <p:cNvGraphicFramePr>
            <a:graphicFrameLocks noGrp="1"/>
          </p:cNvGraphicFramePr>
          <p:nvPr>
            <p:ph sz="quarter" idx="13"/>
            <p:extLst/>
          </p:nvPr>
        </p:nvGraphicFramePr>
        <p:xfrm>
          <a:off x="4664075" y="1387366"/>
          <a:ext cx="4022725" cy="3002072"/>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22"/>
          <p:cNvSpPr>
            <a:spLocks noGrp="1"/>
          </p:cNvSpPr>
          <p:nvPr>
            <p:ph type="body" sz="quarter" idx="17"/>
          </p:nvPr>
        </p:nvSpPr>
        <p:spPr>
          <a:xfrm>
            <a:off x="731520" y="894519"/>
            <a:ext cx="3931920" cy="566065"/>
          </a:xfrm>
        </p:spPr>
        <p:txBody>
          <a:bodyPr/>
          <a:lstStyle/>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r>
              <a:rPr lang="en-US" b="1" dirty="0" smtClean="0"/>
              <a:t>Transportation sector consumption by mode </a:t>
            </a:r>
          </a:p>
          <a:p>
            <a:r>
              <a:rPr lang="en-US" b="1" dirty="0" smtClean="0"/>
              <a:t>AEO2021 Reference case</a:t>
            </a:r>
          </a:p>
          <a:p>
            <a:r>
              <a:rPr lang="en-US" sz="1100" dirty="0" smtClean="0"/>
              <a:t>quadrillion British thermal units</a:t>
            </a:r>
            <a:endParaRPr lang="en-US" sz="1100" dirty="0"/>
          </a:p>
        </p:txBody>
      </p:sp>
      <p:sp>
        <p:nvSpPr>
          <p:cNvPr id="2" name="Title 1"/>
          <p:cNvSpPr>
            <a:spLocks noGrp="1"/>
          </p:cNvSpPr>
          <p:nvPr>
            <p:ph type="title"/>
          </p:nvPr>
        </p:nvSpPr>
        <p:spPr/>
        <p:txBody>
          <a:bodyPr/>
          <a:lstStyle/>
          <a:p>
            <a:r>
              <a:rPr lang="en-US" dirty="0" smtClean="0"/>
              <a:t>Transportation sector energy consumption</a:t>
            </a:r>
            <a:endParaRPr lang="en-US" dirty="0">
              <a:solidFill>
                <a:srgbClr val="FF0000"/>
              </a:solidFill>
            </a:endParaRPr>
          </a:p>
        </p:txBody>
      </p:sp>
      <p:pic>
        <p:nvPicPr>
          <p:cNvPr id="7" name="Picture 6"/>
          <p:cNvPicPr>
            <a:picLocks noChangeAspect="1"/>
          </p:cNvPicPr>
          <p:nvPr/>
        </p:nvPicPr>
        <p:blipFill>
          <a:blip r:embed="rId5"/>
          <a:stretch>
            <a:fillRect/>
          </a:stretch>
        </p:blipFill>
        <p:spPr>
          <a:xfrm>
            <a:off x="43032" y="201335"/>
            <a:ext cx="576228" cy="579763"/>
          </a:xfrm>
          <a:prstGeom prst="rect">
            <a:avLst/>
          </a:prstGeom>
        </p:spPr>
      </p:pic>
      <p:sp>
        <p:nvSpPr>
          <p:cNvPr id="34" name="TextBox 1"/>
          <p:cNvSpPr txBox="1"/>
          <p:nvPr/>
        </p:nvSpPr>
        <p:spPr bwMode="auto">
          <a:xfrm>
            <a:off x="3362297" y="2122356"/>
            <a:ext cx="1189620" cy="1534142"/>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i="0" dirty="0" smtClean="0">
                <a:solidFill>
                  <a:schemeClr val="tx2"/>
                </a:solidFill>
                <a:ea typeface="Times New Roman" charset="0"/>
                <a:cs typeface="Times New Roman" charset="0"/>
              </a:rPr>
              <a:t>light-duty</a:t>
            </a:r>
          </a:p>
          <a:p>
            <a:pPr eaLnBrk="0" hangingPunct="0"/>
            <a:r>
              <a:rPr lang="en-US" sz="1200" b="1" i="0" dirty="0" smtClean="0">
                <a:solidFill>
                  <a:schemeClr val="tx2"/>
                </a:solidFill>
                <a:ea typeface="Times New Roman" charset="0"/>
                <a:cs typeface="Times New Roman" charset="0"/>
              </a:rPr>
              <a:t>vehicles</a:t>
            </a:r>
          </a:p>
          <a:p>
            <a:pPr eaLnBrk="0" hangingPunct="0"/>
            <a:r>
              <a:rPr lang="en-US" sz="1200" b="1" dirty="0">
                <a:solidFill>
                  <a:schemeClr val="accent1"/>
                </a:solidFill>
                <a:ea typeface="Times New Roman" charset="0"/>
                <a:cs typeface="Times New Roman" charset="0"/>
              </a:rPr>
              <a:t>m</a:t>
            </a:r>
            <a:r>
              <a:rPr lang="en-US" sz="1200" b="1" i="0" baseline="0" dirty="0" smtClean="0">
                <a:solidFill>
                  <a:schemeClr val="accent1"/>
                </a:solidFill>
                <a:ea typeface="Times New Roman" charset="0"/>
                <a:cs typeface="Times New Roman" charset="0"/>
              </a:rPr>
              <a:t>edium- and </a:t>
            </a:r>
          </a:p>
          <a:p>
            <a:pPr eaLnBrk="0" hangingPunct="0"/>
            <a:r>
              <a:rPr lang="en-US" sz="1200" b="1" i="0" baseline="0" dirty="0" smtClean="0">
                <a:solidFill>
                  <a:schemeClr val="accent1"/>
                </a:solidFill>
                <a:ea typeface="Times New Roman" charset="0"/>
                <a:cs typeface="Times New Roman" charset="0"/>
              </a:rPr>
              <a:t>heavy-duty </a:t>
            </a:r>
          </a:p>
          <a:p>
            <a:pPr eaLnBrk="0" hangingPunct="0"/>
            <a:r>
              <a:rPr lang="en-US" sz="1200" b="1" i="0" baseline="0" dirty="0" smtClean="0">
                <a:solidFill>
                  <a:schemeClr val="accent1"/>
                </a:solidFill>
                <a:ea typeface="Times New Roman" charset="0"/>
                <a:cs typeface="Times New Roman" charset="0"/>
              </a:rPr>
              <a:t>vehicles</a:t>
            </a:r>
          </a:p>
          <a:p>
            <a:pPr eaLnBrk="0" hangingPunct="0"/>
            <a:r>
              <a:rPr lang="en-US" sz="1200" b="1" i="0" baseline="0" dirty="0" smtClean="0">
                <a:solidFill>
                  <a:schemeClr val="accent3"/>
                </a:solidFill>
                <a:ea typeface="Times New Roman" charset="0"/>
                <a:cs typeface="Times New Roman" charset="0"/>
              </a:rPr>
              <a:t>air</a:t>
            </a:r>
          </a:p>
          <a:p>
            <a:pPr eaLnBrk="0" hangingPunct="0"/>
            <a:r>
              <a:rPr lang="en-US" sz="1200" b="1" i="0" baseline="0" dirty="0" smtClean="0">
                <a:solidFill>
                  <a:schemeClr val="accent6"/>
                </a:solidFill>
                <a:ea typeface="Times New Roman" charset="0"/>
                <a:cs typeface="Times New Roman" charset="0"/>
              </a:rPr>
              <a:t>commercial</a:t>
            </a:r>
          </a:p>
          <a:p>
            <a:pPr eaLnBrk="0" hangingPunct="0"/>
            <a:r>
              <a:rPr lang="en-US" sz="1200" b="1" i="0" baseline="0" dirty="0" smtClean="0">
                <a:solidFill>
                  <a:schemeClr val="accent6"/>
                </a:solidFill>
                <a:ea typeface="Times New Roman" charset="0"/>
                <a:cs typeface="Times New Roman" charset="0"/>
              </a:rPr>
              <a:t>light trucks</a:t>
            </a:r>
          </a:p>
          <a:p>
            <a:pPr eaLnBrk="0" hangingPunct="0"/>
            <a:r>
              <a:rPr lang="en-US" sz="1200" b="1" i="0" baseline="0" dirty="0" smtClean="0">
                <a:solidFill>
                  <a:schemeClr val="accent5">
                    <a:lumMod val="60000"/>
                    <a:lumOff val="40000"/>
                  </a:schemeClr>
                </a:solidFill>
                <a:ea typeface="Times New Roman" charset="0"/>
                <a:cs typeface="Times New Roman" charset="0"/>
              </a:rPr>
              <a:t>rail</a:t>
            </a:r>
          </a:p>
          <a:p>
            <a:pPr eaLnBrk="0" hangingPunct="0"/>
            <a:r>
              <a:rPr lang="en-US" sz="1200" b="1" i="0" baseline="0" dirty="0" smtClean="0">
                <a:solidFill>
                  <a:schemeClr val="accent5">
                    <a:lumMod val="75000"/>
                  </a:schemeClr>
                </a:solidFill>
                <a:ea typeface="Times New Roman" charset="0"/>
                <a:cs typeface="Times New Roman" charset="0"/>
              </a:rPr>
              <a:t>marine</a:t>
            </a:r>
          </a:p>
          <a:p>
            <a:pPr algn="l" eaLnBrk="0" hangingPunct="0"/>
            <a:r>
              <a:rPr lang="en-US" sz="1200" b="1" i="0" baseline="0" dirty="0" smtClean="0">
                <a:solidFill>
                  <a:schemeClr val="bg1">
                    <a:lumMod val="50000"/>
                  </a:schemeClr>
                </a:solidFill>
                <a:ea typeface="Times New Roman" charset="0"/>
                <a:cs typeface="Times New Roman" charset="0"/>
              </a:rPr>
              <a:t>other</a:t>
            </a:r>
          </a:p>
          <a:p>
            <a:pPr eaLnBrk="0" hangingPunct="0"/>
            <a:endParaRPr lang="en-US" sz="1200" b="1" i="0" dirty="0" smtClean="0">
              <a:solidFill>
                <a:schemeClr val="tx1"/>
              </a:solidFill>
              <a:ea typeface="Times New Roman" charset="0"/>
              <a:cs typeface="Times New Roman" charset="0"/>
            </a:endParaRPr>
          </a:p>
        </p:txBody>
      </p:sp>
      <p:sp>
        <p:nvSpPr>
          <p:cNvPr id="32" name="Text Placeholder 31"/>
          <p:cNvSpPr>
            <a:spLocks noGrp="1"/>
          </p:cNvSpPr>
          <p:nvPr>
            <p:ph type="body" sz="quarter" idx="18"/>
          </p:nvPr>
        </p:nvSpPr>
        <p:spPr>
          <a:xfrm>
            <a:off x="4663440" y="894520"/>
            <a:ext cx="4023360" cy="566065"/>
          </a:xfrm>
        </p:spPr>
        <p:txBody>
          <a:bodyPr/>
          <a:lstStyle/>
          <a:p>
            <a:pPr algn="l" eaLnBrk="0" hangingPunct="0"/>
            <a:r>
              <a:rPr lang="en-US" b="1" dirty="0">
                <a:solidFill>
                  <a:sysClr val="windowText" lastClr="000000"/>
                </a:solidFill>
                <a:ea typeface="Times New Roman" charset="0"/>
                <a:cs typeface="Times New Roman" charset="0"/>
              </a:rPr>
              <a:t>Transportation sector consumption by fuel</a:t>
            </a:r>
          </a:p>
          <a:p>
            <a:pPr algn="l" eaLnBrk="0" hangingPunct="0"/>
            <a:r>
              <a:rPr lang="en-US" b="1" dirty="0" smtClean="0">
                <a:ea typeface="Times New Roman" charset="0"/>
                <a:cs typeface="Times New Roman" charset="0"/>
              </a:rPr>
              <a:t>AEO2021 Reference case</a:t>
            </a:r>
            <a:endParaRPr lang="en-US" b="1" dirty="0">
              <a:solidFill>
                <a:sysClr val="windowText" lastClr="000000"/>
              </a:solidFill>
              <a:ea typeface="Times New Roman" charset="0"/>
              <a:cs typeface="Times New Roman" charset="0"/>
            </a:endParaRPr>
          </a:p>
          <a:p>
            <a:pPr algn="l" eaLnBrk="0" hangingPunct="0"/>
            <a:r>
              <a:rPr lang="en-US" sz="1100" dirty="0">
                <a:solidFill>
                  <a:sysClr val="windowText" lastClr="000000"/>
                </a:solidFill>
                <a:ea typeface="Times New Roman" charset="0"/>
                <a:cs typeface="Times New Roman" charset="0"/>
              </a:rPr>
              <a:t>quadrillion British thermal </a:t>
            </a:r>
            <a:r>
              <a:rPr lang="en-US" sz="1100" dirty="0" smtClean="0">
                <a:solidFill>
                  <a:sysClr val="windowText" lastClr="000000"/>
                </a:solidFill>
                <a:ea typeface="Times New Roman" charset="0"/>
                <a:cs typeface="Times New Roman" charset="0"/>
              </a:rPr>
              <a:t>units</a:t>
            </a:r>
            <a:endParaRPr lang="en-US" sz="1100" dirty="0">
              <a:solidFill>
                <a:sysClr val="windowText" lastClr="000000"/>
              </a:solidFill>
              <a:ea typeface="Times New Roman" charset="0"/>
              <a:cs typeface="Times New Roman" charset="0"/>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62</a:t>
            </a:fld>
            <a:endParaRPr lang="en-US" dirty="0"/>
          </a:p>
        </p:txBody>
      </p:sp>
    </p:spTree>
    <p:extLst>
      <p:ext uri="{BB962C8B-B14F-4D97-AF65-F5344CB8AC3E}">
        <p14:creationId xmlns:p14="http://schemas.microsoft.com/office/powerpoint/2010/main" val="38503944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graphicFrame>
        <p:nvGraphicFramePr>
          <p:cNvPr id="10" name="Content Placeholder 6"/>
          <p:cNvGraphicFramePr>
            <a:graphicFrameLocks noGrp="1"/>
          </p:cNvGraphicFramePr>
          <p:nvPr>
            <p:ph type="chart" sz="quarter" idx="12"/>
            <p:extLst/>
          </p:nvPr>
        </p:nvGraphicFramePr>
        <p:xfrm>
          <a:off x="685800" y="1311275"/>
          <a:ext cx="8001000" cy="307816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p:cNvSpPr>
            <a:spLocks noGrp="1"/>
          </p:cNvSpPr>
          <p:nvPr>
            <p:ph type="body" sz="quarter" idx="13"/>
          </p:nvPr>
        </p:nvSpPr>
        <p:spPr>
          <a:xfrm>
            <a:off x="696433" y="1071404"/>
            <a:ext cx="7175585" cy="411480"/>
          </a:xfrm>
        </p:spPr>
        <p:txBody>
          <a:bodyPr/>
          <a:lstStyle/>
          <a:p>
            <a:r>
              <a:rPr lang="en-US" b="1" dirty="0" smtClean="0"/>
              <a:t>Transportation sector consumption of minor petroleum and alternative fuels </a:t>
            </a:r>
          </a:p>
          <a:p>
            <a:r>
              <a:rPr lang="en-US" b="1" dirty="0" smtClean="0"/>
              <a:t>AEO2021 Reference case </a:t>
            </a:r>
          </a:p>
          <a:p>
            <a:r>
              <a:rPr lang="en-US" sz="1100" dirty="0" smtClean="0"/>
              <a:t>quadrillion British thermal units</a:t>
            </a:r>
            <a:endParaRPr lang="en-US" sz="1100" dirty="0"/>
          </a:p>
        </p:txBody>
      </p:sp>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Transportation sector minor petroleum and alternative fuels consumption</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63</a:t>
            </a:fld>
            <a:endParaRPr lang="en-US" dirty="0"/>
          </a:p>
        </p:txBody>
      </p:sp>
    </p:spTree>
    <p:extLst>
      <p:ext uri="{BB962C8B-B14F-4D97-AF65-F5344CB8AC3E}">
        <p14:creationId xmlns:p14="http://schemas.microsoft.com/office/powerpoint/2010/main" val="15959129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graphicFrame>
        <p:nvGraphicFramePr>
          <p:cNvPr id="12" name="Content Placeholder 6"/>
          <p:cNvGraphicFramePr>
            <a:graphicFrameLocks noGrp="1"/>
          </p:cNvGraphicFramePr>
          <p:nvPr>
            <p:ph sz="quarter" idx="12"/>
            <p:extLst/>
          </p:nvPr>
        </p:nvGraphicFramePr>
        <p:xfrm>
          <a:off x="731837" y="1791093"/>
          <a:ext cx="3932238" cy="25983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ontent Placeholder 6"/>
          <p:cNvGraphicFramePr>
            <a:graphicFrameLocks noGrp="1"/>
          </p:cNvGraphicFramePr>
          <p:nvPr>
            <p:ph sz="quarter" idx="13"/>
            <p:extLst/>
          </p:nvPr>
        </p:nvGraphicFramePr>
        <p:xfrm>
          <a:off x="4664075" y="1791093"/>
          <a:ext cx="4022725" cy="2598344"/>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 Placeholder 21"/>
          <p:cNvSpPr>
            <a:spLocks noGrp="1"/>
          </p:cNvSpPr>
          <p:nvPr>
            <p:ph type="body" sz="quarter" idx="17"/>
          </p:nvPr>
        </p:nvSpPr>
        <p:spPr>
          <a:xfrm>
            <a:off x="731837" y="932959"/>
            <a:ext cx="3931920" cy="755170"/>
          </a:xfrm>
        </p:spPr>
        <p:txBody>
          <a:bodyPr/>
          <a:lstStyle/>
          <a:p>
            <a:pPr eaLnBrk="0" hangingPunct="0"/>
            <a:r>
              <a:rPr lang="en-US" b="1" dirty="0" smtClean="0">
                <a:solidFill>
                  <a:sysClr val="windowText" lastClr="000000"/>
                </a:solidFill>
                <a:ea typeface="Times New Roman" charset="0"/>
                <a:cs typeface="Times New Roman" charset="0"/>
              </a:rPr>
              <a:t>Delivered electricity by mode</a:t>
            </a:r>
          </a:p>
          <a:p>
            <a:pPr eaLnBrk="0" hangingPunct="0"/>
            <a:endParaRPr lang="en-US" b="1" dirty="0" smtClean="0">
              <a:solidFill>
                <a:sysClr val="windowText" lastClr="000000"/>
              </a:solidFill>
              <a:ea typeface="Times New Roman" charset="0"/>
              <a:cs typeface="Times New Roman" charset="0"/>
            </a:endParaRPr>
          </a:p>
          <a:p>
            <a:pPr eaLnBrk="0" hangingPunct="0"/>
            <a:r>
              <a:rPr lang="en-US" b="1" dirty="0" smtClean="0">
                <a:solidFill>
                  <a:sysClr val="windowText" lastClr="000000"/>
                </a:solidFill>
                <a:ea typeface="Times New Roman" charset="0"/>
                <a:cs typeface="Times New Roman" charset="0"/>
              </a:rPr>
              <a:t>AEO2021 Reference case </a:t>
            </a:r>
            <a:endParaRPr lang="en-US" b="1" dirty="0">
              <a:solidFill>
                <a:sysClr val="windowText" lastClr="000000"/>
              </a:solidFill>
              <a:ea typeface="Times New Roman" charset="0"/>
              <a:cs typeface="Times New Roman" charset="0"/>
            </a:endParaRPr>
          </a:p>
          <a:p>
            <a:pPr eaLnBrk="0" hangingPunct="0"/>
            <a:r>
              <a:rPr lang="en-US" sz="1100" dirty="0">
                <a:ea typeface="Times New Roman" charset="0"/>
                <a:cs typeface="Times New Roman" charset="0"/>
              </a:rPr>
              <a:t>quadrillion British thermal </a:t>
            </a:r>
            <a:r>
              <a:rPr lang="en-US" sz="1100" dirty="0" smtClean="0">
                <a:ea typeface="Times New Roman" charset="0"/>
                <a:cs typeface="Times New Roman" charset="0"/>
              </a:rPr>
              <a:t>units</a:t>
            </a:r>
            <a:endParaRPr lang="en-US" sz="1100" dirty="0">
              <a:ea typeface="Times New Roman" charset="0"/>
              <a:cs typeface="Times New Roman" charset="0"/>
            </a:endParaRPr>
          </a:p>
        </p:txBody>
      </p:sp>
      <p:sp>
        <p:nvSpPr>
          <p:cNvPr id="23" name="Text Placeholder 22"/>
          <p:cNvSpPr>
            <a:spLocks noGrp="1"/>
          </p:cNvSpPr>
          <p:nvPr>
            <p:ph type="body" sz="quarter" idx="18"/>
          </p:nvPr>
        </p:nvSpPr>
        <p:spPr>
          <a:xfrm>
            <a:off x="4532586" y="932958"/>
            <a:ext cx="4154214" cy="755171"/>
          </a:xfrm>
        </p:spPr>
        <p:txBody>
          <a:bodyPr/>
          <a:lstStyle/>
          <a:p>
            <a:pPr algn="l" eaLnBrk="0" hangingPunct="0"/>
            <a:r>
              <a:rPr lang="en-US" b="1" dirty="0" smtClean="0">
                <a:solidFill>
                  <a:sysClr val="windowText" lastClr="000000"/>
                </a:solidFill>
                <a:ea typeface="Times New Roman" charset="0"/>
                <a:cs typeface="Times New Roman" charset="0"/>
              </a:rPr>
              <a:t>Delivered compressed </a:t>
            </a:r>
            <a:r>
              <a:rPr lang="en-US" b="1" dirty="0">
                <a:solidFill>
                  <a:sysClr val="windowText" lastClr="000000"/>
                </a:solidFill>
                <a:ea typeface="Times New Roman" charset="0"/>
                <a:cs typeface="Times New Roman" charset="0"/>
              </a:rPr>
              <a:t>and </a:t>
            </a:r>
            <a:r>
              <a:rPr lang="en-US" b="1" dirty="0" smtClean="0">
                <a:solidFill>
                  <a:sysClr val="windowText" lastClr="000000"/>
                </a:solidFill>
                <a:ea typeface="Times New Roman" charset="0"/>
                <a:cs typeface="Times New Roman" charset="0"/>
              </a:rPr>
              <a:t>liquefied </a:t>
            </a:r>
            <a:r>
              <a:rPr lang="en-US" b="1" dirty="0">
                <a:solidFill>
                  <a:sysClr val="windowText" lastClr="000000"/>
                </a:solidFill>
                <a:ea typeface="Times New Roman" charset="0"/>
                <a:cs typeface="Times New Roman" charset="0"/>
              </a:rPr>
              <a:t>natural </a:t>
            </a:r>
            <a:r>
              <a:rPr lang="en-US" b="1" dirty="0" smtClean="0">
                <a:solidFill>
                  <a:sysClr val="windowText" lastClr="000000"/>
                </a:solidFill>
                <a:ea typeface="Times New Roman" charset="0"/>
                <a:cs typeface="Times New Roman" charset="0"/>
              </a:rPr>
              <a:t>gas </a:t>
            </a:r>
          </a:p>
          <a:p>
            <a:pPr algn="l" eaLnBrk="0" hangingPunct="0"/>
            <a:r>
              <a:rPr lang="en-US" b="1" dirty="0" smtClean="0">
                <a:solidFill>
                  <a:sysClr val="windowText" lastClr="000000"/>
                </a:solidFill>
                <a:ea typeface="Times New Roman" charset="0"/>
                <a:cs typeface="Times New Roman" charset="0"/>
              </a:rPr>
              <a:t>by mode</a:t>
            </a:r>
          </a:p>
          <a:p>
            <a:pPr algn="l" eaLnBrk="0" hangingPunct="0"/>
            <a:r>
              <a:rPr lang="en-US" b="1" dirty="0" smtClean="0">
                <a:solidFill>
                  <a:sysClr val="windowText" lastClr="000000"/>
                </a:solidFill>
                <a:ea typeface="Times New Roman" charset="0"/>
                <a:cs typeface="Times New Roman" charset="0"/>
              </a:rPr>
              <a:t>AEO2021 Reference case </a:t>
            </a:r>
            <a:endParaRPr lang="en-US" b="1" dirty="0">
              <a:solidFill>
                <a:sysClr val="windowText" lastClr="000000"/>
              </a:solidFill>
              <a:ea typeface="Times New Roman" charset="0"/>
              <a:cs typeface="Times New Roman" charset="0"/>
            </a:endParaRPr>
          </a:p>
          <a:p>
            <a:pPr algn="l" eaLnBrk="0" hangingPunct="0"/>
            <a:r>
              <a:rPr lang="en-US" sz="1100" dirty="0">
                <a:solidFill>
                  <a:sysClr val="windowText" lastClr="000000"/>
                </a:solidFill>
                <a:ea typeface="Times New Roman" charset="0"/>
                <a:cs typeface="Times New Roman" charset="0"/>
              </a:rPr>
              <a:t>quadrillion British thermal </a:t>
            </a:r>
            <a:r>
              <a:rPr lang="en-US" sz="1100" dirty="0" smtClean="0">
                <a:solidFill>
                  <a:sysClr val="windowText" lastClr="000000"/>
                </a:solidFill>
                <a:ea typeface="Times New Roman" charset="0"/>
                <a:cs typeface="Times New Roman" charset="0"/>
              </a:rPr>
              <a:t>units</a:t>
            </a:r>
            <a:endParaRPr lang="en-US" sz="1100" dirty="0">
              <a:solidFill>
                <a:sysClr val="windowText" lastClr="000000"/>
              </a:solidFill>
              <a:ea typeface="Times New Roman" charset="0"/>
              <a:cs typeface="Times New Roman" charset="0"/>
            </a:endParaRPr>
          </a:p>
        </p:txBody>
      </p:sp>
      <p:sp>
        <p:nvSpPr>
          <p:cNvPr id="2" name="Title 1"/>
          <p:cNvSpPr>
            <a:spLocks noGrp="1"/>
          </p:cNvSpPr>
          <p:nvPr>
            <p:ph type="title"/>
          </p:nvPr>
        </p:nvSpPr>
        <p:spPr/>
        <p:txBody>
          <a:bodyPr/>
          <a:lstStyle/>
          <a:p>
            <a:r>
              <a:rPr lang="en-US" dirty="0" smtClean="0"/>
              <a:t>Transportation sector delivered electricity and natural gas</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64</a:t>
            </a:fld>
            <a:endParaRPr lang="en-US" dirty="0"/>
          </a:p>
        </p:txBody>
      </p:sp>
    </p:spTree>
    <p:extLst>
      <p:ext uri="{BB962C8B-B14F-4D97-AF65-F5344CB8AC3E}">
        <p14:creationId xmlns:p14="http://schemas.microsoft.com/office/powerpoint/2010/main" val="2149351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032" y="201335"/>
            <a:ext cx="576228" cy="579763"/>
          </a:xfrm>
          <a:prstGeom prst="rect">
            <a:avLst/>
          </a:prstGeom>
        </p:spPr>
      </p:pic>
      <p:sp>
        <p:nvSpPr>
          <p:cNvPr id="2" name="Title 1"/>
          <p:cNvSpPr>
            <a:spLocks noGrp="1"/>
          </p:cNvSpPr>
          <p:nvPr>
            <p:ph type="title"/>
          </p:nvPr>
        </p:nvSpPr>
        <p:spPr/>
        <p:txBody>
          <a:bodyPr/>
          <a:lstStyle/>
          <a:p>
            <a:r>
              <a:rPr lang="en-US" dirty="0" smtClean="0"/>
              <a:t>Passenger and freight travel by mode</a:t>
            </a:r>
            <a:endParaRPr lang="en-US" dirty="0"/>
          </a:p>
        </p:txBody>
      </p:sp>
      <p:graphicFrame>
        <p:nvGraphicFramePr>
          <p:cNvPr id="24" name="Content Placeholder 11"/>
          <p:cNvGraphicFramePr>
            <a:graphicFrameLocks noGrp="1"/>
          </p:cNvGraphicFramePr>
          <p:nvPr>
            <p:ph sz="quarter" idx="20"/>
            <p:extLst/>
          </p:nvPr>
        </p:nvGraphicFramePr>
        <p:xfrm>
          <a:off x="6088063" y="921013"/>
          <a:ext cx="2598737" cy="34684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ontent Placeholder 10"/>
          <p:cNvGraphicFramePr>
            <a:graphicFrameLocks noGrp="1"/>
          </p:cNvGraphicFramePr>
          <p:nvPr>
            <p:ph sz="quarter" idx="19"/>
            <p:extLst/>
          </p:nvPr>
        </p:nvGraphicFramePr>
        <p:xfrm>
          <a:off x="3386138" y="921013"/>
          <a:ext cx="2600325" cy="34684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ontent Placeholder 9"/>
          <p:cNvGraphicFramePr>
            <a:graphicFrameLocks noGrp="1"/>
          </p:cNvGraphicFramePr>
          <p:nvPr>
            <p:ph sz="quarter" idx="12"/>
            <p:extLst/>
          </p:nvPr>
        </p:nvGraphicFramePr>
        <p:xfrm>
          <a:off x="685800" y="921013"/>
          <a:ext cx="2598738" cy="3468425"/>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65</a:t>
            </a:fld>
            <a:endParaRPr lang="en-US" dirty="0"/>
          </a:p>
        </p:txBody>
      </p:sp>
    </p:spTree>
    <p:extLst>
      <p:ext uri="{BB962C8B-B14F-4D97-AF65-F5344CB8AC3E}">
        <p14:creationId xmlns:p14="http://schemas.microsoft.com/office/powerpoint/2010/main" val="10592127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graphicFrame>
        <p:nvGraphicFramePr>
          <p:cNvPr id="11" name="Content Placeholder 4"/>
          <p:cNvGraphicFramePr>
            <a:graphicFrameLocks noGrp="1"/>
          </p:cNvGraphicFramePr>
          <p:nvPr>
            <p:ph sz="quarter" idx="12"/>
            <p:extLst/>
          </p:nvPr>
        </p:nvGraphicFramePr>
        <p:xfrm>
          <a:off x="730726" y="1587019"/>
          <a:ext cx="3932238" cy="28024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ontent Placeholder 8"/>
          <p:cNvGraphicFramePr>
            <a:graphicFrameLocks noGrp="1"/>
          </p:cNvGraphicFramePr>
          <p:nvPr>
            <p:ph sz="quarter" idx="13"/>
            <p:extLst/>
          </p:nvPr>
        </p:nvGraphicFramePr>
        <p:xfrm>
          <a:off x="4664075" y="1518757"/>
          <a:ext cx="4022725" cy="287068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 Placeholder 13"/>
          <p:cNvSpPr>
            <a:spLocks noGrp="1"/>
          </p:cNvSpPr>
          <p:nvPr>
            <p:ph type="body" sz="quarter" idx="17"/>
          </p:nvPr>
        </p:nvSpPr>
        <p:spPr>
          <a:xfrm>
            <a:off x="731044" y="1167906"/>
            <a:ext cx="3931920" cy="350851"/>
          </a:xfrm>
        </p:spPr>
        <p:txBody>
          <a:bodyPr/>
          <a:lstStyle/>
          <a:p>
            <a:pPr eaLnBrk="0" hangingPunct="0"/>
            <a:r>
              <a:rPr lang="en-US" b="1" dirty="0" smtClean="0">
                <a:ea typeface="Times New Roman" charset="0"/>
                <a:cs typeface="Times New Roman" charset="0"/>
              </a:rPr>
              <a:t>Passenger travel energy </a:t>
            </a:r>
            <a:r>
              <a:rPr lang="en-US" b="1" dirty="0">
                <a:ea typeface="Times New Roman" charset="0"/>
                <a:cs typeface="Times New Roman" charset="0"/>
              </a:rPr>
              <a:t>intensity </a:t>
            </a:r>
            <a:r>
              <a:rPr lang="en-US" b="1" dirty="0" smtClean="0">
                <a:ea typeface="Times New Roman" charset="0"/>
                <a:cs typeface="Times New Roman" charset="0"/>
              </a:rPr>
              <a:t>by mode</a:t>
            </a:r>
          </a:p>
          <a:p>
            <a:pPr eaLnBrk="0" hangingPunct="0"/>
            <a:r>
              <a:rPr lang="en-US" b="1" dirty="0" smtClean="0">
                <a:ea typeface="Times New Roman" charset="0"/>
                <a:cs typeface="Times New Roman" charset="0"/>
              </a:rPr>
              <a:t>AEO2021 Reference case</a:t>
            </a:r>
            <a:endParaRPr lang="en-US" b="1" dirty="0">
              <a:ea typeface="Times New Roman" charset="0"/>
              <a:cs typeface="Times New Roman" charset="0"/>
            </a:endParaRPr>
          </a:p>
          <a:p>
            <a:pPr eaLnBrk="0" hangingPunct="0"/>
            <a:r>
              <a:rPr lang="en-US" sz="1100" dirty="0">
                <a:ea typeface="Times New Roman" charset="0"/>
                <a:cs typeface="Times New Roman" charset="0"/>
              </a:rPr>
              <a:t>British thermal units per </a:t>
            </a:r>
            <a:r>
              <a:rPr lang="en-US" sz="1100" dirty="0" smtClean="0">
                <a:ea typeface="Times New Roman" charset="0"/>
                <a:cs typeface="Times New Roman" charset="0"/>
              </a:rPr>
              <a:t>passenger-mile</a:t>
            </a:r>
            <a:endParaRPr lang="en-US" sz="1100" dirty="0">
              <a:ea typeface="Times New Roman" charset="0"/>
              <a:cs typeface="Times New Roman" charset="0"/>
            </a:endParaRPr>
          </a:p>
        </p:txBody>
      </p:sp>
      <p:sp>
        <p:nvSpPr>
          <p:cNvPr id="15" name="Text Placeholder 14"/>
          <p:cNvSpPr>
            <a:spLocks noGrp="1"/>
          </p:cNvSpPr>
          <p:nvPr>
            <p:ph type="body" sz="quarter" idx="18"/>
          </p:nvPr>
        </p:nvSpPr>
        <p:spPr>
          <a:xfrm>
            <a:off x="4663440" y="1173037"/>
            <a:ext cx="4023360" cy="350851"/>
          </a:xfrm>
        </p:spPr>
        <p:txBody>
          <a:bodyPr/>
          <a:lstStyle/>
          <a:p>
            <a:pPr algn="l" eaLnBrk="0" hangingPunct="0"/>
            <a:r>
              <a:rPr lang="en-US" b="1" dirty="0">
                <a:ea typeface="Times New Roman" charset="0"/>
                <a:cs typeface="Times New Roman" charset="0"/>
              </a:rPr>
              <a:t>Freight </a:t>
            </a:r>
            <a:r>
              <a:rPr lang="en-US" b="1" dirty="0" smtClean="0">
                <a:ea typeface="Times New Roman" charset="0"/>
                <a:cs typeface="Times New Roman" charset="0"/>
              </a:rPr>
              <a:t>travel </a:t>
            </a:r>
            <a:r>
              <a:rPr lang="en-US" b="1" dirty="0">
                <a:ea typeface="Times New Roman" charset="0"/>
                <a:cs typeface="Times New Roman" charset="0"/>
              </a:rPr>
              <a:t>energy </a:t>
            </a:r>
            <a:r>
              <a:rPr lang="en-US" b="1" dirty="0" smtClean="0">
                <a:ea typeface="Times New Roman" charset="0"/>
                <a:cs typeface="Times New Roman" charset="0"/>
              </a:rPr>
              <a:t>intensity by mode </a:t>
            </a:r>
          </a:p>
          <a:p>
            <a:pPr algn="l" eaLnBrk="0" hangingPunct="0"/>
            <a:r>
              <a:rPr lang="en-US" b="1" dirty="0" smtClean="0">
                <a:ea typeface="Times New Roman" charset="0"/>
                <a:cs typeface="Times New Roman" charset="0"/>
              </a:rPr>
              <a:t>AEO2021 Reference case</a:t>
            </a:r>
            <a:endParaRPr lang="en-US" b="1" dirty="0">
              <a:ea typeface="Times New Roman" charset="0"/>
              <a:cs typeface="Times New Roman" charset="0"/>
            </a:endParaRPr>
          </a:p>
          <a:p>
            <a:pPr algn="l" eaLnBrk="0" hangingPunct="0"/>
            <a:r>
              <a:rPr lang="en-US" sz="1100" dirty="0">
                <a:ea typeface="Times New Roman" charset="0"/>
                <a:cs typeface="Times New Roman" charset="0"/>
              </a:rPr>
              <a:t>British thermal units per </a:t>
            </a:r>
            <a:r>
              <a:rPr lang="en-US" sz="1100" dirty="0" smtClean="0">
                <a:ea typeface="Times New Roman" charset="0"/>
                <a:cs typeface="Times New Roman" charset="0"/>
              </a:rPr>
              <a:t>ton-mile</a:t>
            </a:r>
            <a:endParaRPr lang="en-US" sz="1100" dirty="0">
              <a:ea typeface="Times New Roman" charset="0"/>
              <a:cs typeface="Times New Roman" charset="0"/>
            </a:endParaRPr>
          </a:p>
        </p:txBody>
      </p:sp>
      <p:sp>
        <p:nvSpPr>
          <p:cNvPr id="2" name="Title 1"/>
          <p:cNvSpPr>
            <a:spLocks noGrp="1"/>
          </p:cNvSpPr>
          <p:nvPr>
            <p:ph type="title"/>
          </p:nvPr>
        </p:nvSpPr>
        <p:spPr>
          <a:prstGeom prst="rect">
            <a:avLst/>
          </a:prstGeom>
        </p:spPr>
        <p:txBody>
          <a:bodyPr/>
          <a:lstStyle/>
          <a:p>
            <a:r>
              <a:rPr lang="en-US" dirty="0" smtClean="0"/>
              <a:t>Energy </a:t>
            </a:r>
            <a:r>
              <a:rPr lang="en-US" dirty="0"/>
              <a:t>intensity by transportation </a:t>
            </a:r>
            <a:r>
              <a:rPr lang="en-US" dirty="0" smtClean="0"/>
              <a:t>mode</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66</a:t>
            </a:fld>
            <a:endParaRPr lang="en-US" dirty="0"/>
          </a:p>
        </p:txBody>
      </p:sp>
    </p:spTree>
    <p:extLst>
      <p:ext uri="{BB962C8B-B14F-4D97-AF65-F5344CB8AC3E}">
        <p14:creationId xmlns:p14="http://schemas.microsoft.com/office/powerpoint/2010/main" val="22972927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graphicFrame>
        <p:nvGraphicFramePr>
          <p:cNvPr id="15" name="Content Placeholder 9"/>
          <p:cNvGraphicFramePr>
            <a:graphicFrameLocks noGrp="1"/>
          </p:cNvGraphicFramePr>
          <p:nvPr>
            <p:ph sz="quarter" idx="12"/>
            <p:extLst/>
          </p:nvPr>
        </p:nvGraphicFramePr>
        <p:xfrm>
          <a:off x="752340" y="1364594"/>
          <a:ext cx="2598738" cy="2961621"/>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13"/>
          <p:cNvSpPr>
            <a:spLocks noGrp="1"/>
          </p:cNvSpPr>
          <p:nvPr>
            <p:ph type="body" sz="quarter" idx="16"/>
          </p:nvPr>
        </p:nvSpPr>
        <p:spPr>
          <a:xfrm>
            <a:off x="752340" y="4394477"/>
            <a:ext cx="8001000" cy="205740"/>
          </a:xfrm>
          <a:prstGeom prst="rect">
            <a:avLst/>
          </a:prstGeom>
        </p:spPr>
        <p:txBody>
          <a:bodyPr/>
          <a:lstStyle/>
          <a:p>
            <a:pPr marL="0" indent="0">
              <a:buNone/>
            </a:pPr>
            <a:r>
              <a:rPr lang="en-US" dirty="0" smtClean="0"/>
              <a:t>Note: Indexed freight and commercial truck energy efficiency is weighted by each vehicle type’s relative share of energy consumption.</a:t>
            </a:r>
            <a:endParaRPr lang="en-US" i="0" dirty="0"/>
          </a:p>
        </p:txBody>
      </p:sp>
      <p:graphicFrame>
        <p:nvGraphicFramePr>
          <p:cNvPr id="17" name="Content Placeholder 9"/>
          <p:cNvGraphicFramePr>
            <a:graphicFrameLocks noGrp="1"/>
          </p:cNvGraphicFramePr>
          <p:nvPr>
            <p:ph sz="quarter" idx="19"/>
            <p:extLst/>
          </p:nvPr>
        </p:nvGraphicFramePr>
        <p:xfrm>
          <a:off x="3452678" y="1364594"/>
          <a:ext cx="2600325" cy="29616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ontent Placeholder 9"/>
          <p:cNvGraphicFramePr>
            <a:graphicFrameLocks noGrp="1"/>
          </p:cNvGraphicFramePr>
          <p:nvPr>
            <p:ph sz="quarter" idx="20"/>
            <p:extLst/>
          </p:nvPr>
        </p:nvGraphicFramePr>
        <p:xfrm>
          <a:off x="6154603" y="1364594"/>
          <a:ext cx="2598737" cy="2961621"/>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nvPr>
        </p:nvSpPr>
        <p:spPr>
          <a:prstGeom prst="rect">
            <a:avLst/>
          </a:prstGeom>
        </p:spPr>
        <p:txBody>
          <a:bodyPr/>
          <a:lstStyle/>
          <a:p>
            <a:r>
              <a:rPr lang="en-US" dirty="0" smtClean="0"/>
              <a:t>Indexed </a:t>
            </a:r>
            <a:r>
              <a:rPr lang="en-US" dirty="0"/>
              <a:t>travel indicators and energy use by </a:t>
            </a:r>
            <a:r>
              <a:rPr lang="en-US" dirty="0" smtClean="0"/>
              <a:t>mode</a:t>
            </a:r>
            <a:endParaRPr lang="en-US" sz="1600" dirty="0">
              <a:solidFill>
                <a:srgbClr val="FF0000"/>
              </a:solidFill>
            </a:endParaRPr>
          </a:p>
        </p:txBody>
      </p:sp>
      <p:sp>
        <p:nvSpPr>
          <p:cNvPr id="16" name="TextBox 1"/>
          <p:cNvSpPr txBox="1"/>
          <p:nvPr/>
        </p:nvSpPr>
        <p:spPr bwMode="auto">
          <a:xfrm>
            <a:off x="685800" y="846116"/>
            <a:ext cx="2467889" cy="366763"/>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200" b="1" i="0" baseline="0" dirty="0" smtClean="0">
                <a:solidFill>
                  <a:schemeClr val="tx1"/>
                </a:solidFill>
                <a:latin typeface="+mn-lt"/>
                <a:ea typeface="Times New Roman" charset="0"/>
                <a:cs typeface="Times New Roman" charset="0"/>
              </a:rPr>
              <a:t>Indexed light-duty vehicle</a:t>
            </a:r>
            <a:r>
              <a:rPr lang="en-US" sz="1200" b="1" i="0" dirty="0" smtClean="0">
                <a:solidFill>
                  <a:schemeClr val="tx1"/>
                </a:solidFill>
                <a:latin typeface="+mn-lt"/>
                <a:ea typeface="Times New Roman" charset="0"/>
                <a:cs typeface="Times New Roman" charset="0"/>
              </a:rPr>
              <a:t> travel</a:t>
            </a:r>
          </a:p>
          <a:p>
            <a:pPr algn="l" eaLnBrk="0" hangingPunct="0"/>
            <a:r>
              <a:rPr lang="en-US" sz="1200" b="1" i="0" dirty="0" smtClean="0">
                <a:solidFill>
                  <a:schemeClr val="tx1"/>
                </a:solidFill>
                <a:latin typeface="+mn-lt"/>
                <a:ea typeface="Times New Roman" charset="0"/>
                <a:cs typeface="Times New Roman" charset="0"/>
              </a:rPr>
              <a:t>and energy use</a:t>
            </a:r>
            <a:r>
              <a:rPr lang="en-US" sz="1200" b="1" dirty="0">
                <a:ea typeface="Times New Roman" charset="0"/>
                <a:cs typeface="Times New Roman" charset="0"/>
              </a:rPr>
              <a:t> </a:t>
            </a:r>
            <a:endParaRPr lang="en-US" sz="1200" b="1" dirty="0" smtClean="0">
              <a:ea typeface="Times New Roman" charset="0"/>
              <a:cs typeface="Times New Roman" charset="0"/>
            </a:endParaRPr>
          </a:p>
          <a:p>
            <a:pPr algn="l" eaLnBrk="0" hangingPunct="0"/>
            <a:r>
              <a:rPr lang="en-US" sz="1200" b="1" i="0" baseline="0" dirty="0" smtClean="0">
                <a:solidFill>
                  <a:schemeClr val="tx1"/>
                </a:solidFill>
                <a:latin typeface="+mn-lt"/>
                <a:ea typeface="Times New Roman" charset="0"/>
                <a:cs typeface="Times New Roman" charset="0"/>
              </a:rPr>
              <a:t>AEO2021 Reference case</a:t>
            </a:r>
          </a:p>
          <a:p>
            <a:pPr eaLnBrk="0" hangingPunct="0"/>
            <a:r>
              <a:rPr lang="en-US" sz="1200" b="0" i="0" baseline="0" dirty="0" smtClean="0">
                <a:solidFill>
                  <a:sysClr val="windowText" lastClr="000000"/>
                </a:solidFill>
                <a:latin typeface="+mn-lt"/>
                <a:ea typeface="Times New Roman" charset="0"/>
                <a:cs typeface="Times New Roman" charset="0"/>
              </a:rPr>
              <a:t>2019 = 1.0</a:t>
            </a:r>
            <a:endParaRPr lang="en-US" sz="1200" b="0" i="0" dirty="0">
              <a:solidFill>
                <a:sysClr val="windowText" lastClr="000000"/>
              </a:solidFill>
              <a:latin typeface="+mn-lt"/>
              <a:ea typeface="Times New Roman" charset="0"/>
              <a:cs typeface="Times New Roman" charset="0"/>
            </a:endParaRPr>
          </a:p>
        </p:txBody>
      </p:sp>
      <p:sp>
        <p:nvSpPr>
          <p:cNvPr id="12" name="TextBox 1"/>
          <p:cNvSpPr txBox="1"/>
          <p:nvPr/>
        </p:nvSpPr>
        <p:spPr bwMode="auto">
          <a:xfrm>
            <a:off x="3351078" y="829994"/>
            <a:ext cx="2427433" cy="366763"/>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200" b="1" i="0" baseline="0" dirty="0" smtClean="0">
                <a:solidFill>
                  <a:schemeClr val="tx1"/>
                </a:solidFill>
                <a:latin typeface="+mn-lt"/>
                <a:ea typeface="Times New Roman" charset="0"/>
                <a:cs typeface="Times New Roman" charset="0"/>
              </a:rPr>
              <a:t>Indexed freight and commercial truck</a:t>
            </a:r>
            <a:r>
              <a:rPr lang="en-US" sz="1200" b="1" i="0" dirty="0" smtClean="0">
                <a:solidFill>
                  <a:schemeClr val="tx1"/>
                </a:solidFill>
                <a:latin typeface="+mn-lt"/>
                <a:ea typeface="Times New Roman" charset="0"/>
                <a:cs typeface="Times New Roman" charset="0"/>
              </a:rPr>
              <a:t> travel and energy use</a:t>
            </a:r>
            <a:endParaRPr lang="en-US" sz="1200" b="1" dirty="0" smtClean="0">
              <a:ea typeface="Times New Roman" charset="0"/>
              <a:cs typeface="Times New Roman" charset="0"/>
            </a:endParaRPr>
          </a:p>
          <a:p>
            <a:pPr algn="l" eaLnBrk="0" hangingPunct="0"/>
            <a:r>
              <a:rPr lang="en-US" sz="1200" b="1" i="0" baseline="0" dirty="0" smtClean="0">
                <a:solidFill>
                  <a:schemeClr val="tx1"/>
                </a:solidFill>
                <a:latin typeface="+mn-lt"/>
                <a:ea typeface="Times New Roman" charset="0"/>
                <a:cs typeface="Times New Roman" charset="0"/>
              </a:rPr>
              <a:t>AEO2021 Reference case</a:t>
            </a:r>
          </a:p>
          <a:p>
            <a:pPr eaLnBrk="0" hangingPunct="0"/>
            <a:r>
              <a:rPr lang="en-US" sz="1200" b="0" i="0" baseline="0" dirty="0" smtClean="0">
                <a:solidFill>
                  <a:sysClr val="windowText" lastClr="000000"/>
                </a:solidFill>
                <a:latin typeface="+mn-lt"/>
                <a:ea typeface="Times New Roman" charset="0"/>
                <a:cs typeface="Times New Roman" charset="0"/>
              </a:rPr>
              <a:t>2019 = 1.0</a:t>
            </a:r>
            <a:endParaRPr lang="en-US" sz="1200" b="0" i="0" dirty="0">
              <a:solidFill>
                <a:sysClr val="windowText" lastClr="000000"/>
              </a:solidFill>
              <a:latin typeface="+mn-lt"/>
              <a:ea typeface="Times New Roman" charset="0"/>
              <a:cs typeface="Times New Roman" charset="0"/>
            </a:endParaRPr>
          </a:p>
        </p:txBody>
      </p:sp>
      <p:sp>
        <p:nvSpPr>
          <p:cNvPr id="13" name="TextBox 1"/>
          <p:cNvSpPr txBox="1"/>
          <p:nvPr/>
        </p:nvSpPr>
        <p:spPr bwMode="auto">
          <a:xfrm>
            <a:off x="6154603" y="835033"/>
            <a:ext cx="2427433" cy="366763"/>
          </a:xfrm>
          <a:prstGeom prst="rect">
            <a:avLst/>
          </a:prstGeom>
          <a:no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200" b="1" i="0" baseline="0" dirty="0" smtClean="0">
                <a:solidFill>
                  <a:schemeClr val="tx1"/>
                </a:solidFill>
                <a:latin typeface="+mn-lt"/>
                <a:ea typeface="Times New Roman" charset="0"/>
                <a:cs typeface="Times New Roman" charset="0"/>
              </a:rPr>
              <a:t>Indexed aircraft</a:t>
            </a:r>
            <a:r>
              <a:rPr lang="en-US" sz="1200" b="1" i="0" dirty="0" smtClean="0">
                <a:solidFill>
                  <a:schemeClr val="tx1"/>
                </a:solidFill>
                <a:latin typeface="+mn-lt"/>
                <a:ea typeface="Times New Roman" charset="0"/>
                <a:cs typeface="Times New Roman" charset="0"/>
              </a:rPr>
              <a:t> travel and energy use</a:t>
            </a:r>
            <a:endParaRPr lang="en-US" sz="1200" b="1" dirty="0" smtClean="0">
              <a:ea typeface="Times New Roman" charset="0"/>
              <a:cs typeface="Times New Roman" charset="0"/>
            </a:endParaRPr>
          </a:p>
          <a:p>
            <a:pPr algn="l" eaLnBrk="0" hangingPunct="0"/>
            <a:r>
              <a:rPr lang="en-US" sz="1200" b="1" i="0" baseline="0" dirty="0" smtClean="0">
                <a:solidFill>
                  <a:schemeClr val="tx1"/>
                </a:solidFill>
                <a:latin typeface="+mn-lt"/>
                <a:ea typeface="Times New Roman" charset="0"/>
                <a:cs typeface="Times New Roman" charset="0"/>
              </a:rPr>
              <a:t>AEO2021 Reference case</a:t>
            </a:r>
          </a:p>
          <a:p>
            <a:pPr eaLnBrk="0" hangingPunct="0"/>
            <a:r>
              <a:rPr lang="en-US" sz="1200" b="0" i="0" baseline="0" dirty="0" smtClean="0">
                <a:solidFill>
                  <a:sysClr val="windowText" lastClr="000000"/>
                </a:solidFill>
                <a:latin typeface="+mn-lt"/>
                <a:ea typeface="Times New Roman" charset="0"/>
                <a:cs typeface="Times New Roman" charset="0"/>
              </a:rPr>
              <a:t>2019 = 1.0</a:t>
            </a:r>
            <a:endParaRPr lang="en-US" sz="1200" b="0" i="0" dirty="0">
              <a:solidFill>
                <a:sysClr val="windowText" lastClr="000000"/>
              </a:solidFill>
              <a:latin typeface="+mn-lt"/>
              <a:ea typeface="Times New Roman" charset="0"/>
              <a:cs typeface="Times New Roman" charset="0"/>
            </a:endParaRPr>
          </a:p>
        </p:txBody>
      </p:sp>
      <p:sp>
        <p:nvSpPr>
          <p:cNvPr id="3" name="TextBox 2"/>
          <p:cNvSpPr txBox="1"/>
          <p:nvPr/>
        </p:nvSpPr>
        <p:spPr>
          <a:xfrm>
            <a:off x="1684868" y="3191678"/>
            <a:ext cx="1468822" cy="830997"/>
          </a:xfrm>
          <a:prstGeom prst="rect">
            <a:avLst/>
          </a:prstGeom>
          <a:noFill/>
        </p:spPr>
        <p:txBody>
          <a:bodyPr wrap="square" rtlCol="0">
            <a:spAutoFit/>
          </a:bodyPr>
          <a:lstStyle/>
          <a:p>
            <a:r>
              <a:rPr lang="en-US" sz="1000" b="1" dirty="0">
                <a:solidFill>
                  <a:schemeClr val="accent1"/>
                </a:solidFill>
              </a:rPr>
              <a:t>energy efficiency      </a:t>
            </a:r>
            <a:endParaRPr lang="en-US" sz="1000" b="1" dirty="0" smtClean="0">
              <a:solidFill>
                <a:schemeClr val="accent1"/>
              </a:solidFill>
            </a:endParaRPr>
          </a:p>
          <a:p>
            <a:r>
              <a:rPr lang="en-US" sz="1000" b="1" dirty="0" smtClean="0">
                <a:solidFill>
                  <a:schemeClr val="accent3"/>
                </a:solidFill>
              </a:rPr>
              <a:t>travel </a:t>
            </a:r>
            <a:r>
              <a:rPr lang="en-US" sz="1000" b="1" dirty="0">
                <a:solidFill>
                  <a:schemeClr val="accent3"/>
                </a:solidFill>
              </a:rPr>
              <a:t>demand     </a:t>
            </a:r>
            <a:endParaRPr lang="en-US" sz="1000" b="1" dirty="0" smtClean="0">
              <a:solidFill>
                <a:schemeClr val="accent3"/>
              </a:solidFill>
            </a:endParaRPr>
          </a:p>
          <a:p>
            <a:r>
              <a:rPr lang="en-US" sz="1000" b="1" dirty="0" smtClean="0">
                <a:solidFill>
                  <a:schemeClr val="accent2"/>
                </a:solidFill>
              </a:rPr>
              <a:t>energy </a:t>
            </a:r>
            <a:r>
              <a:rPr lang="en-US" sz="1000" b="1" dirty="0">
                <a:solidFill>
                  <a:schemeClr val="accent2"/>
                </a:solidFill>
              </a:rPr>
              <a:t>consumption</a:t>
            </a:r>
          </a:p>
          <a:p>
            <a:endParaRPr lang="en-US" dirty="0"/>
          </a:p>
        </p:txBody>
      </p:sp>
      <p:sp>
        <p:nvSpPr>
          <p:cNvPr id="19" name="TextBox 18"/>
          <p:cNvSpPr txBox="1"/>
          <p:nvPr/>
        </p:nvSpPr>
        <p:spPr>
          <a:xfrm>
            <a:off x="7150947" y="3191678"/>
            <a:ext cx="1468822" cy="830997"/>
          </a:xfrm>
          <a:prstGeom prst="rect">
            <a:avLst/>
          </a:prstGeom>
          <a:noFill/>
        </p:spPr>
        <p:txBody>
          <a:bodyPr wrap="square" rtlCol="0">
            <a:spAutoFit/>
          </a:bodyPr>
          <a:lstStyle/>
          <a:p>
            <a:r>
              <a:rPr lang="en-US" sz="1000" b="1" dirty="0">
                <a:solidFill>
                  <a:schemeClr val="accent3"/>
                </a:solidFill>
              </a:rPr>
              <a:t>travel demand     </a:t>
            </a:r>
          </a:p>
          <a:p>
            <a:r>
              <a:rPr lang="en-US" sz="1000" b="1" dirty="0" smtClean="0">
                <a:solidFill>
                  <a:schemeClr val="accent1"/>
                </a:solidFill>
              </a:rPr>
              <a:t>energy </a:t>
            </a:r>
            <a:r>
              <a:rPr lang="en-US" sz="1000" b="1" dirty="0">
                <a:solidFill>
                  <a:schemeClr val="accent1"/>
                </a:solidFill>
              </a:rPr>
              <a:t>efficiency      </a:t>
            </a:r>
            <a:endParaRPr lang="en-US" sz="1000" b="1" dirty="0" smtClean="0">
              <a:solidFill>
                <a:schemeClr val="accent1"/>
              </a:solidFill>
            </a:endParaRPr>
          </a:p>
          <a:p>
            <a:r>
              <a:rPr lang="en-US" sz="1000" b="1" dirty="0" smtClean="0">
                <a:solidFill>
                  <a:schemeClr val="accent2"/>
                </a:solidFill>
              </a:rPr>
              <a:t>energy </a:t>
            </a:r>
            <a:r>
              <a:rPr lang="en-US" sz="1000" b="1" dirty="0">
                <a:solidFill>
                  <a:schemeClr val="accent2"/>
                </a:solidFill>
              </a:rPr>
              <a:t>consumption</a:t>
            </a:r>
          </a:p>
          <a:p>
            <a:endParaRPr lang="en-US" dirty="0"/>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67</a:t>
            </a:fld>
            <a:endParaRPr lang="en-US" dirty="0"/>
          </a:p>
        </p:txBody>
      </p:sp>
    </p:spTree>
    <p:extLst>
      <p:ext uri="{BB962C8B-B14F-4D97-AF65-F5344CB8AC3E}">
        <p14:creationId xmlns:p14="http://schemas.microsoft.com/office/powerpoint/2010/main" val="39642790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sp>
        <p:nvSpPr>
          <p:cNvPr id="2" name="Title 1"/>
          <p:cNvSpPr>
            <a:spLocks noGrp="1"/>
          </p:cNvSpPr>
          <p:nvPr>
            <p:ph type="title"/>
          </p:nvPr>
        </p:nvSpPr>
        <p:spPr>
          <a:prstGeom prst="rect">
            <a:avLst/>
          </a:prstGeom>
        </p:spPr>
        <p:txBody>
          <a:bodyPr/>
          <a:lstStyle/>
          <a:p>
            <a:r>
              <a:rPr lang="en-US" dirty="0" smtClean="0"/>
              <a:t>New light-duty </a:t>
            </a:r>
            <a:r>
              <a:rPr lang="en-US" dirty="0"/>
              <a:t>vehicle sales </a:t>
            </a:r>
            <a:r>
              <a:rPr lang="en-US" dirty="0" smtClean="0"/>
              <a:t>shares</a:t>
            </a:r>
            <a:endParaRPr lang="en-US" dirty="0"/>
          </a:p>
        </p:txBody>
      </p:sp>
      <p:graphicFrame>
        <p:nvGraphicFramePr>
          <p:cNvPr id="18" name="Content Placeholder 8"/>
          <p:cNvGraphicFramePr>
            <a:graphicFrameLocks noGrp="1"/>
          </p:cNvGraphicFramePr>
          <p:nvPr>
            <p:ph sz="quarter" idx="12"/>
            <p:extLst/>
          </p:nvPr>
        </p:nvGraphicFramePr>
        <p:xfrm>
          <a:off x="685800" y="907525"/>
          <a:ext cx="2598738" cy="34819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ontent Placeholder 9"/>
          <p:cNvGraphicFramePr>
            <a:graphicFrameLocks noGrp="1"/>
          </p:cNvGraphicFramePr>
          <p:nvPr>
            <p:ph sz="quarter" idx="19"/>
            <p:extLst/>
          </p:nvPr>
        </p:nvGraphicFramePr>
        <p:xfrm>
          <a:off x="3386138" y="907525"/>
          <a:ext cx="2600325" cy="34819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ontent Placeholder 10"/>
          <p:cNvGraphicFramePr>
            <a:graphicFrameLocks noGrp="1"/>
          </p:cNvGraphicFramePr>
          <p:nvPr>
            <p:ph sz="quarter" idx="20"/>
            <p:extLst/>
          </p:nvPr>
        </p:nvGraphicFramePr>
        <p:xfrm>
          <a:off x="6088063" y="907525"/>
          <a:ext cx="2598737" cy="3481913"/>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3"/>
          <p:cNvSpPr txBox="1"/>
          <p:nvPr/>
        </p:nvSpPr>
        <p:spPr>
          <a:xfrm>
            <a:off x="1133014" y="4055339"/>
            <a:ext cx="2330415"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2020      2030      2040      2050</a:t>
            </a:r>
            <a:endParaRPr lang="en-US" sz="1200" dirty="0"/>
          </a:p>
        </p:txBody>
      </p:sp>
      <p:sp>
        <p:nvSpPr>
          <p:cNvPr id="15" name="TextBox 3"/>
          <p:cNvSpPr txBox="1"/>
          <p:nvPr/>
        </p:nvSpPr>
        <p:spPr>
          <a:xfrm>
            <a:off x="6531673" y="4051873"/>
            <a:ext cx="215512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 2020    2030    2040     2050</a:t>
            </a:r>
            <a:endParaRPr lang="en-US" sz="1200"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68</a:t>
            </a:fld>
            <a:endParaRPr lang="en-US" dirty="0"/>
          </a:p>
        </p:txBody>
      </p:sp>
    </p:spTree>
    <p:extLst>
      <p:ext uri="{BB962C8B-B14F-4D97-AF65-F5344CB8AC3E}">
        <p14:creationId xmlns:p14="http://schemas.microsoft.com/office/powerpoint/2010/main" val="20505953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sp>
        <p:nvSpPr>
          <p:cNvPr id="2" name="Title 1"/>
          <p:cNvSpPr>
            <a:spLocks noGrp="1"/>
          </p:cNvSpPr>
          <p:nvPr>
            <p:ph type="title"/>
          </p:nvPr>
        </p:nvSpPr>
        <p:spPr>
          <a:prstGeom prst="rect">
            <a:avLst/>
          </a:prstGeom>
        </p:spPr>
        <p:txBody>
          <a:bodyPr/>
          <a:lstStyle/>
          <a:p>
            <a:r>
              <a:rPr lang="en-US" dirty="0" smtClean="0"/>
              <a:t>Light-duty </a:t>
            </a:r>
            <a:r>
              <a:rPr lang="en-US" dirty="0"/>
              <a:t>vehicle sales </a:t>
            </a:r>
            <a:r>
              <a:rPr lang="en-US" dirty="0" smtClean="0"/>
              <a:t>by technology/fuel type</a:t>
            </a:r>
            <a:endParaRPr lang="en-US" dirty="0"/>
          </a:p>
        </p:txBody>
      </p:sp>
      <p:graphicFrame>
        <p:nvGraphicFramePr>
          <p:cNvPr id="11" name="Content Placeholder 4"/>
          <p:cNvGraphicFramePr>
            <a:graphicFrameLocks noGrp="1"/>
          </p:cNvGraphicFramePr>
          <p:nvPr>
            <p:ph sz="quarter" idx="12"/>
            <p:extLst/>
          </p:nvPr>
        </p:nvGraphicFramePr>
        <p:xfrm>
          <a:off x="685800" y="892175"/>
          <a:ext cx="3932238"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ontent Placeholder 8"/>
          <p:cNvGraphicFramePr>
            <a:graphicFrameLocks noGrp="1"/>
          </p:cNvGraphicFramePr>
          <p:nvPr>
            <p:ph sz="quarter" idx="13"/>
            <p:extLst/>
          </p:nvPr>
        </p:nvGraphicFramePr>
        <p:xfrm>
          <a:off x="4664075" y="892175"/>
          <a:ext cx="4022725"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69</a:t>
            </a:fld>
            <a:endParaRPr lang="en-US" dirty="0"/>
          </a:p>
        </p:txBody>
      </p:sp>
    </p:spTree>
    <p:extLst>
      <p:ext uri="{BB962C8B-B14F-4D97-AF65-F5344CB8AC3E}">
        <p14:creationId xmlns:p14="http://schemas.microsoft.com/office/powerpoint/2010/main" val="515365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42768" y="111997"/>
            <a:ext cx="8001000" cy="761415"/>
          </a:xfrm>
        </p:spPr>
        <p:txBody>
          <a:bodyPr/>
          <a:lstStyle/>
          <a:p>
            <a:r>
              <a:rPr lang="en-US" dirty="0" smtClean="0"/>
              <a:t>Energy intensity and consumption</a:t>
            </a:r>
            <a:endParaRPr lang="en-US" dirty="0"/>
          </a:p>
        </p:txBody>
      </p:sp>
      <p:sp>
        <p:nvSpPr>
          <p:cNvPr id="4" name="Text Placeholder 3"/>
          <p:cNvSpPr>
            <a:spLocks noGrp="1"/>
          </p:cNvSpPr>
          <p:nvPr>
            <p:ph type="body" sz="quarter" idx="17"/>
          </p:nvPr>
        </p:nvSpPr>
        <p:spPr>
          <a:xfrm>
            <a:off x="643086" y="1091955"/>
            <a:ext cx="3931920" cy="350851"/>
          </a:xfrm>
        </p:spPr>
        <p:txBody>
          <a:bodyPr/>
          <a:lstStyle/>
          <a:p>
            <a:pPr marL="0" indent="0" eaLnBrk="0" hangingPunct="0">
              <a:spcBef>
                <a:spcPts val="0"/>
              </a:spcBef>
            </a:pPr>
            <a:r>
              <a:rPr lang="en-US" b="1" dirty="0">
                <a:ea typeface="Times New Roman" charset="0"/>
                <a:cs typeface="Times New Roman" charset="0"/>
              </a:rPr>
              <a:t>Indexed total energy intensity of the U.S. economy</a:t>
            </a:r>
          </a:p>
          <a:p>
            <a:pPr marL="0" indent="0" eaLnBrk="0" hangingPunct="0">
              <a:spcBef>
                <a:spcPts val="0"/>
              </a:spcBef>
            </a:pPr>
            <a:r>
              <a:rPr lang="en-US" b="1" dirty="0">
                <a:ea typeface="Times New Roman" charset="0"/>
                <a:cs typeface="Times New Roman" charset="0"/>
              </a:rPr>
              <a:t>AEO2021 Reference case</a:t>
            </a:r>
          </a:p>
          <a:p>
            <a:pPr marL="0" indent="0" eaLnBrk="0" hangingPunct="0">
              <a:spcBef>
                <a:spcPts val="0"/>
              </a:spcBef>
            </a:pPr>
            <a:r>
              <a:rPr lang="en-US" sz="1100" dirty="0">
                <a:ea typeface="Times New Roman" charset="0"/>
                <a:cs typeface="Times New Roman" charset="0"/>
              </a:rPr>
              <a:t>2019 = </a:t>
            </a:r>
            <a:r>
              <a:rPr lang="en-US" sz="1100" dirty="0" smtClean="0">
                <a:ea typeface="Times New Roman" charset="0"/>
                <a:cs typeface="Times New Roman" charset="0"/>
              </a:rPr>
              <a:t>1.0</a:t>
            </a:r>
            <a:endParaRPr lang="en-US" sz="1100" dirty="0">
              <a:ea typeface="Times New Roman" charset="0"/>
              <a:cs typeface="Times New Roman" charset="0"/>
            </a:endParaRPr>
          </a:p>
        </p:txBody>
      </p:sp>
      <p:sp>
        <p:nvSpPr>
          <p:cNvPr id="5" name="Text Placeholder 4"/>
          <p:cNvSpPr>
            <a:spLocks noGrp="1"/>
          </p:cNvSpPr>
          <p:nvPr>
            <p:ph type="body" sz="quarter" idx="18"/>
          </p:nvPr>
        </p:nvSpPr>
        <p:spPr>
          <a:xfrm>
            <a:off x="4621043" y="1091954"/>
            <a:ext cx="4023360" cy="350851"/>
          </a:xfrm>
        </p:spPr>
        <p:txBody>
          <a:bodyPr lIns="0"/>
          <a:lstStyle/>
          <a:p>
            <a:pPr marL="0" indent="0" algn="l" eaLnBrk="0" hangingPunct="0">
              <a:spcBef>
                <a:spcPts val="0"/>
              </a:spcBef>
            </a:pPr>
            <a:r>
              <a:rPr lang="en-US" b="1" dirty="0">
                <a:ea typeface="Times New Roman" charset="0"/>
                <a:cs typeface="Times New Roman" charset="0"/>
              </a:rPr>
              <a:t>Energy consumption by sector</a:t>
            </a:r>
          </a:p>
          <a:p>
            <a:pPr marL="0" indent="0" algn="l" eaLnBrk="0" hangingPunct="0">
              <a:spcBef>
                <a:spcPts val="0"/>
              </a:spcBef>
            </a:pPr>
            <a:r>
              <a:rPr lang="en-US" b="1" dirty="0">
                <a:ea typeface="Times New Roman" charset="0"/>
                <a:cs typeface="Times New Roman" charset="0"/>
              </a:rPr>
              <a:t>AEO2021 Reference case</a:t>
            </a:r>
          </a:p>
          <a:p>
            <a:pPr marL="0" indent="0" algn="l" eaLnBrk="0" hangingPunct="0">
              <a:spcBef>
                <a:spcPts val="0"/>
              </a:spcBef>
            </a:pPr>
            <a:r>
              <a:rPr lang="en-US" sz="1100" dirty="0">
                <a:ea typeface="Times New Roman" charset="0"/>
                <a:cs typeface="Times New Roman" charset="0"/>
              </a:rPr>
              <a:t>quadrillion British thermal units</a:t>
            </a:r>
          </a:p>
        </p:txBody>
      </p:sp>
      <p:graphicFrame>
        <p:nvGraphicFramePr>
          <p:cNvPr id="13" name="Content Placeholder 12"/>
          <p:cNvGraphicFramePr>
            <a:graphicFrameLocks noGrp="1"/>
          </p:cNvGraphicFramePr>
          <p:nvPr>
            <p:ph sz="quarter" idx="12"/>
            <p:extLst>
              <p:ext uri="{D42A27DB-BD31-4B8C-83A1-F6EECF244321}">
                <p14:modId xmlns:p14="http://schemas.microsoft.com/office/powerpoint/2010/main" val="1543741854"/>
              </p:ext>
            </p:extLst>
          </p:nvPr>
        </p:nvGraphicFramePr>
        <p:xfrm>
          <a:off x="642768" y="1550737"/>
          <a:ext cx="3932238" cy="28821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19"/>
          <p:cNvGraphicFramePr>
            <a:graphicFrameLocks noGrp="1"/>
          </p:cNvGraphicFramePr>
          <p:nvPr>
            <p:ph sz="quarter" idx="13"/>
            <p:extLst>
              <p:ext uri="{D42A27DB-BD31-4B8C-83A1-F6EECF244321}">
                <p14:modId xmlns:p14="http://schemas.microsoft.com/office/powerpoint/2010/main" val="904251668"/>
              </p:ext>
            </p:extLst>
          </p:nvPr>
        </p:nvGraphicFramePr>
        <p:xfrm>
          <a:off x="4621043" y="1443593"/>
          <a:ext cx="4022725" cy="29892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
          <p:cNvSpPr txBox="1"/>
          <p:nvPr/>
        </p:nvSpPr>
        <p:spPr bwMode="auto">
          <a:xfrm>
            <a:off x="1763206" y="1467650"/>
            <a:ext cx="976074" cy="401458"/>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a:solidFill>
                  <a:schemeClr val="tx1"/>
                </a:solidFill>
                <a:latin typeface="+mn-lt"/>
                <a:ea typeface="Times New Roman" charset="0"/>
                <a:cs typeface="Times New Roman" charset="0"/>
              </a:rPr>
              <a:t>         </a:t>
            </a:r>
            <a:r>
              <a:rPr lang="en-US" sz="1200" b="1" i="0" dirty="0" smtClean="0">
                <a:solidFill>
                  <a:schemeClr val="tx1"/>
                </a:solidFill>
                <a:latin typeface="+mn-lt"/>
                <a:ea typeface="Times New Roman" charset="0"/>
                <a:cs typeface="Times New Roman" charset="0"/>
              </a:rPr>
              <a:t>2020</a:t>
            </a:r>
            <a:endParaRPr lang="en-US" sz="1050" b="0" i="0" dirty="0">
              <a:solidFill>
                <a:schemeClr val="tx1"/>
              </a:solidFill>
              <a:latin typeface="+mn-lt"/>
              <a:ea typeface="Times New Roman" charset="0"/>
              <a:cs typeface="Times New Roman" charset="0"/>
            </a:endParaRPr>
          </a:p>
          <a:p>
            <a:pPr eaLnBrk="0" hangingPunct="0"/>
            <a:r>
              <a:rPr lang="en-US" sz="1200" b="0" i="0" dirty="0">
                <a:solidFill>
                  <a:schemeClr val="tx1"/>
                </a:solidFill>
                <a:latin typeface="+mn-lt"/>
                <a:ea typeface="Times New Roman" charset="0"/>
                <a:cs typeface="Times New Roman" charset="0"/>
              </a:rPr>
              <a:t>history</a:t>
            </a:r>
            <a:r>
              <a:rPr lang="en-US" sz="1200" b="0" i="0" baseline="0" dirty="0">
                <a:solidFill>
                  <a:schemeClr val="tx1"/>
                </a:solidFill>
                <a:latin typeface="+mn-lt"/>
                <a:ea typeface="Times New Roman" charset="0"/>
                <a:cs typeface="Times New Roman" charset="0"/>
              </a:rPr>
              <a:t>    </a:t>
            </a:r>
            <a:r>
              <a:rPr lang="en-US" sz="1200" b="0" i="0" baseline="0" dirty="0" smtClean="0">
                <a:solidFill>
                  <a:schemeClr val="tx1"/>
                </a:solidFill>
                <a:latin typeface="+mn-lt"/>
                <a:ea typeface="Times New Roman" charset="0"/>
                <a:cs typeface="Times New Roman" charset="0"/>
              </a:rPr>
              <a:t> projections</a:t>
            </a:r>
            <a:endParaRPr lang="en-US" sz="1200" b="0" i="0" dirty="0">
              <a:solidFill>
                <a:schemeClr val="tx1"/>
              </a:solidFill>
              <a:latin typeface="+mn-lt"/>
              <a:ea typeface="Times New Roman" charset="0"/>
              <a:cs typeface="Times New Roman" charset="0"/>
            </a:endParaRPr>
          </a:p>
        </p:txBody>
      </p:sp>
      <p:pic>
        <p:nvPicPr>
          <p:cNvPr id="11" name="Picture 10"/>
          <p:cNvPicPr>
            <a:picLocks noChangeAspect="1"/>
          </p:cNvPicPr>
          <p:nvPr/>
        </p:nvPicPr>
        <p:blipFill>
          <a:blip r:embed="rId4"/>
          <a:stretch>
            <a:fillRect/>
          </a:stretch>
        </p:blipFill>
        <p:spPr>
          <a:xfrm>
            <a:off x="43032" y="136629"/>
            <a:ext cx="576228" cy="579763"/>
          </a:xfrm>
          <a:prstGeom prst="rect">
            <a:avLst/>
          </a:prstGeom>
        </p:spPr>
      </p:pic>
      <p:sp>
        <p:nvSpPr>
          <p:cNvPr id="12" name="Text Placeholder 5"/>
          <p:cNvSpPr>
            <a:spLocks noGrp="1"/>
          </p:cNvSpPr>
          <p:nvPr>
            <p:ph type="body" sz="quarter" idx="18"/>
          </p:nvPr>
        </p:nvSpPr>
        <p:spPr>
          <a:xfrm>
            <a:off x="685800" y="4457700"/>
            <a:ext cx="8001000" cy="205740"/>
          </a:xfrm>
        </p:spPr>
        <p:txBody>
          <a:bodyPr lIns="0"/>
          <a:lstStyle/>
          <a:p>
            <a:pPr marL="0" indent="0" algn="l">
              <a:spcBef>
                <a:spcPts val="0"/>
              </a:spcBef>
            </a:pPr>
            <a:r>
              <a:rPr lang="en-US" sz="1000" dirty="0"/>
              <a:t>Note: </a:t>
            </a:r>
            <a:r>
              <a:rPr lang="en-US" sz="1000" dirty="0" smtClean="0"/>
              <a:t>Total energy intensity calculation reflects primary energy, which includes electricity losses</a:t>
            </a:r>
            <a:r>
              <a:rPr lang="en-US" sz="1000" dirty="0"/>
              <a:t>.</a:t>
            </a:r>
          </a:p>
        </p:txBody>
      </p:sp>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7</a:t>
            </a:fld>
            <a:endParaRPr lang="en-US" dirty="0"/>
          </a:p>
        </p:txBody>
      </p:sp>
    </p:spTree>
    <p:extLst>
      <p:ext uri="{BB962C8B-B14F-4D97-AF65-F5344CB8AC3E}">
        <p14:creationId xmlns:p14="http://schemas.microsoft.com/office/powerpoint/2010/main" val="11158383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graphicFrame>
        <p:nvGraphicFramePr>
          <p:cNvPr id="12" name="Content Placeholder 4"/>
          <p:cNvGraphicFramePr>
            <a:graphicFrameLocks noGrp="1"/>
          </p:cNvGraphicFramePr>
          <p:nvPr>
            <p:ph sz="quarter" idx="12"/>
            <p:extLst/>
          </p:nvPr>
        </p:nvGraphicFramePr>
        <p:xfrm>
          <a:off x="685800" y="938949"/>
          <a:ext cx="3932238" cy="34504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ontent Placeholder 8"/>
          <p:cNvGraphicFramePr>
            <a:graphicFrameLocks noGrp="1"/>
          </p:cNvGraphicFramePr>
          <p:nvPr>
            <p:ph sz="quarter" idx="13"/>
            <p:extLst/>
          </p:nvPr>
        </p:nvGraphicFramePr>
        <p:xfrm>
          <a:off x="4664075" y="894521"/>
          <a:ext cx="4022725" cy="3494918"/>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a:prstGeom prst="rect">
            <a:avLst/>
          </a:prstGeom>
        </p:spPr>
        <p:txBody>
          <a:bodyPr/>
          <a:lstStyle/>
          <a:p>
            <a:r>
              <a:rPr lang="en-US" dirty="0" smtClean="0"/>
              <a:t>On</a:t>
            </a:r>
            <a:r>
              <a:rPr lang="en-US" dirty="0"/>
              <a:t>-</a:t>
            </a:r>
            <a:r>
              <a:rPr lang="en-US" dirty="0" smtClean="0"/>
              <a:t>road </a:t>
            </a:r>
            <a:r>
              <a:rPr lang="en-US" dirty="0"/>
              <a:t>vehicle fuel economy</a:t>
            </a: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70</a:t>
            </a:fld>
            <a:endParaRPr lang="en-US" dirty="0"/>
          </a:p>
        </p:txBody>
      </p:sp>
    </p:spTree>
    <p:extLst>
      <p:ext uri="{BB962C8B-B14F-4D97-AF65-F5344CB8AC3E}">
        <p14:creationId xmlns:p14="http://schemas.microsoft.com/office/powerpoint/2010/main" val="10037364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8"/>
          <p:cNvGraphicFramePr>
            <a:graphicFrameLocks noGrp="1"/>
          </p:cNvGraphicFramePr>
          <p:nvPr>
            <p:ph sz="quarter" idx="12"/>
            <p:extLst/>
          </p:nvPr>
        </p:nvGraphicFramePr>
        <p:xfrm>
          <a:off x="685800" y="892174"/>
          <a:ext cx="3932238" cy="3497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8"/>
          <p:cNvGraphicFramePr>
            <a:graphicFrameLocks noGrp="1"/>
          </p:cNvGraphicFramePr>
          <p:nvPr>
            <p:ph sz="quarter" idx="13"/>
            <p:extLst/>
          </p:nvPr>
        </p:nvGraphicFramePr>
        <p:xfrm>
          <a:off x="4664075" y="892175"/>
          <a:ext cx="4022725" cy="349726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prstGeom prst="rect">
            <a:avLst/>
          </a:prstGeom>
        </p:spPr>
        <p:txBody>
          <a:bodyPr/>
          <a:lstStyle/>
          <a:p>
            <a:r>
              <a:rPr lang="en-US" dirty="0" smtClean="0"/>
              <a:t>Light-duty vehicle fuel economy and per capita travel </a:t>
            </a:r>
            <a:endParaRPr lang="en-US" dirty="0"/>
          </a:p>
        </p:txBody>
      </p:sp>
      <p:pic>
        <p:nvPicPr>
          <p:cNvPr id="7" name="Picture 6"/>
          <p:cNvPicPr>
            <a:picLocks noChangeAspect="1"/>
          </p:cNvPicPr>
          <p:nvPr/>
        </p:nvPicPr>
        <p:blipFill>
          <a:blip r:embed="rId5"/>
          <a:stretch>
            <a:fillRect/>
          </a:stretch>
        </p:blipFill>
        <p:spPr>
          <a:xfrm>
            <a:off x="43032" y="201335"/>
            <a:ext cx="576228" cy="579763"/>
          </a:xfrm>
          <a:prstGeom prst="rect">
            <a:avLst/>
          </a:prstGeom>
        </p:spPr>
      </p:pic>
      <p:sp>
        <p:nvSpPr>
          <p:cNvPr id="11" name="Rectangle 10"/>
          <p:cNvSpPr/>
          <p:nvPr/>
        </p:nvSpPr>
        <p:spPr>
          <a:xfrm>
            <a:off x="1936196" y="1842710"/>
            <a:ext cx="2574435" cy="923330"/>
          </a:xfrm>
          <a:prstGeom prst="rect">
            <a:avLst/>
          </a:prstGeom>
        </p:spPr>
        <p:txBody>
          <a:bodyPr wrap="square">
            <a:spAutoFit/>
          </a:bodyPr>
          <a:lstStyle/>
          <a:p>
            <a:pPr marL="0" indent="0" algn="ctr">
              <a:buNone/>
            </a:pPr>
            <a:r>
              <a:rPr lang="en-US" sz="1200" b="1" dirty="0">
                <a:solidFill>
                  <a:schemeClr val="accent1"/>
                </a:solidFill>
              </a:rPr>
              <a:t>new light-duty vehicles</a:t>
            </a:r>
          </a:p>
          <a:p>
            <a:pPr algn="ctr"/>
            <a:endParaRPr lang="en-US" sz="1000" b="1" dirty="0">
              <a:solidFill>
                <a:schemeClr val="accent1"/>
              </a:solidFill>
            </a:endParaRPr>
          </a:p>
          <a:p>
            <a:pPr algn="ctr"/>
            <a:endParaRPr lang="en-US" sz="1000" b="1" dirty="0" smtClean="0">
              <a:solidFill>
                <a:schemeClr val="bg1">
                  <a:lumMod val="50000"/>
                </a:schemeClr>
              </a:solidFill>
            </a:endParaRPr>
          </a:p>
          <a:p>
            <a:pPr algn="ctr"/>
            <a:endParaRPr lang="en-US" sz="1000" b="1" dirty="0">
              <a:solidFill>
                <a:schemeClr val="bg1">
                  <a:lumMod val="50000"/>
                </a:schemeClr>
              </a:solidFill>
            </a:endParaRPr>
          </a:p>
          <a:p>
            <a:pPr marL="0" indent="0" algn="ctr">
              <a:buNone/>
            </a:pPr>
            <a:r>
              <a:rPr lang="en-US" sz="1200" b="1" dirty="0">
                <a:solidFill>
                  <a:schemeClr val="bg1">
                    <a:lumMod val="50000"/>
                  </a:schemeClr>
                </a:solidFill>
              </a:rPr>
              <a:t>total </a:t>
            </a:r>
            <a:r>
              <a:rPr lang="en-US" sz="1200" b="1" dirty="0" smtClean="0">
                <a:solidFill>
                  <a:schemeClr val="bg1">
                    <a:lumMod val="50000"/>
                  </a:schemeClr>
                </a:solidFill>
              </a:rPr>
              <a:t>light-duty vehicle stock</a:t>
            </a:r>
            <a:endParaRPr lang="en-US" sz="1200" b="1" dirty="0">
              <a:solidFill>
                <a:schemeClr val="bg1">
                  <a:lumMod val="50000"/>
                </a:schemeClr>
              </a:solidFill>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71</a:t>
            </a:fld>
            <a:endParaRPr lang="en-US" dirty="0"/>
          </a:p>
        </p:txBody>
      </p:sp>
    </p:spTree>
    <p:extLst>
      <p:ext uri="{BB962C8B-B14F-4D97-AF65-F5344CB8AC3E}">
        <p14:creationId xmlns:p14="http://schemas.microsoft.com/office/powerpoint/2010/main" val="22653395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graphicFrame>
        <p:nvGraphicFramePr>
          <p:cNvPr id="15" name="Content Placeholder 9"/>
          <p:cNvGraphicFramePr>
            <a:graphicFrameLocks noGrp="1"/>
          </p:cNvGraphicFramePr>
          <p:nvPr>
            <p:ph type="chart" sz="quarter" idx="12"/>
            <p:extLst/>
          </p:nvPr>
        </p:nvGraphicFramePr>
        <p:xfrm>
          <a:off x="619260" y="1311275"/>
          <a:ext cx="8067540" cy="307816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prstGeom prst="rect">
            <a:avLst/>
          </a:prstGeom>
        </p:spPr>
        <p:txBody>
          <a:bodyPr/>
          <a:lstStyle/>
          <a:p>
            <a:r>
              <a:rPr lang="en-US" dirty="0" smtClean="0"/>
              <a:t>Air travel energy use by mode</a:t>
            </a:r>
            <a:endParaRPr lang="en-US" dirty="0"/>
          </a:p>
        </p:txBody>
      </p:sp>
      <p:sp>
        <p:nvSpPr>
          <p:cNvPr id="3" name="TextBox 2"/>
          <p:cNvSpPr txBox="1"/>
          <p:nvPr/>
        </p:nvSpPr>
        <p:spPr>
          <a:xfrm>
            <a:off x="7137717" y="2026258"/>
            <a:ext cx="1695450" cy="1938992"/>
          </a:xfrm>
          <a:prstGeom prst="rect">
            <a:avLst/>
          </a:prstGeom>
          <a:noFill/>
        </p:spPr>
        <p:txBody>
          <a:bodyPr wrap="square" rtlCol="0">
            <a:spAutoFit/>
          </a:bodyPr>
          <a:lstStyle/>
          <a:p>
            <a:r>
              <a:rPr lang="en-US" sz="1200" b="1" dirty="0" smtClean="0">
                <a:solidFill>
                  <a:schemeClr val="accent4"/>
                </a:solidFill>
              </a:rPr>
              <a:t>cargo</a:t>
            </a:r>
          </a:p>
          <a:p>
            <a:endParaRPr lang="en-US" sz="1200" b="1" dirty="0" smtClean="0">
              <a:solidFill>
                <a:schemeClr val="accent4"/>
              </a:solidFill>
            </a:endParaRPr>
          </a:p>
          <a:p>
            <a:endParaRPr lang="en-US" sz="1200" b="1" dirty="0" smtClean="0">
              <a:solidFill>
                <a:schemeClr val="accent4"/>
              </a:solidFill>
            </a:endParaRPr>
          </a:p>
          <a:p>
            <a:r>
              <a:rPr lang="en-US" sz="1200" b="1" dirty="0" smtClean="0">
                <a:solidFill>
                  <a:schemeClr val="accent1"/>
                </a:solidFill>
              </a:rPr>
              <a:t>domestic flights</a:t>
            </a:r>
          </a:p>
          <a:p>
            <a:endParaRPr lang="en-US" sz="1200" b="1" dirty="0" smtClean="0">
              <a:solidFill>
                <a:schemeClr val="accent1"/>
              </a:solidFill>
            </a:endParaRPr>
          </a:p>
          <a:p>
            <a:endParaRPr lang="en-US" sz="1200" b="1" dirty="0" smtClean="0">
              <a:solidFill>
                <a:schemeClr val="accent1"/>
              </a:solidFill>
            </a:endParaRPr>
          </a:p>
          <a:p>
            <a:r>
              <a:rPr lang="en-US" sz="1200" b="1" dirty="0" smtClean="0">
                <a:solidFill>
                  <a:schemeClr val="accent1">
                    <a:lumMod val="40000"/>
                    <a:lumOff val="60000"/>
                  </a:schemeClr>
                </a:solidFill>
              </a:rPr>
              <a:t>international flights</a:t>
            </a:r>
          </a:p>
          <a:p>
            <a:endParaRPr lang="en-US" sz="1200" b="1" dirty="0">
              <a:solidFill>
                <a:schemeClr val="accent1">
                  <a:lumMod val="40000"/>
                  <a:lumOff val="60000"/>
                </a:schemeClr>
              </a:solidFill>
            </a:endParaRPr>
          </a:p>
          <a:p>
            <a:endParaRPr lang="en-US" sz="1200" b="1" dirty="0" smtClean="0">
              <a:solidFill>
                <a:schemeClr val="accent1">
                  <a:lumMod val="40000"/>
                  <a:lumOff val="60000"/>
                </a:schemeClr>
              </a:solidFill>
            </a:endParaRPr>
          </a:p>
          <a:p>
            <a:r>
              <a:rPr lang="en-US" sz="1200" b="1" dirty="0" smtClean="0">
                <a:solidFill>
                  <a:schemeClr val="accent3"/>
                </a:solidFill>
              </a:rPr>
              <a:t>general aviation</a:t>
            </a:r>
          </a:p>
        </p:txBody>
      </p:sp>
      <p:sp>
        <p:nvSpPr>
          <p:cNvPr id="4" name="Text Placeholder 3"/>
          <p:cNvSpPr>
            <a:spLocks noGrp="1"/>
          </p:cNvSpPr>
          <p:nvPr>
            <p:ph type="body" sz="quarter" idx="13"/>
          </p:nvPr>
        </p:nvSpPr>
        <p:spPr>
          <a:xfrm>
            <a:off x="685800" y="840139"/>
            <a:ext cx="4005072" cy="674335"/>
          </a:xfrm>
        </p:spPr>
        <p:txBody>
          <a:bodyPr/>
          <a:lstStyle/>
          <a:p>
            <a:pPr eaLnBrk="0" hangingPunct="0"/>
            <a:r>
              <a:rPr lang="en-US" b="1" dirty="0">
                <a:ea typeface="Times New Roman" charset="0"/>
                <a:cs typeface="Times New Roman" charset="0"/>
              </a:rPr>
              <a:t>Energy use by air mode</a:t>
            </a:r>
          </a:p>
          <a:p>
            <a:pPr eaLnBrk="0" hangingPunct="0"/>
            <a:r>
              <a:rPr lang="en-US" b="1" dirty="0" smtClean="0">
                <a:ea typeface="Times New Roman" charset="0"/>
                <a:cs typeface="Times New Roman" charset="0"/>
              </a:rPr>
              <a:t>AEO2021 Reference case</a:t>
            </a:r>
            <a:endParaRPr lang="en-US" b="1" dirty="0">
              <a:ea typeface="Times New Roman" charset="0"/>
              <a:cs typeface="Times New Roman" charset="0"/>
            </a:endParaRPr>
          </a:p>
          <a:p>
            <a:pPr eaLnBrk="0" hangingPunct="0"/>
            <a:r>
              <a:rPr lang="en-US" sz="1100" dirty="0">
                <a:solidFill>
                  <a:sysClr val="windowText" lastClr="000000"/>
                </a:solidFill>
                <a:ea typeface="Times New Roman" charset="0"/>
                <a:cs typeface="Times New Roman" charset="0"/>
              </a:rPr>
              <a:t>quadrillion British thermal </a:t>
            </a:r>
            <a:r>
              <a:rPr lang="en-US" sz="1100" dirty="0" smtClean="0">
                <a:solidFill>
                  <a:sysClr val="windowText" lastClr="000000"/>
                </a:solidFill>
                <a:ea typeface="Times New Roman" charset="0"/>
                <a:cs typeface="Times New Roman" charset="0"/>
              </a:rPr>
              <a:t>units</a:t>
            </a: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72</a:t>
            </a:fld>
            <a:endParaRPr lang="en-US" dirty="0"/>
          </a:p>
        </p:txBody>
      </p:sp>
    </p:spTree>
    <p:extLst>
      <p:ext uri="{BB962C8B-B14F-4D97-AF65-F5344CB8AC3E}">
        <p14:creationId xmlns:p14="http://schemas.microsoft.com/office/powerpoint/2010/main" val="223275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1335"/>
            <a:ext cx="576228" cy="579763"/>
          </a:xfrm>
          <a:prstGeom prst="rect">
            <a:avLst/>
          </a:prstGeom>
        </p:spPr>
      </p:pic>
      <p:graphicFrame>
        <p:nvGraphicFramePr>
          <p:cNvPr id="13" name="Content Placeholder 6"/>
          <p:cNvGraphicFramePr>
            <a:graphicFrameLocks noGrp="1"/>
          </p:cNvGraphicFramePr>
          <p:nvPr>
            <p:ph sz="quarter" idx="12"/>
            <p:extLst/>
          </p:nvPr>
        </p:nvGraphicFramePr>
        <p:xfrm>
          <a:off x="685800" y="892175"/>
          <a:ext cx="3569307"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ontent Placeholder 6"/>
          <p:cNvGraphicFramePr>
            <a:graphicFrameLocks noGrp="1"/>
          </p:cNvGraphicFramePr>
          <p:nvPr>
            <p:ph sz="quarter" idx="13"/>
            <p:extLst/>
          </p:nvPr>
        </p:nvGraphicFramePr>
        <p:xfrm>
          <a:off x="4686300" y="892175"/>
          <a:ext cx="3651442"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a:prstGeom prst="rect">
            <a:avLst/>
          </a:prstGeom>
        </p:spPr>
        <p:txBody>
          <a:bodyPr/>
          <a:lstStyle/>
          <a:p>
            <a:r>
              <a:rPr lang="en-US" dirty="0" smtClean="0"/>
              <a:t>Passenger aircraft sales and jet fuel efficiency</a:t>
            </a:r>
            <a:endParaRPr lang="en-US" sz="1200" dirty="0">
              <a:solidFill>
                <a:srgbClr val="FF0000"/>
              </a:solidFill>
            </a:endParaRPr>
          </a:p>
        </p:txBody>
      </p:sp>
      <p:sp>
        <p:nvSpPr>
          <p:cNvPr id="19" name="TextBox 1"/>
          <p:cNvSpPr txBox="1"/>
          <p:nvPr/>
        </p:nvSpPr>
        <p:spPr bwMode="auto">
          <a:xfrm>
            <a:off x="685800" y="838394"/>
            <a:ext cx="3697014" cy="720536"/>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smtClean="0">
                <a:ea typeface="Times New Roman" charset="0"/>
                <a:cs typeface="Times New Roman" charset="0"/>
              </a:rPr>
              <a:t>U.S. passenger jet sales by body type</a:t>
            </a:r>
          </a:p>
          <a:p>
            <a:pPr eaLnBrk="0" hangingPunct="0"/>
            <a:r>
              <a:rPr lang="en-US" sz="1200" b="1" i="0" baseline="0" dirty="0" smtClean="0">
                <a:solidFill>
                  <a:sysClr val="windowText" lastClr="000000"/>
                </a:solidFill>
                <a:latin typeface="+mn-lt"/>
                <a:ea typeface="Times New Roman" charset="0"/>
                <a:cs typeface="Times New Roman" charset="0"/>
              </a:rPr>
              <a:t>AEO2021 Reference case </a:t>
            </a:r>
            <a:endParaRPr lang="en-US" sz="1200" dirty="0">
              <a:ea typeface="Times New Roman" charset="0"/>
              <a:cs typeface="Times New Roman" charset="0"/>
            </a:endParaRPr>
          </a:p>
          <a:p>
            <a:pPr eaLnBrk="0" hangingPunct="0"/>
            <a:r>
              <a:rPr lang="en-US" dirty="0" smtClean="0">
                <a:ea typeface="Times New Roman" charset="0"/>
                <a:cs typeface="Times New Roman" charset="0"/>
              </a:rPr>
              <a:t>individual aircraft sold</a:t>
            </a:r>
            <a:endParaRPr lang="en-US" i="0" baseline="0" dirty="0" smtClean="0">
              <a:solidFill>
                <a:sysClr val="windowText" lastClr="000000"/>
              </a:solidFill>
              <a:ea typeface="Times New Roman" charset="0"/>
              <a:cs typeface="Times New Roman" charset="0"/>
            </a:endParaRPr>
          </a:p>
        </p:txBody>
      </p:sp>
      <p:sp>
        <p:nvSpPr>
          <p:cNvPr id="14" name="TextBox 1"/>
          <p:cNvSpPr txBox="1"/>
          <p:nvPr/>
        </p:nvSpPr>
        <p:spPr bwMode="auto">
          <a:xfrm>
            <a:off x="4686300" y="890432"/>
            <a:ext cx="3697014" cy="720536"/>
          </a:xfrm>
          <a:prstGeom prst="rect">
            <a:avLst/>
          </a:prstGeom>
          <a:noFill/>
          <a:ln w="9525">
            <a:noFill/>
            <a:miter lim="800000"/>
            <a:headEnd/>
            <a:tailEnd/>
          </a:ln>
        </p:spPr>
        <p:txBody>
          <a:bodyPr wrap="non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smtClean="0">
                <a:ea typeface="Times New Roman" charset="0"/>
                <a:cs typeface="Times New Roman" charset="0"/>
              </a:rPr>
              <a:t>U.S. passenger jet fuel efficiency index</a:t>
            </a:r>
          </a:p>
          <a:p>
            <a:pPr eaLnBrk="0" hangingPunct="0"/>
            <a:r>
              <a:rPr lang="en-US" sz="1200" b="1" i="0" baseline="0" dirty="0" smtClean="0">
                <a:solidFill>
                  <a:sysClr val="windowText" lastClr="000000"/>
                </a:solidFill>
                <a:latin typeface="+mn-lt"/>
                <a:ea typeface="Times New Roman" charset="0"/>
                <a:cs typeface="Times New Roman" charset="0"/>
              </a:rPr>
              <a:t>AEO2021 Reference case </a:t>
            </a:r>
            <a:endParaRPr lang="en-US" sz="1200" dirty="0">
              <a:ea typeface="Times New Roman" charset="0"/>
              <a:cs typeface="Times New Roman" charset="0"/>
            </a:endParaRPr>
          </a:p>
          <a:p>
            <a:pPr eaLnBrk="0" hangingPunct="0"/>
            <a:r>
              <a:rPr lang="en-US" i="0" baseline="0" dirty="0" smtClean="0">
                <a:solidFill>
                  <a:sysClr val="windowText" lastClr="000000"/>
                </a:solidFill>
                <a:latin typeface="+mn-lt"/>
                <a:ea typeface="Times New Roman" charset="0"/>
                <a:cs typeface="Times New Roman" charset="0"/>
              </a:rPr>
              <a:t>2019</a:t>
            </a:r>
            <a:r>
              <a:rPr lang="en-US" i="0" dirty="0" smtClean="0">
                <a:solidFill>
                  <a:sysClr val="windowText" lastClr="000000"/>
                </a:solidFill>
                <a:latin typeface="+mn-lt"/>
                <a:ea typeface="Times New Roman" charset="0"/>
                <a:cs typeface="Times New Roman" charset="0"/>
              </a:rPr>
              <a:t> = 1.0</a:t>
            </a:r>
            <a:endParaRPr lang="en-US" i="0" baseline="0" dirty="0" smtClean="0">
              <a:solidFill>
                <a:sysClr val="windowText" lastClr="000000"/>
              </a:solidFill>
              <a:latin typeface="+mn-lt"/>
              <a:ea typeface="Times New Roman" charset="0"/>
              <a:cs typeface="Times New Roman" charset="0"/>
            </a:endParaRPr>
          </a:p>
        </p:txBody>
      </p:sp>
      <p:sp>
        <p:nvSpPr>
          <p:cNvPr id="3" name="Rectangle 2"/>
          <p:cNvSpPr/>
          <p:nvPr/>
        </p:nvSpPr>
        <p:spPr>
          <a:xfrm>
            <a:off x="2718761" y="2466352"/>
            <a:ext cx="1788910" cy="1015663"/>
          </a:xfrm>
          <a:prstGeom prst="rect">
            <a:avLst/>
          </a:prstGeom>
        </p:spPr>
        <p:txBody>
          <a:bodyPr wrap="square">
            <a:spAutoFit/>
          </a:bodyPr>
          <a:lstStyle/>
          <a:p>
            <a:r>
              <a:rPr lang="en-US" sz="1200" b="1" dirty="0">
                <a:solidFill>
                  <a:schemeClr val="accent4"/>
                </a:solidFill>
                <a:ea typeface="Times New Roman" charset="0"/>
                <a:cs typeface="Times New Roman" charset="0"/>
              </a:rPr>
              <a:t>narrow body aircraft </a:t>
            </a:r>
            <a:endParaRPr lang="en-US" sz="1200" b="1" dirty="0" smtClean="0">
              <a:solidFill>
                <a:schemeClr val="accent4"/>
              </a:solidFill>
              <a:ea typeface="Times New Roman" charset="0"/>
              <a:cs typeface="Times New Roman" charset="0"/>
            </a:endParaRPr>
          </a:p>
          <a:p>
            <a:endParaRPr lang="en-US" sz="1200" b="1" dirty="0" smtClean="0">
              <a:solidFill>
                <a:schemeClr val="accent4"/>
              </a:solidFill>
              <a:ea typeface="Times New Roman" charset="0"/>
              <a:cs typeface="Times New Roman" charset="0"/>
            </a:endParaRPr>
          </a:p>
          <a:p>
            <a:endParaRPr lang="en-US" sz="1200" b="1" dirty="0" smtClean="0">
              <a:solidFill>
                <a:schemeClr val="accent4"/>
              </a:solidFill>
              <a:ea typeface="Times New Roman" charset="0"/>
              <a:cs typeface="Times New Roman" charset="0"/>
            </a:endParaRPr>
          </a:p>
          <a:p>
            <a:r>
              <a:rPr lang="en-US" sz="1200" b="1" dirty="0" smtClean="0">
                <a:solidFill>
                  <a:schemeClr val="accent4"/>
                </a:solidFill>
                <a:ea typeface="Times New Roman" charset="0"/>
                <a:cs typeface="Times New Roman" charset="0"/>
              </a:rPr>
              <a:t>                    </a:t>
            </a:r>
          </a:p>
          <a:p>
            <a:r>
              <a:rPr lang="en-US" sz="1200" b="1" kern="0" dirty="0" smtClean="0">
                <a:solidFill>
                  <a:schemeClr val="accent1"/>
                </a:solidFill>
                <a:ea typeface="Times New Roman" charset="0"/>
                <a:cs typeface="Times New Roman" charset="0"/>
              </a:rPr>
              <a:t>wide </a:t>
            </a:r>
            <a:r>
              <a:rPr lang="en-US" sz="1200" b="1" kern="0" dirty="0">
                <a:solidFill>
                  <a:schemeClr val="accent1"/>
                </a:solidFill>
                <a:ea typeface="Times New Roman" charset="0"/>
                <a:cs typeface="Times New Roman" charset="0"/>
              </a:rPr>
              <a:t>body aircraft </a:t>
            </a:r>
            <a:endParaRPr lang="en-US" sz="1200" dirty="0"/>
          </a:p>
        </p:txBody>
      </p:sp>
      <p:sp>
        <p:nvSpPr>
          <p:cNvPr id="4" name="TextBox 3"/>
          <p:cNvSpPr txBox="1"/>
          <p:nvPr/>
        </p:nvSpPr>
        <p:spPr>
          <a:xfrm>
            <a:off x="7436643" y="1429098"/>
            <a:ext cx="1457326" cy="2385268"/>
          </a:xfrm>
          <a:prstGeom prst="rect">
            <a:avLst/>
          </a:prstGeom>
          <a:noFill/>
        </p:spPr>
        <p:txBody>
          <a:bodyPr wrap="square" rtlCol="0">
            <a:spAutoFit/>
          </a:bodyPr>
          <a:lstStyle/>
          <a:p>
            <a:pPr lvl="0" eaLnBrk="0" hangingPunct="0">
              <a:defRPr/>
            </a:pPr>
            <a:r>
              <a:rPr lang="en-US" sz="1200" b="1" kern="0" dirty="0" smtClean="0">
                <a:solidFill>
                  <a:schemeClr val="accent3">
                    <a:lumMod val="75000"/>
                  </a:schemeClr>
                </a:solidFill>
                <a:ea typeface="Times New Roman" charset="0"/>
                <a:cs typeface="Times New Roman" charset="0"/>
              </a:rPr>
              <a:t>revenue passenger-miles</a:t>
            </a:r>
          </a:p>
          <a:p>
            <a:pPr lvl="0" eaLnBrk="0" hangingPunct="0">
              <a:defRPr/>
            </a:pPr>
            <a:endParaRPr lang="en-US" sz="1200" b="1" kern="0" dirty="0" smtClean="0">
              <a:solidFill>
                <a:schemeClr val="accent3">
                  <a:lumMod val="75000"/>
                </a:schemeClr>
              </a:solidFill>
              <a:ea typeface="Times New Roman" charset="0"/>
              <a:cs typeface="Times New Roman" charset="0"/>
            </a:endParaRPr>
          </a:p>
          <a:p>
            <a:pPr lvl="0" eaLnBrk="0" hangingPunct="0">
              <a:defRPr/>
            </a:pPr>
            <a:r>
              <a:rPr lang="en-US" sz="1200" b="1" kern="0" dirty="0" smtClean="0">
                <a:solidFill>
                  <a:schemeClr val="bg1">
                    <a:lumMod val="50000"/>
                  </a:schemeClr>
                </a:solidFill>
                <a:ea typeface="Times New Roman" charset="0"/>
                <a:cs typeface="Times New Roman" charset="0"/>
              </a:rPr>
              <a:t>        </a:t>
            </a:r>
          </a:p>
          <a:p>
            <a:pPr lvl="0" eaLnBrk="0" hangingPunct="0">
              <a:defRPr/>
            </a:pPr>
            <a:endParaRPr lang="en-US" sz="1200" b="1" kern="0" dirty="0">
              <a:solidFill>
                <a:schemeClr val="bg1">
                  <a:lumMod val="50000"/>
                </a:schemeClr>
              </a:solidFill>
              <a:ea typeface="Times New Roman" charset="0"/>
              <a:cs typeface="Times New Roman" charset="0"/>
            </a:endParaRPr>
          </a:p>
          <a:p>
            <a:pPr lvl="0" eaLnBrk="0" hangingPunct="0">
              <a:defRPr/>
            </a:pPr>
            <a:endParaRPr lang="en-US" sz="200" b="1" kern="0" dirty="0" smtClean="0">
              <a:solidFill>
                <a:schemeClr val="bg1">
                  <a:lumMod val="50000"/>
                </a:schemeClr>
              </a:solidFill>
              <a:ea typeface="Times New Roman" charset="0"/>
              <a:cs typeface="Times New Roman" charset="0"/>
            </a:endParaRPr>
          </a:p>
          <a:p>
            <a:pPr lvl="0" eaLnBrk="0" hangingPunct="0">
              <a:defRPr/>
            </a:pPr>
            <a:endParaRPr lang="en-US" sz="1200" b="1" kern="0" dirty="0" smtClean="0">
              <a:solidFill>
                <a:schemeClr val="accent4">
                  <a:lumMod val="75000"/>
                </a:schemeClr>
              </a:solidFill>
              <a:ea typeface="Times New Roman" charset="0"/>
              <a:cs typeface="Times New Roman" charset="0"/>
            </a:endParaRPr>
          </a:p>
          <a:p>
            <a:pPr lvl="0" eaLnBrk="0" hangingPunct="0">
              <a:defRPr/>
            </a:pPr>
            <a:r>
              <a:rPr lang="en-US" sz="1200" b="1" kern="0" dirty="0" smtClean="0">
                <a:solidFill>
                  <a:schemeClr val="accent4">
                    <a:lumMod val="75000"/>
                  </a:schemeClr>
                </a:solidFill>
                <a:ea typeface="Times New Roman" charset="0"/>
                <a:cs typeface="Times New Roman" charset="0"/>
              </a:rPr>
              <a:t>revenue passenger-miles </a:t>
            </a:r>
            <a:r>
              <a:rPr lang="en-US" sz="1200" b="1" kern="0" dirty="0">
                <a:solidFill>
                  <a:schemeClr val="accent4">
                    <a:lumMod val="75000"/>
                  </a:schemeClr>
                </a:solidFill>
                <a:ea typeface="Times New Roman" charset="0"/>
                <a:cs typeface="Times New Roman" charset="0"/>
              </a:rPr>
              <a:t>per </a:t>
            </a:r>
            <a:r>
              <a:rPr lang="en-US" sz="1200" b="1" kern="0" dirty="0" smtClean="0">
                <a:solidFill>
                  <a:schemeClr val="accent4">
                    <a:lumMod val="75000"/>
                  </a:schemeClr>
                </a:solidFill>
                <a:ea typeface="Times New Roman" charset="0"/>
                <a:cs typeface="Times New Roman" charset="0"/>
              </a:rPr>
              <a:t>gallon</a:t>
            </a:r>
          </a:p>
          <a:p>
            <a:pPr lvl="0" eaLnBrk="0" hangingPunct="0">
              <a:defRPr/>
            </a:pPr>
            <a:endParaRPr lang="en-US" sz="500" b="1" kern="0" dirty="0">
              <a:solidFill>
                <a:schemeClr val="accent4">
                  <a:lumMod val="75000"/>
                </a:schemeClr>
              </a:solidFill>
              <a:ea typeface="Times New Roman" charset="0"/>
              <a:cs typeface="Times New Roman" charset="0"/>
            </a:endParaRPr>
          </a:p>
          <a:p>
            <a:pPr lvl="0" eaLnBrk="0" hangingPunct="0">
              <a:defRPr/>
            </a:pPr>
            <a:r>
              <a:rPr lang="en-US" sz="1200" b="1" kern="0" dirty="0" smtClean="0">
                <a:solidFill>
                  <a:schemeClr val="bg1">
                    <a:lumMod val="50000"/>
                  </a:schemeClr>
                </a:solidFill>
                <a:ea typeface="Times New Roman" charset="0"/>
                <a:cs typeface="Times New Roman" charset="0"/>
              </a:rPr>
              <a:t>energy </a:t>
            </a:r>
            <a:r>
              <a:rPr lang="en-US" sz="1200" b="1" kern="0" dirty="0">
                <a:solidFill>
                  <a:schemeClr val="bg1">
                    <a:lumMod val="50000"/>
                  </a:schemeClr>
                </a:solidFill>
                <a:ea typeface="Times New Roman" charset="0"/>
                <a:cs typeface="Times New Roman" charset="0"/>
              </a:rPr>
              <a:t>consumption</a:t>
            </a:r>
          </a:p>
          <a:p>
            <a:pPr lvl="0" algn="ctr" eaLnBrk="0" hangingPunct="0">
              <a:defRPr/>
            </a:pPr>
            <a:endParaRPr lang="en-US" sz="1000" b="1" kern="0" dirty="0">
              <a:solidFill>
                <a:schemeClr val="bg1">
                  <a:lumMod val="50000"/>
                </a:schemeClr>
              </a:solidFill>
              <a:ea typeface="Times New Roman" charset="0"/>
              <a:cs typeface="Times New Roman" charset="0"/>
            </a:endParaRPr>
          </a:p>
        </p:txBody>
      </p:sp>
      <p:sp>
        <p:nvSpPr>
          <p:cNvPr id="6" name="TextBox 5"/>
          <p:cNvSpPr txBox="1"/>
          <p:nvPr/>
        </p:nvSpPr>
        <p:spPr>
          <a:xfrm>
            <a:off x="2718761" y="3736428"/>
            <a:ext cx="1600200" cy="276999"/>
          </a:xfrm>
          <a:prstGeom prst="rect">
            <a:avLst/>
          </a:prstGeom>
          <a:noFill/>
        </p:spPr>
        <p:txBody>
          <a:bodyPr wrap="square" rtlCol="0">
            <a:spAutoFit/>
          </a:bodyPr>
          <a:lstStyle/>
          <a:p>
            <a:r>
              <a:rPr lang="en-US" sz="1200" b="1" dirty="0">
                <a:solidFill>
                  <a:schemeClr val="accent5"/>
                </a:solidFill>
              </a:rPr>
              <a:t>r</a:t>
            </a:r>
            <a:r>
              <a:rPr lang="en-US" sz="1200" b="1" dirty="0" smtClean="0">
                <a:solidFill>
                  <a:schemeClr val="accent5"/>
                </a:solidFill>
              </a:rPr>
              <a:t>egional aircraft</a:t>
            </a:r>
            <a:endParaRPr lang="en-US" sz="1200" b="1" dirty="0">
              <a:solidFill>
                <a:schemeClr val="accent5"/>
              </a:solidFill>
            </a:endParaRP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73</a:t>
            </a:fld>
            <a:endParaRPr lang="en-US" dirty="0"/>
          </a:p>
        </p:txBody>
      </p:sp>
    </p:spTree>
    <p:extLst>
      <p:ext uri="{BB962C8B-B14F-4D97-AF65-F5344CB8AC3E}">
        <p14:creationId xmlns:p14="http://schemas.microsoft.com/office/powerpoint/2010/main" val="19848565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ontent Placeholder 4"/>
          <p:cNvGraphicFramePr>
            <a:graphicFrameLocks noGrp="1"/>
          </p:cNvGraphicFramePr>
          <p:nvPr>
            <p:ph sz="quarter" idx="13"/>
            <p:extLst/>
          </p:nvPr>
        </p:nvGraphicFramePr>
        <p:xfrm>
          <a:off x="4752839" y="1666252"/>
          <a:ext cx="4000500" cy="2628650"/>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 Placeholder 29"/>
          <p:cNvSpPr>
            <a:spLocks noGrp="1"/>
          </p:cNvSpPr>
          <p:nvPr>
            <p:ph type="body" sz="quarter" idx="18"/>
          </p:nvPr>
        </p:nvSpPr>
        <p:spPr>
          <a:xfrm>
            <a:off x="4752839" y="754686"/>
            <a:ext cx="4023360" cy="1116103"/>
          </a:xfrm>
        </p:spPr>
        <p:txBody>
          <a:bodyPr/>
          <a:lstStyle/>
          <a:p>
            <a:pPr algn="l" eaLnBrk="0" hangingPunct="0"/>
            <a:r>
              <a:rPr lang="en-US" b="1" dirty="0" smtClean="0">
                <a:ea typeface="Times New Roman" charset="0"/>
                <a:cs typeface="Times New Roman" charset="0"/>
              </a:rPr>
              <a:t> Active versus parked passenger and cargo stock</a:t>
            </a:r>
          </a:p>
          <a:p>
            <a:pPr algn="l" eaLnBrk="0" hangingPunct="0"/>
            <a:r>
              <a:rPr lang="en-US" b="1" dirty="0" smtClean="0">
                <a:ea typeface="Times New Roman" charset="0"/>
                <a:cs typeface="Times New Roman" charset="0"/>
              </a:rPr>
              <a:t> AEO2021 Reference case                                   </a:t>
            </a:r>
          </a:p>
          <a:p>
            <a:pPr algn="l" eaLnBrk="0" hangingPunct="0"/>
            <a:r>
              <a:rPr lang="en-US" sz="1100" dirty="0" smtClean="0">
                <a:solidFill>
                  <a:sysClr val="windowText" lastClr="000000"/>
                </a:solidFill>
                <a:ea typeface="Times New Roman" charset="0"/>
                <a:cs typeface="Times New Roman" charset="0"/>
              </a:rPr>
              <a:t> thousand active and parked                              thousand active</a:t>
            </a:r>
          </a:p>
          <a:p>
            <a:pPr algn="l" eaLnBrk="0" hangingPunct="0"/>
            <a:r>
              <a:rPr lang="en-US" sz="1100" dirty="0" smtClean="0">
                <a:solidFill>
                  <a:sysClr val="windowText" lastClr="000000"/>
                </a:solidFill>
                <a:ea typeface="Times New Roman" charset="0"/>
                <a:cs typeface="Times New Roman" charset="0"/>
              </a:rPr>
              <a:t> passenger aircraft                                                  cargo aircraft </a:t>
            </a:r>
            <a:endParaRPr lang="en-US" sz="1100" dirty="0" smtClean="0"/>
          </a:p>
          <a:p>
            <a:endParaRPr lang="en-US" dirty="0"/>
          </a:p>
        </p:txBody>
      </p:sp>
      <p:sp>
        <p:nvSpPr>
          <p:cNvPr id="29" name="Text Placeholder 28"/>
          <p:cNvSpPr>
            <a:spLocks noGrp="1"/>
          </p:cNvSpPr>
          <p:nvPr>
            <p:ph type="body" sz="quarter" idx="17"/>
          </p:nvPr>
        </p:nvSpPr>
        <p:spPr>
          <a:xfrm>
            <a:off x="706302" y="992792"/>
            <a:ext cx="3995444" cy="419113"/>
          </a:xfrm>
        </p:spPr>
        <p:txBody>
          <a:bodyPr/>
          <a:lstStyle/>
          <a:p>
            <a:pPr marL="0" eaLnBrk="0" hangingPunct="0">
              <a:spcBef>
                <a:spcPts val="0"/>
              </a:spcBef>
            </a:pPr>
            <a:r>
              <a:rPr lang="en-US" b="1" dirty="0">
                <a:ea typeface="Times New Roman" charset="0"/>
                <a:cs typeface="Times New Roman" charset="0"/>
              </a:rPr>
              <a:t>Revenue </a:t>
            </a:r>
            <a:r>
              <a:rPr lang="en-US" b="1" dirty="0" smtClean="0">
                <a:ea typeface="Times New Roman" charset="0"/>
                <a:cs typeface="Times New Roman" charset="0"/>
              </a:rPr>
              <a:t>passenger-miles              Average passenger</a:t>
            </a:r>
          </a:p>
          <a:p>
            <a:pPr marL="0" eaLnBrk="0" hangingPunct="0">
              <a:spcBef>
                <a:spcPts val="0"/>
              </a:spcBef>
            </a:pPr>
            <a:r>
              <a:rPr lang="en-US" b="1" dirty="0" smtClean="0">
                <a:ea typeface="Times New Roman" charset="0"/>
                <a:cs typeface="Times New Roman" charset="0"/>
              </a:rPr>
              <a:t>AEO2021 Reference case                            load factors      </a:t>
            </a:r>
            <a:endParaRPr lang="en-US" b="1" dirty="0">
              <a:ea typeface="Times New Roman" charset="0"/>
              <a:cs typeface="Times New Roman" charset="0"/>
            </a:endParaRPr>
          </a:p>
          <a:p>
            <a:pPr marL="0" eaLnBrk="0" hangingPunct="0">
              <a:spcBef>
                <a:spcPts val="0"/>
              </a:spcBef>
            </a:pPr>
            <a:r>
              <a:rPr lang="en-US" sz="1100" dirty="0" smtClean="0">
                <a:ea typeface="Times New Roman" charset="0"/>
                <a:cs typeface="Times New Roman" charset="0"/>
              </a:rPr>
              <a:t>trillion passenger-miles                                              percentage</a:t>
            </a:r>
            <a:endParaRPr lang="en-US" sz="1100" dirty="0">
              <a:ea typeface="Times New Roman" charset="0"/>
              <a:cs typeface="Times New Roman" charset="0"/>
            </a:endParaRPr>
          </a:p>
        </p:txBody>
      </p:sp>
      <p:sp>
        <p:nvSpPr>
          <p:cNvPr id="2" name="Title 1"/>
          <p:cNvSpPr>
            <a:spLocks noGrp="1"/>
          </p:cNvSpPr>
          <p:nvPr>
            <p:ph type="title"/>
          </p:nvPr>
        </p:nvSpPr>
        <p:spPr>
          <a:prstGeom prst="rect">
            <a:avLst/>
          </a:prstGeom>
        </p:spPr>
        <p:txBody>
          <a:bodyPr/>
          <a:lstStyle/>
          <a:p>
            <a:r>
              <a:rPr lang="en-US" dirty="0" smtClean="0"/>
              <a:t>Passenger travel demand and aircraft stock</a:t>
            </a:r>
            <a:endParaRPr lang="en-US" sz="1800" dirty="0">
              <a:solidFill>
                <a:srgbClr val="FF0000"/>
              </a:solidFill>
            </a:endParaRPr>
          </a:p>
        </p:txBody>
      </p:sp>
      <p:graphicFrame>
        <p:nvGraphicFramePr>
          <p:cNvPr id="34" name="Content Placeholder 9"/>
          <p:cNvGraphicFramePr>
            <a:graphicFrameLocks noGrp="1"/>
          </p:cNvGraphicFramePr>
          <p:nvPr>
            <p:ph sz="quarter" idx="12"/>
            <p:extLst/>
          </p:nvPr>
        </p:nvGraphicFramePr>
        <p:xfrm>
          <a:off x="685800" y="1474717"/>
          <a:ext cx="4015946" cy="282273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921953" y="1984791"/>
            <a:ext cx="1765738" cy="1754326"/>
          </a:xfrm>
          <a:prstGeom prst="rect">
            <a:avLst/>
          </a:prstGeom>
        </p:spPr>
        <p:txBody>
          <a:bodyPr wrap="square">
            <a:spAutoFit/>
          </a:bodyPr>
          <a:lstStyle/>
          <a:p>
            <a:r>
              <a:rPr lang="en-US" sz="1200" b="1" dirty="0" smtClean="0">
                <a:solidFill>
                  <a:schemeClr val="accent2"/>
                </a:solidFill>
                <a:latin typeface="+mn-lt"/>
                <a:ea typeface="Times New Roman" charset="0"/>
                <a:cs typeface="Times New Roman" charset="0"/>
              </a:rPr>
              <a:t>passenger </a:t>
            </a:r>
            <a:r>
              <a:rPr lang="en-US" sz="1200" b="1" dirty="0">
                <a:solidFill>
                  <a:schemeClr val="accent2"/>
                </a:solidFill>
                <a:latin typeface="+mn-lt"/>
                <a:ea typeface="Times New Roman" charset="0"/>
                <a:cs typeface="Times New Roman" charset="0"/>
              </a:rPr>
              <a:t>load factors</a:t>
            </a:r>
            <a:r>
              <a:rPr lang="en-US" sz="1200" b="1" dirty="0">
                <a:solidFill>
                  <a:schemeClr val="accent1">
                    <a:lumMod val="40000"/>
                    <a:lumOff val="60000"/>
                  </a:schemeClr>
                </a:solidFill>
                <a:latin typeface="+mn-lt"/>
                <a:ea typeface="Times New Roman" charset="0"/>
                <a:cs typeface="Times New Roman" charset="0"/>
              </a:rPr>
              <a:t> </a:t>
            </a:r>
            <a:endParaRPr lang="en-US" sz="1200" b="1" dirty="0" smtClean="0">
              <a:solidFill>
                <a:schemeClr val="accent1">
                  <a:lumMod val="40000"/>
                  <a:lumOff val="60000"/>
                </a:schemeClr>
              </a:solidFill>
              <a:latin typeface="+mn-lt"/>
              <a:ea typeface="Times New Roman" charset="0"/>
              <a:cs typeface="Times New Roman" charset="0"/>
            </a:endParaRPr>
          </a:p>
          <a:p>
            <a:endParaRPr lang="en-US" sz="1200" b="1" dirty="0" smtClean="0">
              <a:solidFill>
                <a:schemeClr val="accent1">
                  <a:lumMod val="40000"/>
                  <a:lumOff val="60000"/>
                </a:schemeClr>
              </a:solidFill>
              <a:latin typeface="+mn-lt"/>
              <a:ea typeface="Times New Roman" charset="0"/>
              <a:cs typeface="Times New Roman" charset="0"/>
            </a:endParaRPr>
          </a:p>
          <a:p>
            <a:endParaRPr lang="en-US" sz="1200" b="1" dirty="0">
              <a:solidFill>
                <a:schemeClr val="accent1">
                  <a:lumMod val="40000"/>
                  <a:lumOff val="60000"/>
                </a:schemeClr>
              </a:solidFill>
              <a:latin typeface="+mn-lt"/>
              <a:ea typeface="Times New Roman" charset="0"/>
              <a:cs typeface="Times New Roman" charset="0"/>
            </a:endParaRPr>
          </a:p>
          <a:p>
            <a:endParaRPr lang="en-US" sz="1200" b="1" dirty="0" smtClean="0">
              <a:solidFill>
                <a:schemeClr val="accent1">
                  <a:lumMod val="40000"/>
                  <a:lumOff val="60000"/>
                </a:schemeClr>
              </a:solidFill>
              <a:latin typeface="+mn-lt"/>
              <a:ea typeface="Times New Roman" charset="0"/>
              <a:cs typeface="Times New Roman" charset="0"/>
            </a:endParaRPr>
          </a:p>
          <a:p>
            <a:endParaRPr lang="en-US" sz="1200" b="1" dirty="0">
              <a:solidFill>
                <a:schemeClr val="accent1">
                  <a:lumMod val="40000"/>
                  <a:lumOff val="60000"/>
                </a:schemeClr>
              </a:solidFill>
              <a:latin typeface="+mn-lt"/>
              <a:ea typeface="Times New Roman" charset="0"/>
              <a:cs typeface="Times New Roman" charset="0"/>
            </a:endParaRPr>
          </a:p>
          <a:p>
            <a:endParaRPr lang="en-US" sz="1200" b="1" dirty="0" smtClean="0">
              <a:solidFill>
                <a:schemeClr val="accent1">
                  <a:lumMod val="40000"/>
                  <a:lumOff val="60000"/>
                </a:schemeClr>
              </a:solidFill>
              <a:latin typeface="+mn-lt"/>
              <a:ea typeface="Times New Roman" charset="0"/>
              <a:cs typeface="Times New Roman" charset="0"/>
            </a:endParaRPr>
          </a:p>
          <a:p>
            <a:r>
              <a:rPr lang="en-US" sz="1200" b="1" dirty="0">
                <a:solidFill>
                  <a:schemeClr val="accent3"/>
                </a:solidFill>
                <a:latin typeface="+mn-lt"/>
                <a:ea typeface="Times New Roman" charset="0"/>
                <a:cs typeface="Times New Roman" charset="0"/>
              </a:rPr>
              <a:t>r</a:t>
            </a:r>
            <a:r>
              <a:rPr lang="en-US" sz="1200" b="1" dirty="0" smtClean="0">
                <a:solidFill>
                  <a:schemeClr val="accent3"/>
                </a:solidFill>
                <a:latin typeface="+mn-lt"/>
                <a:ea typeface="Times New Roman" charset="0"/>
                <a:cs typeface="Times New Roman" charset="0"/>
              </a:rPr>
              <a:t>evenue-passenger </a:t>
            </a:r>
            <a:r>
              <a:rPr lang="en-US" sz="1200" b="1" dirty="0">
                <a:solidFill>
                  <a:schemeClr val="accent3"/>
                </a:solidFill>
                <a:latin typeface="+mn-lt"/>
                <a:ea typeface="Times New Roman" charset="0"/>
                <a:cs typeface="Times New Roman" charset="0"/>
              </a:rPr>
              <a:t>miles </a:t>
            </a:r>
            <a:endParaRPr lang="en-US" sz="1200" dirty="0">
              <a:latin typeface="+mn-lt"/>
            </a:endParaRPr>
          </a:p>
        </p:txBody>
      </p:sp>
      <p:sp>
        <p:nvSpPr>
          <p:cNvPr id="6" name="Rectangle 5"/>
          <p:cNvSpPr/>
          <p:nvPr/>
        </p:nvSpPr>
        <p:spPr>
          <a:xfrm>
            <a:off x="7085406" y="2205682"/>
            <a:ext cx="1690793" cy="1754326"/>
          </a:xfrm>
          <a:prstGeom prst="rect">
            <a:avLst/>
          </a:prstGeom>
        </p:spPr>
        <p:txBody>
          <a:bodyPr wrap="square">
            <a:spAutoFit/>
          </a:bodyPr>
          <a:lstStyle/>
          <a:p>
            <a:pPr marL="0" indent="0">
              <a:buNone/>
            </a:pPr>
            <a:endParaRPr lang="en-US" sz="1200" b="1" dirty="0" smtClean="0">
              <a:solidFill>
                <a:schemeClr val="accent1"/>
              </a:solidFill>
              <a:latin typeface="Arial (body)"/>
              <a:ea typeface="Times New Roman" charset="0"/>
              <a:cs typeface="Times New Roman" charset="0"/>
            </a:endParaRPr>
          </a:p>
          <a:p>
            <a:pPr marL="0" indent="0">
              <a:buNone/>
            </a:pPr>
            <a:r>
              <a:rPr lang="en-US" sz="1200" b="1" dirty="0" smtClean="0">
                <a:solidFill>
                  <a:schemeClr val="accent1"/>
                </a:solidFill>
                <a:latin typeface="Arial (body)"/>
                <a:ea typeface="Times New Roman" charset="0"/>
                <a:cs typeface="Times New Roman" charset="0"/>
              </a:rPr>
              <a:t>active passenger aircraft  </a:t>
            </a:r>
          </a:p>
          <a:p>
            <a:pPr marL="0" indent="0">
              <a:buNone/>
            </a:pPr>
            <a:endParaRPr lang="en-US" sz="1200" b="1" dirty="0" smtClean="0">
              <a:solidFill>
                <a:schemeClr val="accent1"/>
              </a:solidFill>
              <a:latin typeface="Arial (body)"/>
              <a:ea typeface="Times New Roman" charset="0"/>
              <a:cs typeface="Times New Roman" charset="0"/>
            </a:endParaRPr>
          </a:p>
          <a:p>
            <a:pPr marL="0" indent="0">
              <a:buNone/>
            </a:pPr>
            <a:r>
              <a:rPr lang="en-US" sz="1200" b="1" dirty="0" smtClean="0">
                <a:solidFill>
                  <a:schemeClr val="accent4"/>
                </a:solidFill>
                <a:latin typeface="Arial (body)"/>
                <a:ea typeface="Times New Roman" charset="0"/>
                <a:cs typeface="Times New Roman" charset="0"/>
              </a:rPr>
              <a:t>active cargo </a:t>
            </a:r>
            <a:r>
              <a:rPr lang="en-US" sz="1200" b="1" dirty="0">
                <a:solidFill>
                  <a:schemeClr val="accent4"/>
                </a:solidFill>
                <a:latin typeface="Arial (body)"/>
                <a:ea typeface="Times New Roman" charset="0"/>
                <a:cs typeface="Times New Roman" charset="0"/>
              </a:rPr>
              <a:t>aircraft</a:t>
            </a:r>
            <a:r>
              <a:rPr lang="en-US" sz="1200" b="1" dirty="0">
                <a:solidFill>
                  <a:schemeClr val="accent1">
                    <a:lumMod val="40000"/>
                    <a:lumOff val="60000"/>
                  </a:schemeClr>
                </a:solidFill>
                <a:latin typeface="Arial (body)"/>
                <a:ea typeface="Times New Roman" charset="0"/>
                <a:cs typeface="Times New Roman" charset="0"/>
              </a:rPr>
              <a:t> </a:t>
            </a:r>
            <a:endParaRPr lang="en-US" sz="1200" b="1" dirty="0" smtClean="0">
              <a:solidFill>
                <a:schemeClr val="accent1">
                  <a:lumMod val="40000"/>
                  <a:lumOff val="60000"/>
                </a:schemeClr>
              </a:solidFill>
              <a:latin typeface="Arial (body)"/>
              <a:ea typeface="Times New Roman" charset="0"/>
              <a:cs typeface="Times New Roman" charset="0"/>
            </a:endParaRPr>
          </a:p>
          <a:p>
            <a:pPr marL="0" indent="0">
              <a:buNone/>
            </a:pPr>
            <a:endParaRPr lang="en-US" sz="1200" b="1" dirty="0" smtClean="0">
              <a:solidFill>
                <a:schemeClr val="accent1">
                  <a:lumMod val="40000"/>
                  <a:lumOff val="60000"/>
                </a:schemeClr>
              </a:solidFill>
              <a:latin typeface="Arial (body)"/>
              <a:ea typeface="Times New Roman" charset="0"/>
              <a:cs typeface="Times New Roman" charset="0"/>
            </a:endParaRPr>
          </a:p>
          <a:p>
            <a:pPr marL="0" indent="0">
              <a:buNone/>
            </a:pPr>
            <a:endParaRPr lang="en-US" sz="1200" b="1" dirty="0" smtClean="0">
              <a:solidFill>
                <a:schemeClr val="accent1">
                  <a:lumMod val="40000"/>
                  <a:lumOff val="60000"/>
                </a:schemeClr>
              </a:solidFill>
              <a:latin typeface="Arial (body)"/>
              <a:ea typeface="Times New Roman" charset="0"/>
              <a:cs typeface="Times New Roman" charset="0"/>
            </a:endParaRPr>
          </a:p>
          <a:p>
            <a:pPr marL="0" indent="0">
              <a:buNone/>
            </a:pPr>
            <a:r>
              <a:rPr lang="en-US" sz="1200" b="1" dirty="0" smtClean="0">
                <a:solidFill>
                  <a:schemeClr val="accent1">
                    <a:lumMod val="40000"/>
                    <a:lumOff val="60000"/>
                  </a:schemeClr>
                </a:solidFill>
                <a:latin typeface="Arial (body)"/>
                <a:ea typeface="Times New Roman" charset="0"/>
                <a:cs typeface="Times New Roman" charset="0"/>
              </a:rPr>
              <a:t>parked passenger aircraft</a:t>
            </a:r>
            <a:endParaRPr lang="en-US" sz="1200" b="1" dirty="0">
              <a:solidFill>
                <a:schemeClr val="accent3"/>
              </a:solidFill>
              <a:ea typeface="Times New Roman" charset="0"/>
              <a:cs typeface="Times New Roman" charset="0"/>
            </a:endParaRPr>
          </a:p>
        </p:txBody>
      </p:sp>
      <p:pic>
        <p:nvPicPr>
          <p:cNvPr id="13" name="Picture 12"/>
          <p:cNvPicPr>
            <a:picLocks noChangeAspect="1"/>
          </p:cNvPicPr>
          <p:nvPr/>
        </p:nvPicPr>
        <p:blipFill>
          <a:blip r:embed="rId5"/>
          <a:stretch>
            <a:fillRect/>
          </a:stretch>
        </p:blipFill>
        <p:spPr>
          <a:xfrm>
            <a:off x="43032" y="201335"/>
            <a:ext cx="576228" cy="579763"/>
          </a:xfrm>
          <a:prstGeom prst="rect">
            <a:avLst/>
          </a:prstGeom>
        </p:spPr>
      </p:pic>
      <p:sp>
        <p:nvSpPr>
          <p:cNvPr id="14" name="Text Placeholder 2"/>
          <p:cNvSpPr>
            <a:spLocks noGrp="1"/>
          </p:cNvSpPr>
          <p:nvPr>
            <p:ph type="body" sz="quarter" idx="16"/>
          </p:nvPr>
        </p:nvSpPr>
        <p:spPr>
          <a:xfrm>
            <a:off x="685800" y="4457700"/>
            <a:ext cx="8001000" cy="205740"/>
          </a:xfrm>
        </p:spPr>
        <p:txBody>
          <a:bodyPr/>
          <a:lstStyle/>
          <a:p>
            <a:r>
              <a:rPr lang="en-US" dirty="0" smtClean="0"/>
              <a:t>Note: Load factors are weighted </a:t>
            </a:r>
            <a:r>
              <a:rPr lang="en-US" dirty="0"/>
              <a:t>by </a:t>
            </a:r>
            <a:r>
              <a:rPr lang="en-US" dirty="0" smtClean="0"/>
              <a:t>domestic and U.S.-originating or U.S.-bound flights’ relative share of revenue passenger-miles.</a:t>
            </a:r>
            <a:endParaRPr lang="en-US" dirty="0"/>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74</a:t>
            </a:fld>
            <a:endParaRPr lang="en-US" dirty="0"/>
          </a:p>
        </p:txBody>
      </p:sp>
    </p:spTree>
    <p:extLst>
      <p:ext uri="{BB962C8B-B14F-4D97-AF65-F5344CB8AC3E}">
        <p14:creationId xmlns:p14="http://schemas.microsoft.com/office/powerpoint/2010/main" val="36064729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3" name="Picture 22"/>
          <p:cNvPicPr>
            <a:picLocks noChangeAspect="1"/>
          </p:cNvPicPr>
          <p:nvPr/>
        </p:nvPicPr>
        <p:blipFill>
          <a:blip r:embed="rId2"/>
          <a:stretch>
            <a:fillRect/>
          </a:stretch>
        </p:blipFill>
        <p:spPr>
          <a:xfrm>
            <a:off x="1251599" y="1260618"/>
            <a:ext cx="1833750" cy="1845000"/>
          </a:xfrm>
          <a:prstGeom prst="rect">
            <a:avLst/>
          </a:prstGeom>
        </p:spPr>
      </p:pic>
      <p:sp>
        <p:nvSpPr>
          <p:cNvPr id="14"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smtClean="0">
                <a:solidFill>
                  <a:schemeClr val="bg1"/>
                </a:solidFill>
              </a:rPr>
              <a:t>Buildings</a:t>
            </a:r>
            <a:endParaRPr lang="en-US" sz="2800" dirty="0">
              <a:solidFill>
                <a:schemeClr val="bg1"/>
              </a:solidFill>
            </a:endParaRPr>
          </a:p>
        </p:txBody>
      </p:sp>
    </p:spTree>
    <p:extLst>
      <p:ext uri="{BB962C8B-B14F-4D97-AF65-F5344CB8AC3E}">
        <p14:creationId xmlns:p14="http://schemas.microsoft.com/office/powerpoint/2010/main" val="19880571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6"/>
          <p:cNvGraphicFramePr>
            <a:graphicFrameLocks noGrp="1"/>
          </p:cNvGraphicFramePr>
          <p:nvPr>
            <p:ph type="chart" sz="quarter" idx="12"/>
            <p:extLst/>
          </p:nvPr>
        </p:nvGraphicFramePr>
        <p:xfrm>
          <a:off x="215590" y="1311275"/>
          <a:ext cx="8471210" cy="30781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3"/>
          </p:nvPr>
        </p:nvSpPr>
        <p:spPr>
          <a:xfrm>
            <a:off x="685800" y="1037273"/>
            <a:ext cx="4005072" cy="411480"/>
          </a:xfrm>
        </p:spPr>
        <p:txBody>
          <a:bodyPr/>
          <a:lstStyle/>
          <a:p>
            <a:pPr eaLnBrk="0" hangingPunct="0"/>
            <a:r>
              <a:rPr lang="en-US" b="1" dirty="0">
                <a:solidFill>
                  <a:sysClr val="windowText" lastClr="000000"/>
                </a:solidFill>
                <a:ea typeface="Times New Roman" charset="0"/>
                <a:cs typeface="Times New Roman" charset="0"/>
              </a:rPr>
              <a:t>Buildings delivered energy consumption</a:t>
            </a:r>
          </a:p>
          <a:p>
            <a:pPr eaLnBrk="0" hangingPunct="0"/>
            <a:r>
              <a:rPr lang="en-US" b="1" dirty="0" smtClean="0">
                <a:solidFill>
                  <a:sysClr val="windowText" lastClr="000000"/>
                </a:solidFill>
                <a:ea typeface="Times New Roman" charset="0"/>
                <a:cs typeface="Times New Roman" charset="0"/>
              </a:rPr>
              <a:t>AEO2021 Reference case</a:t>
            </a:r>
          </a:p>
          <a:p>
            <a:pPr eaLnBrk="0" hangingPunct="0"/>
            <a:r>
              <a:rPr lang="en-US" sz="1100" dirty="0" smtClean="0">
                <a:solidFill>
                  <a:sysClr val="windowText" lastClr="000000"/>
                </a:solidFill>
                <a:ea typeface="Times New Roman" charset="0"/>
                <a:cs typeface="Times New Roman" charset="0"/>
              </a:rPr>
              <a:t>quadrillion </a:t>
            </a:r>
            <a:r>
              <a:rPr lang="en-US" sz="1100" dirty="0">
                <a:solidFill>
                  <a:sysClr val="windowText" lastClr="000000"/>
                </a:solidFill>
                <a:ea typeface="Times New Roman" charset="0"/>
                <a:cs typeface="Times New Roman" charset="0"/>
              </a:rPr>
              <a:t>British thermal units </a:t>
            </a:r>
          </a:p>
        </p:txBody>
      </p:sp>
      <p:sp>
        <p:nvSpPr>
          <p:cNvPr id="2" name="Title 1"/>
          <p:cNvSpPr>
            <a:spLocks noGrp="1"/>
          </p:cNvSpPr>
          <p:nvPr>
            <p:ph type="title"/>
          </p:nvPr>
        </p:nvSpPr>
        <p:spPr>
          <a:prstGeom prst="rect">
            <a:avLst/>
          </a:prstGeom>
        </p:spPr>
        <p:txBody>
          <a:bodyPr/>
          <a:lstStyle/>
          <a:p>
            <a:r>
              <a:rPr lang="en-US" dirty="0"/>
              <a:t/>
            </a:r>
            <a:br>
              <a:rPr lang="en-US" dirty="0"/>
            </a:br>
            <a:r>
              <a:rPr lang="en-US" dirty="0" smtClean="0"/>
              <a:t>Buildings sector delivered </a:t>
            </a:r>
            <a:r>
              <a:rPr lang="en-US" dirty="0"/>
              <a:t>energy </a:t>
            </a:r>
            <a:r>
              <a:rPr lang="en-US" dirty="0" smtClean="0"/>
              <a:t>consumption</a:t>
            </a:r>
            <a:endParaRPr lang="en-US" dirty="0"/>
          </a:p>
        </p:txBody>
      </p:sp>
      <p:sp>
        <p:nvSpPr>
          <p:cNvPr id="10" name="Rectangle 9"/>
          <p:cNvSpPr/>
          <p:nvPr/>
        </p:nvSpPr>
        <p:spPr>
          <a:xfrm>
            <a:off x="6899435" y="1674748"/>
            <a:ext cx="1880179" cy="1754326"/>
          </a:xfrm>
          <a:prstGeom prst="rect">
            <a:avLst/>
          </a:prstGeom>
          <a:ln>
            <a:noFill/>
          </a:ln>
        </p:spPr>
        <p:txBody>
          <a:bodyPr wrap="square">
            <a:spAutoFit/>
          </a:bodyPr>
          <a:lstStyle/>
          <a:p>
            <a:pPr eaLnBrk="0" hangingPunct="0"/>
            <a:r>
              <a:rPr lang="en-US" sz="1200" b="1" dirty="0">
                <a:ea typeface="Times New Roman" charset="0"/>
                <a:cs typeface="Times New Roman" charset="0"/>
              </a:rPr>
              <a:t>t</a:t>
            </a:r>
            <a:r>
              <a:rPr lang="en-US" sz="1200" b="1" dirty="0" smtClean="0">
                <a:ea typeface="Times New Roman" charset="0"/>
                <a:cs typeface="Times New Roman" charset="0"/>
              </a:rPr>
              <a:t>otal buildings sector delivered energy consumption</a:t>
            </a:r>
          </a:p>
          <a:p>
            <a:pPr eaLnBrk="0" hangingPunct="0"/>
            <a:endParaRPr lang="en-US" sz="1200" b="1" dirty="0" smtClean="0">
              <a:solidFill>
                <a:schemeClr val="accent3"/>
              </a:solidFill>
              <a:cs typeface="Times New Roman" charset="0"/>
            </a:endParaRPr>
          </a:p>
          <a:p>
            <a:pPr eaLnBrk="0" hangingPunct="0"/>
            <a:endParaRPr lang="en-US" sz="1200" b="1" dirty="0">
              <a:solidFill>
                <a:schemeClr val="accent3"/>
              </a:solidFill>
              <a:cs typeface="Times New Roman" charset="0"/>
            </a:endParaRPr>
          </a:p>
          <a:p>
            <a:pPr eaLnBrk="0" hangingPunct="0"/>
            <a:r>
              <a:rPr lang="en-US" sz="1200" b="1" dirty="0" smtClean="0">
                <a:solidFill>
                  <a:schemeClr val="accent5"/>
                </a:solidFill>
                <a:cs typeface="Times New Roman" charset="0"/>
              </a:rPr>
              <a:t>residential buildings</a:t>
            </a:r>
          </a:p>
          <a:p>
            <a:pPr eaLnBrk="0" hangingPunct="0"/>
            <a:endParaRPr lang="en-US" sz="1200" b="1" dirty="0">
              <a:solidFill>
                <a:schemeClr val="accent5"/>
              </a:solidFill>
              <a:cs typeface="Times New Roman" charset="0"/>
            </a:endParaRPr>
          </a:p>
          <a:p>
            <a:pPr eaLnBrk="0" hangingPunct="0"/>
            <a:endParaRPr lang="en-US" sz="1200" b="1" dirty="0" smtClean="0">
              <a:solidFill>
                <a:schemeClr val="accent5"/>
              </a:solidFill>
              <a:cs typeface="Times New Roman" charset="0"/>
            </a:endParaRPr>
          </a:p>
          <a:p>
            <a:pPr eaLnBrk="0" hangingPunct="0"/>
            <a:r>
              <a:rPr lang="en-US" sz="1200" b="1" dirty="0">
                <a:solidFill>
                  <a:schemeClr val="accent1"/>
                </a:solidFill>
              </a:rPr>
              <a:t>c</a:t>
            </a:r>
            <a:r>
              <a:rPr lang="en-US" sz="1200" b="1" dirty="0" smtClean="0">
                <a:solidFill>
                  <a:schemeClr val="accent1"/>
                </a:solidFill>
              </a:rPr>
              <a:t>ommercial buildings</a:t>
            </a:r>
            <a:endParaRPr lang="en-US" sz="1200" b="1" dirty="0">
              <a:solidFill>
                <a:schemeClr val="accent1"/>
              </a:solidFill>
            </a:endParaRPr>
          </a:p>
        </p:txBody>
      </p:sp>
      <p:pic>
        <p:nvPicPr>
          <p:cNvPr id="14" name="Picture 13"/>
          <p:cNvPicPr>
            <a:picLocks noChangeAspect="1"/>
          </p:cNvPicPr>
          <p:nvPr/>
        </p:nvPicPr>
        <p:blipFill>
          <a:blip r:embed="rId4"/>
          <a:stretch>
            <a:fillRect/>
          </a:stretch>
        </p:blipFill>
        <p:spPr>
          <a:xfrm>
            <a:off x="43032" y="203102"/>
            <a:ext cx="576228" cy="579763"/>
          </a:xfrm>
          <a:prstGeom prst="rect">
            <a:avLst/>
          </a:prstGeom>
        </p:spPr>
      </p:pic>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76</a:t>
            </a:fld>
            <a:endParaRPr lang="en-US" dirty="0"/>
          </a:p>
        </p:txBody>
      </p:sp>
    </p:spTree>
    <p:extLst>
      <p:ext uri="{BB962C8B-B14F-4D97-AF65-F5344CB8AC3E}">
        <p14:creationId xmlns:p14="http://schemas.microsoft.com/office/powerpoint/2010/main" val="8181274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20"/>
          <p:cNvGraphicFramePr>
            <a:graphicFrameLocks noGrp="1"/>
          </p:cNvGraphicFramePr>
          <p:nvPr>
            <p:ph sz="quarter" idx="12"/>
            <p:extLst/>
          </p:nvPr>
        </p:nvGraphicFramePr>
        <p:xfrm>
          <a:off x="685800" y="829995"/>
          <a:ext cx="3594326" cy="3559444"/>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p:cNvPicPr>
          <p:nvPr/>
        </p:nvPicPr>
        <p:blipFill>
          <a:blip r:embed="rId3"/>
          <a:stretch>
            <a:fillRect/>
          </a:stretch>
        </p:blipFill>
        <p:spPr>
          <a:xfrm>
            <a:off x="43032" y="203102"/>
            <a:ext cx="576228" cy="579763"/>
          </a:xfrm>
          <a:prstGeom prst="rect">
            <a:avLst/>
          </a:prstGeom>
        </p:spPr>
      </p:pic>
      <p:sp>
        <p:nvSpPr>
          <p:cNvPr id="2" name="Title 1"/>
          <p:cNvSpPr>
            <a:spLocks noGrp="1"/>
          </p:cNvSpPr>
          <p:nvPr>
            <p:ph type="title"/>
          </p:nvPr>
        </p:nvSpPr>
        <p:spPr>
          <a:prstGeom prst="rect">
            <a:avLst/>
          </a:prstGeom>
        </p:spPr>
        <p:txBody>
          <a:bodyPr/>
          <a:lstStyle/>
          <a:p>
            <a:r>
              <a:rPr lang="en-US" sz="2400" dirty="0" smtClean="0"/>
              <a:t>Residential </a:t>
            </a:r>
            <a:r>
              <a:rPr lang="en-US" sz="2400" dirty="0"/>
              <a:t>and commercial </a:t>
            </a:r>
            <a:r>
              <a:rPr lang="en-US" sz="2400" dirty="0" smtClean="0"/>
              <a:t>buildings energy </a:t>
            </a:r>
            <a:r>
              <a:rPr lang="en-US" sz="2400" dirty="0"/>
              <a:t>consumption</a:t>
            </a:r>
          </a:p>
        </p:txBody>
      </p:sp>
      <p:graphicFrame>
        <p:nvGraphicFramePr>
          <p:cNvPr id="11" name="Content Placeholder 21"/>
          <p:cNvGraphicFramePr>
            <a:graphicFrameLocks noGrp="1"/>
          </p:cNvGraphicFramePr>
          <p:nvPr>
            <p:ph sz="quarter" idx="13"/>
            <p:extLst/>
          </p:nvPr>
        </p:nvGraphicFramePr>
        <p:xfrm>
          <a:off x="4664075" y="829994"/>
          <a:ext cx="3677037" cy="355944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Placeholder 3"/>
          <p:cNvSpPr>
            <a:spLocks noGrp="1"/>
          </p:cNvSpPr>
          <p:nvPr>
            <p:ph type="body" sz="quarter" idx="16"/>
          </p:nvPr>
        </p:nvSpPr>
        <p:spPr>
          <a:xfrm>
            <a:off x="4133922" y="2206038"/>
            <a:ext cx="839641" cy="1358265"/>
          </a:xfrm>
          <a:prstGeom prst="rect">
            <a:avLst/>
          </a:prstGeom>
        </p:spPr>
        <p:txBody>
          <a:bodyPr>
            <a:normAutofit fontScale="25000" lnSpcReduction="20000"/>
          </a:bodyPr>
          <a:lstStyle/>
          <a:p>
            <a:endParaRPr lang="en-US" b="1" i="0" dirty="0" smtClean="0">
              <a:solidFill>
                <a:schemeClr val="tx2"/>
              </a:solidFill>
              <a:ea typeface="Times New Roman" charset="0"/>
              <a:cs typeface="Times New Roman" charset="0"/>
            </a:endParaRPr>
          </a:p>
          <a:p>
            <a:endParaRPr lang="en-US" b="1" i="0" dirty="0">
              <a:solidFill>
                <a:schemeClr val="tx2"/>
              </a:solidFill>
              <a:ea typeface="Times New Roman" charset="0"/>
              <a:cs typeface="Times New Roman" charset="0"/>
            </a:endParaRPr>
          </a:p>
          <a:p>
            <a:endParaRPr lang="en-US" b="1" i="0" dirty="0" smtClean="0">
              <a:solidFill>
                <a:schemeClr val="tx2"/>
              </a:solidFill>
              <a:ea typeface="Times New Roman" charset="0"/>
              <a:cs typeface="Times New Roman" charset="0"/>
            </a:endParaRPr>
          </a:p>
          <a:p>
            <a:endParaRPr lang="en-US" b="1" i="0" dirty="0">
              <a:solidFill>
                <a:schemeClr val="tx2"/>
              </a:solidFill>
              <a:ea typeface="Times New Roman" charset="0"/>
              <a:cs typeface="Times New Roman" charset="0"/>
            </a:endParaRPr>
          </a:p>
          <a:p>
            <a:endParaRPr lang="en-US" sz="4800" b="1" i="0" dirty="0" smtClean="0">
              <a:solidFill>
                <a:schemeClr val="tx2"/>
              </a:solidFill>
              <a:ea typeface="Times New Roman" charset="0"/>
              <a:cs typeface="Times New Roman" charset="0"/>
            </a:endParaRPr>
          </a:p>
          <a:p>
            <a:endParaRPr lang="en-US" sz="4800" b="1" i="0" dirty="0">
              <a:solidFill>
                <a:schemeClr val="tx2"/>
              </a:solidFill>
              <a:ea typeface="Times New Roman" charset="0"/>
              <a:cs typeface="Times New Roman" charset="0"/>
            </a:endParaRPr>
          </a:p>
          <a:p>
            <a:r>
              <a:rPr lang="en-US" sz="4000" b="1" i="0" dirty="0" smtClean="0">
                <a:solidFill>
                  <a:schemeClr val="tx2"/>
                </a:solidFill>
                <a:ea typeface="Times New Roman" charset="0"/>
                <a:cs typeface="Times New Roman" charset="0"/>
              </a:rPr>
              <a:t>electricity</a:t>
            </a:r>
          </a:p>
          <a:p>
            <a:r>
              <a:rPr lang="en-US" sz="4000" b="1" i="0" dirty="0" smtClean="0">
                <a:solidFill>
                  <a:schemeClr val="accent1"/>
                </a:solidFill>
                <a:ea typeface="Times New Roman" charset="0"/>
                <a:cs typeface="Times New Roman" charset="0"/>
              </a:rPr>
              <a:t>natural gas</a:t>
            </a:r>
          </a:p>
          <a:p>
            <a:r>
              <a:rPr lang="en-US" sz="4000" b="1" i="0" dirty="0" smtClean="0">
                <a:solidFill>
                  <a:schemeClr val="accent2"/>
                </a:solidFill>
                <a:ea typeface="Times New Roman" charset="0"/>
                <a:cs typeface="Times New Roman" charset="0"/>
              </a:rPr>
              <a:t>petroleum </a:t>
            </a:r>
            <a:r>
              <a:rPr lang="en-US" sz="4000" b="1" i="0" dirty="0">
                <a:solidFill>
                  <a:schemeClr val="accent2"/>
                </a:solidFill>
                <a:ea typeface="Times New Roman" charset="0"/>
                <a:cs typeface="Times New Roman" charset="0"/>
              </a:rPr>
              <a:t>and other </a:t>
            </a:r>
            <a:r>
              <a:rPr lang="en-US" sz="4000" b="1" i="0" dirty="0" smtClean="0">
                <a:solidFill>
                  <a:schemeClr val="accent2"/>
                </a:solidFill>
                <a:ea typeface="Times New Roman" charset="0"/>
                <a:cs typeface="Times New Roman" charset="0"/>
              </a:rPr>
              <a:t>liquids</a:t>
            </a:r>
          </a:p>
          <a:p>
            <a:r>
              <a:rPr lang="en-US" sz="4000" b="1" i="0" dirty="0" smtClean="0">
                <a:solidFill>
                  <a:schemeClr val="bg1">
                    <a:lumMod val="50000"/>
                  </a:schemeClr>
                </a:solidFill>
                <a:ea typeface="Times New Roman" charset="0"/>
                <a:cs typeface="Times New Roman" charset="0"/>
              </a:rPr>
              <a:t>other</a:t>
            </a:r>
            <a:endParaRPr lang="en-US" sz="4000" i="0" dirty="0">
              <a:solidFill>
                <a:schemeClr val="bg1">
                  <a:lumMod val="50000"/>
                </a:schemeClr>
              </a:solidFill>
              <a:ea typeface="Times New Roman" charset="0"/>
              <a:cs typeface="Times New Roman" charset="0"/>
            </a:endParaRPr>
          </a:p>
          <a:p>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77</a:t>
            </a:fld>
            <a:endParaRPr lang="en-US" dirty="0"/>
          </a:p>
        </p:txBody>
      </p:sp>
    </p:spTree>
    <p:extLst>
      <p:ext uri="{BB962C8B-B14F-4D97-AF65-F5344CB8AC3E}">
        <p14:creationId xmlns:p14="http://schemas.microsoft.com/office/powerpoint/2010/main" val="4678593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 name="Content Placeholder 4"/>
          <p:cNvGraphicFramePr>
            <a:graphicFrameLocks noGrp="1"/>
          </p:cNvGraphicFramePr>
          <p:nvPr>
            <p:ph type="chart" sz="quarter" idx="12"/>
            <p:extLst/>
          </p:nvPr>
        </p:nvGraphicFramePr>
        <p:xfrm>
          <a:off x="685800" y="1537132"/>
          <a:ext cx="8001000" cy="2852306"/>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p:cNvPicPr>
          <p:nvPr/>
        </p:nvPicPr>
        <p:blipFill>
          <a:blip r:embed="rId3"/>
          <a:stretch>
            <a:fillRect/>
          </a:stretch>
        </p:blipFill>
        <p:spPr>
          <a:xfrm>
            <a:off x="43032" y="203102"/>
            <a:ext cx="576228" cy="579763"/>
          </a:xfrm>
          <a:prstGeom prst="rect">
            <a:avLst/>
          </a:prstGeom>
        </p:spPr>
      </p:pic>
      <p:sp>
        <p:nvSpPr>
          <p:cNvPr id="8" name="Text Placeholder 7"/>
          <p:cNvSpPr>
            <a:spLocks noGrp="1"/>
          </p:cNvSpPr>
          <p:nvPr>
            <p:ph type="body" sz="quarter" idx="14"/>
          </p:nvPr>
        </p:nvSpPr>
        <p:spPr>
          <a:xfrm>
            <a:off x="4791457" y="1087701"/>
            <a:ext cx="3895344" cy="411480"/>
          </a:xfrm>
        </p:spPr>
        <p:txBody>
          <a:bodyPr/>
          <a:lstStyle/>
          <a:p>
            <a:pPr eaLnBrk="0" hangingPunct="0"/>
            <a:r>
              <a:rPr lang="en-US" b="1" dirty="0" smtClean="0">
                <a:ea typeface="Times New Roman" charset="0"/>
                <a:cs typeface="Times New Roman" charset="0"/>
              </a:rPr>
              <a:t>population</a:t>
            </a:r>
          </a:p>
          <a:p>
            <a:pPr eaLnBrk="0" hangingPunct="0"/>
            <a:endParaRPr lang="en-US" b="1" dirty="0">
              <a:solidFill>
                <a:srgbClr val="FF0000"/>
              </a:solidFill>
              <a:ea typeface="Times New Roman" charset="0"/>
              <a:cs typeface="Times New Roman" charset="0"/>
            </a:endParaRPr>
          </a:p>
          <a:p>
            <a:pPr eaLnBrk="0" hangingPunct="0"/>
            <a:r>
              <a:rPr lang="en-US" sz="1100" dirty="0">
                <a:solidFill>
                  <a:sysClr val="windowText" lastClr="000000"/>
                </a:solidFill>
                <a:ea typeface="Times New Roman" charset="0"/>
                <a:cs typeface="Times New Roman" charset="0"/>
              </a:rPr>
              <a:t>m</a:t>
            </a:r>
            <a:r>
              <a:rPr lang="en-US" sz="1100" dirty="0" smtClean="0">
                <a:solidFill>
                  <a:sysClr val="windowText" lastClr="000000"/>
                </a:solidFill>
                <a:ea typeface="Times New Roman" charset="0"/>
                <a:cs typeface="Times New Roman" charset="0"/>
              </a:rPr>
              <a:t>illions, U.S. population</a:t>
            </a:r>
            <a:endParaRPr lang="en-US" sz="1100" dirty="0">
              <a:solidFill>
                <a:sysClr val="windowText" lastClr="000000"/>
              </a:solidFill>
              <a:ea typeface="Times New Roman" charset="0"/>
              <a:cs typeface="Times New Roman" charset="0"/>
            </a:endParaRPr>
          </a:p>
        </p:txBody>
      </p:sp>
      <p:sp>
        <p:nvSpPr>
          <p:cNvPr id="2" name="Title 1"/>
          <p:cNvSpPr>
            <a:spLocks noGrp="1"/>
          </p:cNvSpPr>
          <p:nvPr>
            <p:ph type="title"/>
          </p:nvPr>
        </p:nvSpPr>
        <p:spPr>
          <a:prstGeom prst="rect">
            <a:avLst/>
          </a:prstGeom>
        </p:spPr>
        <p:txBody>
          <a:bodyPr/>
          <a:lstStyle/>
          <a:p>
            <a:r>
              <a:rPr lang="en-US" sz="2400" dirty="0" smtClean="0"/>
              <a:t>Change in population and residential housing stocks</a:t>
            </a:r>
            <a:endParaRPr lang="en-US" sz="2400" dirty="0">
              <a:solidFill>
                <a:srgbClr val="FF0000"/>
              </a:solidFill>
            </a:endParaRPr>
          </a:p>
        </p:txBody>
      </p:sp>
      <p:grpSp>
        <p:nvGrpSpPr>
          <p:cNvPr id="11" name="Group 10"/>
          <p:cNvGrpSpPr/>
          <p:nvPr/>
        </p:nvGrpSpPr>
        <p:grpSpPr>
          <a:xfrm>
            <a:off x="1660635" y="1495350"/>
            <a:ext cx="2475997" cy="1561993"/>
            <a:chOff x="522981" y="898557"/>
            <a:chExt cx="4793566" cy="2982049"/>
          </a:xfrm>
        </p:grpSpPr>
        <p:grpSp>
          <p:nvGrpSpPr>
            <p:cNvPr id="12" name="Group 11"/>
            <p:cNvGrpSpPr/>
            <p:nvPr/>
          </p:nvGrpSpPr>
          <p:grpSpPr>
            <a:xfrm>
              <a:off x="2106094" y="1170955"/>
              <a:ext cx="1044692" cy="1198033"/>
              <a:chOff x="2106094" y="1170955"/>
              <a:chExt cx="1044692" cy="1198033"/>
            </a:xfrm>
            <a:solidFill>
              <a:schemeClr val="tx1">
                <a:lumMod val="50000"/>
                <a:lumOff val="50000"/>
              </a:schemeClr>
            </a:solidFill>
          </p:grpSpPr>
          <p:sp>
            <p:nvSpPr>
              <p:cNvPr id="124" name="ND"/>
              <p:cNvSpPr>
                <a:spLocks/>
              </p:cNvSpPr>
              <p:nvPr/>
            </p:nvSpPr>
            <p:spPr bwMode="auto">
              <a:xfrm>
                <a:off x="2146274" y="1178995"/>
                <a:ext cx="466093" cy="297498"/>
              </a:xfrm>
              <a:custGeom>
                <a:avLst/>
                <a:gdLst>
                  <a:gd name="T0" fmla="*/ 0 w 1935"/>
                  <a:gd name="T1" fmla="*/ 2147483647 h 1211"/>
                  <a:gd name="T2" fmla="*/ 2147483647 w 1935"/>
                  <a:gd name="T3" fmla="*/ 0 h 1211"/>
                  <a:gd name="T4" fmla="*/ 2147483647 w 1935"/>
                  <a:gd name="T5" fmla="*/ 2147483647 h 1211"/>
                  <a:gd name="T6" fmla="*/ 2147483647 w 1935"/>
                  <a:gd name="T7" fmla="*/ 2147483647 h 1211"/>
                  <a:gd name="T8" fmla="*/ 2147483647 w 1935"/>
                  <a:gd name="T9" fmla="*/ 2147483647 h 1211"/>
                  <a:gd name="T10" fmla="*/ 2147483647 w 1935"/>
                  <a:gd name="T11" fmla="*/ 2147483647 h 1211"/>
                  <a:gd name="T12" fmla="*/ 2147483647 w 1935"/>
                  <a:gd name="T13" fmla="*/ 2147483647 h 1211"/>
                  <a:gd name="T14" fmla="*/ 2147483647 w 1935"/>
                  <a:gd name="T15" fmla="*/ 2147483647 h 1211"/>
                  <a:gd name="T16" fmla="*/ 2147483647 w 1935"/>
                  <a:gd name="T17" fmla="*/ 2147483647 h 1211"/>
                  <a:gd name="T18" fmla="*/ 2147483647 w 1935"/>
                  <a:gd name="T19" fmla="*/ 2147483647 h 1211"/>
                  <a:gd name="T20" fmla="*/ 2147483647 w 1935"/>
                  <a:gd name="T21" fmla="*/ 2147483647 h 1211"/>
                  <a:gd name="T22" fmla="*/ 2147483647 w 1935"/>
                  <a:gd name="T23" fmla="*/ 2147483647 h 1211"/>
                  <a:gd name="T24" fmla="*/ 2147483647 w 1935"/>
                  <a:gd name="T25" fmla="*/ 2147483647 h 1211"/>
                  <a:gd name="T26" fmla="*/ 2147483647 w 1935"/>
                  <a:gd name="T27" fmla="*/ 2147483647 h 1211"/>
                  <a:gd name="T28" fmla="*/ 2147483647 w 1935"/>
                  <a:gd name="T29" fmla="*/ 2147483647 h 1211"/>
                  <a:gd name="T30" fmla="*/ 2147483647 w 1935"/>
                  <a:gd name="T31" fmla="*/ 2147483647 h 1211"/>
                  <a:gd name="T32" fmla="*/ 2147483647 w 1935"/>
                  <a:gd name="T33" fmla="*/ 2147483647 h 1211"/>
                  <a:gd name="T34" fmla="*/ 2147483647 w 1935"/>
                  <a:gd name="T35" fmla="*/ 2147483647 h 1211"/>
                  <a:gd name="T36" fmla="*/ 2147483647 w 1935"/>
                  <a:gd name="T37" fmla="*/ 2147483647 h 1211"/>
                  <a:gd name="T38" fmla="*/ 0 w 1935"/>
                  <a:gd name="T39" fmla="*/ 2147483647 h 12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35"/>
                  <a:gd name="T61" fmla="*/ 0 h 1211"/>
                  <a:gd name="T62" fmla="*/ 1935 w 1935"/>
                  <a:gd name="T63" fmla="*/ 1211 h 12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35" h="1211">
                    <a:moveTo>
                      <a:pt x="0" y="1124"/>
                    </a:moveTo>
                    <a:lnTo>
                      <a:pt x="93" y="0"/>
                    </a:lnTo>
                    <a:lnTo>
                      <a:pt x="949" y="59"/>
                    </a:lnTo>
                    <a:lnTo>
                      <a:pt x="1777" y="86"/>
                    </a:lnTo>
                    <a:lnTo>
                      <a:pt x="1777" y="113"/>
                    </a:lnTo>
                    <a:lnTo>
                      <a:pt x="1805" y="200"/>
                    </a:lnTo>
                    <a:lnTo>
                      <a:pt x="1794" y="226"/>
                    </a:lnTo>
                    <a:lnTo>
                      <a:pt x="1789" y="286"/>
                    </a:lnTo>
                    <a:lnTo>
                      <a:pt x="1794" y="395"/>
                    </a:lnTo>
                    <a:lnTo>
                      <a:pt x="1816" y="513"/>
                    </a:lnTo>
                    <a:lnTo>
                      <a:pt x="1849" y="546"/>
                    </a:lnTo>
                    <a:lnTo>
                      <a:pt x="1870" y="653"/>
                    </a:lnTo>
                    <a:lnTo>
                      <a:pt x="1875" y="838"/>
                    </a:lnTo>
                    <a:lnTo>
                      <a:pt x="1880" y="876"/>
                    </a:lnTo>
                    <a:lnTo>
                      <a:pt x="1880" y="941"/>
                    </a:lnTo>
                    <a:lnTo>
                      <a:pt x="1886" y="967"/>
                    </a:lnTo>
                    <a:lnTo>
                      <a:pt x="1935" y="1103"/>
                    </a:lnTo>
                    <a:lnTo>
                      <a:pt x="1924" y="1152"/>
                    </a:lnTo>
                    <a:lnTo>
                      <a:pt x="1929" y="1211"/>
                    </a:lnTo>
                    <a:lnTo>
                      <a:pt x="0" y="1124"/>
                    </a:lnTo>
                    <a:close/>
                  </a:path>
                </a:pathLst>
              </a:custGeom>
              <a:grpFill/>
              <a:ln w="9525">
                <a:solidFill>
                  <a:schemeClr val="tx1">
                    <a:lumMod val="50000"/>
                    <a:lumOff val="50000"/>
                  </a:schemeClr>
                </a:solidFill>
                <a:round/>
                <a:headEnd/>
                <a:tailEnd/>
              </a:ln>
            </p:spPr>
          </p:sp>
          <p:sp>
            <p:nvSpPr>
              <p:cNvPr id="125" name="SD"/>
              <p:cNvSpPr>
                <a:spLocks/>
              </p:cNvSpPr>
              <p:nvPr/>
            </p:nvSpPr>
            <p:spPr bwMode="auto">
              <a:xfrm>
                <a:off x="2122166" y="1452372"/>
                <a:ext cx="498238" cy="337702"/>
              </a:xfrm>
              <a:custGeom>
                <a:avLst/>
                <a:gdLst>
                  <a:gd name="T0" fmla="*/ 0 w 2053"/>
                  <a:gd name="T1" fmla="*/ 2147483647 h 1384"/>
                  <a:gd name="T2" fmla="*/ 2147483647 w 2053"/>
                  <a:gd name="T3" fmla="*/ 2147483647 h 1384"/>
                  <a:gd name="T4" fmla="*/ 2147483647 w 2053"/>
                  <a:gd name="T5" fmla="*/ 0 h 1384"/>
                  <a:gd name="T6" fmla="*/ 2147483647 w 2053"/>
                  <a:gd name="T7" fmla="*/ 2147483647 h 1384"/>
                  <a:gd name="T8" fmla="*/ 2147483647 w 2053"/>
                  <a:gd name="T9" fmla="*/ 2147483647 h 1384"/>
                  <a:gd name="T10" fmla="*/ 2147483647 w 2053"/>
                  <a:gd name="T11" fmla="*/ 2147483647 h 1384"/>
                  <a:gd name="T12" fmla="*/ 2147483647 w 2053"/>
                  <a:gd name="T13" fmla="*/ 2147483647 h 1384"/>
                  <a:gd name="T14" fmla="*/ 2147483647 w 2053"/>
                  <a:gd name="T15" fmla="*/ 2147483647 h 1384"/>
                  <a:gd name="T16" fmla="*/ 2147483647 w 2053"/>
                  <a:gd name="T17" fmla="*/ 2147483647 h 1384"/>
                  <a:gd name="T18" fmla="*/ 2147483647 w 2053"/>
                  <a:gd name="T19" fmla="*/ 2147483647 h 1384"/>
                  <a:gd name="T20" fmla="*/ 2147483647 w 2053"/>
                  <a:gd name="T21" fmla="*/ 2147483647 h 1384"/>
                  <a:gd name="T22" fmla="*/ 2147483647 w 2053"/>
                  <a:gd name="T23" fmla="*/ 2147483647 h 1384"/>
                  <a:gd name="T24" fmla="*/ 2147483647 w 2053"/>
                  <a:gd name="T25" fmla="*/ 2147483647 h 1384"/>
                  <a:gd name="T26" fmla="*/ 2147483647 w 2053"/>
                  <a:gd name="T27" fmla="*/ 2147483647 h 1384"/>
                  <a:gd name="T28" fmla="*/ 2147483647 w 2053"/>
                  <a:gd name="T29" fmla="*/ 2147483647 h 1384"/>
                  <a:gd name="T30" fmla="*/ 2147483647 w 2053"/>
                  <a:gd name="T31" fmla="*/ 2147483647 h 1384"/>
                  <a:gd name="T32" fmla="*/ 2147483647 w 2053"/>
                  <a:gd name="T33" fmla="*/ 2147483647 h 1384"/>
                  <a:gd name="T34" fmla="*/ 2147483647 w 2053"/>
                  <a:gd name="T35" fmla="*/ 2147483647 h 1384"/>
                  <a:gd name="T36" fmla="*/ 2147483647 w 2053"/>
                  <a:gd name="T37" fmla="*/ 2147483647 h 1384"/>
                  <a:gd name="T38" fmla="*/ 2147483647 w 2053"/>
                  <a:gd name="T39" fmla="*/ 2147483647 h 1384"/>
                  <a:gd name="T40" fmla="*/ 2147483647 w 2053"/>
                  <a:gd name="T41" fmla="*/ 2147483647 h 1384"/>
                  <a:gd name="T42" fmla="*/ 2147483647 w 2053"/>
                  <a:gd name="T43" fmla="*/ 2147483647 h 1384"/>
                  <a:gd name="T44" fmla="*/ 2147483647 w 2053"/>
                  <a:gd name="T45" fmla="*/ 2147483647 h 1384"/>
                  <a:gd name="T46" fmla="*/ 2147483647 w 2053"/>
                  <a:gd name="T47" fmla="*/ 2147483647 h 1384"/>
                  <a:gd name="T48" fmla="*/ 2147483647 w 2053"/>
                  <a:gd name="T49" fmla="*/ 2147483647 h 1384"/>
                  <a:gd name="T50" fmla="*/ 2147483647 w 2053"/>
                  <a:gd name="T51" fmla="*/ 2147483647 h 1384"/>
                  <a:gd name="T52" fmla="*/ 2147483647 w 2053"/>
                  <a:gd name="T53" fmla="*/ 2147483647 h 1384"/>
                  <a:gd name="T54" fmla="*/ 2147483647 w 2053"/>
                  <a:gd name="T55" fmla="*/ 2147483647 h 1384"/>
                  <a:gd name="T56" fmla="*/ 2147483647 w 2053"/>
                  <a:gd name="T57" fmla="*/ 2147483647 h 1384"/>
                  <a:gd name="T58" fmla="*/ 2147483647 w 2053"/>
                  <a:gd name="T59" fmla="*/ 2147483647 h 1384"/>
                  <a:gd name="T60" fmla="*/ 2147483647 w 2053"/>
                  <a:gd name="T61" fmla="*/ 2147483647 h 1384"/>
                  <a:gd name="T62" fmla="*/ 2147483647 w 2053"/>
                  <a:gd name="T63" fmla="*/ 2147483647 h 1384"/>
                  <a:gd name="T64" fmla="*/ 2147483647 w 2053"/>
                  <a:gd name="T65" fmla="*/ 2147483647 h 1384"/>
                  <a:gd name="T66" fmla="*/ 2147483647 w 2053"/>
                  <a:gd name="T67" fmla="*/ 2147483647 h 1384"/>
                  <a:gd name="T68" fmla="*/ 2147483647 w 2053"/>
                  <a:gd name="T69" fmla="*/ 2147483647 h 1384"/>
                  <a:gd name="T70" fmla="*/ 0 w 2053"/>
                  <a:gd name="T71" fmla="*/ 2147483647 h 1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53"/>
                  <a:gd name="T109" fmla="*/ 0 h 1384"/>
                  <a:gd name="T110" fmla="*/ 2053 w 2053"/>
                  <a:gd name="T111" fmla="*/ 1384 h 1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53" h="1384">
                    <a:moveTo>
                      <a:pt x="0" y="1093"/>
                    </a:moveTo>
                    <a:lnTo>
                      <a:pt x="66" y="362"/>
                    </a:lnTo>
                    <a:lnTo>
                      <a:pt x="92" y="0"/>
                    </a:lnTo>
                    <a:lnTo>
                      <a:pt x="2021" y="87"/>
                    </a:lnTo>
                    <a:lnTo>
                      <a:pt x="2021" y="114"/>
                    </a:lnTo>
                    <a:lnTo>
                      <a:pt x="2005" y="151"/>
                    </a:lnTo>
                    <a:lnTo>
                      <a:pt x="1956" y="200"/>
                    </a:lnTo>
                    <a:lnTo>
                      <a:pt x="1962" y="233"/>
                    </a:lnTo>
                    <a:lnTo>
                      <a:pt x="2053" y="319"/>
                    </a:lnTo>
                    <a:lnTo>
                      <a:pt x="2053" y="996"/>
                    </a:lnTo>
                    <a:lnTo>
                      <a:pt x="2037" y="996"/>
                    </a:lnTo>
                    <a:lnTo>
                      <a:pt x="2016" y="1001"/>
                    </a:lnTo>
                    <a:lnTo>
                      <a:pt x="2027" y="1022"/>
                    </a:lnTo>
                    <a:lnTo>
                      <a:pt x="2037" y="1044"/>
                    </a:lnTo>
                    <a:lnTo>
                      <a:pt x="2027" y="1082"/>
                    </a:lnTo>
                    <a:lnTo>
                      <a:pt x="2043" y="1098"/>
                    </a:lnTo>
                    <a:lnTo>
                      <a:pt x="2053" y="1152"/>
                    </a:lnTo>
                    <a:lnTo>
                      <a:pt x="2032" y="1174"/>
                    </a:lnTo>
                    <a:lnTo>
                      <a:pt x="2037" y="1207"/>
                    </a:lnTo>
                    <a:lnTo>
                      <a:pt x="2016" y="1271"/>
                    </a:lnTo>
                    <a:lnTo>
                      <a:pt x="2037" y="1342"/>
                    </a:lnTo>
                    <a:lnTo>
                      <a:pt x="2048" y="1374"/>
                    </a:lnTo>
                    <a:lnTo>
                      <a:pt x="2043" y="1384"/>
                    </a:lnTo>
                    <a:lnTo>
                      <a:pt x="1988" y="1347"/>
                    </a:lnTo>
                    <a:lnTo>
                      <a:pt x="1869" y="1271"/>
                    </a:lnTo>
                    <a:lnTo>
                      <a:pt x="1843" y="1260"/>
                    </a:lnTo>
                    <a:lnTo>
                      <a:pt x="1788" y="1260"/>
                    </a:lnTo>
                    <a:lnTo>
                      <a:pt x="1750" y="1287"/>
                    </a:lnTo>
                    <a:lnTo>
                      <a:pt x="1713" y="1298"/>
                    </a:lnTo>
                    <a:lnTo>
                      <a:pt x="1674" y="1287"/>
                    </a:lnTo>
                    <a:lnTo>
                      <a:pt x="1653" y="1239"/>
                    </a:lnTo>
                    <a:lnTo>
                      <a:pt x="1620" y="1217"/>
                    </a:lnTo>
                    <a:lnTo>
                      <a:pt x="1583" y="1228"/>
                    </a:lnTo>
                    <a:lnTo>
                      <a:pt x="1539" y="1228"/>
                    </a:lnTo>
                    <a:lnTo>
                      <a:pt x="1501" y="1174"/>
                    </a:lnTo>
                    <a:lnTo>
                      <a:pt x="0" y="1093"/>
                    </a:lnTo>
                    <a:close/>
                  </a:path>
                </a:pathLst>
              </a:custGeom>
              <a:grpFill/>
              <a:ln w="9525">
                <a:solidFill>
                  <a:schemeClr val="tx1">
                    <a:lumMod val="50000"/>
                    <a:lumOff val="50000"/>
                  </a:schemeClr>
                </a:solidFill>
                <a:round/>
                <a:headEnd/>
                <a:tailEnd/>
              </a:ln>
            </p:spPr>
          </p:sp>
          <p:sp>
            <p:nvSpPr>
              <p:cNvPr id="126" name="NE"/>
              <p:cNvSpPr>
                <a:spLocks/>
              </p:cNvSpPr>
              <p:nvPr/>
            </p:nvSpPr>
            <p:spPr bwMode="auto">
              <a:xfrm>
                <a:off x="2106094" y="1717709"/>
                <a:ext cx="586634" cy="297498"/>
              </a:xfrm>
              <a:custGeom>
                <a:avLst/>
                <a:gdLst>
                  <a:gd name="T0" fmla="*/ 0 w 2428"/>
                  <a:gd name="T1" fmla="*/ 2147483647 h 1200"/>
                  <a:gd name="T2" fmla="*/ 2147483647 w 2428"/>
                  <a:gd name="T3" fmla="*/ 0 h 1200"/>
                  <a:gd name="T4" fmla="*/ 2147483647 w 2428"/>
                  <a:gd name="T5" fmla="*/ 2147483647 h 1200"/>
                  <a:gd name="T6" fmla="*/ 2147483647 w 2428"/>
                  <a:gd name="T7" fmla="*/ 2147483647 h 1200"/>
                  <a:gd name="T8" fmla="*/ 2147483647 w 2428"/>
                  <a:gd name="T9" fmla="*/ 2147483647 h 1200"/>
                  <a:gd name="T10" fmla="*/ 2147483647 w 2428"/>
                  <a:gd name="T11" fmla="*/ 2147483647 h 1200"/>
                  <a:gd name="T12" fmla="*/ 2147483647 w 2428"/>
                  <a:gd name="T13" fmla="*/ 2147483647 h 1200"/>
                  <a:gd name="T14" fmla="*/ 2147483647 w 2428"/>
                  <a:gd name="T15" fmla="*/ 2147483647 h 1200"/>
                  <a:gd name="T16" fmla="*/ 2147483647 w 2428"/>
                  <a:gd name="T17" fmla="*/ 2147483647 h 1200"/>
                  <a:gd name="T18" fmla="*/ 2147483647 w 2428"/>
                  <a:gd name="T19" fmla="*/ 2147483647 h 1200"/>
                  <a:gd name="T20" fmla="*/ 2147483647 w 2428"/>
                  <a:gd name="T21" fmla="*/ 2147483647 h 1200"/>
                  <a:gd name="T22" fmla="*/ 2147483647 w 2428"/>
                  <a:gd name="T23" fmla="*/ 2147483647 h 1200"/>
                  <a:gd name="T24" fmla="*/ 2147483647 w 2428"/>
                  <a:gd name="T25" fmla="*/ 2147483647 h 1200"/>
                  <a:gd name="T26" fmla="*/ 2147483647 w 2428"/>
                  <a:gd name="T27" fmla="*/ 2147483647 h 1200"/>
                  <a:gd name="T28" fmla="*/ 2147483647 w 2428"/>
                  <a:gd name="T29" fmla="*/ 2147483647 h 1200"/>
                  <a:gd name="T30" fmla="*/ 2147483647 w 2428"/>
                  <a:gd name="T31" fmla="*/ 2147483647 h 1200"/>
                  <a:gd name="T32" fmla="*/ 2147483647 w 2428"/>
                  <a:gd name="T33" fmla="*/ 2147483647 h 1200"/>
                  <a:gd name="T34" fmla="*/ 2147483647 w 2428"/>
                  <a:gd name="T35" fmla="*/ 2147483647 h 1200"/>
                  <a:gd name="T36" fmla="*/ 2147483647 w 2428"/>
                  <a:gd name="T37" fmla="*/ 2147483647 h 1200"/>
                  <a:gd name="T38" fmla="*/ 2147483647 w 2428"/>
                  <a:gd name="T39" fmla="*/ 2147483647 h 1200"/>
                  <a:gd name="T40" fmla="*/ 2147483647 w 2428"/>
                  <a:gd name="T41" fmla="*/ 2147483647 h 1200"/>
                  <a:gd name="T42" fmla="*/ 2147483647 w 2428"/>
                  <a:gd name="T43" fmla="*/ 2147483647 h 1200"/>
                  <a:gd name="T44" fmla="*/ 2147483647 w 2428"/>
                  <a:gd name="T45" fmla="*/ 2147483647 h 1200"/>
                  <a:gd name="T46" fmla="*/ 2147483647 w 2428"/>
                  <a:gd name="T47" fmla="*/ 2147483647 h 1200"/>
                  <a:gd name="T48" fmla="*/ 2147483647 w 2428"/>
                  <a:gd name="T49" fmla="*/ 2147483647 h 1200"/>
                  <a:gd name="T50" fmla="*/ 2147483647 w 2428"/>
                  <a:gd name="T51" fmla="*/ 2147483647 h 1200"/>
                  <a:gd name="T52" fmla="*/ 2147483647 w 2428"/>
                  <a:gd name="T53" fmla="*/ 2147483647 h 1200"/>
                  <a:gd name="T54" fmla="*/ 2147483647 w 2428"/>
                  <a:gd name="T55" fmla="*/ 2147483647 h 1200"/>
                  <a:gd name="T56" fmla="*/ 2147483647 w 2428"/>
                  <a:gd name="T57" fmla="*/ 2147483647 h 1200"/>
                  <a:gd name="T58" fmla="*/ 2147483647 w 2428"/>
                  <a:gd name="T59" fmla="*/ 2147483647 h 1200"/>
                  <a:gd name="T60" fmla="*/ 2147483647 w 2428"/>
                  <a:gd name="T61" fmla="*/ 2147483647 h 1200"/>
                  <a:gd name="T62" fmla="*/ 2147483647 w 2428"/>
                  <a:gd name="T63" fmla="*/ 2147483647 h 1200"/>
                  <a:gd name="T64" fmla="*/ 2147483647 w 2428"/>
                  <a:gd name="T65" fmla="*/ 2147483647 h 1200"/>
                  <a:gd name="T66" fmla="*/ 2147483647 w 2428"/>
                  <a:gd name="T67" fmla="*/ 2147483647 h 1200"/>
                  <a:gd name="T68" fmla="*/ 2147483647 w 2428"/>
                  <a:gd name="T69" fmla="*/ 2147483647 h 1200"/>
                  <a:gd name="T70" fmla="*/ 2147483647 w 2428"/>
                  <a:gd name="T71" fmla="*/ 2147483647 h 1200"/>
                  <a:gd name="T72" fmla="*/ 2147483647 w 2428"/>
                  <a:gd name="T73" fmla="*/ 2147483647 h 1200"/>
                  <a:gd name="T74" fmla="*/ 2147483647 w 2428"/>
                  <a:gd name="T75" fmla="*/ 2147483647 h 1200"/>
                  <a:gd name="T76" fmla="*/ 2147483647 w 2428"/>
                  <a:gd name="T77" fmla="*/ 2147483647 h 1200"/>
                  <a:gd name="T78" fmla="*/ 2147483647 w 2428"/>
                  <a:gd name="T79" fmla="*/ 2147483647 h 1200"/>
                  <a:gd name="T80" fmla="*/ 2147483647 w 2428"/>
                  <a:gd name="T81" fmla="*/ 2147483647 h 1200"/>
                  <a:gd name="T82" fmla="*/ 2147483647 w 2428"/>
                  <a:gd name="T83" fmla="*/ 2147483647 h 1200"/>
                  <a:gd name="T84" fmla="*/ 2147483647 w 2428"/>
                  <a:gd name="T85" fmla="*/ 2147483647 h 1200"/>
                  <a:gd name="T86" fmla="*/ 2147483647 w 2428"/>
                  <a:gd name="T87" fmla="*/ 2147483647 h 1200"/>
                  <a:gd name="T88" fmla="*/ 2147483647 w 2428"/>
                  <a:gd name="T89" fmla="*/ 2147483647 h 1200"/>
                  <a:gd name="T90" fmla="*/ 0 w 2428"/>
                  <a:gd name="T91" fmla="*/ 2147483647 h 1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8"/>
                  <a:gd name="T139" fmla="*/ 0 h 1200"/>
                  <a:gd name="T140" fmla="*/ 2428 w 2428"/>
                  <a:gd name="T141" fmla="*/ 1200 h 12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8" h="1200">
                    <a:moveTo>
                      <a:pt x="0" y="741"/>
                    </a:moveTo>
                    <a:lnTo>
                      <a:pt x="65" y="0"/>
                    </a:lnTo>
                    <a:lnTo>
                      <a:pt x="1566" y="81"/>
                    </a:lnTo>
                    <a:lnTo>
                      <a:pt x="1604" y="135"/>
                    </a:lnTo>
                    <a:lnTo>
                      <a:pt x="1648" y="135"/>
                    </a:lnTo>
                    <a:lnTo>
                      <a:pt x="1685" y="124"/>
                    </a:lnTo>
                    <a:lnTo>
                      <a:pt x="1718" y="146"/>
                    </a:lnTo>
                    <a:lnTo>
                      <a:pt x="1739" y="194"/>
                    </a:lnTo>
                    <a:lnTo>
                      <a:pt x="1778" y="205"/>
                    </a:lnTo>
                    <a:lnTo>
                      <a:pt x="1815" y="194"/>
                    </a:lnTo>
                    <a:lnTo>
                      <a:pt x="1853" y="167"/>
                    </a:lnTo>
                    <a:lnTo>
                      <a:pt x="1908" y="167"/>
                    </a:lnTo>
                    <a:lnTo>
                      <a:pt x="1934" y="178"/>
                    </a:lnTo>
                    <a:lnTo>
                      <a:pt x="2053" y="254"/>
                    </a:lnTo>
                    <a:lnTo>
                      <a:pt x="2108" y="291"/>
                    </a:lnTo>
                    <a:lnTo>
                      <a:pt x="2113" y="335"/>
                    </a:lnTo>
                    <a:lnTo>
                      <a:pt x="2151" y="356"/>
                    </a:lnTo>
                    <a:lnTo>
                      <a:pt x="2151" y="384"/>
                    </a:lnTo>
                    <a:lnTo>
                      <a:pt x="2135" y="432"/>
                    </a:lnTo>
                    <a:lnTo>
                      <a:pt x="2162" y="460"/>
                    </a:lnTo>
                    <a:lnTo>
                      <a:pt x="2184" y="519"/>
                    </a:lnTo>
                    <a:lnTo>
                      <a:pt x="2211" y="551"/>
                    </a:lnTo>
                    <a:lnTo>
                      <a:pt x="2200" y="578"/>
                    </a:lnTo>
                    <a:lnTo>
                      <a:pt x="2211" y="611"/>
                    </a:lnTo>
                    <a:lnTo>
                      <a:pt x="2255" y="638"/>
                    </a:lnTo>
                    <a:lnTo>
                      <a:pt x="2260" y="670"/>
                    </a:lnTo>
                    <a:lnTo>
                      <a:pt x="2255" y="697"/>
                    </a:lnTo>
                    <a:lnTo>
                      <a:pt x="2244" y="757"/>
                    </a:lnTo>
                    <a:lnTo>
                      <a:pt x="2281" y="778"/>
                    </a:lnTo>
                    <a:lnTo>
                      <a:pt x="2292" y="806"/>
                    </a:lnTo>
                    <a:lnTo>
                      <a:pt x="2271" y="832"/>
                    </a:lnTo>
                    <a:lnTo>
                      <a:pt x="2281" y="865"/>
                    </a:lnTo>
                    <a:lnTo>
                      <a:pt x="2303" y="892"/>
                    </a:lnTo>
                    <a:lnTo>
                      <a:pt x="2292" y="924"/>
                    </a:lnTo>
                    <a:lnTo>
                      <a:pt x="2303" y="962"/>
                    </a:lnTo>
                    <a:lnTo>
                      <a:pt x="2314" y="978"/>
                    </a:lnTo>
                    <a:lnTo>
                      <a:pt x="2330" y="1011"/>
                    </a:lnTo>
                    <a:lnTo>
                      <a:pt x="2362" y="1043"/>
                    </a:lnTo>
                    <a:lnTo>
                      <a:pt x="2369" y="1092"/>
                    </a:lnTo>
                    <a:lnTo>
                      <a:pt x="2411" y="1141"/>
                    </a:lnTo>
                    <a:lnTo>
                      <a:pt x="2428" y="1152"/>
                    </a:lnTo>
                    <a:lnTo>
                      <a:pt x="2422" y="1194"/>
                    </a:lnTo>
                    <a:lnTo>
                      <a:pt x="2422" y="1200"/>
                    </a:lnTo>
                    <a:lnTo>
                      <a:pt x="536" y="1157"/>
                    </a:lnTo>
                    <a:lnTo>
                      <a:pt x="559" y="789"/>
                    </a:lnTo>
                    <a:lnTo>
                      <a:pt x="0" y="741"/>
                    </a:lnTo>
                    <a:close/>
                  </a:path>
                </a:pathLst>
              </a:custGeom>
              <a:grpFill/>
              <a:ln w="9525">
                <a:solidFill>
                  <a:schemeClr val="tx1">
                    <a:lumMod val="50000"/>
                    <a:lumOff val="50000"/>
                  </a:schemeClr>
                </a:solidFill>
                <a:round/>
                <a:headEnd/>
                <a:tailEnd/>
              </a:ln>
            </p:spPr>
          </p:sp>
          <p:sp>
            <p:nvSpPr>
              <p:cNvPr id="127" name="KS"/>
              <p:cNvSpPr>
                <a:spLocks/>
              </p:cNvSpPr>
              <p:nvPr/>
            </p:nvSpPr>
            <p:spPr bwMode="auto">
              <a:xfrm>
                <a:off x="2218599" y="1999126"/>
                <a:ext cx="530382" cy="289458"/>
              </a:xfrm>
              <a:custGeom>
                <a:avLst/>
                <a:gdLst>
                  <a:gd name="T0" fmla="*/ 2147483647 w 2179"/>
                  <a:gd name="T1" fmla="*/ 0 h 1168"/>
                  <a:gd name="T2" fmla="*/ 2147483647 w 2179"/>
                  <a:gd name="T3" fmla="*/ 2147483647 h 1168"/>
                  <a:gd name="T4" fmla="*/ 2147483647 w 2179"/>
                  <a:gd name="T5" fmla="*/ 2147483647 h 1168"/>
                  <a:gd name="T6" fmla="*/ 2147483647 w 2179"/>
                  <a:gd name="T7" fmla="*/ 2147483647 h 1168"/>
                  <a:gd name="T8" fmla="*/ 2147483647 w 2179"/>
                  <a:gd name="T9" fmla="*/ 2147483647 h 1168"/>
                  <a:gd name="T10" fmla="*/ 2147483647 w 2179"/>
                  <a:gd name="T11" fmla="*/ 2147483647 h 1168"/>
                  <a:gd name="T12" fmla="*/ 2147483647 w 2179"/>
                  <a:gd name="T13" fmla="*/ 2147483647 h 1168"/>
                  <a:gd name="T14" fmla="*/ 2147483647 w 2179"/>
                  <a:gd name="T15" fmla="*/ 2147483647 h 1168"/>
                  <a:gd name="T16" fmla="*/ 2147483647 w 2179"/>
                  <a:gd name="T17" fmla="*/ 2147483647 h 1168"/>
                  <a:gd name="T18" fmla="*/ 2147483647 w 2179"/>
                  <a:gd name="T19" fmla="*/ 2147483647 h 1168"/>
                  <a:gd name="T20" fmla="*/ 2147483647 w 2179"/>
                  <a:gd name="T21" fmla="*/ 2147483647 h 1168"/>
                  <a:gd name="T22" fmla="*/ 2147483647 w 2179"/>
                  <a:gd name="T23" fmla="*/ 2147483647 h 1168"/>
                  <a:gd name="T24" fmla="*/ 0 w 2179"/>
                  <a:gd name="T25" fmla="*/ 2147483647 h 1168"/>
                  <a:gd name="T26" fmla="*/ 2147483647 w 2179"/>
                  <a:gd name="T27" fmla="*/ 0 h 11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79"/>
                  <a:gd name="T43" fmla="*/ 0 h 1168"/>
                  <a:gd name="T44" fmla="*/ 2179 w 2179"/>
                  <a:gd name="T45" fmla="*/ 1168 h 11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79" h="1168">
                    <a:moveTo>
                      <a:pt x="65" y="0"/>
                    </a:moveTo>
                    <a:lnTo>
                      <a:pt x="1951" y="43"/>
                    </a:lnTo>
                    <a:lnTo>
                      <a:pt x="2076" y="141"/>
                    </a:lnTo>
                    <a:lnTo>
                      <a:pt x="2038" y="183"/>
                    </a:lnTo>
                    <a:lnTo>
                      <a:pt x="2033" y="227"/>
                    </a:lnTo>
                    <a:lnTo>
                      <a:pt x="2049" y="254"/>
                    </a:lnTo>
                    <a:lnTo>
                      <a:pt x="2082" y="265"/>
                    </a:lnTo>
                    <a:lnTo>
                      <a:pt x="2098" y="329"/>
                    </a:lnTo>
                    <a:lnTo>
                      <a:pt x="2130" y="352"/>
                    </a:lnTo>
                    <a:lnTo>
                      <a:pt x="2157" y="357"/>
                    </a:lnTo>
                    <a:lnTo>
                      <a:pt x="2168" y="368"/>
                    </a:lnTo>
                    <a:lnTo>
                      <a:pt x="2179" y="1168"/>
                    </a:lnTo>
                    <a:lnTo>
                      <a:pt x="0" y="1125"/>
                    </a:lnTo>
                    <a:lnTo>
                      <a:pt x="65" y="0"/>
                    </a:lnTo>
                    <a:close/>
                  </a:path>
                </a:pathLst>
              </a:custGeom>
              <a:grpFill/>
              <a:ln w="9525">
                <a:solidFill>
                  <a:schemeClr val="tx1">
                    <a:lumMod val="50000"/>
                    <a:lumOff val="50000"/>
                  </a:schemeClr>
                </a:solidFill>
                <a:round/>
                <a:headEnd/>
                <a:tailEnd/>
              </a:ln>
            </p:spPr>
          </p:sp>
          <p:sp>
            <p:nvSpPr>
              <p:cNvPr id="128" name="MN"/>
              <p:cNvSpPr>
                <a:spLocks/>
              </p:cNvSpPr>
              <p:nvPr/>
            </p:nvSpPr>
            <p:spPr bwMode="auto">
              <a:xfrm>
                <a:off x="2572188" y="1170955"/>
                <a:ext cx="474129" cy="522632"/>
              </a:xfrm>
              <a:custGeom>
                <a:avLst/>
                <a:gdLst>
                  <a:gd name="T0" fmla="*/ 2147483647 w 1940"/>
                  <a:gd name="T1" fmla="*/ 2147483647 h 2175"/>
                  <a:gd name="T2" fmla="*/ 2147483647 w 1940"/>
                  <a:gd name="T3" fmla="*/ 2147483647 h 2175"/>
                  <a:gd name="T4" fmla="*/ 2147483647 w 1940"/>
                  <a:gd name="T5" fmla="*/ 2147483647 h 2175"/>
                  <a:gd name="T6" fmla="*/ 2147483647 w 1940"/>
                  <a:gd name="T7" fmla="*/ 2147483647 h 2175"/>
                  <a:gd name="T8" fmla="*/ 2147483647 w 1940"/>
                  <a:gd name="T9" fmla="*/ 2147483647 h 2175"/>
                  <a:gd name="T10" fmla="*/ 2147483647 w 1940"/>
                  <a:gd name="T11" fmla="*/ 2147483647 h 2175"/>
                  <a:gd name="T12" fmla="*/ 2147483647 w 1940"/>
                  <a:gd name="T13" fmla="*/ 2147483647 h 2175"/>
                  <a:gd name="T14" fmla="*/ 2147483647 w 1940"/>
                  <a:gd name="T15" fmla="*/ 2147483647 h 2175"/>
                  <a:gd name="T16" fmla="*/ 2147483647 w 1940"/>
                  <a:gd name="T17" fmla="*/ 2147483647 h 2175"/>
                  <a:gd name="T18" fmla="*/ 2147483647 w 1940"/>
                  <a:gd name="T19" fmla="*/ 2147483647 h 2175"/>
                  <a:gd name="T20" fmla="*/ 0 w 1940"/>
                  <a:gd name="T21" fmla="*/ 2147483647 h 2175"/>
                  <a:gd name="T22" fmla="*/ 2147483647 w 1940"/>
                  <a:gd name="T23" fmla="*/ 2147483647 h 2175"/>
                  <a:gd name="T24" fmla="*/ 2147483647 w 1940"/>
                  <a:gd name="T25" fmla="*/ 0 h 2175"/>
                  <a:gd name="T26" fmla="*/ 2147483647 w 1940"/>
                  <a:gd name="T27" fmla="*/ 2147483647 h 2175"/>
                  <a:gd name="T28" fmla="*/ 2147483647 w 1940"/>
                  <a:gd name="T29" fmla="*/ 2147483647 h 2175"/>
                  <a:gd name="T30" fmla="*/ 2147483647 w 1940"/>
                  <a:gd name="T31" fmla="*/ 2147483647 h 2175"/>
                  <a:gd name="T32" fmla="*/ 2147483647 w 1940"/>
                  <a:gd name="T33" fmla="*/ 2147483647 h 2175"/>
                  <a:gd name="T34" fmla="*/ 2147483647 w 1940"/>
                  <a:gd name="T35" fmla="*/ 2147483647 h 2175"/>
                  <a:gd name="T36" fmla="*/ 2147483647 w 1940"/>
                  <a:gd name="T37" fmla="*/ 2147483647 h 2175"/>
                  <a:gd name="T38" fmla="*/ 2147483647 w 1940"/>
                  <a:gd name="T39" fmla="*/ 2147483647 h 2175"/>
                  <a:gd name="T40" fmla="*/ 2147483647 w 1940"/>
                  <a:gd name="T41" fmla="*/ 2147483647 h 2175"/>
                  <a:gd name="T42" fmla="*/ 2147483647 w 1940"/>
                  <a:gd name="T43" fmla="*/ 2147483647 h 2175"/>
                  <a:gd name="T44" fmla="*/ 2147483647 w 1940"/>
                  <a:gd name="T45" fmla="*/ 2147483647 h 2175"/>
                  <a:gd name="T46" fmla="*/ 2147483647 w 1940"/>
                  <a:gd name="T47" fmla="*/ 2147483647 h 2175"/>
                  <a:gd name="T48" fmla="*/ 2147483647 w 1940"/>
                  <a:gd name="T49" fmla="*/ 2147483647 h 2175"/>
                  <a:gd name="T50" fmla="*/ 2147483647 w 1940"/>
                  <a:gd name="T51" fmla="*/ 2147483647 h 2175"/>
                  <a:gd name="T52" fmla="*/ 2147483647 w 1940"/>
                  <a:gd name="T53" fmla="*/ 2147483647 h 2175"/>
                  <a:gd name="T54" fmla="*/ 2147483647 w 1940"/>
                  <a:gd name="T55" fmla="*/ 2147483647 h 2175"/>
                  <a:gd name="T56" fmla="*/ 2147483647 w 1940"/>
                  <a:gd name="T57" fmla="*/ 2147483647 h 2175"/>
                  <a:gd name="T58" fmla="*/ 2147483647 w 1940"/>
                  <a:gd name="T59" fmla="*/ 2147483647 h 2175"/>
                  <a:gd name="T60" fmla="*/ 2147483647 w 1940"/>
                  <a:gd name="T61" fmla="*/ 2147483647 h 2175"/>
                  <a:gd name="T62" fmla="*/ 2147483647 w 1940"/>
                  <a:gd name="T63" fmla="*/ 2147483647 h 2175"/>
                  <a:gd name="T64" fmla="*/ 2147483647 w 1940"/>
                  <a:gd name="T65" fmla="*/ 2147483647 h 2175"/>
                  <a:gd name="T66" fmla="*/ 2147483647 w 1940"/>
                  <a:gd name="T67" fmla="*/ 2147483647 h 2175"/>
                  <a:gd name="T68" fmla="*/ 2147483647 w 1940"/>
                  <a:gd name="T69" fmla="*/ 2147483647 h 2175"/>
                  <a:gd name="T70" fmla="*/ 2147483647 w 1940"/>
                  <a:gd name="T71" fmla="*/ 2147483647 h 2175"/>
                  <a:gd name="T72" fmla="*/ 2147483647 w 1940"/>
                  <a:gd name="T73" fmla="*/ 2147483647 h 2175"/>
                  <a:gd name="T74" fmla="*/ 2147483647 w 1940"/>
                  <a:gd name="T75" fmla="*/ 2147483647 h 2175"/>
                  <a:gd name="T76" fmla="*/ 2147483647 w 1940"/>
                  <a:gd name="T77" fmla="*/ 2147483647 h 2175"/>
                  <a:gd name="T78" fmla="*/ 2147483647 w 1940"/>
                  <a:gd name="T79" fmla="*/ 2147483647 h 2175"/>
                  <a:gd name="T80" fmla="*/ 2147483647 w 1940"/>
                  <a:gd name="T81" fmla="*/ 2147483647 h 2175"/>
                  <a:gd name="T82" fmla="*/ 2147483647 w 1940"/>
                  <a:gd name="T83" fmla="*/ 2147483647 h 2175"/>
                  <a:gd name="T84" fmla="*/ 2147483647 w 1940"/>
                  <a:gd name="T85" fmla="*/ 2147483647 h 2175"/>
                  <a:gd name="T86" fmla="*/ 2147483647 w 1940"/>
                  <a:gd name="T87" fmla="*/ 2147483647 h 2175"/>
                  <a:gd name="T88" fmla="*/ 2147483647 w 1940"/>
                  <a:gd name="T89" fmla="*/ 2147483647 h 2175"/>
                  <a:gd name="T90" fmla="*/ 2147483647 w 1940"/>
                  <a:gd name="T91" fmla="*/ 2147483647 h 2175"/>
                  <a:gd name="T92" fmla="*/ 2147483647 w 1940"/>
                  <a:gd name="T93" fmla="*/ 2147483647 h 2175"/>
                  <a:gd name="T94" fmla="*/ 2147483647 w 1940"/>
                  <a:gd name="T95" fmla="*/ 2147483647 h 2175"/>
                  <a:gd name="T96" fmla="*/ 2147483647 w 1940"/>
                  <a:gd name="T97" fmla="*/ 2147483647 h 2175"/>
                  <a:gd name="T98" fmla="*/ 2147483647 w 1940"/>
                  <a:gd name="T99" fmla="*/ 2147483647 h 2175"/>
                  <a:gd name="T100" fmla="*/ 2147483647 w 1940"/>
                  <a:gd name="T101" fmla="*/ 2147483647 h 2175"/>
                  <a:gd name="T102" fmla="*/ 2147483647 w 1940"/>
                  <a:gd name="T103" fmla="*/ 2147483647 h 2175"/>
                  <a:gd name="T104" fmla="*/ 2147483647 w 1940"/>
                  <a:gd name="T105" fmla="*/ 2147483647 h 21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40"/>
                  <a:gd name="T160" fmla="*/ 0 h 2175"/>
                  <a:gd name="T161" fmla="*/ 1940 w 1940"/>
                  <a:gd name="T162" fmla="*/ 2175 h 21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40" h="2175">
                    <a:moveTo>
                      <a:pt x="184" y="2175"/>
                    </a:moveTo>
                    <a:lnTo>
                      <a:pt x="184" y="1498"/>
                    </a:lnTo>
                    <a:lnTo>
                      <a:pt x="93" y="1412"/>
                    </a:lnTo>
                    <a:lnTo>
                      <a:pt x="87" y="1379"/>
                    </a:lnTo>
                    <a:lnTo>
                      <a:pt x="136" y="1330"/>
                    </a:lnTo>
                    <a:lnTo>
                      <a:pt x="152" y="1293"/>
                    </a:lnTo>
                    <a:lnTo>
                      <a:pt x="152" y="1266"/>
                    </a:lnTo>
                    <a:lnTo>
                      <a:pt x="147" y="1207"/>
                    </a:lnTo>
                    <a:lnTo>
                      <a:pt x="158" y="1158"/>
                    </a:lnTo>
                    <a:lnTo>
                      <a:pt x="109" y="1022"/>
                    </a:lnTo>
                    <a:lnTo>
                      <a:pt x="103" y="996"/>
                    </a:lnTo>
                    <a:lnTo>
                      <a:pt x="103" y="931"/>
                    </a:lnTo>
                    <a:lnTo>
                      <a:pt x="98" y="893"/>
                    </a:lnTo>
                    <a:lnTo>
                      <a:pt x="93" y="708"/>
                    </a:lnTo>
                    <a:lnTo>
                      <a:pt x="72" y="601"/>
                    </a:lnTo>
                    <a:lnTo>
                      <a:pt x="39" y="568"/>
                    </a:lnTo>
                    <a:lnTo>
                      <a:pt x="17" y="450"/>
                    </a:lnTo>
                    <a:lnTo>
                      <a:pt x="12" y="341"/>
                    </a:lnTo>
                    <a:lnTo>
                      <a:pt x="17" y="281"/>
                    </a:lnTo>
                    <a:lnTo>
                      <a:pt x="28" y="255"/>
                    </a:lnTo>
                    <a:lnTo>
                      <a:pt x="0" y="168"/>
                    </a:lnTo>
                    <a:lnTo>
                      <a:pt x="0" y="141"/>
                    </a:lnTo>
                    <a:lnTo>
                      <a:pt x="505" y="141"/>
                    </a:lnTo>
                    <a:lnTo>
                      <a:pt x="505" y="55"/>
                    </a:lnTo>
                    <a:lnTo>
                      <a:pt x="510" y="0"/>
                    </a:lnTo>
                    <a:lnTo>
                      <a:pt x="554" y="0"/>
                    </a:lnTo>
                    <a:lnTo>
                      <a:pt x="602" y="23"/>
                    </a:lnTo>
                    <a:lnTo>
                      <a:pt x="607" y="103"/>
                    </a:lnTo>
                    <a:lnTo>
                      <a:pt x="624" y="158"/>
                    </a:lnTo>
                    <a:lnTo>
                      <a:pt x="619" y="211"/>
                    </a:lnTo>
                    <a:lnTo>
                      <a:pt x="673" y="249"/>
                    </a:lnTo>
                    <a:lnTo>
                      <a:pt x="694" y="244"/>
                    </a:lnTo>
                    <a:lnTo>
                      <a:pt x="732" y="249"/>
                    </a:lnTo>
                    <a:lnTo>
                      <a:pt x="754" y="271"/>
                    </a:lnTo>
                    <a:lnTo>
                      <a:pt x="791" y="265"/>
                    </a:lnTo>
                    <a:lnTo>
                      <a:pt x="840" y="271"/>
                    </a:lnTo>
                    <a:lnTo>
                      <a:pt x="851" y="292"/>
                    </a:lnTo>
                    <a:lnTo>
                      <a:pt x="851" y="304"/>
                    </a:lnTo>
                    <a:lnTo>
                      <a:pt x="922" y="298"/>
                    </a:lnTo>
                    <a:lnTo>
                      <a:pt x="949" y="276"/>
                    </a:lnTo>
                    <a:lnTo>
                      <a:pt x="1052" y="265"/>
                    </a:lnTo>
                    <a:lnTo>
                      <a:pt x="1122" y="287"/>
                    </a:lnTo>
                    <a:lnTo>
                      <a:pt x="1138" y="287"/>
                    </a:lnTo>
                    <a:lnTo>
                      <a:pt x="1133" y="309"/>
                    </a:lnTo>
                    <a:lnTo>
                      <a:pt x="1154" y="325"/>
                    </a:lnTo>
                    <a:lnTo>
                      <a:pt x="1166" y="325"/>
                    </a:lnTo>
                    <a:lnTo>
                      <a:pt x="1177" y="336"/>
                    </a:lnTo>
                    <a:lnTo>
                      <a:pt x="1187" y="385"/>
                    </a:lnTo>
                    <a:lnTo>
                      <a:pt x="1214" y="395"/>
                    </a:lnTo>
                    <a:lnTo>
                      <a:pt x="1242" y="362"/>
                    </a:lnTo>
                    <a:lnTo>
                      <a:pt x="1258" y="352"/>
                    </a:lnTo>
                    <a:lnTo>
                      <a:pt x="1285" y="362"/>
                    </a:lnTo>
                    <a:lnTo>
                      <a:pt x="1307" y="395"/>
                    </a:lnTo>
                    <a:lnTo>
                      <a:pt x="1361" y="411"/>
                    </a:lnTo>
                    <a:lnTo>
                      <a:pt x="1377" y="433"/>
                    </a:lnTo>
                    <a:lnTo>
                      <a:pt x="1405" y="455"/>
                    </a:lnTo>
                    <a:lnTo>
                      <a:pt x="1442" y="455"/>
                    </a:lnTo>
                    <a:lnTo>
                      <a:pt x="1480" y="444"/>
                    </a:lnTo>
                    <a:lnTo>
                      <a:pt x="1577" y="379"/>
                    </a:lnTo>
                    <a:lnTo>
                      <a:pt x="1594" y="390"/>
                    </a:lnTo>
                    <a:lnTo>
                      <a:pt x="1615" y="422"/>
                    </a:lnTo>
                    <a:lnTo>
                      <a:pt x="1762" y="417"/>
                    </a:lnTo>
                    <a:lnTo>
                      <a:pt x="1784" y="422"/>
                    </a:lnTo>
                    <a:lnTo>
                      <a:pt x="1805" y="433"/>
                    </a:lnTo>
                    <a:lnTo>
                      <a:pt x="1843" y="460"/>
                    </a:lnTo>
                    <a:lnTo>
                      <a:pt x="1870" y="444"/>
                    </a:lnTo>
                    <a:lnTo>
                      <a:pt x="1940" y="444"/>
                    </a:lnTo>
                    <a:lnTo>
                      <a:pt x="1903" y="476"/>
                    </a:lnTo>
                    <a:lnTo>
                      <a:pt x="1816" y="525"/>
                    </a:lnTo>
                    <a:lnTo>
                      <a:pt x="1768" y="541"/>
                    </a:lnTo>
                    <a:lnTo>
                      <a:pt x="1735" y="552"/>
                    </a:lnTo>
                    <a:lnTo>
                      <a:pt x="1696" y="590"/>
                    </a:lnTo>
                    <a:lnTo>
                      <a:pt x="1626" y="622"/>
                    </a:lnTo>
                    <a:lnTo>
                      <a:pt x="1589" y="650"/>
                    </a:lnTo>
                    <a:lnTo>
                      <a:pt x="1469" y="785"/>
                    </a:lnTo>
                    <a:lnTo>
                      <a:pt x="1291" y="942"/>
                    </a:lnTo>
                    <a:lnTo>
                      <a:pt x="1274" y="968"/>
                    </a:lnTo>
                    <a:lnTo>
                      <a:pt x="1258" y="984"/>
                    </a:lnTo>
                    <a:lnTo>
                      <a:pt x="1263" y="1184"/>
                    </a:lnTo>
                    <a:lnTo>
                      <a:pt x="1242" y="1207"/>
                    </a:lnTo>
                    <a:lnTo>
                      <a:pt x="1220" y="1217"/>
                    </a:lnTo>
                    <a:lnTo>
                      <a:pt x="1144" y="1282"/>
                    </a:lnTo>
                    <a:lnTo>
                      <a:pt x="1138" y="1314"/>
                    </a:lnTo>
                    <a:lnTo>
                      <a:pt x="1128" y="1320"/>
                    </a:lnTo>
                    <a:lnTo>
                      <a:pt x="1112" y="1379"/>
                    </a:lnTo>
                    <a:lnTo>
                      <a:pt x="1149" y="1401"/>
                    </a:lnTo>
                    <a:lnTo>
                      <a:pt x="1177" y="1444"/>
                    </a:lnTo>
                    <a:lnTo>
                      <a:pt x="1154" y="1488"/>
                    </a:lnTo>
                    <a:lnTo>
                      <a:pt x="1161" y="1520"/>
                    </a:lnTo>
                    <a:lnTo>
                      <a:pt x="1149" y="1585"/>
                    </a:lnTo>
                    <a:lnTo>
                      <a:pt x="1149" y="1683"/>
                    </a:lnTo>
                    <a:lnTo>
                      <a:pt x="1166" y="1704"/>
                    </a:lnTo>
                    <a:lnTo>
                      <a:pt x="1193" y="1725"/>
                    </a:lnTo>
                    <a:lnTo>
                      <a:pt x="1203" y="1741"/>
                    </a:lnTo>
                    <a:lnTo>
                      <a:pt x="1268" y="1753"/>
                    </a:lnTo>
                    <a:lnTo>
                      <a:pt x="1280" y="1764"/>
                    </a:lnTo>
                    <a:lnTo>
                      <a:pt x="1285" y="1780"/>
                    </a:lnTo>
                    <a:lnTo>
                      <a:pt x="1301" y="1790"/>
                    </a:lnTo>
                    <a:lnTo>
                      <a:pt x="1382" y="1829"/>
                    </a:lnTo>
                    <a:lnTo>
                      <a:pt x="1410" y="1882"/>
                    </a:lnTo>
                    <a:lnTo>
                      <a:pt x="1485" y="1936"/>
                    </a:lnTo>
                    <a:lnTo>
                      <a:pt x="1566" y="1996"/>
                    </a:lnTo>
                    <a:lnTo>
                      <a:pt x="1577" y="2017"/>
                    </a:lnTo>
                    <a:lnTo>
                      <a:pt x="1577" y="2066"/>
                    </a:lnTo>
                    <a:lnTo>
                      <a:pt x="1583" y="2131"/>
                    </a:lnTo>
                    <a:lnTo>
                      <a:pt x="184" y="2175"/>
                    </a:lnTo>
                    <a:close/>
                  </a:path>
                </a:pathLst>
              </a:custGeom>
              <a:grpFill/>
              <a:ln w="9525">
                <a:solidFill>
                  <a:schemeClr val="tx1">
                    <a:lumMod val="50000"/>
                    <a:lumOff val="50000"/>
                  </a:schemeClr>
                </a:solidFill>
                <a:round/>
                <a:headEnd/>
                <a:tailEnd/>
              </a:ln>
            </p:spPr>
          </p:sp>
          <p:sp>
            <p:nvSpPr>
              <p:cNvPr id="129" name="IA"/>
              <p:cNvSpPr>
                <a:spLocks/>
              </p:cNvSpPr>
              <p:nvPr/>
            </p:nvSpPr>
            <p:spPr bwMode="auto">
              <a:xfrm>
                <a:off x="2612369" y="1685546"/>
                <a:ext cx="425912" cy="289458"/>
              </a:xfrm>
              <a:custGeom>
                <a:avLst/>
                <a:gdLst>
                  <a:gd name="T0" fmla="*/ 2147483647 w 1766"/>
                  <a:gd name="T1" fmla="*/ 0 h 1168"/>
                  <a:gd name="T2" fmla="*/ 2147483647 w 1766"/>
                  <a:gd name="T3" fmla="*/ 2147483647 h 1168"/>
                  <a:gd name="T4" fmla="*/ 2147483647 w 1766"/>
                  <a:gd name="T5" fmla="*/ 2147483647 h 1168"/>
                  <a:gd name="T6" fmla="*/ 2147483647 w 1766"/>
                  <a:gd name="T7" fmla="*/ 2147483647 h 1168"/>
                  <a:gd name="T8" fmla="*/ 2147483647 w 1766"/>
                  <a:gd name="T9" fmla="*/ 2147483647 h 1168"/>
                  <a:gd name="T10" fmla="*/ 2147483647 w 1766"/>
                  <a:gd name="T11" fmla="*/ 2147483647 h 1168"/>
                  <a:gd name="T12" fmla="*/ 2147483647 w 1766"/>
                  <a:gd name="T13" fmla="*/ 2147483647 h 1168"/>
                  <a:gd name="T14" fmla="*/ 2147483647 w 1766"/>
                  <a:gd name="T15" fmla="*/ 2147483647 h 1168"/>
                  <a:gd name="T16" fmla="*/ 2147483647 w 1766"/>
                  <a:gd name="T17" fmla="*/ 2147483647 h 1168"/>
                  <a:gd name="T18" fmla="*/ 2147483647 w 1766"/>
                  <a:gd name="T19" fmla="*/ 2147483647 h 1168"/>
                  <a:gd name="T20" fmla="*/ 2147483647 w 1766"/>
                  <a:gd name="T21" fmla="*/ 2147483647 h 1168"/>
                  <a:gd name="T22" fmla="*/ 2147483647 w 1766"/>
                  <a:gd name="T23" fmla="*/ 2147483647 h 1168"/>
                  <a:gd name="T24" fmla="*/ 2147483647 w 1766"/>
                  <a:gd name="T25" fmla="*/ 2147483647 h 1168"/>
                  <a:gd name="T26" fmla="*/ 2147483647 w 1766"/>
                  <a:gd name="T27" fmla="*/ 2147483647 h 1168"/>
                  <a:gd name="T28" fmla="*/ 2147483647 w 1766"/>
                  <a:gd name="T29" fmla="*/ 2147483647 h 1168"/>
                  <a:gd name="T30" fmla="*/ 2147483647 w 1766"/>
                  <a:gd name="T31" fmla="*/ 2147483647 h 1168"/>
                  <a:gd name="T32" fmla="*/ 2147483647 w 1766"/>
                  <a:gd name="T33" fmla="*/ 2147483647 h 1168"/>
                  <a:gd name="T34" fmla="*/ 2147483647 w 1766"/>
                  <a:gd name="T35" fmla="*/ 2147483647 h 1168"/>
                  <a:gd name="T36" fmla="*/ 2147483647 w 1766"/>
                  <a:gd name="T37" fmla="*/ 2147483647 h 1168"/>
                  <a:gd name="T38" fmla="*/ 2147483647 w 1766"/>
                  <a:gd name="T39" fmla="*/ 2147483647 h 1168"/>
                  <a:gd name="T40" fmla="*/ 2147483647 w 1766"/>
                  <a:gd name="T41" fmla="*/ 2147483647 h 1168"/>
                  <a:gd name="T42" fmla="*/ 2147483647 w 1766"/>
                  <a:gd name="T43" fmla="*/ 2147483647 h 1168"/>
                  <a:gd name="T44" fmla="*/ 2147483647 w 1766"/>
                  <a:gd name="T45" fmla="*/ 2147483647 h 1168"/>
                  <a:gd name="T46" fmla="*/ 2147483647 w 1766"/>
                  <a:gd name="T47" fmla="*/ 2147483647 h 1168"/>
                  <a:gd name="T48" fmla="*/ 2147483647 w 1766"/>
                  <a:gd name="T49" fmla="*/ 2147483647 h 1168"/>
                  <a:gd name="T50" fmla="*/ 2147483647 w 1766"/>
                  <a:gd name="T51" fmla="*/ 2147483647 h 1168"/>
                  <a:gd name="T52" fmla="*/ 2147483647 w 1766"/>
                  <a:gd name="T53" fmla="*/ 2147483647 h 1168"/>
                  <a:gd name="T54" fmla="*/ 2147483647 w 1766"/>
                  <a:gd name="T55" fmla="*/ 2147483647 h 1168"/>
                  <a:gd name="T56" fmla="*/ 2147483647 w 1766"/>
                  <a:gd name="T57" fmla="*/ 2147483647 h 1168"/>
                  <a:gd name="T58" fmla="*/ 2147483647 w 1766"/>
                  <a:gd name="T59" fmla="*/ 2147483647 h 1168"/>
                  <a:gd name="T60" fmla="*/ 2147483647 w 1766"/>
                  <a:gd name="T61" fmla="*/ 2147483647 h 1168"/>
                  <a:gd name="T62" fmla="*/ 2147483647 w 1766"/>
                  <a:gd name="T63" fmla="*/ 2147483647 h 1168"/>
                  <a:gd name="T64" fmla="*/ 2147483647 w 1766"/>
                  <a:gd name="T65" fmla="*/ 2147483647 h 1168"/>
                  <a:gd name="T66" fmla="*/ 2147483647 w 1766"/>
                  <a:gd name="T67" fmla="*/ 2147483647 h 1168"/>
                  <a:gd name="T68" fmla="*/ 2147483647 w 1766"/>
                  <a:gd name="T69" fmla="*/ 2147483647 h 1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6"/>
                  <a:gd name="T106" fmla="*/ 0 h 1168"/>
                  <a:gd name="T107" fmla="*/ 1766 w 1766"/>
                  <a:gd name="T108" fmla="*/ 1168 h 1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6" h="1168">
                    <a:moveTo>
                      <a:pt x="37" y="44"/>
                    </a:moveTo>
                    <a:lnTo>
                      <a:pt x="1436" y="0"/>
                    </a:lnTo>
                    <a:lnTo>
                      <a:pt x="1452" y="44"/>
                    </a:lnTo>
                    <a:lnTo>
                      <a:pt x="1484" y="76"/>
                    </a:lnTo>
                    <a:lnTo>
                      <a:pt x="1479" y="97"/>
                    </a:lnTo>
                    <a:lnTo>
                      <a:pt x="1458" y="130"/>
                    </a:lnTo>
                    <a:lnTo>
                      <a:pt x="1474" y="179"/>
                    </a:lnTo>
                    <a:lnTo>
                      <a:pt x="1501" y="281"/>
                    </a:lnTo>
                    <a:lnTo>
                      <a:pt x="1582" y="314"/>
                    </a:lnTo>
                    <a:lnTo>
                      <a:pt x="1609" y="335"/>
                    </a:lnTo>
                    <a:lnTo>
                      <a:pt x="1621" y="367"/>
                    </a:lnTo>
                    <a:lnTo>
                      <a:pt x="1631" y="390"/>
                    </a:lnTo>
                    <a:lnTo>
                      <a:pt x="1691" y="427"/>
                    </a:lnTo>
                    <a:lnTo>
                      <a:pt x="1696" y="460"/>
                    </a:lnTo>
                    <a:lnTo>
                      <a:pt x="1745" y="492"/>
                    </a:lnTo>
                    <a:lnTo>
                      <a:pt x="1766" y="557"/>
                    </a:lnTo>
                    <a:lnTo>
                      <a:pt x="1766" y="590"/>
                    </a:lnTo>
                    <a:lnTo>
                      <a:pt x="1745" y="627"/>
                    </a:lnTo>
                    <a:lnTo>
                      <a:pt x="1728" y="643"/>
                    </a:lnTo>
                    <a:lnTo>
                      <a:pt x="1728" y="676"/>
                    </a:lnTo>
                    <a:lnTo>
                      <a:pt x="1680" y="731"/>
                    </a:lnTo>
                    <a:lnTo>
                      <a:pt x="1631" y="747"/>
                    </a:lnTo>
                    <a:lnTo>
                      <a:pt x="1621" y="763"/>
                    </a:lnTo>
                    <a:lnTo>
                      <a:pt x="1561" y="763"/>
                    </a:lnTo>
                    <a:lnTo>
                      <a:pt x="1533" y="779"/>
                    </a:lnTo>
                    <a:lnTo>
                      <a:pt x="1517" y="817"/>
                    </a:lnTo>
                    <a:lnTo>
                      <a:pt x="1523" y="849"/>
                    </a:lnTo>
                    <a:lnTo>
                      <a:pt x="1556" y="882"/>
                    </a:lnTo>
                    <a:lnTo>
                      <a:pt x="1566" y="908"/>
                    </a:lnTo>
                    <a:lnTo>
                      <a:pt x="1556" y="963"/>
                    </a:lnTo>
                    <a:lnTo>
                      <a:pt x="1512" y="1054"/>
                    </a:lnTo>
                    <a:lnTo>
                      <a:pt x="1468" y="1082"/>
                    </a:lnTo>
                    <a:lnTo>
                      <a:pt x="1458" y="1109"/>
                    </a:lnTo>
                    <a:lnTo>
                      <a:pt x="1458" y="1141"/>
                    </a:lnTo>
                    <a:lnTo>
                      <a:pt x="1442" y="1168"/>
                    </a:lnTo>
                    <a:lnTo>
                      <a:pt x="1354" y="1087"/>
                    </a:lnTo>
                    <a:lnTo>
                      <a:pt x="233" y="1119"/>
                    </a:lnTo>
                    <a:lnTo>
                      <a:pt x="222" y="1103"/>
                    </a:lnTo>
                    <a:lnTo>
                      <a:pt x="211" y="1065"/>
                    </a:lnTo>
                    <a:lnTo>
                      <a:pt x="222" y="1033"/>
                    </a:lnTo>
                    <a:lnTo>
                      <a:pt x="200" y="1006"/>
                    </a:lnTo>
                    <a:lnTo>
                      <a:pt x="190" y="973"/>
                    </a:lnTo>
                    <a:lnTo>
                      <a:pt x="211" y="947"/>
                    </a:lnTo>
                    <a:lnTo>
                      <a:pt x="200" y="919"/>
                    </a:lnTo>
                    <a:lnTo>
                      <a:pt x="163" y="898"/>
                    </a:lnTo>
                    <a:lnTo>
                      <a:pt x="174" y="838"/>
                    </a:lnTo>
                    <a:lnTo>
                      <a:pt x="179" y="811"/>
                    </a:lnTo>
                    <a:lnTo>
                      <a:pt x="174" y="779"/>
                    </a:lnTo>
                    <a:lnTo>
                      <a:pt x="130" y="752"/>
                    </a:lnTo>
                    <a:lnTo>
                      <a:pt x="119" y="719"/>
                    </a:lnTo>
                    <a:lnTo>
                      <a:pt x="130" y="692"/>
                    </a:lnTo>
                    <a:lnTo>
                      <a:pt x="103" y="660"/>
                    </a:lnTo>
                    <a:lnTo>
                      <a:pt x="81" y="601"/>
                    </a:lnTo>
                    <a:lnTo>
                      <a:pt x="54" y="573"/>
                    </a:lnTo>
                    <a:lnTo>
                      <a:pt x="70" y="525"/>
                    </a:lnTo>
                    <a:lnTo>
                      <a:pt x="70" y="497"/>
                    </a:lnTo>
                    <a:lnTo>
                      <a:pt x="32" y="476"/>
                    </a:lnTo>
                    <a:lnTo>
                      <a:pt x="27" y="432"/>
                    </a:lnTo>
                    <a:lnTo>
                      <a:pt x="32" y="422"/>
                    </a:lnTo>
                    <a:lnTo>
                      <a:pt x="21" y="390"/>
                    </a:lnTo>
                    <a:lnTo>
                      <a:pt x="0" y="319"/>
                    </a:lnTo>
                    <a:lnTo>
                      <a:pt x="21" y="255"/>
                    </a:lnTo>
                    <a:lnTo>
                      <a:pt x="16" y="222"/>
                    </a:lnTo>
                    <a:lnTo>
                      <a:pt x="37" y="200"/>
                    </a:lnTo>
                    <a:lnTo>
                      <a:pt x="27" y="146"/>
                    </a:lnTo>
                    <a:lnTo>
                      <a:pt x="11" y="130"/>
                    </a:lnTo>
                    <a:lnTo>
                      <a:pt x="21" y="92"/>
                    </a:lnTo>
                    <a:lnTo>
                      <a:pt x="11" y="70"/>
                    </a:lnTo>
                    <a:lnTo>
                      <a:pt x="0" y="49"/>
                    </a:lnTo>
                    <a:lnTo>
                      <a:pt x="21" y="44"/>
                    </a:lnTo>
                    <a:lnTo>
                      <a:pt x="37" y="44"/>
                    </a:lnTo>
                    <a:close/>
                  </a:path>
                </a:pathLst>
              </a:custGeom>
              <a:grpFill/>
              <a:ln w="9525">
                <a:solidFill>
                  <a:schemeClr val="tx1">
                    <a:lumMod val="50000"/>
                    <a:lumOff val="50000"/>
                  </a:schemeClr>
                </a:solidFill>
                <a:round/>
                <a:headEnd/>
                <a:tailEnd/>
              </a:ln>
            </p:spPr>
          </p:sp>
          <p:sp>
            <p:nvSpPr>
              <p:cNvPr id="130" name="MO"/>
              <p:cNvSpPr>
                <a:spLocks/>
              </p:cNvSpPr>
              <p:nvPr/>
            </p:nvSpPr>
            <p:spPr bwMode="auto">
              <a:xfrm>
                <a:off x="2668621" y="1950883"/>
                <a:ext cx="482165" cy="418105"/>
              </a:xfrm>
              <a:custGeom>
                <a:avLst/>
                <a:gdLst>
                  <a:gd name="T0" fmla="*/ 2147483647 w 1972"/>
                  <a:gd name="T1" fmla="*/ 2147483647 h 1703"/>
                  <a:gd name="T2" fmla="*/ 2147483647 w 1972"/>
                  <a:gd name="T3" fmla="*/ 2147483647 h 1703"/>
                  <a:gd name="T4" fmla="*/ 2147483647 w 1972"/>
                  <a:gd name="T5" fmla="*/ 2147483647 h 1703"/>
                  <a:gd name="T6" fmla="*/ 2147483647 w 1972"/>
                  <a:gd name="T7" fmla="*/ 2147483647 h 1703"/>
                  <a:gd name="T8" fmla="*/ 2147483647 w 1972"/>
                  <a:gd name="T9" fmla="*/ 2147483647 h 1703"/>
                  <a:gd name="T10" fmla="*/ 2147483647 w 1972"/>
                  <a:gd name="T11" fmla="*/ 2147483647 h 1703"/>
                  <a:gd name="T12" fmla="*/ 2147483647 w 1972"/>
                  <a:gd name="T13" fmla="*/ 2147483647 h 1703"/>
                  <a:gd name="T14" fmla="*/ 2147483647 w 1972"/>
                  <a:gd name="T15" fmla="*/ 2147483647 h 1703"/>
                  <a:gd name="T16" fmla="*/ 2147483647 w 1972"/>
                  <a:gd name="T17" fmla="*/ 2147483647 h 1703"/>
                  <a:gd name="T18" fmla="*/ 2147483647 w 1972"/>
                  <a:gd name="T19" fmla="*/ 2147483647 h 1703"/>
                  <a:gd name="T20" fmla="*/ 2147483647 w 1972"/>
                  <a:gd name="T21" fmla="*/ 2147483647 h 1703"/>
                  <a:gd name="T22" fmla="*/ 2147483647 w 1972"/>
                  <a:gd name="T23" fmla="*/ 2147483647 h 1703"/>
                  <a:gd name="T24" fmla="*/ 2147483647 w 1972"/>
                  <a:gd name="T25" fmla="*/ 2147483647 h 1703"/>
                  <a:gd name="T26" fmla="*/ 2147483647 w 1972"/>
                  <a:gd name="T27" fmla="*/ 2147483647 h 1703"/>
                  <a:gd name="T28" fmla="*/ 2147483647 w 1972"/>
                  <a:gd name="T29" fmla="*/ 2147483647 h 1703"/>
                  <a:gd name="T30" fmla="*/ 2147483647 w 1972"/>
                  <a:gd name="T31" fmla="*/ 2147483647 h 1703"/>
                  <a:gd name="T32" fmla="*/ 2147483647 w 1972"/>
                  <a:gd name="T33" fmla="*/ 2147483647 h 1703"/>
                  <a:gd name="T34" fmla="*/ 2147483647 w 1972"/>
                  <a:gd name="T35" fmla="*/ 2147483647 h 1703"/>
                  <a:gd name="T36" fmla="*/ 2147483647 w 1972"/>
                  <a:gd name="T37" fmla="*/ 2147483647 h 1703"/>
                  <a:gd name="T38" fmla="*/ 2147483647 w 1972"/>
                  <a:gd name="T39" fmla="*/ 2147483647 h 1703"/>
                  <a:gd name="T40" fmla="*/ 2147483647 w 1972"/>
                  <a:gd name="T41" fmla="*/ 2147483647 h 1703"/>
                  <a:gd name="T42" fmla="*/ 2147483647 w 1972"/>
                  <a:gd name="T43" fmla="*/ 2147483647 h 1703"/>
                  <a:gd name="T44" fmla="*/ 2147483647 w 1972"/>
                  <a:gd name="T45" fmla="*/ 2147483647 h 1703"/>
                  <a:gd name="T46" fmla="*/ 2147483647 w 1972"/>
                  <a:gd name="T47" fmla="*/ 2147483647 h 1703"/>
                  <a:gd name="T48" fmla="*/ 2147483647 w 1972"/>
                  <a:gd name="T49" fmla="*/ 2147483647 h 1703"/>
                  <a:gd name="T50" fmla="*/ 2147483647 w 1972"/>
                  <a:gd name="T51" fmla="*/ 2147483647 h 1703"/>
                  <a:gd name="T52" fmla="*/ 2147483647 w 1972"/>
                  <a:gd name="T53" fmla="*/ 2147483647 h 1703"/>
                  <a:gd name="T54" fmla="*/ 2147483647 w 1972"/>
                  <a:gd name="T55" fmla="*/ 2147483647 h 1703"/>
                  <a:gd name="T56" fmla="*/ 0 w 1972"/>
                  <a:gd name="T57" fmla="*/ 2147483647 h 1703"/>
                  <a:gd name="T58" fmla="*/ 2147483647 w 1972"/>
                  <a:gd name="T59" fmla="*/ 2147483647 h 1703"/>
                  <a:gd name="T60" fmla="*/ 2147483647 w 1972"/>
                  <a:gd name="T61" fmla="*/ 2147483647 h 1703"/>
                  <a:gd name="T62" fmla="*/ 2147483647 w 1972"/>
                  <a:gd name="T63" fmla="*/ 2147483647 h 1703"/>
                  <a:gd name="T64" fmla="*/ 2147483647 w 1972"/>
                  <a:gd name="T65" fmla="*/ 2147483647 h 1703"/>
                  <a:gd name="T66" fmla="*/ 2147483647 w 1972"/>
                  <a:gd name="T67" fmla="*/ 2147483647 h 1703"/>
                  <a:gd name="T68" fmla="*/ 2147483647 w 1972"/>
                  <a:gd name="T69" fmla="*/ 2147483647 h 1703"/>
                  <a:gd name="T70" fmla="*/ 2147483647 w 1972"/>
                  <a:gd name="T71" fmla="*/ 2147483647 h 1703"/>
                  <a:gd name="T72" fmla="*/ 2147483647 w 1972"/>
                  <a:gd name="T73" fmla="*/ 2147483647 h 1703"/>
                  <a:gd name="T74" fmla="*/ 2147483647 w 1972"/>
                  <a:gd name="T75" fmla="*/ 2147483647 h 17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2"/>
                  <a:gd name="T115" fmla="*/ 0 h 1703"/>
                  <a:gd name="T116" fmla="*/ 1972 w 1972"/>
                  <a:gd name="T117" fmla="*/ 1703 h 17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2" h="1703">
                    <a:moveTo>
                      <a:pt x="336" y="1563"/>
                    </a:moveTo>
                    <a:lnTo>
                      <a:pt x="1658" y="1508"/>
                    </a:lnTo>
                    <a:lnTo>
                      <a:pt x="1653" y="1525"/>
                    </a:lnTo>
                    <a:lnTo>
                      <a:pt x="1679" y="1541"/>
                    </a:lnTo>
                    <a:lnTo>
                      <a:pt x="1691" y="1573"/>
                    </a:lnTo>
                    <a:lnTo>
                      <a:pt x="1686" y="1601"/>
                    </a:lnTo>
                    <a:lnTo>
                      <a:pt x="1647" y="1633"/>
                    </a:lnTo>
                    <a:lnTo>
                      <a:pt x="1609" y="1676"/>
                    </a:lnTo>
                    <a:lnTo>
                      <a:pt x="1604" y="1703"/>
                    </a:lnTo>
                    <a:lnTo>
                      <a:pt x="1805" y="1687"/>
                    </a:lnTo>
                    <a:lnTo>
                      <a:pt x="1821" y="1633"/>
                    </a:lnTo>
                    <a:lnTo>
                      <a:pt x="1816" y="1611"/>
                    </a:lnTo>
                    <a:lnTo>
                      <a:pt x="1832" y="1552"/>
                    </a:lnTo>
                    <a:lnTo>
                      <a:pt x="1853" y="1498"/>
                    </a:lnTo>
                    <a:lnTo>
                      <a:pt x="1870" y="1466"/>
                    </a:lnTo>
                    <a:lnTo>
                      <a:pt x="1907" y="1455"/>
                    </a:lnTo>
                    <a:lnTo>
                      <a:pt x="1923" y="1460"/>
                    </a:lnTo>
                    <a:lnTo>
                      <a:pt x="1940" y="1450"/>
                    </a:lnTo>
                    <a:lnTo>
                      <a:pt x="1972" y="1357"/>
                    </a:lnTo>
                    <a:lnTo>
                      <a:pt x="1962" y="1320"/>
                    </a:lnTo>
                    <a:lnTo>
                      <a:pt x="1946" y="1309"/>
                    </a:lnTo>
                    <a:lnTo>
                      <a:pt x="1935" y="1309"/>
                    </a:lnTo>
                    <a:lnTo>
                      <a:pt x="1930" y="1297"/>
                    </a:lnTo>
                    <a:lnTo>
                      <a:pt x="1923" y="1287"/>
                    </a:lnTo>
                    <a:lnTo>
                      <a:pt x="1902" y="1287"/>
                    </a:lnTo>
                    <a:lnTo>
                      <a:pt x="1902" y="1309"/>
                    </a:lnTo>
                    <a:lnTo>
                      <a:pt x="1891" y="1309"/>
                    </a:lnTo>
                    <a:lnTo>
                      <a:pt x="1826" y="1211"/>
                    </a:lnTo>
                    <a:lnTo>
                      <a:pt x="1832" y="1195"/>
                    </a:lnTo>
                    <a:lnTo>
                      <a:pt x="1853" y="1174"/>
                    </a:lnTo>
                    <a:lnTo>
                      <a:pt x="1853" y="1157"/>
                    </a:lnTo>
                    <a:lnTo>
                      <a:pt x="1826" y="1125"/>
                    </a:lnTo>
                    <a:lnTo>
                      <a:pt x="1810" y="1060"/>
                    </a:lnTo>
                    <a:lnTo>
                      <a:pt x="1728" y="990"/>
                    </a:lnTo>
                    <a:lnTo>
                      <a:pt x="1686" y="974"/>
                    </a:lnTo>
                    <a:lnTo>
                      <a:pt x="1604" y="925"/>
                    </a:lnTo>
                    <a:lnTo>
                      <a:pt x="1560" y="876"/>
                    </a:lnTo>
                    <a:lnTo>
                      <a:pt x="1539" y="833"/>
                    </a:lnTo>
                    <a:lnTo>
                      <a:pt x="1549" y="811"/>
                    </a:lnTo>
                    <a:lnTo>
                      <a:pt x="1604" y="746"/>
                    </a:lnTo>
                    <a:lnTo>
                      <a:pt x="1593" y="698"/>
                    </a:lnTo>
                    <a:lnTo>
                      <a:pt x="1609" y="649"/>
                    </a:lnTo>
                    <a:lnTo>
                      <a:pt x="1598" y="628"/>
                    </a:lnTo>
                    <a:lnTo>
                      <a:pt x="1528" y="589"/>
                    </a:lnTo>
                    <a:lnTo>
                      <a:pt x="1507" y="605"/>
                    </a:lnTo>
                    <a:lnTo>
                      <a:pt x="1479" y="633"/>
                    </a:lnTo>
                    <a:lnTo>
                      <a:pt x="1463" y="617"/>
                    </a:lnTo>
                    <a:lnTo>
                      <a:pt x="1414" y="482"/>
                    </a:lnTo>
                    <a:lnTo>
                      <a:pt x="1393" y="459"/>
                    </a:lnTo>
                    <a:lnTo>
                      <a:pt x="1311" y="394"/>
                    </a:lnTo>
                    <a:lnTo>
                      <a:pt x="1225" y="297"/>
                    </a:lnTo>
                    <a:lnTo>
                      <a:pt x="1219" y="271"/>
                    </a:lnTo>
                    <a:lnTo>
                      <a:pt x="1197" y="206"/>
                    </a:lnTo>
                    <a:lnTo>
                      <a:pt x="1192" y="136"/>
                    </a:lnTo>
                    <a:lnTo>
                      <a:pt x="1209" y="103"/>
                    </a:lnTo>
                    <a:lnTo>
                      <a:pt x="1209" y="81"/>
                    </a:lnTo>
                    <a:lnTo>
                      <a:pt x="1121" y="0"/>
                    </a:lnTo>
                    <a:lnTo>
                      <a:pt x="0" y="32"/>
                    </a:lnTo>
                    <a:lnTo>
                      <a:pt x="16" y="65"/>
                    </a:lnTo>
                    <a:lnTo>
                      <a:pt x="48" y="97"/>
                    </a:lnTo>
                    <a:lnTo>
                      <a:pt x="55" y="146"/>
                    </a:lnTo>
                    <a:lnTo>
                      <a:pt x="97" y="195"/>
                    </a:lnTo>
                    <a:lnTo>
                      <a:pt x="114" y="206"/>
                    </a:lnTo>
                    <a:lnTo>
                      <a:pt x="108" y="248"/>
                    </a:lnTo>
                    <a:lnTo>
                      <a:pt x="108" y="254"/>
                    </a:lnTo>
                    <a:lnTo>
                      <a:pt x="233" y="352"/>
                    </a:lnTo>
                    <a:lnTo>
                      <a:pt x="195" y="394"/>
                    </a:lnTo>
                    <a:lnTo>
                      <a:pt x="190" y="438"/>
                    </a:lnTo>
                    <a:lnTo>
                      <a:pt x="206" y="465"/>
                    </a:lnTo>
                    <a:lnTo>
                      <a:pt x="239" y="476"/>
                    </a:lnTo>
                    <a:lnTo>
                      <a:pt x="255" y="540"/>
                    </a:lnTo>
                    <a:lnTo>
                      <a:pt x="287" y="563"/>
                    </a:lnTo>
                    <a:lnTo>
                      <a:pt x="314" y="568"/>
                    </a:lnTo>
                    <a:lnTo>
                      <a:pt x="325" y="579"/>
                    </a:lnTo>
                    <a:lnTo>
                      <a:pt x="336" y="1379"/>
                    </a:lnTo>
                    <a:lnTo>
                      <a:pt x="336" y="1563"/>
                    </a:lnTo>
                    <a:close/>
                  </a:path>
                </a:pathLst>
              </a:custGeom>
              <a:grpFill/>
              <a:ln w="9525">
                <a:solidFill>
                  <a:schemeClr val="tx1">
                    <a:lumMod val="50000"/>
                    <a:lumOff val="50000"/>
                  </a:schemeClr>
                </a:solidFill>
                <a:round/>
                <a:headEnd/>
                <a:tailEnd/>
              </a:ln>
            </p:spPr>
          </p:sp>
        </p:grpSp>
        <p:grpSp>
          <p:nvGrpSpPr>
            <p:cNvPr id="13" name="Group 12"/>
            <p:cNvGrpSpPr/>
            <p:nvPr/>
          </p:nvGrpSpPr>
          <p:grpSpPr>
            <a:xfrm>
              <a:off x="2845414" y="1315684"/>
              <a:ext cx="859863" cy="956818"/>
              <a:chOff x="2845414" y="1315684"/>
              <a:chExt cx="859863" cy="956818"/>
            </a:xfrm>
          </p:grpSpPr>
          <p:sp>
            <p:nvSpPr>
              <p:cNvPr id="117" name="IL"/>
              <p:cNvSpPr>
                <a:spLocks/>
              </p:cNvSpPr>
              <p:nvPr/>
            </p:nvSpPr>
            <p:spPr bwMode="auto">
              <a:xfrm>
                <a:off x="2957919" y="1765951"/>
                <a:ext cx="289299" cy="506551"/>
              </a:xfrm>
              <a:custGeom>
                <a:avLst/>
                <a:gdLst>
                  <a:gd name="T0" fmla="*/ 2147483647 w 1171"/>
                  <a:gd name="T1" fmla="*/ 2147483647 h 2077"/>
                  <a:gd name="T2" fmla="*/ 2147483647 w 1171"/>
                  <a:gd name="T3" fmla="*/ 2147483647 h 2077"/>
                  <a:gd name="T4" fmla="*/ 2147483647 w 1171"/>
                  <a:gd name="T5" fmla="*/ 2147483647 h 2077"/>
                  <a:gd name="T6" fmla="*/ 2147483647 w 1171"/>
                  <a:gd name="T7" fmla="*/ 2147483647 h 2077"/>
                  <a:gd name="T8" fmla="*/ 2147483647 w 1171"/>
                  <a:gd name="T9" fmla="*/ 2147483647 h 2077"/>
                  <a:gd name="T10" fmla="*/ 2147483647 w 1171"/>
                  <a:gd name="T11" fmla="*/ 2147483647 h 2077"/>
                  <a:gd name="T12" fmla="*/ 2147483647 w 1171"/>
                  <a:gd name="T13" fmla="*/ 2147483647 h 2077"/>
                  <a:gd name="T14" fmla="*/ 2147483647 w 1171"/>
                  <a:gd name="T15" fmla="*/ 2147483647 h 2077"/>
                  <a:gd name="T16" fmla="*/ 2147483647 w 1171"/>
                  <a:gd name="T17" fmla="*/ 2147483647 h 2077"/>
                  <a:gd name="T18" fmla="*/ 2147483647 w 1171"/>
                  <a:gd name="T19" fmla="*/ 2147483647 h 2077"/>
                  <a:gd name="T20" fmla="*/ 2147483647 w 1171"/>
                  <a:gd name="T21" fmla="*/ 2147483647 h 2077"/>
                  <a:gd name="T22" fmla="*/ 2147483647 w 1171"/>
                  <a:gd name="T23" fmla="*/ 2147483647 h 2077"/>
                  <a:gd name="T24" fmla="*/ 2147483647 w 1171"/>
                  <a:gd name="T25" fmla="*/ 2147483647 h 2077"/>
                  <a:gd name="T26" fmla="*/ 0 w 1171"/>
                  <a:gd name="T27" fmla="*/ 2147483647 h 2077"/>
                  <a:gd name="T28" fmla="*/ 2147483647 w 1171"/>
                  <a:gd name="T29" fmla="*/ 2147483647 h 2077"/>
                  <a:gd name="T30" fmla="*/ 2147483647 w 1171"/>
                  <a:gd name="T31" fmla="*/ 2147483647 h 2077"/>
                  <a:gd name="T32" fmla="*/ 2147483647 w 1171"/>
                  <a:gd name="T33" fmla="*/ 2147483647 h 2077"/>
                  <a:gd name="T34" fmla="*/ 2147483647 w 1171"/>
                  <a:gd name="T35" fmla="*/ 2147483647 h 2077"/>
                  <a:gd name="T36" fmla="*/ 2147483647 w 1171"/>
                  <a:gd name="T37" fmla="*/ 2147483647 h 2077"/>
                  <a:gd name="T38" fmla="*/ 2147483647 w 1171"/>
                  <a:gd name="T39" fmla="*/ 2147483647 h 2077"/>
                  <a:gd name="T40" fmla="*/ 2147483647 w 1171"/>
                  <a:gd name="T41" fmla="*/ 2147483647 h 2077"/>
                  <a:gd name="T42" fmla="*/ 2147483647 w 1171"/>
                  <a:gd name="T43" fmla="*/ 2147483647 h 2077"/>
                  <a:gd name="T44" fmla="*/ 2147483647 w 1171"/>
                  <a:gd name="T45" fmla="*/ 2147483647 h 2077"/>
                  <a:gd name="T46" fmla="*/ 2147483647 w 1171"/>
                  <a:gd name="T47" fmla="*/ 2147483647 h 2077"/>
                  <a:gd name="T48" fmla="*/ 2147483647 w 1171"/>
                  <a:gd name="T49" fmla="*/ 2147483647 h 2077"/>
                  <a:gd name="T50" fmla="*/ 2147483647 w 1171"/>
                  <a:gd name="T51" fmla="*/ 2147483647 h 2077"/>
                  <a:gd name="T52" fmla="*/ 2147483647 w 1171"/>
                  <a:gd name="T53" fmla="*/ 2147483647 h 2077"/>
                  <a:gd name="T54" fmla="*/ 2147483647 w 1171"/>
                  <a:gd name="T55" fmla="*/ 2147483647 h 2077"/>
                  <a:gd name="T56" fmla="*/ 2147483647 w 1171"/>
                  <a:gd name="T57" fmla="*/ 2147483647 h 2077"/>
                  <a:gd name="T58" fmla="*/ 2147483647 w 1171"/>
                  <a:gd name="T59" fmla="*/ 2147483647 h 2077"/>
                  <a:gd name="T60" fmla="*/ 2147483647 w 1171"/>
                  <a:gd name="T61" fmla="*/ 2147483647 h 2077"/>
                  <a:gd name="T62" fmla="*/ 2147483647 w 1171"/>
                  <a:gd name="T63" fmla="*/ 2147483647 h 2077"/>
                  <a:gd name="T64" fmla="*/ 2147483647 w 1171"/>
                  <a:gd name="T65" fmla="*/ 2147483647 h 2077"/>
                  <a:gd name="T66" fmla="*/ 2147483647 w 1171"/>
                  <a:gd name="T67" fmla="*/ 2147483647 h 2077"/>
                  <a:gd name="T68" fmla="*/ 2147483647 w 1171"/>
                  <a:gd name="T69" fmla="*/ 2147483647 h 2077"/>
                  <a:gd name="T70" fmla="*/ 2147483647 w 1171"/>
                  <a:gd name="T71" fmla="*/ 2147483647 h 2077"/>
                  <a:gd name="T72" fmla="*/ 2147483647 w 1171"/>
                  <a:gd name="T73" fmla="*/ 2147483647 h 2077"/>
                  <a:gd name="T74" fmla="*/ 2147483647 w 1171"/>
                  <a:gd name="T75" fmla="*/ 2147483647 h 2077"/>
                  <a:gd name="T76" fmla="*/ 2147483647 w 1171"/>
                  <a:gd name="T77" fmla="*/ 2147483647 h 2077"/>
                  <a:gd name="T78" fmla="*/ 2147483647 w 1171"/>
                  <a:gd name="T79" fmla="*/ 2147483647 h 2077"/>
                  <a:gd name="T80" fmla="*/ 2147483647 w 1171"/>
                  <a:gd name="T81" fmla="*/ 2147483647 h 2077"/>
                  <a:gd name="T82" fmla="*/ 2147483647 w 1171"/>
                  <a:gd name="T83" fmla="*/ 2147483647 h 2077"/>
                  <a:gd name="T84" fmla="*/ 2147483647 w 1171"/>
                  <a:gd name="T85" fmla="*/ 2147483647 h 2077"/>
                  <a:gd name="T86" fmla="*/ 2147483647 w 1171"/>
                  <a:gd name="T87" fmla="*/ 2147483647 h 2077"/>
                  <a:gd name="T88" fmla="*/ 2147483647 w 1171"/>
                  <a:gd name="T89" fmla="*/ 2147483647 h 2077"/>
                  <a:gd name="T90" fmla="*/ 2147483647 w 1171"/>
                  <a:gd name="T91" fmla="*/ 2147483647 h 2077"/>
                  <a:gd name="T92" fmla="*/ 2147483647 w 1171"/>
                  <a:gd name="T93" fmla="*/ 2147483647 h 2077"/>
                  <a:gd name="T94" fmla="*/ 2147483647 w 1171"/>
                  <a:gd name="T95" fmla="*/ 2147483647 h 2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71"/>
                  <a:gd name="T145" fmla="*/ 0 h 2077"/>
                  <a:gd name="T146" fmla="*/ 1171 w 1171"/>
                  <a:gd name="T147" fmla="*/ 2077 h 2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71" h="2077">
                    <a:moveTo>
                      <a:pt x="964" y="0"/>
                    </a:moveTo>
                    <a:lnTo>
                      <a:pt x="196" y="48"/>
                    </a:lnTo>
                    <a:lnTo>
                      <a:pt x="206" y="71"/>
                    </a:lnTo>
                    <a:lnTo>
                      <a:pt x="266" y="108"/>
                    </a:lnTo>
                    <a:lnTo>
                      <a:pt x="271" y="141"/>
                    </a:lnTo>
                    <a:lnTo>
                      <a:pt x="320" y="173"/>
                    </a:lnTo>
                    <a:lnTo>
                      <a:pt x="341" y="238"/>
                    </a:lnTo>
                    <a:lnTo>
                      <a:pt x="341" y="271"/>
                    </a:lnTo>
                    <a:lnTo>
                      <a:pt x="320" y="308"/>
                    </a:lnTo>
                    <a:lnTo>
                      <a:pt x="303" y="324"/>
                    </a:lnTo>
                    <a:lnTo>
                      <a:pt x="303" y="357"/>
                    </a:lnTo>
                    <a:lnTo>
                      <a:pt x="255" y="412"/>
                    </a:lnTo>
                    <a:lnTo>
                      <a:pt x="206" y="428"/>
                    </a:lnTo>
                    <a:lnTo>
                      <a:pt x="196" y="444"/>
                    </a:lnTo>
                    <a:lnTo>
                      <a:pt x="136" y="444"/>
                    </a:lnTo>
                    <a:lnTo>
                      <a:pt x="108" y="460"/>
                    </a:lnTo>
                    <a:lnTo>
                      <a:pt x="92" y="498"/>
                    </a:lnTo>
                    <a:lnTo>
                      <a:pt x="98" y="530"/>
                    </a:lnTo>
                    <a:lnTo>
                      <a:pt x="131" y="563"/>
                    </a:lnTo>
                    <a:lnTo>
                      <a:pt x="141" y="589"/>
                    </a:lnTo>
                    <a:lnTo>
                      <a:pt x="131" y="644"/>
                    </a:lnTo>
                    <a:lnTo>
                      <a:pt x="87" y="735"/>
                    </a:lnTo>
                    <a:lnTo>
                      <a:pt x="43" y="763"/>
                    </a:lnTo>
                    <a:lnTo>
                      <a:pt x="33" y="790"/>
                    </a:lnTo>
                    <a:lnTo>
                      <a:pt x="33" y="822"/>
                    </a:lnTo>
                    <a:lnTo>
                      <a:pt x="17" y="849"/>
                    </a:lnTo>
                    <a:lnTo>
                      <a:pt x="17" y="871"/>
                    </a:lnTo>
                    <a:lnTo>
                      <a:pt x="0" y="904"/>
                    </a:lnTo>
                    <a:lnTo>
                      <a:pt x="5" y="974"/>
                    </a:lnTo>
                    <a:lnTo>
                      <a:pt x="27" y="1039"/>
                    </a:lnTo>
                    <a:lnTo>
                      <a:pt x="33" y="1065"/>
                    </a:lnTo>
                    <a:lnTo>
                      <a:pt x="119" y="1162"/>
                    </a:lnTo>
                    <a:lnTo>
                      <a:pt x="201" y="1227"/>
                    </a:lnTo>
                    <a:lnTo>
                      <a:pt x="222" y="1250"/>
                    </a:lnTo>
                    <a:lnTo>
                      <a:pt x="271" y="1385"/>
                    </a:lnTo>
                    <a:lnTo>
                      <a:pt x="287" y="1401"/>
                    </a:lnTo>
                    <a:lnTo>
                      <a:pt x="315" y="1373"/>
                    </a:lnTo>
                    <a:lnTo>
                      <a:pt x="336" y="1357"/>
                    </a:lnTo>
                    <a:lnTo>
                      <a:pt x="406" y="1396"/>
                    </a:lnTo>
                    <a:lnTo>
                      <a:pt x="417" y="1417"/>
                    </a:lnTo>
                    <a:lnTo>
                      <a:pt x="401" y="1466"/>
                    </a:lnTo>
                    <a:lnTo>
                      <a:pt x="412" y="1514"/>
                    </a:lnTo>
                    <a:lnTo>
                      <a:pt x="357" y="1579"/>
                    </a:lnTo>
                    <a:lnTo>
                      <a:pt x="347" y="1601"/>
                    </a:lnTo>
                    <a:lnTo>
                      <a:pt x="368" y="1644"/>
                    </a:lnTo>
                    <a:lnTo>
                      <a:pt x="412" y="1693"/>
                    </a:lnTo>
                    <a:lnTo>
                      <a:pt x="494" y="1742"/>
                    </a:lnTo>
                    <a:lnTo>
                      <a:pt x="536" y="1758"/>
                    </a:lnTo>
                    <a:lnTo>
                      <a:pt x="618" y="1828"/>
                    </a:lnTo>
                    <a:lnTo>
                      <a:pt x="634" y="1893"/>
                    </a:lnTo>
                    <a:lnTo>
                      <a:pt x="661" y="1925"/>
                    </a:lnTo>
                    <a:lnTo>
                      <a:pt x="661" y="1942"/>
                    </a:lnTo>
                    <a:lnTo>
                      <a:pt x="640" y="1963"/>
                    </a:lnTo>
                    <a:lnTo>
                      <a:pt x="634" y="1979"/>
                    </a:lnTo>
                    <a:lnTo>
                      <a:pt x="699" y="2077"/>
                    </a:lnTo>
                    <a:lnTo>
                      <a:pt x="710" y="2077"/>
                    </a:lnTo>
                    <a:lnTo>
                      <a:pt x="710" y="2055"/>
                    </a:lnTo>
                    <a:lnTo>
                      <a:pt x="731" y="2055"/>
                    </a:lnTo>
                    <a:lnTo>
                      <a:pt x="738" y="2065"/>
                    </a:lnTo>
                    <a:lnTo>
                      <a:pt x="754" y="2000"/>
                    </a:lnTo>
                    <a:lnTo>
                      <a:pt x="791" y="1984"/>
                    </a:lnTo>
                    <a:lnTo>
                      <a:pt x="840" y="1990"/>
                    </a:lnTo>
                    <a:lnTo>
                      <a:pt x="878" y="2012"/>
                    </a:lnTo>
                    <a:lnTo>
                      <a:pt x="910" y="2039"/>
                    </a:lnTo>
                    <a:lnTo>
                      <a:pt x="954" y="2017"/>
                    </a:lnTo>
                    <a:lnTo>
                      <a:pt x="938" y="1947"/>
                    </a:lnTo>
                    <a:lnTo>
                      <a:pt x="932" y="1903"/>
                    </a:lnTo>
                    <a:lnTo>
                      <a:pt x="959" y="1893"/>
                    </a:lnTo>
                    <a:lnTo>
                      <a:pt x="1046" y="1866"/>
                    </a:lnTo>
                    <a:lnTo>
                      <a:pt x="1052" y="1855"/>
                    </a:lnTo>
                    <a:lnTo>
                      <a:pt x="1024" y="1823"/>
                    </a:lnTo>
                    <a:lnTo>
                      <a:pt x="1024" y="1807"/>
                    </a:lnTo>
                    <a:lnTo>
                      <a:pt x="1029" y="1801"/>
                    </a:lnTo>
                    <a:lnTo>
                      <a:pt x="1041" y="1768"/>
                    </a:lnTo>
                    <a:lnTo>
                      <a:pt x="1052" y="1752"/>
                    </a:lnTo>
                    <a:lnTo>
                      <a:pt x="1046" y="1747"/>
                    </a:lnTo>
                    <a:lnTo>
                      <a:pt x="1041" y="1736"/>
                    </a:lnTo>
                    <a:lnTo>
                      <a:pt x="1041" y="1714"/>
                    </a:lnTo>
                    <a:lnTo>
                      <a:pt x="1057" y="1649"/>
                    </a:lnTo>
                    <a:lnTo>
                      <a:pt x="1057" y="1596"/>
                    </a:lnTo>
                    <a:lnTo>
                      <a:pt x="1106" y="1552"/>
                    </a:lnTo>
                    <a:lnTo>
                      <a:pt x="1133" y="1492"/>
                    </a:lnTo>
                    <a:lnTo>
                      <a:pt x="1133" y="1471"/>
                    </a:lnTo>
                    <a:lnTo>
                      <a:pt x="1171" y="1396"/>
                    </a:lnTo>
                    <a:lnTo>
                      <a:pt x="1160" y="1320"/>
                    </a:lnTo>
                    <a:lnTo>
                      <a:pt x="1127" y="1250"/>
                    </a:lnTo>
                    <a:lnTo>
                      <a:pt x="1138" y="1206"/>
                    </a:lnTo>
                    <a:lnTo>
                      <a:pt x="1133" y="1174"/>
                    </a:lnTo>
                    <a:lnTo>
                      <a:pt x="1143" y="1157"/>
                    </a:lnTo>
                    <a:lnTo>
                      <a:pt x="1068" y="276"/>
                    </a:lnTo>
                    <a:lnTo>
                      <a:pt x="1057" y="271"/>
                    </a:lnTo>
                    <a:lnTo>
                      <a:pt x="1046" y="249"/>
                    </a:lnTo>
                    <a:lnTo>
                      <a:pt x="1029" y="168"/>
                    </a:lnTo>
                    <a:lnTo>
                      <a:pt x="1013" y="141"/>
                    </a:lnTo>
                    <a:lnTo>
                      <a:pt x="992" y="119"/>
                    </a:lnTo>
                    <a:lnTo>
                      <a:pt x="964" y="65"/>
                    </a:lnTo>
                    <a:lnTo>
                      <a:pt x="964" y="0"/>
                    </a:lnTo>
                    <a:close/>
                  </a:path>
                </a:pathLst>
              </a:custGeom>
              <a:solidFill>
                <a:schemeClr val="bg2">
                  <a:lumMod val="40000"/>
                  <a:lumOff val="60000"/>
                </a:schemeClr>
              </a:solidFill>
              <a:ln w="9525">
                <a:solidFill>
                  <a:schemeClr val="bg2">
                    <a:lumMod val="40000"/>
                    <a:lumOff val="60000"/>
                  </a:schemeClr>
                </a:solidFill>
                <a:round/>
                <a:headEnd/>
                <a:tailEnd/>
              </a:ln>
            </p:spPr>
          </p:sp>
          <p:grpSp>
            <p:nvGrpSpPr>
              <p:cNvPr id="118" name="MI"/>
              <p:cNvGrpSpPr>
                <a:grpSpLocks/>
              </p:cNvGrpSpPr>
              <p:nvPr/>
            </p:nvGrpSpPr>
            <p:grpSpPr bwMode="auto">
              <a:xfrm>
                <a:off x="2998099" y="1315684"/>
                <a:ext cx="546454" cy="514592"/>
                <a:chOff x="2933700" y="400050"/>
                <a:chExt cx="68" cy="64"/>
              </a:xfrm>
              <a:solidFill>
                <a:schemeClr val="bg2">
                  <a:lumMod val="40000"/>
                  <a:lumOff val="60000"/>
                </a:schemeClr>
              </a:solidFill>
            </p:grpSpPr>
            <p:sp>
              <p:nvSpPr>
                <p:cNvPr id="122" name="Freeform 121"/>
                <p:cNvSpPr>
                  <a:spLocks/>
                </p:cNvSpPr>
                <p:nvPr/>
              </p:nvSpPr>
              <p:spPr bwMode="auto">
                <a:xfrm>
                  <a:off x="2933733" y="400066"/>
                  <a:ext cx="35" cy="48"/>
                </a:xfrm>
                <a:custGeom>
                  <a:avLst/>
                  <a:gdLst>
                    <a:gd name="T0" fmla="*/ 0 w 1143"/>
                    <a:gd name="T1" fmla="*/ 0 h 1568"/>
                    <a:gd name="T2" fmla="*/ 0 w 1143"/>
                    <a:gd name="T3" fmla="*/ 0 h 1568"/>
                    <a:gd name="T4" fmla="*/ 0 w 1143"/>
                    <a:gd name="T5" fmla="*/ 0 h 1568"/>
                    <a:gd name="T6" fmla="*/ 0 w 1143"/>
                    <a:gd name="T7" fmla="*/ 0 h 1568"/>
                    <a:gd name="T8" fmla="*/ 0 w 1143"/>
                    <a:gd name="T9" fmla="*/ 0 h 1568"/>
                    <a:gd name="T10" fmla="*/ 0 w 1143"/>
                    <a:gd name="T11" fmla="*/ 0 h 1568"/>
                    <a:gd name="T12" fmla="*/ 0 w 1143"/>
                    <a:gd name="T13" fmla="*/ 0 h 1568"/>
                    <a:gd name="T14" fmla="*/ 0 w 1143"/>
                    <a:gd name="T15" fmla="*/ 0 h 1568"/>
                    <a:gd name="T16" fmla="*/ 0 w 1143"/>
                    <a:gd name="T17" fmla="*/ 0 h 1568"/>
                    <a:gd name="T18" fmla="*/ 0 w 1143"/>
                    <a:gd name="T19" fmla="*/ 0 h 1568"/>
                    <a:gd name="T20" fmla="*/ 0 w 1143"/>
                    <a:gd name="T21" fmla="*/ 0 h 1568"/>
                    <a:gd name="T22" fmla="*/ 0 w 1143"/>
                    <a:gd name="T23" fmla="*/ 0 h 1568"/>
                    <a:gd name="T24" fmla="*/ 0 w 1143"/>
                    <a:gd name="T25" fmla="*/ 0 h 1568"/>
                    <a:gd name="T26" fmla="*/ 0 w 1143"/>
                    <a:gd name="T27" fmla="*/ 0 h 1568"/>
                    <a:gd name="T28" fmla="*/ 0 w 1143"/>
                    <a:gd name="T29" fmla="*/ 0 h 1568"/>
                    <a:gd name="T30" fmla="*/ 0 w 1143"/>
                    <a:gd name="T31" fmla="*/ 0 h 1568"/>
                    <a:gd name="T32" fmla="*/ 0 w 1143"/>
                    <a:gd name="T33" fmla="*/ 0 h 1568"/>
                    <a:gd name="T34" fmla="*/ 0 w 1143"/>
                    <a:gd name="T35" fmla="*/ 0 h 1568"/>
                    <a:gd name="T36" fmla="*/ 0 w 1143"/>
                    <a:gd name="T37" fmla="*/ 0 h 1568"/>
                    <a:gd name="T38" fmla="*/ 0 w 1143"/>
                    <a:gd name="T39" fmla="*/ 0 h 1568"/>
                    <a:gd name="T40" fmla="*/ 0 w 1143"/>
                    <a:gd name="T41" fmla="*/ 0 h 1568"/>
                    <a:gd name="T42" fmla="*/ 0 w 1143"/>
                    <a:gd name="T43" fmla="*/ 0 h 1568"/>
                    <a:gd name="T44" fmla="*/ 0 w 1143"/>
                    <a:gd name="T45" fmla="*/ 0 h 1568"/>
                    <a:gd name="T46" fmla="*/ 0 w 1143"/>
                    <a:gd name="T47" fmla="*/ 0 h 1568"/>
                    <a:gd name="T48" fmla="*/ 0 w 1143"/>
                    <a:gd name="T49" fmla="*/ 0 h 1568"/>
                    <a:gd name="T50" fmla="*/ 0 w 1143"/>
                    <a:gd name="T51" fmla="*/ 0 h 1568"/>
                    <a:gd name="T52" fmla="*/ 0 w 1143"/>
                    <a:gd name="T53" fmla="*/ 0 h 1568"/>
                    <a:gd name="T54" fmla="*/ 0 w 1143"/>
                    <a:gd name="T55" fmla="*/ 0 h 1568"/>
                    <a:gd name="T56" fmla="*/ 0 w 1143"/>
                    <a:gd name="T57" fmla="*/ 0 h 1568"/>
                    <a:gd name="T58" fmla="*/ 0 w 1143"/>
                    <a:gd name="T59" fmla="*/ 0 h 1568"/>
                    <a:gd name="T60" fmla="*/ 0 w 1143"/>
                    <a:gd name="T61" fmla="*/ 0 h 1568"/>
                    <a:gd name="T62" fmla="*/ 0 w 1143"/>
                    <a:gd name="T63" fmla="*/ 0 h 1568"/>
                    <a:gd name="T64" fmla="*/ 0 w 1143"/>
                    <a:gd name="T65" fmla="*/ 0 h 1568"/>
                    <a:gd name="T66" fmla="*/ 0 w 1143"/>
                    <a:gd name="T67" fmla="*/ 0 h 1568"/>
                    <a:gd name="T68" fmla="*/ 0 w 1143"/>
                    <a:gd name="T69" fmla="*/ 0 h 1568"/>
                    <a:gd name="T70" fmla="*/ 0 w 1143"/>
                    <a:gd name="T71" fmla="*/ 0 h 1568"/>
                    <a:gd name="T72" fmla="*/ 0 w 1143"/>
                    <a:gd name="T73" fmla="*/ 0 h 1568"/>
                    <a:gd name="T74" fmla="*/ 0 w 1143"/>
                    <a:gd name="T75" fmla="*/ 0 h 1568"/>
                    <a:gd name="T76" fmla="*/ 0 w 1143"/>
                    <a:gd name="T77" fmla="*/ 0 h 1568"/>
                    <a:gd name="T78" fmla="*/ 0 w 1143"/>
                    <a:gd name="T79" fmla="*/ 0 h 1568"/>
                    <a:gd name="T80" fmla="*/ 0 w 1143"/>
                    <a:gd name="T81" fmla="*/ 0 h 1568"/>
                    <a:gd name="T82" fmla="*/ 0 w 1143"/>
                    <a:gd name="T83" fmla="*/ 0 h 1568"/>
                    <a:gd name="T84" fmla="*/ 0 w 1143"/>
                    <a:gd name="T85" fmla="*/ 0 h 1568"/>
                    <a:gd name="T86" fmla="*/ 0 w 1143"/>
                    <a:gd name="T87" fmla="*/ 0 h 1568"/>
                    <a:gd name="T88" fmla="*/ 0 w 1143"/>
                    <a:gd name="T89" fmla="*/ 0 h 1568"/>
                    <a:gd name="T90" fmla="*/ 0 w 1143"/>
                    <a:gd name="T91" fmla="*/ 0 h 1568"/>
                    <a:gd name="T92" fmla="*/ 0 w 1143"/>
                    <a:gd name="T93" fmla="*/ 0 h 1568"/>
                    <a:gd name="T94" fmla="*/ 0 w 1143"/>
                    <a:gd name="T95" fmla="*/ 0 h 1568"/>
                    <a:gd name="T96" fmla="*/ 0 w 1143"/>
                    <a:gd name="T97" fmla="*/ 0 h 1568"/>
                    <a:gd name="T98" fmla="*/ 0 w 1143"/>
                    <a:gd name="T99" fmla="*/ 0 h 1568"/>
                    <a:gd name="T100" fmla="*/ 0 w 1143"/>
                    <a:gd name="T101" fmla="*/ 0 h 1568"/>
                    <a:gd name="T102" fmla="*/ 0 w 1143"/>
                    <a:gd name="T103" fmla="*/ 0 h 1568"/>
                    <a:gd name="T104" fmla="*/ 0 w 1143"/>
                    <a:gd name="T105" fmla="*/ 0 h 1568"/>
                    <a:gd name="T106" fmla="*/ 0 w 1143"/>
                    <a:gd name="T107" fmla="*/ 0 h 15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43"/>
                    <a:gd name="T163" fmla="*/ 0 h 1568"/>
                    <a:gd name="T164" fmla="*/ 1143 w 1143"/>
                    <a:gd name="T165" fmla="*/ 1568 h 156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43" h="1568">
                      <a:moveTo>
                        <a:pt x="0" y="1568"/>
                      </a:moveTo>
                      <a:lnTo>
                        <a:pt x="568" y="1498"/>
                      </a:lnTo>
                      <a:lnTo>
                        <a:pt x="573" y="1515"/>
                      </a:lnTo>
                      <a:lnTo>
                        <a:pt x="931" y="1466"/>
                      </a:lnTo>
                      <a:lnTo>
                        <a:pt x="936" y="1450"/>
                      </a:lnTo>
                      <a:lnTo>
                        <a:pt x="980" y="1362"/>
                      </a:lnTo>
                      <a:lnTo>
                        <a:pt x="996" y="1341"/>
                      </a:lnTo>
                      <a:lnTo>
                        <a:pt x="991" y="1282"/>
                      </a:lnTo>
                      <a:lnTo>
                        <a:pt x="1013" y="1233"/>
                      </a:lnTo>
                      <a:lnTo>
                        <a:pt x="1056" y="1195"/>
                      </a:lnTo>
                      <a:lnTo>
                        <a:pt x="1056" y="1152"/>
                      </a:lnTo>
                      <a:lnTo>
                        <a:pt x="1062" y="1141"/>
                      </a:lnTo>
                      <a:lnTo>
                        <a:pt x="1067" y="1114"/>
                      </a:lnTo>
                      <a:lnTo>
                        <a:pt x="1094" y="1092"/>
                      </a:lnTo>
                      <a:lnTo>
                        <a:pt x="1105" y="1114"/>
                      </a:lnTo>
                      <a:lnTo>
                        <a:pt x="1115" y="1120"/>
                      </a:lnTo>
                      <a:lnTo>
                        <a:pt x="1132" y="1109"/>
                      </a:lnTo>
                      <a:lnTo>
                        <a:pt x="1138" y="1092"/>
                      </a:lnTo>
                      <a:lnTo>
                        <a:pt x="1143" y="1071"/>
                      </a:lnTo>
                      <a:lnTo>
                        <a:pt x="1132" y="1022"/>
                      </a:lnTo>
                      <a:lnTo>
                        <a:pt x="1143" y="957"/>
                      </a:lnTo>
                      <a:lnTo>
                        <a:pt x="1122" y="914"/>
                      </a:lnTo>
                      <a:lnTo>
                        <a:pt x="1115" y="828"/>
                      </a:lnTo>
                      <a:lnTo>
                        <a:pt x="1029" y="617"/>
                      </a:lnTo>
                      <a:lnTo>
                        <a:pt x="948" y="589"/>
                      </a:lnTo>
                      <a:lnTo>
                        <a:pt x="920" y="611"/>
                      </a:lnTo>
                      <a:lnTo>
                        <a:pt x="883" y="649"/>
                      </a:lnTo>
                      <a:lnTo>
                        <a:pt x="785" y="790"/>
                      </a:lnTo>
                      <a:lnTo>
                        <a:pt x="775" y="790"/>
                      </a:lnTo>
                      <a:lnTo>
                        <a:pt x="769" y="784"/>
                      </a:lnTo>
                      <a:lnTo>
                        <a:pt x="726" y="768"/>
                      </a:lnTo>
                      <a:lnTo>
                        <a:pt x="715" y="758"/>
                      </a:lnTo>
                      <a:lnTo>
                        <a:pt x="704" y="725"/>
                      </a:lnTo>
                      <a:lnTo>
                        <a:pt x="715" y="665"/>
                      </a:lnTo>
                      <a:lnTo>
                        <a:pt x="731" y="644"/>
                      </a:lnTo>
                      <a:lnTo>
                        <a:pt x="780" y="611"/>
                      </a:lnTo>
                      <a:lnTo>
                        <a:pt x="791" y="589"/>
                      </a:lnTo>
                      <a:lnTo>
                        <a:pt x="791" y="568"/>
                      </a:lnTo>
                      <a:lnTo>
                        <a:pt x="801" y="540"/>
                      </a:lnTo>
                      <a:lnTo>
                        <a:pt x="818" y="524"/>
                      </a:lnTo>
                      <a:lnTo>
                        <a:pt x="840" y="482"/>
                      </a:lnTo>
                      <a:lnTo>
                        <a:pt x="840" y="389"/>
                      </a:lnTo>
                      <a:lnTo>
                        <a:pt x="829" y="341"/>
                      </a:lnTo>
                      <a:lnTo>
                        <a:pt x="812" y="319"/>
                      </a:lnTo>
                      <a:lnTo>
                        <a:pt x="785" y="282"/>
                      </a:lnTo>
                      <a:lnTo>
                        <a:pt x="775" y="265"/>
                      </a:lnTo>
                      <a:lnTo>
                        <a:pt x="780" y="243"/>
                      </a:lnTo>
                      <a:lnTo>
                        <a:pt x="812" y="233"/>
                      </a:lnTo>
                      <a:lnTo>
                        <a:pt x="818" y="222"/>
                      </a:lnTo>
                      <a:lnTo>
                        <a:pt x="780" y="152"/>
                      </a:lnTo>
                      <a:lnTo>
                        <a:pt x="747" y="136"/>
                      </a:lnTo>
                      <a:lnTo>
                        <a:pt x="655" y="103"/>
                      </a:lnTo>
                      <a:lnTo>
                        <a:pt x="585" y="87"/>
                      </a:lnTo>
                      <a:lnTo>
                        <a:pt x="557" y="59"/>
                      </a:lnTo>
                      <a:lnTo>
                        <a:pt x="503" y="43"/>
                      </a:lnTo>
                      <a:lnTo>
                        <a:pt x="455" y="32"/>
                      </a:lnTo>
                      <a:lnTo>
                        <a:pt x="412" y="0"/>
                      </a:lnTo>
                      <a:lnTo>
                        <a:pt x="396" y="27"/>
                      </a:lnTo>
                      <a:lnTo>
                        <a:pt x="363" y="38"/>
                      </a:lnTo>
                      <a:lnTo>
                        <a:pt x="336" y="87"/>
                      </a:lnTo>
                      <a:lnTo>
                        <a:pt x="330" y="130"/>
                      </a:lnTo>
                      <a:lnTo>
                        <a:pt x="336" y="146"/>
                      </a:lnTo>
                      <a:lnTo>
                        <a:pt x="352" y="146"/>
                      </a:lnTo>
                      <a:lnTo>
                        <a:pt x="357" y="162"/>
                      </a:lnTo>
                      <a:lnTo>
                        <a:pt x="347" y="168"/>
                      </a:lnTo>
                      <a:lnTo>
                        <a:pt x="319" y="178"/>
                      </a:lnTo>
                      <a:lnTo>
                        <a:pt x="303" y="189"/>
                      </a:lnTo>
                      <a:lnTo>
                        <a:pt x="282" y="222"/>
                      </a:lnTo>
                      <a:lnTo>
                        <a:pt x="265" y="254"/>
                      </a:lnTo>
                      <a:lnTo>
                        <a:pt x="270" y="292"/>
                      </a:lnTo>
                      <a:lnTo>
                        <a:pt x="276" y="335"/>
                      </a:lnTo>
                      <a:lnTo>
                        <a:pt x="254" y="378"/>
                      </a:lnTo>
                      <a:lnTo>
                        <a:pt x="222" y="394"/>
                      </a:lnTo>
                      <a:lnTo>
                        <a:pt x="217" y="362"/>
                      </a:lnTo>
                      <a:lnTo>
                        <a:pt x="227" y="324"/>
                      </a:lnTo>
                      <a:lnTo>
                        <a:pt x="217" y="287"/>
                      </a:lnTo>
                      <a:lnTo>
                        <a:pt x="222" y="265"/>
                      </a:lnTo>
                      <a:lnTo>
                        <a:pt x="217" y="259"/>
                      </a:lnTo>
                      <a:lnTo>
                        <a:pt x="200" y="265"/>
                      </a:lnTo>
                      <a:lnTo>
                        <a:pt x="184" y="292"/>
                      </a:lnTo>
                      <a:lnTo>
                        <a:pt x="178" y="330"/>
                      </a:lnTo>
                      <a:lnTo>
                        <a:pt x="168" y="352"/>
                      </a:lnTo>
                      <a:lnTo>
                        <a:pt x="145" y="352"/>
                      </a:lnTo>
                      <a:lnTo>
                        <a:pt x="113" y="378"/>
                      </a:lnTo>
                      <a:lnTo>
                        <a:pt x="97" y="405"/>
                      </a:lnTo>
                      <a:lnTo>
                        <a:pt x="97" y="427"/>
                      </a:lnTo>
                      <a:lnTo>
                        <a:pt x="64" y="459"/>
                      </a:lnTo>
                      <a:lnTo>
                        <a:pt x="64" y="519"/>
                      </a:lnTo>
                      <a:lnTo>
                        <a:pt x="59" y="584"/>
                      </a:lnTo>
                      <a:lnTo>
                        <a:pt x="54" y="628"/>
                      </a:lnTo>
                      <a:lnTo>
                        <a:pt x="32" y="676"/>
                      </a:lnTo>
                      <a:lnTo>
                        <a:pt x="15" y="703"/>
                      </a:lnTo>
                      <a:lnTo>
                        <a:pt x="15" y="735"/>
                      </a:lnTo>
                      <a:lnTo>
                        <a:pt x="43" y="816"/>
                      </a:lnTo>
                      <a:lnTo>
                        <a:pt x="26" y="865"/>
                      </a:lnTo>
                      <a:lnTo>
                        <a:pt x="48" y="909"/>
                      </a:lnTo>
                      <a:lnTo>
                        <a:pt x="103" y="1016"/>
                      </a:lnTo>
                      <a:lnTo>
                        <a:pt x="140" y="1109"/>
                      </a:lnTo>
                      <a:lnTo>
                        <a:pt x="140" y="1185"/>
                      </a:lnTo>
                      <a:lnTo>
                        <a:pt x="157" y="1201"/>
                      </a:lnTo>
                      <a:lnTo>
                        <a:pt x="157" y="1211"/>
                      </a:lnTo>
                      <a:lnTo>
                        <a:pt x="145" y="1222"/>
                      </a:lnTo>
                      <a:lnTo>
                        <a:pt x="135" y="1303"/>
                      </a:lnTo>
                      <a:lnTo>
                        <a:pt x="124" y="1357"/>
                      </a:lnTo>
                      <a:lnTo>
                        <a:pt x="97" y="1411"/>
                      </a:lnTo>
                      <a:lnTo>
                        <a:pt x="54" y="1520"/>
                      </a:lnTo>
                      <a:lnTo>
                        <a:pt x="15" y="1557"/>
                      </a:lnTo>
                      <a:lnTo>
                        <a:pt x="0" y="1568"/>
                      </a:lnTo>
                      <a:close/>
                    </a:path>
                  </a:pathLst>
                </a:custGeom>
                <a:grpFill/>
                <a:ln w="9525">
                  <a:solidFill>
                    <a:schemeClr val="bg2">
                      <a:lumMod val="40000"/>
                      <a:lumOff val="60000"/>
                    </a:schemeClr>
                  </a:solidFill>
                  <a:round/>
                  <a:headEnd/>
                  <a:tailEnd/>
                </a:ln>
              </p:spPr>
            </p:sp>
            <p:sp>
              <p:nvSpPr>
                <p:cNvPr id="123" name="Freeform 122"/>
                <p:cNvSpPr>
                  <a:spLocks/>
                </p:cNvSpPr>
                <p:nvPr/>
              </p:nvSpPr>
              <p:spPr bwMode="auto">
                <a:xfrm>
                  <a:off x="2933700" y="400050"/>
                  <a:ext cx="55" cy="27"/>
                </a:xfrm>
                <a:custGeom>
                  <a:avLst/>
                  <a:gdLst>
                    <a:gd name="T0" fmla="*/ 0 w 1794"/>
                    <a:gd name="T1" fmla="*/ 0 h 882"/>
                    <a:gd name="T2" fmla="*/ 0 w 1794"/>
                    <a:gd name="T3" fmla="*/ 0 h 882"/>
                    <a:gd name="T4" fmla="*/ 0 w 1794"/>
                    <a:gd name="T5" fmla="*/ 0 h 882"/>
                    <a:gd name="T6" fmla="*/ 0 w 1794"/>
                    <a:gd name="T7" fmla="*/ 0 h 882"/>
                    <a:gd name="T8" fmla="*/ 0 w 1794"/>
                    <a:gd name="T9" fmla="*/ 0 h 882"/>
                    <a:gd name="T10" fmla="*/ 0 w 1794"/>
                    <a:gd name="T11" fmla="*/ 0 h 882"/>
                    <a:gd name="T12" fmla="*/ 0 w 1794"/>
                    <a:gd name="T13" fmla="*/ 0 h 882"/>
                    <a:gd name="T14" fmla="*/ 0 w 1794"/>
                    <a:gd name="T15" fmla="*/ 0 h 882"/>
                    <a:gd name="T16" fmla="*/ 0 w 1794"/>
                    <a:gd name="T17" fmla="*/ 0 h 882"/>
                    <a:gd name="T18" fmla="*/ 0 w 1794"/>
                    <a:gd name="T19" fmla="*/ 0 h 882"/>
                    <a:gd name="T20" fmla="*/ 0 w 1794"/>
                    <a:gd name="T21" fmla="*/ 0 h 882"/>
                    <a:gd name="T22" fmla="*/ 0 w 1794"/>
                    <a:gd name="T23" fmla="*/ 0 h 882"/>
                    <a:gd name="T24" fmla="*/ 0 w 1794"/>
                    <a:gd name="T25" fmla="*/ 0 h 882"/>
                    <a:gd name="T26" fmla="*/ 0 w 1794"/>
                    <a:gd name="T27" fmla="*/ 0 h 882"/>
                    <a:gd name="T28" fmla="*/ 0 w 1794"/>
                    <a:gd name="T29" fmla="*/ 0 h 882"/>
                    <a:gd name="T30" fmla="*/ 0 w 1794"/>
                    <a:gd name="T31" fmla="*/ 0 h 882"/>
                    <a:gd name="T32" fmla="*/ 0 w 1794"/>
                    <a:gd name="T33" fmla="*/ 0 h 882"/>
                    <a:gd name="T34" fmla="*/ 0 w 1794"/>
                    <a:gd name="T35" fmla="*/ 0 h 882"/>
                    <a:gd name="T36" fmla="*/ 0 w 1794"/>
                    <a:gd name="T37" fmla="*/ 0 h 882"/>
                    <a:gd name="T38" fmla="*/ 0 w 1794"/>
                    <a:gd name="T39" fmla="*/ 0 h 882"/>
                    <a:gd name="T40" fmla="*/ 0 w 1794"/>
                    <a:gd name="T41" fmla="*/ 0 h 882"/>
                    <a:gd name="T42" fmla="*/ 0 w 1794"/>
                    <a:gd name="T43" fmla="*/ 0 h 882"/>
                    <a:gd name="T44" fmla="*/ 0 w 1794"/>
                    <a:gd name="T45" fmla="*/ 0 h 882"/>
                    <a:gd name="T46" fmla="*/ 0 w 1794"/>
                    <a:gd name="T47" fmla="*/ 0 h 882"/>
                    <a:gd name="T48" fmla="*/ 0 w 1794"/>
                    <a:gd name="T49" fmla="*/ 0 h 882"/>
                    <a:gd name="T50" fmla="*/ 0 w 1794"/>
                    <a:gd name="T51" fmla="*/ 0 h 882"/>
                    <a:gd name="T52" fmla="*/ 0 w 1794"/>
                    <a:gd name="T53" fmla="*/ 0 h 882"/>
                    <a:gd name="T54" fmla="*/ 0 w 1794"/>
                    <a:gd name="T55" fmla="*/ 0 h 882"/>
                    <a:gd name="T56" fmla="*/ 0 w 1794"/>
                    <a:gd name="T57" fmla="*/ 0 h 882"/>
                    <a:gd name="T58" fmla="*/ 0 w 1794"/>
                    <a:gd name="T59" fmla="*/ 0 h 882"/>
                    <a:gd name="T60" fmla="*/ 0 w 1794"/>
                    <a:gd name="T61" fmla="*/ 0 h 882"/>
                    <a:gd name="T62" fmla="*/ 0 w 1794"/>
                    <a:gd name="T63" fmla="*/ 0 h 882"/>
                    <a:gd name="T64" fmla="*/ 0 w 1794"/>
                    <a:gd name="T65" fmla="*/ 0 h 882"/>
                    <a:gd name="T66" fmla="*/ 0 w 1794"/>
                    <a:gd name="T67" fmla="*/ 0 h 882"/>
                    <a:gd name="T68" fmla="*/ 0 w 1794"/>
                    <a:gd name="T69" fmla="*/ 0 h 882"/>
                    <a:gd name="T70" fmla="*/ 0 w 1794"/>
                    <a:gd name="T71" fmla="*/ 0 h 882"/>
                    <a:gd name="T72" fmla="*/ 0 w 1794"/>
                    <a:gd name="T73" fmla="*/ 0 h 882"/>
                    <a:gd name="T74" fmla="*/ 0 w 1794"/>
                    <a:gd name="T75" fmla="*/ 0 h 882"/>
                    <a:gd name="T76" fmla="*/ 0 w 1794"/>
                    <a:gd name="T77" fmla="*/ 0 h 882"/>
                    <a:gd name="T78" fmla="*/ 0 w 1794"/>
                    <a:gd name="T79" fmla="*/ 0 h 882"/>
                    <a:gd name="T80" fmla="*/ 0 w 1794"/>
                    <a:gd name="T81" fmla="*/ 0 h 882"/>
                    <a:gd name="T82" fmla="*/ 0 w 1794"/>
                    <a:gd name="T83" fmla="*/ 0 h 882"/>
                    <a:gd name="T84" fmla="*/ 0 w 1794"/>
                    <a:gd name="T85" fmla="*/ 0 h 882"/>
                    <a:gd name="T86" fmla="*/ 0 w 1794"/>
                    <a:gd name="T87" fmla="*/ 0 h 8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4"/>
                    <a:gd name="T133" fmla="*/ 0 h 882"/>
                    <a:gd name="T134" fmla="*/ 1794 w 1794"/>
                    <a:gd name="T135" fmla="*/ 882 h 8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4" h="882">
                      <a:moveTo>
                        <a:pt x="0" y="373"/>
                      </a:moveTo>
                      <a:lnTo>
                        <a:pt x="54" y="357"/>
                      </a:lnTo>
                      <a:lnTo>
                        <a:pt x="76" y="341"/>
                      </a:lnTo>
                      <a:lnTo>
                        <a:pt x="135" y="308"/>
                      </a:lnTo>
                      <a:lnTo>
                        <a:pt x="147" y="281"/>
                      </a:lnTo>
                      <a:lnTo>
                        <a:pt x="168" y="276"/>
                      </a:lnTo>
                      <a:lnTo>
                        <a:pt x="271" y="243"/>
                      </a:lnTo>
                      <a:lnTo>
                        <a:pt x="336" y="206"/>
                      </a:lnTo>
                      <a:lnTo>
                        <a:pt x="423" y="119"/>
                      </a:lnTo>
                      <a:lnTo>
                        <a:pt x="445" y="114"/>
                      </a:lnTo>
                      <a:lnTo>
                        <a:pt x="515" y="38"/>
                      </a:lnTo>
                      <a:lnTo>
                        <a:pt x="558" y="11"/>
                      </a:lnTo>
                      <a:lnTo>
                        <a:pt x="640" y="0"/>
                      </a:lnTo>
                      <a:lnTo>
                        <a:pt x="656" y="5"/>
                      </a:lnTo>
                      <a:lnTo>
                        <a:pt x="661" y="16"/>
                      </a:lnTo>
                      <a:lnTo>
                        <a:pt x="618" y="44"/>
                      </a:lnTo>
                      <a:lnTo>
                        <a:pt x="607" y="49"/>
                      </a:lnTo>
                      <a:lnTo>
                        <a:pt x="591" y="81"/>
                      </a:lnTo>
                      <a:lnTo>
                        <a:pt x="537" y="141"/>
                      </a:lnTo>
                      <a:lnTo>
                        <a:pt x="510" y="167"/>
                      </a:lnTo>
                      <a:lnTo>
                        <a:pt x="493" y="184"/>
                      </a:lnTo>
                      <a:lnTo>
                        <a:pt x="482" y="238"/>
                      </a:lnTo>
                      <a:lnTo>
                        <a:pt x="493" y="276"/>
                      </a:lnTo>
                      <a:lnTo>
                        <a:pt x="504" y="255"/>
                      </a:lnTo>
                      <a:lnTo>
                        <a:pt x="547" y="216"/>
                      </a:lnTo>
                      <a:lnTo>
                        <a:pt x="580" y="216"/>
                      </a:lnTo>
                      <a:lnTo>
                        <a:pt x="602" y="206"/>
                      </a:lnTo>
                      <a:lnTo>
                        <a:pt x="705" y="255"/>
                      </a:lnTo>
                      <a:lnTo>
                        <a:pt x="786" y="346"/>
                      </a:lnTo>
                      <a:lnTo>
                        <a:pt x="845" y="336"/>
                      </a:lnTo>
                      <a:lnTo>
                        <a:pt x="884" y="336"/>
                      </a:lnTo>
                      <a:lnTo>
                        <a:pt x="905" y="352"/>
                      </a:lnTo>
                      <a:lnTo>
                        <a:pt x="926" y="352"/>
                      </a:lnTo>
                      <a:lnTo>
                        <a:pt x="933" y="346"/>
                      </a:lnTo>
                      <a:lnTo>
                        <a:pt x="954" y="357"/>
                      </a:lnTo>
                      <a:lnTo>
                        <a:pt x="954" y="368"/>
                      </a:lnTo>
                      <a:lnTo>
                        <a:pt x="970" y="357"/>
                      </a:lnTo>
                      <a:lnTo>
                        <a:pt x="986" y="336"/>
                      </a:lnTo>
                      <a:lnTo>
                        <a:pt x="1057" y="281"/>
                      </a:lnTo>
                      <a:lnTo>
                        <a:pt x="1289" y="222"/>
                      </a:lnTo>
                      <a:lnTo>
                        <a:pt x="1349" y="190"/>
                      </a:lnTo>
                      <a:lnTo>
                        <a:pt x="1377" y="179"/>
                      </a:lnTo>
                      <a:lnTo>
                        <a:pt x="1387" y="195"/>
                      </a:lnTo>
                      <a:lnTo>
                        <a:pt x="1371" y="227"/>
                      </a:lnTo>
                      <a:lnTo>
                        <a:pt x="1371" y="243"/>
                      </a:lnTo>
                      <a:lnTo>
                        <a:pt x="1398" y="297"/>
                      </a:lnTo>
                      <a:lnTo>
                        <a:pt x="1415" y="308"/>
                      </a:lnTo>
                      <a:lnTo>
                        <a:pt x="1431" y="297"/>
                      </a:lnTo>
                      <a:lnTo>
                        <a:pt x="1468" y="303"/>
                      </a:lnTo>
                      <a:lnTo>
                        <a:pt x="1485" y="292"/>
                      </a:lnTo>
                      <a:lnTo>
                        <a:pt x="1561" y="287"/>
                      </a:lnTo>
                      <a:lnTo>
                        <a:pt x="1594" y="308"/>
                      </a:lnTo>
                      <a:lnTo>
                        <a:pt x="1620" y="362"/>
                      </a:lnTo>
                      <a:lnTo>
                        <a:pt x="1642" y="390"/>
                      </a:lnTo>
                      <a:lnTo>
                        <a:pt x="1701" y="411"/>
                      </a:lnTo>
                      <a:lnTo>
                        <a:pt x="1761" y="401"/>
                      </a:lnTo>
                      <a:lnTo>
                        <a:pt x="1778" y="401"/>
                      </a:lnTo>
                      <a:lnTo>
                        <a:pt x="1794" y="411"/>
                      </a:lnTo>
                      <a:lnTo>
                        <a:pt x="1794" y="432"/>
                      </a:lnTo>
                      <a:lnTo>
                        <a:pt x="1766" y="455"/>
                      </a:lnTo>
                      <a:lnTo>
                        <a:pt x="1729" y="460"/>
                      </a:lnTo>
                      <a:lnTo>
                        <a:pt x="1712" y="455"/>
                      </a:lnTo>
                      <a:lnTo>
                        <a:pt x="1707" y="443"/>
                      </a:lnTo>
                      <a:lnTo>
                        <a:pt x="1696" y="443"/>
                      </a:lnTo>
                      <a:lnTo>
                        <a:pt x="1659" y="465"/>
                      </a:lnTo>
                      <a:lnTo>
                        <a:pt x="1631" y="455"/>
                      </a:lnTo>
                      <a:lnTo>
                        <a:pt x="1610" y="455"/>
                      </a:lnTo>
                      <a:lnTo>
                        <a:pt x="1545" y="465"/>
                      </a:lnTo>
                      <a:lnTo>
                        <a:pt x="1507" y="455"/>
                      </a:lnTo>
                      <a:lnTo>
                        <a:pt x="1491" y="465"/>
                      </a:lnTo>
                      <a:lnTo>
                        <a:pt x="1501" y="503"/>
                      </a:lnTo>
                      <a:lnTo>
                        <a:pt x="1491" y="513"/>
                      </a:lnTo>
                      <a:lnTo>
                        <a:pt x="1475" y="508"/>
                      </a:lnTo>
                      <a:lnTo>
                        <a:pt x="1436" y="476"/>
                      </a:lnTo>
                      <a:lnTo>
                        <a:pt x="1338" y="460"/>
                      </a:lnTo>
                      <a:lnTo>
                        <a:pt x="1317" y="465"/>
                      </a:lnTo>
                      <a:lnTo>
                        <a:pt x="1296" y="455"/>
                      </a:lnTo>
                      <a:lnTo>
                        <a:pt x="1231" y="503"/>
                      </a:lnTo>
                      <a:lnTo>
                        <a:pt x="1214" y="503"/>
                      </a:lnTo>
                      <a:lnTo>
                        <a:pt x="1187" y="519"/>
                      </a:lnTo>
                      <a:lnTo>
                        <a:pt x="1176" y="530"/>
                      </a:lnTo>
                      <a:lnTo>
                        <a:pt x="1165" y="536"/>
                      </a:lnTo>
                      <a:lnTo>
                        <a:pt x="1127" y="530"/>
                      </a:lnTo>
                      <a:lnTo>
                        <a:pt x="1089" y="536"/>
                      </a:lnTo>
                      <a:lnTo>
                        <a:pt x="1084" y="568"/>
                      </a:lnTo>
                      <a:lnTo>
                        <a:pt x="1073" y="584"/>
                      </a:lnTo>
                      <a:lnTo>
                        <a:pt x="992" y="660"/>
                      </a:lnTo>
                      <a:lnTo>
                        <a:pt x="981" y="654"/>
                      </a:lnTo>
                      <a:lnTo>
                        <a:pt x="975" y="643"/>
                      </a:lnTo>
                      <a:lnTo>
                        <a:pt x="1008" y="595"/>
                      </a:lnTo>
                      <a:lnTo>
                        <a:pt x="1003" y="573"/>
                      </a:lnTo>
                      <a:lnTo>
                        <a:pt x="959" y="573"/>
                      </a:lnTo>
                      <a:lnTo>
                        <a:pt x="943" y="617"/>
                      </a:lnTo>
                      <a:lnTo>
                        <a:pt x="926" y="638"/>
                      </a:lnTo>
                      <a:lnTo>
                        <a:pt x="910" y="611"/>
                      </a:lnTo>
                      <a:lnTo>
                        <a:pt x="900" y="573"/>
                      </a:lnTo>
                      <a:lnTo>
                        <a:pt x="894" y="578"/>
                      </a:lnTo>
                      <a:lnTo>
                        <a:pt x="884" y="633"/>
                      </a:lnTo>
                      <a:lnTo>
                        <a:pt x="856" y="682"/>
                      </a:lnTo>
                      <a:lnTo>
                        <a:pt x="835" y="736"/>
                      </a:lnTo>
                      <a:lnTo>
                        <a:pt x="819" y="768"/>
                      </a:lnTo>
                      <a:lnTo>
                        <a:pt x="780" y="828"/>
                      </a:lnTo>
                      <a:lnTo>
                        <a:pt x="780" y="865"/>
                      </a:lnTo>
                      <a:lnTo>
                        <a:pt x="775" y="882"/>
                      </a:lnTo>
                      <a:lnTo>
                        <a:pt x="737" y="854"/>
                      </a:lnTo>
                      <a:lnTo>
                        <a:pt x="726" y="817"/>
                      </a:lnTo>
                      <a:lnTo>
                        <a:pt x="742" y="801"/>
                      </a:lnTo>
                      <a:lnTo>
                        <a:pt x="742" y="779"/>
                      </a:lnTo>
                      <a:lnTo>
                        <a:pt x="737" y="773"/>
                      </a:lnTo>
                      <a:lnTo>
                        <a:pt x="694" y="784"/>
                      </a:lnTo>
                      <a:lnTo>
                        <a:pt x="682" y="779"/>
                      </a:lnTo>
                      <a:lnTo>
                        <a:pt x="699" y="687"/>
                      </a:lnTo>
                      <a:lnTo>
                        <a:pt x="694" y="654"/>
                      </a:lnTo>
                      <a:lnTo>
                        <a:pt x="645" y="633"/>
                      </a:lnTo>
                      <a:lnTo>
                        <a:pt x="607" y="622"/>
                      </a:lnTo>
                      <a:lnTo>
                        <a:pt x="607" y="606"/>
                      </a:lnTo>
                      <a:lnTo>
                        <a:pt x="612" y="595"/>
                      </a:lnTo>
                      <a:lnTo>
                        <a:pt x="596" y="584"/>
                      </a:lnTo>
                      <a:lnTo>
                        <a:pt x="558" y="568"/>
                      </a:lnTo>
                      <a:lnTo>
                        <a:pt x="504" y="557"/>
                      </a:lnTo>
                      <a:lnTo>
                        <a:pt x="482" y="562"/>
                      </a:lnTo>
                      <a:lnTo>
                        <a:pt x="466" y="573"/>
                      </a:lnTo>
                      <a:lnTo>
                        <a:pt x="461" y="557"/>
                      </a:lnTo>
                      <a:lnTo>
                        <a:pt x="423" y="557"/>
                      </a:lnTo>
                      <a:lnTo>
                        <a:pt x="374" y="513"/>
                      </a:lnTo>
                      <a:lnTo>
                        <a:pt x="342" y="513"/>
                      </a:lnTo>
                      <a:lnTo>
                        <a:pt x="98" y="465"/>
                      </a:lnTo>
                      <a:lnTo>
                        <a:pt x="82" y="455"/>
                      </a:lnTo>
                      <a:lnTo>
                        <a:pt x="70" y="416"/>
                      </a:lnTo>
                      <a:lnTo>
                        <a:pt x="49" y="401"/>
                      </a:lnTo>
                      <a:lnTo>
                        <a:pt x="16" y="395"/>
                      </a:lnTo>
                      <a:lnTo>
                        <a:pt x="0" y="373"/>
                      </a:lnTo>
                      <a:close/>
                    </a:path>
                  </a:pathLst>
                </a:custGeom>
                <a:grpFill/>
                <a:ln w="9525">
                  <a:solidFill>
                    <a:schemeClr val="bg2">
                      <a:lumMod val="40000"/>
                      <a:lumOff val="60000"/>
                    </a:schemeClr>
                  </a:solidFill>
                  <a:round/>
                  <a:headEnd/>
                  <a:tailEnd/>
                </a:ln>
              </p:spPr>
            </p:sp>
          </p:grpSp>
          <p:sp>
            <p:nvSpPr>
              <p:cNvPr id="119" name="WI"/>
              <p:cNvSpPr>
                <a:spLocks/>
              </p:cNvSpPr>
              <p:nvPr/>
            </p:nvSpPr>
            <p:spPr bwMode="auto">
              <a:xfrm>
                <a:off x="2845414" y="1371967"/>
                <a:ext cx="377696" cy="402025"/>
              </a:xfrm>
              <a:custGeom>
                <a:avLst/>
                <a:gdLst>
                  <a:gd name="T0" fmla="*/ 2147483647 w 1549"/>
                  <a:gd name="T1" fmla="*/ 2147483647 h 1649"/>
                  <a:gd name="T2" fmla="*/ 2147483647 w 1549"/>
                  <a:gd name="T3" fmla="*/ 2147483647 h 1649"/>
                  <a:gd name="T4" fmla="*/ 2147483647 w 1549"/>
                  <a:gd name="T5" fmla="*/ 2147483647 h 1649"/>
                  <a:gd name="T6" fmla="*/ 2147483647 w 1549"/>
                  <a:gd name="T7" fmla="*/ 2147483647 h 1649"/>
                  <a:gd name="T8" fmla="*/ 2147483647 w 1549"/>
                  <a:gd name="T9" fmla="*/ 2147483647 h 1649"/>
                  <a:gd name="T10" fmla="*/ 2147483647 w 1549"/>
                  <a:gd name="T11" fmla="*/ 2147483647 h 1649"/>
                  <a:gd name="T12" fmla="*/ 2147483647 w 1549"/>
                  <a:gd name="T13" fmla="*/ 2147483647 h 1649"/>
                  <a:gd name="T14" fmla="*/ 2147483647 w 1549"/>
                  <a:gd name="T15" fmla="*/ 2147483647 h 1649"/>
                  <a:gd name="T16" fmla="*/ 2147483647 w 1549"/>
                  <a:gd name="T17" fmla="*/ 2147483647 h 1649"/>
                  <a:gd name="T18" fmla="*/ 2147483647 w 1549"/>
                  <a:gd name="T19" fmla="*/ 2147483647 h 1649"/>
                  <a:gd name="T20" fmla="*/ 2147483647 w 1549"/>
                  <a:gd name="T21" fmla="*/ 2147483647 h 1649"/>
                  <a:gd name="T22" fmla="*/ 2147483647 w 1549"/>
                  <a:gd name="T23" fmla="*/ 2147483647 h 1649"/>
                  <a:gd name="T24" fmla="*/ 2147483647 w 1549"/>
                  <a:gd name="T25" fmla="*/ 2147483647 h 1649"/>
                  <a:gd name="T26" fmla="*/ 2147483647 w 1549"/>
                  <a:gd name="T27" fmla="*/ 2147483647 h 1649"/>
                  <a:gd name="T28" fmla="*/ 0 w 1549"/>
                  <a:gd name="T29" fmla="*/ 2147483647 h 1649"/>
                  <a:gd name="T30" fmla="*/ 2147483647 w 1549"/>
                  <a:gd name="T31" fmla="*/ 2147483647 h 1649"/>
                  <a:gd name="T32" fmla="*/ 2147483647 w 1549"/>
                  <a:gd name="T33" fmla="*/ 2147483647 h 1649"/>
                  <a:gd name="T34" fmla="*/ 2147483647 w 1549"/>
                  <a:gd name="T35" fmla="*/ 2147483647 h 1649"/>
                  <a:gd name="T36" fmla="*/ 2147483647 w 1549"/>
                  <a:gd name="T37" fmla="*/ 2147483647 h 1649"/>
                  <a:gd name="T38" fmla="*/ 2147483647 w 1549"/>
                  <a:gd name="T39" fmla="*/ 2147483647 h 1649"/>
                  <a:gd name="T40" fmla="*/ 2147483647 w 1549"/>
                  <a:gd name="T41" fmla="*/ 2147483647 h 1649"/>
                  <a:gd name="T42" fmla="*/ 2147483647 w 1549"/>
                  <a:gd name="T43" fmla="*/ 2147483647 h 1649"/>
                  <a:gd name="T44" fmla="*/ 2147483647 w 1549"/>
                  <a:gd name="T45" fmla="*/ 2147483647 h 1649"/>
                  <a:gd name="T46" fmla="*/ 2147483647 w 1549"/>
                  <a:gd name="T47" fmla="*/ 2147483647 h 1649"/>
                  <a:gd name="T48" fmla="*/ 2147483647 w 1549"/>
                  <a:gd name="T49" fmla="*/ 2147483647 h 1649"/>
                  <a:gd name="T50" fmla="*/ 2147483647 w 1549"/>
                  <a:gd name="T51" fmla="*/ 2147483647 h 1649"/>
                  <a:gd name="T52" fmla="*/ 2147483647 w 1549"/>
                  <a:gd name="T53" fmla="*/ 2147483647 h 1649"/>
                  <a:gd name="T54" fmla="*/ 2147483647 w 1549"/>
                  <a:gd name="T55" fmla="*/ 2147483647 h 1649"/>
                  <a:gd name="T56" fmla="*/ 2147483647 w 1549"/>
                  <a:gd name="T57" fmla="*/ 2147483647 h 1649"/>
                  <a:gd name="T58" fmla="*/ 2147483647 w 1549"/>
                  <a:gd name="T59" fmla="*/ 2147483647 h 1649"/>
                  <a:gd name="T60" fmla="*/ 2147483647 w 1549"/>
                  <a:gd name="T61" fmla="*/ 2147483647 h 1649"/>
                  <a:gd name="T62" fmla="*/ 2147483647 w 1549"/>
                  <a:gd name="T63" fmla="*/ 2147483647 h 1649"/>
                  <a:gd name="T64" fmla="*/ 2147483647 w 1549"/>
                  <a:gd name="T65" fmla="*/ 2147483647 h 1649"/>
                  <a:gd name="T66" fmla="*/ 2147483647 w 1549"/>
                  <a:gd name="T67" fmla="*/ 2147483647 h 1649"/>
                  <a:gd name="T68" fmla="*/ 2147483647 w 1549"/>
                  <a:gd name="T69" fmla="*/ 2147483647 h 1649"/>
                  <a:gd name="T70" fmla="*/ 2147483647 w 1549"/>
                  <a:gd name="T71" fmla="*/ 2147483647 h 1649"/>
                  <a:gd name="T72" fmla="*/ 2147483647 w 1549"/>
                  <a:gd name="T73" fmla="*/ 2147483647 h 1649"/>
                  <a:gd name="T74" fmla="*/ 2147483647 w 1549"/>
                  <a:gd name="T75" fmla="*/ 2147483647 h 1649"/>
                  <a:gd name="T76" fmla="*/ 2147483647 w 1549"/>
                  <a:gd name="T77" fmla="*/ 2147483647 h 1649"/>
                  <a:gd name="T78" fmla="*/ 2147483647 w 1549"/>
                  <a:gd name="T79" fmla="*/ 2147483647 h 1649"/>
                  <a:gd name="T80" fmla="*/ 2147483647 w 1549"/>
                  <a:gd name="T81" fmla="*/ 2147483647 h 1649"/>
                  <a:gd name="T82" fmla="*/ 2147483647 w 1549"/>
                  <a:gd name="T83" fmla="*/ 2147483647 h 1649"/>
                  <a:gd name="T84" fmla="*/ 2147483647 w 1549"/>
                  <a:gd name="T85" fmla="*/ 2147483647 h 1649"/>
                  <a:gd name="T86" fmla="*/ 2147483647 w 1549"/>
                  <a:gd name="T87" fmla="*/ 2147483647 h 1649"/>
                  <a:gd name="T88" fmla="*/ 2147483647 w 1549"/>
                  <a:gd name="T89" fmla="*/ 2147483647 h 1649"/>
                  <a:gd name="T90" fmla="*/ 2147483647 w 1549"/>
                  <a:gd name="T91" fmla="*/ 2147483647 h 1649"/>
                  <a:gd name="T92" fmla="*/ 2147483647 w 1549"/>
                  <a:gd name="T93" fmla="*/ 2147483647 h 1649"/>
                  <a:gd name="T94" fmla="*/ 2147483647 w 1549"/>
                  <a:gd name="T95" fmla="*/ 2147483647 h 1649"/>
                  <a:gd name="T96" fmla="*/ 2147483647 w 1549"/>
                  <a:gd name="T97" fmla="*/ 2147483647 h 1649"/>
                  <a:gd name="T98" fmla="*/ 2147483647 w 1549"/>
                  <a:gd name="T99" fmla="*/ 2147483647 h 1649"/>
                  <a:gd name="T100" fmla="*/ 2147483647 w 1549"/>
                  <a:gd name="T101" fmla="*/ 2147483647 h 1649"/>
                  <a:gd name="T102" fmla="*/ 2147483647 w 1549"/>
                  <a:gd name="T103" fmla="*/ 2147483647 h 1649"/>
                  <a:gd name="T104" fmla="*/ 2147483647 w 1549"/>
                  <a:gd name="T105" fmla="*/ 2147483647 h 1649"/>
                  <a:gd name="T106" fmla="*/ 2147483647 w 1549"/>
                  <a:gd name="T107" fmla="*/ 2147483647 h 1649"/>
                  <a:gd name="T108" fmla="*/ 2147483647 w 1549"/>
                  <a:gd name="T109" fmla="*/ 2147483647 h 1649"/>
                  <a:gd name="T110" fmla="*/ 2147483647 w 1549"/>
                  <a:gd name="T111" fmla="*/ 2147483647 h 1649"/>
                  <a:gd name="T112" fmla="*/ 2147483647 w 1549"/>
                  <a:gd name="T113" fmla="*/ 2147483647 h 1649"/>
                  <a:gd name="T114" fmla="*/ 2147483647 w 1549"/>
                  <a:gd name="T115" fmla="*/ 2147483647 h 1649"/>
                  <a:gd name="T116" fmla="*/ 2147483647 w 1549"/>
                  <a:gd name="T117" fmla="*/ 2147483647 h 1649"/>
                  <a:gd name="T118" fmla="*/ 2147483647 w 1549"/>
                  <a:gd name="T119" fmla="*/ 2147483647 h 1649"/>
                  <a:gd name="T120" fmla="*/ 2147483647 w 1549"/>
                  <a:gd name="T121" fmla="*/ 2147483647 h 16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49"/>
                  <a:gd name="T184" fmla="*/ 0 h 1649"/>
                  <a:gd name="T185" fmla="*/ 1549 w 1549"/>
                  <a:gd name="T186" fmla="*/ 1649 h 164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49" h="1649">
                    <a:moveTo>
                      <a:pt x="656" y="1649"/>
                    </a:moveTo>
                    <a:lnTo>
                      <a:pt x="644" y="1617"/>
                    </a:lnTo>
                    <a:lnTo>
                      <a:pt x="617" y="1596"/>
                    </a:lnTo>
                    <a:lnTo>
                      <a:pt x="536" y="1563"/>
                    </a:lnTo>
                    <a:lnTo>
                      <a:pt x="509" y="1461"/>
                    </a:lnTo>
                    <a:lnTo>
                      <a:pt x="493" y="1412"/>
                    </a:lnTo>
                    <a:lnTo>
                      <a:pt x="514" y="1379"/>
                    </a:lnTo>
                    <a:lnTo>
                      <a:pt x="519" y="1358"/>
                    </a:lnTo>
                    <a:lnTo>
                      <a:pt x="487" y="1326"/>
                    </a:lnTo>
                    <a:lnTo>
                      <a:pt x="471" y="1282"/>
                    </a:lnTo>
                    <a:lnTo>
                      <a:pt x="465" y="1217"/>
                    </a:lnTo>
                    <a:lnTo>
                      <a:pt x="465" y="1168"/>
                    </a:lnTo>
                    <a:lnTo>
                      <a:pt x="454" y="1147"/>
                    </a:lnTo>
                    <a:lnTo>
                      <a:pt x="373" y="1087"/>
                    </a:lnTo>
                    <a:lnTo>
                      <a:pt x="298" y="1033"/>
                    </a:lnTo>
                    <a:lnTo>
                      <a:pt x="270" y="980"/>
                    </a:lnTo>
                    <a:lnTo>
                      <a:pt x="189" y="941"/>
                    </a:lnTo>
                    <a:lnTo>
                      <a:pt x="173" y="931"/>
                    </a:lnTo>
                    <a:lnTo>
                      <a:pt x="168" y="915"/>
                    </a:lnTo>
                    <a:lnTo>
                      <a:pt x="156" y="904"/>
                    </a:lnTo>
                    <a:lnTo>
                      <a:pt x="91" y="892"/>
                    </a:lnTo>
                    <a:lnTo>
                      <a:pt x="81" y="876"/>
                    </a:lnTo>
                    <a:lnTo>
                      <a:pt x="54" y="855"/>
                    </a:lnTo>
                    <a:lnTo>
                      <a:pt x="37" y="834"/>
                    </a:lnTo>
                    <a:lnTo>
                      <a:pt x="37" y="736"/>
                    </a:lnTo>
                    <a:lnTo>
                      <a:pt x="49" y="671"/>
                    </a:lnTo>
                    <a:lnTo>
                      <a:pt x="42" y="639"/>
                    </a:lnTo>
                    <a:lnTo>
                      <a:pt x="65" y="595"/>
                    </a:lnTo>
                    <a:lnTo>
                      <a:pt x="37" y="552"/>
                    </a:lnTo>
                    <a:lnTo>
                      <a:pt x="0" y="530"/>
                    </a:lnTo>
                    <a:lnTo>
                      <a:pt x="16" y="471"/>
                    </a:lnTo>
                    <a:lnTo>
                      <a:pt x="26" y="465"/>
                    </a:lnTo>
                    <a:lnTo>
                      <a:pt x="32" y="433"/>
                    </a:lnTo>
                    <a:lnTo>
                      <a:pt x="108" y="368"/>
                    </a:lnTo>
                    <a:lnTo>
                      <a:pt x="130" y="358"/>
                    </a:lnTo>
                    <a:lnTo>
                      <a:pt x="151" y="335"/>
                    </a:lnTo>
                    <a:lnTo>
                      <a:pt x="146" y="135"/>
                    </a:lnTo>
                    <a:lnTo>
                      <a:pt x="162" y="119"/>
                    </a:lnTo>
                    <a:lnTo>
                      <a:pt x="179" y="93"/>
                    </a:lnTo>
                    <a:lnTo>
                      <a:pt x="205" y="109"/>
                    </a:lnTo>
                    <a:lnTo>
                      <a:pt x="244" y="114"/>
                    </a:lnTo>
                    <a:lnTo>
                      <a:pt x="287" y="109"/>
                    </a:lnTo>
                    <a:lnTo>
                      <a:pt x="357" y="71"/>
                    </a:lnTo>
                    <a:lnTo>
                      <a:pt x="487" y="6"/>
                    </a:lnTo>
                    <a:lnTo>
                      <a:pt x="509" y="0"/>
                    </a:lnTo>
                    <a:lnTo>
                      <a:pt x="519" y="12"/>
                    </a:lnTo>
                    <a:lnTo>
                      <a:pt x="519" y="44"/>
                    </a:lnTo>
                    <a:lnTo>
                      <a:pt x="509" y="65"/>
                    </a:lnTo>
                    <a:lnTo>
                      <a:pt x="503" y="82"/>
                    </a:lnTo>
                    <a:lnTo>
                      <a:pt x="493" y="130"/>
                    </a:lnTo>
                    <a:lnTo>
                      <a:pt x="542" y="109"/>
                    </a:lnTo>
                    <a:lnTo>
                      <a:pt x="568" y="109"/>
                    </a:lnTo>
                    <a:lnTo>
                      <a:pt x="596" y="135"/>
                    </a:lnTo>
                    <a:lnTo>
                      <a:pt x="628" y="130"/>
                    </a:lnTo>
                    <a:lnTo>
                      <a:pt x="644" y="152"/>
                    </a:lnTo>
                    <a:lnTo>
                      <a:pt x="677" y="158"/>
                    </a:lnTo>
                    <a:lnTo>
                      <a:pt x="698" y="173"/>
                    </a:lnTo>
                    <a:lnTo>
                      <a:pt x="710" y="212"/>
                    </a:lnTo>
                    <a:lnTo>
                      <a:pt x="726" y="222"/>
                    </a:lnTo>
                    <a:lnTo>
                      <a:pt x="970" y="270"/>
                    </a:lnTo>
                    <a:lnTo>
                      <a:pt x="1002" y="270"/>
                    </a:lnTo>
                    <a:lnTo>
                      <a:pt x="1051" y="314"/>
                    </a:lnTo>
                    <a:lnTo>
                      <a:pt x="1089" y="314"/>
                    </a:lnTo>
                    <a:lnTo>
                      <a:pt x="1094" y="330"/>
                    </a:lnTo>
                    <a:lnTo>
                      <a:pt x="1110" y="319"/>
                    </a:lnTo>
                    <a:lnTo>
                      <a:pt x="1132" y="314"/>
                    </a:lnTo>
                    <a:lnTo>
                      <a:pt x="1186" y="325"/>
                    </a:lnTo>
                    <a:lnTo>
                      <a:pt x="1224" y="341"/>
                    </a:lnTo>
                    <a:lnTo>
                      <a:pt x="1240" y="352"/>
                    </a:lnTo>
                    <a:lnTo>
                      <a:pt x="1235" y="363"/>
                    </a:lnTo>
                    <a:lnTo>
                      <a:pt x="1235" y="379"/>
                    </a:lnTo>
                    <a:lnTo>
                      <a:pt x="1273" y="390"/>
                    </a:lnTo>
                    <a:lnTo>
                      <a:pt x="1322" y="411"/>
                    </a:lnTo>
                    <a:lnTo>
                      <a:pt x="1327" y="444"/>
                    </a:lnTo>
                    <a:lnTo>
                      <a:pt x="1310" y="536"/>
                    </a:lnTo>
                    <a:lnTo>
                      <a:pt x="1322" y="541"/>
                    </a:lnTo>
                    <a:lnTo>
                      <a:pt x="1365" y="530"/>
                    </a:lnTo>
                    <a:lnTo>
                      <a:pt x="1370" y="536"/>
                    </a:lnTo>
                    <a:lnTo>
                      <a:pt x="1370" y="558"/>
                    </a:lnTo>
                    <a:lnTo>
                      <a:pt x="1354" y="574"/>
                    </a:lnTo>
                    <a:lnTo>
                      <a:pt x="1365" y="611"/>
                    </a:lnTo>
                    <a:lnTo>
                      <a:pt x="1403" y="639"/>
                    </a:lnTo>
                    <a:lnTo>
                      <a:pt x="1398" y="644"/>
                    </a:lnTo>
                    <a:lnTo>
                      <a:pt x="1343" y="698"/>
                    </a:lnTo>
                    <a:lnTo>
                      <a:pt x="1310" y="774"/>
                    </a:lnTo>
                    <a:lnTo>
                      <a:pt x="1294" y="822"/>
                    </a:lnTo>
                    <a:lnTo>
                      <a:pt x="1289" y="839"/>
                    </a:lnTo>
                    <a:lnTo>
                      <a:pt x="1305" y="850"/>
                    </a:lnTo>
                    <a:lnTo>
                      <a:pt x="1343" y="827"/>
                    </a:lnTo>
                    <a:lnTo>
                      <a:pt x="1387" y="746"/>
                    </a:lnTo>
                    <a:lnTo>
                      <a:pt x="1430" y="709"/>
                    </a:lnTo>
                    <a:lnTo>
                      <a:pt x="1452" y="698"/>
                    </a:lnTo>
                    <a:lnTo>
                      <a:pt x="1463" y="681"/>
                    </a:lnTo>
                    <a:lnTo>
                      <a:pt x="1484" y="660"/>
                    </a:lnTo>
                    <a:lnTo>
                      <a:pt x="1489" y="639"/>
                    </a:lnTo>
                    <a:lnTo>
                      <a:pt x="1489" y="611"/>
                    </a:lnTo>
                    <a:lnTo>
                      <a:pt x="1495" y="590"/>
                    </a:lnTo>
                    <a:lnTo>
                      <a:pt x="1506" y="579"/>
                    </a:lnTo>
                    <a:lnTo>
                      <a:pt x="1517" y="558"/>
                    </a:lnTo>
                    <a:lnTo>
                      <a:pt x="1528" y="546"/>
                    </a:lnTo>
                    <a:lnTo>
                      <a:pt x="1544" y="546"/>
                    </a:lnTo>
                    <a:lnTo>
                      <a:pt x="1549" y="563"/>
                    </a:lnTo>
                    <a:lnTo>
                      <a:pt x="1549" y="606"/>
                    </a:lnTo>
                    <a:lnTo>
                      <a:pt x="1512" y="698"/>
                    </a:lnTo>
                    <a:lnTo>
                      <a:pt x="1489" y="725"/>
                    </a:lnTo>
                    <a:lnTo>
                      <a:pt x="1479" y="757"/>
                    </a:lnTo>
                    <a:lnTo>
                      <a:pt x="1484" y="774"/>
                    </a:lnTo>
                    <a:lnTo>
                      <a:pt x="1447" y="855"/>
                    </a:lnTo>
                    <a:lnTo>
                      <a:pt x="1447" y="920"/>
                    </a:lnTo>
                    <a:lnTo>
                      <a:pt x="1447" y="968"/>
                    </a:lnTo>
                    <a:lnTo>
                      <a:pt x="1408" y="1006"/>
                    </a:lnTo>
                    <a:lnTo>
                      <a:pt x="1403" y="1022"/>
                    </a:lnTo>
                    <a:lnTo>
                      <a:pt x="1414" y="1077"/>
                    </a:lnTo>
                    <a:lnTo>
                      <a:pt x="1414" y="1168"/>
                    </a:lnTo>
                    <a:lnTo>
                      <a:pt x="1403" y="1185"/>
                    </a:lnTo>
                    <a:lnTo>
                      <a:pt x="1370" y="1277"/>
                    </a:lnTo>
                    <a:lnTo>
                      <a:pt x="1392" y="1417"/>
                    </a:lnTo>
                    <a:lnTo>
                      <a:pt x="1430" y="1509"/>
                    </a:lnTo>
                    <a:lnTo>
                      <a:pt x="1419" y="1526"/>
                    </a:lnTo>
                    <a:lnTo>
                      <a:pt x="1424" y="1542"/>
                    </a:lnTo>
                    <a:lnTo>
                      <a:pt x="1419" y="1558"/>
                    </a:lnTo>
                    <a:lnTo>
                      <a:pt x="1424" y="1601"/>
                    </a:lnTo>
                    <a:lnTo>
                      <a:pt x="656" y="1649"/>
                    </a:lnTo>
                    <a:close/>
                  </a:path>
                </a:pathLst>
              </a:custGeom>
              <a:solidFill>
                <a:schemeClr val="bg2">
                  <a:lumMod val="40000"/>
                  <a:lumOff val="60000"/>
                </a:schemeClr>
              </a:solidFill>
              <a:ln w="9525">
                <a:solidFill>
                  <a:schemeClr val="bg2">
                    <a:lumMod val="40000"/>
                    <a:lumOff val="60000"/>
                  </a:schemeClr>
                </a:solidFill>
                <a:round/>
                <a:headEnd/>
                <a:tailEnd/>
              </a:ln>
            </p:spPr>
          </p:sp>
          <p:sp>
            <p:nvSpPr>
              <p:cNvPr id="120" name="IN"/>
              <p:cNvSpPr>
                <a:spLocks/>
              </p:cNvSpPr>
              <p:nvPr/>
            </p:nvSpPr>
            <p:spPr bwMode="auto">
              <a:xfrm>
                <a:off x="3215078" y="1806152"/>
                <a:ext cx="216974" cy="385943"/>
              </a:xfrm>
              <a:custGeom>
                <a:avLst/>
                <a:gdLst>
                  <a:gd name="T0" fmla="*/ 2147483647 w 893"/>
                  <a:gd name="T1" fmla="*/ 2147483647 h 1568"/>
                  <a:gd name="T2" fmla="*/ 2147483647 w 893"/>
                  <a:gd name="T3" fmla="*/ 2147483647 h 1568"/>
                  <a:gd name="T4" fmla="*/ 2147483647 w 893"/>
                  <a:gd name="T5" fmla="*/ 2147483647 h 1568"/>
                  <a:gd name="T6" fmla="*/ 2147483647 w 893"/>
                  <a:gd name="T7" fmla="*/ 2147483647 h 1568"/>
                  <a:gd name="T8" fmla="*/ 2147483647 w 893"/>
                  <a:gd name="T9" fmla="*/ 2147483647 h 1568"/>
                  <a:gd name="T10" fmla="*/ 2147483647 w 893"/>
                  <a:gd name="T11" fmla="*/ 2147483647 h 1568"/>
                  <a:gd name="T12" fmla="*/ 2147483647 w 893"/>
                  <a:gd name="T13" fmla="*/ 2147483647 h 1568"/>
                  <a:gd name="T14" fmla="*/ 2147483647 w 893"/>
                  <a:gd name="T15" fmla="*/ 2147483647 h 1568"/>
                  <a:gd name="T16" fmla="*/ 2147483647 w 893"/>
                  <a:gd name="T17" fmla="*/ 2147483647 h 1568"/>
                  <a:gd name="T18" fmla="*/ 2147483647 w 893"/>
                  <a:gd name="T19" fmla="*/ 2147483647 h 1568"/>
                  <a:gd name="T20" fmla="*/ 2147483647 w 893"/>
                  <a:gd name="T21" fmla="*/ 2147483647 h 1568"/>
                  <a:gd name="T22" fmla="*/ 2147483647 w 893"/>
                  <a:gd name="T23" fmla="*/ 2147483647 h 1568"/>
                  <a:gd name="T24" fmla="*/ 0 w 893"/>
                  <a:gd name="T25" fmla="*/ 2147483647 h 1568"/>
                  <a:gd name="T26" fmla="*/ 0 w 893"/>
                  <a:gd name="T27" fmla="*/ 2147483647 h 1568"/>
                  <a:gd name="T28" fmla="*/ 2147483647 w 893"/>
                  <a:gd name="T29" fmla="*/ 2147483647 h 1568"/>
                  <a:gd name="T30" fmla="*/ 2147483647 w 893"/>
                  <a:gd name="T31" fmla="*/ 2147483647 h 1568"/>
                  <a:gd name="T32" fmla="*/ 2147483647 w 893"/>
                  <a:gd name="T33" fmla="*/ 2147483647 h 1568"/>
                  <a:gd name="T34" fmla="*/ 2147483647 w 893"/>
                  <a:gd name="T35" fmla="*/ 2147483647 h 1568"/>
                  <a:gd name="T36" fmla="*/ 2147483647 w 893"/>
                  <a:gd name="T37" fmla="*/ 2147483647 h 1568"/>
                  <a:gd name="T38" fmla="*/ 2147483647 w 893"/>
                  <a:gd name="T39" fmla="*/ 2147483647 h 1568"/>
                  <a:gd name="T40" fmla="*/ 2147483647 w 893"/>
                  <a:gd name="T41" fmla="*/ 2147483647 h 1568"/>
                  <a:gd name="T42" fmla="*/ 2147483647 w 893"/>
                  <a:gd name="T43" fmla="*/ 2147483647 h 1568"/>
                  <a:gd name="T44" fmla="*/ 2147483647 w 893"/>
                  <a:gd name="T45" fmla="*/ 2147483647 h 1568"/>
                  <a:gd name="T46" fmla="*/ 2147483647 w 893"/>
                  <a:gd name="T47" fmla="*/ 2147483647 h 1568"/>
                  <a:gd name="T48" fmla="*/ 2147483647 w 893"/>
                  <a:gd name="T49" fmla="*/ 2147483647 h 1568"/>
                  <a:gd name="T50" fmla="*/ 2147483647 w 893"/>
                  <a:gd name="T51" fmla="*/ 2147483647 h 1568"/>
                  <a:gd name="T52" fmla="*/ 2147483647 w 893"/>
                  <a:gd name="T53" fmla="*/ 2147483647 h 1568"/>
                  <a:gd name="T54" fmla="*/ 2147483647 w 893"/>
                  <a:gd name="T55" fmla="*/ 2147483647 h 1568"/>
                  <a:gd name="T56" fmla="*/ 2147483647 w 893"/>
                  <a:gd name="T57" fmla="*/ 2147483647 h 1568"/>
                  <a:gd name="T58" fmla="*/ 2147483647 w 893"/>
                  <a:gd name="T59" fmla="*/ 2147483647 h 1568"/>
                  <a:gd name="T60" fmla="*/ 2147483647 w 893"/>
                  <a:gd name="T61" fmla="*/ 2147483647 h 1568"/>
                  <a:gd name="T62" fmla="*/ 2147483647 w 893"/>
                  <a:gd name="T63" fmla="*/ 2147483647 h 1568"/>
                  <a:gd name="T64" fmla="*/ 2147483647 w 893"/>
                  <a:gd name="T65" fmla="*/ 2147483647 h 1568"/>
                  <a:gd name="T66" fmla="*/ 2147483647 w 893"/>
                  <a:gd name="T67" fmla="*/ 2147483647 h 1568"/>
                  <a:gd name="T68" fmla="*/ 2147483647 w 893"/>
                  <a:gd name="T69" fmla="*/ 2147483647 h 1568"/>
                  <a:gd name="T70" fmla="*/ 2147483647 w 893"/>
                  <a:gd name="T71" fmla="*/ 2147483647 h 1568"/>
                  <a:gd name="T72" fmla="*/ 2147483647 w 893"/>
                  <a:gd name="T73" fmla="*/ 2147483647 h 1568"/>
                  <a:gd name="T74" fmla="*/ 2147483647 w 893"/>
                  <a:gd name="T75" fmla="*/ 2147483647 h 1568"/>
                  <a:gd name="T76" fmla="*/ 2147483647 w 893"/>
                  <a:gd name="T77" fmla="*/ 2147483647 h 1568"/>
                  <a:gd name="T78" fmla="*/ 2147483647 w 893"/>
                  <a:gd name="T79" fmla="*/ 2147483647 h 1568"/>
                  <a:gd name="T80" fmla="*/ 2147483647 w 893"/>
                  <a:gd name="T81" fmla="*/ 2147483647 h 1568"/>
                  <a:gd name="T82" fmla="*/ 2147483647 w 893"/>
                  <a:gd name="T83" fmla="*/ 2147483647 h 1568"/>
                  <a:gd name="T84" fmla="*/ 2147483647 w 893"/>
                  <a:gd name="T85" fmla="*/ 2147483647 h 1568"/>
                  <a:gd name="T86" fmla="*/ 2147483647 w 893"/>
                  <a:gd name="T87" fmla="*/ 2147483647 h 1568"/>
                  <a:gd name="T88" fmla="*/ 2147483647 w 893"/>
                  <a:gd name="T89" fmla="*/ 2147483647 h 1568"/>
                  <a:gd name="T90" fmla="*/ 2147483647 w 893"/>
                  <a:gd name="T91" fmla="*/ 2147483647 h 1568"/>
                  <a:gd name="T92" fmla="*/ 2147483647 w 893"/>
                  <a:gd name="T93" fmla="*/ 0 h 1568"/>
                  <a:gd name="T94" fmla="*/ 2147483647 w 893"/>
                  <a:gd name="T95" fmla="*/ 2147483647 h 1568"/>
                  <a:gd name="T96" fmla="*/ 2147483647 w 893"/>
                  <a:gd name="T97" fmla="*/ 2147483647 h 1568"/>
                  <a:gd name="T98" fmla="*/ 2147483647 w 893"/>
                  <a:gd name="T99" fmla="*/ 2147483647 h 1568"/>
                  <a:gd name="T100" fmla="*/ 2147483647 w 893"/>
                  <a:gd name="T101" fmla="*/ 2147483647 h 1568"/>
                  <a:gd name="T102" fmla="*/ 2147483647 w 893"/>
                  <a:gd name="T103" fmla="*/ 2147483647 h 1568"/>
                  <a:gd name="T104" fmla="*/ 2147483647 w 893"/>
                  <a:gd name="T105" fmla="*/ 2147483647 h 15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3"/>
                  <a:gd name="T160" fmla="*/ 0 h 1568"/>
                  <a:gd name="T161" fmla="*/ 893 w 893"/>
                  <a:gd name="T162" fmla="*/ 1568 h 15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3" h="1568">
                    <a:moveTo>
                      <a:pt x="27" y="92"/>
                    </a:moveTo>
                    <a:lnTo>
                      <a:pt x="102" y="973"/>
                    </a:lnTo>
                    <a:lnTo>
                      <a:pt x="92" y="990"/>
                    </a:lnTo>
                    <a:lnTo>
                      <a:pt x="97" y="1022"/>
                    </a:lnTo>
                    <a:lnTo>
                      <a:pt x="86" y="1066"/>
                    </a:lnTo>
                    <a:lnTo>
                      <a:pt x="119" y="1136"/>
                    </a:lnTo>
                    <a:lnTo>
                      <a:pt x="130" y="1212"/>
                    </a:lnTo>
                    <a:lnTo>
                      <a:pt x="92" y="1287"/>
                    </a:lnTo>
                    <a:lnTo>
                      <a:pt x="92" y="1308"/>
                    </a:lnTo>
                    <a:lnTo>
                      <a:pt x="65" y="1368"/>
                    </a:lnTo>
                    <a:lnTo>
                      <a:pt x="16" y="1412"/>
                    </a:lnTo>
                    <a:lnTo>
                      <a:pt x="16" y="1465"/>
                    </a:lnTo>
                    <a:lnTo>
                      <a:pt x="0" y="1530"/>
                    </a:lnTo>
                    <a:lnTo>
                      <a:pt x="0" y="1552"/>
                    </a:lnTo>
                    <a:lnTo>
                      <a:pt x="5" y="1563"/>
                    </a:lnTo>
                    <a:lnTo>
                      <a:pt x="27" y="1568"/>
                    </a:lnTo>
                    <a:lnTo>
                      <a:pt x="53" y="1558"/>
                    </a:lnTo>
                    <a:lnTo>
                      <a:pt x="48" y="1552"/>
                    </a:lnTo>
                    <a:lnTo>
                      <a:pt x="60" y="1519"/>
                    </a:lnTo>
                    <a:lnTo>
                      <a:pt x="113" y="1525"/>
                    </a:lnTo>
                    <a:lnTo>
                      <a:pt x="184" y="1498"/>
                    </a:lnTo>
                    <a:lnTo>
                      <a:pt x="270" y="1535"/>
                    </a:lnTo>
                    <a:lnTo>
                      <a:pt x="276" y="1547"/>
                    </a:lnTo>
                    <a:lnTo>
                      <a:pt x="298" y="1542"/>
                    </a:lnTo>
                    <a:lnTo>
                      <a:pt x="314" y="1487"/>
                    </a:lnTo>
                    <a:lnTo>
                      <a:pt x="363" y="1465"/>
                    </a:lnTo>
                    <a:lnTo>
                      <a:pt x="379" y="1493"/>
                    </a:lnTo>
                    <a:lnTo>
                      <a:pt x="411" y="1514"/>
                    </a:lnTo>
                    <a:lnTo>
                      <a:pt x="433" y="1493"/>
                    </a:lnTo>
                    <a:lnTo>
                      <a:pt x="455" y="1417"/>
                    </a:lnTo>
                    <a:lnTo>
                      <a:pt x="476" y="1395"/>
                    </a:lnTo>
                    <a:lnTo>
                      <a:pt x="498" y="1395"/>
                    </a:lnTo>
                    <a:lnTo>
                      <a:pt x="530" y="1433"/>
                    </a:lnTo>
                    <a:lnTo>
                      <a:pt x="602" y="1433"/>
                    </a:lnTo>
                    <a:lnTo>
                      <a:pt x="618" y="1368"/>
                    </a:lnTo>
                    <a:lnTo>
                      <a:pt x="737" y="1212"/>
                    </a:lnTo>
                    <a:lnTo>
                      <a:pt x="737" y="1157"/>
                    </a:lnTo>
                    <a:lnTo>
                      <a:pt x="763" y="1147"/>
                    </a:lnTo>
                    <a:lnTo>
                      <a:pt x="812" y="1152"/>
                    </a:lnTo>
                    <a:lnTo>
                      <a:pt x="851" y="1119"/>
                    </a:lnTo>
                    <a:lnTo>
                      <a:pt x="883" y="1114"/>
                    </a:lnTo>
                    <a:lnTo>
                      <a:pt x="893" y="1087"/>
                    </a:lnTo>
                    <a:lnTo>
                      <a:pt x="877" y="1027"/>
                    </a:lnTo>
                    <a:lnTo>
                      <a:pt x="877" y="1006"/>
                    </a:lnTo>
                    <a:lnTo>
                      <a:pt x="888" y="978"/>
                    </a:lnTo>
                    <a:lnTo>
                      <a:pt x="779" y="17"/>
                    </a:lnTo>
                    <a:lnTo>
                      <a:pt x="774" y="0"/>
                    </a:lnTo>
                    <a:lnTo>
                      <a:pt x="206" y="70"/>
                    </a:lnTo>
                    <a:lnTo>
                      <a:pt x="190" y="87"/>
                    </a:lnTo>
                    <a:lnTo>
                      <a:pt x="146" y="103"/>
                    </a:lnTo>
                    <a:lnTo>
                      <a:pt x="119" y="114"/>
                    </a:lnTo>
                    <a:lnTo>
                      <a:pt x="70" y="124"/>
                    </a:lnTo>
                    <a:lnTo>
                      <a:pt x="27" y="92"/>
                    </a:lnTo>
                    <a:close/>
                  </a:path>
                </a:pathLst>
              </a:custGeom>
              <a:solidFill>
                <a:schemeClr val="bg2">
                  <a:lumMod val="40000"/>
                  <a:lumOff val="60000"/>
                </a:schemeClr>
              </a:solidFill>
              <a:ln w="9525">
                <a:solidFill>
                  <a:schemeClr val="bg2">
                    <a:lumMod val="40000"/>
                    <a:lumOff val="60000"/>
                  </a:schemeClr>
                </a:solidFill>
                <a:round/>
                <a:headEnd/>
                <a:tailEnd/>
              </a:ln>
            </p:spPr>
          </p:sp>
          <p:sp>
            <p:nvSpPr>
              <p:cNvPr id="121" name="OH"/>
              <p:cNvSpPr>
                <a:spLocks/>
              </p:cNvSpPr>
              <p:nvPr/>
            </p:nvSpPr>
            <p:spPr bwMode="auto">
              <a:xfrm>
                <a:off x="3399906" y="1757909"/>
                <a:ext cx="305371" cy="329661"/>
              </a:xfrm>
              <a:custGeom>
                <a:avLst/>
                <a:gdLst>
                  <a:gd name="T0" fmla="*/ 2147483647 w 1231"/>
                  <a:gd name="T1" fmla="*/ 2147483647 h 1379"/>
                  <a:gd name="T2" fmla="*/ 2147483647 w 1231"/>
                  <a:gd name="T3" fmla="*/ 2147483647 h 1379"/>
                  <a:gd name="T4" fmla="*/ 2147483647 w 1231"/>
                  <a:gd name="T5" fmla="*/ 2147483647 h 1379"/>
                  <a:gd name="T6" fmla="*/ 2147483647 w 1231"/>
                  <a:gd name="T7" fmla="*/ 2147483647 h 1379"/>
                  <a:gd name="T8" fmla="*/ 2147483647 w 1231"/>
                  <a:gd name="T9" fmla="*/ 2147483647 h 1379"/>
                  <a:gd name="T10" fmla="*/ 2147483647 w 1231"/>
                  <a:gd name="T11" fmla="*/ 2147483647 h 1379"/>
                  <a:gd name="T12" fmla="*/ 2147483647 w 1231"/>
                  <a:gd name="T13" fmla="*/ 2147483647 h 1379"/>
                  <a:gd name="T14" fmla="*/ 2147483647 w 1231"/>
                  <a:gd name="T15" fmla="*/ 2147483647 h 1379"/>
                  <a:gd name="T16" fmla="*/ 2147483647 w 1231"/>
                  <a:gd name="T17" fmla="*/ 2147483647 h 1379"/>
                  <a:gd name="T18" fmla="*/ 2147483647 w 1231"/>
                  <a:gd name="T19" fmla="*/ 2147483647 h 1379"/>
                  <a:gd name="T20" fmla="*/ 2147483647 w 1231"/>
                  <a:gd name="T21" fmla="*/ 2147483647 h 1379"/>
                  <a:gd name="T22" fmla="*/ 2147483647 w 1231"/>
                  <a:gd name="T23" fmla="*/ 2147483647 h 1379"/>
                  <a:gd name="T24" fmla="*/ 2147483647 w 1231"/>
                  <a:gd name="T25" fmla="*/ 2147483647 h 1379"/>
                  <a:gd name="T26" fmla="*/ 2147483647 w 1231"/>
                  <a:gd name="T27" fmla="*/ 2147483647 h 1379"/>
                  <a:gd name="T28" fmla="*/ 2147483647 w 1231"/>
                  <a:gd name="T29" fmla="*/ 2147483647 h 1379"/>
                  <a:gd name="T30" fmla="*/ 2147483647 w 1231"/>
                  <a:gd name="T31" fmla="*/ 2147483647 h 1379"/>
                  <a:gd name="T32" fmla="*/ 2147483647 w 1231"/>
                  <a:gd name="T33" fmla="*/ 2147483647 h 1379"/>
                  <a:gd name="T34" fmla="*/ 2147483647 w 1231"/>
                  <a:gd name="T35" fmla="*/ 2147483647 h 1379"/>
                  <a:gd name="T36" fmla="*/ 2147483647 w 1231"/>
                  <a:gd name="T37" fmla="*/ 2147483647 h 1379"/>
                  <a:gd name="T38" fmla="*/ 2147483647 w 1231"/>
                  <a:gd name="T39" fmla="*/ 2147483647 h 1379"/>
                  <a:gd name="T40" fmla="*/ 2147483647 w 1231"/>
                  <a:gd name="T41" fmla="*/ 2147483647 h 1379"/>
                  <a:gd name="T42" fmla="*/ 2147483647 w 1231"/>
                  <a:gd name="T43" fmla="*/ 2147483647 h 1379"/>
                  <a:gd name="T44" fmla="*/ 2147483647 w 1231"/>
                  <a:gd name="T45" fmla="*/ 2147483647 h 1379"/>
                  <a:gd name="T46" fmla="*/ 2147483647 w 1231"/>
                  <a:gd name="T47" fmla="*/ 2147483647 h 1379"/>
                  <a:gd name="T48" fmla="*/ 2147483647 w 1231"/>
                  <a:gd name="T49" fmla="*/ 2147483647 h 1379"/>
                  <a:gd name="T50" fmla="*/ 2147483647 w 1231"/>
                  <a:gd name="T51" fmla="*/ 2147483647 h 1379"/>
                  <a:gd name="T52" fmla="*/ 2147483647 w 1231"/>
                  <a:gd name="T53" fmla="*/ 2147483647 h 1379"/>
                  <a:gd name="T54" fmla="*/ 2147483647 w 1231"/>
                  <a:gd name="T55" fmla="*/ 2147483647 h 1379"/>
                  <a:gd name="T56" fmla="*/ 2147483647 w 1231"/>
                  <a:gd name="T57" fmla="*/ 2147483647 h 1379"/>
                  <a:gd name="T58" fmla="*/ 2147483647 w 1231"/>
                  <a:gd name="T59" fmla="*/ 2147483647 h 1379"/>
                  <a:gd name="T60" fmla="*/ 2147483647 w 1231"/>
                  <a:gd name="T61" fmla="*/ 2147483647 h 1379"/>
                  <a:gd name="T62" fmla="*/ 2147483647 w 1231"/>
                  <a:gd name="T63" fmla="*/ 2147483647 h 1379"/>
                  <a:gd name="T64" fmla="*/ 2147483647 w 1231"/>
                  <a:gd name="T65" fmla="*/ 2147483647 h 1379"/>
                  <a:gd name="T66" fmla="*/ 2147483647 w 1231"/>
                  <a:gd name="T67" fmla="*/ 2147483647 h 1379"/>
                  <a:gd name="T68" fmla="*/ 2147483647 w 1231"/>
                  <a:gd name="T69" fmla="*/ 2147483647 h 1379"/>
                  <a:gd name="T70" fmla="*/ 2147483647 w 1231"/>
                  <a:gd name="T71" fmla="*/ 2147483647 h 1379"/>
                  <a:gd name="T72" fmla="*/ 2147483647 w 1231"/>
                  <a:gd name="T73" fmla="*/ 2147483647 h 1379"/>
                  <a:gd name="T74" fmla="*/ 0 w 1231"/>
                  <a:gd name="T75" fmla="*/ 2147483647 h 13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1"/>
                  <a:gd name="T115" fmla="*/ 0 h 1379"/>
                  <a:gd name="T116" fmla="*/ 1231 w 1231"/>
                  <a:gd name="T117" fmla="*/ 1379 h 13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1" h="1379">
                    <a:moveTo>
                      <a:pt x="0" y="244"/>
                    </a:moveTo>
                    <a:lnTo>
                      <a:pt x="109" y="1205"/>
                    </a:lnTo>
                    <a:lnTo>
                      <a:pt x="137" y="1205"/>
                    </a:lnTo>
                    <a:lnTo>
                      <a:pt x="163" y="1222"/>
                    </a:lnTo>
                    <a:lnTo>
                      <a:pt x="179" y="1222"/>
                    </a:lnTo>
                    <a:lnTo>
                      <a:pt x="207" y="1200"/>
                    </a:lnTo>
                    <a:lnTo>
                      <a:pt x="267" y="1244"/>
                    </a:lnTo>
                    <a:lnTo>
                      <a:pt x="293" y="1298"/>
                    </a:lnTo>
                    <a:lnTo>
                      <a:pt x="337" y="1314"/>
                    </a:lnTo>
                    <a:lnTo>
                      <a:pt x="391" y="1309"/>
                    </a:lnTo>
                    <a:lnTo>
                      <a:pt x="456" y="1351"/>
                    </a:lnTo>
                    <a:lnTo>
                      <a:pt x="477" y="1325"/>
                    </a:lnTo>
                    <a:lnTo>
                      <a:pt x="500" y="1314"/>
                    </a:lnTo>
                    <a:lnTo>
                      <a:pt x="549" y="1341"/>
                    </a:lnTo>
                    <a:lnTo>
                      <a:pt x="591" y="1335"/>
                    </a:lnTo>
                    <a:lnTo>
                      <a:pt x="597" y="1325"/>
                    </a:lnTo>
                    <a:lnTo>
                      <a:pt x="624" y="1314"/>
                    </a:lnTo>
                    <a:lnTo>
                      <a:pt x="630" y="1298"/>
                    </a:lnTo>
                    <a:lnTo>
                      <a:pt x="668" y="1270"/>
                    </a:lnTo>
                    <a:lnTo>
                      <a:pt x="679" y="1293"/>
                    </a:lnTo>
                    <a:lnTo>
                      <a:pt x="705" y="1335"/>
                    </a:lnTo>
                    <a:lnTo>
                      <a:pt x="744" y="1346"/>
                    </a:lnTo>
                    <a:lnTo>
                      <a:pt x="770" y="1368"/>
                    </a:lnTo>
                    <a:lnTo>
                      <a:pt x="786" y="1379"/>
                    </a:lnTo>
                    <a:lnTo>
                      <a:pt x="824" y="1379"/>
                    </a:lnTo>
                    <a:lnTo>
                      <a:pt x="852" y="1325"/>
                    </a:lnTo>
                    <a:lnTo>
                      <a:pt x="873" y="1314"/>
                    </a:lnTo>
                    <a:lnTo>
                      <a:pt x="873" y="1270"/>
                    </a:lnTo>
                    <a:lnTo>
                      <a:pt x="873" y="1228"/>
                    </a:lnTo>
                    <a:lnTo>
                      <a:pt x="900" y="1140"/>
                    </a:lnTo>
                    <a:lnTo>
                      <a:pt x="922" y="1140"/>
                    </a:lnTo>
                    <a:lnTo>
                      <a:pt x="949" y="1184"/>
                    </a:lnTo>
                    <a:lnTo>
                      <a:pt x="982" y="1147"/>
                    </a:lnTo>
                    <a:lnTo>
                      <a:pt x="971" y="1103"/>
                    </a:lnTo>
                    <a:lnTo>
                      <a:pt x="998" y="1038"/>
                    </a:lnTo>
                    <a:lnTo>
                      <a:pt x="1025" y="1017"/>
                    </a:lnTo>
                    <a:lnTo>
                      <a:pt x="1025" y="1000"/>
                    </a:lnTo>
                    <a:lnTo>
                      <a:pt x="1047" y="973"/>
                    </a:lnTo>
                    <a:lnTo>
                      <a:pt x="1074" y="979"/>
                    </a:lnTo>
                    <a:lnTo>
                      <a:pt x="1107" y="968"/>
                    </a:lnTo>
                    <a:lnTo>
                      <a:pt x="1112" y="957"/>
                    </a:lnTo>
                    <a:lnTo>
                      <a:pt x="1166" y="892"/>
                    </a:lnTo>
                    <a:lnTo>
                      <a:pt x="1177" y="887"/>
                    </a:lnTo>
                    <a:lnTo>
                      <a:pt x="1209" y="859"/>
                    </a:lnTo>
                    <a:lnTo>
                      <a:pt x="1204" y="817"/>
                    </a:lnTo>
                    <a:lnTo>
                      <a:pt x="1198" y="794"/>
                    </a:lnTo>
                    <a:lnTo>
                      <a:pt x="1198" y="768"/>
                    </a:lnTo>
                    <a:lnTo>
                      <a:pt x="1215" y="736"/>
                    </a:lnTo>
                    <a:lnTo>
                      <a:pt x="1231" y="600"/>
                    </a:lnTo>
                    <a:lnTo>
                      <a:pt x="1177" y="573"/>
                    </a:lnTo>
                    <a:lnTo>
                      <a:pt x="1221" y="541"/>
                    </a:lnTo>
                    <a:lnTo>
                      <a:pt x="1204" y="503"/>
                    </a:lnTo>
                    <a:lnTo>
                      <a:pt x="1226" y="487"/>
                    </a:lnTo>
                    <a:lnTo>
                      <a:pt x="1231" y="487"/>
                    </a:lnTo>
                    <a:lnTo>
                      <a:pt x="1149" y="0"/>
                    </a:lnTo>
                    <a:lnTo>
                      <a:pt x="1009" y="70"/>
                    </a:lnTo>
                    <a:lnTo>
                      <a:pt x="949" y="108"/>
                    </a:lnTo>
                    <a:lnTo>
                      <a:pt x="922" y="130"/>
                    </a:lnTo>
                    <a:lnTo>
                      <a:pt x="840" y="216"/>
                    </a:lnTo>
                    <a:lnTo>
                      <a:pt x="814" y="227"/>
                    </a:lnTo>
                    <a:lnTo>
                      <a:pt x="792" y="227"/>
                    </a:lnTo>
                    <a:lnTo>
                      <a:pt x="749" y="227"/>
                    </a:lnTo>
                    <a:lnTo>
                      <a:pt x="721" y="232"/>
                    </a:lnTo>
                    <a:lnTo>
                      <a:pt x="656" y="286"/>
                    </a:lnTo>
                    <a:lnTo>
                      <a:pt x="630" y="286"/>
                    </a:lnTo>
                    <a:lnTo>
                      <a:pt x="575" y="265"/>
                    </a:lnTo>
                    <a:lnTo>
                      <a:pt x="559" y="276"/>
                    </a:lnTo>
                    <a:lnTo>
                      <a:pt x="542" y="270"/>
                    </a:lnTo>
                    <a:lnTo>
                      <a:pt x="559" y="249"/>
                    </a:lnTo>
                    <a:lnTo>
                      <a:pt x="542" y="244"/>
                    </a:lnTo>
                    <a:lnTo>
                      <a:pt x="505" y="237"/>
                    </a:lnTo>
                    <a:lnTo>
                      <a:pt x="418" y="211"/>
                    </a:lnTo>
                    <a:lnTo>
                      <a:pt x="402" y="200"/>
                    </a:lnTo>
                    <a:lnTo>
                      <a:pt x="358" y="211"/>
                    </a:lnTo>
                    <a:lnTo>
                      <a:pt x="358" y="195"/>
                    </a:lnTo>
                    <a:lnTo>
                      <a:pt x="0" y="244"/>
                    </a:lnTo>
                    <a:close/>
                  </a:path>
                </a:pathLst>
              </a:custGeom>
              <a:solidFill>
                <a:schemeClr val="bg2">
                  <a:lumMod val="40000"/>
                  <a:lumOff val="60000"/>
                </a:schemeClr>
              </a:solidFill>
              <a:ln w="9525">
                <a:solidFill>
                  <a:schemeClr val="bg2">
                    <a:lumMod val="40000"/>
                    <a:lumOff val="60000"/>
                  </a:schemeClr>
                </a:solidFill>
                <a:round/>
                <a:headEnd/>
                <a:tailEnd/>
              </a:ln>
            </p:spPr>
          </p:sp>
        </p:grpSp>
        <p:sp>
          <p:nvSpPr>
            <p:cNvPr id="14" name="FL"/>
            <p:cNvSpPr>
              <a:spLocks/>
            </p:cNvSpPr>
            <p:nvPr/>
          </p:nvSpPr>
          <p:spPr bwMode="auto">
            <a:xfrm>
              <a:off x="3303472" y="2762975"/>
              <a:ext cx="650924" cy="490471"/>
            </a:xfrm>
            <a:custGeom>
              <a:avLst/>
              <a:gdLst>
                <a:gd name="T0" fmla="*/ 2147483647 w 2687"/>
                <a:gd name="T1" fmla="*/ 2147483647 h 2028"/>
                <a:gd name="T2" fmla="*/ 0 w 2687"/>
                <a:gd name="T3" fmla="*/ 2147483647 h 2028"/>
                <a:gd name="T4" fmla="*/ 2147483647 w 2687"/>
                <a:gd name="T5" fmla="*/ 2147483647 h 2028"/>
                <a:gd name="T6" fmla="*/ 2147483647 w 2687"/>
                <a:gd name="T7" fmla="*/ 2147483647 h 2028"/>
                <a:gd name="T8" fmla="*/ 2147483647 w 2687"/>
                <a:gd name="T9" fmla="*/ 2147483647 h 2028"/>
                <a:gd name="T10" fmla="*/ 2147483647 w 2687"/>
                <a:gd name="T11" fmla="*/ 2147483647 h 2028"/>
                <a:gd name="T12" fmla="*/ 2147483647 w 2687"/>
                <a:gd name="T13" fmla="*/ 2147483647 h 2028"/>
                <a:gd name="T14" fmla="*/ 2147483647 w 2687"/>
                <a:gd name="T15" fmla="*/ 2147483647 h 2028"/>
                <a:gd name="T16" fmla="*/ 2147483647 w 2687"/>
                <a:gd name="T17" fmla="*/ 2147483647 h 2028"/>
                <a:gd name="T18" fmla="*/ 2147483647 w 2687"/>
                <a:gd name="T19" fmla="*/ 2147483647 h 2028"/>
                <a:gd name="T20" fmla="*/ 2147483647 w 2687"/>
                <a:gd name="T21" fmla="*/ 2147483647 h 2028"/>
                <a:gd name="T22" fmla="*/ 2147483647 w 2687"/>
                <a:gd name="T23" fmla="*/ 2147483647 h 2028"/>
                <a:gd name="T24" fmla="*/ 2147483647 w 2687"/>
                <a:gd name="T25" fmla="*/ 2147483647 h 2028"/>
                <a:gd name="T26" fmla="*/ 2147483647 w 2687"/>
                <a:gd name="T27" fmla="*/ 2147483647 h 2028"/>
                <a:gd name="T28" fmla="*/ 2147483647 w 2687"/>
                <a:gd name="T29" fmla="*/ 2147483647 h 2028"/>
                <a:gd name="T30" fmla="*/ 2147483647 w 2687"/>
                <a:gd name="T31" fmla="*/ 2147483647 h 2028"/>
                <a:gd name="T32" fmla="*/ 2147483647 w 2687"/>
                <a:gd name="T33" fmla="*/ 2147483647 h 2028"/>
                <a:gd name="T34" fmla="*/ 2147483647 w 2687"/>
                <a:gd name="T35" fmla="*/ 2147483647 h 2028"/>
                <a:gd name="T36" fmla="*/ 2147483647 w 2687"/>
                <a:gd name="T37" fmla="*/ 2147483647 h 2028"/>
                <a:gd name="T38" fmla="*/ 2147483647 w 2687"/>
                <a:gd name="T39" fmla="*/ 2147483647 h 2028"/>
                <a:gd name="T40" fmla="*/ 2147483647 w 2687"/>
                <a:gd name="T41" fmla="*/ 2147483647 h 2028"/>
                <a:gd name="T42" fmla="*/ 2147483647 w 2687"/>
                <a:gd name="T43" fmla="*/ 2147483647 h 2028"/>
                <a:gd name="T44" fmla="*/ 2147483647 w 2687"/>
                <a:gd name="T45" fmla="*/ 2147483647 h 2028"/>
                <a:gd name="T46" fmla="*/ 2147483647 w 2687"/>
                <a:gd name="T47" fmla="*/ 2147483647 h 2028"/>
                <a:gd name="T48" fmla="*/ 2147483647 w 2687"/>
                <a:gd name="T49" fmla="*/ 2147483647 h 2028"/>
                <a:gd name="T50" fmla="*/ 2147483647 w 2687"/>
                <a:gd name="T51" fmla="*/ 2147483647 h 2028"/>
                <a:gd name="T52" fmla="*/ 2147483647 w 2687"/>
                <a:gd name="T53" fmla="*/ 2147483647 h 2028"/>
                <a:gd name="T54" fmla="*/ 2147483647 w 2687"/>
                <a:gd name="T55" fmla="*/ 2147483647 h 2028"/>
                <a:gd name="T56" fmla="*/ 2147483647 w 2687"/>
                <a:gd name="T57" fmla="*/ 2147483647 h 2028"/>
                <a:gd name="T58" fmla="*/ 2147483647 w 2687"/>
                <a:gd name="T59" fmla="*/ 2147483647 h 2028"/>
                <a:gd name="T60" fmla="*/ 2147483647 w 2687"/>
                <a:gd name="T61" fmla="*/ 2147483647 h 2028"/>
                <a:gd name="T62" fmla="*/ 2147483647 w 2687"/>
                <a:gd name="T63" fmla="*/ 2147483647 h 2028"/>
                <a:gd name="T64" fmla="*/ 2147483647 w 2687"/>
                <a:gd name="T65" fmla="*/ 2147483647 h 2028"/>
                <a:gd name="T66" fmla="*/ 2147483647 w 2687"/>
                <a:gd name="T67" fmla="*/ 2147483647 h 2028"/>
                <a:gd name="T68" fmla="*/ 2147483647 w 2687"/>
                <a:gd name="T69" fmla="*/ 2147483647 h 2028"/>
                <a:gd name="T70" fmla="*/ 2147483647 w 2687"/>
                <a:gd name="T71" fmla="*/ 2147483647 h 2028"/>
                <a:gd name="T72" fmla="*/ 2147483647 w 2687"/>
                <a:gd name="T73" fmla="*/ 2147483647 h 2028"/>
                <a:gd name="T74" fmla="*/ 2147483647 w 2687"/>
                <a:gd name="T75" fmla="*/ 2147483647 h 2028"/>
                <a:gd name="T76" fmla="*/ 2147483647 w 2687"/>
                <a:gd name="T77" fmla="*/ 2147483647 h 2028"/>
                <a:gd name="T78" fmla="*/ 2147483647 w 2687"/>
                <a:gd name="T79" fmla="*/ 2147483647 h 2028"/>
                <a:gd name="T80" fmla="*/ 2147483647 w 2687"/>
                <a:gd name="T81" fmla="*/ 2147483647 h 2028"/>
                <a:gd name="T82" fmla="*/ 2147483647 w 2687"/>
                <a:gd name="T83" fmla="*/ 2147483647 h 2028"/>
                <a:gd name="T84" fmla="*/ 2147483647 w 2687"/>
                <a:gd name="T85" fmla="*/ 2147483647 h 2028"/>
                <a:gd name="T86" fmla="*/ 2147483647 w 2687"/>
                <a:gd name="T87" fmla="*/ 2147483647 h 2028"/>
                <a:gd name="T88" fmla="*/ 2147483647 w 2687"/>
                <a:gd name="T89" fmla="*/ 2147483647 h 2028"/>
                <a:gd name="T90" fmla="*/ 2147483647 w 2687"/>
                <a:gd name="T91" fmla="*/ 2147483647 h 2028"/>
                <a:gd name="T92" fmla="*/ 2147483647 w 2687"/>
                <a:gd name="T93" fmla="*/ 2147483647 h 2028"/>
                <a:gd name="T94" fmla="*/ 2147483647 w 2687"/>
                <a:gd name="T95" fmla="*/ 2147483647 h 2028"/>
                <a:gd name="T96" fmla="*/ 2147483647 w 2687"/>
                <a:gd name="T97" fmla="*/ 2147483647 h 2028"/>
                <a:gd name="T98" fmla="*/ 2147483647 w 2687"/>
                <a:gd name="T99" fmla="*/ 2147483647 h 2028"/>
                <a:gd name="T100" fmla="*/ 2147483647 w 2687"/>
                <a:gd name="T101" fmla="*/ 2147483647 h 2028"/>
                <a:gd name="T102" fmla="*/ 2147483647 w 2687"/>
                <a:gd name="T103" fmla="*/ 2147483647 h 2028"/>
                <a:gd name="T104" fmla="*/ 2147483647 w 2687"/>
                <a:gd name="T105" fmla="*/ 2147483647 h 2028"/>
                <a:gd name="T106" fmla="*/ 2147483647 w 2687"/>
                <a:gd name="T107" fmla="*/ 2147483647 h 2028"/>
                <a:gd name="T108" fmla="*/ 2147483647 w 2687"/>
                <a:gd name="T109" fmla="*/ 2147483647 h 2028"/>
                <a:gd name="T110" fmla="*/ 2147483647 w 2687"/>
                <a:gd name="T111" fmla="*/ 2147483647 h 2028"/>
                <a:gd name="T112" fmla="*/ 2147483647 w 2687"/>
                <a:gd name="T113" fmla="*/ 2147483647 h 2028"/>
                <a:gd name="T114" fmla="*/ 2147483647 w 2687"/>
                <a:gd name="T115" fmla="*/ 2147483647 h 2028"/>
                <a:gd name="T116" fmla="*/ 2147483647 w 2687"/>
                <a:gd name="T117" fmla="*/ 2147483647 h 2028"/>
                <a:gd name="T118" fmla="*/ 2147483647 w 2687"/>
                <a:gd name="T119" fmla="*/ 2147483647 h 20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87"/>
                <a:gd name="T181" fmla="*/ 0 h 2028"/>
                <a:gd name="T182" fmla="*/ 2687 w 2687"/>
                <a:gd name="T183" fmla="*/ 2028 h 20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87" h="2028">
                  <a:moveTo>
                    <a:pt x="823" y="71"/>
                  </a:moveTo>
                  <a:lnTo>
                    <a:pt x="5" y="151"/>
                  </a:lnTo>
                  <a:lnTo>
                    <a:pt x="5" y="167"/>
                  </a:lnTo>
                  <a:lnTo>
                    <a:pt x="5" y="178"/>
                  </a:lnTo>
                  <a:lnTo>
                    <a:pt x="0" y="183"/>
                  </a:lnTo>
                  <a:lnTo>
                    <a:pt x="0" y="211"/>
                  </a:lnTo>
                  <a:lnTo>
                    <a:pt x="27" y="248"/>
                  </a:lnTo>
                  <a:lnTo>
                    <a:pt x="43" y="265"/>
                  </a:lnTo>
                  <a:lnTo>
                    <a:pt x="53" y="265"/>
                  </a:lnTo>
                  <a:lnTo>
                    <a:pt x="76" y="281"/>
                  </a:lnTo>
                  <a:lnTo>
                    <a:pt x="81" y="297"/>
                  </a:lnTo>
                  <a:lnTo>
                    <a:pt x="65" y="330"/>
                  </a:lnTo>
                  <a:lnTo>
                    <a:pt x="65" y="341"/>
                  </a:lnTo>
                  <a:lnTo>
                    <a:pt x="81" y="346"/>
                  </a:lnTo>
                  <a:lnTo>
                    <a:pt x="86" y="357"/>
                  </a:lnTo>
                  <a:lnTo>
                    <a:pt x="86" y="362"/>
                  </a:lnTo>
                  <a:lnTo>
                    <a:pt x="70" y="378"/>
                  </a:lnTo>
                  <a:lnTo>
                    <a:pt x="70" y="401"/>
                  </a:lnTo>
                  <a:lnTo>
                    <a:pt x="81" y="406"/>
                  </a:lnTo>
                  <a:lnTo>
                    <a:pt x="125" y="394"/>
                  </a:lnTo>
                  <a:lnTo>
                    <a:pt x="146" y="384"/>
                  </a:lnTo>
                  <a:lnTo>
                    <a:pt x="157" y="336"/>
                  </a:lnTo>
                  <a:lnTo>
                    <a:pt x="167" y="324"/>
                  </a:lnTo>
                  <a:lnTo>
                    <a:pt x="184" y="330"/>
                  </a:lnTo>
                  <a:lnTo>
                    <a:pt x="200" y="330"/>
                  </a:lnTo>
                  <a:lnTo>
                    <a:pt x="211" y="324"/>
                  </a:lnTo>
                  <a:lnTo>
                    <a:pt x="227" y="324"/>
                  </a:lnTo>
                  <a:lnTo>
                    <a:pt x="222" y="341"/>
                  </a:lnTo>
                  <a:lnTo>
                    <a:pt x="190" y="368"/>
                  </a:lnTo>
                  <a:lnTo>
                    <a:pt x="195" y="368"/>
                  </a:lnTo>
                  <a:lnTo>
                    <a:pt x="222" y="357"/>
                  </a:lnTo>
                  <a:lnTo>
                    <a:pt x="265" y="357"/>
                  </a:lnTo>
                  <a:lnTo>
                    <a:pt x="406" y="308"/>
                  </a:lnTo>
                  <a:lnTo>
                    <a:pt x="428" y="308"/>
                  </a:lnTo>
                  <a:lnTo>
                    <a:pt x="428" y="319"/>
                  </a:lnTo>
                  <a:lnTo>
                    <a:pt x="400" y="341"/>
                  </a:lnTo>
                  <a:lnTo>
                    <a:pt x="416" y="346"/>
                  </a:lnTo>
                  <a:lnTo>
                    <a:pt x="476" y="352"/>
                  </a:lnTo>
                  <a:lnTo>
                    <a:pt x="542" y="373"/>
                  </a:lnTo>
                  <a:lnTo>
                    <a:pt x="607" y="406"/>
                  </a:lnTo>
                  <a:lnTo>
                    <a:pt x="623" y="417"/>
                  </a:lnTo>
                  <a:lnTo>
                    <a:pt x="623" y="394"/>
                  </a:lnTo>
                  <a:lnTo>
                    <a:pt x="634" y="384"/>
                  </a:lnTo>
                  <a:lnTo>
                    <a:pt x="650" y="401"/>
                  </a:lnTo>
                  <a:lnTo>
                    <a:pt x="688" y="411"/>
                  </a:lnTo>
                  <a:lnTo>
                    <a:pt x="699" y="417"/>
                  </a:lnTo>
                  <a:lnTo>
                    <a:pt x="699" y="422"/>
                  </a:lnTo>
                  <a:lnTo>
                    <a:pt x="683" y="433"/>
                  </a:lnTo>
                  <a:lnTo>
                    <a:pt x="688" y="443"/>
                  </a:lnTo>
                  <a:lnTo>
                    <a:pt x="774" y="503"/>
                  </a:lnTo>
                  <a:lnTo>
                    <a:pt x="779" y="524"/>
                  </a:lnTo>
                  <a:lnTo>
                    <a:pt x="774" y="547"/>
                  </a:lnTo>
                  <a:lnTo>
                    <a:pt x="769" y="557"/>
                  </a:lnTo>
                  <a:lnTo>
                    <a:pt x="758" y="552"/>
                  </a:lnTo>
                  <a:lnTo>
                    <a:pt x="753" y="530"/>
                  </a:lnTo>
                  <a:lnTo>
                    <a:pt x="742" y="552"/>
                  </a:lnTo>
                  <a:lnTo>
                    <a:pt x="753" y="568"/>
                  </a:lnTo>
                  <a:lnTo>
                    <a:pt x="763" y="573"/>
                  </a:lnTo>
                  <a:lnTo>
                    <a:pt x="883" y="541"/>
                  </a:lnTo>
                  <a:lnTo>
                    <a:pt x="888" y="524"/>
                  </a:lnTo>
                  <a:lnTo>
                    <a:pt x="926" y="524"/>
                  </a:lnTo>
                  <a:lnTo>
                    <a:pt x="1018" y="449"/>
                  </a:lnTo>
                  <a:lnTo>
                    <a:pt x="1084" y="449"/>
                  </a:lnTo>
                  <a:lnTo>
                    <a:pt x="1084" y="433"/>
                  </a:lnTo>
                  <a:lnTo>
                    <a:pt x="1072" y="417"/>
                  </a:lnTo>
                  <a:lnTo>
                    <a:pt x="1089" y="378"/>
                  </a:lnTo>
                  <a:lnTo>
                    <a:pt x="1186" y="368"/>
                  </a:lnTo>
                  <a:lnTo>
                    <a:pt x="1333" y="438"/>
                  </a:lnTo>
                  <a:lnTo>
                    <a:pt x="1338" y="459"/>
                  </a:lnTo>
                  <a:lnTo>
                    <a:pt x="1376" y="492"/>
                  </a:lnTo>
                  <a:lnTo>
                    <a:pt x="1409" y="541"/>
                  </a:lnTo>
                  <a:lnTo>
                    <a:pt x="1500" y="606"/>
                  </a:lnTo>
                  <a:lnTo>
                    <a:pt x="1512" y="633"/>
                  </a:lnTo>
                  <a:lnTo>
                    <a:pt x="1539" y="654"/>
                  </a:lnTo>
                  <a:lnTo>
                    <a:pt x="1609" y="654"/>
                  </a:lnTo>
                  <a:lnTo>
                    <a:pt x="1663" y="735"/>
                  </a:lnTo>
                  <a:lnTo>
                    <a:pt x="1679" y="747"/>
                  </a:lnTo>
                  <a:lnTo>
                    <a:pt x="1674" y="773"/>
                  </a:lnTo>
                  <a:lnTo>
                    <a:pt x="1696" y="854"/>
                  </a:lnTo>
                  <a:lnTo>
                    <a:pt x="1684" y="941"/>
                  </a:lnTo>
                  <a:lnTo>
                    <a:pt x="1663" y="1039"/>
                  </a:lnTo>
                  <a:lnTo>
                    <a:pt x="1668" y="1119"/>
                  </a:lnTo>
                  <a:lnTo>
                    <a:pt x="1679" y="1146"/>
                  </a:lnTo>
                  <a:lnTo>
                    <a:pt x="1733" y="1179"/>
                  </a:lnTo>
                  <a:lnTo>
                    <a:pt x="1750" y="1146"/>
                  </a:lnTo>
                  <a:lnTo>
                    <a:pt x="1733" y="1135"/>
                  </a:lnTo>
                  <a:lnTo>
                    <a:pt x="1717" y="1086"/>
                  </a:lnTo>
                  <a:lnTo>
                    <a:pt x="1723" y="1076"/>
                  </a:lnTo>
                  <a:lnTo>
                    <a:pt x="1756" y="1065"/>
                  </a:lnTo>
                  <a:lnTo>
                    <a:pt x="1777" y="1119"/>
                  </a:lnTo>
                  <a:lnTo>
                    <a:pt x="1788" y="1114"/>
                  </a:lnTo>
                  <a:lnTo>
                    <a:pt x="1798" y="1093"/>
                  </a:lnTo>
                  <a:lnTo>
                    <a:pt x="1804" y="1086"/>
                  </a:lnTo>
                  <a:lnTo>
                    <a:pt x="1821" y="1098"/>
                  </a:lnTo>
                  <a:lnTo>
                    <a:pt x="1821" y="1119"/>
                  </a:lnTo>
                  <a:lnTo>
                    <a:pt x="1804" y="1146"/>
                  </a:lnTo>
                  <a:lnTo>
                    <a:pt x="1788" y="1168"/>
                  </a:lnTo>
                  <a:lnTo>
                    <a:pt x="1766" y="1233"/>
                  </a:lnTo>
                  <a:lnTo>
                    <a:pt x="1750" y="1239"/>
                  </a:lnTo>
                  <a:lnTo>
                    <a:pt x="1750" y="1271"/>
                  </a:lnTo>
                  <a:lnTo>
                    <a:pt x="1772" y="1292"/>
                  </a:lnTo>
                  <a:lnTo>
                    <a:pt x="1804" y="1320"/>
                  </a:lnTo>
                  <a:lnTo>
                    <a:pt x="1853" y="1433"/>
                  </a:lnTo>
                  <a:lnTo>
                    <a:pt x="1928" y="1482"/>
                  </a:lnTo>
                  <a:lnTo>
                    <a:pt x="1940" y="1482"/>
                  </a:lnTo>
                  <a:lnTo>
                    <a:pt x="1945" y="1455"/>
                  </a:lnTo>
                  <a:lnTo>
                    <a:pt x="1967" y="1455"/>
                  </a:lnTo>
                  <a:lnTo>
                    <a:pt x="1983" y="1498"/>
                  </a:lnTo>
                  <a:lnTo>
                    <a:pt x="1988" y="1525"/>
                  </a:lnTo>
                  <a:lnTo>
                    <a:pt x="2016" y="1585"/>
                  </a:lnTo>
                  <a:lnTo>
                    <a:pt x="2048" y="1601"/>
                  </a:lnTo>
                  <a:lnTo>
                    <a:pt x="2081" y="1611"/>
                  </a:lnTo>
                  <a:lnTo>
                    <a:pt x="2140" y="1768"/>
                  </a:lnTo>
                  <a:lnTo>
                    <a:pt x="2156" y="1779"/>
                  </a:lnTo>
                  <a:lnTo>
                    <a:pt x="2233" y="1796"/>
                  </a:lnTo>
                  <a:lnTo>
                    <a:pt x="2265" y="1812"/>
                  </a:lnTo>
                  <a:lnTo>
                    <a:pt x="2351" y="1920"/>
                  </a:lnTo>
                  <a:lnTo>
                    <a:pt x="2389" y="1947"/>
                  </a:lnTo>
                  <a:lnTo>
                    <a:pt x="2405" y="1952"/>
                  </a:lnTo>
                  <a:lnTo>
                    <a:pt x="2422" y="1958"/>
                  </a:lnTo>
                  <a:lnTo>
                    <a:pt x="2433" y="1984"/>
                  </a:lnTo>
                  <a:lnTo>
                    <a:pt x="2417" y="1984"/>
                  </a:lnTo>
                  <a:lnTo>
                    <a:pt x="2400" y="1979"/>
                  </a:lnTo>
                  <a:lnTo>
                    <a:pt x="2389" y="1979"/>
                  </a:lnTo>
                  <a:lnTo>
                    <a:pt x="2379" y="1984"/>
                  </a:lnTo>
                  <a:lnTo>
                    <a:pt x="2379" y="2001"/>
                  </a:lnTo>
                  <a:lnTo>
                    <a:pt x="2389" y="2017"/>
                  </a:lnTo>
                  <a:lnTo>
                    <a:pt x="2433" y="2028"/>
                  </a:lnTo>
                  <a:lnTo>
                    <a:pt x="2454" y="2012"/>
                  </a:lnTo>
                  <a:lnTo>
                    <a:pt x="2487" y="2006"/>
                  </a:lnTo>
                  <a:lnTo>
                    <a:pt x="2617" y="1958"/>
                  </a:lnTo>
                  <a:lnTo>
                    <a:pt x="2644" y="1909"/>
                  </a:lnTo>
                  <a:lnTo>
                    <a:pt x="2649" y="1893"/>
                  </a:lnTo>
                  <a:lnTo>
                    <a:pt x="2633" y="1828"/>
                  </a:lnTo>
                  <a:lnTo>
                    <a:pt x="2633" y="1790"/>
                  </a:lnTo>
                  <a:lnTo>
                    <a:pt x="2661" y="1731"/>
                  </a:lnTo>
                  <a:lnTo>
                    <a:pt x="2687" y="1736"/>
                  </a:lnTo>
                  <a:lnTo>
                    <a:pt x="2654" y="1611"/>
                  </a:lnTo>
                  <a:lnTo>
                    <a:pt x="2666" y="1546"/>
                  </a:lnTo>
                  <a:lnTo>
                    <a:pt x="2654" y="1427"/>
                  </a:lnTo>
                  <a:lnTo>
                    <a:pt x="2633" y="1330"/>
                  </a:lnTo>
                  <a:lnTo>
                    <a:pt x="2612" y="1298"/>
                  </a:lnTo>
                  <a:lnTo>
                    <a:pt x="2525" y="1179"/>
                  </a:lnTo>
                  <a:lnTo>
                    <a:pt x="2470" y="1049"/>
                  </a:lnTo>
                  <a:lnTo>
                    <a:pt x="2400" y="958"/>
                  </a:lnTo>
                  <a:lnTo>
                    <a:pt x="2400" y="941"/>
                  </a:lnTo>
                  <a:lnTo>
                    <a:pt x="2395" y="925"/>
                  </a:lnTo>
                  <a:lnTo>
                    <a:pt x="2373" y="870"/>
                  </a:lnTo>
                  <a:lnTo>
                    <a:pt x="2373" y="849"/>
                  </a:lnTo>
                  <a:lnTo>
                    <a:pt x="2395" y="817"/>
                  </a:lnTo>
                  <a:lnTo>
                    <a:pt x="2395" y="800"/>
                  </a:lnTo>
                  <a:lnTo>
                    <a:pt x="2303" y="682"/>
                  </a:lnTo>
                  <a:lnTo>
                    <a:pt x="2254" y="627"/>
                  </a:lnTo>
                  <a:lnTo>
                    <a:pt x="2221" y="606"/>
                  </a:lnTo>
                  <a:lnTo>
                    <a:pt x="2210" y="589"/>
                  </a:lnTo>
                  <a:lnTo>
                    <a:pt x="2151" y="514"/>
                  </a:lnTo>
                  <a:lnTo>
                    <a:pt x="2075" y="373"/>
                  </a:lnTo>
                  <a:lnTo>
                    <a:pt x="2054" y="292"/>
                  </a:lnTo>
                  <a:lnTo>
                    <a:pt x="2005" y="173"/>
                  </a:lnTo>
                  <a:lnTo>
                    <a:pt x="2005" y="157"/>
                  </a:lnTo>
                  <a:lnTo>
                    <a:pt x="1983" y="141"/>
                  </a:lnTo>
                  <a:lnTo>
                    <a:pt x="1972" y="135"/>
                  </a:lnTo>
                  <a:lnTo>
                    <a:pt x="1961" y="48"/>
                  </a:lnTo>
                  <a:lnTo>
                    <a:pt x="1951" y="22"/>
                  </a:lnTo>
                  <a:lnTo>
                    <a:pt x="1923" y="27"/>
                  </a:lnTo>
                  <a:lnTo>
                    <a:pt x="1870" y="27"/>
                  </a:lnTo>
                  <a:lnTo>
                    <a:pt x="1810" y="0"/>
                  </a:lnTo>
                  <a:lnTo>
                    <a:pt x="1788" y="16"/>
                  </a:lnTo>
                  <a:lnTo>
                    <a:pt x="1777" y="32"/>
                  </a:lnTo>
                  <a:lnTo>
                    <a:pt x="1772" y="60"/>
                  </a:lnTo>
                  <a:lnTo>
                    <a:pt x="1798" y="141"/>
                  </a:lnTo>
                  <a:lnTo>
                    <a:pt x="1788" y="183"/>
                  </a:lnTo>
                  <a:lnTo>
                    <a:pt x="1750" y="178"/>
                  </a:lnTo>
                  <a:lnTo>
                    <a:pt x="1733" y="162"/>
                  </a:lnTo>
                  <a:lnTo>
                    <a:pt x="1723" y="120"/>
                  </a:lnTo>
                  <a:lnTo>
                    <a:pt x="872" y="173"/>
                  </a:lnTo>
                  <a:lnTo>
                    <a:pt x="856" y="146"/>
                  </a:lnTo>
                  <a:lnTo>
                    <a:pt x="856" y="120"/>
                  </a:lnTo>
                  <a:lnTo>
                    <a:pt x="828" y="92"/>
                  </a:lnTo>
                  <a:lnTo>
                    <a:pt x="823" y="71"/>
                  </a:lnTo>
                  <a:close/>
                </a:path>
              </a:pathLst>
            </a:custGeom>
            <a:solidFill>
              <a:schemeClr val="tx1">
                <a:lumMod val="50000"/>
                <a:lumOff val="50000"/>
              </a:schemeClr>
            </a:solidFill>
            <a:ln w="9525">
              <a:solidFill>
                <a:schemeClr val="tx1">
                  <a:lumMod val="50000"/>
                  <a:lumOff val="50000"/>
                </a:schemeClr>
              </a:solidFill>
              <a:round/>
              <a:headEnd/>
              <a:tailEnd/>
            </a:ln>
          </p:spPr>
        </p:sp>
        <p:sp>
          <p:nvSpPr>
            <p:cNvPr id="15" name="VA"/>
            <p:cNvSpPr>
              <a:spLocks/>
            </p:cNvSpPr>
            <p:nvPr/>
          </p:nvSpPr>
          <p:spPr bwMode="auto">
            <a:xfrm>
              <a:off x="3544555" y="1950884"/>
              <a:ext cx="546455" cy="313580"/>
            </a:xfrm>
            <a:custGeom>
              <a:avLst/>
              <a:gdLst>
                <a:gd name="T0" fmla="*/ 2147483647 w 2244"/>
                <a:gd name="T1" fmla="*/ 2147483647 h 1281"/>
                <a:gd name="T2" fmla="*/ 2147483647 w 2244"/>
                <a:gd name="T3" fmla="*/ 2147483647 h 1281"/>
                <a:gd name="T4" fmla="*/ 2147483647 w 2244"/>
                <a:gd name="T5" fmla="*/ 2147483647 h 1281"/>
                <a:gd name="T6" fmla="*/ 2147483647 w 2244"/>
                <a:gd name="T7" fmla="*/ 2147483647 h 1281"/>
                <a:gd name="T8" fmla="*/ 0 w 2244"/>
                <a:gd name="T9" fmla="*/ 2147483647 h 1281"/>
                <a:gd name="T10" fmla="*/ 2147483647 w 2244"/>
                <a:gd name="T11" fmla="*/ 2147483647 h 1281"/>
                <a:gd name="T12" fmla="*/ 2147483647 w 2244"/>
                <a:gd name="T13" fmla="*/ 2147483647 h 1281"/>
                <a:gd name="T14" fmla="*/ 2147483647 w 2244"/>
                <a:gd name="T15" fmla="*/ 2147483647 h 1281"/>
                <a:gd name="T16" fmla="*/ 2147483647 w 2244"/>
                <a:gd name="T17" fmla="*/ 2147483647 h 1281"/>
                <a:gd name="T18" fmla="*/ 2147483647 w 2244"/>
                <a:gd name="T19" fmla="*/ 2147483647 h 1281"/>
                <a:gd name="T20" fmla="*/ 2147483647 w 2244"/>
                <a:gd name="T21" fmla="*/ 2147483647 h 1281"/>
                <a:gd name="T22" fmla="*/ 2147483647 w 2244"/>
                <a:gd name="T23" fmla="*/ 2147483647 h 1281"/>
                <a:gd name="T24" fmla="*/ 2147483647 w 2244"/>
                <a:gd name="T25" fmla="*/ 2147483647 h 1281"/>
                <a:gd name="T26" fmla="*/ 2147483647 w 2244"/>
                <a:gd name="T27" fmla="*/ 2147483647 h 1281"/>
                <a:gd name="T28" fmla="*/ 2147483647 w 2244"/>
                <a:gd name="T29" fmla="*/ 2147483647 h 1281"/>
                <a:gd name="T30" fmla="*/ 2147483647 w 2244"/>
                <a:gd name="T31" fmla="*/ 2147483647 h 1281"/>
                <a:gd name="T32" fmla="*/ 2147483647 w 2244"/>
                <a:gd name="T33" fmla="*/ 2147483647 h 1281"/>
                <a:gd name="T34" fmla="*/ 2147483647 w 2244"/>
                <a:gd name="T35" fmla="*/ 2147483647 h 1281"/>
                <a:gd name="T36" fmla="*/ 2147483647 w 2244"/>
                <a:gd name="T37" fmla="*/ 2147483647 h 1281"/>
                <a:gd name="T38" fmla="*/ 2147483647 w 2244"/>
                <a:gd name="T39" fmla="*/ 2147483647 h 1281"/>
                <a:gd name="T40" fmla="*/ 2147483647 w 2244"/>
                <a:gd name="T41" fmla="*/ 2147483647 h 1281"/>
                <a:gd name="T42" fmla="*/ 2147483647 w 2244"/>
                <a:gd name="T43" fmla="*/ 2147483647 h 1281"/>
                <a:gd name="T44" fmla="*/ 2147483647 w 2244"/>
                <a:gd name="T45" fmla="*/ 2147483647 h 1281"/>
                <a:gd name="T46" fmla="*/ 2147483647 w 2244"/>
                <a:gd name="T47" fmla="*/ 2147483647 h 1281"/>
                <a:gd name="T48" fmla="*/ 2147483647 w 2244"/>
                <a:gd name="T49" fmla="*/ 2147483647 h 1281"/>
                <a:gd name="T50" fmla="*/ 2147483647 w 2244"/>
                <a:gd name="T51" fmla="*/ 2147483647 h 1281"/>
                <a:gd name="T52" fmla="*/ 2147483647 w 2244"/>
                <a:gd name="T53" fmla="*/ 2147483647 h 1281"/>
                <a:gd name="T54" fmla="*/ 2147483647 w 2244"/>
                <a:gd name="T55" fmla="*/ 2147483647 h 1281"/>
                <a:gd name="T56" fmla="*/ 2147483647 w 2244"/>
                <a:gd name="T57" fmla="*/ 2147483647 h 1281"/>
                <a:gd name="T58" fmla="*/ 2147483647 w 2244"/>
                <a:gd name="T59" fmla="*/ 2147483647 h 1281"/>
                <a:gd name="T60" fmla="*/ 2147483647 w 2244"/>
                <a:gd name="T61" fmla="*/ 0 h 1281"/>
                <a:gd name="T62" fmla="*/ 2147483647 w 2244"/>
                <a:gd name="T63" fmla="*/ 2147483647 h 1281"/>
                <a:gd name="T64" fmla="*/ 2147483647 w 2244"/>
                <a:gd name="T65" fmla="*/ 2147483647 h 1281"/>
                <a:gd name="T66" fmla="*/ 2147483647 w 2244"/>
                <a:gd name="T67" fmla="*/ 2147483647 h 1281"/>
                <a:gd name="T68" fmla="*/ 2147483647 w 2244"/>
                <a:gd name="T69" fmla="*/ 2147483647 h 1281"/>
                <a:gd name="T70" fmla="*/ 2147483647 w 2244"/>
                <a:gd name="T71" fmla="*/ 2147483647 h 1281"/>
                <a:gd name="T72" fmla="*/ 2147483647 w 2244"/>
                <a:gd name="T73" fmla="*/ 2147483647 h 1281"/>
                <a:gd name="T74" fmla="*/ 2147483647 w 2244"/>
                <a:gd name="T75" fmla="*/ 2147483647 h 1281"/>
                <a:gd name="T76" fmla="*/ 2147483647 w 2244"/>
                <a:gd name="T77" fmla="*/ 2147483647 h 1281"/>
                <a:gd name="T78" fmla="*/ 2147483647 w 2244"/>
                <a:gd name="T79" fmla="*/ 2147483647 h 1281"/>
                <a:gd name="T80" fmla="*/ 2147483647 w 2244"/>
                <a:gd name="T81" fmla="*/ 2147483647 h 1281"/>
                <a:gd name="T82" fmla="*/ 2147483647 w 2244"/>
                <a:gd name="T83" fmla="*/ 2147483647 h 1281"/>
                <a:gd name="T84" fmla="*/ 2147483647 w 2244"/>
                <a:gd name="T85" fmla="*/ 2147483647 h 1281"/>
                <a:gd name="T86" fmla="*/ 2147483647 w 2244"/>
                <a:gd name="T87" fmla="*/ 2147483647 h 1281"/>
                <a:gd name="T88" fmla="*/ 2147483647 w 2244"/>
                <a:gd name="T89" fmla="*/ 2147483647 h 1281"/>
                <a:gd name="T90" fmla="*/ 2147483647 w 2244"/>
                <a:gd name="T91" fmla="*/ 2147483647 h 1281"/>
                <a:gd name="T92" fmla="*/ 2147483647 w 2244"/>
                <a:gd name="T93" fmla="*/ 2147483647 h 1281"/>
                <a:gd name="T94" fmla="*/ 2147483647 w 2244"/>
                <a:gd name="T95" fmla="*/ 2147483647 h 1281"/>
                <a:gd name="T96" fmla="*/ 2147483647 w 2244"/>
                <a:gd name="T97" fmla="*/ 2147483647 h 1281"/>
                <a:gd name="T98" fmla="*/ 2147483647 w 2244"/>
                <a:gd name="T99" fmla="*/ 2147483647 h 1281"/>
                <a:gd name="T100" fmla="*/ 2147483647 w 2244"/>
                <a:gd name="T101" fmla="*/ 2147483647 h 1281"/>
                <a:gd name="T102" fmla="*/ 2147483647 w 2244"/>
                <a:gd name="T103" fmla="*/ 2147483647 h 1281"/>
                <a:gd name="T104" fmla="*/ 2147483647 w 2244"/>
                <a:gd name="T105" fmla="*/ 2147483647 h 1281"/>
                <a:gd name="T106" fmla="*/ 2147483647 w 2244"/>
                <a:gd name="T107" fmla="*/ 2147483647 h 1281"/>
                <a:gd name="T108" fmla="*/ 2147483647 w 2244"/>
                <a:gd name="T109" fmla="*/ 2147483647 h 1281"/>
                <a:gd name="T110" fmla="*/ 2147483647 w 2244"/>
                <a:gd name="T111" fmla="*/ 2147483647 h 1281"/>
                <a:gd name="T112" fmla="*/ 2147483647 w 2244"/>
                <a:gd name="T113" fmla="*/ 2147483647 h 1281"/>
                <a:gd name="T114" fmla="*/ 2147483647 w 2244"/>
                <a:gd name="T115" fmla="*/ 2147483647 h 1281"/>
                <a:gd name="T116" fmla="*/ 2147483647 w 2244"/>
                <a:gd name="T117" fmla="*/ 2147483647 h 1281"/>
                <a:gd name="T118" fmla="*/ 2147483647 w 2244"/>
                <a:gd name="T119" fmla="*/ 2147483647 h 1281"/>
                <a:gd name="T120" fmla="*/ 2147483647 w 2244"/>
                <a:gd name="T121" fmla="*/ 2147483647 h 1281"/>
                <a:gd name="T122" fmla="*/ 2147483647 w 2244"/>
                <a:gd name="T123" fmla="*/ 2147483647 h 1281"/>
                <a:gd name="T124" fmla="*/ 2147483647 w 2244"/>
                <a:gd name="T125" fmla="*/ 2147483647 h 12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44"/>
                <a:gd name="T190" fmla="*/ 0 h 1281"/>
                <a:gd name="T191" fmla="*/ 2244 w 2244"/>
                <a:gd name="T192" fmla="*/ 1281 h 12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44" h="1281">
                  <a:moveTo>
                    <a:pt x="2217" y="935"/>
                  </a:moveTo>
                  <a:lnTo>
                    <a:pt x="1474" y="1076"/>
                  </a:lnTo>
                  <a:lnTo>
                    <a:pt x="700" y="1206"/>
                  </a:lnTo>
                  <a:lnTo>
                    <a:pt x="683" y="1200"/>
                  </a:lnTo>
                  <a:lnTo>
                    <a:pt x="651" y="1206"/>
                  </a:lnTo>
                  <a:lnTo>
                    <a:pt x="569" y="1216"/>
                  </a:lnTo>
                  <a:lnTo>
                    <a:pt x="574" y="1200"/>
                  </a:lnTo>
                  <a:lnTo>
                    <a:pt x="493" y="1216"/>
                  </a:lnTo>
                  <a:lnTo>
                    <a:pt x="493" y="1222"/>
                  </a:lnTo>
                  <a:lnTo>
                    <a:pt x="0" y="1281"/>
                  </a:lnTo>
                  <a:lnTo>
                    <a:pt x="22" y="1265"/>
                  </a:lnTo>
                  <a:lnTo>
                    <a:pt x="125" y="1216"/>
                  </a:lnTo>
                  <a:lnTo>
                    <a:pt x="141" y="1190"/>
                  </a:lnTo>
                  <a:lnTo>
                    <a:pt x="195" y="1146"/>
                  </a:lnTo>
                  <a:lnTo>
                    <a:pt x="201" y="1119"/>
                  </a:lnTo>
                  <a:lnTo>
                    <a:pt x="206" y="1109"/>
                  </a:lnTo>
                  <a:lnTo>
                    <a:pt x="239" y="1092"/>
                  </a:lnTo>
                  <a:lnTo>
                    <a:pt x="239" y="1060"/>
                  </a:lnTo>
                  <a:lnTo>
                    <a:pt x="271" y="1033"/>
                  </a:lnTo>
                  <a:lnTo>
                    <a:pt x="418" y="903"/>
                  </a:lnTo>
                  <a:lnTo>
                    <a:pt x="428" y="876"/>
                  </a:lnTo>
                  <a:lnTo>
                    <a:pt x="439" y="881"/>
                  </a:lnTo>
                  <a:lnTo>
                    <a:pt x="428" y="909"/>
                  </a:lnTo>
                  <a:lnTo>
                    <a:pt x="472" y="951"/>
                  </a:lnTo>
                  <a:lnTo>
                    <a:pt x="537" y="979"/>
                  </a:lnTo>
                  <a:lnTo>
                    <a:pt x="569" y="979"/>
                  </a:lnTo>
                  <a:lnTo>
                    <a:pt x="602" y="951"/>
                  </a:lnTo>
                  <a:lnTo>
                    <a:pt x="607" y="935"/>
                  </a:lnTo>
                  <a:lnTo>
                    <a:pt x="629" y="919"/>
                  </a:lnTo>
                  <a:lnTo>
                    <a:pt x="656" y="941"/>
                  </a:lnTo>
                  <a:lnTo>
                    <a:pt x="667" y="946"/>
                  </a:lnTo>
                  <a:lnTo>
                    <a:pt x="688" y="941"/>
                  </a:lnTo>
                  <a:lnTo>
                    <a:pt x="765" y="914"/>
                  </a:lnTo>
                  <a:lnTo>
                    <a:pt x="775" y="865"/>
                  </a:lnTo>
                  <a:lnTo>
                    <a:pt x="781" y="865"/>
                  </a:lnTo>
                  <a:lnTo>
                    <a:pt x="797" y="881"/>
                  </a:lnTo>
                  <a:lnTo>
                    <a:pt x="856" y="828"/>
                  </a:lnTo>
                  <a:lnTo>
                    <a:pt x="879" y="838"/>
                  </a:lnTo>
                  <a:lnTo>
                    <a:pt x="927" y="773"/>
                  </a:lnTo>
                  <a:lnTo>
                    <a:pt x="916" y="752"/>
                  </a:lnTo>
                  <a:lnTo>
                    <a:pt x="921" y="708"/>
                  </a:lnTo>
                  <a:lnTo>
                    <a:pt x="970" y="617"/>
                  </a:lnTo>
                  <a:lnTo>
                    <a:pt x="1035" y="373"/>
                  </a:lnTo>
                  <a:lnTo>
                    <a:pt x="1046" y="373"/>
                  </a:lnTo>
                  <a:lnTo>
                    <a:pt x="1084" y="394"/>
                  </a:lnTo>
                  <a:lnTo>
                    <a:pt x="1084" y="411"/>
                  </a:lnTo>
                  <a:lnTo>
                    <a:pt x="1106" y="427"/>
                  </a:lnTo>
                  <a:lnTo>
                    <a:pt x="1144" y="422"/>
                  </a:lnTo>
                  <a:lnTo>
                    <a:pt x="1165" y="378"/>
                  </a:lnTo>
                  <a:lnTo>
                    <a:pt x="1193" y="287"/>
                  </a:lnTo>
                  <a:lnTo>
                    <a:pt x="1214" y="254"/>
                  </a:lnTo>
                  <a:lnTo>
                    <a:pt x="1247" y="265"/>
                  </a:lnTo>
                  <a:lnTo>
                    <a:pt x="1268" y="211"/>
                  </a:lnTo>
                  <a:lnTo>
                    <a:pt x="1290" y="206"/>
                  </a:lnTo>
                  <a:lnTo>
                    <a:pt x="1312" y="178"/>
                  </a:lnTo>
                  <a:lnTo>
                    <a:pt x="1333" y="130"/>
                  </a:lnTo>
                  <a:lnTo>
                    <a:pt x="1344" y="119"/>
                  </a:lnTo>
                  <a:lnTo>
                    <a:pt x="1349" y="103"/>
                  </a:lnTo>
                  <a:lnTo>
                    <a:pt x="1333" y="92"/>
                  </a:lnTo>
                  <a:lnTo>
                    <a:pt x="1339" y="22"/>
                  </a:lnTo>
                  <a:lnTo>
                    <a:pt x="1349" y="6"/>
                  </a:lnTo>
                  <a:lnTo>
                    <a:pt x="1360" y="0"/>
                  </a:lnTo>
                  <a:lnTo>
                    <a:pt x="1491" y="81"/>
                  </a:lnTo>
                  <a:lnTo>
                    <a:pt x="1512" y="92"/>
                  </a:lnTo>
                  <a:lnTo>
                    <a:pt x="1518" y="87"/>
                  </a:lnTo>
                  <a:lnTo>
                    <a:pt x="1534" y="16"/>
                  </a:lnTo>
                  <a:lnTo>
                    <a:pt x="1556" y="11"/>
                  </a:lnTo>
                  <a:lnTo>
                    <a:pt x="1582" y="22"/>
                  </a:lnTo>
                  <a:lnTo>
                    <a:pt x="1610" y="32"/>
                  </a:lnTo>
                  <a:lnTo>
                    <a:pt x="1588" y="60"/>
                  </a:lnTo>
                  <a:lnTo>
                    <a:pt x="1621" y="92"/>
                  </a:lnTo>
                  <a:lnTo>
                    <a:pt x="1680" y="92"/>
                  </a:lnTo>
                  <a:lnTo>
                    <a:pt x="1702" y="119"/>
                  </a:lnTo>
                  <a:lnTo>
                    <a:pt x="1740" y="136"/>
                  </a:lnTo>
                  <a:lnTo>
                    <a:pt x="1767" y="168"/>
                  </a:lnTo>
                  <a:lnTo>
                    <a:pt x="1761" y="183"/>
                  </a:lnTo>
                  <a:lnTo>
                    <a:pt x="1723" y="248"/>
                  </a:lnTo>
                  <a:lnTo>
                    <a:pt x="1702" y="303"/>
                  </a:lnTo>
                  <a:lnTo>
                    <a:pt x="1707" y="346"/>
                  </a:lnTo>
                  <a:lnTo>
                    <a:pt x="1751" y="346"/>
                  </a:lnTo>
                  <a:lnTo>
                    <a:pt x="1789" y="324"/>
                  </a:lnTo>
                  <a:lnTo>
                    <a:pt x="1821" y="357"/>
                  </a:lnTo>
                  <a:lnTo>
                    <a:pt x="1837" y="368"/>
                  </a:lnTo>
                  <a:lnTo>
                    <a:pt x="1849" y="373"/>
                  </a:lnTo>
                  <a:lnTo>
                    <a:pt x="1870" y="389"/>
                  </a:lnTo>
                  <a:lnTo>
                    <a:pt x="1886" y="394"/>
                  </a:lnTo>
                  <a:lnTo>
                    <a:pt x="1902" y="384"/>
                  </a:lnTo>
                  <a:lnTo>
                    <a:pt x="1914" y="384"/>
                  </a:lnTo>
                  <a:lnTo>
                    <a:pt x="1984" y="422"/>
                  </a:lnTo>
                  <a:lnTo>
                    <a:pt x="2033" y="433"/>
                  </a:lnTo>
                  <a:lnTo>
                    <a:pt x="2054" y="465"/>
                  </a:lnTo>
                  <a:lnTo>
                    <a:pt x="2054" y="476"/>
                  </a:lnTo>
                  <a:lnTo>
                    <a:pt x="2033" y="492"/>
                  </a:lnTo>
                  <a:lnTo>
                    <a:pt x="2043" y="540"/>
                  </a:lnTo>
                  <a:lnTo>
                    <a:pt x="2033" y="552"/>
                  </a:lnTo>
                  <a:lnTo>
                    <a:pt x="2021" y="563"/>
                  </a:lnTo>
                  <a:lnTo>
                    <a:pt x="2070" y="589"/>
                  </a:lnTo>
                  <a:lnTo>
                    <a:pt x="2086" y="622"/>
                  </a:lnTo>
                  <a:lnTo>
                    <a:pt x="2086" y="638"/>
                  </a:lnTo>
                  <a:lnTo>
                    <a:pt x="2081" y="649"/>
                  </a:lnTo>
                  <a:lnTo>
                    <a:pt x="2038" y="643"/>
                  </a:lnTo>
                  <a:lnTo>
                    <a:pt x="2033" y="659"/>
                  </a:lnTo>
                  <a:lnTo>
                    <a:pt x="2049" y="675"/>
                  </a:lnTo>
                  <a:lnTo>
                    <a:pt x="2054" y="670"/>
                  </a:lnTo>
                  <a:lnTo>
                    <a:pt x="2054" y="687"/>
                  </a:lnTo>
                  <a:lnTo>
                    <a:pt x="2033" y="698"/>
                  </a:lnTo>
                  <a:lnTo>
                    <a:pt x="2021" y="698"/>
                  </a:lnTo>
                  <a:lnTo>
                    <a:pt x="2016" y="703"/>
                  </a:lnTo>
                  <a:lnTo>
                    <a:pt x="2033" y="714"/>
                  </a:lnTo>
                  <a:lnTo>
                    <a:pt x="2065" y="719"/>
                  </a:lnTo>
                  <a:lnTo>
                    <a:pt x="2098" y="735"/>
                  </a:lnTo>
                  <a:lnTo>
                    <a:pt x="2108" y="746"/>
                  </a:lnTo>
                  <a:lnTo>
                    <a:pt x="2070" y="784"/>
                  </a:lnTo>
                  <a:lnTo>
                    <a:pt x="2054" y="784"/>
                  </a:lnTo>
                  <a:lnTo>
                    <a:pt x="2016" y="768"/>
                  </a:lnTo>
                  <a:lnTo>
                    <a:pt x="2016" y="784"/>
                  </a:lnTo>
                  <a:lnTo>
                    <a:pt x="2038" y="800"/>
                  </a:lnTo>
                  <a:lnTo>
                    <a:pt x="2070" y="822"/>
                  </a:lnTo>
                  <a:lnTo>
                    <a:pt x="2098" y="811"/>
                  </a:lnTo>
                  <a:lnTo>
                    <a:pt x="2130" y="784"/>
                  </a:lnTo>
                  <a:lnTo>
                    <a:pt x="2163" y="789"/>
                  </a:lnTo>
                  <a:lnTo>
                    <a:pt x="2205" y="784"/>
                  </a:lnTo>
                  <a:lnTo>
                    <a:pt x="2212" y="795"/>
                  </a:lnTo>
                  <a:lnTo>
                    <a:pt x="2244" y="898"/>
                  </a:lnTo>
                  <a:lnTo>
                    <a:pt x="2222" y="919"/>
                  </a:lnTo>
                  <a:lnTo>
                    <a:pt x="2212" y="919"/>
                  </a:lnTo>
                  <a:lnTo>
                    <a:pt x="2217" y="935"/>
                  </a:lnTo>
                  <a:close/>
                </a:path>
              </a:pathLst>
            </a:custGeom>
            <a:solidFill>
              <a:schemeClr val="tx1">
                <a:lumMod val="50000"/>
                <a:lumOff val="50000"/>
              </a:schemeClr>
            </a:solidFill>
            <a:ln w="9525">
              <a:solidFill>
                <a:schemeClr val="tx1">
                  <a:lumMod val="50000"/>
                  <a:lumOff val="50000"/>
                </a:schemeClr>
              </a:solidFill>
              <a:round/>
              <a:headEnd/>
              <a:tailEnd/>
            </a:ln>
          </p:spPr>
        </p:sp>
        <p:sp>
          <p:nvSpPr>
            <p:cNvPr id="16" name="NC"/>
            <p:cNvSpPr>
              <a:spLocks/>
            </p:cNvSpPr>
            <p:nvPr/>
          </p:nvSpPr>
          <p:spPr bwMode="auto">
            <a:xfrm>
              <a:off x="3488302" y="2176017"/>
              <a:ext cx="634852" cy="273377"/>
            </a:xfrm>
            <a:custGeom>
              <a:avLst/>
              <a:gdLst>
                <a:gd name="T0" fmla="*/ 2147483647 w 2596"/>
                <a:gd name="T1" fmla="*/ 2147483647 h 1109"/>
                <a:gd name="T2" fmla="*/ 2147483647 w 2596"/>
                <a:gd name="T3" fmla="*/ 2147483647 h 1109"/>
                <a:gd name="T4" fmla="*/ 2147483647 w 2596"/>
                <a:gd name="T5" fmla="*/ 2147483647 h 1109"/>
                <a:gd name="T6" fmla="*/ 2147483647 w 2596"/>
                <a:gd name="T7" fmla="*/ 2147483647 h 1109"/>
                <a:gd name="T8" fmla="*/ 2147483647 w 2596"/>
                <a:gd name="T9" fmla="*/ 2147483647 h 1109"/>
                <a:gd name="T10" fmla="*/ 2147483647 w 2596"/>
                <a:gd name="T11" fmla="*/ 2147483647 h 1109"/>
                <a:gd name="T12" fmla="*/ 2147483647 w 2596"/>
                <a:gd name="T13" fmla="*/ 2147483647 h 1109"/>
                <a:gd name="T14" fmla="*/ 2147483647 w 2596"/>
                <a:gd name="T15" fmla="*/ 2147483647 h 1109"/>
                <a:gd name="T16" fmla="*/ 2147483647 w 2596"/>
                <a:gd name="T17" fmla="*/ 2147483647 h 1109"/>
                <a:gd name="T18" fmla="*/ 2147483647 w 2596"/>
                <a:gd name="T19" fmla="*/ 2147483647 h 1109"/>
                <a:gd name="T20" fmla="*/ 2147483647 w 2596"/>
                <a:gd name="T21" fmla="*/ 2147483647 h 1109"/>
                <a:gd name="T22" fmla="*/ 2147483647 w 2596"/>
                <a:gd name="T23" fmla="*/ 2147483647 h 1109"/>
                <a:gd name="T24" fmla="*/ 2147483647 w 2596"/>
                <a:gd name="T25" fmla="*/ 2147483647 h 1109"/>
                <a:gd name="T26" fmla="*/ 2147483647 w 2596"/>
                <a:gd name="T27" fmla="*/ 2147483647 h 1109"/>
                <a:gd name="T28" fmla="*/ 2147483647 w 2596"/>
                <a:gd name="T29" fmla="*/ 2147483647 h 1109"/>
                <a:gd name="T30" fmla="*/ 2147483647 w 2596"/>
                <a:gd name="T31" fmla="*/ 2147483647 h 1109"/>
                <a:gd name="T32" fmla="*/ 2147483647 w 2596"/>
                <a:gd name="T33" fmla="*/ 2147483647 h 1109"/>
                <a:gd name="T34" fmla="*/ 2147483647 w 2596"/>
                <a:gd name="T35" fmla="*/ 2147483647 h 1109"/>
                <a:gd name="T36" fmla="*/ 2147483647 w 2596"/>
                <a:gd name="T37" fmla="*/ 2147483647 h 1109"/>
                <a:gd name="T38" fmla="*/ 2147483647 w 2596"/>
                <a:gd name="T39" fmla="*/ 2147483647 h 1109"/>
                <a:gd name="T40" fmla="*/ 2147483647 w 2596"/>
                <a:gd name="T41" fmla="*/ 2147483647 h 1109"/>
                <a:gd name="T42" fmla="*/ 2147483647 w 2596"/>
                <a:gd name="T43" fmla="*/ 2147483647 h 1109"/>
                <a:gd name="T44" fmla="*/ 2147483647 w 2596"/>
                <a:gd name="T45" fmla="*/ 2147483647 h 1109"/>
                <a:gd name="T46" fmla="*/ 2147483647 w 2596"/>
                <a:gd name="T47" fmla="*/ 2147483647 h 1109"/>
                <a:gd name="T48" fmla="*/ 2147483647 w 2596"/>
                <a:gd name="T49" fmla="*/ 2147483647 h 1109"/>
                <a:gd name="T50" fmla="*/ 2147483647 w 2596"/>
                <a:gd name="T51" fmla="*/ 2147483647 h 1109"/>
                <a:gd name="T52" fmla="*/ 2147483647 w 2596"/>
                <a:gd name="T53" fmla="*/ 2147483647 h 1109"/>
                <a:gd name="T54" fmla="*/ 2147483647 w 2596"/>
                <a:gd name="T55" fmla="*/ 2147483647 h 1109"/>
                <a:gd name="T56" fmla="*/ 2147483647 w 2596"/>
                <a:gd name="T57" fmla="*/ 2147483647 h 1109"/>
                <a:gd name="T58" fmla="*/ 2147483647 w 2596"/>
                <a:gd name="T59" fmla="*/ 2147483647 h 1109"/>
                <a:gd name="T60" fmla="*/ 2147483647 w 2596"/>
                <a:gd name="T61" fmla="*/ 2147483647 h 1109"/>
                <a:gd name="T62" fmla="*/ 2147483647 w 2596"/>
                <a:gd name="T63" fmla="*/ 2147483647 h 1109"/>
                <a:gd name="T64" fmla="*/ 2147483647 w 2596"/>
                <a:gd name="T65" fmla="*/ 2147483647 h 1109"/>
                <a:gd name="T66" fmla="*/ 2147483647 w 2596"/>
                <a:gd name="T67" fmla="*/ 2147483647 h 1109"/>
                <a:gd name="T68" fmla="*/ 2147483647 w 2596"/>
                <a:gd name="T69" fmla="*/ 2147483647 h 1109"/>
                <a:gd name="T70" fmla="*/ 2147483647 w 2596"/>
                <a:gd name="T71" fmla="*/ 2147483647 h 1109"/>
                <a:gd name="T72" fmla="*/ 2147483647 w 2596"/>
                <a:gd name="T73" fmla="*/ 2147483647 h 1109"/>
                <a:gd name="T74" fmla="*/ 2147483647 w 2596"/>
                <a:gd name="T75" fmla="*/ 2147483647 h 1109"/>
                <a:gd name="T76" fmla="*/ 2147483647 w 2596"/>
                <a:gd name="T77" fmla="*/ 2147483647 h 1109"/>
                <a:gd name="T78" fmla="*/ 2147483647 w 2596"/>
                <a:gd name="T79" fmla="*/ 2147483647 h 1109"/>
                <a:gd name="T80" fmla="*/ 2147483647 w 2596"/>
                <a:gd name="T81" fmla="*/ 2147483647 h 1109"/>
                <a:gd name="T82" fmla="*/ 2147483647 w 2596"/>
                <a:gd name="T83" fmla="*/ 2147483647 h 1109"/>
                <a:gd name="T84" fmla="*/ 2147483647 w 2596"/>
                <a:gd name="T85" fmla="*/ 2147483647 h 1109"/>
                <a:gd name="T86" fmla="*/ 2147483647 w 2596"/>
                <a:gd name="T87" fmla="*/ 2147483647 h 1109"/>
                <a:gd name="T88" fmla="*/ 2147483647 w 2596"/>
                <a:gd name="T89" fmla="*/ 2147483647 h 1109"/>
                <a:gd name="T90" fmla="*/ 2147483647 w 2596"/>
                <a:gd name="T91" fmla="*/ 2147483647 h 1109"/>
                <a:gd name="T92" fmla="*/ 2147483647 w 2596"/>
                <a:gd name="T93" fmla="*/ 2147483647 h 1109"/>
                <a:gd name="T94" fmla="*/ 2147483647 w 2596"/>
                <a:gd name="T95" fmla="*/ 2147483647 h 1109"/>
                <a:gd name="T96" fmla="*/ 2147483647 w 2596"/>
                <a:gd name="T97" fmla="*/ 2147483647 h 1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96"/>
                <a:gd name="T148" fmla="*/ 0 h 1109"/>
                <a:gd name="T149" fmla="*/ 2596 w 2596"/>
                <a:gd name="T150" fmla="*/ 1109 h 1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96" h="1109">
                  <a:moveTo>
                    <a:pt x="0" y="990"/>
                  </a:moveTo>
                  <a:lnTo>
                    <a:pt x="5" y="898"/>
                  </a:lnTo>
                  <a:lnTo>
                    <a:pt x="33" y="903"/>
                  </a:lnTo>
                  <a:lnTo>
                    <a:pt x="49" y="898"/>
                  </a:lnTo>
                  <a:lnTo>
                    <a:pt x="70" y="877"/>
                  </a:lnTo>
                  <a:lnTo>
                    <a:pt x="70" y="855"/>
                  </a:lnTo>
                  <a:lnTo>
                    <a:pt x="70" y="833"/>
                  </a:lnTo>
                  <a:lnTo>
                    <a:pt x="76" y="812"/>
                  </a:lnTo>
                  <a:lnTo>
                    <a:pt x="103" y="785"/>
                  </a:lnTo>
                  <a:lnTo>
                    <a:pt x="163" y="763"/>
                  </a:lnTo>
                  <a:lnTo>
                    <a:pt x="233" y="741"/>
                  </a:lnTo>
                  <a:lnTo>
                    <a:pt x="303" y="682"/>
                  </a:lnTo>
                  <a:lnTo>
                    <a:pt x="331" y="671"/>
                  </a:lnTo>
                  <a:lnTo>
                    <a:pt x="374" y="633"/>
                  </a:lnTo>
                  <a:lnTo>
                    <a:pt x="380" y="596"/>
                  </a:lnTo>
                  <a:lnTo>
                    <a:pt x="391" y="596"/>
                  </a:lnTo>
                  <a:lnTo>
                    <a:pt x="407" y="596"/>
                  </a:lnTo>
                  <a:lnTo>
                    <a:pt x="417" y="580"/>
                  </a:lnTo>
                  <a:lnTo>
                    <a:pt x="423" y="568"/>
                  </a:lnTo>
                  <a:lnTo>
                    <a:pt x="450" y="547"/>
                  </a:lnTo>
                  <a:lnTo>
                    <a:pt x="455" y="547"/>
                  </a:lnTo>
                  <a:lnTo>
                    <a:pt x="477" y="563"/>
                  </a:lnTo>
                  <a:lnTo>
                    <a:pt x="499" y="547"/>
                  </a:lnTo>
                  <a:lnTo>
                    <a:pt x="504" y="536"/>
                  </a:lnTo>
                  <a:lnTo>
                    <a:pt x="536" y="509"/>
                  </a:lnTo>
                  <a:lnTo>
                    <a:pt x="564" y="498"/>
                  </a:lnTo>
                  <a:lnTo>
                    <a:pt x="612" y="492"/>
                  </a:lnTo>
                  <a:lnTo>
                    <a:pt x="661" y="411"/>
                  </a:lnTo>
                  <a:lnTo>
                    <a:pt x="705" y="385"/>
                  </a:lnTo>
                  <a:lnTo>
                    <a:pt x="705" y="362"/>
                  </a:lnTo>
                  <a:lnTo>
                    <a:pt x="715" y="341"/>
                  </a:lnTo>
                  <a:lnTo>
                    <a:pt x="705" y="314"/>
                  </a:lnTo>
                  <a:lnTo>
                    <a:pt x="715" y="287"/>
                  </a:lnTo>
                  <a:lnTo>
                    <a:pt x="715" y="281"/>
                  </a:lnTo>
                  <a:lnTo>
                    <a:pt x="796" y="265"/>
                  </a:lnTo>
                  <a:lnTo>
                    <a:pt x="791" y="281"/>
                  </a:lnTo>
                  <a:lnTo>
                    <a:pt x="873" y="271"/>
                  </a:lnTo>
                  <a:lnTo>
                    <a:pt x="905" y="265"/>
                  </a:lnTo>
                  <a:lnTo>
                    <a:pt x="922" y="271"/>
                  </a:lnTo>
                  <a:lnTo>
                    <a:pt x="1696" y="141"/>
                  </a:lnTo>
                  <a:lnTo>
                    <a:pt x="2439" y="0"/>
                  </a:lnTo>
                  <a:lnTo>
                    <a:pt x="2450" y="11"/>
                  </a:lnTo>
                  <a:lnTo>
                    <a:pt x="2455" y="23"/>
                  </a:lnTo>
                  <a:lnTo>
                    <a:pt x="2476" y="39"/>
                  </a:lnTo>
                  <a:lnTo>
                    <a:pt x="2487" y="44"/>
                  </a:lnTo>
                  <a:lnTo>
                    <a:pt x="2504" y="60"/>
                  </a:lnTo>
                  <a:lnTo>
                    <a:pt x="2515" y="71"/>
                  </a:lnTo>
                  <a:lnTo>
                    <a:pt x="2531" y="109"/>
                  </a:lnTo>
                  <a:lnTo>
                    <a:pt x="2525" y="120"/>
                  </a:lnTo>
                  <a:lnTo>
                    <a:pt x="2515" y="120"/>
                  </a:lnTo>
                  <a:lnTo>
                    <a:pt x="2509" y="109"/>
                  </a:lnTo>
                  <a:lnTo>
                    <a:pt x="2487" y="114"/>
                  </a:lnTo>
                  <a:lnTo>
                    <a:pt x="2471" y="114"/>
                  </a:lnTo>
                  <a:lnTo>
                    <a:pt x="2460" y="109"/>
                  </a:lnTo>
                  <a:lnTo>
                    <a:pt x="2450" y="114"/>
                  </a:lnTo>
                  <a:lnTo>
                    <a:pt x="2455" y="125"/>
                  </a:lnTo>
                  <a:lnTo>
                    <a:pt x="2455" y="136"/>
                  </a:lnTo>
                  <a:lnTo>
                    <a:pt x="2385" y="169"/>
                  </a:lnTo>
                  <a:lnTo>
                    <a:pt x="2368" y="184"/>
                  </a:lnTo>
                  <a:lnTo>
                    <a:pt x="2341" y="206"/>
                  </a:lnTo>
                  <a:lnTo>
                    <a:pt x="2297" y="216"/>
                  </a:lnTo>
                  <a:lnTo>
                    <a:pt x="2287" y="244"/>
                  </a:lnTo>
                  <a:lnTo>
                    <a:pt x="2287" y="255"/>
                  </a:lnTo>
                  <a:lnTo>
                    <a:pt x="2297" y="255"/>
                  </a:lnTo>
                  <a:lnTo>
                    <a:pt x="2314" y="249"/>
                  </a:lnTo>
                  <a:lnTo>
                    <a:pt x="2357" y="227"/>
                  </a:lnTo>
                  <a:lnTo>
                    <a:pt x="2406" y="216"/>
                  </a:lnTo>
                  <a:lnTo>
                    <a:pt x="2434" y="200"/>
                  </a:lnTo>
                  <a:lnTo>
                    <a:pt x="2476" y="200"/>
                  </a:lnTo>
                  <a:lnTo>
                    <a:pt x="2482" y="206"/>
                  </a:lnTo>
                  <a:lnTo>
                    <a:pt x="2476" y="233"/>
                  </a:lnTo>
                  <a:lnTo>
                    <a:pt x="2482" y="244"/>
                  </a:lnTo>
                  <a:lnTo>
                    <a:pt x="2493" y="255"/>
                  </a:lnTo>
                  <a:lnTo>
                    <a:pt x="2509" y="249"/>
                  </a:lnTo>
                  <a:lnTo>
                    <a:pt x="2515" y="233"/>
                  </a:lnTo>
                  <a:lnTo>
                    <a:pt x="2541" y="200"/>
                  </a:lnTo>
                  <a:lnTo>
                    <a:pt x="2564" y="200"/>
                  </a:lnTo>
                  <a:lnTo>
                    <a:pt x="2580" y="233"/>
                  </a:lnTo>
                  <a:lnTo>
                    <a:pt x="2585" y="297"/>
                  </a:lnTo>
                  <a:lnTo>
                    <a:pt x="2596" y="314"/>
                  </a:lnTo>
                  <a:lnTo>
                    <a:pt x="2590" y="325"/>
                  </a:lnTo>
                  <a:lnTo>
                    <a:pt x="2553" y="352"/>
                  </a:lnTo>
                  <a:lnTo>
                    <a:pt x="2541" y="374"/>
                  </a:lnTo>
                  <a:lnTo>
                    <a:pt x="2541" y="390"/>
                  </a:lnTo>
                  <a:lnTo>
                    <a:pt x="2509" y="417"/>
                  </a:lnTo>
                  <a:lnTo>
                    <a:pt x="2487" y="422"/>
                  </a:lnTo>
                  <a:lnTo>
                    <a:pt x="2466" y="439"/>
                  </a:lnTo>
                  <a:lnTo>
                    <a:pt x="2417" y="433"/>
                  </a:lnTo>
                  <a:lnTo>
                    <a:pt x="2401" y="427"/>
                  </a:lnTo>
                  <a:lnTo>
                    <a:pt x="2395" y="433"/>
                  </a:lnTo>
                  <a:lnTo>
                    <a:pt x="2390" y="433"/>
                  </a:lnTo>
                  <a:lnTo>
                    <a:pt x="2379" y="411"/>
                  </a:lnTo>
                  <a:lnTo>
                    <a:pt x="2379" y="401"/>
                  </a:lnTo>
                  <a:lnTo>
                    <a:pt x="2374" y="390"/>
                  </a:lnTo>
                  <a:lnTo>
                    <a:pt x="2357" y="390"/>
                  </a:lnTo>
                  <a:lnTo>
                    <a:pt x="2352" y="395"/>
                  </a:lnTo>
                  <a:lnTo>
                    <a:pt x="2357" y="444"/>
                  </a:lnTo>
                  <a:lnTo>
                    <a:pt x="2352" y="455"/>
                  </a:lnTo>
                  <a:lnTo>
                    <a:pt x="2346" y="450"/>
                  </a:lnTo>
                  <a:lnTo>
                    <a:pt x="2357" y="471"/>
                  </a:lnTo>
                  <a:lnTo>
                    <a:pt x="2379" y="471"/>
                  </a:lnTo>
                  <a:lnTo>
                    <a:pt x="2401" y="492"/>
                  </a:lnTo>
                  <a:lnTo>
                    <a:pt x="2385" y="520"/>
                  </a:lnTo>
                  <a:lnTo>
                    <a:pt x="2395" y="531"/>
                  </a:lnTo>
                  <a:lnTo>
                    <a:pt x="2341" y="601"/>
                  </a:lnTo>
                  <a:lnTo>
                    <a:pt x="2320" y="606"/>
                  </a:lnTo>
                  <a:lnTo>
                    <a:pt x="2292" y="601"/>
                  </a:lnTo>
                  <a:lnTo>
                    <a:pt x="2271" y="601"/>
                  </a:lnTo>
                  <a:lnTo>
                    <a:pt x="2265" y="606"/>
                  </a:lnTo>
                  <a:lnTo>
                    <a:pt x="2281" y="622"/>
                  </a:lnTo>
                  <a:lnTo>
                    <a:pt x="2346" y="617"/>
                  </a:lnTo>
                  <a:lnTo>
                    <a:pt x="2385" y="606"/>
                  </a:lnTo>
                  <a:lnTo>
                    <a:pt x="2439" y="580"/>
                  </a:lnTo>
                  <a:lnTo>
                    <a:pt x="2444" y="563"/>
                  </a:lnTo>
                  <a:lnTo>
                    <a:pt x="2460" y="563"/>
                  </a:lnTo>
                  <a:lnTo>
                    <a:pt x="2476" y="585"/>
                  </a:lnTo>
                  <a:lnTo>
                    <a:pt x="2460" y="628"/>
                  </a:lnTo>
                  <a:lnTo>
                    <a:pt x="2411" y="682"/>
                  </a:lnTo>
                  <a:lnTo>
                    <a:pt x="2362" y="692"/>
                  </a:lnTo>
                  <a:lnTo>
                    <a:pt x="2341" y="703"/>
                  </a:lnTo>
                  <a:lnTo>
                    <a:pt x="2281" y="708"/>
                  </a:lnTo>
                  <a:lnTo>
                    <a:pt x="2233" y="790"/>
                  </a:lnTo>
                  <a:lnTo>
                    <a:pt x="2211" y="796"/>
                  </a:lnTo>
                  <a:lnTo>
                    <a:pt x="2211" y="806"/>
                  </a:lnTo>
                  <a:lnTo>
                    <a:pt x="2211" y="812"/>
                  </a:lnTo>
                  <a:lnTo>
                    <a:pt x="2152" y="849"/>
                  </a:lnTo>
                  <a:lnTo>
                    <a:pt x="2119" y="887"/>
                  </a:lnTo>
                  <a:lnTo>
                    <a:pt x="2092" y="963"/>
                  </a:lnTo>
                  <a:lnTo>
                    <a:pt x="2071" y="1044"/>
                  </a:lnTo>
                  <a:lnTo>
                    <a:pt x="2059" y="1066"/>
                  </a:lnTo>
                  <a:lnTo>
                    <a:pt x="2027" y="1077"/>
                  </a:lnTo>
                  <a:lnTo>
                    <a:pt x="1908" y="1098"/>
                  </a:lnTo>
                  <a:lnTo>
                    <a:pt x="1897" y="1109"/>
                  </a:lnTo>
                  <a:lnTo>
                    <a:pt x="1496" y="844"/>
                  </a:lnTo>
                  <a:lnTo>
                    <a:pt x="1159" y="887"/>
                  </a:lnTo>
                  <a:lnTo>
                    <a:pt x="1154" y="838"/>
                  </a:lnTo>
                  <a:lnTo>
                    <a:pt x="1094" y="790"/>
                  </a:lnTo>
                  <a:lnTo>
                    <a:pt x="1062" y="806"/>
                  </a:lnTo>
                  <a:lnTo>
                    <a:pt x="1052" y="796"/>
                  </a:lnTo>
                  <a:lnTo>
                    <a:pt x="1057" y="779"/>
                  </a:lnTo>
                  <a:lnTo>
                    <a:pt x="1057" y="773"/>
                  </a:lnTo>
                  <a:lnTo>
                    <a:pt x="661" y="817"/>
                  </a:lnTo>
                  <a:lnTo>
                    <a:pt x="650" y="812"/>
                  </a:lnTo>
                  <a:lnTo>
                    <a:pt x="645" y="828"/>
                  </a:lnTo>
                  <a:lnTo>
                    <a:pt x="564" y="866"/>
                  </a:lnTo>
                  <a:lnTo>
                    <a:pt x="564" y="882"/>
                  </a:lnTo>
                  <a:lnTo>
                    <a:pt x="536" y="882"/>
                  </a:lnTo>
                  <a:lnTo>
                    <a:pt x="445" y="926"/>
                  </a:lnTo>
                  <a:lnTo>
                    <a:pt x="0" y="990"/>
                  </a:lnTo>
                  <a:close/>
                </a:path>
              </a:pathLst>
            </a:custGeom>
            <a:solidFill>
              <a:schemeClr val="tx1">
                <a:lumMod val="50000"/>
                <a:lumOff val="50000"/>
              </a:schemeClr>
            </a:solidFill>
            <a:ln w="9525">
              <a:solidFill>
                <a:schemeClr val="tx1">
                  <a:lumMod val="50000"/>
                  <a:lumOff val="50000"/>
                </a:schemeClr>
              </a:solidFill>
              <a:round/>
              <a:headEnd/>
              <a:tailEnd/>
            </a:ln>
          </p:spPr>
        </p:sp>
        <p:sp>
          <p:nvSpPr>
            <p:cNvPr id="17" name="SC"/>
            <p:cNvSpPr>
              <a:spLocks/>
            </p:cNvSpPr>
            <p:nvPr/>
          </p:nvSpPr>
          <p:spPr bwMode="auto">
            <a:xfrm>
              <a:off x="3584736" y="2368990"/>
              <a:ext cx="361625" cy="273377"/>
            </a:xfrm>
            <a:custGeom>
              <a:avLst/>
              <a:gdLst>
                <a:gd name="T0" fmla="*/ 2147483647 w 1512"/>
                <a:gd name="T1" fmla="*/ 2147483647 h 1131"/>
                <a:gd name="T2" fmla="*/ 2147483647 w 1512"/>
                <a:gd name="T3" fmla="*/ 2147483647 h 1131"/>
                <a:gd name="T4" fmla="*/ 2147483647 w 1512"/>
                <a:gd name="T5" fmla="*/ 2147483647 h 1131"/>
                <a:gd name="T6" fmla="*/ 2147483647 w 1512"/>
                <a:gd name="T7" fmla="*/ 2147483647 h 1131"/>
                <a:gd name="T8" fmla="*/ 2147483647 w 1512"/>
                <a:gd name="T9" fmla="*/ 2147483647 h 1131"/>
                <a:gd name="T10" fmla="*/ 2147483647 w 1512"/>
                <a:gd name="T11" fmla="*/ 2147483647 h 1131"/>
                <a:gd name="T12" fmla="*/ 2147483647 w 1512"/>
                <a:gd name="T13" fmla="*/ 2147483647 h 1131"/>
                <a:gd name="T14" fmla="*/ 2147483647 w 1512"/>
                <a:gd name="T15" fmla="*/ 2147483647 h 1131"/>
                <a:gd name="T16" fmla="*/ 2147483647 w 1512"/>
                <a:gd name="T17" fmla="*/ 2147483647 h 1131"/>
                <a:gd name="T18" fmla="*/ 2147483647 w 1512"/>
                <a:gd name="T19" fmla="*/ 2147483647 h 1131"/>
                <a:gd name="T20" fmla="*/ 2147483647 w 1512"/>
                <a:gd name="T21" fmla="*/ 2147483647 h 1131"/>
                <a:gd name="T22" fmla="*/ 2147483647 w 1512"/>
                <a:gd name="T23" fmla="*/ 2147483647 h 1131"/>
                <a:gd name="T24" fmla="*/ 2147483647 w 1512"/>
                <a:gd name="T25" fmla="*/ 2147483647 h 1131"/>
                <a:gd name="T26" fmla="*/ 2147483647 w 1512"/>
                <a:gd name="T27" fmla="*/ 2147483647 h 1131"/>
                <a:gd name="T28" fmla="*/ 2147483647 w 1512"/>
                <a:gd name="T29" fmla="*/ 2147483647 h 1131"/>
                <a:gd name="T30" fmla="*/ 2147483647 w 1512"/>
                <a:gd name="T31" fmla="*/ 2147483647 h 1131"/>
                <a:gd name="T32" fmla="*/ 2147483647 w 1512"/>
                <a:gd name="T33" fmla="*/ 2147483647 h 1131"/>
                <a:gd name="T34" fmla="*/ 2147483647 w 1512"/>
                <a:gd name="T35" fmla="*/ 2147483647 h 1131"/>
                <a:gd name="T36" fmla="*/ 2147483647 w 1512"/>
                <a:gd name="T37" fmla="*/ 2147483647 h 1131"/>
                <a:gd name="T38" fmla="*/ 2147483647 w 1512"/>
                <a:gd name="T39" fmla="*/ 2147483647 h 1131"/>
                <a:gd name="T40" fmla="*/ 2147483647 w 1512"/>
                <a:gd name="T41" fmla="*/ 2147483647 h 1131"/>
                <a:gd name="T42" fmla="*/ 2147483647 w 1512"/>
                <a:gd name="T43" fmla="*/ 2147483647 h 1131"/>
                <a:gd name="T44" fmla="*/ 2147483647 w 1512"/>
                <a:gd name="T45" fmla="*/ 2147483647 h 1131"/>
                <a:gd name="T46" fmla="*/ 2147483647 w 1512"/>
                <a:gd name="T47" fmla="*/ 2147483647 h 1131"/>
                <a:gd name="T48" fmla="*/ 2147483647 w 1512"/>
                <a:gd name="T49" fmla="*/ 2147483647 h 1131"/>
                <a:gd name="T50" fmla="*/ 2147483647 w 1512"/>
                <a:gd name="T51" fmla="*/ 2147483647 h 1131"/>
                <a:gd name="T52" fmla="*/ 2147483647 w 1512"/>
                <a:gd name="T53" fmla="*/ 2147483647 h 1131"/>
                <a:gd name="T54" fmla="*/ 2147483647 w 1512"/>
                <a:gd name="T55" fmla="*/ 2147483647 h 1131"/>
                <a:gd name="T56" fmla="*/ 2147483647 w 1512"/>
                <a:gd name="T57" fmla="*/ 2147483647 h 1131"/>
                <a:gd name="T58" fmla="*/ 2147483647 w 1512"/>
                <a:gd name="T59" fmla="*/ 2147483647 h 1131"/>
                <a:gd name="T60" fmla="*/ 2147483647 w 1512"/>
                <a:gd name="T61" fmla="*/ 2147483647 h 1131"/>
                <a:gd name="T62" fmla="*/ 2147483647 w 1512"/>
                <a:gd name="T63" fmla="*/ 2147483647 h 1131"/>
                <a:gd name="T64" fmla="*/ 2147483647 w 1512"/>
                <a:gd name="T65" fmla="*/ 2147483647 h 1131"/>
                <a:gd name="T66" fmla="*/ 2147483647 w 1512"/>
                <a:gd name="T67" fmla="*/ 2147483647 h 1131"/>
                <a:gd name="T68" fmla="*/ 2147483647 w 1512"/>
                <a:gd name="T69" fmla="*/ 2147483647 h 1131"/>
                <a:gd name="T70" fmla="*/ 2147483647 w 1512"/>
                <a:gd name="T71" fmla="*/ 2147483647 h 1131"/>
                <a:gd name="T72" fmla="*/ 2147483647 w 1512"/>
                <a:gd name="T73" fmla="*/ 2147483647 h 1131"/>
                <a:gd name="T74" fmla="*/ 2147483647 w 1512"/>
                <a:gd name="T75" fmla="*/ 2147483647 h 1131"/>
                <a:gd name="T76" fmla="*/ 2147483647 w 1512"/>
                <a:gd name="T77" fmla="*/ 2147483647 h 1131"/>
                <a:gd name="T78" fmla="*/ 2147483647 w 1512"/>
                <a:gd name="T79" fmla="*/ 2147483647 h 1131"/>
                <a:gd name="T80" fmla="*/ 2147483647 w 1512"/>
                <a:gd name="T81" fmla="*/ 2147483647 h 1131"/>
                <a:gd name="T82" fmla="*/ 2147483647 w 1512"/>
                <a:gd name="T83" fmla="*/ 2147483647 h 1131"/>
                <a:gd name="T84" fmla="*/ 2147483647 w 1512"/>
                <a:gd name="T85" fmla="*/ 2147483647 h 1131"/>
                <a:gd name="T86" fmla="*/ 2147483647 w 1512"/>
                <a:gd name="T87" fmla="*/ 2147483647 h 11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12"/>
                <a:gd name="T133" fmla="*/ 0 h 1131"/>
                <a:gd name="T134" fmla="*/ 1512 w 1512"/>
                <a:gd name="T135" fmla="*/ 1131 h 11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12" h="1131">
                  <a:moveTo>
                    <a:pt x="905" y="1131"/>
                  </a:moveTo>
                  <a:lnTo>
                    <a:pt x="894" y="1131"/>
                  </a:lnTo>
                  <a:lnTo>
                    <a:pt x="851" y="1126"/>
                  </a:lnTo>
                  <a:lnTo>
                    <a:pt x="834" y="1114"/>
                  </a:lnTo>
                  <a:lnTo>
                    <a:pt x="829" y="1098"/>
                  </a:lnTo>
                  <a:lnTo>
                    <a:pt x="807" y="1023"/>
                  </a:lnTo>
                  <a:lnTo>
                    <a:pt x="769" y="974"/>
                  </a:lnTo>
                  <a:lnTo>
                    <a:pt x="726" y="952"/>
                  </a:lnTo>
                  <a:lnTo>
                    <a:pt x="699" y="877"/>
                  </a:lnTo>
                  <a:lnTo>
                    <a:pt x="672" y="845"/>
                  </a:lnTo>
                  <a:lnTo>
                    <a:pt x="656" y="801"/>
                  </a:lnTo>
                  <a:lnTo>
                    <a:pt x="628" y="791"/>
                  </a:lnTo>
                  <a:lnTo>
                    <a:pt x="579" y="768"/>
                  </a:lnTo>
                  <a:lnTo>
                    <a:pt x="542" y="726"/>
                  </a:lnTo>
                  <a:lnTo>
                    <a:pt x="509" y="704"/>
                  </a:lnTo>
                  <a:lnTo>
                    <a:pt x="509" y="682"/>
                  </a:lnTo>
                  <a:lnTo>
                    <a:pt x="493" y="650"/>
                  </a:lnTo>
                  <a:lnTo>
                    <a:pt x="477" y="634"/>
                  </a:lnTo>
                  <a:lnTo>
                    <a:pt x="428" y="617"/>
                  </a:lnTo>
                  <a:lnTo>
                    <a:pt x="330" y="531"/>
                  </a:lnTo>
                  <a:lnTo>
                    <a:pt x="287" y="515"/>
                  </a:lnTo>
                  <a:lnTo>
                    <a:pt x="276" y="487"/>
                  </a:lnTo>
                  <a:lnTo>
                    <a:pt x="239" y="450"/>
                  </a:lnTo>
                  <a:lnTo>
                    <a:pt x="211" y="390"/>
                  </a:lnTo>
                  <a:lnTo>
                    <a:pt x="179" y="358"/>
                  </a:lnTo>
                  <a:lnTo>
                    <a:pt x="167" y="341"/>
                  </a:lnTo>
                  <a:lnTo>
                    <a:pt x="108" y="331"/>
                  </a:lnTo>
                  <a:lnTo>
                    <a:pt x="22" y="288"/>
                  </a:lnTo>
                  <a:lnTo>
                    <a:pt x="0" y="266"/>
                  </a:lnTo>
                  <a:lnTo>
                    <a:pt x="27" y="206"/>
                  </a:lnTo>
                  <a:lnTo>
                    <a:pt x="48" y="190"/>
                  </a:lnTo>
                  <a:lnTo>
                    <a:pt x="65" y="169"/>
                  </a:lnTo>
                  <a:lnTo>
                    <a:pt x="65" y="158"/>
                  </a:lnTo>
                  <a:lnTo>
                    <a:pt x="60" y="153"/>
                  </a:lnTo>
                  <a:lnTo>
                    <a:pt x="151" y="109"/>
                  </a:lnTo>
                  <a:lnTo>
                    <a:pt x="179" y="109"/>
                  </a:lnTo>
                  <a:lnTo>
                    <a:pt x="179" y="93"/>
                  </a:lnTo>
                  <a:lnTo>
                    <a:pt x="260" y="55"/>
                  </a:lnTo>
                  <a:lnTo>
                    <a:pt x="265" y="39"/>
                  </a:lnTo>
                  <a:lnTo>
                    <a:pt x="276" y="44"/>
                  </a:lnTo>
                  <a:lnTo>
                    <a:pt x="672" y="0"/>
                  </a:lnTo>
                  <a:lnTo>
                    <a:pt x="672" y="6"/>
                  </a:lnTo>
                  <a:lnTo>
                    <a:pt x="667" y="23"/>
                  </a:lnTo>
                  <a:lnTo>
                    <a:pt x="677" y="33"/>
                  </a:lnTo>
                  <a:lnTo>
                    <a:pt x="709" y="17"/>
                  </a:lnTo>
                  <a:lnTo>
                    <a:pt x="769" y="65"/>
                  </a:lnTo>
                  <a:lnTo>
                    <a:pt x="774" y="114"/>
                  </a:lnTo>
                  <a:lnTo>
                    <a:pt x="1111" y="71"/>
                  </a:lnTo>
                  <a:lnTo>
                    <a:pt x="1512" y="336"/>
                  </a:lnTo>
                  <a:lnTo>
                    <a:pt x="1495" y="347"/>
                  </a:lnTo>
                  <a:lnTo>
                    <a:pt x="1463" y="369"/>
                  </a:lnTo>
                  <a:lnTo>
                    <a:pt x="1435" y="406"/>
                  </a:lnTo>
                  <a:lnTo>
                    <a:pt x="1388" y="482"/>
                  </a:lnTo>
                  <a:lnTo>
                    <a:pt x="1371" y="509"/>
                  </a:lnTo>
                  <a:lnTo>
                    <a:pt x="1355" y="552"/>
                  </a:lnTo>
                  <a:lnTo>
                    <a:pt x="1360" y="590"/>
                  </a:lnTo>
                  <a:lnTo>
                    <a:pt x="1360" y="628"/>
                  </a:lnTo>
                  <a:lnTo>
                    <a:pt x="1349" y="639"/>
                  </a:lnTo>
                  <a:lnTo>
                    <a:pt x="1339" y="655"/>
                  </a:lnTo>
                  <a:lnTo>
                    <a:pt x="1316" y="661"/>
                  </a:lnTo>
                  <a:lnTo>
                    <a:pt x="1300" y="677"/>
                  </a:lnTo>
                  <a:lnTo>
                    <a:pt x="1279" y="698"/>
                  </a:lnTo>
                  <a:lnTo>
                    <a:pt x="1257" y="731"/>
                  </a:lnTo>
                  <a:lnTo>
                    <a:pt x="1241" y="758"/>
                  </a:lnTo>
                  <a:lnTo>
                    <a:pt x="1192" y="791"/>
                  </a:lnTo>
                  <a:lnTo>
                    <a:pt x="1165" y="833"/>
                  </a:lnTo>
                  <a:lnTo>
                    <a:pt x="1137" y="861"/>
                  </a:lnTo>
                  <a:lnTo>
                    <a:pt x="1105" y="882"/>
                  </a:lnTo>
                  <a:lnTo>
                    <a:pt x="1084" y="903"/>
                  </a:lnTo>
                  <a:lnTo>
                    <a:pt x="1062" y="920"/>
                  </a:lnTo>
                  <a:lnTo>
                    <a:pt x="1035" y="936"/>
                  </a:lnTo>
                  <a:lnTo>
                    <a:pt x="1013" y="942"/>
                  </a:lnTo>
                  <a:lnTo>
                    <a:pt x="1007" y="958"/>
                  </a:lnTo>
                  <a:lnTo>
                    <a:pt x="1007" y="968"/>
                  </a:lnTo>
                  <a:lnTo>
                    <a:pt x="1002" y="974"/>
                  </a:lnTo>
                  <a:lnTo>
                    <a:pt x="991" y="1001"/>
                  </a:lnTo>
                  <a:lnTo>
                    <a:pt x="965" y="1023"/>
                  </a:lnTo>
                  <a:lnTo>
                    <a:pt x="943" y="1023"/>
                  </a:lnTo>
                  <a:lnTo>
                    <a:pt x="937" y="1028"/>
                  </a:lnTo>
                  <a:lnTo>
                    <a:pt x="937" y="1033"/>
                  </a:lnTo>
                  <a:lnTo>
                    <a:pt x="943" y="1044"/>
                  </a:lnTo>
                  <a:lnTo>
                    <a:pt x="948" y="1050"/>
                  </a:lnTo>
                  <a:lnTo>
                    <a:pt x="960" y="1050"/>
                  </a:lnTo>
                  <a:lnTo>
                    <a:pt x="953" y="1066"/>
                  </a:lnTo>
                  <a:lnTo>
                    <a:pt x="943" y="1077"/>
                  </a:lnTo>
                  <a:lnTo>
                    <a:pt x="916" y="1104"/>
                  </a:lnTo>
                  <a:lnTo>
                    <a:pt x="905" y="1121"/>
                  </a:lnTo>
                  <a:lnTo>
                    <a:pt x="905" y="1131"/>
                  </a:lnTo>
                  <a:close/>
                </a:path>
              </a:pathLst>
            </a:custGeom>
            <a:solidFill>
              <a:schemeClr val="tx1">
                <a:lumMod val="50000"/>
                <a:lumOff val="50000"/>
              </a:schemeClr>
            </a:solidFill>
            <a:ln w="9525">
              <a:solidFill>
                <a:schemeClr val="tx1">
                  <a:lumMod val="50000"/>
                  <a:lumOff val="50000"/>
                </a:schemeClr>
              </a:solidFill>
              <a:round/>
              <a:headEnd/>
              <a:tailEnd/>
            </a:ln>
          </p:spPr>
        </p:sp>
        <p:sp>
          <p:nvSpPr>
            <p:cNvPr id="18" name="GA"/>
            <p:cNvSpPr>
              <a:spLocks/>
            </p:cNvSpPr>
            <p:nvPr/>
          </p:nvSpPr>
          <p:spPr bwMode="auto">
            <a:xfrm>
              <a:off x="3415977" y="2401152"/>
              <a:ext cx="393769" cy="410066"/>
            </a:xfrm>
            <a:custGeom>
              <a:avLst/>
              <a:gdLst>
                <a:gd name="T0" fmla="*/ 2147483647 w 1616"/>
                <a:gd name="T1" fmla="*/ 2147483647 h 1653"/>
                <a:gd name="T2" fmla="*/ 2147483647 w 1616"/>
                <a:gd name="T3" fmla="*/ 2147483647 h 1653"/>
                <a:gd name="T4" fmla="*/ 2147483647 w 1616"/>
                <a:gd name="T5" fmla="*/ 2147483647 h 1653"/>
                <a:gd name="T6" fmla="*/ 2147483647 w 1616"/>
                <a:gd name="T7" fmla="*/ 2147483647 h 1653"/>
                <a:gd name="T8" fmla="*/ 2147483647 w 1616"/>
                <a:gd name="T9" fmla="*/ 2147483647 h 1653"/>
                <a:gd name="T10" fmla="*/ 2147483647 w 1616"/>
                <a:gd name="T11" fmla="*/ 2147483647 h 1653"/>
                <a:gd name="T12" fmla="*/ 2147483647 w 1616"/>
                <a:gd name="T13" fmla="*/ 2147483647 h 1653"/>
                <a:gd name="T14" fmla="*/ 2147483647 w 1616"/>
                <a:gd name="T15" fmla="*/ 2147483647 h 1653"/>
                <a:gd name="T16" fmla="*/ 2147483647 w 1616"/>
                <a:gd name="T17" fmla="*/ 2147483647 h 1653"/>
                <a:gd name="T18" fmla="*/ 2147483647 w 1616"/>
                <a:gd name="T19" fmla="*/ 2147483647 h 1653"/>
                <a:gd name="T20" fmla="*/ 2147483647 w 1616"/>
                <a:gd name="T21" fmla="*/ 2147483647 h 1653"/>
                <a:gd name="T22" fmla="*/ 2147483647 w 1616"/>
                <a:gd name="T23" fmla="*/ 2147483647 h 1653"/>
                <a:gd name="T24" fmla="*/ 2147483647 w 1616"/>
                <a:gd name="T25" fmla="*/ 2147483647 h 1653"/>
                <a:gd name="T26" fmla="*/ 2147483647 w 1616"/>
                <a:gd name="T27" fmla="*/ 2147483647 h 1653"/>
                <a:gd name="T28" fmla="*/ 2147483647 w 1616"/>
                <a:gd name="T29" fmla="*/ 2147483647 h 1653"/>
                <a:gd name="T30" fmla="*/ 2147483647 w 1616"/>
                <a:gd name="T31" fmla="*/ 2147483647 h 1653"/>
                <a:gd name="T32" fmla="*/ 2147483647 w 1616"/>
                <a:gd name="T33" fmla="*/ 2147483647 h 1653"/>
                <a:gd name="T34" fmla="*/ 2147483647 w 1616"/>
                <a:gd name="T35" fmla="*/ 2147483647 h 1653"/>
                <a:gd name="T36" fmla="*/ 2147483647 w 1616"/>
                <a:gd name="T37" fmla="*/ 2147483647 h 1653"/>
                <a:gd name="T38" fmla="*/ 2147483647 w 1616"/>
                <a:gd name="T39" fmla="*/ 2147483647 h 1653"/>
                <a:gd name="T40" fmla="*/ 2147483647 w 1616"/>
                <a:gd name="T41" fmla="*/ 2147483647 h 1653"/>
                <a:gd name="T42" fmla="*/ 2147483647 w 1616"/>
                <a:gd name="T43" fmla="*/ 2147483647 h 1653"/>
                <a:gd name="T44" fmla="*/ 2147483647 w 1616"/>
                <a:gd name="T45" fmla="*/ 2147483647 h 1653"/>
                <a:gd name="T46" fmla="*/ 2147483647 w 1616"/>
                <a:gd name="T47" fmla="*/ 2147483647 h 1653"/>
                <a:gd name="T48" fmla="*/ 2147483647 w 1616"/>
                <a:gd name="T49" fmla="*/ 2147483647 h 1653"/>
                <a:gd name="T50" fmla="*/ 2147483647 w 1616"/>
                <a:gd name="T51" fmla="*/ 2147483647 h 1653"/>
                <a:gd name="T52" fmla="*/ 2147483647 w 1616"/>
                <a:gd name="T53" fmla="*/ 2147483647 h 1653"/>
                <a:gd name="T54" fmla="*/ 2147483647 w 1616"/>
                <a:gd name="T55" fmla="*/ 2147483647 h 1653"/>
                <a:gd name="T56" fmla="*/ 2147483647 w 1616"/>
                <a:gd name="T57" fmla="*/ 2147483647 h 1653"/>
                <a:gd name="T58" fmla="*/ 2147483647 w 1616"/>
                <a:gd name="T59" fmla="*/ 2147483647 h 1653"/>
                <a:gd name="T60" fmla="*/ 2147483647 w 1616"/>
                <a:gd name="T61" fmla="*/ 2147483647 h 1653"/>
                <a:gd name="T62" fmla="*/ 2147483647 w 1616"/>
                <a:gd name="T63" fmla="*/ 2147483647 h 1653"/>
                <a:gd name="T64" fmla="*/ 2147483647 w 1616"/>
                <a:gd name="T65" fmla="*/ 2147483647 h 1653"/>
                <a:gd name="T66" fmla="*/ 2147483647 w 1616"/>
                <a:gd name="T67" fmla="*/ 2147483647 h 1653"/>
                <a:gd name="T68" fmla="*/ 2147483647 w 1616"/>
                <a:gd name="T69" fmla="*/ 2147483647 h 1653"/>
                <a:gd name="T70" fmla="*/ 2147483647 w 1616"/>
                <a:gd name="T71" fmla="*/ 2147483647 h 1653"/>
                <a:gd name="T72" fmla="*/ 2147483647 w 1616"/>
                <a:gd name="T73" fmla="*/ 2147483647 h 1653"/>
                <a:gd name="T74" fmla="*/ 2147483647 w 1616"/>
                <a:gd name="T75" fmla="*/ 2147483647 h 1653"/>
                <a:gd name="T76" fmla="*/ 2147483647 w 1616"/>
                <a:gd name="T77" fmla="*/ 2147483647 h 1653"/>
                <a:gd name="T78" fmla="*/ 2147483647 w 1616"/>
                <a:gd name="T79" fmla="*/ 0 h 1653"/>
                <a:gd name="T80" fmla="*/ 0 w 1616"/>
                <a:gd name="T81" fmla="*/ 2147483647 h 16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6"/>
                <a:gd name="T124" fmla="*/ 0 h 1653"/>
                <a:gd name="T125" fmla="*/ 1616 w 1616"/>
                <a:gd name="T126" fmla="*/ 1653 h 16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6" h="1653">
                  <a:moveTo>
                    <a:pt x="0" y="97"/>
                  </a:moveTo>
                  <a:lnTo>
                    <a:pt x="218" y="870"/>
                  </a:lnTo>
                  <a:lnTo>
                    <a:pt x="239" y="891"/>
                  </a:lnTo>
                  <a:lnTo>
                    <a:pt x="256" y="945"/>
                  </a:lnTo>
                  <a:lnTo>
                    <a:pt x="267" y="973"/>
                  </a:lnTo>
                  <a:lnTo>
                    <a:pt x="298" y="989"/>
                  </a:lnTo>
                  <a:lnTo>
                    <a:pt x="314" y="1010"/>
                  </a:lnTo>
                  <a:lnTo>
                    <a:pt x="304" y="1043"/>
                  </a:lnTo>
                  <a:lnTo>
                    <a:pt x="331" y="1075"/>
                  </a:lnTo>
                  <a:lnTo>
                    <a:pt x="326" y="1086"/>
                  </a:lnTo>
                  <a:lnTo>
                    <a:pt x="298" y="1124"/>
                  </a:lnTo>
                  <a:lnTo>
                    <a:pt x="298" y="1172"/>
                  </a:lnTo>
                  <a:lnTo>
                    <a:pt x="277" y="1221"/>
                  </a:lnTo>
                  <a:lnTo>
                    <a:pt x="288" y="1286"/>
                  </a:lnTo>
                  <a:lnTo>
                    <a:pt x="321" y="1367"/>
                  </a:lnTo>
                  <a:lnTo>
                    <a:pt x="314" y="1460"/>
                  </a:lnTo>
                  <a:lnTo>
                    <a:pt x="353" y="1518"/>
                  </a:lnTo>
                  <a:lnTo>
                    <a:pt x="358" y="1541"/>
                  </a:lnTo>
                  <a:lnTo>
                    <a:pt x="363" y="1562"/>
                  </a:lnTo>
                  <a:lnTo>
                    <a:pt x="391" y="1590"/>
                  </a:lnTo>
                  <a:lnTo>
                    <a:pt x="391" y="1616"/>
                  </a:lnTo>
                  <a:lnTo>
                    <a:pt x="407" y="1643"/>
                  </a:lnTo>
                  <a:lnTo>
                    <a:pt x="1258" y="1590"/>
                  </a:lnTo>
                  <a:lnTo>
                    <a:pt x="1268" y="1632"/>
                  </a:lnTo>
                  <a:lnTo>
                    <a:pt x="1285" y="1648"/>
                  </a:lnTo>
                  <a:lnTo>
                    <a:pt x="1323" y="1653"/>
                  </a:lnTo>
                  <a:lnTo>
                    <a:pt x="1333" y="1611"/>
                  </a:lnTo>
                  <a:lnTo>
                    <a:pt x="1307" y="1530"/>
                  </a:lnTo>
                  <a:lnTo>
                    <a:pt x="1312" y="1502"/>
                  </a:lnTo>
                  <a:lnTo>
                    <a:pt x="1323" y="1486"/>
                  </a:lnTo>
                  <a:lnTo>
                    <a:pt x="1345" y="1470"/>
                  </a:lnTo>
                  <a:lnTo>
                    <a:pt x="1405" y="1497"/>
                  </a:lnTo>
                  <a:lnTo>
                    <a:pt x="1458" y="1497"/>
                  </a:lnTo>
                  <a:lnTo>
                    <a:pt x="1486" y="1492"/>
                  </a:lnTo>
                  <a:lnTo>
                    <a:pt x="1480" y="1432"/>
                  </a:lnTo>
                  <a:lnTo>
                    <a:pt x="1470" y="1400"/>
                  </a:lnTo>
                  <a:lnTo>
                    <a:pt x="1470" y="1356"/>
                  </a:lnTo>
                  <a:lnTo>
                    <a:pt x="1475" y="1330"/>
                  </a:lnTo>
                  <a:lnTo>
                    <a:pt x="1518" y="1200"/>
                  </a:lnTo>
                  <a:lnTo>
                    <a:pt x="1523" y="1145"/>
                  </a:lnTo>
                  <a:lnTo>
                    <a:pt x="1545" y="1091"/>
                  </a:lnTo>
                  <a:lnTo>
                    <a:pt x="1572" y="1038"/>
                  </a:lnTo>
                  <a:lnTo>
                    <a:pt x="1600" y="1016"/>
                  </a:lnTo>
                  <a:lnTo>
                    <a:pt x="1610" y="1005"/>
                  </a:lnTo>
                  <a:lnTo>
                    <a:pt x="1616" y="989"/>
                  </a:lnTo>
                  <a:lnTo>
                    <a:pt x="1600" y="984"/>
                  </a:lnTo>
                  <a:lnTo>
                    <a:pt x="1594" y="978"/>
                  </a:lnTo>
                  <a:lnTo>
                    <a:pt x="1583" y="978"/>
                  </a:lnTo>
                  <a:lnTo>
                    <a:pt x="1540" y="973"/>
                  </a:lnTo>
                  <a:lnTo>
                    <a:pt x="1523" y="961"/>
                  </a:lnTo>
                  <a:lnTo>
                    <a:pt x="1518" y="945"/>
                  </a:lnTo>
                  <a:lnTo>
                    <a:pt x="1496" y="870"/>
                  </a:lnTo>
                  <a:lnTo>
                    <a:pt x="1458" y="821"/>
                  </a:lnTo>
                  <a:lnTo>
                    <a:pt x="1415" y="799"/>
                  </a:lnTo>
                  <a:lnTo>
                    <a:pt x="1388" y="724"/>
                  </a:lnTo>
                  <a:lnTo>
                    <a:pt x="1361" y="692"/>
                  </a:lnTo>
                  <a:lnTo>
                    <a:pt x="1345" y="648"/>
                  </a:lnTo>
                  <a:lnTo>
                    <a:pt x="1317" y="638"/>
                  </a:lnTo>
                  <a:lnTo>
                    <a:pt x="1268" y="615"/>
                  </a:lnTo>
                  <a:lnTo>
                    <a:pt x="1231" y="573"/>
                  </a:lnTo>
                  <a:lnTo>
                    <a:pt x="1198" y="551"/>
                  </a:lnTo>
                  <a:lnTo>
                    <a:pt x="1198" y="529"/>
                  </a:lnTo>
                  <a:lnTo>
                    <a:pt x="1182" y="497"/>
                  </a:lnTo>
                  <a:lnTo>
                    <a:pt x="1166" y="481"/>
                  </a:lnTo>
                  <a:lnTo>
                    <a:pt x="1117" y="464"/>
                  </a:lnTo>
                  <a:lnTo>
                    <a:pt x="1019" y="378"/>
                  </a:lnTo>
                  <a:lnTo>
                    <a:pt x="976" y="362"/>
                  </a:lnTo>
                  <a:lnTo>
                    <a:pt x="965" y="334"/>
                  </a:lnTo>
                  <a:lnTo>
                    <a:pt x="928" y="297"/>
                  </a:lnTo>
                  <a:lnTo>
                    <a:pt x="900" y="237"/>
                  </a:lnTo>
                  <a:lnTo>
                    <a:pt x="868" y="205"/>
                  </a:lnTo>
                  <a:lnTo>
                    <a:pt x="856" y="188"/>
                  </a:lnTo>
                  <a:lnTo>
                    <a:pt x="797" y="178"/>
                  </a:lnTo>
                  <a:lnTo>
                    <a:pt x="711" y="135"/>
                  </a:lnTo>
                  <a:lnTo>
                    <a:pt x="689" y="113"/>
                  </a:lnTo>
                  <a:lnTo>
                    <a:pt x="716" y="53"/>
                  </a:lnTo>
                  <a:lnTo>
                    <a:pt x="737" y="37"/>
                  </a:lnTo>
                  <a:lnTo>
                    <a:pt x="754" y="16"/>
                  </a:lnTo>
                  <a:lnTo>
                    <a:pt x="754" y="5"/>
                  </a:lnTo>
                  <a:lnTo>
                    <a:pt x="749" y="0"/>
                  </a:lnTo>
                  <a:lnTo>
                    <a:pt x="304" y="64"/>
                  </a:lnTo>
                  <a:lnTo>
                    <a:pt x="0" y="97"/>
                  </a:lnTo>
                  <a:close/>
                </a:path>
              </a:pathLst>
            </a:custGeom>
            <a:solidFill>
              <a:schemeClr val="tx1">
                <a:lumMod val="50000"/>
                <a:lumOff val="50000"/>
              </a:schemeClr>
            </a:solidFill>
            <a:ln w="9525">
              <a:solidFill>
                <a:schemeClr val="tx1">
                  <a:lumMod val="50000"/>
                  <a:lumOff val="50000"/>
                </a:schemeClr>
              </a:solidFill>
              <a:round/>
              <a:headEnd/>
              <a:tailEnd/>
            </a:ln>
          </p:spPr>
        </p:sp>
        <p:sp>
          <p:nvSpPr>
            <p:cNvPr id="19" name="MD"/>
            <p:cNvSpPr>
              <a:spLocks/>
            </p:cNvSpPr>
            <p:nvPr/>
          </p:nvSpPr>
          <p:spPr bwMode="auto">
            <a:xfrm>
              <a:off x="3785638" y="1894600"/>
              <a:ext cx="329480" cy="152769"/>
            </a:xfrm>
            <a:custGeom>
              <a:avLst/>
              <a:gdLst>
                <a:gd name="T0" fmla="*/ 2147483647 w 1355"/>
                <a:gd name="T1" fmla="*/ 2147483647 h 649"/>
                <a:gd name="T2" fmla="*/ 2147483647 w 1355"/>
                <a:gd name="T3" fmla="*/ 2147483647 h 649"/>
                <a:gd name="T4" fmla="*/ 2147483647 w 1355"/>
                <a:gd name="T5" fmla="*/ 2147483647 h 649"/>
                <a:gd name="T6" fmla="*/ 2147483647 w 1355"/>
                <a:gd name="T7" fmla="*/ 2147483647 h 649"/>
                <a:gd name="T8" fmla="*/ 2147483647 w 1355"/>
                <a:gd name="T9" fmla="*/ 2147483647 h 649"/>
                <a:gd name="T10" fmla="*/ 2147483647 w 1355"/>
                <a:gd name="T11" fmla="*/ 2147483647 h 649"/>
                <a:gd name="T12" fmla="*/ 2147483647 w 1355"/>
                <a:gd name="T13" fmla="*/ 2147483647 h 649"/>
                <a:gd name="T14" fmla="*/ 2147483647 w 1355"/>
                <a:gd name="T15" fmla="*/ 2147483647 h 649"/>
                <a:gd name="T16" fmla="*/ 2147483647 w 1355"/>
                <a:gd name="T17" fmla="*/ 2147483647 h 649"/>
                <a:gd name="T18" fmla="*/ 2147483647 w 1355"/>
                <a:gd name="T19" fmla="*/ 2147483647 h 649"/>
                <a:gd name="T20" fmla="*/ 2147483647 w 1355"/>
                <a:gd name="T21" fmla="*/ 2147483647 h 649"/>
                <a:gd name="T22" fmla="*/ 2147483647 w 1355"/>
                <a:gd name="T23" fmla="*/ 2147483647 h 649"/>
                <a:gd name="T24" fmla="*/ 2147483647 w 1355"/>
                <a:gd name="T25" fmla="*/ 2147483647 h 649"/>
                <a:gd name="T26" fmla="*/ 2147483647 w 1355"/>
                <a:gd name="T27" fmla="*/ 2147483647 h 649"/>
                <a:gd name="T28" fmla="*/ 2147483647 w 1355"/>
                <a:gd name="T29" fmla="*/ 2147483647 h 649"/>
                <a:gd name="T30" fmla="*/ 2147483647 w 1355"/>
                <a:gd name="T31" fmla="*/ 2147483647 h 649"/>
                <a:gd name="T32" fmla="*/ 2147483647 w 1355"/>
                <a:gd name="T33" fmla="*/ 2147483647 h 649"/>
                <a:gd name="T34" fmla="*/ 2147483647 w 1355"/>
                <a:gd name="T35" fmla="*/ 2147483647 h 649"/>
                <a:gd name="T36" fmla="*/ 2147483647 w 1355"/>
                <a:gd name="T37" fmla="*/ 2147483647 h 649"/>
                <a:gd name="T38" fmla="*/ 2147483647 w 1355"/>
                <a:gd name="T39" fmla="*/ 2147483647 h 649"/>
                <a:gd name="T40" fmla="*/ 2147483647 w 1355"/>
                <a:gd name="T41" fmla="*/ 2147483647 h 649"/>
                <a:gd name="T42" fmla="*/ 2147483647 w 1355"/>
                <a:gd name="T43" fmla="*/ 2147483647 h 649"/>
                <a:gd name="T44" fmla="*/ 2147483647 w 1355"/>
                <a:gd name="T45" fmla="*/ 2147483647 h 649"/>
                <a:gd name="T46" fmla="*/ 2147483647 w 1355"/>
                <a:gd name="T47" fmla="*/ 2147483647 h 649"/>
                <a:gd name="T48" fmla="*/ 2147483647 w 1355"/>
                <a:gd name="T49" fmla="*/ 2147483647 h 649"/>
                <a:gd name="T50" fmla="*/ 2147483647 w 1355"/>
                <a:gd name="T51" fmla="*/ 2147483647 h 649"/>
                <a:gd name="T52" fmla="*/ 2147483647 w 1355"/>
                <a:gd name="T53" fmla="*/ 2147483647 h 649"/>
                <a:gd name="T54" fmla="*/ 2147483647 w 1355"/>
                <a:gd name="T55" fmla="*/ 2147483647 h 649"/>
                <a:gd name="T56" fmla="*/ 2147483647 w 1355"/>
                <a:gd name="T57" fmla="*/ 2147483647 h 649"/>
                <a:gd name="T58" fmla="*/ 2147483647 w 1355"/>
                <a:gd name="T59" fmla="*/ 2147483647 h 649"/>
                <a:gd name="T60" fmla="*/ 2147483647 w 1355"/>
                <a:gd name="T61" fmla="*/ 2147483647 h 649"/>
                <a:gd name="T62" fmla="*/ 2147483647 w 1355"/>
                <a:gd name="T63" fmla="*/ 2147483647 h 649"/>
                <a:gd name="T64" fmla="*/ 2147483647 w 1355"/>
                <a:gd name="T65" fmla="*/ 2147483647 h 649"/>
                <a:gd name="T66" fmla="*/ 2147483647 w 1355"/>
                <a:gd name="T67" fmla="*/ 2147483647 h 649"/>
                <a:gd name="T68" fmla="*/ 2147483647 w 1355"/>
                <a:gd name="T69" fmla="*/ 2147483647 h 649"/>
                <a:gd name="T70" fmla="*/ 2147483647 w 1355"/>
                <a:gd name="T71" fmla="*/ 2147483647 h 649"/>
                <a:gd name="T72" fmla="*/ 2147483647 w 1355"/>
                <a:gd name="T73" fmla="*/ 2147483647 h 649"/>
                <a:gd name="T74" fmla="*/ 2147483647 w 1355"/>
                <a:gd name="T75" fmla="*/ 2147483647 h 649"/>
                <a:gd name="T76" fmla="*/ 2147483647 w 1355"/>
                <a:gd name="T77" fmla="*/ 2147483647 h 649"/>
                <a:gd name="T78" fmla="*/ 2147483647 w 1355"/>
                <a:gd name="T79" fmla="*/ 2147483647 h 649"/>
                <a:gd name="T80" fmla="*/ 2147483647 w 1355"/>
                <a:gd name="T81" fmla="*/ 2147483647 h 649"/>
                <a:gd name="T82" fmla="*/ 2147483647 w 1355"/>
                <a:gd name="T83" fmla="*/ 2147483647 h 649"/>
                <a:gd name="T84" fmla="*/ 2147483647 w 1355"/>
                <a:gd name="T85" fmla="*/ 2147483647 h 649"/>
                <a:gd name="T86" fmla="*/ 2147483647 w 1355"/>
                <a:gd name="T87" fmla="*/ 2147483647 h 649"/>
                <a:gd name="T88" fmla="*/ 2147483647 w 1355"/>
                <a:gd name="T89" fmla="*/ 2147483647 h 649"/>
                <a:gd name="T90" fmla="*/ 2147483647 w 1355"/>
                <a:gd name="T91" fmla="*/ 2147483647 h 649"/>
                <a:gd name="T92" fmla="*/ 2147483647 w 1355"/>
                <a:gd name="T93" fmla="*/ 2147483647 h 649"/>
                <a:gd name="T94" fmla="*/ 2147483647 w 1355"/>
                <a:gd name="T95" fmla="*/ 2147483647 h 649"/>
                <a:gd name="T96" fmla="*/ 2147483647 w 1355"/>
                <a:gd name="T97" fmla="*/ 2147483647 h 649"/>
                <a:gd name="T98" fmla="*/ 2147483647 w 1355"/>
                <a:gd name="T99" fmla="*/ 2147483647 h 649"/>
                <a:gd name="T100" fmla="*/ 2147483647 w 1355"/>
                <a:gd name="T101" fmla="*/ 2147483647 h 649"/>
                <a:gd name="T102" fmla="*/ 2147483647 w 1355"/>
                <a:gd name="T103" fmla="*/ 2147483647 h 6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55"/>
                <a:gd name="T157" fmla="*/ 0 h 649"/>
                <a:gd name="T158" fmla="*/ 1355 w 1355"/>
                <a:gd name="T159" fmla="*/ 649 h 6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55" h="649">
                  <a:moveTo>
                    <a:pt x="1023" y="0"/>
                  </a:moveTo>
                  <a:lnTo>
                    <a:pt x="774" y="44"/>
                  </a:lnTo>
                  <a:lnTo>
                    <a:pt x="0" y="195"/>
                  </a:lnTo>
                  <a:lnTo>
                    <a:pt x="43" y="385"/>
                  </a:lnTo>
                  <a:lnTo>
                    <a:pt x="54" y="362"/>
                  </a:lnTo>
                  <a:lnTo>
                    <a:pt x="71" y="352"/>
                  </a:lnTo>
                  <a:lnTo>
                    <a:pt x="130" y="287"/>
                  </a:lnTo>
                  <a:lnTo>
                    <a:pt x="157" y="281"/>
                  </a:lnTo>
                  <a:lnTo>
                    <a:pt x="179" y="249"/>
                  </a:lnTo>
                  <a:lnTo>
                    <a:pt x="200" y="239"/>
                  </a:lnTo>
                  <a:lnTo>
                    <a:pt x="216" y="200"/>
                  </a:lnTo>
                  <a:lnTo>
                    <a:pt x="232" y="222"/>
                  </a:lnTo>
                  <a:lnTo>
                    <a:pt x="265" y="227"/>
                  </a:lnTo>
                  <a:lnTo>
                    <a:pt x="304" y="211"/>
                  </a:lnTo>
                  <a:lnTo>
                    <a:pt x="309" y="190"/>
                  </a:lnTo>
                  <a:lnTo>
                    <a:pt x="406" y="157"/>
                  </a:lnTo>
                  <a:lnTo>
                    <a:pt x="428" y="168"/>
                  </a:lnTo>
                  <a:lnTo>
                    <a:pt x="450" y="174"/>
                  </a:lnTo>
                  <a:lnTo>
                    <a:pt x="476" y="162"/>
                  </a:lnTo>
                  <a:lnTo>
                    <a:pt x="488" y="190"/>
                  </a:lnTo>
                  <a:lnTo>
                    <a:pt x="499" y="195"/>
                  </a:lnTo>
                  <a:lnTo>
                    <a:pt x="531" y="265"/>
                  </a:lnTo>
                  <a:lnTo>
                    <a:pt x="553" y="260"/>
                  </a:lnTo>
                  <a:lnTo>
                    <a:pt x="579" y="271"/>
                  </a:lnTo>
                  <a:lnTo>
                    <a:pt x="607" y="281"/>
                  </a:lnTo>
                  <a:lnTo>
                    <a:pt x="585" y="309"/>
                  </a:lnTo>
                  <a:lnTo>
                    <a:pt x="618" y="341"/>
                  </a:lnTo>
                  <a:lnTo>
                    <a:pt x="677" y="341"/>
                  </a:lnTo>
                  <a:lnTo>
                    <a:pt x="699" y="368"/>
                  </a:lnTo>
                  <a:lnTo>
                    <a:pt x="737" y="385"/>
                  </a:lnTo>
                  <a:lnTo>
                    <a:pt x="764" y="417"/>
                  </a:lnTo>
                  <a:lnTo>
                    <a:pt x="758" y="432"/>
                  </a:lnTo>
                  <a:lnTo>
                    <a:pt x="720" y="497"/>
                  </a:lnTo>
                  <a:lnTo>
                    <a:pt x="699" y="552"/>
                  </a:lnTo>
                  <a:lnTo>
                    <a:pt x="704" y="595"/>
                  </a:lnTo>
                  <a:lnTo>
                    <a:pt x="748" y="595"/>
                  </a:lnTo>
                  <a:lnTo>
                    <a:pt x="786" y="573"/>
                  </a:lnTo>
                  <a:lnTo>
                    <a:pt x="818" y="606"/>
                  </a:lnTo>
                  <a:lnTo>
                    <a:pt x="834" y="617"/>
                  </a:lnTo>
                  <a:lnTo>
                    <a:pt x="834" y="606"/>
                  </a:lnTo>
                  <a:lnTo>
                    <a:pt x="867" y="601"/>
                  </a:lnTo>
                  <a:lnTo>
                    <a:pt x="916" y="601"/>
                  </a:lnTo>
                  <a:lnTo>
                    <a:pt x="976" y="622"/>
                  </a:lnTo>
                  <a:lnTo>
                    <a:pt x="1002" y="633"/>
                  </a:lnTo>
                  <a:lnTo>
                    <a:pt x="1018" y="633"/>
                  </a:lnTo>
                  <a:lnTo>
                    <a:pt x="1018" y="622"/>
                  </a:lnTo>
                  <a:lnTo>
                    <a:pt x="1002" y="606"/>
                  </a:lnTo>
                  <a:lnTo>
                    <a:pt x="976" y="562"/>
                  </a:lnTo>
                  <a:lnTo>
                    <a:pt x="953" y="557"/>
                  </a:lnTo>
                  <a:lnTo>
                    <a:pt x="948" y="552"/>
                  </a:lnTo>
                  <a:lnTo>
                    <a:pt x="953" y="536"/>
                  </a:lnTo>
                  <a:lnTo>
                    <a:pt x="965" y="536"/>
                  </a:lnTo>
                  <a:lnTo>
                    <a:pt x="970" y="525"/>
                  </a:lnTo>
                  <a:lnTo>
                    <a:pt x="943" y="514"/>
                  </a:lnTo>
                  <a:lnTo>
                    <a:pt x="921" y="476"/>
                  </a:lnTo>
                  <a:lnTo>
                    <a:pt x="894" y="411"/>
                  </a:lnTo>
                  <a:lnTo>
                    <a:pt x="888" y="385"/>
                  </a:lnTo>
                  <a:lnTo>
                    <a:pt x="883" y="352"/>
                  </a:lnTo>
                  <a:lnTo>
                    <a:pt x="894" y="281"/>
                  </a:lnTo>
                  <a:lnTo>
                    <a:pt x="894" y="265"/>
                  </a:lnTo>
                  <a:lnTo>
                    <a:pt x="883" y="255"/>
                  </a:lnTo>
                  <a:lnTo>
                    <a:pt x="878" y="232"/>
                  </a:lnTo>
                  <a:lnTo>
                    <a:pt x="883" y="222"/>
                  </a:lnTo>
                  <a:lnTo>
                    <a:pt x="894" y="206"/>
                  </a:lnTo>
                  <a:lnTo>
                    <a:pt x="899" y="184"/>
                  </a:lnTo>
                  <a:lnTo>
                    <a:pt x="953" y="146"/>
                  </a:lnTo>
                  <a:lnTo>
                    <a:pt x="965" y="135"/>
                  </a:lnTo>
                  <a:lnTo>
                    <a:pt x="976" y="81"/>
                  </a:lnTo>
                  <a:lnTo>
                    <a:pt x="1002" y="86"/>
                  </a:lnTo>
                  <a:lnTo>
                    <a:pt x="1018" y="103"/>
                  </a:lnTo>
                  <a:lnTo>
                    <a:pt x="992" y="146"/>
                  </a:lnTo>
                  <a:lnTo>
                    <a:pt x="976" y="174"/>
                  </a:lnTo>
                  <a:lnTo>
                    <a:pt x="959" y="195"/>
                  </a:lnTo>
                  <a:lnTo>
                    <a:pt x="943" y="227"/>
                  </a:lnTo>
                  <a:lnTo>
                    <a:pt x="959" y="265"/>
                  </a:lnTo>
                  <a:lnTo>
                    <a:pt x="986" y="271"/>
                  </a:lnTo>
                  <a:lnTo>
                    <a:pt x="1002" y="341"/>
                  </a:lnTo>
                  <a:lnTo>
                    <a:pt x="997" y="352"/>
                  </a:lnTo>
                  <a:lnTo>
                    <a:pt x="959" y="373"/>
                  </a:lnTo>
                  <a:lnTo>
                    <a:pt x="965" y="390"/>
                  </a:lnTo>
                  <a:lnTo>
                    <a:pt x="997" y="401"/>
                  </a:lnTo>
                  <a:lnTo>
                    <a:pt x="1002" y="417"/>
                  </a:lnTo>
                  <a:lnTo>
                    <a:pt x="997" y="444"/>
                  </a:lnTo>
                  <a:lnTo>
                    <a:pt x="1002" y="460"/>
                  </a:lnTo>
                  <a:lnTo>
                    <a:pt x="1002" y="481"/>
                  </a:lnTo>
                  <a:lnTo>
                    <a:pt x="1018" y="525"/>
                  </a:lnTo>
                  <a:lnTo>
                    <a:pt x="1056" y="552"/>
                  </a:lnTo>
                  <a:lnTo>
                    <a:pt x="1078" y="552"/>
                  </a:lnTo>
                  <a:lnTo>
                    <a:pt x="1095" y="536"/>
                  </a:lnTo>
                  <a:lnTo>
                    <a:pt x="1116" y="541"/>
                  </a:lnTo>
                  <a:lnTo>
                    <a:pt x="1127" y="546"/>
                  </a:lnTo>
                  <a:lnTo>
                    <a:pt x="1121" y="568"/>
                  </a:lnTo>
                  <a:lnTo>
                    <a:pt x="1143" y="606"/>
                  </a:lnTo>
                  <a:lnTo>
                    <a:pt x="1149" y="622"/>
                  </a:lnTo>
                  <a:lnTo>
                    <a:pt x="1160" y="643"/>
                  </a:lnTo>
                  <a:lnTo>
                    <a:pt x="1197" y="643"/>
                  </a:lnTo>
                  <a:lnTo>
                    <a:pt x="1197" y="649"/>
                  </a:lnTo>
                  <a:lnTo>
                    <a:pt x="1225" y="622"/>
                  </a:lnTo>
                  <a:lnTo>
                    <a:pt x="1316" y="590"/>
                  </a:lnTo>
                  <a:lnTo>
                    <a:pt x="1316" y="573"/>
                  </a:lnTo>
                  <a:lnTo>
                    <a:pt x="1328" y="552"/>
                  </a:lnTo>
                  <a:lnTo>
                    <a:pt x="1355" y="427"/>
                  </a:lnTo>
                  <a:lnTo>
                    <a:pt x="1349" y="417"/>
                  </a:lnTo>
                  <a:lnTo>
                    <a:pt x="1160" y="455"/>
                  </a:lnTo>
                  <a:lnTo>
                    <a:pt x="1023" y="0"/>
                  </a:lnTo>
                  <a:close/>
                </a:path>
              </a:pathLst>
            </a:custGeom>
            <a:solidFill>
              <a:schemeClr val="tx1">
                <a:lumMod val="50000"/>
                <a:lumOff val="50000"/>
              </a:schemeClr>
            </a:solidFill>
            <a:ln w="9525">
              <a:solidFill>
                <a:schemeClr val="tx1">
                  <a:lumMod val="50000"/>
                  <a:lumOff val="50000"/>
                </a:schemeClr>
              </a:solidFill>
              <a:round/>
              <a:headEnd/>
              <a:tailEnd/>
            </a:ln>
          </p:spPr>
        </p:sp>
        <p:sp>
          <p:nvSpPr>
            <p:cNvPr id="20" name="DE"/>
            <p:cNvSpPr>
              <a:spLocks/>
            </p:cNvSpPr>
            <p:nvPr/>
          </p:nvSpPr>
          <p:spPr bwMode="auto">
            <a:xfrm>
              <a:off x="4034757" y="1878518"/>
              <a:ext cx="80361" cy="120608"/>
            </a:xfrm>
            <a:custGeom>
              <a:avLst/>
              <a:gdLst>
                <a:gd name="T0" fmla="*/ 2147483647 w 326"/>
                <a:gd name="T1" fmla="*/ 2147483647 h 514"/>
                <a:gd name="T2" fmla="*/ 2147483647 w 326"/>
                <a:gd name="T3" fmla="*/ 2147483647 h 514"/>
                <a:gd name="T4" fmla="*/ 2147483647 w 326"/>
                <a:gd name="T5" fmla="*/ 2147483647 h 514"/>
                <a:gd name="T6" fmla="*/ 2147483647 w 326"/>
                <a:gd name="T7" fmla="*/ 2147483647 h 514"/>
                <a:gd name="T8" fmla="*/ 2147483647 w 326"/>
                <a:gd name="T9" fmla="*/ 2147483647 h 514"/>
                <a:gd name="T10" fmla="*/ 2147483647 w 326"/>
                <a:gd name="T11" fmla="*/ 2147483647 h 514"/>
                <a:gd name="T12" fmla="*/ 2147483647 w 326"/>
                <a:gd name="T13" fmla="*/ 2147483647 h 514"/>
                <a:gd name="T14" fmla="*/ 2147483647 w 326"/>
                <a:gd name="T15" fmla="*/ 2147483647 h 514"/>
                <a:gd name="T16" fmla="*/ 2147483647 w 326"/>
                <a:gd name="T17" fmla="*/ 2147483647 h 514"/>
                <a:gd name="T18" fmla="*/ 2147483647 w 326"/>
                <a:gd name="T19" fmla="*/ 2147483647 h 514"/>
                <a:gd name="T20" fmla="*/ 2147483647 w 326"/>
                <a:gd name="T21" fmla="*/ 2147483647 h 514"/>
                <a:gd name="T22" fmla="*/ 2147483647 w 326"/>
                <a:gd name="T23" fmla="*/ 2147483647 h 514"/>
                <a:gd name="T24" fmla="*/ 2147483647 w 326"/>
                <a:gd name="T25" fmla="*/ 2147483647 h 514"/>
                <a:gd name="T26" fmla="*/ 2147483647 w 326"/>
                <a:gd name="T27" fmla="*/ 2147483647 h 514"/>
                <a:gd name="T28" fmla="*/ 2147483647 w 326"/>
                <a:gd name="T29" fmla="*/ 2147483647 h 514"/>
                <a:gd name="T30" fmla="*/ 2147483647 w 326"/>
                <a:gd name="T31" fmla="*/ 0 h 514"/>
                <a:gd name="T32" fmla="*/ 2147483647 w 326"/>
                <a:gd name="T33" fmla="*/ 2147483647 h 514"/>
                <a:gd name="T34" fmla="*/ 2147483647 w 326"/>
                <a:gd name="T35" fmla="*/ 2147483647 h 514"/>
                <a:gd name="T36" fmla="*/ 2147483647 w 326"/>
                <a:gd name="T37" fmla="*/ 2147483647 h 514"/>
                <a:gd name="T38" fmla="*/ 2147483647 w 326"/>
                <a:gd name="T39" fmla="*/ 2147483647 h 514"/>
                <a:gd name="T40" fmla="*/ 0 w 326"/>
                <a:gd name="T41" fmla="*/ 2147483647 h 514"/>
                <a:gd name="T42" fmla="*/ 2147483647 w 326"/>
                <a:gd name="T43" fmla="*/ 2147483647 h 514"/>
                <a:gd name="T44" fmla="*/ 2147483647 w 326"/>
                <a:gd name="T45" fmla="*/ 2147483647 h 5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6"/>
                <a:gd name="T70" fmla="*/ 0 h 514"/>
                <a:gd name="T71" fmla="*/ 326 w 326"/>
                <a:gd name="T72" fmla="*/ 514 h 5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6" h="514">
                  <a:moveTo>
                    <a:pt x="326" y="476"/>
                  </a:moveTo>
                  <a:lnTo>
                    <a:pt x="321" y="444"/>
                  </a:lnTo>
                  <a:lnTo>
                    <a:pt x="299" y="389"/>
                  </a:lnTo>
                  <a:lnTo>
                    <a:pt x="261" y="356"/>
                  </a:lnTo>
                  <a:lnTo>
                    <a:pt x="212" y="319"/>
                  </a:lnTo>
                  <a:lnTo>
                    <a:pt x="191" y="298"/>
                  </a:lnTo>
                  <a:lnTo>
                    <a:pt x="179" y="270"/>
                  </a:lnTo>
                  <a:lnTo>
                    <a:pt x="142" y="205"/>
                  </a:lnTo>
                  <a:lnTo>
                    <a:pt x="126" y="173"/>
                  </a:lnTo>
                  <a:lnTo>
                    <a:pt x="93" y="135"/>
                  </a:lnTo>
                  <a:lnTo>
                    <a:pt x="82" y="113"/>
                  </a:lnTo>
                  <a:lnTo>
                    <a:pt x="77" y="92"/>
                  </a:lnTo>
                  <a:lnTo>
                    <a:pt x="77" y="86"/>
                  </a:lnTo>
                  <a:lnTo>
                    <a:pt x="77" y="75"/>
                  </a:lnTo>
                  <a:lnTo>
                    <a:pt x="98" y="5"/>
                  </a:lnTo>
                  <a:lnTo>
                    <a:pt x="72" y="0"/>
                  </a:lnTo>
                  <a:lnTo>
                    <a:pt x="44" y="5"/>
                  </a:lnTo>
                  <a:lnTo>
                    <a:pt x="17" y="32"/>
                  </a:lnTo>
                  <a:lnTo>
                    <a:pt x="12" y="54"/>
                  </a:lnTo>
                  <a:lnTo>
                    <a:pt x="7" y="59"/>
                  </a:lnTo>
                  <a:lnTo>
                    <a:pt x="0" y="59"/>
                  </a:lnTo>
                  <a:lnTo>
                    <a:pt x="137" y="514"/>
                  </a:lnTo>
                  <a:lnTo>
                    <a:pt x="326" y="476"/>
                  </a:lnTo>
                  <a:close/>
                </a:path>
              </a:pathLst>
            </a:custGeom>
            <a:solidFill>
              <a:schemeClr val="tx1">
                <a:lumMod val="50000"/>
                <a:lumOff val="50000"/>
              </a:schemeClr>
            </a:solidFill>
            <a:ln w="9525">
              <a:solidFill>
                <a:schemeClr val="tx1">
                  <a:lumMod val="50000"/>
                  <a:lumOff val="50000"/>
                </a:schemeClr>
              </a:solidFill>
              <a:round/>
              <a:headEnd/>
              <a:tailEnd/>
            </a:ln>
          </p:spPr>
        </p:sp>
        <p:grpSp>
          <p:nvGrpSpPr>
            <p:cNvPr id="21" name="Group 20"/>
            <p:cNvGrpSpPr/>
            <p:nvPr/>
          </p:nvGrpSpPr>
          <p:grpSpPr>
            <a:xfrm>
              <a:off x="3681169" y="1388047"/>
              <a:ext cx="586635" cy="562836"/>
              <a:chOff x="3681169" y="1388047"/>
              <a:chExt cx="586635" cy="562836"/>
            </a:xfrm>
          </p:grpSpPr>
          <p:sp>
            <p:nvSpPr>
              <p:cNvPr id="114" name="NY"/>
              <p:cNvSpPr>
                <a:spLocks/>
              </p:cNvSpPr>
              <p:nvPr/>
            </p:nvSpPr>
            <p:spPr bwMode="auto">
              <a:xfrm>
                <a:off x="3729385" y="1388047"/>
                <a:ext cx="538419" cy="418107"/>
              </a:xfrm>
              <a:custGeom>
                <a:avLst/>
                <a:gdLst>
                  <a:gd name="T0" fmla="*/ 2147483647 w 2221"/>
                  <a:gd name="T1" fmla="*/ 2147483647 h 1698"/>
                  <a:gd name="T2" fmla="*/ 2147483647 w 2221"/>
                  <a:gd name="T3" fmla="*/ 2147483647 h 1698"/>
                  <a:gd name="T4" fmla="*/ 2147483647 w 2221"/>
                  <a:gd name="T5" fmla="*/ 2147483647 h 1698"/>
                  <a:gd name="T6" fmla="*/ 2147483647 w 2221"/>
                  <a:gd name="T7" fmla="*/ 2147483647 h 1698"/>
                  <a:gd name="T8" fmla="*/ 2147483647 w 2221"/>
                  <a:gd name="T9" fmla="*/ 2147483647 h 1698"/>
                  <a:gd name="T10" fmla="*/ 2147483647 w 2221"/>
                  <a:gd name="T11" fmla="*/ 2147483647 h 1698"/>
                  <a:gd name="T12" fmla="*/ 2147483647 w 2221"/>
                  <a:gd name="T13" fmla="*/ 2147483647 h 1698"/>
                  <a:gd name="T14" fmla="*/ 2147483647 w 2221"/>
                  <a:gd name="T15" fmla="*/ 2147483647 h 1698"/>
                  <a:gd name="T16" fmla="*/ 2147483647 w 2221"/>
                  <a:gd name="T17" fmla="*/ 2147483647 h 1698"/>
                  <a:gd name="T18" fmla="*/ 2147483647 w 2221"/>
                  <a:gd name="T19" fmla="*/ 2147483647 h 1698"/>
                  <a:gd name="T20" fmla="*/ 2147483647 w 2221"/>
                  <a:gd name="T21" fmla="*/ 2147483647 h 1698"/>
                  <a:gd name="T22" fmla="*/ 2147483647 w 2221"/>
                  <a:gd name="T23" fmla="*/ 2147483647 h 1698"/>
                  <a:gd name="T24" fmla="*/ 2147483647 w 2221"/>
                  <a:gd name="T25" fmla="*/ 2147483647 h 1698"/>
                  <a:gd name="T26" fmla="*/ 2147483647 w 2221"/>
                  <a:gd name="T27" fmla="*/ 2147483647 h 1698"/>
                  <a:gd name="T28" fmla="*/ 2147483647 w 2221"/>
                  <a:gd name="T29" fmla="*/ 2147483647 h 1698"/>
                  <a:gd name="T30" fmla="*/ 2147483647 w 2221"/>
                  <a:gd name="T31" fmla="*/ 2147483647 h 1698"/>
                  <a:gd name="T32" fmla="*/ 2147483647 w 2221"/>
                  <a:gd name="T33" fmla="*/ 2147483647 h 1698"/>
                  <a:gd name="T34" fmla="*/ 2147483647 w 2221"/>
                  <a:gd name="T35" fmla="*/ 2147483647 h 1698"/>
                  <a:gd name="T36" fmla="*/ 2147483647 w 2221"/>
                  <a:gd name="T37" fmla="*/ 2147483647 h 1698"/>
                  <a:gd name="T38" fmla="*/ 2147483647 w 2221"/>
                  <a:gd name="T39" fmla="*/ 2147483647 h 1698"/>
                  <a:gd name="T40" fmla="*/ 2147483647 w 2221"/>
                  <a:gd name="T41" fmla="*/ 2147483647 h 1698"/>
                  <a:gd name="T42" fmla="*/ 2147483647 w 2221"/>
                  <a:gd name="T43" fmla="*/ 2147483647 h 1698"/>
                  <a:gd name="T44" fmla="*/ 2147483647 w 2221"/>
                  <a:gd name="T45" fmla="*/ 2147483647 h 1698"/>
                  <a:gd name="T46" fmla="*/ 2147483647 w 2221"/>
                  <a:gd name="T47" fmla="*/ 2147483647 h 1698"/>
                  <a:gd name="T48" fmla="*/ 2147483647 w 2221"/>
                  <a:gd name="T49" fmla="*/ 2147483647 h 1698"/>
                  <a:gd name="T50" fmla="*/ 2147483647 w 2221"/>
                  <a:gd name="T51" fmla="*/ 2147483647 h 1698"/>
                  <a:gd name="T52" fmla="*/ 2147483647 w 2221"/>
                  <a:gd name="T53" fmla="*/ 0 h 1698"/>
                  <a:gd name="T54" fmla="*/ 2147483647 w 2221"/>
                  <a:gd name="T55" fmla="*/ 2147483647 h 1698"/>
                  <a:gd name="T56" fmla="*/ 2147483647 w 2221"/>
                  <a:gd name="T57" fmla="*/ 2147483647 h 1698"/>
                  <a:gd name="T58" fmla="*/ 2147483647 w 2221"/>
                  <a:gd name="T59" fmla="*/ 2147483647 h 1698"/>
                  <a:gd name="T60" fmla="*/ 2147483647 w 2221"/>
                  <a:gd name="T61" fmla="*/ 2147483647 h 1698"/>
                  <a:gd name="T62" fmla="*/ 2147483647 w 2221"/>
                  <a:gd name="T63" fmla="*/ 2147483647 h 1698"/>
                  <a:gd name="T64" fmla="*/ 2147483647 w 2221"/>
                  <a:gd name="T65" fmla="*/ 2147483647 h 1698"/>
                  <a:gd name="T66" fmla="*/ 2147483647 w 2221"/>
                  <a:gd name="T67" fmla="*/ 2147483647 h 1698"/>
                  <a:gd name="T68" fmla="*/ 2147483647 w 2221"/>
                  <a:gd name="T69" fmla="*/ 2147483647 h 1698"/>
                  <a:gd name="T70" fmla="*/ 2147483647 w 2221"/>
                  <a:gd name="T71" fmla="*/ 2147483647 h 1698"/>
                  <a:gd name="T72" fmla="*/ 2147483647 w 2221"/>
                  <a:gd name="T73" fmla="*/ 2147483647 h 1698"/>
                  <a:gd name="T74" fmla="*/ 2147483647 w 2221"/>
                  <a:gd name="T75" fmla="*/ 2147483647 h 1698"/>
                  <a:gd name="T76" fmla="*/ 2147483647 w 2221"/>
                  <a:gd name="T77" fmla="*/ 2147483647 h 1698"/>
                  <a:gd name="T78" fmla="*/ 2147483647 w 2221"/>
                  <a:gd name="T79" fmla="*/ 2147483647 h 1698"/>
                  <a:gd name="T80" fmla="*/ 2147483647 w 2221"/>
                  <a:gd name="T81" fmla="*/ 2147483647 h 1698"/>
                  <a:gd name="T82" fmla="*/ 2147483647 w 2221"/>
                  <a:gd name="T83" fmla="*/ 2147483647 h 1698"/>
                  <a:gd name="T84" fmla="*/ 2147483647 w 2221"/>
                  <a:gd name="T85" fmla="*/ 2147483647 h 1698"/>
                  <a:gd name="T86" fmla="*/ 2147483647 w 2221"/>
                  <a:gd name="T87" fmla="*/ 2147483647 h 1698"/>
                  <a:gd name="T88" fmla="*/ 2147483647 w 2221"/>
                  <a:gd name="T89" fmla="*/ 2147483647 h 16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21"/>
                  <a:gd name="T136" fmla="*/ 0 h 1698"/>
                  <a:gd name="T137" fmla="*/ 2221 w 2221"/>
                  <a:gd name="T138" fmla="*/ 1698 h 16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21" h="1698">
                    <a:moveTo>
                      <a:pt x="1441" y="1401"/>
                    </a:moveTo>
                    <a:lnTo>
                      <a:pt x="1680" y="1487"/>
                    </a:lnTo>
                    <a:lnTo>
                      <a:pt x="1697" y="1525"/>
                    </a:lnTo>
                    <a:lnTo>
                      <a:pt x="1680" y="1541"/>
                    </a:lnTo>
                    <a:lnTo>
                      <a:pt x="1669" y="1557"/>
                    </a:lnTo>
                    <a:lnTo>
                      <a:pt x="1664" y="1584"/>
                    </a:lnTo>
                    <a:lnTo>
                      <a:pt x="1664" y="1622"/>
                    </a:lnTo>
                    <a:lnTo>
                      <a:pt x="1653" y="1628"/>
                    </a:lnTo>
                    <a:lnTo>
                      <a:pt x="1637" y="1633"/>
                    </a:lnTo>
                    <a:lnTo>
                      <a:pt x="1615" y="1682"/>
                    </a:lnTo>
                    <a:lnTo>
                      <a:pt x="1615" y="1698"/>
                    </a:lnTo>
                    <a:lnTo>
                      <a:pt x="1625" y="1698"/>
                    </a:lnTo>
                    <a:lnTo>
                      <a:pt x="1637" y="1693"/>
                    </a:lnTo>
                    <a:lnTo>
                      <a:pt x="1642" y="1682"/>
                    </a:lnTo>
                    <a:lnTo>
                      <a:pt x="1680" y="1644"/>
                    </a:lnTo>
                    <a:lnTo>
                      <a:pt x="1702" y="1649"/>
                    </a:lnTo>
                    <a:lnTo>
                      <a:pt x="1756" y="1649"/>
                    </a:lnTo>
                    <a:lnTo>
                      <a:pt x="1772" y="1633"/>
                    </a:lnTo>
                    <a:lnTo>
                      <a:pt x="1821" y="1622"/>
                    </a:lnTo>
                    <a:lnTo>
                      <a:pt x="1864" y="1606"/>
                    </a:lnTo>
                    <a:lnTo>
                      <a:pt x="1891" y="1589"/>
                    </a:lnTo>
                    <a:lnTo>
                      <a:pt x="1918" y="1557"/>
                    </a:lnTo>
                    <a:lnTo>
                      <a:pt x="2053" y="1466"/>
                    </a:lnTo>
                    <a:lnTo>
                      <a:pt x="2092" y="1444"/>
                    </a:lnTo>
                    <a:lnTo>
                      <a:pt x="2119" y="1417"/>
                    </a:lnTo>
                    <a:lnTo>
                      <a:pt x="2141" y="1412"/>
                    </a:lnTo>
                    <a:lnTo>
                      <a:pt x="2162" y="1396"/>
                    </a:lnTo>
                    <a:lnTo>
                      <a:pt x="2189" y="1379"/>
                    </a:lnTo>
                    <a:lnTo>
                      <a:pt x="2205" y="1363"/>
                    </a:lnTo>
                    <a:lnTo>
                      <a:pt x="2216" y="1331"/>
                    </a:lnTo>
                    <a:lnTo>
                      <a:pt x="2221" y="1319"/>
                    </a:lnTo>
                    <a:lnTo>
                      <a:pt x="2216" y="1314"/>
                    </a:lnTo>
                    <a:lnTo>
                      <a:pt x="2189" y="1341"/>
                    </a:lnTo>
                    <a:lnTo>
                      <a:pt x="2157" y="1352"/>
                    </a:lnTo>
                    <a:lnTo>
                      <a:pt x="2119" y="1368"/>
                    </a:lnTo>
                    <a:lnTo>
                      <a:pt x="2102" y="1384"/>
                    </a:lnTo>
                    <a:lnTo>
                      <a:pt x="2092" y="1406"/>
                    </a:lnTo>
                    <a:lnTo>
                      <a:pt x="2060" y="1422"/>
                    </a:lnTo>
                    <a:lnTo>
                      <a:pt x="2053" y="1412"/>
                    </a:lnTo>
                    <a:lnTo>
                      <a:pt x="2065" y="1389"/>
                    </a:lnTo>
                    <a:lnTo>
                      <a:pt x="2086" y="1363"/>
                    </a:lnTo>
                    <a:lnTo>
                      <a:pt x="2113" y="1319"/>
                    </a:lnTo>
                    <a:lnTo>
                      <a:pt x="2102" y="1314"/>
                    </a:lnTo>
                    <a:lnTo>
                      <a:pt x="2081" y="1336"/>
                    </a:lnTo>
                    <a:lnTo>
                      <a:pt x="2070" y="1357"/>
                    </a:lnTo>
                    <a:lnTo>
                      <a:pt x="2048" y="1379"/>
                    </a:lnTo>
                    <a:lnTo>
                      <a:pt x="1972" y="1422"/>
                    </a:lnTo>
                    <a:lnTo>
                      <a:pt x="1875" y="1466"/>
                    </a:lnTo>
                    <a:lnTo>
                      <a:pt x="1799" y="1509"/>
                    </a:lnTo>
                    <a:lnTo>
                      <a:pt x="1767" y="1525"/>
                    </a:lnTo>
                    <a:lnTo>
                      <a:pt x="1734" y="1563"/>
                    </a:lnTo>
                    <a:lnTo>
                      <a:pt x="1718" y="1552"/>
                    </a:lnTo>
                    <a:lnTo>
                      <a:pt x="1718" y="1519"/>
                    </a:lnTo>
                    <a:lnTo>
                      <a:pt x="1728" y="1487"/>
                    </a:lnTo>
                    <a:lnTo>
                      <a:pt x="1756" y="1466"/>
                    </a:lnTo>
                    <a:lnTo>
                      <a:pt x="1723" y="1433"/>
                    </a:lnTo>
                    <a:lnTo>
                      <a:pt x="1767" y="1389"/>
                    </a:lnTo>
                    <a:lnTo>
                      <a:pt x="1772" y="1373"/>
                    </a:lnTo>
                    <a:lnTo>
                      <a:pt x="1750" y="1352"/>
                    </a:lnTo>
                    <a:lnTo>
                      <a:pt x="1718" y="1076"/>
                    </a:lnTo>
                    <a:lnTo>
                      <a:pt x="1707" y="1065"/>
                    </a:lnTo>
                    <a:lnTo>
                      <a:pt x="1707" y="811"/>
                    </a:lnTo>
                    <a:lnTo>
                      <a:pt x="1680" y="751"/>
                    </a:lnTo>
                    <a:lnTo>
                      <a:pt x="1658" y="686"/>
                    </a:lnTo>
                    <a:lnTo>
                      <a:pt x="1658" y="638"/>
                    </a:lnTo>
                    <a:lnTo>
                      <a:pt x="1642" y="546"/>
                    </a:lnTo>
                    <a:lnTo>
                      <a:pt x="1615" y="498"/>
                    </a:lnTo>
                    <a:lnTo>
                      <a:pt x="1599" y="503"/>
                    </a:lnTo>
                    <a:lnTo>
                      <a:pt x="1599" y="514"/>
                    </a:lnTo>
                    <a:lnTo>
                      <a:pt x="1593" y="514"/>
                    </a:lnTo>
                    <a:lnTo>
                      <a:pt x="1583" y="498"/>
                    </a:lnTo>
                    <a:lnTo>
                      <a:pt x="1588" y="449"/>
                    </a:lnTo>
                    <a:lnTo>
                      <a:pt x="1544" y="346"/>
                    </a:lnTo>
                    <a:lnTo>
                      <a:pt x="1539" y="308"/>
                    </a:lnTo>
                    <a:lnTo>
                      <a:pt x="1555" y="265"/>
                    </a:lnTo>
                    <a:lnTo>
                      <a:pt x="1544" y="189"/>
                    </a:lnTo>
                    <a:lnTo>
                      <a:pt x="1501" y="82"/>
                    </a:lnTo>
                    <a:lnTo>
                      <a:pt x="1495" y="70"/>
                    </a:lnTo>
                    <a:lnTo>
                      <a:pt x="1485" y="54"/>
                    </a:lnTo>
                    <a:lnTo>
                      <a:pt x="1490" y="38"/>
                    </a:lnTo>
                    <a:lnTo>
                      <a:pt x="1474" y="0"/>
                    </a:lnTo>
                    <a:lnTo>
                      <a:pt x="1122" y="87"/>
                    </a:lnTo>
                    <a:lnTo>
                      <a:pt x="1116" y="82"/>
                    </a:lnTo>
                    <a:lnTo>
                      <a:pt x="1106" y="82"/>
                    </a:lnTo>
                    <a:lnTo>
                      <a:pt x="1073" y="98"/>
                    </a:lnTo>
                    <a:lnTo>
                      <a:pt x="992" y="184"/>
                    </a:lnTo>
                    <a:lnTo>
                      <a:pt x="904" y="298"/>
                    </a:lnTo>
                    <a:lnTo>
                      <a:pt x="894" y="319"/>
                    </a:lnTo>
                    <a:lnTo>
                      <a:pt x="899" y="340"/>
                    </a:lnTo>
                    <a:lnTo>
                      <a:pt x="888" y="384"/>
                    </a:lnTo>
                    <a:lnTo>
                      <a:pt x="867" y="400"/>
                    </a:lnTo>
                    <a:lnTo>
                      <a:pt x="780" y="486"/>
                    </a:lnTo>
                    <a:lnTo>
                      <a:pt x="775" y="503"/>
                    </a:lnTo>
                    <a:lnTo>
                      <a:pt x="786" y="541"/>
                    </a:lnTo>
                    <a:lnTo>
                      <a:pt x="797" y="546"/>
                    </a:lnTo>
                    <a:lnTo>
                      <a:pt x="813" y="541"/>
                    </a:lnTo>
                    <a:lnTo>
                      <a:pt x="834" y="557"/>
                    </a:lnTo>
                    <a:lnTo>
                      <a:pt x="839" y="574"/>
                    </a:lnTo>
                    <a:lnTo>
                      <a:pt x="823" y="589"/>
                    </a:lnTo>
                    <a:lnTo>
                      <a:pt x="829" y="621"/>
                    </a:lnTo>
                    <a:lnTo>
                      <a:pt x="851" y="654"/>
                    </a:lnTo>
                    <a:lnTo>
                      <a:pt x="846" y="702"/>
                    </a:lnTo>
                    <a:lnTo>
                      <a:pt x="792" y="730"/>
                    </a:lnTo>
                    <a:lnTo>
                      <a:pt x="710" y="816"/>
                    </a:lnTo>
                    <a:lnTo>
                      <a:pt x="645" y="838"/>
                    </a:lnTo>
                    <a:lnTo>
                      <a:pt x="509" y="876"/>
                    </a:lnTo>
                    <a:lnTo>
                      <a:pt x="460" y="860"/>
                    </a:lnTo>
                    <a:lnTo>
                      <a:pt x="417" y="855"/>
                    </a:lnTo>
                    <a:lnTo>
                      <a:pt x="347" y="860"/>
                    </a:lnTo>
                    <a:lnTo>
                      <a:pt x="271" y="876"/>
                    </a:lnTo>
                    <a:lnTo>
                      <a:pt x="185" y="908"/>
                    </a:lnTo>
                    <a:lnTo>
                      <a:pt x="146" y="930"/>
                    </a:lnTo>
                    <a:lnTo>
                      <a:pt x="136" y="978"/>
                    </a:lnTo>
                    <a:lnTo>
                      <a:pt x="136" y="1006"/>
                    </a:lnTo>
                    <a:lnTo>
                      <a:pt x="201" y="1076"/>
                    </a:lnTo>
                    <a:lnTo>
                      <a:pt x="206" y="1108"/>
                    </a:lnTo>
                    <a:lnTo>
                      <a:pt x="195" y="1130"/>
                    </a:lnTo>
                    <a:lnTo>
                      <a:pt x="173" y="1141"/>
                    </a:lnTo>
                    <a:lnTo>
                      <a:pt x="157" y="1201"/>
                    </a:lnTo>
                    <a:lnTo>
                      <a:pt x="38" y="1308"/>
                    </a:lnTo>
                    <a:lnTo>
                      <a:pt x="0" y="1341"/>
                    </a:lnTo>
                    <a:lnTo>
                      <a:pt x="22" y="1438"/>
                    </a:lnTo>
                    <a:lnTo>
                      <a:pt x="1209" y="1201"/>
                    </a:lnTo>
                    <a:lnTo>
                      <a:pt x="1230" y="1217"/>
                    </a:lnTo>
                    <a:lnTo>
                      <a:pt x="1236" y="1238"/>
                    </a:lnTo>
                    <a:lnTo>
                      <a:pt x="1246" y="1249"/>
                    </a:lnTo>
                    <a:lnTo>
                      <a:pt x="1257" y="1243"/>
                    </a:lnTo>
                    <a:lnTo>
                      <a:pt x="1267" y="1254"/>
                    </a:lnTo>
                    <a:lnTo>
                      <a:pt x="1290" y="1260"/>
                    </a:lnTo>
                    <a:lnTo>
                      <a:pt x="1322" y="1331"/>
                    </a:lnTo>
                    <a:lnTo>
                      <a:pt x="1327" y="1357"/>
                    </a:lnTo>
                    <a:lnTo>
                      <a:pt x="1344" y="1368"/>
                    </a:lnTo>
                    <a:lnTo>
                      <a:pt x="1344" y="1379"/>
                    </a:lnTo>
                    <a:lnTo>
                      <a:pt x="1414" y="1384"/>
                    </a:lnTo>
                    <a:lnTo>
                      <a:pt x="1441" y="1401"/>
                    </a:lnTo>
                    <a:close/>
                  </a:path>
                </a:pathLst>
              </a:custGeom>
              <a:solidFill>
                <a:schemeClr val="bg1">
                  <a:lumMod val="85000"/>
                </a:schemeClr>
              </a:solidFill>
              <a:ln w="9525">
                <a:solidFill>
                  <a:schemeClr val="bg1">
                    <a:lumMod val="85000"/>
                  </a:schemeClr>
                </a:solidFill>
                <a:round/>
                <a:headEnd/>
                <a:tailEnd/>
              </a:ln>
            </p:spPr>
          </p:sp>
          <p:sp>
            <p:nvSpPr>
              <p:cNvPr id="115" name="PA"/>
              <p:cNvSpPr>
                <a:spLocks/>
              </p:cNvSpPr>
              <p:nvPr/>
            </p:nvSpPr>
            <p:spPr bwMode="auto">
              <a:xfrm>
                <a:off x="3681169" y="1685546"/>
                <a:ext cx="417877" cy="265337"/>
              </a:xfrm>
              <a:custGeom>
                <a:avLst/>
                <a:gdLst>
                  <a:gd name="T0" fmla="*/ 2147483647 w 1724"/>
                  <a:gd name="T1" fmla="*/ 2147483647 h 1114"/>
                  <a:gd name="T2" fmla="*/ 2147483647 w 1724"/>
                  <a:gd name="T3" fmla="*/ 2147483647 h 1114"/>
                  <a:gd name="T4" fmla="*/ 2147483647 w 1724"/>
                  <a:gd name="T5" fmla="*/ 2147483647 h 1114"/>
                  <a:gd name="T6" fmla="*/ 2147483647 w 1724"/>
                  <a:gd name="T7" fmla="*/ 2147483647 h 1114"/>
                  <a:gd name="T8" fmla="*/ 2147483647 w 1724"/>
                  <a:gd name="T9" fmla="*/ 2147483647 h 1114"/>
                  <a:gd name="T10" fmla="*/ 2147483647 w 1724"/>
                  <a:gd name="T11" fmla="*/ 2147483647 h 1114"/>
                  <a:gd name="T12" fmla="*/ 2147483647 w 1724"/>
                  <a:gd name="T13" fmla="*/ 2147483647 h 1114"/>
                  <a:gd name="T14" fmla="*/ 2147483647 w 1724"/>
                  <a:gd name="T15" fmla="*/ 2147483647 h 1114"/>
                  <a:gd name="T16" fmla="*/ 2147483647 w 1724"/>
                  <a:gd name="T17" fmla="*/ 2147483647 h 1114"/>
                  <a:gd name="T18" fmla="*/ 2147483647 w 1724"/>
                  <a:gd name="T19" fmla="*/ 2147483647 h 1114"/>
                  <a:gd name="T20" fmla="*/ 2147483647 w 1724"/>
                  <a:gd name="T21" fmla="*/ 2147483647 h 1114"/>
                  <a:gd name="T22" fmla="*/ 2147483647 w 1724"/>
                  <a:gd name="T23" fmla="*/ 2147483647 h 1114"/>
                  <a:gd name="T24" fmla="*/ 2147483647 w 1724"/>
                  <a:gd name="T25" fmla="*/ 2147483647 h 1114"/>
                  <a:gd name="T26" fmla="*/ 2147483647 w 1724"/>
                  <a:gd name="T27" fmla="*/ 2147483647 h 1114"/>
                  <a:gd name="T28" fmla="*/ 2147483647 w 1724"/>
                  <a:gd name="T29" fmla="*/ 2147483647 h 1114"/>
                  <a:gd name="T30" fmla="*/ 2147483647 w 1724"/>
                  <a:gd name="T31" fmla="*/ 2147483647 h 1114"/>
                  <a:gd name="T32" fmla="*/ 2147483647 w 1724"/>
                  <a:gd name="T33" fmla="*/ 2147483647 h 1114"/>
                  <a:gd name="T34" fmla="*/ 2147483647 w 1724"/>
                  <a:gd name="T35" fmla="*/ 2147483647 h 1114"/>
                  <a:gd name="T36" fmla="*/ 2147483647 w 1724"/>
                  <a:gd name="T37" fmla="*/ 2147483647 h 1114"/>
                  <a:gd name="T38" fmla="*/ 2147483647 w 1724"/>
                  <a:gd name="T39" fmla="*/ 2147483647 h 1114"/>
                  <a:gd name="T40" fmla="*/ 2147483647 w 1724"/>
                  <a:gd name="T41" fmla="*/ 2147483647 h 1114"/>
                  <a:gd name="T42" fmla="*/ 2147483647 w 1724"/>
                  <a:gd name="T43" fmla="*/ 2147483647 h 1114"/>
                  <a:gd name="T44" fmla="*/ 2147483647 w 1724"/>
                  <a:gd name="T45" fmla="*/ 2147483647 h 1114"/>
                  <a:gd name="T46" fmla="*/ 2147483647 w 1724"/>
                  <a:gd name="T47" fmla="*/ 2147483647 h 1114"/>
                  <a:gd name="T48" fmla="*/ 2147483647 w 1724"/>
                  <a:gd name="T49" fmla="*/ 2147483647 h 1114"/>
                  <a:gd name="T50" fmla="*/ 2147483647 w 1724"/>
                  <a:gd name="T51" fmla="*/ 2147483647 h 1114"/>
                  <a:gd name="T52" fmla="*/ 2147483647 w 1724"/>
                  <a:gd name="T53" fmla="*/ 2147483647 h 1114"/>
                  <a:gd name="T54" fmla="*/ 2147483647 w 1724"/>
                  <a:gd name="T55" fmla="*/ 2147483647 h 1114"/>
                  <a:gd name="T56" fmla="*/ 2147483647 w 1724"/>
                  <a:gd name="T57" fmla="*/ 2147483647 h 1114"/>
                  <a:gd name="T58" fmla="*/ 2147483647 w 1724"/>
                  <a:gd name="T59" fmla="*/ 2147483647 h 1114"/>
                  <a:gd name="T60" fmla="*/ 2147483647 w 1724"/>
                  <a:gd name="T61" fmla="*/ 2147483647 h 1114"/>
                  <a:gd name="T62" fmla="*/ 2147483647 w 1724"/>
                  <a:gd name="T63" fmla="*/ 2147483647 h 1114"/>
                  <a:gd name="T64" fmla="*/ 2147483647 w 1724"/>
                  <a:gd name="T65" fmla="*/ 2147483647 h 1114"/>
                  <a:gd name="T66" fmla="*/ 2147483647 w 1724"/>
                  <a:gd name="T67" fmla="*/ 2147483647 h 1114"/>
                  <a:gd name="T68" fmla="*/ 2147483647 w 1724"/>
                  <a:gd name="T69" fmla="*/ 2147483647 h 1114"/>
                  <a:gd name="T70" fmla="*/ 2147483647 w 1724"/>
                  <a:gd name="T71" fmla="*/ 2147483647 h 1114"/>
                  <a:gd name="T72" fmla="*/ 2147483647 w 1724"/>
                  <a:gd name="T73" fmla="*/ 2147483647 h 1114"/>
                  <a:gd name="T74" fmla="*/ 2147483647 w 1724"/>
                  <a:gd name="T75" fmla="*/ 2147483647 h 1114"/>
                  <a:gd name="T76" fmla="*/ 2147483647 w 1724"/>
                  <a:gd name="T77" fmla="*/ 2147483647 h 1114"/>
                  <a:gd name="T78" fmla="*/ 2147483647 w 1724"/>
                  <a:gd name="T79" fmla="*/ 2147483647 h 1114"/>
                  <a:gd name="T80" fmla="*/ 2147483647 w 1724"/>
                  <a:gd name="T81" fmla="*/ 2147483647 h 1114"/>
                  <a:gd name="T82" fmla="*/ 2147483647 w 1724"/>
                  <a:gd name="T83" fmla="*/ 2147483647 h 1114"/>
                  <a:gd name="T84" fmla="*/ 2147483647 w 1724"/>
                  <a:gd name="T85" fmla="*/ 2147483647 h 1114"/>
                  <a:gd name="T86" fmla="*/ 2147483647 w 1724"/>
                  <a:gd name="T87" fmla="*/ 2147483647 h 1114"/>
                  <a:gd name="T88" fmla="*/ 2147483647 w 1724"/>
                  <a:gd name="T89" fmla="*/ 0 h 1114"/>
                  <a:gd name="T90" fmla="*/ 2147483647 w 1724"/>
                  <a:gd name="T91" fmla="*/ 2147483647 h 1114"/>
                  <a:gd name="T92" fmla="*/ 2147483647 w 1724"/>
                  <a:gd name="T93" fmla="*/ 2147483647 h 1114"/>
                  <a:gd name="T94" fmla="*/ 2147483647 w 1724"/>
                  <a:gd name="T95" fmla="*/ 2147483647 h 1114"/>
                  <a:gd name="T96" fmla="*/ 2147483647 w 1724"/>
                  <a:gd name="T97" fmla="*/ 2147483647 h 1114"/>
                  <a:gd name="T98" fmla="*/ 2147483647 w 1724"/>
                  <a:gd name="T99" fmla="*/ 2147483647 h 1114"/>
                  <a:gd name="T100" fmla="*/ 2147483647 w 1724"/>
                  <a:gd name="T101" fmla="*/ 2147483647 h 1114"/>
                  <a:gd name="T102" fmla="*/ 2147483647 w 1724"/>
                  <a:gd name="T103" fmla="*/ 2147483647 h 1114"/>
                  <a:gd name="T104" fmla="*/ 2147483647 w 1724"/>
                  <a:gd name="T105" fmla="*/ 2147483647 h 1114"/>
                  <a:gd name="T106" fmla="*/ 0 w 1724"/>
                  <a:gd name="T107" fmla="*/ 2147483647 h 1114"/>
                  <a:gd name="T108" fmla="*/ 2147483647 w 1724"/>
                  <a:gd name="T109" fmla="*/ 2147483647 h 1114"/>
                  <a:gd name="T110" fmla="*/ 2147483647 w 1724"/>
                  <a:gd name="T111" fmla="*/ 2147483647 h 1114"/>
                  <a:gd name="T112" fmla="*/ 2147483647 w 1724"/>
                  <a:gd name="T113" fmla="*/ 2147483647 h 11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24"/>
                  <a:gd name="T172" fmla="*/ 0 h 1114"/>
                  <a:gd name="T173" fmla="*/ 1724 w 1724"/>
                  <a:gd name="T174" fmla="*/ 1114 h 11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24" h="1114">
                    <a:moveTo>
                      <a:pt x="429" y="1054"/>
                    </a:moveTo>
                    <a:lnTo>
                      <a:pt x="1203" y="903"/>
                    </a:lnTo>
                    <a:lnTo>
                      <a:pt x="1452" y="859"/>
                    </a:lnTo>
                    <a:lnTo>
                      <a:pt x="1459" y="859"/>
                    </a:lnTo>
                    <a:lnTo>
                      <a:pt x="1464" y="854"/>
                    </a:lnTo>
                    <a:lnTo>
                      <a:pt x="1469" y="832"/>
                    </a:lnTo>
                    <a:lnTo>
                      <a:pt x="1496" y="805"/>
                    </a:lnTo>
                    <a:lnTo>
                      <a:pt x="1524" y="800"/>
                    </a:lnTo>
                    <a:lnTo>
                      <a:pt x="1550" y="805"/>
                    </a:lnTo>
                    <a:lnTo>
                      <a:pt x="1621" y="757"/>
                    </a:lnTo>
                    <a:lnTo>
                      <a:pt x="1631" y="719"/>
                    </a:lnTo>
                    <a:lnTo>
                      <a:pt x="1675" y="675"/>
                    </a:lnTo>
                    <a:lnTo>
                      <a:pt x="1719" y="648"/>
                    </a:lnTo>
                    <a:lnTo>
                      <a:pt x="1724" y="638"/>
                    </a:lnTo>
                    <a:lnTo>
                      <a:pt x="1680" y="605"/>
                    </a:lnTo>
                    <a:lnTo>
                      <a:pt x="1664" y="589"/>
                    </a:lnTo>
                    <a:lnTo>
                      <a:pt x="1648" y="583"/>
                    </a:lnTo>
                    <a:lnTo>
                      <a:pt x="1638" y="567"/>
                    </a:lnTo>
                    <a:lnTo>
                      <a:pt x="1605" y="562"/>
                    </a:lnTo>
                    <a:lnTo>
                      <a:pt x="1594" y="518"/>
                    </a:lnTo>
                    <a:lnTo>
                      <a:pt x="1556" y="508"/>
                    </a:lnTo>
                    <a:lnTo>
                      <a:pt x="1550" y="508"/>
                    </a:lnTo>
                    <a:lnTo>
                      <a:pt x="1545" y="437"/>
                    </a:lnTo>
                    <a:lnTo>
                      <a:pt x="1566" y="427"/>
                    </a:lnTo>
                    <a:lnTo>
                      <a:pt x="1561" y="388"/>
                    </a:lnTo>
                    <a:lnTo>
                      <a:pt x="1540" y="367"/>
                    </a:lnTo>
                    <a:lnTo>
                      <a:pt x="1540" y="356"/>
                    </a:lnTo>
                    <a:lnTo>
                      <a:pt x="1545" y="346"/>
                    </a:lnTo>
                    <a:lnTo>
                      <a:pt x="1578" y="313"/>
                    </a:lnTo>
                    <a:lnTo>
                      <a:pt x="1589" y="259"/>
                    </a:lnTo>
                    <a:lnTo>
                      <a:pt x="1589" y="243"/>
                    </a:lnTo>
                    <a:lnTo>
                      <a:pt x="1610" y="211"/>
                    </a:lnTo>
                    <a:lnTo>
                      <a:pt x="1626" y="200"/>
                    </a:lnTo>
                    <a:lnTo>
                      <a:pt x="1599" y="183"/>
                    </a:lnTo>
                    <a:lnTo>
                      <a:pt x="1529" y="178"/>
                    </a:lnTo>
                    <a:lnTo>
                      <a:pt x="1529" y="167"/>
                    </a:lnTo>
                    <a:lnTo>
                      <a:pt x="1512" y="156"/>
                    </a:lnTo>
                    <a:lnTo>
                      <a:pt x="1507" y="130"/>
                    </a:lnTo>
                    <a:lnTo>
                      <a:pt x="1475" y="59"/>
                    </a:lnTo>
                    <a:lnTo>
                      <a:pt x="1452" y="53"/>
                    </a:lnTo>
                    <a:lnTo>
                      <a:pt x="1442" y="42"/>
                    </a:lnTo>
                    <a:lnTo>
                      <a:pt x="1431" y="48"/>
                    </a:lnTo>
                    <a:lnTo>
                      <a:pt x="1421" y="37"/>
                    </a:lnTo>
                    <a:lnTo>
                      <a:pt x="1415" y="16"/>
                    </a:lnTo>
                    <a:lnTo>
                      <a:pt x="1394" y="0"/>
                    </a:lnTo>
                    <a:lnTo>
                      <a:pt x="207" y="237"/>
                    </a:lnTo>
                    <a:lnTo>
                      <a:pt x="185" y="140"/>
                    </a:lnTo>
                    <a:lnTo>
                      <a:pt x="119" y="205"/>
                    </a:lnTo>
                    <a:lnTo>
                      <a:pt x="109" y="211"/>
                    </a:lnTo>
                    <a:lnTo>
                      <a:pt x="98" y="200"/>
                    </a:lnTo>
                    <a:lnTo>
                      <a:pt x="93" y="200"/>
                    </a:lnTo>
                    <a:lnTo>
                      <a:pt x="77" y="237"/>
                    </a:lnTo>
                    <a:lnTo>
                      <a:pt x="17" y="281"/>
                    </a:lnTo>
                    <a:lnTo>
                      <a:pt x="0" y="297"/>
                    </a:lnTo>
                    <a:lnTo>
                      <a:pt x="82" y="784"/>
                    </a:lnTo>
                    <a:lnTo>
                      <a:pt x="142" y="1114"/>
                    </a:lnTo>
                    <a:lnTo>
                      <a:pt x="429" y="1054"/>
                    </a:lnTo>
                    <a:close/>
                  </a:path>
                </a:pathLst>
              </a:custGeom>
              <a:solidFill>
                <a:schemeClr val="bg1">
                  <a:lumMod val="85000"/>
                </a:schemeClr>
              </a:solidFill>
              <a:ln w="9525">
                <a:solidFill>
                  <a:schemeClr val="bg1">
                    <a:lumMod val="85000"/>
                  </a:schemeClr>
                </a:solidFill>
                <a:round/>
                <a:headEnd/>
                <a:tailEnd/>
              </a:ln>
            </p:spPr>
          </p:sp>
          <p:sp>
            <p:nvSpPr>
              <p:cNvPr id="116" name="NJ"/>
              <p:cNvSpPr>
                <a:spLocks/>
              </p:cNvSpPr>
              <p:nvPr/>
            </p:nvSpPr>
            <p:spPr bwMode="auto">
              <a:xfrm>
                <a:off x="4050829" y="1733789"/>
                <a:ext cx="104469" cy="217094"/>
              </a:xfrm>
              <a:custGeom>
                <a:avLst/>
                <a:gdLst>
                  <a:gd name="T0" fmla="*/ 0 w 406"/>
                  <a:gd name="T1" fmla="*/ 2147483647 h 903"/>
                  <a:gd name="T2" fmla="*/ 2147483647 w 406"/>
                  <a:gd name="T3" fmla="*/ 2147483647 h 903"/>
                  <a:gd name="T4" fmla="*/ 2147483647 w 406"/>
                  <a:gd name="T5" fmla="*/ 2147483647 h 903"/>
                  <a:gd name="T6" fmla="*/ 2147483647 w 406"/>
                  <a:gd name="T7" fmla="*/ 2147483647 h 903"/>
                  <a:gd name="T8" fmla="*/ 2147483647 w 406"/>
                  <a:gd name="T9" fmla="*/ 2147483647 h 903"/>
                  <a:gd name="T10" fmla="*/ 2147483647 w 406"/>
                  <a:gd name="T11" fmla="*/ 2147483647 h 903"/>
                  <a:gd name="T12" fmla="*/ 2147483647 w 406"/>
                  <a:gd name="T13" fmla="*/ 2147483647 h 903"/>
                  <a:gd name="T14" fmla="*/ 2147483647 w 406"/>
                  <a:gd name="T15" fmla="*/ 2147483647 h 903"/>
                  <a:gd name="T16" fmla="*/ 2147483647 w 406"/>
                  <a:gd name="T17" fmla="*/ 2147483647 h 903"/>
                  <a:gd name="T18" fmla="*/ 2147483647 w 406"/>
                  <a:gd name="T19" fmla="*/ 2147483647 h 903"/>
                  <a:gd name="T20" fmla="*/ 2147483647 w 406"/>
                  <a:gd name="T21" fmla="*/ 2147483647 h 903"/>
                  <a:gd name="T22" fmla="*/ 2147483647 w 406"/>
                  <a:gd name="T23" fmla="*/ 2147483647 h 903"/>
                  <a:gd name="T24" fmla="*/ 2147483647 w 406"/>
                  <a:gd name="T25" fmla="*/ 2147483647 h 903"/>
                  <a:gd name="T26" fmla="*/ 2147483647 w 406"/>
                  <a:gd name="T27" fmla="*/ 2147483647 h 903"/>
                  <a:gd name="T28" fmla="*/ 2147483647 w 406"/>
                  <a:gd name="T29" fmla="*/ 2147483647 h 903"/>
                  <a:gd name="T30" fmla="*/ 2147483647 w 406"/>
                  <a:gd name="T31" fmla="*/ 2147483647 h 903"/>
                  <a:gd name="T32" fmla="*/ 2147483647 w 406"/>
                  <a:gd name="T33" fmla="*/ 2147483647 h 903"/>
                  <a:gd name="T34" fmla="*/ 2147483647 w 406"/>
                  <a:gd name="T35" fmla="*/ 2147483647 h 903"/>
                  <a:gd name="T36" fmla="*/ 2147483647 w 406"/>
                  <a:gd name="T37" fmla="*/ 2147483647 h 903"/>
                  <a:gd name="T38" fmla="*/ 2147483647 w 406"/>
                  <a:gd name="T39" fmla="*/ 2147483647 h 903"/>
                  <a:gd name="T40" fmla="*/ 2147483647 w 406"/>
                  <a:gd name="T41" fmla="*/ 0 h 903"/>
                  <a:gd name="T42" fmla="*/ 2147483647 w 406"/>
                  <a:gd name="T43" fmla="*/ 2147483647 h 903"/>
                  <a:gd name="T44" fmla="*/ 2147483647 w 406"/>
                  <a:gd name="T45" fmla="*/ 2147483647 h 903"/>
                  <a:gd name="T46" fmla="*/ 2147483647 w 406"/>
                  <a:gd name="T47" fmla="*/ 2147483647 h 903"/>
                  <a:gd name="T48" fmla="*/ 2147483647 w 406"/>
                  <a:gd name="T49" fmla="*/ 2147483647 h 903"/>
                  <a:gd name="T50" fmla="*/ 2147483647 w 406"/>
                  <a:gd name="T51" fmla="*/ 2147483647 h 903"/>
                  <a:gd name="T52" fmla="*/ 2147483647 w 406"/>
                  <a:gd name="T53" fmla="*/ 2147483647 h 903"/>
                  <a:gd name="T54" fmla="*/ 2147483647 w 406"/>
                  <a:gd name="T55" fmla="*/ 2147483647 h 903"/>
                  <a:gd name="T56" fmla="*/ 2147483647 w 406"/>
                  <a:gd name="T57" fmla="*/ 2147483647 h 903"/>
                  <a:gd name="T58" fmla="*/ 2147483647 w 406"/>
                  <a:gd name="T59" fmla="*/ 2147483647 h 903"/>
                  <a:gd name="T60" fmla="*/ 2147483647 w 406"/>
                  <a:gd name="T61" fmla="*/ 2147483647 h 903"/>
                  <a:gd name="T62" fmla="*/ 2147483647 w 406"/>
                  <a:gd name="T63" fmla="*/ 2147483647 h 903"/>
                  <a:gd name="T64" fmla="*/ 2147483647 w 406"/>
                  <a:gd name="T65" fmla="*/ 2147483647 h 9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6"/>
                  <a:gd name="T100" fmla="*/ 0 h 903"/>
                  <a:gd name="T101" fmla="*/ 406 w 406"/>
                  <a:gd name="T102" fmla="*/ 903 h 9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6" h="903">
                    <a:moveTo>
                      <a:pt x="21" y="605"/>
                    </a:moveTo>
                    <a:lnTo>
                      <a:pt x="0" y="675"/>
                    </a:lnTo>
                    <a:lnTo>
                      <a:pt x="0" y="686"/>
                    </a:lnTo>
                    <a:lnTo>
                      <a:pt x="16" y="680"/>
                    </a:lnTo>
                    <a:lnTo>
                      <a:pt x="32" y="713"/>
                    </a:lnTo>
                    <a:lnTo>
                      <a:pt x="54" y="740"/>
                    </a:lnTo>
                    <a:lnTo>
                      <a:pt x="76" y="762"/>
                    </a:lnTo>
                    <a:lnTo>
                      <a:pt x="141" y="794"/>
                    </a:lnTo>
                    <a:lnTo>
                      <a:pt x="162" y="805"/>
                    </a:lnTo>
                    <a:lnTo>
                      <a:pt x="211" y="810"/>
                    </a:lnTo>
                    <a:lnTo>
                      <a:pt x="228" y="816"/>
                    </a:lnTo>
                    <a:lnTo>
                      <a:pt x="228" y="859"/>
                    </a:lnTo>
                    <a:lnTo>
                      <a:pt x="228" y="886"/>
                    </a:lnTo>
                    <a:lnTo>
                      <a:pt x="244" y="903"/>
                    </a:lnTo>
                    <a:lnTo>
                      <a:pt x="260" y="881"/>
                    </a:lnTo>
                    <a:lnTo>
                      <a:pt x="281" y="838"/>
                    </a:lnTo>
                    <a:lnTo>
                      <a:pt x="281" y="800"/>
                    </a:lnTo>
                    <a:lnTo>
                      <a:pt x="314" y="745"/>
                    </a:lnTo>
                    <a:lnTo>
                      <a:pt x="330" y="703"/>
                    </a:lnTo>
                    <a:lnTo>
                      <a:pt x="374" y="648"/>
                    </a:lnTo>
                    <a:lnTo>
                      <a:pt x="390" y="600"/>
                    </a:lnTo>
                    <a:lnTo>
                      <a:pt x="406" y="557"/>
                    </a:lnTo>
                    <a:lnTo>
                      <a:pt x="406" y="529"/>
                    </a:lnTo>
                    <a:lnTo>
                      <a:pt x="395" y="411"/>
                    </a:lnTo>
                    <a:lnTo>
                      <a:pt x="384" y="313"/>
                    </a:lnTo>
                    <a:lnTo>
                      <a:pt x="369" y="281"/>
                    </a:lnTo>
                    <a:lnTo>
                      <a:pt x="325" y="292"/>
                    </a:lnTo>
                    <a:lnTo>
                      <a:pt x="309" y="302"/>
                    </a:lnTo>
                    <a:lnTo>
                      <a:pt x="298" y="297"/>
                    </a:lnTo>
                    <a:lnTo>
                      <a:pt x="293" y="292"/>
                    </a:lnTo>
                    <a:lnTo>
                      <a:pt x="281" y="297"/>
                    </a:lnTo>
                    <a:lnTo>
                      <a:pt x="271" y="297"/>
                    </a:lnTo>
                    <a:lnTo>
                      <a:pt x="271" y="281"/>
                    </a:lnTo>
                    <a:lnTo>
                      <a:pt x="293" y="232"/>
                    </a:lnTo>
                    <a:lnTo>
                      <a:pt x="309" y="227"/>
                    </a:lnTo>
                    <a:lnTo>
                      <a:pt x="320" y="221"/>
                    </a:lnTo>
                    <a:lnTo>
                      <a:pt x="320" y="183"/>
                    </a:lnTo>
                    <a:lnTo>
                      <a:pt x="325" y="156"/>
                    </a:lnTo>
                    <a:lnTo>
                      <a:pt x="336" y="140"/>
                    </a:lnTo>
                    <a:lnTo>
                      <a:pt x="353" y="124"/>
                    </a:lnTo>
                    <a:lnTo>
                      <a:pt x="336" y="86"/>
                    </a:lnTo>
                    <a:lnTo>
                      <a:pt x="97" y="0"/>
                    </a:lnTo>
                    <a:lnTo>
                      <a:pt x="81" y="11"/>
                    </a:lnTo>
                    <a:lnTo>
                      <a:pt x="60" y="43"/>
                    </a:lnTo>
                    <a:lnTo>
                      <a:pt x="60" y="59"/>
                    </a:lnTo>
                    <a:lnTo>
                      <a:pt x="49" y="113"/>
                    </a:lnTo>
                    <a:lnTo>
                      <a:pt x="16" y="146"/>
                    </a:lnTo>
                    <a:lnTo>
                      <a:pt x="11" y="156"/>
                    </a:lnTo>
                    <a:lnTo>
                      <a:pt x="11" y="167"/>
                    </a:lnTo>
                    <a:lnTo>
                      <a:pt x="32" y="188"/>
                    </a:lnTo>
                    <a:lnTo>
                      <a:pt x="37" y="227"/>
                    </a:lnTo>
                    <a:lnTo>
                      <a:pt x="16" y="237"/>
                    </a:lnTo>
                    <a:lnTo>
                      <a:pt x="21" y="308"/>
                    </a:lnTo>
                    <a:lnTo>
                      <a:pt x="27" y="308"/>
                    </a:lnTo>
                    <a:lnTo>
                      <a:pt x="65" y="318"/>
                    </a:lnTo>
                    <a:lnTo>
                      <a:pt x="76" y="362"/>
                    </a:lnTo>
                    <a:lnTo>
                      <a:pt x="109" y="367"/>
                    </a:lnTo>
                    <a:lnTo>
                      <a:pt x="119" y="383"/>
                    </a:lnTo>
                    <a:lnTo>
                      <a:pt x="135" y="389"/>
                    </a:lnTo>
                    <a:lnTo>
                      <a:pt x="151" y="405"/>
                    </a:lnTo>
                    <a:lnTo>
                      <a:pt x="195" y="438"/>
                    </a:lnTo>
                    <a:lnTo>
                      <a:pt x="190" y="448"/>
                    </a:lnTo>
                    <a:lnTo>
                      <a:pt x="146" y="475"/>
                    </a:lnTo>
                    <a:lnTo>
                      <a:pt x="102" y="519"/>
                    </a:lnTo>
                    <a:lnTo>
                      <a:pt x="92" y="557"/>
                    </a:lnTo>
                    <a:lnTo>
                      <a:pt x="21" y="605"/>
                    </a:lnTo>
                    <a:close/>
                  </a:path>
                </a:pathLst>
              </a:custGeom>
              <a:solidFill>
                <a:schemeClr val="bg1">
                  <a:lumMod val="85000"/>
                </a:schemeClr>
              </a:solidFill>
              <a:ln w="9525">
                <a:solidFill>
                  <a:schemeClr val="bg1">
                    <a:lumMod val="85000"/>
                  </a:schemeClr>
                </a:solidFill>
                <a:round/>
                <a:headEnd/>
                <a:tailEnd/>
              </a:ln>
            </p:spPr>
          </p:sp>
        </p:grpSp>
        <p:sp>
          <p:nvSpPr>
            <p:cNvPr id="22" name="RI"/>
            <p:cNvSpPr>
              <a:spLocks/>
            </p:cNvSpPr>
            <p:nvPr/>
          </p:nvSpPr>
          <p:spPr bwMode="auto">
            <a:xfrm>
              <a:off x="4251732" y="1621222"/>
              <a:ext cx="64289" cy="64324"/>
            </a:xfrm>
            <a:custGeom>
              <a:avLst/>
              <a:gdLst>
                <a:gd name="T0" fmla="*/ 0 w 254"/>
                <a:gd name="T1" fmla="*/ 2147483647 h 281"/>
                <a:gd name="T2" fmla="*/ 2147483647 w 254"/>
                <a:gd name="T3" fmla="*/ 2147483647 h 281"/>
                <a:gd name="T4" fmla="*/ 2147483647 w 254"/>
                <a:gd name="T5" fmla="*/ 2147483647 h 281"/>
                <a:gd name="T6" fmla="*/ 2147483647 w 254"/>
                <a:gd name="T7" fmla="*/ 2147483647 h 281"/>
                <a:gd name="T8" fmla="*/ 2147483647 w 254"/>
                <a:gd name="T9" fmla="*/ 2147483647 h 281"/>
                <a:gd name="T10" fmla="*/ 2147483647 w 254"/>
                <a:gd name="T11" fmla="*/ 2147483647 h 281"/>
                <a:gd name="T12" fmla="*/ 2147483647 w 254"/>
                <a:gd name="T13" fmla="*/ 2147483647 h 281"/>
                <a:gd name="T14" fmla="*/ 2147483647 w 254"/>
                <a:gd name="T15" fmla="*/ 2147483647 h 281"/>
                <a:gd name="T16" fmla="*/ 2147483647 w 254"/>
                <a:gd name="T17" fmla="*/ 2147483647 h 281"/>
                <a:gd name="T18" fmla="*/ 2147483647 w 254"/>
                <a:gd name="T19" fmla="*/ 2147483647 h 281"/>
                <a:gd name="T20" fmla="*/ 2147483647 w 254"/>
                <a:gd name="T21" fmla="*/ 2147483647 h 281"/>
                <a:gd name="T22" fmla="*/ 2147483647 w 254"/>
                <a:gd name="T23" fmla="*/ 2147483647 h 281"/>
                <a:gd name="T24" fmla="*/ 2147483647 w 254"/>
                <a:gd name="T25" fmla="*/ 2147483647 h 281"/>
                <a:gd name="T26" fmla="*/ 2147483647 w 254"/>
                <a:gd name="T27" fmla="*/ 2147483647 h 281"/>
                <a:gd name="T28" fmla="*/ 2147483647 w 254"/>
                <a:gd name="T29" fmla="*/ 2147483647 h 281"/>
                <a:gd name="T30" fmla="*/ 2147483647 w 254"/>
                <a:gd name="T31" fmla="*/ 2147483647 h 281"/>
                <a:gd name="T32" fmla="*/ 2147483647 w 254"/>
                <a:gd name="T33" fmla="*/ 2147483647 h 281"/>
                <a:gd name="T34" fmla="*/ 2147483647 w 254"/>
                <a:gd name="T35" fmla="*/ 2147483647 h 281"/>
                <a:gd name="T36" fmla="*/ 2147483647 w 254"/>
                <a:gd name="T37" fmla="*/ 2147483647 h 281"/>
                <a:gd name="T38" fmla="*/ 2147483647 w 254"/>
                <a:gd name="T39" fmla="*/ 2147483647 h 281"/>
                <a:gd name="T40" fmla="*/ 2147483647 w 254"/>
                <a:gd name="T41" fmla="*/ 2147483647 h 281"/>
                <a:gd name="T42" fmla="*/ 2147483647 w 254"/>
                <a:gd name="T43" fmla="*/ 2147483647 h 281"/>
                <a:gd name="T44" fmla="*/ 2147483647 w 254"/>
                <a:gd name="T45" fmla="*/ 2147483647 h 281"/>
                <a:gd name="T46" fmla="*/ 2147483647 w 254"/>
                <a:gd name="T47" fmla="*/ 2147483647 h 281"/>
                <a:gd name="T48" fmla="*/ 2147483647 w 254"/>
                <a:gd name="T49" fmla="*/ 2147483647 h 281"/>
                <a:gd name="T50" fmla="*/ 2147483647 w 254"/>
                <a:gd name="T51" fmla="*/ 2147483647 h 281"/>
                <a:gd name="T52" fmla="*/ 2147483647 w 254"/>
                <a:gd name="T53" fmla="*/ 2147483647 h 281"/>
                <a:gd name="T54" fmla="*/ 2147483647 w 254"/>
                <a:gd name="T55" fmla="*/ 2147483647 h 281"/>
                <a:gd name="T56" fmla="*/ 2147483647 w 254"/>
                <a:gd name="T57" fmla="*/ 2147483647 h 281"/>
                <a:gd name="T58" fmla="*/ 2147483647 w 254"/>
                <a:gd name="T59" fmla="*/ 2147483647 h 281"/>
                <a:gd name="T60" fmla="*/ 2147483647 w 254"/>
                <a:gd name="T61" fmla="*/ 2147483647 h 281"/>
                <a:gd name="T62" fmla="*/ 2147483647 w 254"/>
                <a:gd name="T63" fmla="*/ 2147483647 h 281"/>
                <a:gd name="T64" fmla="*/ 2147483647 w 254"/>
                <a:gd name="T65" fmla="*/ 0 h 281"/>
                <a:gd name="T66" fmla="*/ 0 w 254"/>
                <a:gd name="T67" fmla="*/ 2147483647 h 2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4"/>
                <a:gd name="T103" fmla="*/ 0 h 281"/>
                <a:gd name="T104" fmla="*/ 254 w 254"/>
                <a:gd name="T105" fmla="*/ 281 h 2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4" h="281">
                  <a:moveTo>
                    <a:pt x="0" y="22"/>
                  </a:moveTo>
                  <a:lnTo>
                    <a:pt x="59" y="227"/>
                  </a:lnTo>
                  <a:lnTo>
                    <a:pt x="49" y="249"/>
                  </a:lnTo>
                  <a:lnTo>
                    <a:pt x="43" y="260"/>
                  </a:lnTo>
                  <a:lnTo>
                    <a:pt x="49" y="271"/>
                  </a:lnTo>
                  <a:lnTo>
                    <a:pt x="49" y="281"/>
                  </a:lnTo>
                  <a:lnTo>
                    <a:pt x="65" y="281"/>
                  </a:lnTo>
                  <a:lnTo>
                    <a:pt x="119" y="249"/>
                  </a:lnTo>
                  <a:lnTo>
                    <a:pt x="147" y="222"/>
                  </a:lnTo>
                  <a:lnTo>
                    <a:pt x="147" y="195"/>
                  </a:lnTo>
                  <a:lnTo>
                    <a:pt x="141" y="179"/>
                  </a:lnTo>
                  <a:lnTo>
                    <a:pt x="141" y="146"/>
                  </a:lnTo>
                  <a:lnTo>
                    <a:pt x="163" y="125"/>
                  </a:lnTo>
                  <a:lnTo>
                    <a:pt x="173" y="130"/>
                  </a:lnTo>
                  <a:lnTo>
                    <a:pt x="173" y="151"/>
                  </a:lnTo>
                  <a:lnTo>
                    <a:pt x="173" y="195"/>
                  </a:lnTo>
                  <a:lnTo>
                    <a:pt x="184" y="211"/>
                  </a:lnTo>
                  <a:lnTo>
                    <a:pt x="201" y="206"/>
                  </a:lnTo>
                  <a:lnTo>
                    <a:pt x="201" y="179"/>
                  </a:lnTo>
                  <a:lnTo>
                    <a:pt x="212" y="179"/>
                  </a:lnTo>
                  <a:lnTo>
                    <a:pt x="228" y="162"/>
                  </a:lnTo>
                  <a:lnTo>
                    <a:pt x="254" y="162"/>
                  </a:lnTo>
                  <a:lnTo>
                    <a:pt x="254" y="157"/>
                  </a:lnTo>
                  <a:lnTo>
                    <a:pt x="238" y="130"/>
                  </a:lnTo>
                  <a:lnTo>
                    <a:pt x="233" y="125"/>
                  </a:lnTo>
                  <a:lnTo>
                    <a:pt x="222" y="119"/>
                  </a:lnTo>
                  <a:lnTo>
                    <a:pt x="217" y="114"/>
                  </a:lnTo>
                  <a:lnTo>
                    <a:pt x="196" y="97"/>
                  </a:lnTo>
                  <a:lnTo>
                    <a:pt x="196" y="92"/>
                  </a:lnTo>
                  <a:lnTo>
                    <a:pt x="147" y="76"/>
                  </a:lnTo>
                  <a:lnTo>
                    <a:pt x="130" y="39"/>
                  </a:lnTo>
                  <a:lnTo>
                    <a:pt x="114" y="32"/>
                  </a:lnTo>
                  <a:lnTo>
                    <a:pt x="103" y="0"/>
                  </a:lnTo>
                  <a:lnTo>
                    <a:pt x="0" y="22"/>
                  </a:lnTo>
                  <a:close/>
                </a:path>
              </a:pathLst>
            </a:custGeom>
            <a:solidFill>
              <a:schemeClr val="bg1">
                <a:lumMod val="65000"/>
              </a:schemeClr>
            </a:solidFill>
            <a:ln w="9525">
              <a:solidFill>
                <a:schemeClr val="bg1">
                  <a:lumMod val="65000"/>
                </a:schemeClr>
              </a:solidFill>
              <a:round/>
              <a:headEnd/>
              <a:tailEnd/>
            </a:ln>
          </p:spPr>
        </p:sp>
        <p:sp>
          <p:nvSpPr>
            <p:cNvPr id="23" name="NH"/>
            <p:cNvSpPr>
              <a:spLocks/>
            </p:cNvSpPr>
            <p:nvPr/>
          </p:nvSpPr>
          <p:spPr bwMode="auto">
            <a:xfrm>
              <a:off x="4179407" y="1323723"/>
              <a:ext cx="112505" cy="249256"/>
            </a:xfrm>
            <a:custGeom>
              <a:avLst/>
              <a:gdLst>
                <a:gd name="T0" fmla="*/ 2147483647 w 471"/>
                <a:gd name="T1" fmla="*/ 2147483647 h 1016"/>
                <a:gd name="T2" fmla="*/ 2147483647 w 471"/>
                <a:gd name="T3" fmla="*/ 2147483647 h 1016"/>
                <a:gd name="T4" fmla="*/ 2147483647 w 471"/>
                <a:gd name="T5" fmla="*/ 2147483647 h 1016"/>
                <a:gd name="T6" fmla="*/ 2147483647 w 471"/>
                <a:gd name="T7" fmla="*/ 2147483647 h 1016"/>
                <a:gd name="T8" fmla="*/ 2147483647 w 471"/>
                <a:gd name="T9" fmla="*/ 2147483647 h 1016"/>
                <a:gd name="T10" fmla="*/ 2147483647 w 471"/>
                <a:gd name="T11" fmla="*/ 2147483647 h 1016"/>
                <a:gd name="T12" fmla="*/ 2147483647 w 471"/>
                <a:gd name="T13" fmla="*/ 2147483647 h 1016"/>
                <a:gd name="T14" fmla="*/ 2147483647 w 471"/>
                <a:gd name="T15" fmla="*/ 2147483647 h 1016"/>
                <a:gd name="T16" fmla="*/ 2147483647 w 471"/>
                <a:gd name="T17" fmla="*/ 2147483647 h 1016"/>
                <a:gd name="T18" fmla="*/ 2147483647 w 471"/>
                <a:gd name="T19" fmla="*/ 2147483647 h 1016"/>
                <a:gd name="T20" fmla="*/ 2147483647 w 471"/>
                <a:gd name="T21" fmla="*/ 2147483647 h 1016"/>
                <a:gd name="T22" fmla="*/ 2147483647 w 471"/>
                <a:gd name="T23" fmla="*/ 2147483647 h 1016"/>
                <a:gd name="T24" fmla="*/ 2147483647 w 471"/>
                <a:gd name="T25" fmla="*/ 2147483647 h 1016"/>
                <a:gd name="T26" fmla="*/ 2147483647 w 471"/>
                <a:gd name="T27" fmla="*/ 2147483647 h 1016"/>
                <a:gd name="T28" fmla="*/ 2147483647 w 471"/>
                <a:gd name="T29" fmla="*/ 2147483647 h 1016"/>
                <a:gd name="T30" fmla="*/ 2147483647 w 471"/>
                <a:gd name="T31" fmla="*/ 2147483647 h 1016"/>
                <a:gd name="T32" fmla="*/ 0 w 471"/>
                <a:gd name="T33" fmla="*/ 2147483647 h 1016"/>
                <a:gd name="T34" fmla="*/ 0 w 471"/>
                <a:gd name="T35" fmla="*/ 2147483647 h 1016"/>
                <a:gd name="T36" fmla="*/ 2147483647 w 471"/>
                <a:gd name="T37" fmla="*/ 2147483647 h 1016"/>
                <a:gd name="T38" fmla="*/ 2147483647 w 471"/>
                <a:gd name="T39" fmla="*/ 2147483647 h 1016"/>
                <a:gd name="T40" fmla="*/ 2147483647 w 471"/>
                <a:gd name="T41" fmla="*/ 2147483647 h 1016"/>
                <a:gd name="T42" fmla="*/ 2147483647 w 471"/>
                <a:gd name="T43" fmla="*/ 2147483647 h 1016"/>
                <a:gd name="T44" fmla="*/ 2147483647 w 471"/>
                <a:gd name="T45" fmla="*/ 2147483647 h 1016"/>
                <a:gd name="T46" fmla="*/ 2147483647 w 471"/>
                <a:gd name="T47" fmla="*/ 2147483647 h 1016"/>
                <a:gd name="T48" fmla="*/ 2147483647 w 471"/>
                <a:gd name="T49" fmla="*/ 2147483647 h 1016"/>
                <a:gd name="T50" fmla="*/ 2147483647 w 471"/>
                <a:gd name="T51" fmla="*/ 2147483647 h 1016"/>
                <a:gd name="T52" fmla="*/ 2147483647 w 471"/>
                <a:gd name="T53" fmla="*/ 2147483647 h 1016"/>
                <a:gd name="T54" fmla="*/ 2147483647 w 471"/>
                <a:gd name="T55" fmla="*/ 2147483647 h 1016"/>
                <a:gd name="T56" fmla="*/ 2147483647 w 471"/>
                <a:gd name="T57" fmla="*/ 2147483647 h 1016"/>
                <a:gd name="T58" fmla="*/ 2147483647 w 471"/>
                <a:gd name="T59" fmla="*/ 2147483647 h 1016"/>
                <a:gd name="T60" fmla="*/ 2147483647 w 471"/>
                <a:gd name="T61" fmla="*/ 2147483647 h 1016"/>
                <a:gd name="T62" fmla="*/ 2147483647 w 471"/>
                <a:gd name="T63" fmla="*/ 2147483647 h 1016"/>
                <a:gd name="T64" fmla="*/ 2147483647 w 471"/>
                <a:gd name="T65" fmla="*/ 2147483647 h 1016"/>
                <a:gd name="T66" fmla="*/ 2147483647 w 471"/>
                <a:gd name="T67" fmla="*/ 2147483647 h 1016"/>
                <a:gd name="T68" fmla="*/ 2147483647 w 471"/>
                <a:gd name="T69" fmla="*/ 2147483647 h 1016"/>
                <a:gd name="T70" fmla="*/ 2147483647 w 471"/>
                <a:gd name="T71" fmla="*/ 2147483647 h 1016"/>
                <a:gd name="T72" fmla="*/ 2147483647 w 471"/>
                <a:gd name="T73" fmla="*/ 2147483647 h 1016"/>
                <a:gd name="T74" fmla="*/ 2147483647 w 471"/>
                <a:gd name="T75" fmla="*/ 2147483647 h 1016"/>
                <a:gd name="T76" fmla="*/ 2147483647 w 471"/>
                <a:gd name="T77" fmla="*/ 0 h 1016"/>
                <a:gd name="T78" fmla="*/ 2147483647 w 471"/>
                <a:gd name="T79" fmla="*/ 2147483647 h 1016"/>
                <a:gd name="T80" fmla="*/ 2147483647 w 471"/>
                <a:gd name="T81" fmla="*/ 2147483647 h 1016"/>
                <a:gd name="T82" fmla="*/ 2147483647 w 471"/>
                <a:gd name="T83" fmla="*/ 2147483647 h 1016"/>
                <a:gd name="T84" fmla="*/ 2147483647 w 471"/>
                <a:gd name="T85" fmla="*/ 2147483647 h 1016"/>
                <a:gd name="T86" fmla="*/ 2147483647 w 471"/>
                <a:gd name="T87" fmla="*/ 2147483647 h 1016"/>
                <a:gd name="T88" fmla="*/ 2147483647 w 471"/>
                <a:gd name="T89" fmla="*/ 2147483647 h 1016"/>
                <a:gd name="T90" fmla="*/ 2147483647 w 471"/>
                <a:gd name="T91" fmla="*/ 2147483647 h 1016"/>
                <a:gd name="T92" fmla="*/ 2147483647 w 471"/>
                <a:gd name="T93" fmla="*/ 2147483647 h 1016"/>
                <a:gd name="T94" fmla="*/ 2147483647 w 471"/>
                <a:gd name="T95" fmla="*/ 2147483647 h 1016"/>
                <a:gd name="T96" fmla="*/ 2147483647 w 471"/>
                <a:gd name="T97" fmla="*/ 2147483647 h 1016"/>
                <a:gd name="T98" fmla="*/ 2147483647 w 471"/>
                <a:gd name="T99" fmla="*/ 2147483647 h 1016"/>
                <a:gd name="T100" fmla="*/ 2147483647 w 471"/>
                <a:gd name="T101" fmla="*/ 2147483647 h 10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1"/>
                <a:gd name="T154" fmla="*/ 0 h 1016"/>
                <a:gd name="T155" fmla="*/ 471 w 471"/>
                <a:gd name="T156" fmla="*/ 1016 h 10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1" h="1016">
                  <a:moveTo>
                    <a:pt x="466" y="865"/>
                  </a:moveTo>
                  <a:lnTo>
                    <a:pt x="450" y="854"/>
                  </a:lnTo>
                  <a:lnTo>
                    <a:pt x="428" y="859"/>
                  </a:lnTo>
                  <a:lnTo>
                    <a:pt x="406" y="898"/>
                  </a:lnTo>
                  <a:lnTo>
                    <a:pt x="380" y="903"/>
                  </a:lnTo>
                  <a:lnTo>
                    <a:pt x="385" y="930"/>
                  </a:lnTo>
                  <a:lnTo>
                    <a:pt x="380" y="935"/>
                  </a:lnTo>
                  <a:lnTo>
                    <a:pt x="374" y="930"/>
                  </a:lnTo>
                  <a:lnTo>
                    <a:pt x="363" y="935"/>
                  </a:lnTo>
                  <a:lnTo>
                    <a:pt x="357" y="946"/>
                  </a:lnTo>
                  <a:lnTo>
                    <a:pt x="43" y="1016"/>
                  </a:lnTo>
                  <a:lnTo>
                    <a:pt x="38" y="1000"/>
                  </a:lnTo>
                  <a:lnTo>
                    <a:pt x="17" y="979"/>
                  </a:lnTo>
                  <a:lnTo>
                    <a:pt x="17" y="940"/>
                  </a:lnTo>
                  <a:lnTo>
                    <a:pt x="27" y="924"/>
                  </a:lnTo>
                  <a:lnTo>
                    <a:pt x="17" y="892"/>
                  </a:lnTo>
                  <a:lnTo>
                    <a:pt x="0" y="740"/>
                  </a:lnTo>
                  <a:lnTo>
                    <a:pt x="0" y="692"/>
                  </a:lnTo>
                  <a:lnTo>
                    <a:pt x="22" y="611"/>
                  </a:lnTo>
                  <a:lnTo>
                    <a:pt x="33" y="552"/>
                  </a:lnTo>
                  <a:lnTo>
                    <a:pt x="38" y="508"/>
                  </a:lnTo>
                  <a:lnTo>
                    <a:pt x="22" y="476"/>
                  </a:lnTo>
                  <a:lnTo>
                    <a:pt x="22" y="443"/>
                  </a:lnTo>
                  <a:lnTo>
                    <a:pt x="33" y="422"/>
                  </a:lnTo>
                  <a:lnTo>
                    <a:pt x="92" y="373"/>
                  </a:lnTo>
                  <a:lnTo>
                    <a:pt x="119" y="292"/>
                  </a:lnTo>
                  <a:lnTo>
                    <a:pt x="92" y="243"/>
                  </a:lnTo>
                  <a:lnTo>
                    <a:pt x="87" y="222"/>
                  </a:lnTo>
                  <a:lnTo>
                    <a:pt x="98" y="206"/>
                  </a:lnTo>
                  <a:lnTo>
                    <a:pt x="92" y="189"/>
                  </a:lnTo>
                  <a:lnTo>
                    <a:pt x="82" y="135"/>
                  </a:lnTo>
                  <a:lnTo>
                    <a:pt x="92" y="70"/>
                  </a:lnTo>
                  <a:lnTo>
                    <a:pt x="76" y="43"/>
                  </a:lnTo>
                  <a:lnTo>
                    <a:pt x="82" y="37"/>
                  </a:lnTo>
                  <a:lnTo>
                    <a:pt x="103" y="37"/>
                  </a:lnTo>
                  <a:lnTo>
                    <a:pt x="114" y="11"/>
                  </a:lnTo>
                  <a:lnTo>
                    <a:pt x="131" y="21"/>
                  </a:lnTo>
                  <a:lnTo>
                    <a:pt x="147" y="16"/>
                  </a:lnTo>
                  <a:lnTo>
                    <a:pt x="163" y="0"/>
                  </a:lnTo>
                  <a:lnTo>
                    <a:pt x="368" y="627"/>
                  </a:lnTo>
                  <a:lnTo>
                    <a:pt x="374" y="638"/>
                  </a:lnTo>
                  <a:lnTo>
                    <a:pt x="374" y="665"/>
                  </a:lnTo>
                  <a:lnTo>
                    <a:pt x="374" y="675"/>
                  </a:lnTo>
                  <a:lnTo>
                    <a:pt x="428" y="719"/>
                  </a:lnTo>
                  <a:lnTo>
                    <a:pt x="439" y="719"/>
                  </a:lnTo>
                  <a:lnTo>
                    <a:pt x="445" y="740"/>
                  </a:lnTo>
                  <a:lnTo>
                    <a:pt x="445" y="752"/>
                  </a:lnTo>
                  <a:lnTo>
                    <a:pt x="471" y="805"/>
                  </a:lnTo>
                  <a:lnTo>
                    <a:pt x="471" y="816"/>
                  </a:lnTo>
                  <a:lnTo>
                    <a:pt x="466" y="838"/>
                  </a:lnTo>
                  <a:lnTo>
                    <a:pt x="466" y="865"/>
                  </a:lnTo>
                  <a:close/>
                </a:path>
              </a:pathLst>
            </a:custGeom>
            <a:solidFill>
              <a:schemeClr val="bg1">
                <a:lumMod val="65000"/>
              </a:schemeClr>
            </a:solidFill>
            <a:ln w="9525">
              <a:solidFill>
                <a:schemeClr val="bg1">
                  <a:lumMod val="65000"/>
                </a:schemeClr>
              </a:solidFill>
              <a:round/>
              <a:headEnd/>
              <a:tailEnd/>
            </a:ln>
          </p:spPr>
        </p:sp>
        <p:sp>
          <p:nvSpPr>
            <p:cNvPr id="24" name="CT"/>
            <p:cNvSpPr>
              <a:spLocks/>
            </p:cNvSpPr>
            <p:nvPr/>
          </p:nvSpPr>
          <p:spPr bwMode="auto">
            <a:xfrm>
              <a:off x="4147263" y="1621222"/>
              <a:ext cx="120542" cy="128648"/>
            </a:xfrm>
            <a:custGeom>
              <a:avLst/>
              <a:gdLst>
                <a:gd name="T0" fmla="*/ 0 w 503"/>
                <a:gd name="T1" fmla="*/ 2147483647 h 498"/>
                <a:gd name="T2" fmla="*/ 2147483647 w 503"/>
                <a:gd name="T3" fmla="*/ 2147483647 h 498"/>
                <a:gd name="T4" fmla="*/ 2147483647 w 503"/>
                <a:gd name="T5" fmla="*/ 2147483647 h 498"/>
                <a:gd name="T6" fmla="*/ 2147483647 w 503"/>
                <a:gd name="T7" fmla="*/ 2147483647 h 498"/>
                <a:gd name="T8" fmla="*/ 2147483647 w 503"/>
                <a:gd name="T9" fmla="*/ 2147483647 h 498"/>
                <a:gd name="T10" fmla="*/ 2147483647 w 503"/>
                <a:gd name="T11" fmla="*/ 0 h 498"/>
                <a:gd name="T12" fmla="*/ 2147483647 w 503"/>
                <a:gd name="T13" fmla="*/ 2147483647 h 498"/>
                <a:gd name="T14" fmla="*/ 2147483647 w 503"/>
                <a:gd name="T15" fmla="*/ 2147483647 h 498"/>
                <a:gd name="T16" fmla="*/ 2147483647 w 503"/>
                <a:gd name="T17" fmla="*/ 2147483647 h 498"/>
                <a:gd name="T18" fmla="*/ 2147483647 w 503"/>
                <a:gd name="T19" fmla="*/ 2147483647 h 498"/>
                <a:gd name="T20" fmla="*/ 2147483647 w 503"/>
                <a:gd name="T21" fmla="*/ 2147483647 h 498"/>
                <a:gd name="T22" fmla="*/ 2147483647 w 503"/>
                <a:gd name="T23" fmla="*/ 2147483647 h 498"/>
                <a:gd name="T24" fmla="*/ 2147483647 w 503"/>
                <a:gd name="T25" fmla="*/ 2147483647 h 498"/>
                <a:gd name="T26" fmla="*/ 2147483647 w 503"/>
                <a:gd name="T27" fmla="*/ 2147483647 h 498"/>
                <a:gd name="T28" fmla="*/ 2147483647 w 503"/>
                <a:gd name="T29" fmla="*/ 2147483647 h 498"/>
                <a:gd name="T30" fmla="*/ 2147483647 w 503"/>
                <a:gd name="T31" fmla="*/ 2147483647 h 498"/>
                <a:gd name="T32" fmla="*/ 2147483647 w 503"/>
                <a:gd name="T33" fmla="*/ 2147483647 h 498"/>
                <a:gd name="T34" fmla="*/ 2147483647 w 503"/>
                <a:gd name="T35" fmla="*/ 2147483647 h 498"/>
                <a:gd name="T36" fmla="*/ 2147483647 w 503"/>
                <a:gd name="T37" fmla="*/ 2147483647 h 498"/>
                <a:gd name="T38" fmla="*/ 2147483647 w 503"/>
                <a:gd name="T39" fmla="*/ 2147483647 h 498"/>
                <a:gd name="T40" fmla="*/ 2147483647 w 503"/>
                <a:gd name="T41" fmla="*/ 2147483647 h 498"/>
                <a:gd name="T42" fmla="*/ 2147483647 w 503"/>
                <a:gd name="T43" fmla="*/ 2147483647 h 498"/>
                <a:gd name="T44" fmla="*/ 2147483647 w 503"/>
                <a:gd name="T45" fmla="*/ 2147483647 h 498"/>
                <a:gd name="T46" fmla="*/ 2147483647 w 503"/>
                <a:gd name="T47" fmla="*/ 2147483647 h 498"/>
                <a:gd name="T48" fmla="*/ 2147483647 w 503"/>
                <a:gd name="T49" fmla="*/ 2147483647 h 498"/>
                <a:gd name="T50" fmla="*/ 2147483647 w 503"/>
                <a:gd name="T51" fmla="*/ 2147483647 h 498"/>
                <a:gd name="T52" fmla="*/ 2147483647 w 503"/>
                <a:gd name="T53" fmla="*/ 2147483647 h 498"/>
                <a:gd name="T54" fmla="*/ 0 w 503"/>
                <a:gd name="T55" fmla="*/ 2147483647 h 4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3"/>
                <a:gd name="T85" fmla="*/ 0 h 498"/>
                <a:gd name="T86" fmla="*/ 503 w 503"/>
                <a:gd name="T87" fmla="*/ 498 h 4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3" h="498">
                  <a:moveTo>
                    <a:pt x="0" y="108"/>
                  </a:moveTo>
                  <a:lnTo>
                    <a:pt x="168" y="65"/>
                  </a:lnTo>
                  <a:lnTo>
                    <a:pt x="184" y="87"/>
                  </a:lnTo>
                  <a:lnTo>
                    <a:pt x="189" y="82"/>
                  </a:lnTo>
                  <a:lnTo>
                    <a:pt x="195" y="70"/>
                  </a:lnTo>
                  <a:lnTo>
                    <a:pt x="444" y="0"/>
                  </a:lnTo>
                  <a:lnTo>
                    <a:pt x="503" y="205"/>
                  </a:lnTo>
                  <a:lnTo>
                    <a:pt x="493" y="227"/>
                  </a:lnTo>
                  <a:lnTo>
                    <a:pt x="487" y="238"/>
                  </a:lnTo>
                  <a:lnTo>
                    <a:pt x="493" y="249"/>
                  </a:lnTo>
                  <a:lnTo>
                    <a:pt x="493" y="259"/>
                  </a:lnTo>
                  <a:lnTo>
                    <a:pt x="461" y="259"/>
                  </a:lnTo>
                  <a:lnTo>
                    <a:pt x="379" y="298"/>
                  </a:lnTo>
                  <a:lnTo>
                    <a:pt x="352" y="292"/>
                  </a:lnTo>
                  <a:lnTo>
                    <a:pt x="347" y="303"/>
                  </a:lnTo>
                  <a:lnTo>
                    <a:pt x="347" y="319"/>
                  </a:lnTo>
                  <a:lnTo>
                    <a:pt x="342" y="324"/>
                  </a:lnTo>
                  <a:lnTo>
                    <a:pt x="293" y="330"/>
                  </a:lnTo>
                  <a:lnTo>
                    <a:pt x="222" y="363"/>
                  </a:lnTo>
                  <a:lnTo>
                    <a:pt x="211" y="351"/>
                  </a:lnTo>
                  <a:lnTo>
                    <a:pt x="168" y="395"/>
                  </a:lnTo>
                  <a:lnTo>
                    <a:pt x="75" y="476"/>
                  </a:lnTo>
                  <a:lnTo>
                    <a:pt x="38" y="498"/>
                  </a:lnTo>
                  <a:lnTo>
                    <a:pt x="5" y="465"/>
                  </a:lnTo>
                  <a:lnTo>
                    <a:pt x="49" y="421"/>
                  </a:lnTo>
                  <a:lnTo>
                    <a:pt x="54" y="405"/>
                  </a:lnTo>
                  <a:lnTo>
                    <a:pt x="32" y="384"/>
                  </a:lnTo>
                  <a:lnTo>
                    <a:pt x="0" y="108"/>
                  </a:lnTo>
                  <a:close/>
                </a:path>
              </a:pathLst>
            </a:custGeom>
            <a:solidFill>
              <a:schemeClr val="bg1">
                <a:lumMod val="65000"/>
              </a:schemeClr>
            </a:solidFill>
            <a:ln w="9525">
              <a:solidFill>
                <a:schemeClr val="bg1">
                  <a:lumMod val="65000"/>
                </a:schemeClr>
              </a:solidFill>
              <a:round/>
              <a:headEnd/>
              <a:tailEnd/>
            </a:ln>
          </p:spPr>
        </p:sp>
        <p:sp>
          <p:nvSpPr>
            <p:cNvPr id="25" name="MA"/>
            <p:cNvSpPr>
              <a:spLocks/>
            </p:cNvSpPr>
            <p:nvPr/>
          </p:nvSpPr>
          <p:spPr bwMode="auto">
            <a:xfrm>
              <a:off x="4139227" y="1532776"/>
              <a:ext cx="241083" cy="128648"/>
            </a:xfrm>
            <a:custGeom>
              <a:avLst/>
              <a:gdLst>
                <a:gd name="T0" fmla="*/ 2147483647 w 975"/>
                <a:gd name="T1" fmla="*/ 2147483647 h 503"/>
                <a:gd name="T2" fmla="*/ 2147483647 w 975"/>
                <a:gd name="T3" fmla="*/ 2147483647 h 503"/>
                <a:gd name="T4" fmla="*/ 2147483647 w 975"/>
                <a:gd name="T5" fmla="*/ 2147483647 h 503"/>
                <a:gd name="T6" fmla="*/ 2147483647 w 975"/>
                <a:gd name="T7" fmla="*/ 2147483647 h 503"/>
                <a:gd name="T8" fmla="*/ 2147483647 w 975"/>
                <a:gd name="T9" fmla="*/ 2147483647 h 503"/>
                <a:gd name="T10" fmla="*/ 2147483647 w 975"/>
                <a:gd name="T11" fmla="*/ 2147483647 h 503"/>
                <a:gd name="T12" fmla="*/ 2147483647 w 975"/>
                <a:gd name="T13" fmla="*/ 2147483647 h 503"/>
                <a:gd name="T14" fmla="*/ 2147483647 w 975"/>
                <a:gd name="T15" fmla="*/ 2147483647 h 503"/>
                <a:gd name="T16" fmla="*/ 2147483647 w 975"/>
                <a:gd name="T17" fmla="*/ 2147483647 h 503"/>
                <a:gd name="T18" fmla="*/ 2147483647 w 975"/>
                <a:gd name="T19" fmla="*/ 2147483647 h 503"/>
                <a:gd name="T20" fmla="*/ 2147483647 w 975"/>
                <a:gd name="T21" fmla="*/ 2147483647 h 503"/>
                <a:gd name="T22" fmla="*/ 2147483647 w 975"/>
                <a:gd name="T23" fmla="*/ 2147483647 h 503"/>
                <a:gd name="T24" fmla="*/ 2147483647 w 975"/>
                <a:gd name="T25" fmla="*/ 2147483647 h 503"/>
                <a:gd name="T26" fmla="*/ 2147483647 w 975"/>
                <a:gd name="T27" fmla="*/ 2147483647 h 503"/>
                <a:gd name="T28" fmla="*/ 2147483647 w 975"/>
                <a:gd name="T29" fmla="*/ 2147483647 h 503"/>
                <a:gd name="T30" fmla="*/ 2147483647 w 975"/>
                <a:gd name="T31" fmla="*/ 2147483647 h 503"/>
                <a:gd name="T32" fmla="*/ 2147483647 w 975"/>
                <a:gd name="T33" fmla="*/ 2147483647 h 503"/>
                <a:gd name="T34" fmla="*/ 2147483647 w 975"/>
                <a:gd name="T35" fmla="*/ 2147483647 h 503"/>
                <a:gd name="T36" fmla="*/ 2147483647 w 975"/>
                <a:gd name="T37" fmla="*/ 2147483647 h 503"/>
                <a:gd name="T38" fmla="*/ 2147483647 w 975"/>
                <a:gd name="T39" fmla="*/ 2147483647 h 503"/>
                <a:gd name="T40" fmla="*/ 2147483647 w 975"/>
                <a:gd name="T41" fmla="*/ 2147483647 h 503"/>
                <a:gd name="T42" fmla="*/ 2147483647 w 975"/>
                <a:gd name="T43" fmla="*/ 2147483647 h 503"/>
                <a:gd name="T44" fmla="*/ 2147483647 w 975"/>
                <a:gd name="T45" fmla="*/ 2147483647 h 503"/>
                <a:gd name="T46" fmla="*/ 2147483647 w 975"/>
                <a:gd name="T47" fmla="*/ 2147483647 h 503"/>
                <a:gd name="T48" fmla="*/ 2147483647 w 975"/>
                <a:gd name="T49" fmla="*/ 2147483647 h 503"/>
                <a:gd name="T50" fmla="*/ 2147483647 w 975"/>
                <a:gd name="T51" fmla="*/ 2147483647 h 503"/>
                <a:gd name="T52" fmla="*/ 2147483647 w 975"/>
                <a:gd name="T53" fmla="*/ 2147483647 h 503"/>
                <a:gd name="T54" fmla="*/ 2147483647 w 975"/>
                <a:gd name="T55" fmla="*/ 2147483647 h 503"/>
                <a:gd name="T56" fmla="*/ 2147483647 w 975"/>
                <a:gd name="T57" fmla="*/ 2147483647 h 503"/>
                <a:gd name="T58" fmla="*/ 2147483647 w 975"/>
                <a:gd name="T59" fmla="*/ 2147483647 h 503"/>
                <a:gd name="T60" fmla="*/ 2147483647 w 975"/>
                <a:gd name="T61" fmla="*/ 2147483647 h 503"/>
                <a:gd name="T62" fmla="*/ 2147483647 w 975"/>
                <a:gd name="T63" fmla="*/ 2147483647 h 503"/>
                <a:gd name="T64" fmla="*/ 0 w 975"/>
                <a:gd name="T65" fmla="*/ 2147483647 h 5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5"/>
                <a:gd name="T100" fmla="*/ 0 h 503"/>
                <a:gd name="T101" fmla="*/ 975 w 975"/>
                <a:gd name="T102" fmla="*/ 503 h 5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5" h="503">
                  <a:moveTo>
                    <a:pt x="0" y="211"/>
                  </a:moveTo>
                  <a:lnTo>
                    <a:pt x="200" y="162"/>
                  </a:lnTo>
                  <a:lnTo>
                    <a:pt x="514" y="92"/>
                  </a:lnTo>
                  <a:lnTo>
                    <a:pt x="520" y="81"/>
                  </a:lnTo>
                  <a:lnTo>
                    <a:pt x="531" y="76"/>
                  </a:lnTo>
                  <a:lnTo>
                    <a:pt x="537" y="81"/>
                  </a:lnTo>
                  <a:lnTo>
                    <a:pt x="542" y="76"/>
                  </a:lnTo>
                  <a:lnTo>
                    <a:pt x="537" y="49"/>
                  </a:lnTo>
                  <a:lnTo>
                    <a:pt x="563" y="44"/>
                  </a:lnTo>
                  <a:lnTo>
                    <a:pt x="585" y="5"/>
                  </a:lnTo>
                  <a:lnTo>
                    <a:pt x="607" y="0"/>
                  </a:lnTo>
                  <a:lnTo>
                    <a:pt x="623" y="11"/>
                  </a:lnTo>
                  <a:lnTo>
                    <a:pt x="639" y="54"/>
                  </a:lnTo>
                  <a:lnTo>
                    <a:pt x="672" y="81"/>
                  </a:lnTo>
                  <a:lnTo>
                    <a:pt x="683" y="97"/>
                  </a:lnTo>
                  <a:lnTo>
                    <a:pt x="677" y="109"/>
                  </a:lnTo>
                  <a:lnTo>
                    <a:pt x="661" y="119"/>
                  </a:lnTo>
                  <a:lnTo>
                    <a:pt x="644" y="151"/>
                  </a:lnTo>
                  <a:lnTo>
                    <a:pt x="628" y="195"/>
                  </a:lnTo>
                  <a:lnTo>
                    <a:pt x="634" y="216"/>
                  </a:lnTo>
                  <a:lnTo>
                    <a:pt x="672" y="216"/>
                  </a:lnTo>
                  <a:lnTo>
                    <a:pt x="709" y="232"/>
                  </a:lnTo>
                  <a:lnTo>
                    <a:pt x="764" y="292"/>
                  </a:lnTo>
                  <a:lnTo>
                    <a:pt x="786" y="325"/>
                  </a:lnTo>
                  <a:lnTo>
                    <a:pt x="813" y="362"/>
                  </a:lnTo>
                  <a:lnTo>
                    <a:pt x="878" y="362"/>
                  </a:lnTo>
                  <a:lnTo>
                    <a:pt x="916" y="346"/>
                  </a:lnTo>
                  <a:lnTo>
                    <a:pt x="937" y="303"/>
                  </a:lnTo>
                  <a:lnTo>
                    <a:pt x="926" y="292"/>
                  </a:lnTo>
                  <a:lnTo>
                    <a:pt x="900" y="271"/>
                  </a:lnTo>
                  <a:lnTo>
                    <a:pt x="867" y="255"/>
                  </a:lnTo>
                  <a:lnTo>
                    <a:pt x="867" y="232"/>
                  </a:lnTo>
                  <a:lnTo>
                    <a:pt x="895" y="238"/>
                  </a:lnTo>
                  <a:lnTo>
                    <a:pt x="905" y="238"/>
                  </a:lnTo>
                  <a:lnTo>
                    <a:pt x="954" y="303"/>
                  </a:lnTo>
                  <a:lnTo>
                    <a:pt x="975" y="362"/>
                  </a:lnTo>
                  <a:lnTo>
                    <a:pt x="975" y="395"/>
                  </a:lnTo>
                  <a:lnTo>
                    <a:pt x="948" y="373"/>
                  </a:lnTo>
                  <a:lnTo>
                    <a:pt x="916" y="401"/>
                  </a:lnTo>
                  <a:lnTo>
                    <a:pt x="872" y="417"/>
                  </a:lnTo>
                  <a:lnTo>
                    <a:pt x="823" y="460"/>
                  </a:lnTo>
                  <a:lnTo>
                    <a:pt x="802" y="460"/>
                  </a:lnTo>
                  <a:lnTo>
                    <a:pt x="797" y="455"/>
                  </a:lnTo>
                  <a:lnTo>
                    <a:pt x="802" y="438"/>
                  </a:lnTo>
                  <a:lnTo>
                    <a:pt x="791" y="406"/>
                  </a:lnTo>
                  <a:lnTo>
                    <a:pt x="781" y="406"/>
                  </a:lnTo>
                  <a:lnTo>
                    <a:pt x="753" y="450"/>
                  </a:lnTo>
                  <a:lnTo>
                    <a:pt x="721" y="492"/>
                  </a:lnTo>
                  <a:lnTo>
                    <a:pt x="709" y="503"/>
                  </a:lnTo>
                  <a:lnTo>
                    <a:pt x="693" y="476"/>
                  </a:lnTo>
                  <a:lnTo>
                    <a:pt x="688" y="471"/>
                  </a:lnTo>
                  <a:lnTo>
                    <a:pt x="677" y="465"/>
                  </a:lnTo>
                  <a:lnTo>
                    <a:pt x="672" y="460"/>
                  </a:lnTo>
                  <a:lnTo>
                    <a:pt x="651" y="443"/>
                  </a:lnTo>
                  <a:lnTo>
                    <a:pt x="651" y="438"/>
                  </a:lnTo>
                  <a:lnTo>
                    <a:pt x="602" y="422"/>
                  </a:lnTo>
                  <a:lnTo>
                    <a:pt x="585" y="385"/>
                  </a:lnTo>
                  <a:lnTo>
                    <a:pt x="569" y="378"/>
                  </a:lnTo>
                  <a:lnTo>
                    <a:pt x="558" y="346"/>
                  </a:lnTo>
                  <a:lnTo>
                    <a:pt x="455" y="368"/>
                  </a:lnTo>
                  <a:lnTo>
                    <a:pt x="206" y="438"/>
                  </a:lnTo>
                  <a:lnTo>
                    <a:pt x="200" y="450"/>
                  </a:lnTo>
                  <a:lnTo>
                    <a:pt x="195" y="455"/>
                  </a:lnTo>
                  <a:lnTo>
                    <a:pt x="179" y="433"/>
                  </a:lnTo>
                  <a:lnTo>
                    <a:pt x="11" y="476"/>
                  </a:lnTo>
                  <a:lnTo>
                    <a:pt x="0" y="465"/>
                  </a:lnTo>
                  <a:lnTo>
                    <a:pt x="0" y="211"/>
                  </a:lnTo>
                  <a:close/>
                </a:path>
              </a:pathLst>
            </a:custGeom>
            <a:solidFill>
              <a:schemeClr val="bg1">
                <a:lumMod val="65000"/>
              </a:schemeClr>
            </a:solidFill>
            <a:ln w="9525">
              <a:solidFill>
                <a:schemeClr val="bg1">
                  <a:lumMod val="65000"/>
                </a:schemeClr>
              </a:solidFill>
              <a:round/>
              <a:headEnd/>
              <a:tailEnd/>
            </a:ln>
          </p:spPr>
        </p:sp>
        <p:sp>
          <p:nvSpPr>
            <p:cNvPr id="26" name="VT"/>
            <p:cNvSpPr>
              <a:spLocks/>
            </p:cNvSpPr>
            <p:nvPr/>
          </p:nvSpPr>
          <p:spPr bwMode="auto">
            <a:xfrm>
              <a:off x="4082974" y="1363925"/>
              <a:ext cx="128578" cy="225135"/>
            </a:xfrm>
            <a:custGeom>
              <a:avLst/>
              <a:gdLst>
                <a:gd name="T0" fmla="*/ 0 w 509"/>
                <a:gd name="T1" fmla="*/ 2147483647 h 930"/>
                <a:gd name="T2" fmla="*/ 2147483647 w 509"/>
                <a:gd name="T3" fmla="*/ 2147483647 h 930"/>
                <a:gd name="T4" fmla="*/ 2147483647 w 509"/>
                <a:gd name="T5" fmla="*/ 2147483647 h 930"/>
                <a:gd name="T6" fmla="*/ 2147483647 w 509"/>
                <a:gd name="T7" fmla="*/ 2147483647 h 930"/>
                <a:gd name="T8" fmla="*/ 2147483647 w 509"/>
                <a:gd name="T9" fmla="*/ 2147483647 h 930"/>
                <a:gd name="T10" fmla="*/ 2147483647 w 509"/>
                <a:gd name="T11" fmla="*/ 2147483647 h 930"/>
                <a:gd name="T12" fmla="*/ 2147483647 w 509"/>
                <a:gd name="T13" fmla="*/ 2147483647 h 930"/>
                <a:gd name="T14" fmla="*/ 2147483647 w 509"/>
                <a:gd name="T15" fmla="*/ 2147483647 h 930"/>
                <a:gd name="T16" fmla="*/ 2147483647 w 509"/>
                <a:gd name="T17" fmla="*/ 2147483647 h 930"/>
                <a:gd name="T18" fmla="*/ 2147483647 w 509"/>
                <a:gd name="T19" fmla="*/ 2147483647 h 930"/>
                <a:gd name="T20" fmla="*/ 2147483647 w 509"/>
                <a:gd name="T21" fmla="*/ 2147483647 h 930"/>
                <a:gd name="T22" fmla="*/ 2147483647 w 509"/>
                <a:gd name="T23" fmla="*/ 2147483647 h 930"/>
                <a:gd name="T24" fmla="*/ 2147483647 w 509"/>
                <a:gd name="T25" fmla="*/ 2147483647 h 930"/>
                <a:gd name="T26" fmla="*/ 2147483647 w 509"/>
                <a:gd name="T27" fmla="*/ 2147483647 h 930"/>
                <a:gd name="T28" fmla="*/ 2147483647 w 509"/>
                <a:gd name="T29" fmla="*/ 2147483647 h 930"/>
                <a:gd name="T30" fmla="*/ 2147483647 w 509"/>
                <a:gd name="T31" fmla="*/ 2147483647 h 930"/>
                <a:gd name="T32" fmla="*/ 2147483647 w 509"/>
                <a:gd name="T33" fmla="*/ 2147483647 h 930"/>
                <a:gd name="T34" fmla="*/ 2147483647 w 509"/>
                <a:gd name="T35" fmla="*/ 2147483647 h 930"/>
                <a:gd name="T36" fmla="*/ 2147483647 w 509"/>
                <a:gd name="T37" fmla="*/ 2147483647 h 930"/>
                <a:gd name="T38" fmla="*/ 2147483647 w 509"/>
                <a:gd name="T39" fmla="*/ 2147483647 h 930"/>
                <a:gd name="T40" fmla="*/ 2147483647 w 509"/>
                <a:gd name="T41" fmla="*/ 2147483647 h 930"/>
                <a:gd name="T42" fmla="*/ 2147483647 w 509"/>
                <a:gd name="T43" fmla="*/ 2147483647 h 930"/>
                <a:gd name="T44" fmla="*/ 2147483647 w 509"/>
                <a:gd name="T45" fmla="*/ 2147483647 h 930"/>
                <a:gd name="T46" fmla="*/ 2147483647 w 509"/>
                <a:gd name="T47" fmla="*/ 2147483647 h 930"/>
                <a:gd name="T48" fmla="*/ 2147483647 w 509"/>
                <a:gd name="T49" fmla="*/ 2147483647 h 930"/>
                <a:gd name="T50" fmla="*/ 2147483647 w 509"/>
                <a:gd name="T51" fmla="*/ 2147483647 h 930"/>
                <a:gd name="T52" fmla="*/ 2147483647 w 509"/>
                <a:gd name="T53" fmla="*/ 2147483647 h 930"/>
                <a:gd name="T54" fmla="*/ 2147483647 w 509"/>
                <a:gd name="T55" fmla="*/ 2147483647 h 930"/>
                <a:gd name="T56" fmla="*/ 2147483647 w 509"/>
                <a:gd name="T57" fmla="*/ 2147483647 h 930"/>
                <a:gd name="T58" fmla="*/ 2147483647 w 509"/>
                <a:gd name="T59" fmla="*/ 2147483647 h 930"/>
                <a:gd name="T60" fmla="*/ 2147483647 w 509"/>
                <a:gd name="T61" fmla="*/ 2147483647 h 930"/>
                <a:gd name="T62" fmla="*/ 2147483647 w 509"/>
                <a:gd name="T63" fmla="*/ 2147483647 h 930"/>
                <a:gd name="T64" fmla="*/ 2147483647 w 509"/>
                <a:gd name="T65" fmla="*/ 2147483647 h 930"/>
                <a:gd name="T66" fmla="*/ 2147483647 w 509"/>
                <a:gd name="T67" fmla="*/ 2147483647 h 930"/>
                <a:gd name="T68" fmla="*/ 2147483647 w 509"/>
                <a:gd name="T69" fmla="*/ 2147483647 h 930"/>
                <a:gd name="T70" fmla="*/ 2147483647 w 509"/>
                <a:gd name="T71" fmla="*/ 2147483647 h 930"/>
                <a:gd name="T72" fmla="*/ 2147483647 w 509"/>
                <a:gd name="T73" fmla="*/ 2147483647 h 930"/>
                <a:gd name="T74" fmla="*/ 2147483647 w 509"/>
                <a:gd name="T75" fmla="*/ 2147483647 h 930"/>
                <a:gd name="T76" fmla="*/ 2147483647 w 509"/>
                <a:gd name="T77" fmla="*/ 2147483647 h 930"/>
                <a:gd name="T78" fmla="*/ 2147483647 w 509"/>
                <a:gd name="T79" fmla="*/ 2147483647 h 930"/>
                <a:gd name="T80" fmla="*/ 2147483647 w 509"/>
                <a:gd name="T81" fmla="*/ 0 h 930"/>
                <a:gd name="T82" fmla="*/ 0 w 509"/>
                <a:gd name="T83" fmla="*/ 2147483647 h 9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9"/>
                <a:gd name="T127" fmla="*/ 0 h 930"/>
                <a:gd name="T128" fmla="*/ 509 w 509"/>
                <a:gd name="T129" fmla="*/ 930 h 9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9" h="930">
                  <a:moveTo>
                    <a:pt x="0" y="119"/>
                  </a:moveTo>
                  <a:lnTo>
                    <a:pt x="16" y="157"/>
                  </a:lnTo>
                  <a:lnTo>
                    <a:pt x="11" y="173"/>
                  </a:lnTo>
                  <a:lnTo>
                    <a:pt x="21" y="189"/>
                  </a:lnTo>
                  <a:lnTo>
                    <a:pt x="27" y="201"/>
                  </a:lnTo>
                  <a:lnTo>
                    <a:pt x="70" y="308"/>
                  </a:lnTo>
                  <a:lnTo>
                    <a:pt x="81" y="384"/>
                  </a:lnTo>
                  <a:lnTo>
                    <a:pt x="65" y="427"/>
                  </a:lnTo>
                  <a:lnTo>
                    <a:pt x="70" y="465"/>
                  </a:lnTo>
                  <a:lnTo>
                    <a:pt x="114" y="568"/>
                  </a:lnTo>
                  <a:lnTo>
                    <a:pt x="109" y="617"/>
                  </a:lnTo>
                  <a:lnTo>
                    <a:pt x="119" y="633"/>
                  </a:lnTo>
                  <a:lnTo>
                    <a:pt x="125" y="633"/>
                  </a:lnTo>
                  <a:lnTo>
                    <a:pt x="125" y="622"/>
                  </a:lnTo>
                  <a:lnTo>
                    <a:pt x="141" y="617"/>
                  </a:lnTo>
                  <a:lnTo>
                    <a:pt x="168" y="665"/>
                  </a:lnTo>
                  <a:lnTo>
                    <a:pt x="184" y="757"/>
                  </a:lnTo>
                  <a:lnTo>
                    <a:pt x="184" y="805"/>
                  </a:lnTo>
                  <a:lnTo>
                    <a:pt x="206" y="870"/>
                  </a:lnTo>
                  <a:lnTo>
                    <a:pt x="233" y="930"/>
                  </a:lnTo>
                  <a:lnTo>
                    <a:pt x="433" y="881"/>
                  </a:lnTo>
                  <a:lnTo>
                    <a:pt x="428" y="865"/>
                  </a:lnTo>
                  <a:lnTo>
                    <a:pt x="407" y="844"/>
                  </a:lnTo>
                  <a:lnTo>
                    <a:pt x="407" y="805"/>
                  </a:lnTo>
                  <a:lnTo>
                    <a:pt x="417" y="789"/>
                  </a:lnTo>
                  <a:lnTo>
                    <a:pt x="407" y="757"/>
                  </a:lnTo>
                  <a:lnTo>
                    <a:pt x="390" y="605"/>
                  </a:lnTo>
                  <a:lnTo>
                    <a:pt x="390" y="557"/>
                  </a:lnTo>
                  <a:lnTo>
                    <a:pt x="412" y="476"/>
                  </a:lnTo>
                  <a:lnTo>
                    <a:pt x="423" y="417"/>
                  </a:lnTo>
                  <a:lnTo>
                    <a:pt x="428" y="373"/>
                  </a:lnTo>
                  <a:lnTo>
                    <a:pt x="412" y="341"/>
                  </a:lnTo>
                  <a:lnTo>
                    <a:pt x="412" y="308"/>
                  </a:lnTo>
                  <a:lnTo>
                    <a:pt x="423" y="287"/>
                  </a:lnTo>
                  <a:lnTo>
                    <a:pt x="482" y="238"/>
                  </a:lnTo>
                  <a:lnTo>
                    <a:pt x="509" y="157"/>
                  </a:lnTo>
                  <a:lnTo>
                    <a:pt x="482" y="108"/>
                  </a:lnTo>
                  <a:lnTo>
                    <a:pt x="477" y="87"/>
                  </a:lnTo>
                  <a:lnTo>
                    <a:pt x="488" y="71"/>
                  </a:lnTo>
                  <a:lnTo>
                    <a:pt x="482" y="54"/>
                  </a:lnTo>
                  <a:lnTo>
                    <a:pt x="472" y="0"/>
                  </a:lnTo>
                  <a:lnTo>
                    <a:pt x="0" y="119"/>
                  </a:lnTo>
                  <a:close/>
                </a:path>
              </a:pathLst>
            </a:custGeom>
            <a:solidFill>
              <a:schemeClr val="bg1">
                <a:lumMod val="65000"/>
              </a:schemeClr>
            </a:solidFill>
            <a:ln w="9525">
              <a:solidFill>
                <a:schemeClr val="bg1">
                  <a:lumMod val="65000"/>
                </a:schemeClr>
              </a:solidFill>
              <a:round/>
              <a:headEnd/>
              <a:tailEnd/>
            </a:ln>
          </p:spPr>
        </p:sp>
        <p:sp>
          <p:nvSpPr>
            <p:cNvPr id="27" name="ME"/>
            <p:cNvSpPr>
              <a:spLocks/>
            </p:cNvSpPr>
            <p:nvPr/>
          </p:nvSpPr>
          <p:spPr bwMode="auto">
            <a:xfrm>
              <a:off x="4219588" y="1098589"/>
              <a:ext cx="265191" cy="426148"/>
            </a:xfrm>
            <a:custGeom>
              <a:avLst/>
              <a:gdLst>
                <a:gd name="T0" fmla="*/ 2147483647 w 1078"/>
                <a:gd name="T1" fmla="*/ 2147483647 h 1736"/>
                <a:gd name="T2" fmla="*/ 2147483647 w 1078"/>
                <a:gd name="T3" fmla="*/ 2147483647 h 1736"/>
                <a:gd name="T4" fmla="*/ 2147483647 w 1078"/>
                <a:gd name="T5" fmla="*/ 2147483647 h 1736"/>
                <a:gd name="T6" fmla="*/ 2147483647 w 1078"/>
                <a:gd name="T7" fmla="*/ 2147483647 h 1736"/>
                <a:gd name="T8" fmla="*/ 2147483647 w 1078"/>
                <a:gd name="T9" fmla="*/ 2147483647 h 1736"/>
                <a:gd name="T10" fmla="*/ 2147483647 w 1078"/>
                <a:gd name="T11" fmla="*/ 2147483647 h 1736"/>
                <a:gd name="T12" fmla="*/ 2147483647 w 1078"/>
                <a:gd name="T13" fmla="*/ 2147483647 h 1736"/>
                <a:gd name="T14" fmla="*/ 2147483647 w 1078"/>
                <a:gd name="T15" fmla="*/ 2147483647 h 1736"/>
                <a:gd name="T16" fmla="*/ 2147483647 w 1078"/>
                <a:gd name="T17" fmla="*/ 2147483647 h 1736"/>
                <a:gd name="T18" fmla="*/ 2147483647 w 1078"/>
                <a:gd name="T19" fmla="*/ 2147483647 h 1736"/>
                <a:gd name="T20" fmla="*/ 2147483647 w 1078"/>
                <a:gd name="T21" fmla="*/ 2147483647 h 1736"/>
                <a:gd name="T22" fmla="*/ 2147483647 w 1078"/>
                <a:gd name="T23" fmla="*/ 2147483647 h 1736"/>
                <a:gd name="T24" fmla="*/ 2147483647 w 1078"/>
                <a:gd name="T25" fmla="*/ 2147483647 h 1736"/>
                <a:gd name="T26" fmla="*/ 2147483647 w 1078"/>
                <a:gd name="T27" fmla="*/ 2147483647 h 1736"/>
                <a:gd name="T28" fmla="*/ 2147483647 w 1078"/>
                <a:gd name="T29" fmla="*/ 2147483647 h 1736"/>
                <a:gd name="T30" fmla="*/ 2147483647 w 1078"/>
                <a:gd name="T31" fmla="*/ 2147483647 h 1736"/>
                <a:gd name="T32" fmla="*/ 2147483647 w 1078"/>
                <a:gd name="T33" fmla="*/ 2147483647 h 1736"/>
                <a:gd name="T34" fmla="*/ 2147483647 w 1078"/>
                <a:gd name="T35" fmla="*/ 2147483647 h 1736"/>
                <a:gd name="T36" fmla="*/ 2147483647 w 1078"/>
                <a:gd name="T37" fmla="*/ 2147483647 h 1736"/>
                <a:gd name="T38" fmla="*/ 2147483647 w 1078"/>
                <a:gd name="T39" fmla="*/ 2147483647 h 1736"/>
                <a:gd name="T40" fmla="*/ 2147483647 w 1078"/>
                <a:gd name="T41" fmla="*/ 2147483647 h 1736"/>
                <a:gd name="T42" fmla="*/ 2147483647 w 1078"/>
                <a:gd name="T43" fmla="*/ 2147483647 h 1736"/>
                <a:gd name="T44" fmla="*/ 2147483647 w 1078"/>
                <a:gd name="T45" fmla="*/ 2147483647 h 1736"/>
                <a:gd name="T46" fmla="*/ 2147483647 w 1078"/>
                <a:gd name="T47" fmla="*/ 2147483647 h 1736"/>
                <a:gd name="T48" fmla="*/ 2147483647 w 1078"/>
                <a:gd name="T49" fmla="*/ 2147483647 h 1736"/>
                <a:gd name="T50" fmla="*/ 2147483647 w 1078"/>
                <a:gd name="T51" fmla="*/ 2147483647 h 1736"/>
                <a:gd name="T52" fmla="*/ 2147483647 w 1078"/>
                <a:gd name="T53" fmla="*/ 2147483647 h 1736"/>
                <a:gd name="T54" fmla="*/ 2147483647 w 1078"/>
                <a:gd name="T55" fmla="*/ 2147483647 h 1736"/>
                <a:gd name="T56" fmla="*/ 2147483647 w 1078"/>
                <a:gd name="T57" fmla="*/ 2147483647 h 1736"/>
                <a:gd name="T58" fmla="*/ 2147483647 w 1078"/>
                <a:gd name="T59" fmla="*/ 2147483647 h 1736"/>
                <a:gd name="T60" fmla="*/ 2147483647 w 1078"/>
                <a:gd name="T61" fmla="*/ 2147483647 h 1736"/>
                <a:gd name="T62" fmla="*/ 2147483647 w 1078"/>
                <a:gd name="T63" fmla="*/ 2147483647 h 1736"/>
                <a:gd name="T64" fmla="*/ 2147483647 w 1078"/>
                <a:gd name="T65" fmla="*/ 2147483647 h 1736"/>
                <a:gd name="T66" fmla="*/ 2147483647 w 1078"/>
                <a:gd name="T67" fmla="*/ 2147483647 h 1736"/>
                <a:gd name="T68" fmla="*/ 2147483647 w 1078"/>
                <a:gd name="T69" fmla="*/ 2147483647 h 1736"/>
                <a:gd name="T70" fmla="*/ 2147483647 w 1078"/>
                <a:gd name="T71" fmla="*/ 2147483647 h 1736"/>
                <a:gd name="T72" fmla="*/ 2147483647 w 1078"/>
                <a:gd name="T73" fmla="*/ 2147483647 h 1736"/>
                <a:gd name="T74" fmla="*/ 2147483647 w 1078"/>
                <a:gd name="T75" fmla="*/ 2147483647 h 1736"/>
                <a:gd name="T76" fmla="*/ 2147483647 w 1078"/>
                <a:gd name="T77" fmla="*/ 2147483647 h 1736"/>
                <a:gd name="T78" fmla="*/ 2147483647 w 1078"/>
                <a:gd name="T79" fmla="*/ 2147483647 h 1736"/>
                <a:gd name="T80" fmla="*/ 2147483647 w 1078"/>
                <a:gd name="T81" fmla="*/ 2147483647 h 1736"/>
                <a:gd name="T82" fmla="*/ 2147483647 w 1078"/>
                <a:gd name="T83" fmla="*/ 2147483647 h 1736"/>
                <a:gd name="T84" fmla="*/ 2147483647 w 1078"/>
                <a:gd name="T85" fmla="*/ 2147483647 h 1736"/>
                <a:gd name="T86" fmla="*/ 2147483647 w 1078"/>
                <a:gd name="T87" fmla="*/ 2147483647 h 1736"/>
                <a:gd name="T88" fmla="*/ 2147483647 w 1078"/>
                <a:gd name="T89" fmla="*/ 2147483647 h 1736"/>
                <a:gd name="T90" fmla="*/ 2147483647 w 1078"/>
                <a:gd name="T91" fmla="*/ 2147483647 h 1736"/>
                <a:gd name="T92" fmla="*/ 2147483647 w 1078"/>
                <a:gd name="T93" fmla="*/ 2147483647 h 1736"/>
                <a:gd name="T94" fmla="*/ 2147483647 w 1078"/>
                <a:gd name="T95" fmla="*/ 2147483647 h 1736"/>
                <a:gd name="T96" fmla="*/ 2147483647 w 1078"/>
                <a:gd name="T97" fmla="*/ 2147483647 h 1736"/>
                <a:gd name="T98" fmla="*/ 2147483647 w 1078"/>
                <a:gd name="T99" fmla="*/ 2147483647 h 1736"/>
                <a:gd name="T100" fmla="*/ 2147483647 w 1078"/>
                <a:gd name="T101" fmla="*/ 2147483647 h 1736"/>
                <a:gd name="T102" fmla="*/ 2147483647 w 1078"/>
                <a:gd name="T103" fmla="*/ 2147483647 h 1736"/>
                <a:gd name="T104" fmla="*/ 2147483647 w 1078"/>
                <a:gd name="T105" fmla="*/ 2147483647 h 1736"/>
                <a:gd name="T106" fmla="*/ 2147483647 w 1078"/>
                <a:gd name="T107" fmla="*/ 2147483647 h 1736"/>
                <a:gd name="T108" fmla="*/ 2147483647 w 1078"/>
                <a:gd name="T109" fmla="*/ 2147483647 h 1736"/>
                <a:gd name="T110" fmla="*/ 2147483647 w 1078"/>
                <a:gd name="T111" fmla="*/ 2147483647 h 17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8"/>
                <a:gd name="T169" fmla="*/ 0 h 1736"/>
                <a:gd name="T170" fmla="*/ 1078 w 1078"/>
                <a:gd name="T171" fmla="*/ 1736 h 17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8" h="1736">
                  <a:moveTo>
                    <a:pt x="0" y="931"/>
                  </a:moveTo>
                  <a:lnTo>
                    <a:pt x="205" y="1558"/>
                  </a:lnTo>
                  <a:lnTo>
                    <a:pt x="211" y="1569"/>
                  </a:lnTo>
                  <a:lnTo>
                    <a:pt x="211" y="1596"/>
                  </a:lnTo>
                  <a:lnTo>
                    <a:pt x="211" y="1606"/>
                  </a:lnTo>
                  <a:lnTo>
                    <a:pt x="265" y="1650"/>
                  </a:lnTo>
                  <a:lnTo>
                    <a:pt x="276" y="1650"/>
                  </a:lnTo>
                  <a:lnTo>
                    <a:pt x="282" y="1671"/>
                  </a:lnTo>
                  <a:lnTo>
                    <a:pt x="282" y="1683"/>
                  </a:lnTo>
                  <a:lnTo>
                    <a:pt x="308" y="1736"/>
                  </a:lnTo>
                  <a:lnTo>
                    <a:pt x="319" y="1720"/>
                  </a:lnTo>
                  <a:lnTo>
                    <a:pt x="319" y="1683"/>
                  </a:lnTo>
                  <a:lnTo>
                    <a:pt x="331" y="1639"/>
                  </a:lnTo>
                  <a:lnTo>
                    <a:pt x="352" y="1590"/>
                  </a:lnTo>
                  <a:lnTo>
                    <a:pt x="368" y="1520"/>
                  </a:lnTo>
                  <a:lnTo>
                    <a:pt x="389" y="1493"/>
                  </a:lnTo>
                  <a:lnTo>
                    <a:pt x="396" y="1483"/>
                  </a:lnTo>
                  <a:lnTo>
                    <a:pt x="384" y="1471"/>
                  </a:lnTo>
                  <a:lnTo>
                    <a:pt x="368" y="1434"/>
                  </a:lnTo>
                  <a:lnTo>
                    <a:pt x="438" y="1369"/>
                  </a:lnTo>
                  <a:lnTo>
                    <a:pt x="449" y="1374"/>
                  </a:lnTo>
                  <a:lnTo>
                    <a:pt x="461" y="1407"/>
                  </a:lnTo>
                  <a:lnTo>
                    <a:pt x="471" y="1412"/>
                  </a:lnTo>
                  <a:lnTo>
                    <a:pt x="477" y="1401"/>
                  </a:lnTo>
                  <a:lnTo>
                    <a:pt x="477" y="1374"/>
                  </a:lnTo>
                  <a:lnTo>
                    <a:pt x="482" y="1358"/>
                  </a:lnTo>
                  <a:lnTo>
                    <a:pt x="536" y="1347"/>
                  </a:lnTo>
                  <a:lnTo>
                    <a:pt x="558" y="1325"/>
                  </a:lnTo>
                  <a:lnTo>
                    <a:pt x="558" y="1304"/>
                  </a:lnTo>
                  <a:lnTo>
                    <a:pt x="568" y="1293"/>
                  </a:lnTo>
                  <a:lnTo>
                    <a:pt x="596" y="1293"/>
                  </a:lnTo>
                  <a:lnTo>
                    <a:pt x="617" y="1277"/>
                  </a:lnTo>
                  <a:lnTo>
                    <a:pt x="622" y="1267"/>
                  </a:lnTo>
                  <a:lnTo>
                    <a:pt x="634" y="1223"/>
                  </a:lnTo>
                  <a:lnTo>
                    <a:pt x="634" y="1190"/>
                  </a:lnTo>
                  <a:lnTo>
                    <a:pt x="666" y="1147"/>
                  </a:lnTo>
                  <a:lnTo>
                    <a:pt x="666" y="1125"/>
                  </a:lnTo>
                  <a:lnTo>
                    <a:pt x="677" y="1125"/>
                  </a:lnTo>
                  <a:lnTo>
                    <a:pt x="715" y="1131"/>
                  </a:lnTo>
                  <a:lnTo>
                    <a:pt x="736" y="1125"/>
                  </a:lnTo>
                  <a:lnTo>
                    <a:pt x="747" y="1104"/>
                  </a:lnTo>
                  <a:lnTo>
                    <a:pt x="759" y="1066"/>
                  </a:lnTo>
                  <a:lnTo>
                    <a:pt x="775" y="1066"/>
                  </a:lnTo>
                  <a:lnTo>
                    <a:pt x="801" y="1023"/>
                  </a:lnTo>
                  <a:lnTo>
                    <a:pt x="840" y="1028"/>
                  </a:lnTo>
                  <a:lnTo>
                    <a:pt x="866" y="1055"/>
                  </a:lnTo>
                  <a:lnTo>
                    <a:pt x="910" y="984"/>
                  </a:lnTo>
                  <a:lnTo>
                    <a:pt x="943" y="968"/>
                  </a:lnTo>
                  <a:lnTo>
                    <a:pt x="1003" y="914"/>
                  </a:lnTo>
                  <a:lnTo>
                    <a:pt x="1013" y="893"/>
                  </a:lnTo>
                  <a:lnTo>
                    <a:pt x="1019" y="882"/>
                  </a:lnTo>
                  <a:lnTo>
                    <a:pt x="1040" y="887"/>
                  </a:lnTo>
                  <a:lnTo>
                    <a:pt x="1067" y="871"/>
                  </a:lnTo>
                  <a:lnTo>
                    <a:pt x="1078" y="838"/>
                  </a:lnTo>
                  <a:lnTo>
                    <a:pt x="1073" y="812"/>
                  </a:lnTo>
                  <a:lnTo>
                    <a:pt x="1051" y="801"/>
                  </a:lnTo>
                  <a:lnTo>
                    <a:pt x="1045" y="807"/>
                  </a:lnTo>
                  <a:lnTo>
                    <a:pt x="1029" y="801"/>
                  </a:lnTo>
                  <a:lnTo>
                    <a:pt x="1040" y="774"/>
                  </a:lnTo>
                  <a:lnTo>
                    <a:pt x="1051" y="768"/>
                  </a:lnTo>
                  <a:lnTo>
                    <a:pt x="1045" y="747"/>
                  </a:lnTo>
                  <a:lnTo>
                    <a:pt x="1024" y="703"/>
                  </a:lnTo>
                  <a:lnTo>
                    <a:pt x="997" y="693"/>
                  </a:lnTo>
                  <a:lnTo>
                    <a:pt x="980" y="693"/>
                  </a:lnTo>
                  <a:lnTo>
                    <a:pt x="970" y="703"/>
                  </a:lnTo>
                  <a:lnTo>
                    <a:pt x="948" y="709"/>
                  </a:lnTo>
                  <a:lnTo>
                    <a:pt x="921" y="698"/>
                  </a:lnTo>
                  <a:lnTo>
                    <a:pt x="894" y="606"/>
                  </a:lnTo>
                  <a:lnTo>
                    <a:pt x="905" y="590"/>
                  </a:lnTo>
                  <a:lnTo>
                    <a:pt x="899" y="574"/>
                  </a:lnTo>
                  <a:lnTo>
                    <a:pt x="894" y="568"/>
                  </a:lnTo>
                  <a:lnTo>
                    <a:pt x="878" y="568"/>
                  </a:lnTo>
                  <a:lnTo>
                    <a:pt x="866" y="574"/>
                  </a:lnTo>
                  <a:lnTo>
                    <a:pt x="829" y="563"/>
                  </a:lnTo>
                  <a:lnTo>
                    <a:pt x="801" y="563"/>
                  </a:lnTo>
                  <a:lnTo>
                    <a:pt x="791" y="552"/>
                  </a:lnTo>
                  <a:lnTo>
                    <a:pt x="775" y="498"/>
                  </a:lnTo>
                  <a:lnTo>
                    <a:pt x="769" y="482"/>
                  </a:lnTo>
                  <a:lnTo>
                    <a:pt x="639" y="76"/>
                  </a:lnTo>
                  <a:lnTo>
                    <a:pt x="531" y="6"/>
                  </a:lnTo>
                  <a:lnTo>
                    <a:pt x="498" y="0"/>
                  </a:lnTo>
                  <a:lnTo>
                    <a:pt x="471" y="6"/>
                  </a:lnTo>
                  <a:lnTo>
                    <a:pt x="461" y="23"/>
                  </a:lnTo>
                  <a:lnTo>
                    <a:pt x="449" y="44"/>
                  </a:lnTo>
                  <a:lnTo>
                    <a:pt x="438" y="44"/>
                  </a:lnTo>
                  <a:lnTo>
                    <a:pt x="401" y="60"/>
                  </a:lnTo>
                  <a:lnTo>
                    <a:pt x="341" y="109"/>
                  </a:lnTo>
                  <a:lnTo>
                    <a:pt x="319" y="114"/>
                  </a:lnTo>
                  <a:lnTo>
                    <a:pt x="298" y="81"/>
                  </a:lnTo>
                  <a:lnTo>
                    <a:pt x="303" y="44"/>
                  </a:lnTo>
                  <a:lnTo>
                    <a:pt x="292" y="28"/>
                  </a:lnTo>
                  <a:lnTo>
                    <a:pt x="276" y="28"/>
                  </a:lnTo>
                  <a:lnTo>
                    <a:pt x="233" y="44"/>
                  </a:lnTo>
                  <a:lnTo>
                    <a:pt x="135" y="362"/>
                  </a:lnTo>
                  <a:lnTo>
                    <a:pt x="135" y="406"/>
                  </a:lnTo>
                  <a:lnTo>
                    <a:pt x="152" y="427"/>
                  </a:lnTo>
                  <a:lnTo>
                    <a:pt x="152" y="466"/>
                  </a:lnTo>
                  <a:lnTo>
                    <a:pt x="140" y="487"/>
                  </a:lnTo>
                  <a:lnTo>
                    <a:pt x="124" y="504"/>
                  </a:lnTo>
                  <a:lnTo>
                    <a:pt x="114" y="531"/>
                  </a:lnTo>
                  <a:lnTo>
                    <a:pt x="146" y="661"/>
                  </a:lnTo>
                  <a:lnTo>
                    <a:pt x="135" y="703"/>
                  </a:lnTo>
                  <a:lnTo>
                    <a:pt x="135" y="731"/>
                  </a:lnTo>
                  <a:lnTo>
                    <a:pt x="86" y="796"/>
                  </a:lnTo>
                  <a:lnTo>
                    <a:pt x="75" y="822"/>
                  </a:lnTo>
                  <a:lnTo>
                    <a:pt x="92" y="861"/>
                  </a:lnTo>
                  <a:lnTo>
                    <a:pt x="92" y="866"/>
                  </a:lnTo>
                  <a:lnTo>
                    <a:pt x="65" y="866"/>
                  </a:lnTo>
                  <a:lnTo>
                    <a:pt x="70" y="898"/>
                  </a:lnTo>
                  <a:lnTo>
                    <a:pt x="59" y="920"/>
                  </a:lnTo>
                  <a:lnTo>
                    <a:pt x="43" y="914"/>
                  </a:lnTo>
                  <a:lnTo>
                    <a:pt x="26" y="909"/>
                  </a:lnTo>
                  <a:lnTo>
                    <a:pt x="0" y="931"/>
                  </a:lnTo>
                  <a:close/>
                </a:path>
              </a:pathLst>
            </a:custGeom>
            <a:solidFill>
              <a:schemeClr val="bg1">
                <a:lumMod val="65000"/>
              </a:schemeClr>
            </a:solidFill>
            <a:ln w="9525">
              <a:solidFill>
                <a:schemeClr val="bg1">
                  <a:lumMod val="65000"/>
                </a:schemeClr>
              </a:solidFill>
              <a:round/>
              <a:headEnd/>
              <a:tailEnd/>
            </a:ln>
          </p:spPr>
        </p:sp>
        <p:sp>
          <p:nvSpPr>
            <p:cNvPr id="28" name="WV"/>
            <p:cNvSpPr>
              <a:spLocks/>
            </p:cNvSpPr>
            <p:nvPr/>
          </p:nvSpPr>
          <p:spPr bwMode="auto">
            <a:xfrm>
              <a:off x="3592772" y="1870478"/>
              <a:ext cx="321444" cy="321620"/>
            </a:xfrm>
            <a:custGeom>
              <a:avLst/>
              <a:gdLst>
                <a:gd name="T0" fmla="*/ 2147483647 w 1323"/>
                <a:gd name="T1" fmla="*/ 0 h 1303"/>
                <a:gd name="T2" fmla="*/ 2147483647 w 1323"/>
                <a:gd name="T3" fmla="*/ 2147483647 h 1303"/>
                <a:gd name="T4" fmla="*/ 2147483647 w 1323"/>
                <a:gd name="T5" fmla="*/ 2147483647 h 1303"/>
                <a:gd name="T6" fmla="*/ 2147483647 w 1323"/>
                <a:gd name="T7" fmla="*/ 2147483647 h 1303"/>
                <a:gd name="T8" fmla="*/ 2147483647 w 1323"/>
                <a:gd name="T9" fmla="*/ 2147483647 h 1303"/>
                <a:gd name="T10" fmla="*/ 2147483647 w 1323"/>
                <a:gd name="T11" fmla="*/ 2147483647 h 1303"/>
                <a:gd name="T12" fmla="*/ 2147483647 w 1323"/>
                <a:gd name="T13" fmla="*/ 2147483647 h 1303"/>
                <a:gd name="T14" fmla="*/ 2147483647 w 1323"/>
                <a:gd name="T15" fmla="*/ 2147483647 h 1303"/>
                <a:gd name="T16" fmla="*/ 2147483647 w 1323"/>
                <a:gd name="T17" fmla="*/ 2147483647 h 1303"/>
                <a:gd name="T18" fmla="*/ 2147483647 w 1323"/>
                <a:gd name="T19" fmla="*/ 2147483647 h 1303"/>
                <a:gd name="T20" fmla="*/ 2147483647 w 1323"/>
                <a:gd name="T21" fmla="*/ 2147483647 h 1303"/>
                <a:gd name="T22" fmla="*/ 2147483647 w 1323"/>
                <a:gd name="T23" fmla="*/ 2147483647 h 1303"/>
                <a:gd name="T24" fmla="*/ 2147483647 w 1323"/>
                <a:gd name="T25" fmla="*/ 2147483647 h 1303"/>
                <a:gd name="T26" fmla="*/ 2147483647 w 1323"/>
                <a:gd name="T27" fmla="*/ 2147483647 h 1303"/>
                <a:gd name="T28" fmla="*/ 2147483647 w 1323"/>
                <a:gd name="T29" fmla="*/ 2147483647 h 1303"/>
                <a:gd name="T30" fmla="*/ 2147483647 w 1323"/>
                <a:gd name="T31" fmla="*/ 2147483647 h 1303"/>
                <a:gd name="T32" fmla="*/ 2147483647 w 1323"/>
                <a:gd name="T33" fmla="*/ 2147483647 h 1303"/>
                <a:gd name="T34" fmla="*/ 2147483647 w 1323"/>
                <a:gd name="T35" fmla="*/ 2147483647 h 1303"/>
                <a:gd name="T36" fmla="*/ 2147483647 w 1323"/>
                <a:gd name="T37" fmla="*/ 2147483647 h 1303"/>
                <a:gd name="T38" fmla="*/ 2147483647 w 1323"/>
                <a:gd name="T39" fmla="*/ 2147483647 h 1303"/>
                <a:gd name="T40" fmla="*/ 2147483647 w 1323"/>
                <a:gd name="T41" fmla="*/ 2147483647 h 1303"/>
                <a:gd name="T42" fmla="*/ 2147483647 w 1323"/>
                <a:gd name="T43" fmla="*/ 2147483647 h 1303"/>
                <a:gd name="T44" fmla="*/ 2147483647 w 1323"/>
                <a:gd name="T45" fmla="*/ 2147483647 h 1303"/>
                <a:gd name="T46" fmla="*/ 2147483647 w 1323"/>
                <a:gd name="T47" fmla="*/ 2147483647 h 1303"/>
                <a:gd name="T48" fmla="*/ 2147483647 w 1323"/>
                <a:gd name="T49" fmla="*/ 2147483647 h 1303"/>
                <a:gd name="T50" fmla="*/ 2147483647 w 1323"/>
                <a:gd name="T51" fmla="*/ 2147483647 h 1303"/>
                <a:gd name="T52" fmla="*/ 2147483647 w 1323"/>
                <a:gd name="T53" fmla="*/ 2147483647 h 1303"/>
                <a:gd name="T54" fmla="*/ 2147483647 w 1323"/>
                <a:gd name="T55" fmla="*/ 2147483647 h 1303"/>
                <a:gd name="T56" fmla="*/ 2147483647 w 1323"/>
                <a:gd name="T57" fmla="*/ 2147483647 h 1303"/>
                <a:gd name="T58" fmla="*/ 2147483647 w 1323"/>
                <a:gd name="T59" fmla="*/ 2147483647 h 1303"/>
                <a:gd name="T60" fmla="*/ 2147483647 w 1323"/>
                <a:gd name="T61" fmla="*/ 2147483647 h 1303"/>
                <a:gd name="T62" fmla="*/ 2147483647 w 1323"/>
                <a:gd name="T63" fmla="*/ 2147483647 h 1303"/>
                <a:gd name="T64" fmla="*/ 2147483647 w 1323"/>
                <a:gd name="T65" fmla="*/ 2147483647 h 1303"/>
                <a:gd name="T66" fmla="*/ 2147483647 w 1323"/>
                <a:gd name="T67" fmla="*/ 2147483647 h 1303"/>
                <a:gd name="T68" fmla="*/ 2147483647 w 1323"/>
                <a:gd name="T69" fmla="*/ 2147483647 h 1303"/>
                <a:gd name="T70" fmla="*/ 2147483647 w 1323"/>
                <a:gd name="T71" fmla="*/ 2147483647 h 1303"/>
                <a:gd name="T72" fmla="*/ 2147483647 w 1323"/>
                <a:gd name="T73" fmla="*/ 2147483647 h 1303"/>
                <a:gd name="T74" fmla="*/ 2147483647 w 1323"/>
                <a:gd name="T75" fmla="*/ 2147483647 h 1303"/>
                <a:gd name="T76" fmla="*/ 2147483647 w 1323"/>
                <a:gd name="T77" fmla="*/ 2147483647 h 1303"/>
                <a:gd name="T78" fmla="*/ 2147483647 w 1323"/>
                <a:gd name="T79" fmla="*/ 2147483647 h 1303"/>
                <a:gd name="T80" fmla="*/ 2147483647 w 1323"/>
                <a:gd name="T81" fmla="*/ 2147483647 h 1303"/>
                <a:gd name="T82" fmla="*/ 2147483647 w 1323"/>
                <a:gd name="T83" fmla="*/ 2147483647 h 1303"/>
                <a:gd name="T84" fmla="*/ 2147483647 w 1323"/>
                <a:gd name="T85" fmla="*/ 2147483647 h 1303"/>
                <a:gd name="T86" fmla="*/ 2147483647 w 1323"/>
                <a:gd name="T87" fmla="*/ 2147483647 h 1303"/>
                <a:gd name="T88" fmla="*/ 2147483647 w 1323"/>
                <a:gd name="T89" fmla="*/ 2147483647 h 1303"/>
                <a:gd name="T90" fmla="*/ 2147483647 w 1323"/>
                <a:gd name="T91" fmla="*/ 2147483647 h 1303"/>
                <a:gd name="T92" fmla="*/ 2147483647 w 1323"/>
                <a:gd name="T93" fmla="*/ 2147483647 h 1303"/>
                <a:gd name="T94" fmla="*/ 2147483647 w 1323"/>
                <a:gd name="T95" fmla="*/ 2147483647 h 1303"/>
                <a:gd name="T96" fmla="*/ 2147483647 w 1323"/>
                <a:gd name="T97" fmla="*/ 2147483647 h 1303"/>
                <a:gd name="T98" fmla="*/ 2147483647 w 1323"/>
                <a:gd name="T99" fmla="*/ 2147483647 h 1303"/>
                <a:gd name="T100" fmla="*/ 2147483647 w 1323"/>
                <a:gd name="T101" fmla="*/ 2147483647 h 1303"/>
                <a:gd name="T102" fmla="*/ 2147483647 w 1323"/>
                <a:gd name="T103" fmla="*/ 2147483647 h 1303"/>
                <a:gd name="T104" fmla="*/ 2147483647 w 1323"/>
                <a:gd name="T105" fmla="*/ 2147483647 h 1303"/>
                <a:gd name="T106" fmla="*/ 2147483647 w 1323"/>
                <a:gd name="T107" fmla="*/ 2147483647 h 1303"/>
                <a:gd name="T108" fmla="*/ 2147483647 w 1323"/>
                <a:gd name="T109" fmla="*/ 0 h 13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23"/>
                <a:gd name="T166" fmla="*/ 0 h 1303"/>
                <a:gd name="T167" fmla="*/ 1323 w 1323"/>
                <a:gd name="T168" fmla="*/ 1303 h 13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23" h="1303">
                  <a:moveTo>
                    <a:pt x="445" y="0"/>
                  </a:moveTo>
                  <a:lnTo>
                    <a:pt x="440" y="0"/>
                  </a:lnTo>
                  <a:lnTo>
                    <a:pt x="418" y="16"/>
                  </a:lnTo>
                  <a:lnTo>
                    <a:pt x="435" y="54"/>
                  </a:lnTo>
                  <a:lnTo>
                    <a:pt x="391" y="86"/>
                  </a:lnTo>
                  <a:lnTo>
                    <a:pt x="445" y="113"/>
                  </a:lnTo>
                  <a:lnTo>
                    <a:pt x="429" y="249"/>
                  </a:lnTo>
                  <a:lnTo>
                    <a:pt x="412" y="281"/>
                  </a:lnTo>
                  <a:lnTo>
                    <a:pt x="412" y="307"/>
                  </a:lnTo>
                  <a:lnTo>
                    <a:pt x="418" y="330"/>
                  </a:lnTo>
                  <a:lnTo>
                    <a:pt x="423" y="372"/>
                  </a:lnTo>
                  <a:lnTo>
                    <a:pt x="391" y="400"/>
                  </a:lnTo>
                  <a:lnTo>
                    <a:pt x="380" y="405"/>
                  </a:lnTo>
                  <a:lnTo>
                    <a:pt x="326" y="470"/>
                  </a:lnTo>
                  <a:lnTo>
                    <a:pt x="321" y="481"/>
                  </a:lnTo>
                  <a:lnTo>
                    <a:pt x="288" y="492"/>
                  </a:lnTo>
                  <a:lnTo>
                    <a:pt x="261" y="486"/>
                  </a:lnTo>
                  <a:lnTo>
                    <a:pt x="239" y="513"/>
                  </a:lnTo>
                  <a:lnTo>
                    <a:pt x="239" y="530"/>
                  </a:lnTo>
                  <a:lnTo>
                    <a:pt x="212" y="551"/>
                  </a:lnTo>
                  <a:lnTo>
                    <a:pt x="185" y="616"/>
                  </a:lnTo>
                  <a:lnTo>
                    <a:pt x="196" y="660"/>
                  </a:lnTo>
                  <a:lnTo>
                    <a:pt x="163" y="697"/>
                  </a:lnTo>
                  <a:lnTo>
                    <a:pt x="136" y="653"/>
                  </a:lnTo>
                  <a:lnTo>
                    <a:pt x="114" y="653"/>
                  </a:lnTo>
                  <a:lnTo>
                    <a:pt x="87" y="741"/>
                  </a:lnTo>
                  <a:lnTo>
                    <a:pt x="87" y="783"/>
                  </a:lnTo>
                  <a:lnTo>
                    <a:pt x="87" y="827"/>
                  </a:lnTo>
                  <a:lnTo>
                    <a:pt x="66" y="838"/>
                  </a:lnTo>
                  <a:lnTo>
                    <a:pt x="38" y="892"/>
                  </a:lnTo>
                  <a:lnTo>
                    <a:pt x="0" y="892"/>
                  </a:lnTo>
                  <a:lnTo>
                    <a:pt x="6" y="941"/>
                  </a:lnTo>
                  <a:lnTo>
                    <a:pt x="6" y="973"/>
                  </a:lnTo>
                  <a:lnTo>
                    <a:pt x="6" y="994"/>
                  </a:lnTo>
                  <a:lnTo>
                    <a:pt x="12" y="1022"/>
                  </a:lnTo>
                  <a:lnTo>
                    <a:pt x="71" y="1097"/>
                  </a:lnTo>
                  <a:lnTo>
                    <a:pt x="109" y="1152"/>
                  </a:lnTo>
                  <a:lnTo>
                    <a:pt x="119" y="1162"/>
                  </a:lnTo>
                  <a:lnTo>
                    <a:pt x="131" y="1157"/>
                  </a:lnTo>
                  <a:lnTo>
                    <a:pt x="163" y="1173"/>
                  </a:lnTo>
                  <a:lnTo>
                    <a:pt x="168" y="1178"/>
                  </a:lnTo>
                  <a:lnTo>
                    <a:pt x="179" y="1184"/>
                  </a:lnTo>
                  <a:lnTo>
                    <a:pt x="196" y="1200"/>
                  </a:lnTo>
                  <a:lnTo>
                    <a:pt x="217" y="1200"/>
                  </a:lnTo>
                  <a:lnTo>
                    <a:pt x="228" y="1205"/>
                  </a:lnTo>
                  <a:lnTo>
                    <a:pt x="217" y="1233"/>
                  </a:lnTo>
                  <a:lnTo>
                    <a:pt x="261" y="1275"/>
                  </a:lnTo>
                  <a:lnTo>
                    <a:pt x="326" y="1303"/>
                  </a:lnTo>
                  <a:lnTo>
                    <a:pt x="358" y="1303"/>
                  </a:lnTo>
                  <a:lnTo>
                    <a:pt x="391" y="1275"/>
                  </a:lnTo>
                  <a:lnTo>
                    <a:pt x="396" y="1259"/>
                  </a:lnTo>
                  <a:lnTo>
                    <a:pt x="418" y="1243"/>
                  </a:lnTo>
                  <a:lnTo>
                    <a:pt x="445" y="1265"/>
                  </a:lnTo>
                  <a:lnTo>
                    <a:pt x="456" y="1270"/>
                  </a:lnTo>
                  <a:lnTo>
                    <a:pt x="477" y="1265"/>
                  </a:lnTo>
                  <a:lnTo>
                    <a:pt x="554" y="1238"/>
                  </a:lnTo>
                  <a:lnTo>
                    <a:pt x="564" y="1189"/>
                  </a:lnTo>
                  <a:lnTo>
                    <a:pt x="570" y="1189"/>
                  </a:lnTo>
                  <a:lnTo>
                    <a:pt x="586" y="1205"/>
                  </a:lnTo>
                  <a:lnTo>
                    <a:pt x="645" y="1152"/>
                  </a:lnTo>
                  <a:lnTo>
                    <a:pt x="668" y="1162"/>
                  </a:lnTo>
                  <a:lnTo>
                    <a:pt x="716" y="1097"/>
                  </a:lnTo>
                  <a:lnTo>
                    <a:pt x="705" y="1076"/>
                  </a:lnTo>
                  <a:lnTo>
                    <a:pt x="710" y="1032"/>
                  </a:lnTo>
                  <a:lnTo>
                    <a:pt x="759" y="941"/>
                  </a:lnTo>
                  <a:lnTo>
                    <a:pt x="824" y="697"/>
                  </a:lnTo>
                  <a:lnTo>
                    <a:pt x="835" y="697"/>
                  </a:lnTo>
                  <a:lnTo>
                    <a:pt x="873" y="718"/>
                  </a:lnTo>
                  <a:lnTo>
                    <a:pt x="873" y="735"/>
                  </a:lnTo>
                  <a:lnTo>
                    <a:pt x="895" y="751"/>
                  </a:lnTo>
                  <a:lnTo>
                    <a:pt x="933" y="746"/>
                  </a:lnTo>
                  <a:lnTo>
                    <a:pt x="954" y="702"/>
                  </a:lnTo>
                  <a:lnTo>
                    <a:pt x="982" y="611"/>
                  </a:lnTo>
                  <a:lnTo>
                    <a:pt x="1003" y="578"/>
                  </a:lnTo>
                  <a:lnTo>
                    <a:pt x="1036" y="589"/>
                  </a:lnTo>
                  <a:lnTo>
                    <a:pt x="1057" y="535"/>
                  </a:lnTo>
                  <a:lnTo>
                    <a:pt x="1079" y="530"/>
                  </a:lnTo>
                  <a:lnTo>
                    <a:pt x="1101" y="502"/>
                  </a:lnTo>
                  <a:lnTo>
                    <a:pt x="1122" y="454"/>
                  </a:lnTo>
                  <a:lnTo>
                    <a:pt x="1133" y="443"/>
                  </a:lnTo>
                  <a:lnTo>
                    <a:pt x="1138" y="427"/>
                  </a:lnTo>
                  <a:lnTo>
                    <a:pt x="1122" y="416"/>
                  </a:lnTo>
                  <a:lnTo>
                    <a:pt x="1128" y="346"/>
                  </a:lnTo>
                  <a:lnTo>
                    <a:pt x="1138" y="330"/>
                  </a:lnTo>
                  <a:lnTo>
                    <a:pt x="1149" y="324"/>
                  </a:lnTo>
                  <a:lnTo>
                    <a:pt x="1280" y="405"/>
                  </a:lnTo>
                  <a:lnTo>
                    <a:pt x="1301" y="416"/>
                  </a:lnTo>
                  <a:lnTo>
                    <a:pt x="1307" y="411"/>
                  </a:lnTo>
                  <a:lnTo>
                    <a:pt x="1323" y="340"/>
                  </a:lnTo>
                  <a:lnTo>
                    <a:pt x="1291" y="270"/>
                  </a:lnTo>
                  <a:lnTo>
                    <a:pt x="1280" y="265"/>
                  </a:lnTo>
                  <a:lnTo>
                    <a:pt x="1268" y="237"/>
                  </a:lnTo>
                  <a:lnTo>
                    <a:pt x="1242" y="249"/>
                  </a:lnTo>
                  <a:lnTo>
                    <a:pt x="1220" y="243"/>
                  </a:lnTo>
                  <a:lnTo>
                    <a:pt x="1198" y="232"/>
                  </a:lnTo>
                  <a:lnTo>
                    <a:pt x="1101" y="265"/>
                  </a:lnTo>
                  <a:lnTo>
                    <a:pt x="1096" y="286"/>
                  </a:lnTo>
                  <a:lnTo>
                    <a:pt x="1057" y="302"/>
                  </a:lnTo>
                  <a:lnTo>
                    <a:pt x="1024" y="297"/>
                  </a:lnTo>
                  <a:lnTo>
                    <a:pt x="1008" y="275"/>
                  </a:lnTo>
                  <a:lnTo>
                    <a:pt x="992" y="314"/>
                  </a:lnTo>
                  <a:lnTo>
                    <a:pt x="971" y="324"/>
                  </a:lnTo>
                  <a:lnTo>
                    <a:pt x="949" y="356"/>
                  </a:lnTo>
                  <a:lnTo>
                    <a:pt x="922" y="362"/>
                  </a:lnTo>
                  <a:lnTo>
                    <a:pt x="863" y="427"/>
                  </a:lnTo>
                  <a:lnTo>
                    <a:pt x="846" y="437"/>
                  </a:lnTo>
                  <a:lnTo>
                    <a:pt x="835" y="460"/>
                  </a:lnTo>
                  <a:lnTo>
                    <a:pt x="792" y="270"/>
                  </a:lnTo>
                  <a:lnTo>
                    <a:pt x="505" y="330"/>
                  </a:lnTo>
                  <a:lnTo>
                    <a:pt x="445" y="0"/>
                  </a:lnTo>
                  <a:close/>
                </a:path>
              </a:pathLst>
            </a:custGeom>
            <a:solidFill>
              <a:schemeClr val="tx1">
                <a:lumMod val="50000"/>
                <a:lumOff val="50000"/>
              </a:schemeClr>
            </a:solidFill>
            <a:ln w="9525">
              <a:solidFill>
                <a:schemeClr val="tx1">
                  <a:lumMod val="50000"/>
                  <a:lumOff val="50000"/>
                </a:schemeClr>
              </a:solidFill>
              <a:round/>
              <a:headEnd/>
              <a:tailEnd/>
            </a:ln>
          </p:spPr>
        </p:sp>
        <p:grpSp>
          <p:nvGrpSpPr>
            <p:cNvPr id="29" name="Group 28"/>
            <p:cNvGrpSpPr/>
            <p:nvPr/>
          </p:nvGrpSpPr>
          <p:grpSpPr>
            <a:xfrm>
              <a:off x="2990065" y="2047367"/>
              <a:ext cx="675033" cy="836217"/>
              <a:chOff x="2990065" y="2047367"/>
              <a:chExt cx="675033" cy="836217"/>
            </a:xfrm>
          </p:grpSpPr>
          <p:sp>
            <p:nvSpPr>
              <p:cNvPr id="110" name="KY"/>
              <p:cNvSpPr>
                <a:spLocks/>
              </p:cNvSpPr>
              <p:nvPr/>
            </p:nvSpPr>
            <p:spPr bwMode="auto">
              <a:xfrm>
                <a:off x="3118645" y="2047367"/>
                <a:ext cx="530382" cy="265336"/>
              </a:xfrm>
              <a:custGeom>
                <a:avLst/>
                <a:gdLst>
                  <a:gd name="T0" fmla="*/ 2147483647 w 2162"/>
                  <a:gd name="T1" fmla="*/ 2147483647 h 1109"/>
                  <a:gd name="T2" fmla="*/ 2147483647 w 2162"/>
                  <a:gd name="T3" fmla="*/ 2147483647 h 1109"/>
                  <a:gd name="T4" fmla="*/ 2147483647 w 2162"/>
                  <a:gd name="T5" fmla="*/ 2147483647 h 1109"/>
                  <a:gd name="T6" fmla="*/ 2147483647 w 2162"/>
                  <a:gd name="T7" fmla="*/ 2147483647 h 1109"/>
                  <a:gd name="T8" fmla="*/ 2147483647 w 2162"/>
                  <a:gd name="T9" fmla="*/ 2147483647 h 1109"/>
                  <a:gd name="T10" fmla="*/ 2147483647 w 2162"/>
                  <a:gd name="T11" fmla="*/ 2147483647 h 1109"/>
                  <a:gd name="T12" fmla="*/ 2147483647 w 2162"/>
                  <a:gd name="T13" fmla="*/ 2147483647 h 1109"/>
                  <a:gd name="T14" fmla="*/ 2147483647 w 2162"/>
                  <a:gd name="T15" fmla="*/ 2147483647 h 1109"/>
                  <a:gd name="T16" fmla="*/ 2147483647 w 2162"/>
                  <a:gd name="T17" fmla="*/ 2147483647 h 1109"/>
                  <a:gd name="T18" fmla="*/ 2147483647 w 2162"/>
                  <a:gd name="T19" fmla="*/ 2147483647 h 1109"/>
                  <a:gd name="T20" fmla="*/ 2147483647 w 2162"/>
                  <a:gd name="T21" fmla="*/ 2147483647 h 1109"/>
                  <a:gd name="T22" fmla="*/ 2147483647 w 2162"/>
                  <a:gd name="T23" fmla="*/ 2147483647 h 1109"/>
                  <a:gd name="T24" fmla="*/ 2147483647 w 2162"/>
                  <a:gd name="T25" fmla="*/ 2147483647 h 1109"/>
                  <a:gd name="T26" fmla="*/ 2147483647 w 2162"/>
                  <a:gd name="T27" fmla="*/ 2147483647 h 1109"/>
                  <a:gd name="T28" fmla="*/ 2147483647 w 2162"/>
                  <a:gd name="T29" fmla="*/ 2147483647 h 1109"/>
                  <a:gd name="T30" fmla="*/ 2147483647 w 2162"/>
                  <a:gd name="T31" fmla="*/ 2147483647 h 1109"/>
                  <a:gd name="T32" fmla="*/ 2147483647 w 2162"/>
                  <a:gd name="T33" fmla="*/ 2147483647 h 1109"/>
                  <a:gd name="T34" fmla="*/ 2147483647 w 2162"/>
                  <a:gd name="T35" fmla="*/ 2147483647 h 1109"/>
                  <a:gd name="T36" fmla="*/ 2147483647 w 2162"/>
                  <a:gd name="T37" fmla="*/ 2147483647 h 1109"/>
                  <a:gd name="T38" fmla="*/ 2147483647 w 2162"/>
                  <a:gd name="T39" fmla="*/ 2147483647 h 1109"/>
                  <a:gd name="T40" fmla="*/ 2147483647 w 2162"/>
                  <a:gd name="T41" fmla="*/ 2147483647 h 1109"/>
                  <a:gd name="T42" fmla="*/ 2147483647 w 2162"/>
                  <a:gd name="T43" fmla="*/ 2147483647 h 1109"/>
                  <a:gd name="T44" fmla="*/ 2147483647 w 2162"/>
                  <a:gd name="T45" fmla="*/ 2147483647 h 1109"/>
                  <a:gd name="T46" fmla="*/ 2147483647 w 2162"/>
                  <a:gd name="T47" fmla="*/ 2147483647 h 1109"/>
                  <a:gd name="T48" fmla="*/ 2147483647 w 2162"/>
                  <a:gd name="T49" fmla="*/ 0 h 1109"/>
                  <a:gd name="T50" fmla="*/ 2147483647 w 2162"/>
                  <a:gd name="T51" fmla="*/ 2147483647 h 1109"/>
                  <a:gd name="T52" fmla="*/ 2147483647 w 2162"/>
                  <a:gd name="T53" fmla="*/ 2147483647 h 1109"/>
                  <a:gd name="T54" fmla="*/ 2147483647 w 2162"/>
                  <a:gd name="T55" fmla="*/ 2147483647 h 1109"/>
                  <a:gd name="T56" fmla="*/ 2147483647 w 2162"/>
                  <a:gd name="T57" fmla="*/ 2147483647 h 1109"/>
                  <a:gd name="T58" fmla="*/ 2147483647 w 2162"/>
                  <a:gd name="T59" fmla="*/ 2147483647 h 1109"/>
                  <a:gd name="T60" fmla="*/ 2147483647 w 2162"/>
                  <a:gd name="T61" fmla="*/ 2147483647 h 1109"/>
                  <a:gd name="T62" fmla="*/ 2147483647 w 2162"/>
                  <a:gd name="T63" fmla="*/ 2147483647 h 1109"/>
                  <a:gd name="T64" fmla="*/ 2147483647 w 2162"/>
                  <a:gd name="T65" fmla="*/ 2147483647 h 1109"/>
                  <a:gd name="T66" fmla="*/ 2147483647 w 2162"/>
                  <a:gd name="T67" fmla="*/ 2147483647 h 1109"/>
                  <a:gd name="T68" fmla="*/ 2147483647 w 2162"/>
                  <a:gd name="T69" fmla="*/ 2147483647 h 1109"/>
                  <a:gd name="T70" fmla="*/ 2147483647 w 2162"/>
                  <a:gd name="T71" fmla="*/ 2147483647 h 1109"/>
                  <a:gd name="T72" fmla="*/ 2147483647 w 2162"/>
                  <a:gd name="T73" fmla="*/ 2147483647 h 1109"/>
                  <a:gd name="T74" fmla="*/ 2147483647 w 2162"/>
                  <a:gd name="T75" fmla="*/ 2147483647 h 1109"/>
                  <a:gd name="T76" fmla="*/ 2147483647 w 2162"/>
                  <a:gd name="T77" fmla="*/ 2147483647 h 1109"/>
                  <a:gd name="T78" fmla="*/ 2147483647 w 2162"/>
                  <a:gd name="T79" fmla="*/ 2147483647 h 1109"/>
                  <a:gd name="T80" fmla="*/ 2147483647 w 2162"/>
                  <a:gd name="T81" fmla="*/ 2147483647 h 1109"/>
                  <a:gd name="T82" fmla="*/ 2147483647 w 2162"/>
                  <a:gd name="T83" fmla="*/ 2147483647 h 1109"/>
                  <a:gd name="T84" fmla="*/ 2147483647 w 2162"/>
                  <a:gd name="T85" fmla="*/ 2147483647 h 1109"/>
                  <a:gd name="T86" fmla="*/ 2147483647 w 2162"/>
                  <a:gd name="T87" fmla="*/ 2147483647 h 1109"/>
                  <a:gd name="T88" fmla="*/ 2147483647 w 2162"/>
                  <a:gd name="T89" fmla="*/ 2147483647 h 1109"/>
                  <a:gd name="T90" fmla="*/ 2147483647 w 2162"/>
                  <a:gd name="T91" fmla="*/ 2147483647 h 1109"/>
                  <a:gd name="T92" fmla="*/ 2147483647 w 2162"/>
                  <a:gd name="T93" fmla="*/ 2147483647 h 1109"/>
                  <a:gd name="T94" fmla="*/ 2147483647 w 2162"/>
                  <a:gd name="T95" fmla="*/ 2147483647 h 1109"/>
                  <a:gd name="T96" fmla="*/ 2147483647 w 2162"/>
                  <a:gd name="T97" fmla="*/ 2147483647 h 1109"/>
                  <a:gd name="T98" fmla="*/ 2147483647 w 2162"/>
                  <a:gd name="T99" fmla="*/ 2147483647 h 1109"/>
                  <a:gd name="T100" fmla="*/ 2147483647 w 2162"/>
                  <a:gd name="T101" fmla="*/ 2147483647 h 1109"/>
                  <a:gd name="T102" fmla="*/ 2147483647 w 2162"/>
                  <a:gd name="T103" fmla="*/ 2147483647 h 1109"/>
                  <a:gd name="T104" fmla="*/ 2147483647 w 2162"/>
                  <a:gd name="T105" fmla="*/ 2147483647 h 1109"/>
                  <a:gd name="T106" fmla="*/ 2147483647 w 2162"/>
                  <a:gd name="T107" fmla="*/ 2147483647 h 1109"/>
                  <a:gd name="T108" fmla="*/ 0 w 2162"/>
                  <a:gd name="T109" fmla="*/ 2147483647 h 11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2"/>
                  <a:gd name="T166" fmla="*/ 0 h 1109"/>
                  <a:gd name="T167" fmla="*/ 2162 w 2162"/>
                  <a:gd name="T168" fmla="*/ 1109 h 11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2" h="1109">
                    <a:moveTo>
                      <a:pt x="0" y="1109"/>
                    </a:moveTo>
                    <a:lnTo>
                      <a:pt x="433" y="1077"/>
                    </a:lnTo>
                    <a:lnTo>
                      <a:pt x="433" y="1038"/>
                    </a:lnTo>
                    <a:lnTo>
                      <a:pt x="423" y="1017"/>
                    </a:lnTo>
                    <a:lnTo>
                      <a:pt x="472" y="1012"/>
                    </a:lnTo>
                    <a:lnTo>
                      <a:pt x="488" y="1022"/>
                    </a:lnTo>
                    <a:lnTo>
                      <a:pt x="1713" y="915"/>
                    </a:lnTo>
                    <a:lnTo>
                      <a:pt x="1734" y="892"/>
                    </a:lnTo>
                    <a:lnTo>
                      <a:pt x="1756" y="876"/>
                    </a:lnTo>
                    <a:lnTo>
                      <a:pt x="1859" y="827"/>
                    </a:lnTo>
                    <a:lnTo>
                      <a:pt x="1875" y="801"/>
                    </a:lnTo>
                    <a:lnTo>
                      <a:pt x="1929" y="757"/>
                    </a:lnTo>
                    <a:lnTo>
                      <a:pt x="1935" y="730"/>
                    </a:lnTo>
                    <a:lnTo>
                      <a:pt x="1940" y="720"/>
                    </a:lnTo>
                    <a:lnTo>
                      <a:pt x="1973" y="703"/>
                    </a:lnTo>
                    <a:lnTo>
                      <a:pt x="1973" y="671"/>
                    </a:lnTo>
                    <a:lnTo>
                      <a:pt x="2005" y="644"/>
                    </a:lnTo>
                    <a:lnTo>
                      <a:pt x="2152" y="514"/>
                    </a:lnTo>
                    <a:lnTo>
                      <a:pt x="2162" y="487"/>
                    </a:lnTo>
                    <a:lnTo>
                      <a:pt x="2141" y="487"/>
                    </a:lnTo>
                    <a:lnTo>
                      <a:pt x="2124" y="471"/>
                    </a:lnTo>
                    <a:lnTo>
                      <a:pt x="2113" y="465"/>
                    </a:lnTo>
                    <a:lnTo>
                      <a:pt x="2108" y="460"/>
                    </a:lnTo>
                    <a:lnTo>
                      <a:pt x="2076" y="444"/>
                    </a:lnTo>
                    <a:lnTo>
                      <a:pt x="2064" y="449"/>
                    </a:lnTo>
                    <a:lnTo>
                      <a:pt x="2054" y="439"/>
                    </a:lnTo>
                    <a:lnTo>
                      <a:pt x="2016" y="384"/>
                    </a:lnTo>
                    <a:lnTo>
                      <a:pt x="1957" y="309"/>
                    </a:lnTo>
                    <a:lnTo>
                      <a:pt x="1951" y="281"/>
                    </a:lnTo>
                    <a:lnTo>
                      <a:pt x="1951" y="260"/>
                    </a:lnTo>
                    <a:lnTo>
                      <a:pt x="1951" y="228"/>
                    </a:lnTo>
                    <a:lnTo>
                      <a:pt x="1945" y="179"/>
                    </a:lnTo>
                    <a:lnTo>
                      <a:pt x="1929" y="168"/>
                    </a:lnTo>
                    <a:lnTo>
                      <a:pt x="1903" y="146"/>
                    </a:lnTo>
                    <a:lnTo>
                      <a:pt x="1864" y="135"/>
                    </a:lnTo>
                    <a:lnTo>
                      <a:pt x="1838" y="93"/>
                    </a:lnTo>
                    <a:lnTo>
                      <a:pt x="1827" y="70"/>
                    </a:lnTo>
                    <a:lnTo>
                      <a:pt x="1789" y="98"/>
                    </a:lnTo>
                    <a:lnTo>
                      <a:pt x="1783" y="114"/>
                    </a:lnTo>
                    <a:lnTo>
                      <a:pt x="1756" y="125"/>
                    </a:lnTo>
                    <a:lnTo>
                      <a:pt x="1750" y="135"/>
                    </a:lnTo>
                    <a:lnTo>
                      <a:pt x="1708" y="141"/>
                    </a:lnTo>
                    <a:lnTo>
                      <a:pt x="1659" y="114"/>
                    </a:lnTo>
                    <a:lnTo>
                      <a:pt x="1636" y="125"/>
                    </a:lnTo>
                    <a:lnTo>
                      <a:pt x="1615" y="151"/>
                    </a:lnTo>
                    <a:lnTo>
                      <a:pt x="1550" y="109"/>
                    </a:lnTo>
                    <a:lnTo>
                      <a:pt x="1496" y="114"/>
                    </a:lnTo>
                    <a:lnTo>
                      <a:pt x="1452" y="98"/>
                    </a:lnTo>
                    <a:lnTo>
                      <a:pt x="1426" y="44"/>
                    </a:lnTo>
                    <a:lnTo>
                      <a:pt x="1366" y="0"/>
                    </a:lnTo>
                    <a:lnTo>
                      <a:pt x="1338" y="22"/>
                    </a:lnTo>
                    <a:lnTo>
                      <a:pt x="1322" y="22"/>
                    </a:lnTo>
                    <a:lnTo>
                      <a:pt x="1296" y="5"/>
                    </a:lnTo>
                    <a:lnTo>
                      <a:pt x="1268" y="5"/>
                    </a:lnTo>
                    <a:lnTo>
                      <a:pt x="1257" y="33"/>
                    </a:lnTo>
                    <a:lnTo>
                      <a:pt x="1257" y="54"/>
                    </a:lnTo>
                    <a:lnTo>
                      <a:pt x="1273" y="114"/>
                    </a:lnTo>
                    <a:lnTo>
                      <a:pt x="1263" y="141"/>
                    </a:lnTo>
                    <a:lnTo>
                      <a:pt x="1231" y="146"/>
                    </a:lnTo>
                    <a:lnTo>
                      <a:pt x="1192" y="179"/>
                    </a:lnTo>
                    <a:lnTo>
                      <a:pt x="1143" y="174"/>
                    </a:lnTo>
                    <a:lnTo>
                      <a:pt x="1117" y="184"/>
                    </a:lnTo>
                    <a:lnTo>
                      <a:pt x="1117" y="239"/>
                    </a:lnTo>
                    <a:lnTo>
                      <a:pt x="998" y="395"/>
                    </a:lnTo>
                    <a:lnTo>
                      <a:pt x="982" y="460"/>
                    </a:lnTo>
                    <a:lnTo>
                      <a:pt x="910" y="460"/>
                    </a:lnTo>
                    <a:lnTo>
                      <a:pt x="878" y="422"/>
                    </a:lnTo>
                    <a:lnTo>
                      <a:pt x="856" y="422"/>
                    </a:lnTo>
                    <a:lnTo>
                      <a:pt x="835" y="444"/>
                    </a:lnTo>
                    <a:lnTo>
                      <a:pt x="813" y="520"/>
                    </a:lnTo>
                    <a:lnTo>
                      <a:pt x="791" y="541"/>
                    </a:lnTo>
                    <a:lnTo>
                      <a:pt x="759" y="520"/>
                    </a:lnTo>
                    <a:lnTo>
                      <a:pt x="743" y="492"/>
                    </a:lnTo>
                    <a:lnTo>
                      <a:pt x="694" y="514"/>
                    </a:lnTo>
                    <a:lnTo>
                      <a:pt x="678" y="569"/>
                    </a:lnTo>
                    <a:lnTo>
                      <a:pt x="656" y="574"/>
                    </a:lnTo>
                    <a:lnTo>
                      <a:pt x="650" y="562"/>
                    </a:lnTo>
                    <a:lnTo>
                      <a:pt x="564" y="525"/>
                    </a:lnTo>
                    <a:lnTo>
                      <a:pt x="493" y="552"/>
                    </a:lnTo>
                    <a:lnTo>
                      <a:pt x="440" y="546"/>
                    </a:lnTo>
                    <a:lnTo>
                      <a:pt x="428" y="579"/>
                    </a:lnTo>
                    <a:lnTo>
                      <a:pt x="433" y="585"/>
                    </a:lnTo>
                    <a:lnTo>
                      <a:pt x="407" y="595"/>
                    </a:lnTo>
                    <a:lnTo>
                      <a:pt x="385" y="590"/>
                    </a:lnTo>
                    <a:lnTo>
                      <a:pt x="391" y="595"/>
                    </a:lnTo>
                    <a:lnTo>
                      <a:pt x="380" y="611"/>
                    </a:lnTo>
                    <a:lnTo>
                      <a:pt x="368" y="644"/>
                    </a:lnTo>
                    <a:lnTo>
                      <a:pt x="363" y="650"/>
                    </a:lnTo>
                    <a:lnTo>
                      <a:pt x="363" y="666"/>
                    </a:lnTo>
                    <a:lnTo>
                      <a:pt x="391" y="698"/>
                    </a:lnTo>
                    <a:lnTo>
                      <a:pt x="385" y="709"/>
                    </a:lnTo>
                    <a:lnTo>
                      <a:pt x="298" y="736"/>
                    </a:lnTo>
                    <a:lnTo>
                      <a:pt x="271" y="746"/>
                    </a:lnTo>
                    <a:lnTo>
                      <a:pt x="277" y="790"/>
                    </a:lnTo>
                    <a:lnTo>
                      <a:pt x="293" y="860"/>
                    </a:lnTo>
                    <a:lnTo>
                      <a:pt x="249" y="882"/>
                    </a:lnTo>
                    <a:lnTo>
                      <a:pt x="217" y="855"/>
                    </a:lnTo>
                    <a:lnTo>
                      <a:pt x="179" y="833"/>
                    </a:lnTo>
                    <a:lnTo>
                      <a:pt x="130" y="827"/>
                    </a:lnTo>
                    <a:lnTo>
                      <a:pt x="93" y="843"/>
                    </a:lnTo>
                    <a:lnTo>
                      <a:pt x="77" y="908"/>
                    </a:lnTo>
                    <a:lnTo>
                      <a:pt x="82" y="920"/>
                    </a:lnTo>
                    <a:lnTo>
                      <a:pt x="93" y="920"/>
                    </a:lnTo>
                    <a:lnTo>
                      <a:pt x="109" y="931"/>
                    </a:lnTo>
                    <a:lnTo>
                      <a:pt x="119" y="968"/>
                    </a:lnTo>
                    <a:lnTo>
                      <a:pt x="87" y="1061"/>
                    </a:lnTo>
                    <a:lnTo>
                      <a:pt x="70" y="1071"/>
                    </a:lnTo>
                    <a:lnTo>
                      <a:pt x="54" y="1066"/>
                    </a:lnTo>
                    <a:lnTo>
                      <a:pt x="17" y="1077"/>
                    </a:lnTo>
                    <a:lnTo>
                      <a:pt x="0" y="1109"/>
                    </a:lnTo>
                    <a:close/>
                  </a:path>
                </a:pathLst>
              </a:custGeom>
              <a:solidFill>
                <a:schemeClr val="bg1">
                  <a:lumMod val="85000"/>
                </a:schemeClr>
              </a:solidFill>
              <a:ln w="9525">
                <a:solidFill>
                  <a:schemeClr val="bg1">
                    <a:lumMod val="85000"/>
                  </a:schemeClr>
                </a:solidFill>
                <a:round/>
                <a:headEnd/>
                <a:tailEnd/>
              </a:ln>
            </p:spPr>
          </p:sp>
          <p:sp>
            <p:nvSpPr>
              <p:cNvPr id="111" name="TN"/>
              <p:cNvSpPr>
                <a:spLocks/>
              </p:cNvSpPr>
              <p:nvPr/>
            </p:nvSpPr>
            <p:spPr bwMode="auto">
              <a:xfrm>
                <a:off x="3070427" y="2248380"/>
                <a:ext cx="594671" cy="209053"/>
              </a:xfrm>
              <a:custGeom>
                <a:avLst/>
                <a:gdLst>
                  <a:gd name="T0" fmla="*/ 2147483647 w 2422"/>
                  <a:gd name="T1" fmla="*/ 0 h 844"/>
                  <a:gd name="T2" fmla="*/ 2147483647 w 2422"/>
                  <a:gd name="T3" fmla="*/ 2147483647 h 844"/>
                  <a:gd name="T4" fmla="*/ 2147483647 w 2422"/>
                  <a:gd name="T5" fmla="*/ 2147483647 h 844"/>
                  <a:gd name="T6" fmla="*/ 2147483647 w 2422"/>
                  <a:gd name="T7" fmla="*/ 2147483647 h 844"/>
                  <a:gd name="T8" fmla="*/ 2147483647 w 2422"/>
                  <a:gd name="T9" fmla="*/ 2147483647 h 844"/>
                  <a:gd name="T10" fmla="*/ 2147483647 w 2422"/>
                  <a:gd name="T11" fmla="*/ 2147483647 h 844"/>
                  <a:gd name="T12" fmla="*/ 2147483647 w 2422"/>
                  <a:gd name="T13" fmla="*/ 2147483647 h 844"/>
                  <a:gd name="T14" fmla="*/ 2147483647 w 2422"/>
                  <a:gd name="T15" fmla="*/ 2147483647 h 844"/>
                  <a:gd name="T16" fmla="*/ 2147483647 w 2422"/>
                  <a:gd name="T17" fmla="*/ 2147483647 h 844"/>
                  <a:gd name="T18" fmla="*/ 2147483647 w 2422"/>
                  <a:gd name="T19" fmla="*/ 2147483647 h 844"/>
                  <a:gd name="T20" fmla="*/ 2147483647 w 2422"/>
                  <a:gd name="T21" fmla="*/ 2147483647 h 844"/>
                  <a:gd name="T22" fmla="*/ 2147483647 w 2422"/>
                  <a:gd name="T23" fmla="*/ 2147483647 h 844"/>
                  <a:gd name="T24" fmla="*/ 2147483647 w 2422"/>
                  <a:gd name="T25" fmla="*/ 2147483647 h 844"/>
                  <a:gd name="T26" fmla="*/ 2147483647 w 2422"/>
                  <a:gd name="T27" fmla="*/ 2147483647 h 844"/>
                  <a:gd name="T28" fmla="*/ 2147483647 w 2422"/>
                  <a:gd name="T29" fmla="*/ 2147483647 h 844"/>
                  <a:gd name="T30" fmla="*/ 2147483647 w 2422"/>
                  <a:gd name="T31" fmla="*/ 2147483647 h 844"/>
                  <a:gd name="T32" fmla="*/ 2147483647 w 2422"/>
                  <a:gd name="T33" fmla="*/ 2147483647 h 844"/>
                  <a:gd name="T34" fmla="*/ 2147483647 w 2422"/>
                  <a:gd name="T35" fmla="*/ 2147483647 h 844"/>
                  <a:gd name="T36" fmla="*/ 2147483647 w 2422"/>
                  <a:gd name="T37" fmla="*/ 2147483647 h 844"/>
                  <a:gd name="T38" fmla="*/ 2147483647 w 2422"/>
                  <a:gd name="T39" fmla="*/ 2147483647 h 844"/>
                  <a:gd name="T40" fmla="*/ 2147483647 w 2422"/>
                  <a:gd name="T41" fmla="*/ 2147483647 h 844"/>
                  <a:gd name="T42" fmla="*/ 2147483647 w 2422"/>
                  <a:gd name="T43" fmla="*/ 2147483647 h 844"/>
                  <a:gd name="T44" fmla="*/ 0 w 2422"/>
                  <a:gd name="T45" fmla="*/ 2147483647 h 844"/>
                  <a:gd name="T46" fmla="*/ 2147483647 w 2422"/>
                  <a:gd name="T47" fmla="*/ 2147483647 h 844"/>
                  <a:gd name="T48" fmla="*/ 2147483647 w 2422"/>
                  <a:gd name="T49" fmla="*/ 2147483647 h 844"/>
                  <a:gd name="T50" fmla="*/ 2147483647 w 2422"/>
                  <a:gd name="T51" fmla="*/ 2147483647 h 844"/>
                  <a:gd name="T52" fmla="*/ 2147483647 w 2422"/>
                  <a:gd name="T53" fmla="*/ 2147483647 h 844"/>
                  <a:gd name="T54" fmla="*/ 2147483647 w 2422"/>
                  <a:gd name="T55" fmla="*/ 2147483647 h 844"/>
                  <a:gd name="T56" fmla="*/ 2147483647 w 2422"/>
                  <a:gd name="T57" fmla="*/ 2147483647 h 844"/>
                  <a:gd name="T58" fmla="*/ 2147483647 w 2422"/>
                  <a:gd name="T59" fmla="*/ 2147483647 h 844"/>
                  <a:gd name="T60" fmla="*/ 2147483647 w 2422"/>
                  <a:gd name="T61" fmla="*/ 2147483647 h 844"/>
                  <a:gd name="T62" fmla="*/ 2147483647 w 2422"/>
                  <a:gd name="T63" fmla="*/ 2147483647 h 844"/>
                  <a:gd name="T64" fmla="*/ 2147483647 w 2422"/>
                  <a:gd name="T65" fmla="*/ 2147483647 h 844"/>
                  <a:gd name="T66" fmla="*/ 2147483647 w 2422"/>
                  <a:gd name="T67" fmla="*/ 2147483647 h 844"/>
                  <a:gd name="T68" fmla="*/ 2147483647 w 2422"/>
                  <a:gd name="T69" fmla="*/ 2147483647 h 844"/>
                  <a:gd name="T70" fmla="*/ 2147483647 w 2422"/>
                  <a:gd name="T71" fmla="*/ 2147483647 h 844"/>
                  <a:gd name="T72" fmla="*/ 2147483647 w 2422"/>
                  <a:gd name="T73" fmla="*/ 2147483647 h 844"/>
                  <a:gd name="T74" fmla="*/ 2147483647 w 2422"/>
                  <a:gd name="T75" fmla="*/ 2147483647 h 844"/>
                  <a:gd name="T76" fmla="*/ 2147483647 w 2422"/>
                  <a:gd name="T77" fmla="*/ 2147483647 h 844"/>
                  <a:gd name="T78" fmla="*/ 2147483647 w 2422"/>
                  <a:gd name="T79" fmla="*/ 2147483647 h 844"/>
                  <a:gd name="T80" fmla="*/ 2147483647 w 2422"/>
                  <a:gd name="T81" fmla="*/ 2147483647 h 844"/>
                  <a:gd name="T82" fmla="*/ 2147483647 w 2422"/>
                  <a:gd name="T83" fmla="*/ 2147483647 h 844"/>
                  <a:gd name="T84" fmla="*/ 2147483647 w 2422"/>
                  <a:gd name="T85" fmla="*/ 2147483647 h 844"/>
                  <a:gd name="T86" fmla="*/ 2147483647 w 2422"/>
                  <a:gd name="T87" fmla="*/ 2147483647 h 844"/>
                  <a:gd name="T88" fmla="*/ 2147483647 w 2422"/>
                  <a:gd name="T89" fmla="*/ 2147483647 h 844"/>
                  <a:gd name="T90" fmla="*/ 2147483647 w 2422"/>
                  <a:gd name="T91" fmla="*/ 2147483647 h 844"/>
                  <a:gd name="T92" fmla="*/ 2147483647 w 2422"/>
                  <a:gd name="T93" fmla="*/ 2147483647 h 844"/>
                  <a:gd name="T94" fmla="*/ 2147483647 w 2422"/>
                  <a:gd name="T95" fmla="*/ 2147483647 h 844"/>
                  <a:gd name="T96" fmla="*/ 2147483647 w 2422"/>
                  <a:gd name="T97" fmla="*/ 2147483647 h 844"/>
                  <a:gd name="T98" fmla="*/ 2147483647 w 2422"/>
                  <a:gd name="T99" fmla="*/ 2147483647 h 844"/>
                  <a:gd name="T100" fmla="*/ 2147483647 w 2422"/>
                  <a:gd name="T101" fmla="*/ 2147483647 h 844"/>
                  <a:gd name="T102" fmla="*/ 2147483647 w 2422"/>
                  <a:gd name="T103" fmla="*/ 2147483647 h 844"/>
                  <a:gd name="T104" fmla="*/ 2147483647 w 2422"/>
                  <a:gd name="T105" fmla="*/ 2147483647 h 844"/>
                  <a:gd name="T106" fmla="*/ 2147483647 w 2422"/>
                  <a:gd name="T107" fmla="*/ 2147483647 h 844"/>
                  <a:gd name="T108" fmla="*/ 2147483647 w 2422"/>
                  <a:gd name="T109" fmla="*/ 2147483647 h 844"/>
                  <a:gd name="T110" fmla="*/ 2147483647 w 2422"/>
                  <a:gd name="T111" fmla="*/ 2147483647 h 844"/>
                  <a:gd name="T112" fmla="*/ 2147483647 w 2422"/>
                  <a:gd name="T113" fmla="*/ 2147483647 h 844"/>
                  <a:gd name="T114" fmla="*/ 2147483647 w 2422"/>
                  <a:gd name="T115" fmla="*/ 0 h 8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422"/>
                  <a:gd name="T175" fmla="*/ 0 h 844"/>
                  <a:gd name="T176" fmla="*/ 2422 w 2422"/>
                  <a:gd name="T177" fmla="*/ 844 h 8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422" h="844">
                    <a:moveTo>
                      <a:pt x="2422" y="0"/>
                    </a:moveTo>
                    <a:lnTo>
                      <a:pt x="1929" y="59"/>
                    </a:lnTo>
                    <a:lnTo>
                      <a:pt x="1908" y="82"/>
                    </a:lnTo>
                    <a:lnTo>
                      <a:pt x="683" y="189"/>
                    </a:lnTo>
                    <a:lnTo>
                      <a:pt x="667" y="179"/>
                    </a:lnTo>
                    <a:lnTo>
                      <a:pt x="618" y="184"/>
                    </a:lnTo>
                    <a:lnTo>
                      <a:pt x="628" y="205"/>
                    </a:lnTo>
                    <a:lnTo>
                      <a:pt x="628" y="244"/>
                    </a:lnTo>
                    <a:lnTo>
                      <a:pt x="195" y="276"/>
                    </a:lnTo>
                    <a:lnTo>
                      <a:pt x="174" y="330"/>
                    </a:lnTo>
                    <a:lnTo>
                      <a:pt x="158" y="389"/>
                    </a:lnTo>
                    <a:lnTo>
                      <a:pt x="163" y="411"/>
                    </a:lnTo>
                    <a:lnTo>
                      <a:pt x="147" y="465"/>
                    </a:lnTo>
                    <a:lnTo>
                      <a:pt x="141" y="481"/>
                    </a:lnTo>
                    <a:lnTo>
                      <a:pt x="147" y="503"/>
                    </a:lnTo>
                    <a:lnTo>
                      <a:pt x="130" y="535"/>
                    </a:lnTo>
                    <a:lnTo>
                      <a:pt x="93" y="574"/>
                    </a:lnTo>
                    <a:lnTo>
                      <a:pt x="81" y="649"/>
                    </a:lnTo>
                    <a:lnTo>
                      <a:pt x="38" y="697"/>
                    </a:lnTo>
                    <a:lnTo>
                      <a:pt x="49" y="741"/>
                    </a:lnTo>
                    <a:lnTo>
                      <a:pt x="49" y="811"/>
                    </a:lnTo>
                    <a:lnTo>
                      <a:pt x="38" y="811"/>
                    </a:lnTo>
                    <a:lnTo>
                      <a:pt x="0" y="844"/>
                    </a:lnTo>
                    <a:lnTo>
                      <a:pt x="628" y="801"/>
                    </a:lnTo>
                    <a:lnTo>
                      <a:pt x="1403" y="736"/>
                    </a:lnTo>
                    <a:lnTo>
                      <a:pt x="1707" y="703"/>
                    </a:lnTo>
                    <a:lnTo>
                      <a:pt x="1712" y="611"/>
                    </a:lnTo>
                    <a:lnTo>
                      <a:pt x="1740" y="616"/>
                    </a:lnTo>
                    <a:lnTo>
                      <a:pt x="1756" y="611"/>
                    </a:lnTo>
                    <a:lnTo>
                      <a:pt x="1777" y="590"/>
                    </a:lnTo>
                    <a:lnTo>
                      <a:pt x="1777" y="568"/>
                    </a:lnTo>
                    <a:lnTo>
                      <a:pt x="1777" y="546"/>
                    </a:lnTo>
                    <a:lnTo>
                      <a:pt x="1783" y="525"/>
                    </a:lnTo>
                    <a:lnTo>
                      <a:pt x="1810" y="498"/>
                    </a:lnTo>
                    <a:lnTo>
                      <a:pt x="1870" y="476"/>
                    </a:lnTo>
                    <a:lnTo>
                      <a:pt x="1940" y="454"/>
                    </a:lnTo>
                    <a:lnTo>
                      <a:pt x="2010" y="395"/>
                    </a:lnTo>
                    <a:lnTo>
                      <a:pt x="2038" y="384"/>
                    </a:lnTo>
                    <a:lnTo>
                      <a:pt x="2081" y="346"/>
                    </a:lnTo>
                    <a:lnTo>
                      <a:pt x="2087" y="309"/>
                    </a:lnTo>
                    <a:lnTo>
                      <a:pt x="2098" y="309"/>
                    </a:lnTo>
                    <a:lnTo>
                      <a:pt x="2114" y="309"/>
                    </a:lnTo>
                    <a:lnTo>
                      <a:pt x="2124" y="293"/>
                    </a:lnTo>
                    <a:lnTo>
                      <a:pt x="2130" y="281"/>
                    </a:lnTo>
                    <a:lnTo>
                      <a:pt x="2157" y="260"/>
                    </a:lnTo>
                    <a:lnTo>
                      <a:pt x="2162" y="260"/>
                    </a:lnTo>
                    <a:lnTo>
                      <a:pt x="2184" y="276"/>
                    </a:lnTo>
                    <a:lnTo>
                      <a:pt x="2206" y="260"/>
                    </a:lnTo>
                    <a:lnTo>
                      <a:pt x="2211" y="249"/>
                    </a:lnTo>
                    <a:lnTo>
                      <a:pt x="2243" y="222"/>
                    </a:lnTo>
                    <a:lnTo>
                      <a:pt x="2271" y="211"/>
                    </a:lnTo>
                    <a:lnTo>
                      <a:pt x="2319" y="205"/>
                    </a:lnTo>
                    <a:lnTo>
                      <a:pt x="2368" y="124"/>
                    </a:lnTo>
                    <a:lnTo>
                      <a:pt x="2412" y="98"/>
                    </a:lnTo>
                    <a:lnTo>
                      <a:pt x="2412" y="75"/>
                    </a:lnTo>
                    <a:lnTo>
                      <a:pt x="2422" y="54"/>
                    </a:lnTo>
                    <a:lnTo>
                      <a:pt x="2412" y="27"/>
                    </a:lnTo>
                    <a:lnTo>
                      <a:pt x="2422" y="0"/>
                    </a:lnTo>
                    <a:close/>
                  </a:path>
                </a:pathLst>
              </a:custGeom>
              <a:solidFill>
                <a:schemeClr val="bg1">
                  <a:lumMod val="85000"/>
                </a:schemeClr>
              </a:solidFill>
              <a:ln w="9525">
                <a:solidFill>
                  <a:schemeClr val="bg1">
                    <a:lumMod val="85000"/>
                  </a:schemeClr>
                </a:solidFill>
                <a:round/>
                <a:headEnd/>
                <a:tailEnd/>
              </a:ln>
            </p:spPr>
          </p:sp>
          <p:sp>
            <p:nvSpPr>
              <p:cNvPr id="112" name="MS"/>
              <p:cNvSpPr>
                <a:spLocks/>
              </p:cNvSpPr>
              <p:nvPr/>
            </p:nvSpPr>
            <p:spPr bwMode="auto">
              <a:xfrm>
                <a:off x="2990065" y="2441355"/>
                <a:ext cx="257155" cy="442229"/>
              </a:xfrm>
              <a:custGeom>
                <a:avLst/>
                <a:gdLst>
                  <a:gd name="T0" fmla="*/ 2147483647 w 1035"/>
                  <a:gd name="T1" fmla="*/ 0 h 1806"/>
                  <a:gd name="T2" fmla="*/ 2147483647 w 1035"/>
                  <a:gd name="T3" fmla="*/ 2147483647 h 1806"/>
                  <a:gd name="T4" fmla="*/ 2147483647 w 1035"/>
                  <a:gd name="T5" fmla="*/ 2147483647 h 1806"/>
                  <a:gd name="T6" fmla="*/ 2147483647 w 1035"/>
                  <a:gd name="T7" fmla="*/ 2147483647 h 1806"/>
                  <a:gd name="T8" fmla="*/ 2147483647 w 1035"/>
                  <a:gd name="T9" fmla="*/ 2147483647 h 1806"/>
                  <a:gd name="T10" fmla="*/ 2147483647 w 1035"/>
                  <a:gd name="T11" fmla="*/ 2147483647 h 1806"/>
                  <a:gd name="T12" fmla="*/ 2147483647 w 1035"/>
                  <a:gd name="T13" fmla="*/ 2147483647 h 1806"/>
                  <a:gd name="T14" fmla="*/ 2147483647 w 1035"/>
                  <a:gd name="T15" fmla="*/ 2147483647 h 1806"/>
                  <a:gd name="T16" fmla="*/ 2147483647 w 1035"/>
                  <a:gd name="T17" fmla="*/ 2147483647 h 1806"/>
                  <a:gd name="T18" fmla="*/ 2147483647 w 1035"/>
                  <a:gd name="T19" fmla="*/ 2147483647 h 1806"/>
                  <a:gd name="T20" fmla="*/ 2147483647 w 1035"/>
                  <a:gd name="T21" fmla="*/ 2147483647 h 1806"/>
                  <a:gd name="T22" fmla="*/ 2147483647 w 1035"/>
                  <a:gd name="T23" fmla="*/ 2147483647 h 1806"/>
                  <a:gd name="T24" fmla="*/ 2147483647 w 1035"/>
                  <a:gd name="T25" fmla="*/ 2147483647 h 1806"/>
                  <a:gd name="T26" fmla="*/ 2147483647 w 1035"/>
                  <a:gd name="T27" fmla="*/ 2147483647 h 1806"/>
                  <a:gd name="T28" fmla="*/ 2147483647 w 1035"/>
                  <a:gd name="T29" fmla="*/ 2147483647 h 1806"/>
                  <a:gd name="T30" fmla="*/ 2147483647 w 1035"/>
                  <a:gd name="T31" fmla="*/ 2147483647 h 1806"/>
                  <a:gd name="T32" fmla="*/ 2147483647 w 1035"/>
                  <a:gd name="T33" fmla="*/ 2147483647 h 1806"/>
                  <a:gd name="T34" fmla="*/ 2147483647 w 1035"/>
                  <a:gd name="T35" fmla="*/ 2147483647 h 1806"/>
                  <a:gd name="T36" fmla="*/ 2147483647 w 1035"/>
                  <a:gd name="T37" fmla="*/ 2147483647 h 1806"/>
                  <a:gd name="T38" fmla="*/ 2147483647 w 1035"/>
                  <a:gd name="T39" fmla="*/ 2147483647 h 1806"/>
                  <a:gd name="T40" fmla="*/ 2147483647 w 1035"/>
                  <a:gd name="T41" fmla="*/ 2147483647 h 1806"/>
                  <a:gd name="T42" fmla="*/ 2147483647 w 1035"/>
                  <a:gd name="T43" fmla="*/ 2147483647 h 1806"/>
                  <a:gd name="T44" fmla="*/ 2147483647 w 1035"/>
                  <a:gd name="T45" fmla="*/ 2147483647 h 1806"/>
                  <a:gd name="T46" fmla="*/ 2147483647 w 1035"/>
                  <a:gd name="T47" fmla="*/ 2147483647 h 1806"/>
                  <a:gd name="T48" fmla="*/ 2147483647 w 1035"/>
                  <a:gd name="T49" fmla="*/ 2147483647 h 1806"/>
                  <a:gd name="T50" fmla="*/ 2147483647 w 1035"/>
                  <a:gd name="T51" fmla="*/ 2147483647 h 1806"/>
                  <a:gd name="T52" fmla="*/ 2147483647 w 1035"/>
                  <a:gd name="T53" fmla="*/ 2147483647 h 1806"/>
                  <a:gd name="T54" fmla="*/ 2147483647 w 1035"/>
                  <a:gd name="T55" fmla="*/ 2147483647 h 1806"/>
                  <a:gd name="T56" fmla="*/ 2147483647 w 1035"/>
                  <a:gd name="T57" fmla="*/ 2147483647 h 1806"/>
                  <a:gd name="T58" fmla="*/ 2147483647 w 1035"/>
                  <a:gd name="T59" fmla="*/ 2147483647 h 1806"/>
                  <a:gd name="T60" fmla="*/ 2147483647 w 1035"/>
                  <a:gd name="T61" fmla="*/ 2147483647 h 1806"/>
                  <a:gd name="T62" fmla="*/ 2147483647 w 1035"/>
                  <a:gd name="T63" fmla="*/ 2147483647 h 1806"/>
                  <a:gd name="T64" fmla="*/ 2147483647 w 1035"/>
                  <a:gd name="T65" fmla="*/ 2147483647 h 1806"/>
                  <a:gd name="T66" fmla="*/ 0 w 1035"/>
                  <a:gd name="T67" fmla="*/ 2147483647 h 1806"/>
                  <a:gd name="T68" fmla="*/ 0 w 1035"/>
                  <a:gd name="T69" fmla="*/ 2147483647 h 1806"/>
                  <a:gd name="T70" fmla="*/ 2147483647 w 1035"/>
                  <a:gd name="T71" fmla="*/ 2147483647 h 1806"/>
                  <a:gd name="T72" fmla="*/ 2147483647 w 1035"/>
                  <a:gd name="T73" fmla="*/ 2147483647 h 1806"/>
                  <a:gd name="T74" fmla="*/ 2147483647 w 1035"/>
                  <a:gd name="T75" fmla="*/ 2147483647 h 1806"/>
                  <a:gd name="T76" fmla="*/ 2147483647 w 1035"/>
                  <a:gd name="T77" fmla="*/ 2147483647 h 1806"/>
                  <a:gd name="T78" fmla="*/ 2147483647 w 1035"/>
                  <a:gd name="T79" fmla="*/ 2147483647 h 1806"/>
                  <a:gd name="T80" fmla="*/ 2147483647 w 1035"/>
                  <a:gd name="T81" fmla="*/ 2147483647 h 1806"/>
                  <a:gd name="T82" fmla="*/ 2147483647 w 1035"/>
                  <a:gd name="T83" fmla="*/ 2147483647 h 1806"/>
                  <a:gd name="T84" fmla="*/ 2147483647 w 1035"/>
                  <a:gd name="T85" fmla="*/ 2147483647 h 1806"/>
                  <a:gd name="T86" fmla="*/ 2147483647 w 1035"/>
                  <a:gd name="T87" fmla="*/ 2147483647 h 1806"/>
                  <a:gd name="T88" fmla="*/ 2147483647 w 1035"/>
                  <a:gd name="T89" fmla="*/ 2147483647 h 1806"/>
                  <a:gd name="T90" fmla="*/ 2147483647 w 1035"/>
                  <a:gd name="T91" fmla="*/ 2147483647 h 1806"/>
                  <a:gd name="T92" fmla="*/ 2147483647 w 1035"/>
                  <a:gd name="T93" fmla="*/ 2147483647 h 1806"/>
                  <a:gd name="T94" fmla="*/ 2147483647 w 1035"/>
                  <a:gd name="T95" fmla="*/ 2147483647 h 1806"/>
                  <a:gd name="T96" fmla="*/ 2147483647 w 1035"/>
                  <a:gd name="T97" fmla="*/ 2147483647 h 1806"/>
                  <a:gd name="T98" fmla="*/ 2147483647 w 1035"/>
                  <a:gd name="T99" fmla="*/ 2147483647 h 1806"/>
                  <a:gd name="T100" fmla="*/ 2147483647 w 1035"/>
                  <a:gd name="T101" fmla="*/ 2147483647 h 1806"/>
                  <a:gd name="T102" fmla="*/ 2147483647 w 1035"/>
                  <a:gd name="T103" fmla="*/ 2147483647 h 1806"/>
                  <a:gd name="T104" fmla="*/ 2147483647 w 1035"/>
                  <a:gd name="T105" fmla="*/ 0 h 18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5"/>
                  <a:gd name="T160" fmla="*/ 0 h 1806"/>
                  <a:gd name="T161" fmla="*/ 1035 w 1035"/>
                  <a:gd name="T162" fmla="*/ 1806 h 180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5" h="1806">
                    <a:moveTo>
                      <a:pt x="958" y="0"/>
                    </a:moveTo>
                    <a:lnTo>
                      <a:pt x="330" y="43"/>
                    </a:lnTo>
                    <a:lnTo>
                      <a:pt x="330" y="64"/>
                    </a:lnTo>
                    <a:lnTo>
                      <a:pt x="270" y="113"/>
                    </a:lnTo>
                    <a:lnTo>
                      <a:pt x="249" y="172"/>
                    </a:lnTo>
                    <a:lnTo>
                      <a:pt x="254" y="226"/>
                    </a:lnTo>
                    <a:lnTo>
                      <a:pt x="249" y="265"/>
                    </a:lnTo>
                    <a:lnTo>
                      <a:pt x="195" y="297"/>
                    </a:lnTo>
                    <a:lnTo>
                      <a:pt x="157" y="351"/>
                    </a:lnTo>
                    <a:lnTo>
                      <a:pt x="141" y="367"/>
                    </a:lnTo>
                    <a:lnTo>
                      <a:pt x="141" y="416"/>
                    </a:lnTo>
                    <a:lnTo>
                      <a:pt x="114" y="448"/>
                    </a:lnTo>
                    <a:lnTo>
                      <a:pt x="114" y="486"/>
                    </a:lnTo>
                    <a:lnTo>
                      <a:pt x="92" y="535"/>
                    </a:lnTo>
                    <a:lnTo>
                      <a:pt x="65" y="588"/>
                    </a:lnTo>
                    <a:lnTo>
                      <a:pt x="76" y="643"/>
                    </a:lnTo>
                    <a:lnTo>
                      <a:pt x="102" y="670"/>
                    </a:lnTo>
                    <a:lnTo>
                      <a:pt x="108" y="708"/>
                    </a:lnTo>
                    <a:lnTo>
                      <a:pt x="119" y="718"/>
                    </a:lnTo>
                    <a:lnTo>
                      <a:pt x="119" y="735"/>
                    </a:lnTo>
                    <a:lnTo>
                      <a:pt x="102" y="746"/>
                    </a:lnTo>
                    <a:lnTo>
                      <a:pt x="92" y="778"/>
                    </a:lnTo>
                    <a:lnTo>
                      <a:pt x="97" y="799"/>
                    </a:lnTo>
                    <a:lnTo>
                      <a:pt x="92" y="832"/>
                    </a:lnTo>
                    <a:lnTo>
                      <a:pt x="135" y="903"/>
                    </a:lnTo>
                    <a:lnTo>
                      <a:pt x="141" y="973"/>
                    </a:lnTo>
                    <a:lnTo>
                      <a:pt x="157" y="1016"/>
                    </a:lnTo>
                    <a:lnTo>
                      <a:pt x="179" y="1032"/>
                    </a:lnTo>
                    <a:lnTo>
                      <a:pt x="184" y="1064"/>
                    </a:lnTo>
                    <a:lnTo>
                      <a:pt x="141" y="1092"/>
                    </a:lnTo>
                    <a:lnTo>
                      <a:pt x="130" y="1103"/>
                    </a:lnTo>
                    <a:lnTo>
                      <a:pt x="108" y="1184"/>
                    </a:lnTo>
                    <a:lnTo>
                      <a:pt x="54" y="1270"/>
                    </a:lnTo>
                    <a:lnTo>
                      <a:pt x="0" y="1428"/>
                    </a:lnTo>
                    <a:lnTo>
                      <a:pt x="0" y="1540"/>
                    </a:lnTo>
                    <a:lnTo>
                      <a:pt x="579" y="1519"/>
                    </a:lnTo>
                    <a:lnTo>
                      <a:pt x="590" y="1535"/>
                    </a:lnTo>
                    <a:lnTo>
                      <a:pt x="574" y="1589"/>
                    </a:lnTo>
                    <a:lnTo>
                      <a:pt x="579" y="1676"/>
                    </a:lnTo>
                    <a:lnTo>
                      <a:pt x="639" y="1735"/>
                    </a:lnTo>
                    <a:lnTo>
                      <a:pt x="655" y="1806"/>
                    </a:lnTo>
                    <a:lnTo>
                      <a:pt x="693" y="1806"/>
                    </a:lnTo>
                    <a:lnTo>
                      <a:pt x="758" y="1757"/>
                    </a:lnTo>
                    <a:lnTo>
                      <a:pt x="899" y="1714"/>
                    </a:lnTo>
                    <a:lnTo>
                      <a:pt x="932" y="1725"/>
                    </a:lnTo>
                    <a:lnTo>
                      <a:pt x="986" y="1709"/>
                    </a:lnTo>
                    <a:lnTo>
                      <a:pt x="991" y="1719"/>
                    </a:lnTo>
                    <a:lnTo>
                      <a:pt x="1024" y="1730"/>
                    </a:lnTo>
                    <a:lnTo>
                      <a:pt x="1035" y="1725"/>
                    </a:lnTo>
                    <a:lnTo>
                      <a:pt x="970" y="1173"/>
                    </a:lnTo>
                    <a:lnTo>
                      <a:pt x="965" y="1119"/>
                    </a:lnTo>
                    <a:lnTo>
                      <a:pt x="986" y="32"/>
                    </a:lnTo>
                    <a:lnTo>
                      <a:pt x="958" y="0"/>
                    </a:lnTo>
                    <a:close/>
                  </a:path>
                </a:pathLst>
              </a:custGeom>
              <a:solidFill>
                <a:schemeClr val="bg1">
                  <a:lumMod val="85000"/>
                </a:schemeClr>
              </a:solidFill>
              <a:ln w="9525">
                <a:solidFill>
                  <a:schemeClr val="bg1">
                    <a:lumMod val="85000"/>
                  </a:schemeClr>
                </a:solidFill>
                <a:round/>
                <a:headEnd/>
                <a:tailEnd/>
              </a:ln>
            </p:spPr>
          </p:sp>
          <p:sp>
            <p:nvSpPr>
              <p:cNvPr id="113" name="AL"/>
              <p:cNvSpPr>
                <a:spLocks/>
              </p:cNvSpPr>
              <p:nvPr/>
            </p:nvSpPr>
            <p:spPr bwMode="auto">
              <a:xfrm>
                <a:off x="3223112" y="2425273"/>
                <a:ext cx="281263" cy="442229"/>
              </a:xfrm>
              <a:custGeom>
                <a:avLst/>
                <a:gdLst>
                  <a:gd name="T0" fmla="*/ 0 w 1133"/>
                  <a:gd name="T1" fmla="*/ 2147483647 h 1795"/>
                  <a:gd name="T2" fmla="*/ 2147483647 w 1133"/>
                  <a:gd name="T3" fmla="*/ 2147483647 h 1795"/>
                  <a:gd name="T4" fmla="*/ 2147483647 w 1133"/>
                  <a:gd name="T5" fmla="*/ 2147483647 h 1795"/>
                  <a:gd name="T6" fmla="*/ 2147483647 w 1133"/>
                  <a:gd name="T7" fmla="*/ 2147483647 h 1795"/>
                  <a:gd name="T8" fmla="*/ 2147483647 w 1133"/>
                  <a:gd name="T9" fmla="*/ 2147483647 h 1795"/>
                  <a:gd name="T10" fmla="*/ 2147483647 w 1133"/>
                  <a:gd name="T11" fmla="*/ 2147483647 h 1795"/>
                  <a:gd name="T12" fmla="*/ 2147483647 w 1133"/>
                  <a:gd name="T13" fmla="*/ 2147483647 h 1795"/>
                  <a:gd name="T14" fmla="*/ 2147483647 w 1133"/>
                  <a:gd name="T15" fmla="*/ 2147483647 h 1795"/>
                  <a:gd name="T16" fmla="*/ 2147483647 w 1133"/>
                  <a:gd name="T17" fmla="*/ 2147483647 h 1795"/>
                  <a:gd name="T18" fmla="*/ 2147483647 w 1133"/>
                  <a:gd name="T19" fmla="*/ 2147483647 h 1795"/>
                  <a:gd name="T20" fmla="*/ 2147483647 w 1133"/>
                  <a:gd name="T21" fmla="*/ 2147483647 h 1795"/>
                  <a:gd name="T22" fmla="*/ 2147483647 w 1133"/>
                  <a:gd name="T23" fmla="*/ 2147483647 h 1795"/>
                  <a:gd name="T24" fmla="*/ 2147483647 w 1133"/>
                  <a:gd name="T25" fmla="*/ 2147483647 h 1795"/>
                  <a:gd name="T26" fmla="*/ 2147483647 w 1133"/>
                  <a:gd name="T27" fmla="*/ 2147483647 h 1795"/>
                  <a:gd name="T28" fmla="*/ 2147483647 w 1133"/>
                  <a:gd name="T29" fmla="*/ 2147483647 h 1795"/>
                  <a:gd name="T30" fmla="*/ 2147483647 w 1133"/>
                  <a:gd name="T31" fmla="*/ 2147483647 h 1795"/>
                  <a:gd name="T32" fmla="*/ 2147483647 w 1133"/>
                  <a:gd name="T33" fmla="*/ 2147483647 h 1795"/>
                  <a:gd name="T34" fmla="*/ 2147483647 w 1133"/>
                  <a:gd name="T35" fmla="*/ 2147483647 h 1795"/>
                  <a:gd name="T36" fmla="*/ 2147483647 w 1133"/>
                  <a:gd name="T37" fmla="*/ 2147483647 h 1795"/>
                  <a:gd name="T38" fmla="*/ 2147483647 w 1133"/>
                  <a:gd name="T39" fmla="*/ 2147483647 h 1795"/>
                  <a:gd name="T40" fmla="*/ 2147483647 w 1133"/>
                  <a:gd name="T41" fmla="*/ 2147483647 h 1795"/>
                  <a:gd name="T42" fmla="*/ 2147483647 w 1133"/>
                  <a:gd name="T43" fmla="*/ 2147483647 h 1795"/>
                  <a:gd name="T44" fmla="*/ 2147483647 w 1133"/>
                  <a:gd name="T45" fmla="*/ 2147483647 h 1795"/>
                  <a:gd name="T46" fmla="*/ 2147483647 w 1133"/>
                  <a:gd name="T47" fmla="*/ 2147483647 h 1795"/>
                  <a:gd name="T48" fmla="*/ 2147483647 w 1133"/>
                  <a:gd name="T49" fmla="*/ 2147483647 h 1795"/>
                  <a:gd name="T50" fmla="*/ 2147483647 w 1133"/>
                  <a:gd name="T51" fmla="*/ 2147483647 h 1795"/>
                  <a:gd name="T52" fmla="*/ 2147483647 w 1133"/>
                  <a:gd name="T53" fmla="*/ 2147483647 h 1795"/>
                  <a:gd name="T54" fmla="*/ 2147483647 w 1133"/>
                  <a:gd name="T55" fmla="*/ 2147483647 h 1795"/>
                  <a:gd name="T56" fmla="*/ 2147483647 w 1133"/>
                  <a:gd name="T57" fmla="*/ 2147483647 h 1795"/>
                  <a:gd name="T58" fmla="*/ 2147483647 w 1133"/>
                  <a:gd name="T59" fmla="*/ 2147483647 h 1795"/>
                  <a:gd name="T60" fmla="*/ 2147483647 w 1133"/>
                  <a:gd name="T61" fmla="*/ 2147483647 h 1795"/>
                  <a:gd name="T62" fmla="*/ 2147483647 w 1133"/>
                  <a:gd name="T63" fmla="*/ 2147483647 h 1795"/>
                  <a:gd name="T64" fmla="*/ 2147483647 w 1133"/>
                  <a:gd name="T65" fmla="*/ 2147483647 h 1795"/>
                  <a:gd name="T66" fmla="*/ 2147483647 w 1133"/>
                  <a:gd name="T67" fmla="*/ 2147483647 h 1795"/>
                  <a:gd name="T68" fmla="*/ 2147483647 w 1133"/>
                  <a:gd name="T69" fmla="*/ 2147483647 h 1795"/>
                  <a:gd name="T70" fmla="*/ 2147483647 w 1133"/>
                  <a:gd name="T71" fmla="*/ 2147483647 h 1795"/>
                  <a:gd name="T72" fmla="*/ 2147483647 w 1133"/>
                  <a:gd name="T73" fmla="*/ 2147483647 h 1795"/>
                  <a:gd name="T74" fmla="*/ 2147483647 w 1133"/>
                  <a:gd name="T75" fmla="*/ 2147483647 h 1795"/>
                  <a:gd name="T76" fmla="*/ 2147483647 w 1133"/>
                  <a:gd name="T77" fmla="*/ 2147483647 h 1795"/>
                  <a:gd name="T78" fmla="*/ 2147483647 w 1133"/>
                  <a:gd name="T79" fmla="*/ 2147483647 h 1795"/>
                  <a:gd name="T80" fmla="*/ 2147483647 w 1133"/>
                  <a:gd name="T81" fmla="*/ 2147483647 h 1795"/>
                  <a:gd name="T82" fmla="*/ 2147483647 w 1133"/>
                  <a:gd name="T83" fmla="*/ 2147483647 h 1795"/>
                  <a:gd name="T84" fmla="*/ 2147483647 w 1133"/>
                  <a:gd name="T85" fmla="*/ 2147483647 h 1795"/>
                  <a:gd name="T86" fmla="*/ 2147483647 w 1133"/>
                  <a:gd name="T87" fmla="*/ 2147483647 h 1795"/>
                  <a:gd name="T88" fmla="*/ 2147483647 w 1133"/>
                  <a:gd name="T89" fmla="*/ 2147483647 h 1795"/>
                  <a:gd name="T90" fmla="*/ 2147483647 w 1133"/>
                  <a:gd name="T91" fmla="*/ 2147483647 h 1795"/>
                  <a:gd name="T92" fmla="*/ 2147483647 w 1133"/>
                  <a:gd name="T93" fmla="*/ 2147483647 h 1795"/>
                  <a:gd name="T94" fmla="*/ 2147483647 w 1133"/>
                  <a:gd name="T95" fmla="*/ 2147483647 h 1795"/>
                  <a:gd name="T96" fmla="*/ 2147483647 w 1133"/>
                  <a:gd name="T97" fmla="*/ 2147483647 h 1795"/>
                  <a:gd name="T98" fmla="*/ 2147483647 w 1133"/>
                  <a:gd name="T99" fmla="*/ 2147483647 h 1795"/>
                  <a:gd name="T100" fmla="*/ 2147483647 w 1133"/>
                  <a:gd name="T101" fmla="*/ 2147483647 h 1795"/>
                  <a:gd name="T102" fmla="*/ 2147483647 w 1133"/>
                  <a:gd name="T103" fmla="*/ 0 h 1795"/>
                  <a:gd name="T104" fmla="*/ 0 w 1133"/>
                  <a:gd name="T105" fmla="*/ 2147483647 h 17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33"/>
                  <a:gd name="T160" fmla="*/ 0 h 1795"/>
                  <a:gd name="T161" fmla="*/ 1133 w 1133"/>
                  <a:gd name="T162" fmla="*/ 1795 h 17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33" h="1795">
                    <a:moveTo>
                      <a:pt x="0" y="65"/>
                    </a:moveTo>
                    <a:lnTo>
                      <a:pt x="28" y="97"/>
                    </a:lnTo>
                    <a:lnTo>
                      <a:pt x="7" y="1184"/>
                    </a:lnTo>
                    <a:lnTo>
                      <a:pt x="12" y="1238"/>
                    </a:lnTo>
                    <a:lnTo>
                      <a:pt x="77" y="1790"/>
                    </a:lnTo>
                    <a:lnTo>
                      <a:pt x="93" y="1779"/>
                    </a:lnTo>
                    <a:lnTo>
                      <a:pt x="109" y="1767"/>
                    </a:lnTo>
                    <a:lnTo>
                      <a:pt x="158" y="1784"/>
                    </a:lnTo>
                    <a:lnTo>
                      <a:pt x="168" y="1762"/>
                    </a:lnTo>
                    <a:lnTo>
                      <a:pt x="179" y="1681"/>
                    </a:lnTo>
                    <a:lnTo>
                      <a:pt x="201" y="1627"/>
                    </a:lnTo>
                    <a:lnTo>
                      <a:pt x="228" y="1681"/>
                    </a:lnTo>
                    <a:lnTo>
                      <a:pt x="223" y="1703"/>
                    </a:lnTo>
                    <a:lnTo>
                      <a:pt x="245" y="1746"/>
                    </a:lnTo>
                    <a:lnTo>
                      <a:pt x="277" y="1795"/>
                    </a:lnTo>
                    <a:lnTo>
                      <a:pt x="310" y="1795"/>
                    </a:lnTo>
                    <a:lnTo>
                      <a:pt x="337" y="1795"/>
                    </a:lnTo>
                    <a:lnTo>
                      <a:pt x="375" y="1757"/>
                    </a:lnTo>
                    <a:lnTo>
                      <a:pt x="380" y="1751"/>
                    </a:lnTo>
                    <a:lnTo>
                      <a:pt x="396" y="1735"/>
                    </a:lnTo>
                    <a:lnTo>
                      <a:pt x="396" y="1730"/>
                    </a:lnTo>
                    <a:lnTo>
                      <a:pt x="391" y="1719"/>
                    </a:lnTo>
                    <a:lnTo>
                      <a:pt x="375" y="1714"/>
                    </a:lnTo>
                    <a:lnTo>
                      <a:pt x="375" y="1703"/>
                    </a:lnTo>
                    <a:lnTo>
                      <a:pt x="391" y="1670"/>
                    </a:lnTo>
                    <a:lnTo>
                      <a:pt x="386" y="1654"/>
                    </a:lnTo>
                    <a:lnTo>
                      <a:pt x="363" y="1638"/>
                    </a:lnTo>
                    <a:lnTo>
                      <a:pt x="353" y="1638"/>
                    </a:lnTo>
                    <a:lnTo>
                      <a:pt x="337" y="1621"/>
                    </a:lnTo>
                    <a:lnTo>
                      <a:pt x="310" y="1584"/>
                    </a:lnTo>
                    <a:lnTo>
                      <a:pt x="310" y="1556"/>
                    </a:lnTo>
                    <a:lnTo>
                      <a:pt x="315" y="1551"/>
                    </a:lnTo>
                    <a:lnTo>
                      <a:pt x="315" y="1540"/>
                    </a:lnTo>
                    <a:lnTo>
                      <a:pt x="315" y="1524"/>
                    </a:lnTo>
                    <a:lnTo>
                      <a:pt x="1133" y="1444"/>
                    </a:lnTo>
                    <a:lnTo>
                      <a:pt x="1128" y="1421"/>
                    </a:lnTo>
                    <a:lnTo>
                      <a:pt x="1089" y="1363"/>
                    </a:lnTo>
                    <a:lnTo>
                      <a:pt x="1096" y="1270"/>
                    </a:lnTo>
                    <a:lnTo>
                      <a:pt x="1063" y="1189"/>
                    </a:lnTo>
                    <a:lnTo>
                      <a:pt x="1052" y="1124"/>
                    </a:lnTo>
                    <a:lnTo>
                      <a:pt x="1073" y="1075"/>
                    </a:lnTo>
                    <a:lnTo>
                      <a:pt x="1073" y="1027"/>
                    </a:lnTo>
                    <a:lnTo>
                      <a:pt x="1101" y="989"/>
                    </a:lnTo>
                    <a:lnTo>
                      <a:pt x="1106" y="978"/>
                    </a:lnTo>
                    <a:lnTo>
                      <a:pt x="1079" y="946"/>
                    </a:lnTo>
                    <a:lnTo>
                      <a:pt x="1089" y="913"/>
                    </a:lnTo>
                    <a:lnTo>
                      <a:pt x="1073" y="892"/>
                    </a:lnTo>
                    <a:lnTo>
                      <a:pt x="1042" y="876"/>
                    </a:lnTo>
                    <a:lnTo>
                      <a:pt x="1031" y="848"/>
                    </a:lnTo>
                    <a:lnTo>
                      <a:pt x="1014" y="794"/>
                    </a:lnTo>
                    <a:lnTo>
                      <a:pt x="993" y="773"/>
                    </a:lnTo>
                    <a:lnTo>
                      <a:pt x="775" y="0"/>
                    </a:lnTo>
                    <a:lnTo>
                      <a:pt x="0" y="65"/>
                    </a:lnTo>
                    <a:close/>
                  </a:path>
                </a:pathLst>
              </a:custGeom>
              <a:solidFill>
                <a:schemeClr val="bg1">
                  <a:lumMod val="85000"/>
                </a:schemeClr>
              </a:solidFill>
              <a:ln w="9525">
                <a:solidFill>
                  <a:schemeClr val="bg1">
                    <a:lumMod val="85000"/>
                  </a:schemeClr>
                </a:solidFill>
                <a:round/>
                <a:headEnd/>
                <a:tailEnd/>
              </a:ln>
            </p:spPr>
          </p:sp>
        </p:grpSp>
        <p:grpSp>
          <p:nvGrpSpPr>
            <p:cNvPr id="30" name="Group 29"/>
            <p:cNvGrpSpPr/>
            <p:nvPr/>
          </p:nvGrpSpPr>
          <p:grpSpPr>
            <a:xfrm>
              <a:off x="1840902" y="2272504"/>
              <a:ext cx="1366137" cy="1021146"/>
              <a:chOff x="1840902" y="2272504"/>
              <a:chExt cx="1366137" cy="1021146"/>
            </a:xfrm>
          </p:grpSpPr>
          <p:sp>
            <p:nvSpPr>
              <p:cNvPr id="106" name="OK"/>
              <p:cNvSpPr>
                <a:spLocks/>
              </p:cNvSpPr>
              <p:nvPr/>
            </p:nvSpPr>
            <p:spPr bwMode="auto">
              <a:xfrm>
                <a:off x="2146274" y="2272504"/>
                <a:ext cx="618779" cy="313579"/>
              </a:xfrm>
              <a:custGeom>
                <a:avLst/>
                <a:gdLst>
                  <a:gd name="T0" fmla="*/ 2147483647 w 2531"/>
                  <a:gd name="T1" fmla="*/ 2147483647 h 1303"/>
                  <a:gd name="T2" fmla="*/ 0 w 2531"/>
                  <a:gd name="T3" fmla="*/ 2147483647 h 1303"/>
                  <a:gd name="T4" fmla="*/ 2147483647 w 2531"/>
                  <a:gd name="T5" fmla="*/ 2147483647 h 1303"/>
                  <a:gd name="T6" fmla="*/ 2147483647 w 2531"/>
                  <a:gd name="T7" fmla="*/ 2147483647 h 1303"/>
                  <a:gd name="T8" fmla="*/ 2147483647 w 2531"/>
                  <a:gd name="T9" fmla="*/ 2147483647 h 1303"/>
                  <a:gd name="T10" fmla="*/ 2147483647 w 2531"/>
                  <a:gd name="T11" fmla="*/ 2147483647 h 1303"/>
                  <a:gd name="T12" fmla="*/ 2147483647 w 2531"/>
                  <a:gd name="T13" fmla="*/ 2147483647 h 1303"/>
                  <a:gd name="T14" fmla="*/ 2147483647 w 2531"/>
                  <a:gd name="T15" fmla="*/ 2147483647 h 1303"/>
                  <a:gd name="T16" fmla="*/ 2147483647 w 2531"/>
                  <a:gd name="T17" fmla="*/ 2147483647 h 1303"/>
                  <a:gd name="T18" fmla="*/ 2147483647 w 2531"/>
                  <a:gd name="T19" fmla="*/ 2147483647 h 1303"/>
                  <a:gd name="T20" fmla="*/ 2147483647 w 2531"/>
                  <a:gd name="T21" fmla="*/ 2147483647 h 1303"/>
                  <a:gd name="T22" fmla="*/ 2147483647 w 2531"/>
                  <a:gd name="T23" fmla="*/ 2147483647 h 1303"/>
                  <a:gd name="T24" fmla="*/ 2147483647 w 2531"/>
                  <a:gd name="T25" fmla="*/ 2147483647 h 1303"/>
                  <a:gd name="T26" fmla="*/ 2147483647 w 2531"/>
                  <a:gd name="T27" fmla="*/ 2147483647 h 1303"/>
                  <a:gd name="T28" fmla="*/ 2147483647 w 2531"/>
                  <a:gd name="T29" fmla="*/ 2147483647 h 1303"/>
                  <a:gd name="T30" fmla="*/ 2147483647 w 2531"/>
                  <a:gd name="T31" fmla="*/ 2147483647 h 1303"/>
                  <a:gd name="T32" fmla="*/ 2147483647 w 2531"/>
                  <a:gd name="T33" fmla="*/ 2147483647 h 1303"/>
                  <a:gd name="T34" fmla="*/ 2147483647 w 2531"/>
                  <a:gd name="T35" fmla="*/ 2147483647 h 1303"/>
                  <a:gd name="T36" fmla="*/ 2147483647 w 2531"/>
                  <a:gd name="T37" fmla="*/ 2147483647 h 1303"/>
                  <a:gd name="T38" fmla="*/ 2147483647 w 2531"/>
                  <a:gd name="T39" fmla="*/ 2147483647 h 1303"/>
                  <a:gd name="T40" fmla="*/ 2147483647 w 2531"/>
                  <a:gd name="T41" fmla="*/ 2147483647 h 1303"/>
                  <a:gd name="T42" fmla="*/ 2147483647 w 2531"/>
                  <a:gd name="T43" fmla="*/ 2147483647 h 1303"/>
                  <a:gd name="T44" fmla="*/ 2147483647 w 2531"/>
                  <a:gd name="T45" fmla="*/ 2147483647 h 1303"/>
                  <a:gd name="T46" fmla="*/ 2147483647 w 2531"/>
                  <a:gd name="T47" fmla="*/ 2147483647 h 1303"/>
                  <a:gd name="T48" fmla="*/ 2147483647 w 2531"/>
                  <a:gd name="T49" fmla="*/ 2147483647 h 1303"/>
                  <a:gd name="T50" fmla="*/ 2147483647 w 2531"/>
                  <a:gd name="T51" fmla="*/ 2147483647 h 1303"/>
                  <a:gd name="T52" fmla="*/ 2147483647 w 2531"/>
                  <a:gd name="T53" fmla="*/ 2147483647 h 1303"/>
                  <a:gd name="T54" fmla="*/ 2147483647 w 2531"/>
                  <a:gd name="T55" fmla="*/ 2147483647 h 1303"/>
                  <a:gd name="T56" fmla="*/ 2147483647 w 2531"/>
                  <a:gd name="T57" fmla="*/ 2147483647 h 1303"/>
                  <a:gd name="T58" fmla="*/ 2147483647 w 2531"/>
                  <a:gd name="T59" fmla="*/ 2147483647 h 1303"/>
                  <a:gd name="T60" fmla="*/ 2147483647 w 2531"/>
                  <a:gd name="T61" fmla="*/ 2147483647 h 1303"/>
                  <a:gd name="T62" fmla="*/ 2147483647 w 2531"/>
                  <a:gd name="T63" fmla="*/ 2147483647 h 1303"/>
                  <a:gd name="T64" fmla="*/ 2147483647 w 2531"/>
                  <a:gd name="T65" fmla="*/ 2147483647 h 1303"/>
                  <a:gd name="T66" fmla="*/ 2147483647 w 2531"/>
                  <a:gd name="T67" fmla="*/ 2147483647 h 1303"/>
                  <a:gd name="T68" fmla="*/ 2147483647 w 2531"/>
                  <a:gd name="T69" fmla="*/ 2147483647 h 13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1"/>
                  <a:gd name="T106" fmla="*/ 0 h 1303"/>
                  <a:gd name="T107" fmla="*/ 2531 w 2531"/>
                  <a:gd name="T108" fmla="*/ 1303 h 13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1" h="1303">
                    <a:moveTo>
                      <a:pt x="2477" y="65"/>
                    </a:moveTo>
                    <a:lnTo>
                      <a:pt x="298" y="22"/>
                    </a:lnTo>
                    <a:lnTo>
                      <a:pt x="11" y="0"/>
                    </a:lnTo>
                    <a:lnTo>
                      <a:pt x="0" y="184"/>
                    </a:lnTo>
                    <a:lnTo>
                      <a:pt x="889" y="233"/>
                    </a:lnTo>
                    <a:lnTo>
                      <a:pt x="863" y="946"/>
                    </a:lnTo>
                    <a:lnTo>
                      <a:pt x="895" y="951"/>
                    </a:lnTo>
                    <a:lnTo>
                      <a:pt x="911" y="963"/>
                    </a:lnTo>
                    <a:lnTo>
                      <a:pt x="954" y="1022"/>
                    </a:lnTo>
                    <a:lnTo>
                      <a:pt x="975" y="1028"/>
                    </a:lnTo>
                    <a:lnTo>
                      <a:pt x="1035" y="1022"/>
                    </a:lnTo>
                    <a:lnTo>
                      <a:pt x="1057" y="1006"/>
                    </a:lnTo>
                    <a:lnTo>
                      <a:pt x="1089" y="1022"/>
                    </a:lnTo>
                    <a:lnTo>
                      <a:pt x="1100" y="1044"/>
                    </a:lnTo>
                    <a:lnTo>
                      <a:pt x="1100" y="1055"/>
                    </a:lnTo>
                    <a:lnTo>
                      <a:pt x="1117" y="1087"/>
                    </a:lnTo>
                    <a:lnTo>
                      <a:pt x="1122" y="1092"/>
                    </a:lnTo>
                    <a:lnTo>
                      <a:pt x="1203" y="1104"/>
                    </a:lnTo>
                    <a:lnTo>
                      <a:pt x="1236" y="1120"/>
                    </a:lnTo>
                    <a:lnTo>
                      <a:pt x="1252" y="1120"/>
                    </a:lnTo>
                    <a:lnTo>
                      <a:pt x="1258" y="1114"/>
                    </a:lnTo>
                    <a:lnTo>
                      <a:pt x="1285" y="1109"/>
                    </a:lnTo>
                    <a:lnTo>
                      <a:pt x="1301" y="1136"/>
                    </a:lnTo>
                    <a:lnTo>
                      <a:pt x="1333" y="1152"/>
                    </a:lnTo>
                    <a:lnTo>
                      <a:pt x="1356" y="1130"/>
                    </a:lnTo>
                    <a:lnTo>
                      <a:pt x="1431" y="1136"/>
                    </a:lnTo>
                    <a:lnTo>
                      <a:pt x="1436" y="1152"/>
                    </a:lnTo>
                    <a:lnTo>
                      <a:pt x="1463" y="1179"/>
                    </a:lnTo>
                    <a:lnTo>
                      <a:pt x="1475" y="1185"/>
                    </a:lnTo>
                    <a:lnTo>
                      <a:pt x="1475" y="1222"/>
                    </a:lnTo>
                    <a:lnTo>
                      <a:pt x="1529" y="1239"/>
                    </a:lnTo>
                    <a:lnTo>
                      <a:pt x="1540" y="1195"/>
                    </a:lnTo>
                    <a:lnTo>
                      <a:pt x="1566" y="1190"/>
                    </a:lnTo>
                    <a:lnTo>
                      <a:pt x="1642" y="1244"/>
                    </a:lnTo>
                    <a:lnTo>
                      <a:pt x="1648" y="1244"/>
                    </a:lnTo>
                    <a:lnTo>
                      <a:pt x="1686" y="1222"/>
                    </a:lnTo>
                    <a:lnTo>
                      <a:pt x="1708" y="1222"/>
                    </a:lnTo>
                    <a:lnTo>
                      <a:pt x="1713" y="1239"/>
                    </a:lnTo>
                    <a:lnTo>
                      <a:pt x="1708" y="1265"/>
                    </a:lnTo>
                    <a:lnTo>
                      <a:pt x="1719" y="1287"/>
                    </a:lnTo>
                    <a:lnTo>
                      <a:pt x="1740" y="1276"/>
                    </a:lnTo>
                    <a:lnTo>
                      <a:pt x="1735" y="1255"/>
                    </a:lnTo>
                    <a:lnTo>
                      <a:pt x="1756" y="1222"/>
                    </a:lnTo>
                    <a:lnTo>
                      <a:pt x="1789" y="1206"/>
                    </a:lnTo>
                    <a:lnTo>
                      <a:pt x="1800" y="1206"/>
                    </a:lnTo>
                    <a:lnTo>
                      <a:pt x="1805" y="1232"/>
                    </a:lnTo>
                    <a:lnTo>
                      <a:pt x="1838" y="1244"/>
                    </a:lnTo>
                    <a:lnTo>
                      <a:pt x="1854" y="1244"/>
                    </a:lnTo>
                    <a:lnTo>
                      <a:pt x="1864" y="1227"/>
                    </a:lnTo>
                    <a:lnTo>
                      <a:pt x="1886" y="1232"/>
                    </a:lnTo>
                    <a:lnTo>
                      <a:pt x="1892" y="1239"/>
                    </a:lnTo>
                    <a:lnTo>
                      <a:pt x="1892" y="1244"/>
                    </a:lnTo>
                    <a:lnTo>
                      <a:pt x="1924" y="1260"/>
                    </a:lnTo>
                    <a:lnTo>
                      <a:pt x="1968" y="1292"/>
                    </a:lnTo>
                    <a:lnTo>
                      <a:pt x="2017" y="1255"/>
                    </a:lnTo>
                    <a:lnTo>
                      <a:pt x="2038" y="1244"/>
                    </a:lnTo>
                    <a:lnTo>
                      <a:pt x="2103" y="1239"/>
                    </a:lnTo>
                    <a:lnTo>
                      <a:pt x="2157" y="1216"/>
                    </a:lnTo>
                    <a:lnTo>
                      <a:pt x="2179" y="1211"/>
                    </a:lnTo>
                    <a:lnTo>
                      <a:pt x="2206" y="1211"/>
                    </a:lnTo>
                    <a:lnTo>
                      <a:pt x="2271" y="1222"/>
                    </a:lnTo>
                    <a:lnTo>
                      <a:pt x="2315" y="1211"/>
                    </a:lnTo>
                    <a:lnTo>
                      <a:pt x="2325" y="1206"/>
                    </a:lnTo>
                    <a:lnTo>
                      <a:pt x="2471" y="1281"/>
                    </a:lnTo>
                    <a:lnTo>
                      <a:pt x="2499" y="1287"/>
                    </a:lnTo>
                    <a:lnTo>
                      <a:pt x="2510" y="1303"/>
                    </a:lnTo>
                    <a:lnTo>
                      <a:pt x="2526" y="1303"/>
                    </a:lnTo>
                    <a:lnTo>
                      <a:pt x="2531" y="649"/>
                    </a:lnTo>
                    <a:lnTo>
                      <a:pt x="2477" y="249"/>
                    </a:lnTo>
                    <a:lnTo>
                      <a:pt x="2477" y="65"/>
                    </a:lnTo>
                    <a:close/>
                  </a:path>
                </a:pathLst>
              </a:custGeom>
              <a:solidFill>
                <a:schemeClr val="tx1">
                  <a:lumMod val="65000"/>
                  <a:lumOff val="35000"/>
                </a:schemeClr>
              </a:solidFill>
              <a:ln w="9525">
                <a:solidFill>
                  <a:schemeClr val="tx1">
                    <a:lumMod val="65000"/>
                    <a:lumOff val="35000"/>
                  </a:schemeClr>
                </a:solidFill>
                <a:round/>
                <a:headEnd/>
                <a:tailEnd/>
              </a:ln>
            </p:spPr>
          </p:sp>
          <p:sp>
            <p:nvSpPr>
              <p:cNvPr id="107" name="TX"/>
              <p:cNvSpPr>
                <a:spLocks/>
              </p:cNvSpPr>
              <p:nvPr/>
            </p:nvSpPr>
            <p:spPr bwMode="auto">
              <a:xfrm>
                <a:off x="1840902" y="2312706"/>
                <a:ext cx="996476" cy="980944"/>
              </a:xfrm>
              <a:custGeom>
                <a:avLst/>
                <a:gdLst>
                  <a:gd name="T0" fmla="*/ 2147483647 w 4118"/>
                  <a:gd name="T1" fmla="*/ 2147483647 h 4007"/>
                  <a:gd name="T2" fmla="*/ 2147483647 w 4118"/>
                  <a:gd name="T3" fmla="*/ 2147483647 h 4007"/>
                  <a:gd name="T4" fmla="*/ 2147483647 w 4118"/>
                  <a:gd name="T5" fmla="*/ 2147483647 h 4007"/>
                  <a:gd name="T6" fmla="*/ 2147483647 w 4118"/>
                  <a:gd name="T7" fmla="*/ 2147483647 h 4007"/>
                  <a:gd name="T8" fmla="*/ 2147483647 w 4118"/>
                  <a:gd name="T9" fmla="*/ 2147483647 h 4007"/>
                  <a:gd name="T10" fmla="*/ 2147483647 w 4118"/>
                  <a:gd name="T11" fmla="*/ 2147483647 h 4007"/>
                  <a:gd name="T12" fmla="*/ 2147483647 w 4118"/>
                  <a:gd name="T13" fmla="*/ 2147483647 h 4007"/>
                  <a:gd name="T14" fmla="*/ 2147483647 w 4118"/>
                  <a:gd name="T15" fmla="*/ 2147483647 h 4007"/>
                  <a:gd name="T16" fmla="*/ 2147483647 w 4118"/>
                  <a:gd name="T17" fmla="*/ 2147483647 h 4007"/>
                  <a:gd name="T18" fmla="*/ 2147483647 w 4118"/>
                  <a:gd name="T19" fmla="*/ 2147483647 h 4007"/>
                  <a:gd name="T20" fmla="*/ 2147483647 w 4118"/>
                  <a:gd name="T21" fmla="*/ 2147483647 h 4007"/>
                  <a:gd name="T22" fmla="*/ 2147483647 w 4118"/>
                  <a:gd name="T23" fmla="*/ 2147483647 h 4007"/>
                  <a:gd name="T24" fmla="*/ 2147483647 w 4118"/>
                  <a:gd name="T25" fmla="*/ 2147483647 h 4007"/>
                  <a:gd name="T26" fmla="*/ 2147483647 w 4118"/>
                  <a:gd name="T27" fmla="*/ 2147483647 h 4007"/>
                  <a:gd name="T28" fmla="*/ 2147483647 w 4118"/>
                  <a:gd name="T29" fmla="*/ 2147483647 h 4007"/>
                  <a:gd name="T30" fmla="*/ 2147483647 w 4118"/>
                  <a:gd name="T31" fmla="*/ 0 h 4007"/>
                  <a:gd name="T32" fmla="*/ 0 w 4118"/>
                  <a:gd name="T33" fmla="*/ 2147483647 h 4007"/>
                  <a:gd name="T34" fmla="*/ 2147483647 w 4118"/>
                  <a:gd name="T35" fmla="*/ 2147483647 h 4007"/>
                  <a:gd name="T36" fmla="*/ 2147483647 w 4118"/>
                  <a:gd name="T37" fmla="*/ 2147483647 h 4007"/>
                  <a:gd name="T38" fmla="*/ 2147483647 w 4118"/>
                  <a:gd name="T39" fmla="*/ 2147483647 h 4007"/>
                  <a:gd name="T40" fmla="*/ 2147483647 w 4118"/>
                  <a:gd name="T41" fmla="*/ 2147483647 h 4007"/>
                  <a:gd name="T42" fmla="*/ 2147483647 w 4118"/>
                  <a:gd name="T43" fmla="*/ 2147483647 h 4007"/>
                  <a:gd name="T44" fmla="*/ 2147483647 w 4118"/>
                  <a:gd name="T45" fmla="*/ 2147483647 h 4007"/>
                  <a:gd name="T46" fmla="*/ 2147483647 w 4118"/>
                  <a:gd name="T47" fmla="*/ 2147483647 h 4007"/>
                  <a:gd name="T48" fmla="*/ 2147483647 w 4118"/>
                  <a:gd name="T49" fmla="*/ 2147483647 h 4007"/>
                  <a:gd name="T50" fmla="*/ 2147483647 w 4118"/>
                  <a:gd name="T51" fmla="*/ 2147483647 h 4007"/>
                  <a:gd name="T52" fmla="*/ 2147483647 w 4118"/>
                  <a:gd name="T53" fmla="*/ 2147483647 h 4007"/>
                  <a:gd name="T54" fmla="*/ 2147483647 w 4118"/>
                  <a:gd name="T55" fmla="*/ 2147483647 h 4007"/>
                  <a:gd name="T56" fmla="*/ 2147483647 w 4118"/>
                  <a:gd name="T57" fmla="*/ 2147483647 h 4007"/>
                  <a:gd name="T58" fmla="*/ 2147483647 w 4118"/>
                  <a:gd name="T59" fmla="*/ 2147483647 h 4007"/>
                  <a:gd name="T60" fmla="*/ 2147483647 w 4118"/>
                  <a:gd name="T61" fmla="*/ 2147483647 h 4007"/>
                  <a:gd name="T62" fmla="*/ 2147483647 w 4118"/>
                  <a:gd name="T63" fmla="*/ 2147483647 h 4007"/>
                  <a:gd name="T64" fmla="*/ 2147483647 w 4118"/>
                  <a:gd name="T65" fmla="*/ 2147483647 h 4007"/>
                  <a:gd name="T66" fmla="*/ 2147483647 w 4118"/>
                  <a:gd name="T67" fmla="*/ 2147483647 h 4007"/>
                  <a:gd name="T68" fmla="*/ 2147483647 w 4118"/>
                  <a:gd name="T69" fmla="*/ 2147483647 h 4007"/>
                  <a:gd name="T70" fmla="*/ 2147483647 w 4118"/>
                  <a:gd name="T71" fmla="*/ 2147483647 h 4007"/>
                  <a:gd name="T72" fmla="*/ 2147483647 w 4118"/>
                  <a:gd name="T73" fmla="*/ 2147483647 h 4007"/>
                  <a:gd name="T74" fmla="*/ 2147483647 w 4118"/>
                  <a:gd name="T75" fmla="*/ 2147483647 h 4007"/>
                  <a:gd name="T76" fmla="*/ 2147483647 w 4118"/>
                  <a:gd name="T77" fmla="*/ 2147483647 h 4007"/>
                  <a:gd name="T78" fmla="*/ 2147483647 w 4118"/>
                  <a:gd name="T79" fmla="*/ 2147483647 h 4007"/>
                  <a:gd name="T80" fmla="*/ 2147483647 w 4118"/>
                  <a:gd name="T81" fmla="*/ 2147483647 h 4007"/>
                  <a:gd name="T82" fmla="*/ 2147483647 w 4118"/>
                  <a:gd name="T83" fmla="*/ 2147483647 h 4007"/>
                  <a:gd name="T84" fmla="*/ 2147483647 w 4118"/>
                  <a:gd name="T85" fmla="*/ 2147483647 h 4007"/>
                  <a:gd name="T86" fmla="*/ 2147483647 w 4118"/>
                  <a:gd name="T87" fmla="*/ 2147483647 h 4007"/>
                  <a:gd name="T88" fmla="*/ 2147483647 w 4118"/>
                  <a:gd name="T89" fmla="*/ 2147483647 h 4007"/>
                  <a:gd name="T90" fmla="*/ 2147483647 w 4118"/>
                  <a:gd name="T91" fmla="*/ 2147483647 h 4007"/>
                  <a:gd name="T92" fmla="*/ 2147483647 w 4118"/>
                  <a:gd name="T93" fmla="*/ 2147483647 h 4007"/>
                  <a:gd name="T94" fmla="*/ 2147483647 w 4118"/>
                  <a:gd name="T95" fmla="*/ 2147483647 h 4007"/>
                  <a:gd name="T96" fmla="*/ 2147483647 w 4118"/>
                  <a:gd name="T97" fmla="*/ 2147483647 h 4007"/>
                  <a:gd name="T98" fmla="*/ 2147483647 w 4118"/>
                  <a:gd name="T99" fmla="*/ 2147483647 h 4007"/>
                  <a:gd name="T100" fmla="*/ 2147483647 w 4118"/>
                  <a:gd name="T101" fmla="*/ 2147483647 h 4007"/>
                  <a:gd name="T102" fmla="*/ 2147483647 w 4118"/>
                  <a:gd name="T103" fmla="*/ 2147483647 h 4007"/>
                  <a:gd name="T104" fmla="*/ 2147483647 w 4118"/>
                  <a:gd name="T105" fmla="*/ 2147483647 h 4007"/>
                  <a:gd name="T106" fmla="*/ 2147483647 w 4118"/>
                  <a:gd name="T107" fmla="*/ 2147483647 h 4007"/>
                  <a:gd name="T108" fmla="*/ 2147483647 w 4118"/>
                  <a:gd name="T109" fmla="*/ 2147483647 h 4007"/>
                  <a:gd name="T110" fmla="*/ 2147483647 w 4118"/>
                  <a:gd name="T111" fmla="*/ 2147483647 h 4007"/>
                  <a:gd name="T112" fmla="*/ 2147483647 w 4118"/>
                  <a:gd name="T113" fmla="*/ 2147483647 h 4007"/>
                  <a:gd name="T114" fmla="*/ 2147483647 w 4118"/>
                  <a:gd name="T115" fmla="*/ 2147483647 h 4007"/>
                  <a:gd name="T116" fmla="*/ 2147483647 w 4118"/>
                  <a:gd name="T117" fmla="*/ 2147483647 h 4007"/>
                  <a:gd name="T118" fmla="*/ 2147483647 w 4118"/>
                  <a:gd name="T119" fmla="*/ 2147483647 h 40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18"/>
                  <a:gd name="T181" fmla="*/ 0 h 4007"/>
                  <a:gd name="T182" fmla="*/ 4118 w 4118"/>
                  <a:gd name="T183" fmla="*/ 4007 h 40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18" h="4007">
                    <a:moveTo>
                      <a:pt x="3794" y="1119"/>
                    </a:moveTo>
                    <a:lnTo>
                      <a:pt x="3778" y="1119"/>
                    </a:lnTo>
                    <a:lnTo>
                      <a:pt x="3767" y="1103"/>
                    </a:lnTo>
                    <a:lnTo>
                      <a:pt x="3739" y="1097"/>
                    </a:lnTo>
                    <a:lnTo>
                      <a:pt x="3593" y="1022"/>
                    </a:lnTo>
                    <a:lnTo>
                      <a:pt x="3583" y="1027"/>
                    </a:lnTo>
                    <a:lnTo>
                      <a:pt x="3539" y="1038"/>
                    </a:lnTo>
                    <a:lnTo>
                      <a:pt x="3474" y="1027"/>
                    </a:lnTo>
                    <a:lnTo>
                      <a:pt x="3447" y="1027"/>
                    </a:lnTo>
                    <a:lnTo>
                      <a:pt x="3425" y="1032"/>
                    </a:lnTo>
                    <a:lnTo>
                      <a:pt x="3371" y="1055"/>
                    </a:lnTo>
                    <a:lnTo>
                      <a:pt x="3306" y="1060"/>
                    </a:lnTo>
                    <a:lnTo>
                      <a:pt x="3285" y="1071"/>
                    </a:lnTo>
                    <a:lnTo>
                      <a:pt x="3236" y="1108"/>
                    </a:lnTo>
                    <a:lnTo>
                      <a:pt x="3192" y="1076"/>
                    </a:lnTo>
                    <a:lnTo>
                      <a:pt x="3160" y="1060"/>
                    </a:lnTo>
                    <a:lnTo>
                      <a:pt x="3160" y="1055"/>
                    </a:lnTo>
                    <a:lnTo>
                      <a:pt x="3154" y="1048"/>
                    </a:lnTo>
                    <a:lnTo>
                      <a:pt x="3132" y="1043"/>
                    </a:lnTo>
                    <a:lnTo>
                      <a:pt x="3122" y="1060"/>
                    </a:lnTo>
                    <a:lnTo>
                      <a:pt x="3106" y="1060"/>
                    </a:lnTo>
                    <a:lnTo>
                      <a:pt x="3073" y="1048"/>
                    </a:lnTo>
                    <a:lnTo>
                      <a:pt x="3068" y="1022"/>
                    </a:lnTo>
                    <a:lnTo>
                      <a:pt x="3057" y="1022"/>
                    </a:lnTo>
                    <a:lnTo>
                      <a:pt x="3024" y="1038"/>
                    </a:lnTo>
                    <a:lnTo>
                      <a:pt x="3003" y="1071"/>
                    </a:lnTo>
                    <a:lnTo>
                      <a:pt x="3008" y="1092"/>
                    </a:lnTo>
                    <a:lnTo>
                      <a:pt x="2987" y="1103"/>
                    </a:lnTo>
                    <a:lnTo>
                      <a:pt x="2976" y="1081"/>
                    </a:lnTo>
                    <a:lnTo>
                      <a:pt x="2981" y="1055"/>
                    </a:lnTo>
                    <a:lnTo>
                      <a:pt x="2976" y="1038"/>
                    </a:lnTo>
                    <a:lnTo>
                      <a:pt x="2954" y="1038"/>
                    </a:lnTo>
                    <a:lnTo>
                      <a:pt x="2916" y="1060"/>
                    </a:lnTo>
                    <a:lnTo>
                      <a:pt x="2910" y="1060"/>
                    </a:lnTo>
                    <a:lnTo>
                      <a:pt x="2834" y="1006"/>
                    </a:lnTo>
                    <a:lnTo>
                      <a:pt x="2808" y="1011"/>
                    </a:lnTo>
                    <a:lnTo>
                      <a:pt x="2797" y="1055"/>
                    </a:lnTo>
                    <a:lnTo>
                      <a:pt x="2743" y="1038"/>
                    </a:lnTo>
                    <a:lnTo>
                      <a:pt x="2743" y="1001"/>
                    </a:lnTo>
                    <a:lnTo>
                      <a:pt x="2731" y="995"/>
                    </a:lnTo>
                    <a:lnTo>
                      <a:pt x="2704" y="968"/>
                    </a:lnTo>
                    <a:lnTo>
                      <a:pt x="2699" y="952"/>
                    </a:lnTo>
                    <a:lnTo>
                      <a:pt x="2624" y="946"/>
                    </a:lnTo>
                    <a:lnTo>
                      <a:pt x="2601" y="968"/>
                    </a:lnTo>
                    <a:lnTo>
                      <a:pt x="2569" y="952"/>
                    </a:lnTo>
                    <a:lnTo>
                      <a:pt x="2553" y="925"/>
                    </a:lnTo>
                    <a:lnTo>
                      <a:pt x="2526" y="930"/>
                    </a:lnTo>
                    <a:lnTo>
                      <a:pt x="2520" y="936"/>
                    </a:lnTo>
                    <a:lnTo>
                      <a:pt x="2504" y="936"/>
                    </a:lnTo>
                    <a:lnTo>
                      <a:pt x="2471" y="920"/>
                    </a:lnTo>
                    <a:lnTo>
                      <a:pt x="2390" y="908"/>
                    </a:lnTo>
                    <a:lnTo>
                      <a:pt x="2385" y="903"/>
                    </a:lnTo>
                    <a:lnTo>
                      <a:pt x="2368" y="871"/>
                    </a:lnTo>
                    <a:lnTo>
                      <a:pt x="2368" y="860"/>
                    </a:lnTo>
                    <a:lnTo>
                      <a:pt x="2357" y="838"/>
                    </a:lnTo>
                    <a:lnTo>
                      <a:pt x="2325" y="822"/>
                    </a:lnTo>
                    <a:lnTo>
                      <a:pt x="2303" y="838"/>
                    </a:lnTo>
                    <a:lnTo>
                      <a:pt x="2243" y="844"/>
                    </a:lnTo>
                    <a:lnTo>
                      <a:pt x="2222" y="838"/>
                    </a:lnTo>
                    <a:lnTo>
                      <a:pt x="2179" y="779"/>
                    </a:lnTo>
                    <a:lnTo>
                      <a:pt x="2163" y="767"/>
                    </a:lnTo>
                    <a:lnTo>
                      <a:pt x="2131" y="762"/>
                    </a:lnTo>
                    <a:lnTo>
                      <a:pt x="2157" y="49"/>
                    </a:lnTo>
                    <a:lnTo>
                      <a:pt x="1268" y="0"/>
                    </a:lnTo>
                    <a:lnTo>
                      <a:pt x="1252" y="0"/>
                    </a:lnTo>
                    <a:lnTo>
                      <a:pt x="1117" y="1665"/>
                    </a:lnTo>
                    <a:lnTo>
                      <a:pt x="5" y="1557"/>
                    </a:lnTo>
                    <a:lnTo>
                      <a:pt x="0" y="1563"/>
                    </a:lnTo>
                    <a:lnTo>
                      <a:pt x="11" y="1573"/>
                    </a:lnTo>
                    <a:lnTo>
                      <a:pt x="17" y="1584"/>
                    </a:lnTo>
                    <a:lnTo>
                      <a:pt x="0" y="1606"/>
                    </a:lnTo>
                    <a:lnTo>
                      <a:pt x="17" y="1633"/>
                    </a:lnTo>
                    <a:lnTo>
                      <a:pt x="17" y="1638"/>
                    </a:lnTo>
                    <a:lnTo>
                      <a:pt x="77" y="1677"/>
                    </a:lnTo>
                    <a:lnTo>
                      <a:pt x="87" y="1719"/>
                    </a:lnTo>
                    <a:lnTo>
                      <a:pt x="114" y="1768"/>
                    </a:lnTo>
                    <a:lnTo>
                      <a:pt x="174" y="1806"/>
                    </a:lnTo>
                    <a:lnTo>
                      <a:pt x="342" y="2011"/>
                    </a:lnTo>
                    <a:lnTo>
                      <a:pt x="488" y="2125"/>
                    </a:lnTo>
                    <a:lnTo>
                      <a:pt x="499" y="2146"/>
                    </a:lnTo>
                    <a:lnTo>
                      <a:pt x="510" y="2174"/>
                    </a:lnTo>
                    <a:lnTo>
                      <a:pt x="505" y="2206"/>
                    </a:lnTo>
                    <a:lnTo>
                      <a:pt x="515" y="2222"/>
                    </a:lnTo>
                    <a:lnTo>
                      <a:pt x="553" y="2276"/>
                    </a:lnTo>
                    <a:lnTo>
                      <a:pt x="547" y="2390"/>
                    </a:lnTo>
                    <a:lnTo>
                      <a:pt x="559" y="2433"/>
                    </a:lnTo>
                    <a:lnTo>
                      <a:pt x="607" y="2515"/>
                    </a:lnTo>
                    <a:lnTo>
                      <a:pt x="824" y="2671"/>
                    </a:lnTo>
                    <a:lnTo>
                      <a:pt x="975" y="2763"/>
                    </a:lnTo>
                    <a:lnTo>
                      <a:pt x="1014" y="2768"/>
                    </a:lnTo>
                    <a:lnTo>
                      <a:pt x="1041" y="2758"/>
                    </a:lnTo>
                    <a:lnTo>
                      <a:pt x="1079" y="2715"/>
                    </a:lnTo>
                    <a:lnTo>
                      <a:pt x="1100" y="2698"/>
                    </a:lnTo>
                    <a:lnTo>
                      <a:pt x="1166" y="2547"/>
                    </a:lnTo>
                    <a:lnTo>
                      <a:pt x="1198" y="2503"/>
                    </a:lnTo>
                    <a:lnTo>
                      <a:pt x="1219" y="2492"/>
                    </a:lnTo>
                    <a:lnTo>
                      <a:pt x="1268" y="2503"/>
                    </a:lnTo>
                    <a:lnTo>
                      <a:pt x="1279" y="2503"/>
                    </a:lnTo>
                    <a:lnTo>
                      <a:pt x="1291" y="2482"/>
                    </a:lnTo>
                    <a:lnTo>
                      <a:pt x="1307" y="2466"/>
                    </a:lnTo>
                    <a:lnTo>
                      <a:pt x="1333" y="2476"/>
                    </a:lnTo>
                    <a:lnTo>
                      <a:pt x="1361" y="2492"/>
                    </a:lnTo>
                    <a:lnTo>
                      <a:pt x="1447" y="2503"/>
                    </a:lnTo>
                    <a:lnTo>
                      <a:pt x="1464" y="2515"/>
                    </a:lnTo>
                    <a:lnTo>
                      <a:pt x="1523" y="2531"/>
                    </a:lnTo>
                    <a:lnTo>
                      <a:pt x="1550" y="2520"/>
                    </a:lnTo>
                    <a:lnTo>
                      <a:pt x="1615" y="2557"/>
                    </a:lnTo>
                    <a:lnTo>
                      <a:pt x="1631" y="2596"/>
                    </a:lnTo>
                    <a:lnTo>
                      <a:pt x="1642" y="2596"/>
                    </a:lnTo>
                    <a:lnTo>
                      <a:pt x="1648" y="2612"/>
                    </a:lnTo>
                    <a:lnTo>
                      <a:pt x="1659" y="2617"/>
                    </a:lnTo>
                    <a:lnTo>
                      <a:pt x="1686" y="2633"/>
                    </a:lnTo>
                    <a:lnTo>
                      <a:pt x="1729" y="2687"/>
                    </a:lnTo>
                    <a:lnTo>
                      <a:pt x="1789" y="2742"/>
                    </a:lnTo>
                    <a:lnTo>
                      <a:pt x="1821" y="2791"/>
                    </a:lnTo>
                    <a:lnTo>
                      <a:pt x="1827" y="2812"/>
                    </a:lnTo>
                    <a:lnTo>
                      <a:pt x="1924" y="3044"/>
                    </a:lnTo>
                    <a:lnTo>
                      <a:pt x="1935" y="3088"/>
                    </a:lnTo>
                    <a:lnTo>
                      <a:pt x="2043" y="3212"/>
                    </a:lnTo>
                    <a:lnTo>
                      <a:pt x="2049" y="3239"/>
                    </a:lnTo>
                    <a:lnTo>
                      <a:pt x="2119" y="3315"/>
                    </a:lnTo>
                    <a:lnTo>
                      <a:pt x="2141" y="3331"/>
                    </a:lnTo>
                    <a:lnTo>
                      <a:pt x="2173" y="3363"/>
                    </a:lnTo>
                    <a:lnTo>
                      <a:pt x="2179" y="3385"/>
                    </a:lnTo>
                    <a:lnTo>
                      <a:pt x="2173" y="3460"/>
                    </a:lnTo>
                    <a:lnTo>
                      <a:pt x="2196" y="3488"/>
                    </a:lnTo>
                    <a:lnTo>
                      <a:pt x="2206" y="3580"/>
                    </a:lnTo>
                    <a:lnTo>
                      <a:pt x="2233" y="3606"/>
                    </a:lnTo>
                    <a:lnTo>
                      <a:pt x="2303" y="3747"/>
                    </a:lnTo>
                    <a:lnTo>
                      <a:pt x="2315" y="3791"/>
                    </a:lnTo>
                    <a:lnTo>
                      <a:pt x="2363" y="3796"/>
                    </a:lnTo>
                    <a:lnTo>
                      <a:pt x="2422" y="3834"/>
                    </a:lnTo>
                    <a:lnTo>
                      <a:pt x="2487" y="3855"/>
                    </a:lnTo>
                    <a:lnTo>
                      <a:pt x="2591" y="3920"/>
                    </a:lnTo>
                    <a:lnTo>
                      <a:pt x="2731" y="3931"/>
                    </a:lnTo>
                    <a:lnTo>
                      <a:pt x="2759" y="3942"/>
                    </a:lnTo>
                    <a:lnTo>
                      <a:pt x="2834" y="3991"/>
                    </a:lnTo>
                    <a:lnTo>
                      <a:pt x="2873" y="4007"/>
                    </a:lnTo>
                    <a:lnTo>
                      <a:pt x="2910" y="3964"/>
                    </a:lnTo>
                    <a:lnTo>
                      <a:pt x="2943" y="3969"/>
                    </a:lnTo>
                    <a:lnTo>
                      <a:pt x="2948" y="3958"/>
                    </a:lnTo>
                    <a:lnTo>
                      <a:pt x="2948" y="3942"/>
                    </a:lnTo>
                    <a:lnTo>
                      <a:pt x="2916" y="3926"/>
                    </a:lnTo>
                    <a:lnTo>
                      <a:pt x="2922" y="3915"/>
                    </a:lnTo>
                    <a:lnTo>
                      <a:pt x="2889" y="3877"/>
                    </a:lnTo>
                    <a:lnTo>
                      <a:pt x="2845" y="3704"/>
                    </a:lnTo>
                    <a:lnTo>
                      <a:pt x="2824" y="3634"/>
                    </a:lnTo>
                    <a:lnTo>
                      <a:pt x="2857" y="3531"/>
                    </a:lnTo>
                    <a:lnTo>
                      <a:pt x="2857" y="3499"/>
                    </a:lnTo>
                    <a:lnTo>
                      <a:pt x="2840" y="3488"/>
                    </a:lnTo>
                    <a:lnTo>
                      <a:pt x="2834" y="3488"/>
                    </a:lnTo>
                    <a:lnTo>
                      <a:pt x="2829" y="3477"/>
                    </a:lnTo>
                    <a:lnTo>
                      <a:pt x="2829" y="3471"/>
                    </a:lnTo>
                    <a:lnTo>
                      <a:pt x="2834" y="3466"/>
                    </a:lnTo>
                    <a:lnTo>
                      <a:pt x="2883" y="3434"/>
                    </a:lnTo>
                    <a:lnTo>
                      <a:pt x="2910" y="3342"/>
                    </a:lnTo>
                    <a:lnTo>
                      <a:pt x="2889" y="3331"/>
                    </a:lnTo>
                    <a:lnTo>
                      <a:pt x="2878" y="3288"/>
                    </a:lnTo>
                    <a:lnTo>
                      <a:pt x="2899" y="3260"/>
                    </a:lnTo>
                    <a:lnTo>
                      <a:pt x="2932" y="3283"/>
                    </a:lnTo>
                    <a:lnTo>
                      <a:pt x="2987" y="3244"/>
                    </a:lnTo>
                    <a:lnTo>
                      <a:pt x="2997" y="3190"/>
                    </a:lnTo>
                    <a:lnTo>
                      <a:pt x="2976" y="3174"/>
                    </a:lnTo>
                    <a:lnTo>
                      <a:pt x="2987" y="3153"/>
                    </a:lnTo>
                    <a:lnTo>
                      <a:pt x="2997" y="3153"/>
                    </a:lnTo>
                    <a:lnTo>
                      <a:pt x="3013" y="3158"/>
                    </a:lnTo>
                    <a:lnTo>
                      <a:pt x="3024" y="3147"/>
                    </a:lnTo>
                    <a:lnTo>
                      <a:pt x="3041" y="3153"/>
                    </a:lnTo>
                    <a:lnTo>
                      <a:pt x="3057" y="3153"/>
                    </a:lnTo>
                    <a:lnTo>
                      <a:pt x="3073" y="3147"/>
                    </a:lnTo>
                    <a:lnTo>
                      <a:pt x="3073" y="3137"/>
                    </a:lnTo>
                    <a:lnTo>
                      <a:pt x="3073" y="3098"/>
                    </a:lnTo>
                    <a:lnTo>
                      <a:pt x="3084" y="3082"/>
                    </a:lnTo>
                    <a:lnTo>
                      <a:pt x="3094" y="3082"/>
                    </a:lnTo>
                    <a:lnTo>
                      <a:pt x="3106" y="3088"/>
                    </a:lnTo>
                    <a:lnTo>
                      <a:pt x="3116" y="3088"/>
                    </a:lnTo>
                    <a:lnTo>
                      <a:pt x="3192" y="3072"/>
                    </a:lnTo>
                    <a:lnTo>
                      <a:pt x="3203" y="3066"/>
                    </a:lnTo>
                    <a:lnTo>
                      <a:pt x="3203" y="3055"/>
                    </a:lnTo>
                    <a:lnTo>
                      <a:pt x="3197" y="3044"/>
                    </a:lnTo>
                    <a:lnTo>
                      <a:pt x="3160" y="3017"/>
                    </a:lnTo>
                    <a:lnTo>
                      <a:pt x="3160" y="3001"/>
                    </a:lnTo>
                    <a:lnTo>
                      <a:pt x="3230" y="2979"/>
                    </a:lnTo>
                    <a:lnTo>
                      <a:pt x="3241" y="2968"/>
                    </a:lnTo>
                    <a:lnTo>
                      <a:pt x="3268" y="2963"/>
                    </a:lnTo>
                    <a:lnTo>
                      <a:pt x="3268" y="2968"/>
                    </a:lnTo>
                    <a:lnTo>
                      <a:pt x="3262" y="2979"/>
                    </a:lnTo>
                    <a:lnTo>
                      <a:pt x="3273" y="2996"/>
                    </a:lnTo>
                    <a:lnTo>
                      <a:pt x="3285" y="2996"/>
                    </a:lnTo>
                    <a:lnTo>
                      <a:pt x="3295" y="2984"/>
                    </a:lnTo>
                    <a:lnTo>
                      <a:pt x="3409" y="2952"/>
                    </a:lnTo>
                    <a:lnTo>
                      <a:pt x="3599" y="2828"/>
                    </a:lnTo>
                    <a:lnTo>
                      <a:pt x="3609" y="2779"/>
                    </a:lnTo>
                    <a:lnTo>
                      <a:pt x="3696" y="2709"/>
                    </a:lnTo>
                    <a:lnTo>
                      <a:pt x="3702" y="2698"/>
                    </a:lnTo>
                    <a:lnTo>
                      <a:pt x="3664" y="2645"/>
                    </a:lnTo>
                    <a:lnTo>
                      <a:pt x="3669" y="2601"/>
                    </a:lnTo>
                    <a:lnTo>
                      <a:pt x="3729" y="2573"/>
                    </a:lnTo>
                    <a:lnTo>
                      <a:pt x="3739" y="2580"/>
                    </a:lnTo>
                    <a:lnTo>
                      <a:pt x="3729" y="2622"/>
                    </a:lnTo>
                    <a:lnTo>
                      <a:pt x="3739" y="2638"/>
                    </a:lnTo>
                    <a:lnTo>
                      <a:pt x="3804" y="2633"/>
                    </a:lnTo>
                    <a:lnTo>
                      <a:pt x="3815" y="2650"/>
                    </a:lnTo>
                    <a:lnTo>
                      <a:pt x="3951" y="2590"/>
                    </a:lnTo>
                    <a:lnTo>
                      <a:pt x="4027" y="2585"/>
                    </a:lnTo>
                    <a:lnTo>
                      <a:pt x="4032" y="2580"/>
                    </a:lnTo>
                    <a:lnTo>
                      <a:pt x="4027" y="2573"/>
                    </a:lnTo>
                    <a:lnTo>
                      <a:pt x="4016" y="2557"/>
                    </a:lnTo>
                    <a:lnTo>
                      <a:pt x="4006" y="2531"/>
                    </a:lnTo>
                    <a:lnTo>
                      <a:pt x="4016" y="2520"/>
                    </a:lnTo>
                    <a:lnTo>
                      <a:pt x="4027" y="2498"/>
                    </a:lnTo>
                    <a:lnTo>
                      <a:pt x="4048" y="2471"/>
                    </a:lnTo>
                    <a:lnTo>
                      <a:pt x="4076" y="2390"/>
                    </a:lnTo>
                    <a:lnTo>
                      <a:pt x="4053" y="2357"/>
                    </a:lnTo>
                    <a:lnTo>
                      <a:pt x="4053" y="2331"/>
                    </a:lnTo>
                    <a:lnTo>
                      <a:pt x="4059" y="2315"/>
                    </a:lnTo>
                    <a:lnTo>
                      <a:pt x="4059" y="2292"/>
                    </a:lnTo>
                    <a:lnTo>
                      <a:pt x="4070" y="2250"/>
                    </a:lnTo>
                    <a:lnTo>
                      <a:pt x="4092" y="2227"/>
                    </a:lnTo>
                    <a:lnTo>
                      <a:pt x="4102" y="2190"/>
                    </a:lnTo>
                    <a:lnTo>
                      <a:pt x="4118" y="2125"/>
                    </a:lnTo>
                    <a:lnTo>
                      <a:pt x="4118" y="2087"/>
                    </a:lnTo>
                    <a:lnTo>
                      <a:pt x="4102" y="2028"/>
                    </a:lnTo>
                    <a:lnTo>
                      <a:pt x="4081" y="1990"/>
                    </a:lnTo>
                    <a:lnTo>
                      <a:pt x="4070" y="1979"/>
                    </a:lnTo>
                    <a:lnTo>
                      <a:pt x="4070" y="1958"/>
                    </a:lnTo>
                    <a:lnTo>
                      <a:pt x="4065" y="1941"/>
                    </a:lnTo>
                    <a:lnTo>
                      <a:pt x="4048" y="1909"/>
                    </a:lnTo>
                    <a:lnTo>
                      <a:pt x="4027" y="1893"/>
                    </a:lnTo>
                    <a:lnTo>
                      <a:pt x="4016" y="1876"/>
                    </a:lnTo>
                    <a:lnTo>
                      <a:pt x="4032" y="1839"/>
                    </a:lnTo>
                    <a:lnTo>
                      <a:pt x="4006" y="1784"/>
                    </a:lnTo>
                    <a:lnTo>
                      <a:pt x="3962" y="1747"/>
                    </a:lnTo>
                    <a:lnTo>
                      <a:pt x="3946" y="1719"/>
                    </a:lnTo>
                    <a:lnTo>
                      <a:pt x="3940" y="1352"/>
                    </a:lnTo>
                    <a:lnTo>
                      <a:pt x="3934" y="1152"/>
                    </a:lnTo>
                    <a:lnTo>
                      <a:pt x="3892" y="1141"/>
                    </a:lnTo>
                    <a:lnTo>
                      <a:pt x="3848" y="1157"/>
                    </a:lnTo>
                    <a:lnTo>
                      <a:pt x="3837" y="1157"/>
                    </a:lnTo>
                    <a:lnTo>
                      <a:pt x="3794" y="1119"/>
                    </a:lnTo>
                    <a:close/>
                  </a:path>
                </a:pathLst>
              </a:custGeom>
              <a:solidFill>
                <a:schemeClr val="tx1">
                  <a:lumMod val="65000"/>
                  <a:lumOff val="35000"/>
                </a:schemeClr>
              </a:solidFill>
              <a:ln w="9525">
                <a:solidFill>
                  <a:schemeClr val="tx1">
                    <a:lumMod val="65000"/>
                    <a:lumOff val="35000"/>
                  </a:schemeClr>
                </a:solidFill>
                <a:round/>
                <a:headEnd/>
                <a:tailEnd/>
              </a:ln>
            </p:spPr>
          </p:sp>
          <p:sp>
            <p:nvSpPr>
              <p:cNvPr id="108" name="LA"/>
              <p:cNvSpPr>
                <a:spLocks/>
              </p:cNvSpPr>
              <p:nvPr/>
            </p:nvSpPr>
            <p:spPr bwMode="auto">
              <a:xfrm>
                <a:off x="2797198" y="2634328"/>
                <a:ext cx="409841" cy="361824"/>
              </a:xfrm>
              <a:custGeom>
                <a:avLst/>
                <a:gdLst>
                  <a:gd name="T0" fmla="*/ 2147483647 w 1669"/>
                  <a:gd name="T1" fmla="*/ 2147483647 h 1450"/>
                  <a:gd name="T2" fmla="*/ 2147483647 w 1669"/>
                  <a:gd name="T3" fmla="*/ 2147483647 h 1450"/>
                  <a:gd name="T4" fmla="*/ 2147483647 w 1669"/>
                  <a:gd name="T5" fmla="*/ 2147483647 h 1450"/>
                  <a:gd name="T6" fmla="*/ 2147483647 w 1669"/>
                  <a:gd name="T7" fmla="*/ 2147483647 h 1450"/>
                  <a:gd name="T8" fmla="*/ 2147483647 w 1669"/>
                  <a:gd name="T9" fmla="*/ 2147483647 h 1450"/>
                  <a:gd name="T10" fmla="*/ 2147483647 w 1669"/>
                  <a:gd name="T11" fmla="*/ 2147483647 h 1450"/>
                  <a:gd name="T12" fmla="*/ 2147483647 w 1669"/>
                  <a:gd name="T13" fmla="*/ 2147483647 h 1450"/>
                  <a:gd name="T14" fmla="*/ 2147483647 w 1669"/>
                  <a:gd name="T15" fmla="*/ 2147483647 h 1450"/>
                  <a:gd name="T16" fmla="*/ 2147483647 w 1669"/>
                  <a:gd name="T17" fmla="*/ 2147483647 h 1450"/>
                  <a:gd name="T18" fmla="*/ 2147483647 w 1669"/>
                  <a:gd name="T19" fmla="*/ 2147483647 h 1450"/>
                  <a:gd name="T20" fmla="*/ 2147483647 w 1669"/>
                  <a:gd name="T21" fmla="*/ 2147483647 h 1450"/>
                  <a:gd name="T22" fmla="*/ 2147483647 w 1669"/>
                  <a:gd name="T23" fmla="*/ 2147483647 h 1450"/>
                  <a:gd name="T24" fmla="*/ 2147483647 w 1669"/>
                  <a:gd name="T25" fmla="*/ 2147483647 h 1450"/>
                  <a:gd name="T26" fmla="*/ 2147483647 w 1669"/>
                  <a:gd name="T27" fmla="*/ 2147483647 h 1450"/>
                  <a:gd name="T28" fmla="*/ 2147483647 w 1669"/>
                  <a:gd name="T29" fmla="*/ 2147483647 h 1450"/>
                  <a:gd name="T30" fmla="*/ 2147483647 w 1669"/>
                  <a:gd name="T31" fmla="*/ 2147483647 h 1450"/>
                  <a:gd name="T32" fmla="*/ 2147483647 w 1669"/>
                  <a:gd name="T33" fmla="*/ 2147483647 h 1450"/>
                  <a:gd name="T34" fmla="*/ 2147483647 w 1669"/>
                  <a:gd name="T35" fmla="*/ 2147483647 h 1450"/>
                  <a:gd name="T36" fmla="*/ 2147483647 w 1669"/>
                  <a:gd name="T37" fmla="*/ 2147483647 h 1450"/>
                  <a:gd name="T38" fmla="*/ 2147483647 w 1669"/>
                  <a:gd name="T39" fmla="*/ 2147483647 h 1450"/>
                  <a:gd name="T40" fmla="*/ 2147483647 w 1669"/>
                  <a:gd name="T41" fmla="*/ 2147483647 h 1450"/>
                  <a:gd name="T42" fmla="*/ 2147483647 w 1669"/>
                  <a:gd name="T43" fmla="*/ 2147483647 h 1450"/>
                  <a:gd name="T44" fmla="*/ 2147483647 w 1669"/>
                  <a:gd name="T45" fmla="*/ 2147483647 h 1450"/>
                  <a:gd name="T46" fmla="*/ 2147483647 w 1669"/>
                  <a:gd name="T47" fmla="*/ 2147483647 h 1450"/>
                  <a:gd name="T48" fmla="*/ 2147483647 w 1669"/>
                  <a:gd name="T49" fmla="*/ 2147483647 h 1450"/>
                  <a:gd name="T50" fmla="*/ 2147483647 w 1669"/>
                  <a:gd name="T51" fmla="*/ 2147483647 h 1450"/>
                  <a:gd name="T52" fmla="*/ 2147483647 w 1669"/>
                  <a:gd name="T53" fmla="*/ 2147483647 h 1450"/>
                  <a:gd name="T54" fmla="*/ 2147483647 w 1669"/>
                  <a:gd name="T55" fmla="*/ 2147483647 h 1450"/>
                  <a:gd name="T56" fmla="*/ 2147483647 w 1669"/>
                  <a:gd name="T57" fmla="*/ 2147483647 h 1450"/>
                  <a:gd name="T58" fmla="*/ 2147483647 w 1669"/>
                  <a:gd name="T59" fmla="*/ 2147483647 h 1450"/>
                  <a:gd name="T60" fmla="*/ 2147483647 w 1669"/>
                  <a:gd name="T61" fmla="*/ 2147483647 h 1450"/>
                  <a:gd name="T62" fmla="*/ 2147483647 w 1669"/>
                  <a:gd name="T63" fmla="*/ 2147483647 h 1450"/>
                  <a:gd name="T64" fmla="*/ 2147483647 w 1669"/>
                  <a:gd name="T65" fmla="*/ 2147483647 h 1450"/>
                  <a:gd name="T66" fmla="*/ 2147483647 w 1669"/>
                  <a:gd name="T67" fmla="*/ 2147483647 h 1450"/>
                  <a:gd name="T68" fmla="*/ 2147483647 w 1669"/>
                  <a:gd name="T69" fmla="*/ 2147483647 h 1450"/>
                  <a:gd name="T70" fmla="*/ 2147483647 w 1669"/>
                  <a:gd name="T71" fmla="*/ 2147483647 h 1450"/>
                  <a:gd name="T72" fmla="*/ 2147483647 w 1669"/>
                  <a:gd name="T73" fmla="*/ 2147483647 h 1450"/>
                  <a:gd name="T74" fmla="*/ 2147483647 w 1669"/>
                  <a:gd name="T75" fmla="*/ 2147483647 h 1450"/>
                  <a:gd name="T76" fmla="*/ 2147483647 w 1669"/>
                  <a:gd name="T77" fmla="*/ 2147483647 h 1450"/>
                  <a:gd name="T78" fmla="*/ 2147483647 w 1669"/>
                  <a:gd name="T79" fmla="*/ 2147483647 h 1450"/>
                  <a:gd name="T80" fmla="*/ 2147483647 w 1669"/>
                  <a:gd name="T81" fmla="*/ 2147483647 h 1450"/>
                  <a:gd name="T82" fmla="*/ 2147483647 w 1669"/>
                  <a:gd name="T83" fmla="*/ 2147483647 h 14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9"/>
                  <a:gd name="T127" fmla="*/ 0 h 1450"/>
                  <a:gd name="T128" fmla="*/ 1669 w 1669"/>
                  <a:gd name="T129" fmla="*/ 1450 h 14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9" h="1450">
                    <a:moveTo>
                      <a:pt x="0" y="28"/>
                    </a:moveTo>
                    <a:lnTo>
                      <a:pt x="894" y="0"/>
                    </a:lnTo>
                    <a:lnTo>
                      <a:pt x="889" y="33"/>
                    </a:lnTo>
                    <a:lnTo>
                      <a:pt x="932" y="104"/>
                    </a:lnTo>
                    <a:lnTo>
                      <a:pt x="938" y="174"/>
                    </a:lnTo>
                    <a:lnTo>
                      <a:pt x="954" y="217"/>
                    </a:lnTo>
                    <a:lnTo>
                      <a:pt x="976" y="233"/>
                    </a:lnTo>
                    <a:lnTo>
                      <a:pt x="981" y="265"/>
                    </a:lnTo>
                    <a:lnTo>
                      <a:pt x="938" y="293"/>
                    </a:lnTo>
                    <a:lnTo>
                      <a:pt x="927" y="304"/>
                    </a:lnTo>
                    <a:lnTo>
                      <a:pt x="905" y="385"/>
                    </a:lnTo>
                    <a:lnTo>
                      <a:pt x="851" y="471"/>
                    </a:lnTo>
                    <a:lnTo>
                      <a:pt x="797" y="629"/>
                    </a:lnTo>
                    <a:lnTo>
                      <a:pt x="797" y="741"/>
                    </a:lnTo>
                    <a:lnTo>
                      <a:pt x="1376" y="720"/>
                    </a:lnTo>
                    <a:lnTo>
                      <a:pt x="1387" y="736"/>
                    </a:lnTo>
                    <a:lnTo>
                      <a:pt x="1371" y="790"/>
                    </a:lnTo>
                    <a:lnTo>
                      <a:pt x="1376" y="877"/>
                    </a:lnTo>
                    <a:lnTo>
                      <a:pt x="1436" y="936"/>
                    </a:lnTo>
                    <a:lnTo>
                      <a:pt x="1452" y="1007"/>
                    </a:lnTo>
                    <a:lnTo>
                      <a:pt x="1366" y="991"/>
                    </a:lnTo>
                    <a:lnTo>
                      <a:pt x="1290" y="958"/>
                    </a:lnTo>
                    <a:lnTo>
                      <a:pt x="1274" y="947"/>
                    </a:lnTo>
                    <a:lnTo>
                      <a:pt x="1252" y="963"/>
                    </a:lnTo>
                    <a:lnTo>
                      <a:pt x="1197" y="1012"/>
                    </a:lnTo>
                    <a:lnTo>
                      <a:pt x="1192" y="1039"/>
                    </a:lnTo>
                    <a:lnTo>
                      <a:pt x="1214" y="1066"/>
                    </a:lnTo>
                    <a:lnTo>
                      <a:pt x="1246" y="1077"/>
                    </a:lnTo>
                    <a:lnTo>
                      <a:pt x="1306" y="1072"/>
                    </a:lnTo>
                    <a:lnTo>
                      <a:pt x="1344" y="1050"/>
                    </a:lnTo>
                    <a:lnTo>
                      <a:pt x="1366" y="1033"/>
                    </a:lnTo>
                    <a:lnTo>
                      <a:pt x="1404" y="1033"/>
                    </a:lnTo>
                    <a:lnTo>
                      <a:pt x="1425" y="1033"/>
                    </a:lnTo>
                    <a:lnTo>
                      <a:pt x="1425" y="1045"/>
                    </a:lnTo>
                    <a:lnTo>
                      <a:pt x="1415" y="1061"/>
                    </a:lnTo>
                    <a:lnTo>
                      <a:pt x="1392" y="1082"/>
                    </a:lnTo>
                    <a:lnTo>
                      <a:pt x="1399" y="1104"/>
                    </a:lnTo>
                    <a:lnTo>
                      <a:pt x="1420" y="1115"/>
                    </a:lnTo>
                    <a:lnTo>
                      <a:pt x="1441" y="1120"/>
                    </a:lnTo>
                    <a:lnTo>
                      <a:pt x="1458" y="1109"/>
                    </a:lnTo>
                    <a:lnTo>
                      <a:pt x="1479" y="1061"/>
                    </a:lnTo>
                    <a:lnTo>
                      <a:pt x="1544" y="1039"/>
                    </a:lnTo>
                    <a:lnTo>
                      <a:pt x="1566" y="1023"/>
                    </a:lnTo>
                    <a:lnTo>
                      <a:pt x="1583" y="1023"/>
                    </a:lnTo>
                    <a:lnTo>
                      <a:pt x="1599" y="1045"/>
                    </a:lnTo>
                    <a:lnTo>
                      <a:pt x="1588" y="1072"/>
                    </a:lnTo>
                    <a:lnTo>
                      <a:pt x="1599" y="1082"/>
                    </a:lnTo>
                    <a:lnTo>
                      <a:pt x="1593" y="1109"/>
                    </a:lnTo>
                    <a:lnTo>
                      <a:pt x="1560" y="1126"/>
                    </a:lnTo>
                    <a:lnTo>
                      <a:pt x="1518" y="1191"/>
                    </a:lnTo>
                    <a:lnTo>
                      <a:pt x="1469" y="1223"/>
                    </a:lnTo>
                    <a:lnTo>
                      <a:pt x="1469" y="1256"/>
                    </a:lnTo>
                    <a:lnTo>
                      <a:pt x="1479" y="1282"/>
                    </a:lnTo>
                    <a:lnTo>
                      <a:pt x="1544" y="1321"/>
                    </a:lnTo>
                    <a:lnTo>
                      <a:pt x="1653" y="1363"/>
                    </a:lnTo>
                    <a:lnTo>
                      <a:pt x="1669" y="1385"/>
                    </a:lnTo>
                    <a:lnTo>
                      <a:pt x="1658" y="1407"/>
                    </a:lnTo>
                    <a:lnTo>
                      <a:pt x="1637" y="1418"/>
                    </a:lnTo>
                    <a:lnTo>
                      <a:pt x="1555" y="1450"/>
                    </a:lnTo>
                    <a:lnTo>
                      <a:pt x="1544" y="1379"/>
                    </a:lnTo>
                    <a:lnTo>
                      <a:pt x="1495" y="1363"/>
                    </a:lnTo>
                    <a:lnTo>
                      <a:pt x="1399" y="1326"/>
                    </a:lnTo>
                    <a:lnTo>
                      <a:pt x="1387" y="1293"/>
                    </a:lnTo>
                    <a:lnTo>
                      <a:pt x="1371" y="1282"/>
                    </a:lnTo>
                    <a:lnTo>
                      <a:pt x="1344" y="1293"/>
                    </a:lnTo>
                    <a:lnTo>
                      <a:pt x="1327" y="1358"/>
                    </a:lnTo>
                    <a:lnTo>
                      <a:pt x="1339" y="1369"/>
                    </a:lnTo>
                    <a:lnTo>
                      <a:pt x="1339" y="1379"/>
                    </a:lnTo>
                    <a:lnTo>
                      <a:pt x="1290" y="1418"/>
                    </a:lnTo>
                    <a:lnTo>
                      <a:pt x="1274" y="1412"/>
                    </a:lnTo>
                    <a:lnTo>
                      <a:pt x="1246" y="1374"/>
                    </a:lnTo>
                    <a:lnTo>
                      <a:pt x="1230" y="1374"/>
                    </a:lnTo>
                    <a:lnTo>
                      <a:pt x="1197" y="1385"/>
                    </a:lnTo>
                    <a:lnTo>
                      <a:pt x="1181" y="1369"/>
                    </a:lnTo>
                    <a:lnTo>
                      <a:pt x="1171" y="1374"/>
                    </a:lnTo>
                    <a:lnTo>
                      <a:pt x="1127" y="1418"/>
                    </a:lnTo>
                    <a:lnTo>
                      <a:pt x="1073" y="1423"/>
                    </a:lnTo>
                    <a:lnTo>
                      <a:pt x="1057" y="1407"/>
                    </a:lnTo>
                    <a:lnTo>
                      <a:pt x="1008" y="1402"/>
                    </a:lnTo>
                    <a:lnTo>
                      <a:pt x="932" y="1298"/>
                    </a:lnTo>
                    <a:lnTo>
                      <a:pt x="883" y="1293"/>
                    </a:lnTo>
                    <a:lnTo>
                      <a:pt x="840" y="1272"/>
                    </a:lnTo>
                    <a:lnTo>
                      <a:pt x="824" y="1244"/>
                    </a:lnTo>
                    <a:lnTo>
                      <a:pt x="813" y="1244"/>
                    </a:lnTo>
                    <a:lnTo>
                      <a:pt x="808" y="1239"/>
                    </a:lnTo>
                    <a:lnTo>
                      <a:pt x="808" y="1233"/>
                    </a:lnTo>
                    <a:lnTo>
                      <a:pt x="808" y="1217"/>
                    </a:lnTo>
                    <a:lnTo>
                      <a:pt x="785" y="1207"/>
                    </a:lnTo>
                    <a:lnTo>
                      <a:pt x="775" y="1217"/>
                    </a:lnTo>
                    <a:lnTo>
                      <a:pt x="743" y="1207"/>
                    </a:lnTo>
                    <a:lnTo>
                      <a:pt x="737" y="1201"/>
                    </a:lnTo>
                    <a:lnTo>
                      <a:pt x="726" y="1179"/>
                    </a:lnTo>
                    <a:lnTo>
                      <a:pt x="704" y="1179"/>
                    </a:lnTo>
                    <a:lnTo>
                      <a:pt x="645" y="1233"/>
                    </a:lnTo>
                    <a:lnTo>
                      <a:pt x="678" y="1272"/>
                    </a:lnTo>
                    <a:lnTo>
                      <a:pt x="666" y="1277"/>
                    </a:lnTo>
                    <a:lnTo>
                      <a:pt x="569" y="1282"/>
                    </a:lnTo>
                    <a:lnTo>
                      <a:pt x="401" y="1249"/>
                    </a:lnTo>
                    <a:lnTo>
                      <a:pt x="309" y="1217"/>
                    </a:lnTo>
                    <a:lnTo>
                      <a:pt x="87" y="1249"/>
                    </a:lnTo>
                    <a:lnTo>
                      <a:pt x="76" y="1233"/>
                    </a:lnTo>
                    <a:lnTo>
                      <a:pt x="66" y="1207"/>
                    </a:lnTo>
                    <a:lnTo>
                      <a:pt x="76" y="1196"/>
                    </a:lnTo>
                    <a:lnTo>
                      <a:pt x="87" y="1174"/>
                    </a:lnTo>
                    <a:lnTo>
                      <a:pt x="108" y="1147"/>
                    </a:lnTo>
                    <a:lnTo>
                      <a:pt x="136" y="1066"/>
                    </a:lnTo>
                    <a:lnTo>
                      <a:pt x="113" y="1033"/>
                    </a:lnTo>
                    <a:lnTo>
                      <a:pt x="113" y="1007"/>
                    </a:lnTo>
                    <a:lnTo>
                      <a:pt x="119" y="991"/>
                    </a:lnTo>
                    <a:lnTo>
                      <a:pt x="119" y="968"/>
                    </a:lnTo>
                    <a:lnTo>
                      <a:pt x="130" y="926"/>
                    </a:lnTo>
                    <a:lnTo>
                      <a:pt x="152" y="903"/>
                    </a:lnTo>
                    <a:lnTo>
                      <a:pt x="162" y="866"/>
                    </a:lnTo>
                    <a:lnTo>
                      <a:pt x="178" y="801"/>
                    </a:lnTo>
                    <a:lnTo>
                      <a:pt x="178" y="763"/>
                    </a:lnTo>
                    <a:lnTo>
                      <a:pt x="162" y="704"/>
                    </a:lnTo>
                    <a:lnTo>
                      <a:pt x="141" y="666"/>
                    </a:lnTo>
                    <a:lnTo>
                      <a:pt x="130" y="655"/>
                    </a:lnTo>
                    <a:lnTo>
                      <a:pt x="130" y="634"/>
                    </a:lnTo>
                    <a:lnTo>
                      <a:pt x="125" y="617"/>
                    </a:lnTo>
                    <a:lnTo>
                      <a:pt x="108" y="585"/>
                    </a:lnTo>
                    <a:lnTo>
                      <a:pt x="87" y="569"/>
                    </a:lnTo>
                    <a:lnTo>
                      <a:pt x="76" y="552"/>
                    </a:lnTo>
                    <a:lnTo>
                      <a:pt x="92" y="515"/>
                    </a:lnTo>
                    <a:lnTo>
                      <a:pt x="66" y="460"/>
                    </a:lnTo>
                    <a:lnTo>
                      <a:pt x="22" y="423"/>
                    </a:lnTo>
                    <a:lnTo>
                      <a:pt x="6" y="395"/>
                    </a:lnTo>
                    <a:lnTo>
                      <a:pt x="0" y="28"/>
                    </a:lnTo>
                    <a:close/>
                  </a:path>
                </a:pathLst>
              </a:custGeom>
              <a:solidFill>
                <a:schemeClr val="tx1">
                  <a:lumMod val="65000"/>
                  <a:lumOff val="35000"/>
                </a:schemeClr>
              </a:solidFill>
              <a:ln w="9525">
                <a:solidFill>
                  <a:schemeClr val="tx1">
                    <a:lumMod val="65000"/>
                    <a:lumOff val="35000"/>
                  </a:schemeClr>
                </a:solidFill>
                <a:round/>
                <a:headEnd/>
                <a:tailEnd/>
              </a:ln>
            </p:spPr>
          </p:sp>
          <p:sp>
            <p:nvSpPr>
              <p:cNvPr id="109" name="AR"/>
              <p:cNvSpPr>
                <a:spLocks/>
              </p:cNvSpPr>
              <p:nvPr/>
            </p:nvSpPr>
            <p:spPr bwMode="auto">
              <a:xfrm>
                <a:off x="2748982" y="2320747"/>
                <a:ext cx="361624" cy="321620"/>
              </a:xfrm>
              <a:custGeom>
                <a:avLst/>
                <a:gdLst>
                  <a:gd name="T0" fmla="*/ 0 w 1469"/>
                  <a:gd name="T1" fmla="*/ 2147483647 h 1342"/>
                  <a:gd name="T2" fmla="*/ 2147483647 w 1469"/>
                  <a:gd name="T3" fmla="*/ 0 h 1342"/>
                  <a:gd name="T4" fmla="*/ 2147483647 w 1469"/>
                  <a:gd name="T5" fmla="*/ 2147483647 h 1342"/>
                  <a:gd name="T6" fmla="*/ 2147483647 w 1469"/>
                  <a:gd name="T7" fmla="*/ 2147483647 h 1342"/>
                  <a:gd name="T8" fmla="*/ 2147483647 w 1469"/>
                  <a:gd name="T9" fmla="*/ 2147483647 h 1342"/>
                  <a:gd name="T10" fmla="*/ 2147483647 w 1469"/>
                  <a:gd name="T11" fmla="*/ 2147483647 h 1342"/>
                  <a:gd name="T12" fmla="*/ 2147483647 w 1469"/>
                  <a:gd name="T13" fmla="*/ 2147483647 h 1342"/>
                  <a:gd name="T14" fmla="*/ 2147483647 w 1469"/>
                  <a:gd name="T15" fmla="*/ 2147483647 h 1342"/>
                  <a:gd name="T16" fmla="*/ 2147483647 w 1469"/>
                  <a:gd name="T17" fmla="*/ 2147483647 h 1342"/>
                  <a:gd name="T18" fmla="*/ 2147483647 w 1469"/>
                  <a:gd name="T19" fmla="*/ 2147483647 h 1342"/>
                  <a:gd name="T20" fmla="*/ 2147483647 w 1469"/>
                  <a:gd name="T21" fmla="*/ 2147483647 h 1342"/>
                  <a:gd name="T22" fmla="*/ 2147483647 w 1469"/>
                  <a:gd name="T23" fmla="*/ 2147483647 h 1342"/>
                  <a:gd name="T24" fmla="*/ 2147483647 w 1469"/>
                  <a:gd name="T25" fmla="*/ 2147483647 h 1342"/>
                  <a:gd name="T26" fmla="*/ 2147483647 w 1469"/>
                  <a:gd name="T27" fmla="*/ 2147483647 h 1342"/>
                  <a:gd name="T28" fmla="*/ 2147483647 w 1469"/>
                  <a:gd name="T29" fmla="*/ 2147483647 h 1342"/>
                  <a:gd name="T30" fmla="*/ 2147483647 w 1469"/>
                  <a:gd name="T31" fmla="*/ 2147483647 h 1342"/>
                  <a:gd name="T32" fmla="*/ 2147483647 w 1469"/>
                  <a:gd name="T33" fmla="*/ 2147483647 h 1342"/>
                  <a:gd name="T34" fmla="*/ 2147483647 w 1469"/>
                  <a:gd name="T35" fmla="*/ 2147483647 h 1342"/>
                  <a:gd name="T36" fmla="*/ 2147483647 w 1469"/>
                  <a:gd name="T37" fmla="*/ 2147483647 h 1342"/>
                  <a:gd name="T38" fmla="*/ 2147483647 w 1469"/>
                  <a:gd name="T39" fmla="*/ 2147483647 h 1342"/>
                  <a:gd name="T40" fmla="*/ 2147483647 w 1469"/>
                  <a:gd name="T41" fmla="*/ 2147483647 h 1342"/>
                  <a:gd name="T42" fmla="*/ 2147483647 w 1469"/>
                  <a:gd name="T43" fmla="*/ 2147483647 h 1342"/>
                  <a:gd name="T44" fmla="*/ 2147483647 w 1469"/>
                  <a:gd name="T45" fmla="*/ 2147483647 h 1342"/>
                  <a:gd name="T46" fmla="*/ 2147483647 w 1469"/>
                  <a:gd name="T47" fmla="*/ 2147483647 h 1342"/>
                  <a:gd name="T48" fmla="*/ 2147483647 w 1469"/>
                  <a:gd name="T49" fmla="*/ 2147483647 h 1342"/>
                  <a:gd name="T50" fmla="*/ 2147483647 w 1469"/>
                  <a:gd name="T51" fmla="*/ 2147483647 h 1342"/>
                  <a:gd name="T52" fmla="*/ 2147483647 w 1469"/>
                  <a:gd name="T53" fmla="*/ 2147483647 h 1342"/>
                  <a:gd name="T54" fmla="*/ 2147483647 w 1469"/>
                  <a:gd name="T55" fmla="*/ 2147483647 h 1342"/>
                  <a:gd name="T56" fmla="*/ 2147483647 w 1469"/>
                  <a:gd name="T57" fmla="*/ 2147483647 h 1342"/>
                  <a:gd name="T58" fmla="*/ 2147483647 w 1469"/>
                  <a:gd name="T59" fmla="*/ 2147483647 h 1342"/>
                  <a:gd name="T60" fmla="*/ 2147483647 w 1469"/>
                  <a:gd name="T61" fmla="*/ 2147483647 h 1342"/>
                  <a:gd name="T62" fmla="*/ 2147483647 w 1469"/>
                  <a:gd name="T63" fmla="*/ 2147483647 h 1342"/>
                  <a:gd name="T64" fmla="*/ 2147483647 w 1469"/>
                  <a:gd name="T65" fmla="*/ 2147483647 h 1342"/>
                  <a:gd name="T66" fmla="*/ 2147483647 w 1469"/>
                  <a:gd name="T67" fmla="*/ 2147483647 h 1342"/>
                  <a:gd name="T68" fmla="*/ 2147483647 w 1469"/>
                  <a:gd name="T69" fmla="*/ 2147483647 h 1342"/>
                  <a:gd name="T70" fmla="*/ 2147483647 w 1469"/>
                  <a:gd name="T71" fmla="*/ 2147483647 h 1342"/>
                  <a:gd name="T72" fmla="*/ 2147483647 w 1469"/>
                  <a:gd name="T73" fmla="*/ 2147483647 h 1342"/>
                  <a:gd name="T74" fmla="*/ 2147483647 w 1469"/>
                  <a:gd name="T75" fmla="*/ 2147483647 h 1342"/>
                  <a:gd name="T76" fmla="*/ 2147483647 w 1469"/>
                  <a:gd name="T77" fmla="*/ 2147483647 h 1342"/>
                  <a:gd name="T78" fmla="*/ 2147483647 w 1469"/>
                  <a:gd name="T79" fmla="*/ 2147483647 h 1342"/>
                  <a:gd name="T80" fmla="*/ 2147483647 w 1469"/>
                  <a:gd name="T81" fmla="*/ 2147483647 h 1342"/>
                  <a:gd name="T82" fmla="*/ 2147483647 w 1469"/>
                  <a:gd name="T83" fmla="*/ 2147483647 h 1342"/>
                  <a:gd name="T84" fmla="*/ 2147483647 w 1469"/>
                  <a:gd name="T85" fmla="*/ 2147483647 h 1342"/>
                  <a:gd name="T86" fmla="*/ 2147483647 w 1469"/>
                  <a:gd name="T87" fmla="*/ 2147483647 h 1342"/>
                  <a:gd name="T88" fmla="*/ 2147483647 w 1469"/>
                  <a:gd name="T89" fmla="*/ 2147483647 h 1342"/>
                  <a:gd name="T90" fmla="*/ 2147483647 w 1469"/>
                  <a:gd name="T91" fmla="*/ 2147483647 h 1342"/>
                  <a:gd name="T92" fmla="*/ 2147483647 w 1469"/>
                  <a:gd name="T93" fmla="*/ 2147483647 h 1342"/>
                  <a:gd name="T94" fmla="*/ 2147483647 w 1469"/>
                  <a:gd name="T95" fmla="*/ 2147483647 h 1342"/>
                  <a:gd name="T96" fmla="*/ 0 w 1469"/>
                  <a:gd name="T97" fmla="*/ 2147483647 h 13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9"/>
                  <a:gd name="T148" fmla="*/ 0 h 1342"/>
                  <a:gd name="T149" fmla="*/ 1469 w 1469"/>
                  <a:gd name="T150" fmla="*/ 1342 h 13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9" h="1342">
                    <a:moveTo>
                      <a:pt x="0" y="55"/>
                    </a:moveTo>
                    <a:lnTo>
                      <a:pt x="1322" y="0"/>
                    </a:lnTo>
                    <a:lnTo>
                      <a:pt x="1317" y="17"/>
                    </a:lnTo>
                    <a:lnTo>
                      <a:pt x="1343" y="33"/>
                    </a:lnTo>
                    <a:lnTo>
                      <a:pt x="1355" y="65"/>
                    </a:lnTo>
                    <a:lnTo>
                      <a:pt x="1350" y="93"/>
                    </a:lnTo>
                    <a:lnTo>
                      <a:pt x="1311" y="125"/>
                    </a:lnTo>
                    <a:lnTo>
                      <a:pt x="1273" y="168"/>
                    </a:lnTo>
                    <a:lnTo>
                      <a:pt x="1268" y="195"/>
                    </a:lnTo>
                    <a:lnTo>
                      <a:pt x="1469" y="179"/>
                    </a:lnTo>
                    <a:lnTo>
                      <a:pt x="1463" y="195"/>
                    </a:lnTo>
                    <a:lnTo>
                      <a:pt x="1469" y="217"/>
                    </a:lnTo>
                    <a:lnTo>
                      <a:pt x="1452" y="249"/>
                    </a:lnTo>
                    <a:lnTo>
                      <a:pt x="1415" y="288"/>
                    </a:lnTo>
                    <a:lnTo>
                      <a:pt x="1403" y="363"/>
                    </a:lnTo>
                    <a:lnTo>
                      <a:pt x="1360" y="411"/>
                    </a:lnTo>
                    <a:lnTo>
                      <a:pt x="1371" y="455"/>
                    </a:lnTo>
                    <a:lnTo>
                      <a:pt x="1371" y="525"/>
                    </a:lnTo>
                    <a:lnTo>
                      <a:pt x="1360" y="525"/>
                    </a:lnTo>
                    <a:lnTo>
                      <a:pt x="1322" y="558"/>
                    </a:lnTo>
                    <a:lnTo>
                      <a:pt x="1322" y="579"/>
                    </a:lnTo>
                    <a:lnTo>
                      <a:pt x="1262" y="628"/>
                    </a:lnTo>
                    <a:lnTo>
                      <a:pt x="1241" y="687"/>
                    </a:lnTo>
                    <a:lnTo>
                      <a:pt x="1246" y="741"/>
                    </a:lnTo>
                    <a:lnTo>
                      <a:pt x="1241" y="780"/>
                    </a:lnTo>
                    <a:lnTo>
                      <a:pt x="1187" y="812"/>
                    </a:lnTo>
                    <a:lnTo>
                      <a:pt x="1149" y="866"/>
                    </a:lnTo>
                    <a:lnTo>
                      <a:pt x="1133" y="882"/>
                    </a:lnTo>
                    <a:lnTo>
                      <a:pt x="1133" y="931"/>
                    </a:lnTo>
                    <a:lnTo>
                      <a:pt x="1106" y="963"/>
                    </a:lnTo>
                    <a:lnTo>
                      <a:pt x="1106" y="1001"/>
                    </a:lnTo>
                    <a:lnTo>
                      <a:pt x="1084" y="1050"/>
                    </a:lnTo>
                    <a:lnTo>
                      <a:pt x="1057" y="1103"/>
                    </a:lnTo>
                    <a:lnTo>
                      <a:pt x="1068" y="1158"/>
                    </a:lnTo>
                    <a:lnTo>
                      <a:pt x="1094" y="1185"/>
                    </a:lnTo>
                    <a:lnTo>
                      <a:pt x="1100" y="1223"/>
                    </a:lnTo>
                    <a:lnTo>
                      <a:pt x="1111" y="1233"/>
                    </a:lnTo>
                    <a:lnTo>
                      <a:pt x="1111" y="1250"/>
                    </a:lnTo>
                    <a:lnTo>
                      <a:pt x="1094" y="1261"/>
                    </a:lnTo>
                    <a:lnTo>
                      <a:pt x="1084" y="1293"/>
                    </a:lnTo>
                    <a:lnTo>
                      <a:pt x="1089" y="1314"/>
                    </a:lnTo>
                    <a:lnTo>
                      <a:pt x="195" y="1342"/>
                    </a:lnTo>
                    <a:lnTo>
                      <a:pt x="189" y="1142"/>
                    </a:lnTo>
                    <a:lnTo>
                      <a:pt x="147" y="1131"/>
                    </a:lnTo>
                    <a:lnTo>
                      <a:pt x="103" y="1147"/>
                    </a:lnTo>
                    <a:lnTo>
                      <a:pt x="92" y="1147"/>
                    </a:lnTo>
                    <a:lnTo>
                      <a:pt x="49" y="1109"/>
                    </a:lnTo>
                    <a:lnTo>
                      <a:pt x="54" y="455"/>
                    </a:lnTo>
                    <a:lnTo>
                      <a:pt x="0" y="55"/>
                    </a:lnTo>
                    <a:close/>
                  </a:path>
                </a:pathLst>
              </a:custGeom>
              <a:solidFill>
                <a:schemeClr val="tx1">
                  <a:lumMod val="65000"/>
                  <a:lumOff val="35000"/>
                </a:schemeClr>
              </a:solidFill>
              <a:ln w="9525">
                <a:solidFill>
                  <a:schemeClr val="tx1">
                    <a:lumMod val="65000"/>
                    <a:lumOff val="35000"/>
                  </a:schemeClr>
                </a:solidFill>
                <a:round/>
                <a:headEnd/>
                <a:tailEnd/>
              </a:ln>
            </p:spPr>
          </p:sp>
        </p:grpSp>
        <p:sp>
          <p:nvSpPr>
            <p:cNvPr id="31" name="ID"/>
            <p:cNvSpPr>
              <a:spLocks/>
            </p:cNvSpPr>
            <p:nvPr/>
          </p:nvSpPr>
          <p:spPr bwMode="auto">
            <a:xfrm>
              <a:off x="1254269" y="1066425"/>
              <a:ext cx="425914" cy="691484"/>
            </a:xfrm>
            <a:custGeom>
              <a:avLst/>
              <a:gdLst>
                <a:gd name="T0" fmla="*/ 2147483647 w 1761"/>
                <a:gd name="T1" fmla="*/ 2147483647 h 2845"/>
                <a:gd name="T2" fmla="*/ 2147483647 w 1761"/>
                <a:gd name="T3" fmla="*/ 2147483647 h 2845"/>
                <a:gd name="T4" fmla="*/ 2147483647 w 1761"/>
                <a:gd name="T5" fmla="*/ 2147483647 h 2845"/>
                <a:gd name="T6" fmla="*/ 2147483647 w 1761"/>
                <a:gd name="T7" fmla="*/ 2147483647 h 2845"/>
                <a:gd name="T8" fmla="*/ 2147483647 w 1761"/>
                <a:gd name="T9" fmla="*/ 2147483647 h 2845"/>
                <a:gd name="T10" fmla="*/ 2147483647 w 1761"/>
                <a:gd name="T11" fmla="*/ 2147483647 h 2845"/>
                <a:gd name="T12" fmla="*/ 2147483647 w 1761"/>
                <a:gd name="T13" fmla="*/ 2147483647 h 2845"/>
                <a:gd name="T14" fmla="*/ 2147483647 w 1761"/>
                <a:gd name="T15" fmla="*/ 2147483647 h 2845"/>
                <a:gd name="T16" fmla="*/ 2147483647 w 1761"/>
                <a:gd name="T17" fmla="*/ 2147483647 h 2845"/>
                <a:gd name="T18" fmla="*/ 2147483647 w 1761"/>
                <a:gd name="T19" fmla="*/ 2147483647 h 2845"/>
                <a:gd name="T20" fmla="*/ 2147483647 w 1761"/>
                <a:gd name="T21" fmla="*/ 2147483647 h 2845"/>
                <a:gd name="T22" fmla="*/ 2147483647 w 1761"/>
                <a:gd name="T23" fmla="*/ 2147483647 h 2845"/>
                <a:gd name="T24" fmla="*/ 2147483647 w 1761"/>
                <a:gd name="T25" fmla="*/ 2147483647 h 2845"/>
                <a:gd name="T26" fmla="*/ 2147483647 w 1761"/>
                <a:gd name="T27" fmla="*/ 2147483647 h 2845"/>
                <a:gd name="T28" fmla="*/ 2147483647 w 1761"/>
                <a:gd name="T29" fmla="*/ 0 h 2845"/>
                <a:gd name="T30" fmla="*/ 2147483647 w 1761"/>
                <a:gd name="T31" fmla="*/ 2147483647 h 2845"/>
                <a:gd name="T32" fmla="*/ 2147483647 w 1761"/>
                <a:gd name="T33" fmla="*/ 2147483647 h 2845"/>
                <a:gd name="T34" fmla="*/ 2147483647 w 1761"/>
                <a:gd name="T35" fmla="*/ 2147483647 h 2845"/>
                <a:gd name="T36" fmla="*/ 2147483647 w 1761"/>
                <a:gd name="T37" fmla="*/ 2147483647 h 2845"/>
                <a:gd name="T38" fmla="*/ 2147483647 w 1761"/>
                <a:gd name="T39" fmla="*/ 2147483647 h 2845"/>
                <a:gd name="T40" fmla="*/ 2147483647 w 1761"/>
                <a:gd name="T41" fmla="*/ 2147483647 h 2845"/>
                <a:gd name="T42" fmla="*/ 2147483647 w 1761"/>
                <a:gd name="T43" fmla="*/ 2147483647 h 2845"/>
                <a:gd name="T44" fmla="*/ 2147483647 w 1761"/>
                <a:gd name="T45" fmla="*/ 2147483647 h 2845"/>
                <a:gd name="T46" fmla="*/ 2147483647 w 1761"/>
                <a:gd name="T47" fmla="*/ 2147483647 h 2845"/>
                <a:gd name="T48" fmla="*/ 2147483647 w 1761"/>
                <a:gd name="T49" fmla="*/ 2147483647 h 2845"/>
                <a:gd name="T50" fmla="*/ 2147483647 w 1761"/>
                <a:gd name="T51" fmla="*/ 2147483647 h 2845"/>
                <a:gd name="T52" fmla="*/ 2147483647 w 1761"/>
                <a:gd name="T53" fmla="*/ 2147483647 h 2845"/>
                <a:gd name="T54" fmla="*/ 2147483647 w 1761"/>
                <a:gd name="T55" fmla="*/ 2147483647 h 2845"/>
                <a:gd name="T56" fmla="*/ 2147483647 w 1761"/>
                <a:gd name="T57" fmla="*/ 2147483647 h 2845"/>
                <a:gd name="T58" fmla="*/ 2147483647 w 1761"/>
                <a:gd name="T59" fmla="*/ 2147483647 h 2845"/>
                <a:gd name="T60" fmla="*/ 2147483647 w 1761"/>
                <a:gd name="T61" fmla="*/ 2147483647 h 2845"/>
                <a:gd name="T62" fmla="*/ 2147483647 w 1761"/>
                <a:gd name="T63" fmla="*/ 2147483647 h 2845"/>
                <a:gd name="T64" fmla="*/ 2147483647 w 1761"/>
                <a:gd name="T65" fmla="*/ 2147483647 h 2845"/>
                <a:gd name="T66" fmla="*/ 2147483647 w 1761"/>
                <a:gd name="T67" fmla="*/ 2147483647 h 2845"/>
                <a:gd name="T68" fmla="*/ 2147483647 w 1761"/>
                <a:gd name="T69" fmla="*/ 2147483647 h 2845"/>
                <a:gd name="T70" fmla="*/ 2147483647 w 1761"/>
                <a:gd name="T71" fmla="*/ 2147483647 h 2845"/>
                <a:gd name="T72" fmla="*/ 2147483647 w 1761"/>
                <a:gd name="T73" fmla="*/ 2147483647 h 2845"/>
                <a:gd name="T74" fmla="*/ 2147483647 w 1761"/>
                <a:gd name="T75" fmla="*/ 2147483647 h 2845"/>
                <a:gd name="T76" fmla="*/ 2147483647 w 1761"/>
                <a:gd name="T77" fmla="*/ 2147483647 h 2845"/>
                <a:gd name="T78" fmla="*/ 2147483647 w 1761"/>
                <a:gd name="T79" fmla="*/ 2147483647 h 2845"/>
                <a:gd name="T80" fmla="*/ 2147483647 w 1761"/>
                <a:gd name="T81" fmla="*/ 2147483647 h 2845"/>
                <a:gd name="T82" fmla="*/ 2147483647 w 1761"/>
                <a:gd name="T83" fmla="*/ 2147483647 h 2845"/>
                <a:gd name="T84" fmla="*/ 2147483647 w 1761"/>
                <a:gd name="T85" fmla="*/ 2147483647 h 2845"/>
                <a:gd name="T86" fmla="*/ 2147483647 w 1761"/>
                <a:gd name="T87" fmla="*/ 2147483647 h 2845"/>
                <a:gd name="T88" fmla="*/ 2147483647 w 1761"/>
                <a:gd name="T89" fmla="*/ 2147483647 h 2845"/>
                <a:gd name="T90" fmla="*/ 2147483647 w 1761"/>
                <a:gd name="T91" fmla="*/ 2147483647 h 2845"/>
                <a:gd name="T92" fmla="*/ 2147483647 w 1761"/>
                <a:gd name="T93" fmla="*/ 2147483647 h 2845"/>
                <a:gd name="T94" fmla="*/ 2147483647 w 1761"/>
                <a:gd name="T95" fmla="*/ 2147483647 h 2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61"/>
                <a:gd name="T145" fmla="*/ 0 h 2845"/>
                <a:gd name="T146" fmla="*/ 1761 w 1761"/>
                <a:gd name="T147" fmla="*/ 2845 h 28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61" h="2845">
                  <a:moveTo>
                    <a:pt x="0" y="2537"/>
                  </a:moveTo>
                  <a:lnTo>
                    <a:pt x="146" y="1877"/>
                  </a:lnTo>
                  <a:lnTo>
                    <a:pt x="184" y="1828"/>
                  </a:lnTo>
                  <a:lnTo>
                    <a:pt x="184" y="1785"/>
                  </a:lnTo>
                  <a:lnTo>
                    <a:pt x="195" y="1785"/>
                  </a:lnTo>
                  <a:lnTo>
                    <a:pt x="200" y="1769"/>
                  </a:lnTo>
                  <a:lnTo>
                    <a:pt x="211" y="1747"/>
                  </a:lnTo>
                  <a:lnTo>
                    <a:pt x="190" y="1720"/>
                  </a:lnTo>
                  <a:lnTo>
                    <a:pt x="151" y="1699"/>
                  </a:lnTo>
                  <a:lnTo>
                    <a:pt x="141" y="1676"/>
                  </a:lnTo>
                  <a:lnTo>
                    <a:pt x="151" y="1634"/>
                  </a:lnTo>
                  <a:lnTo>
                    <a:pt x="216" y="1530"/>
                  </a:lnTo>
                  <a:lnTo>
                    <a:pt x="260" y="1514"/>
                  </a:lnTo>
                  <a:lnTo>
                    <a:pt x="287" y="1481"/>
                  </a:lnTo>
                  <a:lnTo>
                    <a:pt x="292" y="1460"/>
                  </a:lnTo>
                  <a:lnTo>
                    <a:pt x="314" y="1434"/>
                  </a:lnTo>
                  <a:lnTo>
                    <a:pt x="439" y="1239"/>
                  </a:lnTo>
                  <a:lnTo>
                    <a:pt x="434" y="1190"/>
                  </a:lnTo>
                  <a:lnTo>
                    <a:pt x="406" y="1168"/>
                  </a:lnTo>
                  <a:lnTo>
                    <a:pt x="379" y="1158"/>
                  </a:lnTo>
                  <a:lnTo>
                    <a:pt x="358" y="1125"/>
                  </a:lnTo>
                  <a:lnTo>
                    <a:pt x="352" y="1093"/>
                  </a:lnTo>
                  <a:lnTo>
                    <a:pt x="346" y="1044"/>
                  </a:lnTo>
                  <a:lnTo>
                    <a:pt x="358" y="1028"/>
                  </a:lnTo>
                  <a:lnTo>
                    <a:pt x="369" y="1012"/>
                  </a:lnTo>
                  <a:lnTo>
                    <a:pt x="346" y="979"/>
                  </a:lnTo>
                  <a:lnTo>
                    <a:pt x="346" y="947"/>
                  </a:lnTo>
                  <a:lnTo>
                    <a:pt x="358" y="936"/>
                  </a:lnTo>
                  <a:lnTo>
                    <a:pt x="569" y="0"/>
                  </a:lnTo>
                  <a:lnTo>
                    <a:pt x="563" y="0"/>
                  </a:lnTo>
                  <a:lnTo>
                    <a:pt x="797" y="60"/>
                  </a:lnTo>
                  <a:lnTo>
                    <a:pt x="737" y="417"/>
                  </a:lnTo>
                  <a:lnTo>
                    <a:pt x="774" y="513"/>
                  </a:lnTo>
                  <a:lnTo>
                    <a:pt x="791" y="573"/>
                  </a:lnTo>
                  <a:lnTo>
                    <a:pt x="774" y="611"/>
                  </a:lnTo>
                  <a:lnTo>
                    <a:pt x="758" y="627"/>
                  </a:lnTo>
                  <a:lnTo>
                    <a:pt x="781" y="649"/>
                  </a:lnTo>
                  <a:lnTo>
                    <a:pt x="807" y="687"/>
                  </a:lnTo>
                  <a:lnTo>
                    <a:pt x="872" y="752"/>
                  </a:lnTo>
                  <a:lnTo>
                    <a:pt x="916" y="849"/>
                  </a:lnTo>
                  <a:lnTo>
                    <a:pt x="927" y="893"/>
                  </a:lnTo>
                  <a:lnTo>
                    <a:pt x="948" y="942"/>
                  </a:lnTo>
                  <a:lnTo>
                    <a:pt x="986" y="942"/>
                  </a:lnTo>
                  <a:lnTo>
                    <a:pt x="986" y="973"/>
                  </a:lnTo>
                  <a:lnTo>
                    <a:pt x="1046" y="979"/>
                  </a:lnTo>
                  <a:lnTo>
                    <a:pt x="1062" y="1001"/>
                  </a:lnTo>
                  <a:lnTo>
                    <a:pt x="1002" y="1119"/>
                  </a:lnTo>
                  <a:lnTo>
                    <a:pt x="1007" y="1142"/>
                  </a:lnTo>
                  <a:lnTo>
                    <a:pt x="986" y="1158"/>
                  </a:lnTo>
                  <a:lnTo>
                    <a:pt x="981" y="1217"/>
                  </a:lnTo>
                  <a:lnTo>
                    <a:pt x="986" y="1223"/>
                  </a:lnTo>
                  <a:lnTo>
                    <a:pt x="986" y="1255"/>
                  </a:lnTo>
                  <a:lnTo>
                    <a:pt x="943" y="1282"/>
                  </a:lnTo>
                  <a:lnTo>
                    <a:pt x="943" y="1314"/>
                  </a:lnTo>
                  <a:lnTo>
                    <a:pt x="948" y="1336"/>
                  </a:lnTo>
                  <a:lnTo>
                    <a:pt x="932" y="1369"/>
                  </a:lnTo>
                  <a:lnTo>
                    <a:pt x="986" y="1418"/>
                  </a:lnTo>
                  <a:lnTo>
                    <a:pt x="1002" y="1411"/>
                  </a:lnTo>
                  <a:lnTo>
                    <a:pt x="1078" y="1353"/>
                  </a:lnTo>
                  <a:lnTo>
                    <a:pt x="1089" y="1341"/>
                  </a:lnTo>
                  <a:lnTo>
                    <a:pt x="1100" y="1353"/>
                  </a:lnTo>
                  <a:lnTo>
                    <a:pt x="1111" y="1379"/>
                  </a:lnTo>
                  <a:lnTo>
                    <a:pt x="1121" y="1385"/>
                  </a:lnTo>
                  <a:lnTo>
                    <a:pt x="1132" y="1395"/>
                  </a:lnTo>
                  <a:lnTo>
                    <a:pt x="1127" y="1444"/>
                  </a:lnTo>
                  <a:lnTo>
                    <a:pt x="1127" y="1514"/>
                  </a:lnTo>
                  <a:lnTo>
                    <a:pt x="1144" y="1563"/>
                  </a:lnTo>
                  <a:lnTo>
                    <a:pt x="1176" y="1606"/>
                  </a:lnTo>
                  <a:lnTo>
                    <a:pt x="1170" y="1634"/>
                  </a:lnTo>
                  <a:lnTo>
                    <a:pt x="1154" y="1666"/>
                  </a:lnTo>
                  <a:lnTo>
                    <a:pt x="1181" y="1709"/>
                  </a:lnTo>
                  <a:lnTo>
                    <a:pt x="1214" y="1709"/>
                  </a:lnTo>
                  <a:lnTo>
                    <a:pt x="1241" y="1747"/>
                  </a:lnTo>
                  <a:lnTo>
                    <a:pt x="1246" y="1769"/>
                  </a:lnTo>
                  <a:lnTo>
                    <a:pt x="1235" y="1817"/>
                  </a:lnTo>
                  <a:lnTo>
                    <a:pt x="1235" y="1828"/>
                  </a:lnTo>
                  <a:lnTo>
                    <a:pt x="1257" y="1871"/>
                  </a:lnTo>
                  <a:lnTo>
                    <a:pt x="1290" y="1893"/>
                  </a:lnTo>
                  <a:lnTo>
                    <a:pt x="1306" y="1855"/>
                  </a:lnTo>
                  <a:lnTo>
                    <a:pt x="1328" y="1845"/>
                  </a:lnTo>
                  <a:lnTo>
                    <a:pt x="1381" y="1866"/>
                  </a:lnTo>
                  <a:lnTo>
                    <a:pt x="1409" y="1871"/>
                  </a:lnTo>
                  <a:lnTo>
                    <a:pt x="1436" y="1850"/>
                  </a:lnTo>
                  <a:lnTo>
                    <a:pt x="1453" y="1845"/>
                  </a:lnTo>
                  <a:lnTo>
                    <a:pt x="1468" y="1861"/>
                  </a:lnTo>
                  <a:lnTo>
                    <a:pt x="1539" y="1866"/>
                  </a:lnTo>
                  <a:lnTo>
                    <a:pt x="1572" y="1882"/>
                  </a:lnTo>
                  <a:lnTo>
                    <a:pt x="1582" y="1871"/>
                  </a:lnTo>
                  <a:lnTo>
                    <a:pt x="1658" y="1877"/>
                  </a:lnTo>
                  <a:lnTo>
                    <a:pt x="1653" y="1845"/>
                  </a:lnTo>
                  <a:lnTo>
                    <a:pt x="1685" y="1817"/>
                  </a:lnTo>
                  <a:lnTo>
                    <a:pt x="1723" y="1855"/>
                  </a:lnTo>
                  <a:lnTo>
                    <a:pt x="1734" y="1904"/>
                  </a:lnTo>
                  <a:lnTo>
                    <a:pt x="1761" y="1925"/>
                  </a:lnTo>
                  <a:lnTo>
                    <a:pt x="1625" y="2845"/>
                  </a:lnTo>
                  <a:lnTo>
                    <a:pt x="807" y="2699"/>
                  </a:lnTo>
                  <a:lnTo>
                    <a:pt x="0" y="2537"/>
                  </a:lnTo>
                  <a:close/>
                </a:path>
              </a:pathLst>
            </a:custGeom>
            <a:solidFill>
              <a:schemeClr val="bg2">
                <a:lumMod val="20000"/>
                <a:lumOff val="80000"/>
              </a:schemeClr>
            </a:solidFill>
            <a:ln w="9525">
              <a:solidFill>
                <a:schemeClr val="bg2">
                  <a:lumMod val="20000"/>
                  <a:lumOff val="80000"/>
                </a:schemeClr>
              </a:solidFill>
              <a:round/>
              <a:headEnd/>
              <a:tailEnd/>
            </a:ln>
          </p:spPr>
        </p:sp>
        <p:sp>
          <p:nvSpPr>
            <p:cNvPr id="32" name="MT"/>
            <p:cNvSpPr>
              <a:spLocks/>
            </p:cNvSpPr>
            <p:nvPr/>
          </p:nvSpPr>
          <p:spPr bwMode="auto">
            <a:xfrm>
              <a:off x="1431064" y="1074465"/>
              <a:ext cx="731287" cy="466350"/>
            </a:xfrm>
            <a:custGeom>
              <a:avLst/>
              <a:gdLst>
                <a:gd name="T0" fmla="*/ 2147483647 w 3008"/>
                <a:gd name="T1" fmla="*/ 2147483647 h 1908"/>
                <a:gd name="T2" fmla="*/ 2147483647 w 3008"/>
                <a:gd name="T3" fmla="*/ 2147483647 h 1908"/>
                <a:gd name="T4" fmla="*/ 2147483647 w 3008"/>
                <a:gd name="T5" fmla="*/ 2147483647 h 1908"/>
                <a:gd name="T6" fmla="*/ 2147483647 w 3008"/>
                <a:gd name="T7" fmla="*/ 2147483647 h 1908"/>
                <a:gd name="T8" fmla="*/ 2147483647 w 3008"/>
                <a:gd name="T9" fmla="*/ 2147483647 h 1908"/>
                <a:gd name="T10" fmla="*/ 2147483647 w 3008"/>
                <a:gd name="T11" fmla="*/ 2147483647 h 1908"/>
                <a:gd name="T12" fmla="*/ 2147483647 w 3008"/>
                <a:gd name="T13" fmla="*/ 2147483647 h 1908"/>
                <a:gd name="T14" fmla="*/ 2147483647 w 3008"/>
                <a:gd name="T15" fmla="*/ 2147483647 h 1908"/>
                <a:gd name="T16" fmla="*/ 2147483647 w 3008"/>
                <a:gd name="T17" fmla="*/ 2147483647 h 1908"/>
                <a:gd name="T18" fmla="*/ 2147483647 w 3008"/>
                <a:gd name="T19" fmla="*/ 2147483647 h 1908"/>
                <a:gd name="T20" fmla="*/ 2147483647 w 3008"/>
                <a:gd name="T21" fmla="*/ 2147483647 h 1908"/>
                <a:gd name="T22" fmla="*/ 2147483647 w 3008"/>
                <a:gd name="T23" fmla="*/ 2147483647 h 1908"/>
                <a:gd name="T24" fmla="*/ 2147483647 w 3008"/>
                <a:gd name="T25" fmla="*/ 2147483647 h 1908"/>
                <a:gd name="T26" fmla="*/ 2147483647 w 3008"/>
                <a:gd name="T27" fmla="*/ 2147483647 h 1908"/>
                <a:gd name="T28" fmla="*/ 2147483647 w 3008"/>
                <a:gd name="T29" fmla="*/ 2147483647 h 1908"/>
                <a:gd name="T30" fmla="*/ 2147483647 w 3008"/>
                <a:gd name="T31" fmla="*/ 2147483647 h 1908"/>
                <a:gd name="T32" fmla="*/ 2147483647 w 3008"/>
                <a:gd name="T33" fmla="*/ 2147483647 h 1908"/>
                <a:gd name="T34" fmla="*/ 2147483647 w 3008"/>
                <a:gd name="T35" fmla="*/ 2147483647 h 1908"/>
                <a:gd name="T36" fmla="*/ 2147483647 w 3008"/>
                <a:gd name="T37" fmla="*/ 2147483647 h 1908"/>
                <a:gd name="T38" fmla="*/ 2147483647 w 3008"/>
                <a:gd name="T39" fmla="*/ 2147483647 h 1908"/>
                <a:gd name="T40" fmla="*/ 2147483647 w 3008"/>
                <a:gd name="T41" fmla="*/ 2147483647 h 1908"/>
                <a:gd name="T42" fmla="*/ 2147483647 w 3008"/>
                <a:gd name="T43" fmla="*/ 2147483647 h 1908"/>
                <a:gd name="T44" fmla="*/ 2147483647 w 3008"/>
                <a:gd name="T45" fmla="*/ 2147483647 h 1908"/>
                <a:gd name="T46" fmla="*/ 2147483647 w 3008"/>
                <a:gd name="T47" fmla="*/ 2147483647 h 1908"/>
                <a:gd name="T48" fmla="*/ 2147483647 w 3008"/>
                <a:gd name="T49" fmla="*/ 2147483647 h 1908"/>
                <a:gd name="T50" fmla="*/ 2147483647 w 3008"/>
                <a:gd name="T51" fmla="*/ 2147483647 h 1908"/>
                <a:gd name="T52" fmla="*/ 2147483647 w 3008"/>
                <a:gd name="T53" fmla="*/ 2147483647 h 1908"/>
                <a:gd name="T54" fmla="*/ 2147483647 w 3008"/>
                <a:gd name="T55" fmla="*/ 2147483647 h 1908"/>
                <a:gd name="T56" fmla="*/ 2147483647 w 3008"/>
                <a:gd name="T57" fmla="*/ 2147483647 h 1908"/>
                <a:gd name="T58" fmla="*/ 2147483647 w 3008"/>
                <a:gd name="T59" fmla="*/ 2147483647 h 1908"/>
                <a:gd name="T60" fmla="*/ 2147483647 w 3008"/>
                <a:gd name="T61" fmla="*/ 2147483647 h 1908"/>
                <a:gd name="T62" fmla="*/ 2147483647 w 3008"/>
                <a:gd name="T63" fmla="*/ 2147483647 h 1908"/>
                <a:gd name="T64" fmla="*/ 2147483647 w 3008"/>
                <a:gd name="T65" fmla="*/ 0 h 1908"/>
                <a:gd name="T66" fmla="*/ 2147483647 w 3008"/>
                <a:gd name="T67" fmla="*/ 2147483647 h 1908"/>
                <a:gd name="T68" fmla="*/ 2147483647 w 3008"/>
                <a:gd name="T69" fmla="*/ 2147483647 h 1908"/>
                <a:gd name="T70" fmla="*/ 2147483647 w 3008"/>
                <a:gd name="T71" fmla="*/ 2147483647 h 19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08"/>
                <a:gd name="T109" fmla="*/ 0 h 1908"/>
                <a:gd name="T110" fmla="*/ 3008 w 3008"/>
                <a:gd name="T111" fmla="*/ 1908 h 19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08" h="1908">
                  <a:moveTo>
                    <a:pt x="2889" y="1908"/>
                  </a:moveTo>
                  <a:lnTo>
                    <a:pt x="1051" y="1681"/>
                  </a:lnTo>
                  <a:lnTo>
                    <a:pt x="1024" y="1865"/>
                  </a:lnTo>
                  <a:lnTo>
                    <a:pt x="997" y="1844"/>
                  </a:lnTo>
                  <a:lnTo>
                    <a:pt x="986" y="1795"/>
                  </a:lnTo>
                  <a:lnTo>
                    <a:pt x="948" y="1757"/>
                  </a:lnTo>
                  <a:lnTo>
                    <a:pt x="916" y="1785"/>
                  </a:lnTo>
                  <a:lnTo>
                    <a:pt x="921" y="1817"/>
                  </a:lnTo>
                  <a:lnTo>
                    <a:pt x="845" y="1811"/>
                  </a:lnTo>
                  <a:lnTo>
                    <a:pt x="835" y="1822"/>
                  </a:lnTo>
                  <a:lnTo>
                    <a:pt x="802" y="1806"/>
                  </a:lnTo>
                  <a:lnTo>
                    <a:pt x="731" y="1801"/>
                  </a:lnTo>
                  <a:lnTo>
                    <a:pt x="716" y="1785"/>
                  </a:lnTo>
                  <a:lnTo>
                    <a:pt x="699" y="1790"/>
                  </a:lnTo>
                  <a:lnTo>
                    <a:pt x="672" y="1811"/>
                  </a:lnTo>
                  <a:lnTo>
                    <a:pt x="644" y="1806"/>
                  </a:lnTo>
                  <a:lnTo>
                    <a:pt x="591" y="1785"/>
                  </a:lnTo>
                  <a:lnTo>
                    <a:pt x="569" y="1795"/>
                  </a:lnTo>
                  <a:lnTo>
                    <a:pt x="553" y="1833"/>
                  </a:lnTo>
                  <a:lnTo>
                    <a:pt x="520" y="1811"/>
                  </a:lnTo>
                  <a:lnTo>
                    <a:pt x="498" y="1768"/>
                  </a:lnTo>
                  <a:lnTo>
                    <a:pt x="498" y="1757"/>
                  </a:lnTo>
                  <a:lnTo>
                    <a:pt x="509" y="1709"/>
                  </a:lnTo>
                  <a:lnTo>
                    <a:pt x="504" y="1687"/>
                  </a:lnTo>
                  <a:lnTo>
                    <a:pt x="477" y="1649"/>
                  </a:lnTo>
                  <a:lnTo>
                    <a:pt x="444" y="1649"/>
                  </a:lnTo>
                  <a:lnTo>
                    <a:pt x="417" y="1606"/>
                  </a:lnTo>
                  <a:lnTo>
                    <a:pt x="433" y="1574"/>
                  </a:lnTo>
                  <a:lnTo>
                    <a:pt x="439" y="1546"/>
                  </a:lnTo>
                  <a:lnTo>
                    <a:pt x="407" y="1503"/>
                  </a:lnTo>
                  <a:lnTo>
                    <a:pt x="390" y="1454"/>
                  </a:lnTo>
                  <a:lnTo>
                    <a:pt x="390" y="1384"/>
                  </a:lnTo>
                  <a:lnTo>
                    <a:pt x="395" y="1335"/>
                  </a:lnTo>
                  <a:lnTo>
                    <a:pt x="384" y="1325"/>
                  </a:lnTo>
                  <a:lnTo>
                    <a:pt x="374" y="1319"/>
                  </a:lnTo>
                  <a:lnTo>
                    <a:pt x="363" y="1293"/>
                  </a:lnTo>
                  <a:lnTo>
                    <a:pt x="352" y="1281"/>
                  </a:lnTo>
                  <a:lnTo>
                    <a:pt x="341" y="1293"/>
                  </a:lnTo>
                  <a:lnTo>
                    <a:pt x="265" y="1351"/>
                  </a:lnTo>
                  <a:lnTo>
                    <a:pt x="249" y="1358"/>
                  </a:lnTo>
                  <a:lnTo>
                    <a:pt x="195" y="1309"/>
                  </a:lnTo>
                  <a:lnTo>
                    <a:pt x="211" y="1276"/>
                  </a:lnTo>
                  <a:lnTo>
                    <a:pt x="206" y="1254"/>
                  </a:lnTo>
                  <a:lnTo>
                    <a:pt x="206" y="1222"/>
                  </a:lnTo>
                  <a:lnTo>
                    <a:pt x="249" y="1195"/>
                  </a:lnTo>
                  <a:lnTo>
                    <a:pt x="249" y="1163"/>
                  </a:lnTo>
                  <a:lnTo>
                    <a:pt x="244" y="1157"/>
                  </a:lnTo>
                  <a:lnTo>
                    <a:pt x="249" y="1098"/>
                  </a:lnTo>
                  <a:lnTo>
                    <a:pt x="270" y="1082"/>
                  </a:lnTo>
                  <a:lnTo>
                    <a:pt x="265" y="1059"/>
                  </a:lnTo>
                  <a:lnTo>
                    <a:pt x="325" y="941"/>
                  </a:lnTo>
                  <a:lnTo>
                    <a:pt x="309" y="919"/>
                  </a:lnTo>
                  <a:lnTo>
                    <a:pt x="249" y="913"/>
                  </a:lnTo>
                  <a:lnTo>
                    <a:pt x="249" y="882"/>
                  </a:lnTo>
                  <a:lnTo>
                    <a:pt x="211" y="882"/>
                  </a:lnTo>
                  <a:lnTo>
                    <a:pt x="190" y="833"/>
                  </a:lnTo>
                  <a:lnTo>
                    <a:pt x="179" y="789"/>
                  </a:lnTo>
                  <a:lnTo>
                    <a:pt x="135" y="692"/>
                  </a:lnTo>
                  <a:lnTo>
                    <a:pt x="70" y="627"/>
                  </a:lnTo>
                  <a:lnTo>
                    <a:pt x="44" y="589"/>
                  </a:lnTo>
                  <a:lnTo>
                    <a:pt x="21" y="567"/>
                  </a:lnTo>
                  <a:lnTo>
                    <a:pt x="37" y="551"/>
                  </a:lnTo>
                  <a:lnTo>
                    <a:pt x="54" y="513"/>
                  </a:lnTo>
                  <a:lnTo>
                    <a:pt x="37" y="453"/>
                  </a:lnTo>
                  <a:lnTo>
                    <a:pt x="0" y="357"/>
                  </a:lnTo>
                  <a:lnTo>
                    <a:pt x="60" y="0"/>
                  </a:lnTo>
                  <a:lnTo>
                    <a:pt x="335" y="49"/>
                  </a:lnTo>
                  <a:lnTo>
                    <a:pt x="1073" y="172"/>
                  </a:lnTo>
                  <a:lnTo>
                    <a:pt x="1831" y="302"/>
                  </a:lnTo>
                  <a:lnTo>
                    <a:pt x="3008" y="422"/>
                  </a:lnTo>
                  <a:lnTo>
                    <a:pt x="2915" y="1546"/>
                  </a:lnTo>
                  <a:lnTo>
                    <a:pt x="2889" y="1908"/>
                  </a:lnTo>
                  <a:close/>
                </a:path>
              </a:pathLst>
            </a:custGeom>
            <a:solidFill>
              <a:schemeClr val="bg2">
                <a:lumMod val="20000"/>
                <a:lumOff val="80000"/>
              </a:schemeClr>
            </a:solidFill>
            <a:ln w="9525">
              <a:solidFill>
                <a:schemeClr val="bg2">
                  <a:lumMod val="20000"/>
                  <a:lumOff val="80000"/>
                </a:schemeClr>
              </a:solidFill>
              <a:round/>
              <a:headEnd/>
              <a:tailEnd/>
            </a:ln>
          </p:spPr>
        </p:sp>
        <p:sp>
          <p:nvSpPr>
            <p:cNvPr id="33" name="WY"/>
            <p:cNvSpPr>
              <a:spLocks/>
            </p:cNvSpPr>
            <p:nvPr/>
          </p:nvSpPr>
          <p:spPr bwMode="auto">
            <a:xfrm>
              <a:off x="1631967" y="1484531"/>
              <a:ext cx="506276" cy="418106"/>
            </a:xfrm>
            <a:custGeom>
              <a:avLst/>
              <a:gdLst>
                <a:gd name="T0" fmla="*/ 2147483647 w 2060"/>
                <a:gd name="T1" fmla="*/ 2147483647 h 1699"/>
                <a:gd name="T2" fmla="*/ 2147483647 w 2060"/>
                <a:gd name="T3" fmla="*/ 2147483647 h 1699"/>
                <a:gd name="T4" fmla="*/ 2147483647 w 2060"/>
                <a:gd name="T5" fmla="*/ 2147483647 h 1699"/>
                <a:gd name="T6" fmla="*/ 2147483647 w 2060"/>
                <a:gd name="T7" fmla="*/ 0 h 1699"/>
                <a:gd name="T8" fmla="*/ 2147483647 w 2060"/>
                <a:gd name="T9" fmla="*/ 2147483647 h 1699"/>
                <a:gd name="T10" fmla="*/ 2147483647 w 2060"/>
                <a:gd name="T11" fmla="*/ 2147483647 h 1699"/>
                <a:gd name="T12" fmla="*/ 0 w 2060"/>
                <a:gd name="T13" fmla="*/ 2147483647 h 1699"/>
                <a:gd name="T14" fmla="*/ 2147483647 w 2060"/>
                <a:gd name="T15" fmla="*/ 2147483647 h 1699"/>
                <a:gd name="T16" fmla="*/ 2147483647 w 2060"/>
                <a:gd name="T17" fmla="*/ 2147483647 h 16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0"/>
                <a:gd name="T28" fmla="*/ 0 h 1699"/>
                <a:gd name="T29" fmla="*/ 2060 w 2060"/>
                <a:gd name="T30" fmla="*/ 1699 h 16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0" h="1699">
                  <a:moveTo>
                    <a:pt x="1929" y="1699"/>
                  </a:moveTo>
                  <a:lnTo>
                    <a:pt x="1994" y="958"/>
                  </a:lnTo>
                  <a:lnTo>
                    <a:pt x="2060" y="227"/>
                  </a:lnTo>
                  <a:lnTo>
                    <a:pt x="222" y="0"/>
                  </a:lnTo>
                  <a:lnTo>
                    <a:pt x="195" y="184"/>
                  </a:lnTo>
                  <a:lnTo>
                    <a:pt x="59" y="1104"/>
                  </a:lnTo>
                  <a:lnTo>
                    <a:pt x="0" y="1460"/>
                  </a:lnTo>
                  <a:lnTo>
                    <a:pt x="548" y="1548"/>
                  </a:lnTo>
                  <a:lnTo>
                    <a:pt x="1929" y="1699"/>
                  </a:lnTo>
                  <a:close/>
                </a:path>
              </a:pathLst>
            </a:custGeom>
            <a:solidFill>
              <a:schemeClr val="bg2">
                <a:lumMod val="20000"/>
                <a:lumOff val="80000"/>
              </a:schemeClr>
            </a:solidFill>
            <a:ln w="9525">
              <a:solidFill>
                <a:schemeClr val="bg2">
                  <a:lumMod val="20000"/>
                  <a:lumOff val="80000"/>
                </a:schemeClr>
              </a:solidFill>
              <a:round/>
              <a:headEnd/>
              <a:tailEnd/>
            </a:ln>
          </p:spPr>
        </p:sp>
        <p:sp>
          <p:nvSpPr>
            <p:cNvPr id="34" name="CO"/>
            <p:cNvSpPr>
              <a:spLocks/>
            </p:cNvSpPr>
            <p:nvPr/>
          </p:nvSpPr>
          <p:spPr bwMode="auto">
            <a:xfrm>
              <a:off x="1720364" y="1862436"/>
              <a:ext cx="522348" cy="418106"/>
            </a:xfrm>
            <a:custGeom>
              <a:avLst/>
              <a:gdLst>
                <a:gd name="T0" fmla="*/ 0 w 2141"/>
                <a:gd name="T1" fmla="*/ 2147483647 h 1692"/>
                <a:gd name="T2" fmla="*/ 2147483647 w 2141"/>
                <a:gd name="T3" fmla="*/ 0 h 1692"/>
                <a:gd name="T4" fmla="*/ 2147483647 w 2141"/>
                <a:gd name="T5" fmla="*/ 2147483647 h 1692"/>
                <a:gd name="T6" fmla="*/ 2147483647 w 2141"/>
                <a:gd name="T7" fmla="*/ 2147483647 h 1692"/>
                <a:gd name="T8" fmla="*/ 2147483647 w 2141"/>
                <a:gd name="T9" fmla="*/ 2147483647 h 1692"/>
                <a:gd name="T10" fmla="*/ 2147483647 w 2141"/>
                <a:gd name="T11" fmla="*/ 2147483647 h 1692"/>
                <a:gd name="T12" fmla="*/ 2147483647 w 2141"/>
                <a:gd name="T13" fmla="*/ 2147483647 h 1692"/>
                <a:gd name="T14" fmla="*/ 0 w 2141"/>
                <a:gd name="T15" fmla="*/ 2147483647 h 1692"/>
                <a:gd name="T16" fmla="*/ 0 60000 65536"/>
                <a:gd name="T17" fmla="*/ 0 60000 65536"/>
                <a:gd name="T18" fmla="*/ 0 60000 65536"/>
                <a:gd name="T19" fmla="*/ 0 60000 65536"/>
                <a:gd name="T20" fmla="*/ 0 60000 65536"/>
                <a:gd name="T21" fmla="*/ 0 60000 65536"/>
                <a:gd name="T22" fmla="*/ 0 60000 65536"/>
                <a:gd name="T23" fmla="*/ 0 60000 65536"/>
                <a:gd name="T24" fmla="*/ 0 w 2141"/>
                <a:gd name="T25" fmla="*/ 0 h 1692"/>
                <a:gd name="T26" fmla="*/ 2141 w 2141"/>
                <a:gd name="T27" fmla="*/ 1692 h 16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1" h="1692">
                  <a:moveTo>
                    <a:pt x="0" y="1475"/>
                  </a:moveTo>
                  <a:lnTo>
                    <a:pt x="201" y="0"/>
                  </a:lnTo>
                  <a:lnTo>
                    <a:pt x="1582" y="151"/>
                  </a:lnTo>
                  <a:lnTo>
                    <a:pt x="2141" y="199"/>
                  </a:lnTo>
                  <a:lnTo>
                    <a:pt x="2118" y="567"/>
                  </a:lnTo>
                  <a:lnTo>
                    <a:pt x="2053" y="1692"/>
                  </a:lnTo>
                  <a:lnTo>
                    <a:pt x="1766" y="1670"/>
                  </a:lnTo>
                  <a:lnTo>
                    <a:pt x="0" y="1475"/>
                  </a:lnTo>
                  <a:close/>
                </a:path>
              </a:pathLst>
            </a:custGeom>
            <a:solidFill>
              <a:schemeClr val="bg2">
                <a:lumMod val="20000"/>
                <a:lumOff val="80000"/>
              </a:schemeClr>
            </a:solidFill>
            <a:ln w="9525">
              <a:solidFill>
                <a:schemeClr val="bg2">
                  <a:lumMod val="20000"/>
                  <a:lumOff val="80000"/>
                </a:schemeClr>
              </a:solidFill>
              <a:round/>
              <a:headEnd/>
              <a:tailEnd/>
            </a:ln>
          </p:spPr>
        </p:sp>
        <p:sp>
          <p:nvSpPr>
            <p:cNvPr id="35" name="UT"/>
            <p:cNvSpPr>
              <a:spLocks/>
            </p:cNvSpPr>
            <p:nvPr/>
          </p:nvSpPr>
          <p:spPr bwMode="auto">
            <a:xfrm>
              <a:off x="1366775" y="1717706"/>
              <a:ext cx="401806" cy="506552"/>
            </a:xfrm>
            <a:custGeom>
              <a:avLst/>
              <a:gdLst>
                <a:gd name="T0" fmla="*/ 2147483647 w 1664"/>
                <a:gd name="T1" fmla="*/ 2147483647 h 2065"/>
                <a:gd name="T2" fmla="*/ 2147483647 w 1664"/>
                <a:gd name="T3" fmla="*/ 2147483647 h 2065"/>
                <a:gd name="T4" fmla="*/ 2147483647 w 1664"/>
                <a:gd name="T5" fmla="*/ 2147483647 h 2065"/>
                <a:gd name="T6" fmla="*/ 2147483647 w 1664"/>
                <a:gd name="T7" fmla="*/ 2147483647 h 2065"/>
                <a:gd name="T8" fmla="*/ 2147483647 w 1664"/>
                <a:gd name="T9" fmla="*/ 0 h 2065"/>
                <a:gd name="T10" fmla="*/ 0 w 1664"/>
                <a:gd name="T11" fmla="*/ 2147483647 h 2065"/>
                <a:gd name="T12" fmla="*/ 0 w 1664"/>
                <a:gd name="T13" fmla="*/ 2147483647 h 2065"/>
                <a:gd name="T14" fmla="*/ 2147483647 w 1664"/>
                <a:gd name="T15" fmla="*/ 2147483647 h 2065"/>
                <a:gd name="T16" fmla="*/ 0 60000 65536"/>
                <a:gd name="T17" fmla="*/ 0 60000 65536"/>
                <a:gd name="T18" fmla="*/ 0 60000 65536"/>
                <a:gd name="T19" fmla="*/ 0 60000 65536"/>
                <a:gd name="T20" fmla="*/ 0 60000 65536"/>
                <a:gd name="T21" fmla="*/ 0 60000 65536"/>
                <a:gd name="T22" fmla="*/ 0 60000 65536"/>
                <a:gd name="T23" fmla="*/ 0 60000 65536"/>
                <a:gd name="T24" fmla="*/ 0 w 1664"/>
                <a:gd name="T25" fmla="*/ 0 h 2065"/>
                <a:gd name="T26" fmla="*/ 1664 w 1664"/>
                <a:gd name="T27" fmla="*/ 2065 h 20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4" h="2065">
                  <a:moveTo>
                    <a:pt x="1463" y="2065"/>
                  </a:moveTo>
                  <a:lnTo>
                    <a:pt x="1664" y="590"/>
                  </a:lnTo>
                  <a:lnTo>
                    <a:pt x="1116" y="502"/>
                  </a:lnTo>
                  <a:lnTo>
                    <a:pt x="1175" y="146"/>
                  </a:lnTo>
                  <a:lnTo>
                    <a:pt x="357" y="0"/>
                  </a:lnTo>
                  <a:lnTo>
                    <a:pt x="0" y="1832"/>
                  </a:lnTo>
                  <a:lnTo>
                    <a:pt x="0" y="1839"/>
                  </a:lnTo>
                  <a:lnTo>
                    <a:pt x="1463" y="2065"/>
                  </a:lnTo>
                  <a:close/>
                </a:path>
              </a:pathLst>
            </a:custGeom>
            <a:solidFill>
              <a:schemeClr val="bg2">
                <a:lumMod val="20000"/>
                <a:lumOff val="80000"/>
              </a:schemeClr>
            </a:solidFill>
            <a:ln w="9525">
              <a:solidFill>
                <a:schemeClr val="bg2">
                  <a:lumMod val="20000"/>
                  <a:lumOff val="80000"/>
                </a:schemeClr>
              </a:solidFill>
              <a:round/>
              <a:headEnd/>
              <a:tailEnd/>
            </a:ln>
          </p:spPr>
        </p:sp>
        <p:sp>
          <p:nvSpPr>
            <p:cNvPr id="36" name="Freeform 35"/>
            <p:cNvSpPr>
              <a:spLocks/>
            </p:cNvSpPr>
            <p:nvPr/>
          </p:nvSpPr>
          <p:spPr bwMode="auto">
            <a:xfrm>
              <a:off x="522981" y="3776079"/>
              <a:ext cx="24108" cy="16081"/>
            </a:xfrm>
            <a:custGeom>
              <a:avLst/>
              <a:gdLst>
                <a:gd name="T0" fmla="*/ 2147483647 w 100"/>
                <a:gd name="T1" fmla="*/ 2147483647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0 h 42"/>
                <a:gd name="T12" fmla="*/ 2147483647 w 100"/>
                <a:gd name="T13" fmla="*/ 0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2147483647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2147483647 h 42"/>
                <a:gd name="T52" fmla="*/ 2147483647 w 100"/>
                <a:gd name="T53" fmla="*/ 2147483647 h 42"/>
                <a:gd name="T54" fmla="*/ 2147483647 w 100"/>
                <a:gd name="T55" fmla="*/ 2147483647 h 42"/>
                <a:gd name="T56" fmla="*/ 2147483647 w 100"/>
                <a:gd name="T57" fmla="*/ 2147483647 h 42"/>
                <a:gd name="T58" fmla="*/ 2147483647 w 100"/>
                <a:gd name="T59" fmla="*/ 2147483647 h 42"/>
                <a:gd name="T60" fmla="*/ 2147483647 w 100"/>
                <a:gd name="T61" fmla="*/ 2147483647 h 42"/>
                <a:gd name="T62" fmla="*/ 2147483647 w 100"/>
                <a:gd name="T63" fmla="*/ 2147483647 h 42"/>
                <a:gd name="T64" fmla="*/ 2147483647 w 100"/>
                <a:gd name="T65" fmla="*/ 2147483647 h 42"/>
                <a:gd name="T66" fmla="*/ 2147483647 w 100"/>
                <a:gd name="T67" fmla="*/ 2147483647 h 42"/>
                <a:gd name="T68" fmla="*/ 2147483647 w 100"/>
                <a:gd name="T69" fmla="*/ 2147483647 h 42"/>
                <a:gd name="T70" fmla="*/ 2147483647 w 100"/>
                <a:gd name="T71" fmla="*/ 2147483647 h 42"/>
                <a:gd name="T72" fmla="*/ 2147483647 w 100"/>
                <a:gd name="T73" fmla="*/ 2147483647 h 42"/>
                <a:gd name="T74" fmla="*/ 2147483647 w 100"/>
                <a:gd name="T75" fmla="*/ 2147483647 h 42"/>
                <a:gd name="T76" fmla="*/ 2147483647 w 100"/>
                <a:gd name="T77" fmla="*/ 2147483647 h 42"/>
                <a:gd name="T78" fmla="*/ 2147483647 w 100"/>
                <a:gd name="T79" fmla="*/ 2147483647 h 42"/>
                <a:gd name="T80" fmla="*/ 2147483647 w 100"/>
                <a:gd name="T81" fmla="*/ 2147483647 h 42"/>
                <a:gd name="T82" fmla="*/ 2147483647 w 100"/>
                <a:gd name="T83" fmla="*/ 2147483647 h 42"/>
                <a:gd name="T84" fmla="*/ 2147483647 w 100"/>
                <a:gd name="T85" fmla="*/ 2147483647 h 42"/>
                <a:gd name="T86" fmla="*/ 2147483647 w 100"/>
                <a:gd name="T87" fmla="*/ 2147483647 h 42"/>
                <a:gd name="T88" fmla="*/ 2147483647 w 100"/>
                <a:gd name="T89" fmla="*/ 2147483647 h 42"/>
                <a:gd name="T90" fmla="*/ 2147483647 w 100"/>
                <a:gd name="T91" fmla="*/ 2147483647 h 42"/>
                <a:gd name="T92" fmla="*/ 2147483647 w 100"/>
                <a:gd name="T93" fmla="*/ 2147483647 h 42"/>
                <a:gd name="T94" fmla="*/ 2147483647 w 100"/>
                <a:gd name="T95" fmla="*/ 2147483647 h 42"/>
                <a:gd name="T96" fmla="*/ 2147483647 w 100"/>
                <a:gd name="T97" fmla="*/ 2147483647 h 42"/>
                <a:gd name="T98" fmla="*/ 2147483647 w 100"/>
                <a:gd name="T99" fmla="*/ 2147483647 h 42"/>
                <a:gd name="T100" fmla="*/ 0 w 100"/>
                <a:gd name="T101" fmla="*/ 2147483647 h 42"/>
                <a:gd name="T102" fmla="*/ 0 w 100"/>
                <a:gd name="T103" fmla="*/ 2147483647 h 42"/>
                <a:gd name="T104" fmla="*/ 2147483647 w 100"/>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42"/>
                <a:gd name="T161" fmla="*/ 100 w 100"/>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42">
                  <a:moveTo>
                    <a:pt x="1" y="14"/>
                  </a:moveTo>
                  <a:lnTo>
                    <a:pt x="10" y="9"/>
                  </a:lnTo>
                  <a:lnTo>
                    <a:pt x="18" y="5"/>
                  </a:lnTo>
                  <a:lnTo>
                    <a:pt x="28" y="2"/>
                  </a:lnTo>
                  <a:lnTo>
                    <a:pt x="37" y="1"/>
                  </a:lnTo>
                  <a:lnTo>
                    <a:pt x="46" y="0"/>
                  </a:lnTo>
                  <a:lnTo>
                    <a:pt x="55" y="0"/>
                  </a:lnTo>
                  <a:lnTo>
                    <a:pt x="63" y="2"/>
                  </a:lnTo>
                  <a:lnTo>
                    <a:pt x="72" y="3"/>
                  </a:lnTo>
                  <a:lnTo>
                    <a:pt x="74" y="3"/>
                  </a:lnTo>
                  <a:lnTo>
                    <a:pt x="72" y="3"/>
                  </a:lnTo>
                  <a:lnTo>
                    <a:pt x="78" y="4"/>
                  </a:lnTo>
                  <a:lnTo>
                    <a:pt x="84" y="5"/>
                  </a:lnTo>
                  <a:lnTo>
                    <a:pt x="90" y="7"/>
                  </a:lnTo>
                  <a:lnTo>
                    <a:pt x="94" y="10"/>
                  </a:lnTo>
                  <a:lnTo>
                    <a:pt x="97" y="13"/>
                  </a:lnTo>
                  <a:lnTo>
                    <a:pt x="100" y="17"/>
                  </a:lnTo>
                  <a:lnTo>
                    <a:pt x="100" y="21"/>
                  </a:lnTo>
                  <a:lnTo>
                    <a:pt x="99" y="25"/>
                  </a:lnTo>
                  <a:lnTo>
                    <a:pt x="96" y="26"/>
                  </a:lnTo>
                  <a:lnTo>
                    <a:pt x="92" y="27"/>
                  </a:lnTo>
                  <a:lnTo>
                    <a:pt x="89" y="27"/>
                  </a:lnTo>
                  <a:lnTo>
                    <a:pt x="85" y="27"/>
                  </a:lnTo>
                  <a:lnTo>
                    <a:pt x="77" y="25"/>
                  </a:lnTo>
                  <a:lnTo>
                    <a:pt x="66" y="25"/>
                  </a:lnTo>
                  <a:lnTo>
                    <a:pt x="64" y="33"/>
                  </a:lnTo>
                  <a:lnTo>
                    <a:pt x="61" y="42"/>
                  </a:lnTo>
                  <a:lnTo>
                    <a:pt x="50" y="42"/>
                  </a:lnTo>
                  <a:lnTo>
                    <a:pt x="40" y="42"/>
                  </a:lnTo>
                  <a:lnTo>
                    <a:pt x="37" y="37"/>
                  </a:lnTo>
                  <a:lnTo>
                    <a:pt x="36" y="33"/>
                  </a:lnTo>
                  <a:lnTo>
                    <a:pt x="36" y="31"/>
                  </a:lnTo>
                  <a:lnTo>
                    <a:pt x="34" y="29"/>
                  </a:lnTo>
                  <a:lnTo>
                    <a:pt x="32" y="27"/>
                  </a:lnTo>
                  <a:lnTo>
                    <a:pt x="29" y="25"/>
                  </a:lnTo>
                  <a:lnTo>
                    <a:pt x="28" y="23"/>
                  </a:lnTo>
                  <a:lnTo>
                    <a:pt x="27" y="21"/>
                  </a:lnTo>
                  <a:lnTo>
                    <a:pt x="27" y="19"/>
                  </a:lnTo>
                  <a:lnTo>
                    <a:pt x="27" y="17"/>
                  </a:lnTo>
                  <a:lnTo>
                    <a:pt x="28" y="15"/>
                  </a:lnTo>
                  <a:lnTo>
                    <a:pt x="29" y="14"/>
                  </a:lnTo>
                  <a:lnTo>
                    <a:pt x="18" y="21"/>
                  </a:lnTo>
                  <a:lnTo>
                    <a:pt x="12" y="25"/>
                  </a:lnTo>
                  <a:lnTo>
                    <a:pt x="12" y="17"/>
                  </a:lnTo>
                  <a:lnTo>
                    <a:pt x="12" y="14"/>
                  </a:lnTo>
                  <a:lnTo>
                    <a:pt x="10" y="12"/>
                  </a:lnTo>
                  <a:lnTo>
                    <a:pt x="7" y="12"/>
                  </a:lnTo>
                  <a:lnTo>
                    <a:pt x="5" y="12"/>
                  </a:lnTo>
                  <a:lnTo>
                    <a:pt x="3" y="12"/>
                  </a:lnTo>
                  <a:lnTo>
                    <a:pt x="1" y="13"/>
                  </a:lnTo>
                  <a:lnTo>
                    <a:pt x="0" y="13"/>
                  </a:lnTo>
                  <a:lnTo>
                    <a:pt x="0" y="14"/>
                  </a:lnTo>
                  <a:lnTo>
                    <a:pt x="1" y="14"/>
                  </a:lnTo>
                  <a:close/>
                </a:path>
              </a:pathLst>
            </a:custGeom>
            <a:solidFill>
              <a:schemeClr val="accent3"/>
            </a:solidFill>
            <a:ln w="9525">
              <a:solidFill>
                <a:schemeClr val="accent3"/>
              </a:solidFill>
              <a:round/>
              <a:headEnd/>
              <a:tailEnd/>
            </a:ln>
          </p:spPr>
        </p:sp>
        <p:sp>
          <p:nvSpPr>
            <p:cNvPr id="37" name="Freeform 36"/>
            <p:cNvSpPr>
              <a:spLocks/>
            </p:cNvSpPr>
            <p:nvPr/>
          </p:nvSpPr>
          <p:spPr bwMode="auto">
            <a:xfrm>
              <a:off x="643523" y="3864525"/>
              <a:ext cx="16072" cy="16081"/>
            </a:xfrm>
            <a:custGeom>
              <a:avLst/>
              <a:gdLst>
                <a:gd name="T0" fmla="*/ 2147483647 w 84"/>
                <a:gd name="T1" fmla="*/ 2147483647 h 76"/>
                <a:gd name="T2" fmla="*/ 2147483647 w 84"/>
                <a:gd name="T3" fmla="*/ 2147483647 h 76"/>
                <a:gd name="T4" fmla="*/ 2147483647 w 84"/>
                <a:gd name="T5" fmla="*/ 2147483647 h 76"/>
                <a:gd name="T6" fmla="*/ 2147483647 w 84"/>
                <a:gd name="T7" fmla="*/ 2147483647 h 76"/>
                <a:gd name="T8" fmla="*/ 2147483647 w 84"/>
                <a:gd name="T9" fmla="*/ 2147483647 h 76"/>
                <a:gd name="T10" fmla="*/ 2147483647 w 84"/>
                <a:gd name="T11" fmla="*/ 2147483647 h 76"/>
                <a:gd name="T12" fmla="*/ 2147483647 w 84"/>
                <a:gd name="T13" fmla="*/ 2147483647 h 76"/>
                <a:gd name="T14" fmla="*/ 2147483647 w 84"/>
                <a:gd name="T15" fmla="*/ 2147483647 h 76"/>
                <a:gd name="T16" fmla="*/ 2147483647 w 84"/>
                <a:gd name="T17" fmla="*/ 2147483647 h 76"/>
                <a:gd name="T18" fmla="*/ 2147483647 w 84"/>
                <a:gd name="T19" fmla="*/ 2147483647 h 76"/>
                <a:gd name="T20" fmla="*/ 2147483647 w 84"/>
                <a:gd name="T21" fmla="*/ 2147483647 h 76"/>
                <a:gd name="T22" fmla="*/ 2147483647 w 84"/>
                <a:gd name="T23" fmla="*/ 2147483647 h 76"/>
                <a:gd name="T24" fmla="*/ 2147483647 w 84"/>
                <a:gd name="T25" fmla="*/ 2147483647 h 76"/>
                <a:gd name="T26" fmla="*/ 2147483647 w 84"/>
                <a:gd name="T27" fmla="*/ 2147483647 h 76"/>
                <a:gd name="T28" fmla="*/ 2147483647 w 84"/>
                <a:gd name="T29" fmla="*/ 2147483647 h 76"/>
                <a:gd name="T30" fmla="*/ 2147483647 w 84"/>
                <a:gd name="T31" fmla="*/ 2147483647 h 76"/>
                <a:gd name="T32" fmla="*/ 2147483647 w 84"/>
                <a:gd name="T33" fmla="*/ 2147483647 h 76"/>
                <a:gd name="T34" fmla="*/ 2147483647 w 84"/>
                <a:gd name="T35" fmla="*/ 2147483647 h 76"/>
                <a:gd name="T36" fmla="*/ 2147483647 w 84"/>
                <a:gd name="T37" fmla="*/ 0 h 76"/>
                <a:gd name="T38" fmla="*/ 2147483647 w 84"/>
                <a:gd name="T39" fmla="*/ 2147483647 h 76"/>
                <a:gd name="T40" fmla="*/ 2147483647 w 84"/>
                <a:gd name="T41" fmla="*/ 2147483647 h 76"/>
                <a:gd name="T42" fmla="*/ 2147483647 w 84"/>
                <a:gd name="T43" fmla="*/ 2147483647 h 76"/>
                <a:gd name="T44" fmla="*/ 2147483647 w 84"/>
                <a:gd name="T45" fmla="*/ 2147483647 h 76"/>
                <a:gd name="T46" fmla="*/ 0 w 84"/>
                <a:gd name="T47" fmla="*/ 2147483647 h 76"/>
                <a:gd name="T48" fmla="*/ 0 w 84"/>
                <a:gd name="T49" fmla="*/ 2147483647 h 76"/>
                <a:gd name="T50" fmla="*/ 2147483647 w 84"/>
                <a:gd name="T51" fmla="*/ 2147483647 h 76"/>
                <a:gd name="T52" fmla="*/ 2147483647 w 84"/>
                <a:gd name="T53" fmla="*/ 2147483647 h 76"/>
                <a:gd name="T54" fmla="*/ 2147483647 w 84"/>
                <a:gd name="T55" fmla="*/ 2147483647 h 76"/>
                <a:gd name="T56" fmla="*/ 2147483647 w 84"/>
                <a:gd name="T57" fmla="*/ 2147483647 h 76"/>
                <a:gd name="T58" fmla="*/ 2147483647 w 84"/>
                <a:gd name="T59" fmla="*/ 2147483647 h 76"/>
                <a:gd name="T60" fmla="*/ 2147483647 w 84"/>
                <a:gd name="T61" fmla="*/ 2147483647 h 76"/>
                <a:gd name="T62" fmla="*/ 2147483647 w 84"/>
                <a:gd name="T63" fmla="*/ 2147483647 h 76"/>
                <a:gd name="T64" fmla="*/ 2147483647 w 84"/>
                <a:gd name="T65" fmla="*/ 2147483647 h 76"/>
                <a:gd name="T66" fmla="*/ 2147483647 w 84"/>
                <a:gd name="T67" fmla="*/ 2147483647 h 76"/>
                <a:gd name="T68" fmla="*/ 2147483647 w 84"/>
                <a:gd name="T69" fmla="*/ 2147483647 h 76"/>
                <a:gd name="T70" fmla="*/ 2147483647 w 84"/>
                <a:gd name="T71" fmla="*/ 2147483647 h 76"/>
                <a:gd name="T72" fmla="*/ 2147483647 w 84"/>
                <a:gd name="T73" fmla="*/ 2147483647 h 76"/>
                <a:gd name="T74" fmla="*/ 2147483647 w 84"/>
                <a:gd name="T75" fmla="*/ 2147483647 h 76"/>
                <a:gd name="T76" fmla="*/ 2147483647 w 84"/>
                <a:gd name="T77" fmla="*/ 2147483647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
                <a:gd name="T118" fmla="*/ 0 h 76"/>
                <a:gd name="T119" fmla="*/ 84 w 84"/>
                <a:gd name="T120" fmla="*/ 76 h 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 h="76">
                  <a:moveTo>
                    <a:pt x="76" y="76"/>
                  </a:moveTo>
                  <a:lnTo>
                    <a:pt x="80" y="73"/>
                  </a:lnTo>
                  <a:lnTo>
                    <a:pt x="83" y="72"/>
                  </a:lnTo>
                  <a:lnTo>
                    <a:pt x="84" y="71"/>
                  </a:lnTo>
                  <a:lnTo>
                    <a:pt x="81" y="71"/>
                  </a:lnTo>
                  <a:lnTo>
                    <a:pt x="74" y="66"/>
                  </a:lnTo>
                  <a:lnTo>
                    <a:pt x="67" y="60"/>
                  </a:lnTo>
                  <a:lnTo>
                    <a:pt x="61" y="54"/>
                  </a:lnTo>
                  <a:lnTo>
                    <a:pt x="55" y="45"/>
                  </a:lnTo>
                  <a:lnTo>
                    <a:pt x="45" y="30"/>
                  </a:lnTo>
                  <a:lnTo>
                    <a:pt x="33" y="17"/>
                  </a:lnTo>
                  <a:lnTo>
                    <a:pt x="38" y="22"/>
                  </a:lnTo>
                  <a:lnTo>
                    <a:pt x="37" y="21"/>
                  </a:lnTo>
                  <a:lnTo>
                    <a:pt x="31" y="16"/>
                  </a:lnTo>
                  <a:lnTo>
                    <a:pt x="22" y="9"/>
                  </a:lnTo>
                  <a:lnTo>
                    <a:pt x="18" y="5"/>
                  </a:lnTo>
                  <a:lnTo>
                    <a:pt x="14" y="3"/>
                  </a:lnTo>
                  <a:lnTo>
                    <a:pt x="10" y="1"/>
                  </a:lnTo>
                  <a:lnTo>
                    <a:pt x="6" y="0"/>
                  </a:lnTo>
                  <a:lnTo>
                    <a:pt x="5" y="1"/>
                  </a:lnTo>
                  <a:lnTo>
                    <a:pt x="3" y="1"/>
                  </a:lnTo>
                  <a:lnTo>
                    <a:pt x="2" y="2"/>
                  </a:lnTo>
                  <a:lnTo>
                    <a:pt x="1" y="4"/>
                  </a:lnTo>
                  <a:lnTo>
                    <a:pt x="0" y="9"/>
                  </a:lnTo>
                  <a:lnTo>
                    <a:pt x="0" y="17"/>
                  </a:lnTo>
                  <a:lnTo>
                    <a:pt x="1" y="19"/>
                  </a:lnTo>
                  <a:lnTo>
                    <a:pt x="4" y="22"/>
                  </a:lnTo>
                  <a:lnTo>
                    <a:pt x="7" y="24"/>
                  </a:lnTo>
                  <a:lnTo>
                    <a:pt x="12" y="27"/>
                  </a:lnTo>
                  <a:lnTo>
                    <a:pt x="21" y="33"/>
                  </a:lnTo>
                  <a:lnTo>
                    <a:pt x="27" y="38"/>
                  </a:lnTo>
                  <a:lnTo>
                    <a:pt x="39" y="52"/>
                  </a:lnTo>
                  <a:lnTo>
                    <a:pt x="49" y="66"/>
                  </a:lnTo>
                  <a:lnTo>
                    <a:pt x="58" y="69"/>
                  </a:lnTo>
                  <a:lnTo>
                    <a:pt x="67" y="71"/>
                  </a:lnTo>
                  <a:lnTo>
                    <a:pt x="70" y="72"/>
                  </a:lnTo>
                  <a:lnTo>
                    <a:pt x="73" y="73"/>
                  </a:lnTo>
                  <a:lnTo>
                    <a:pt x="75" y="75"/>
                  </a:lnTo>
                  <a:lnTo>
                    <a:pt x="76" y="76"/>
                  </a:lnTo>
                  <a:close/>
                </a:path>
              </a:pathLst>
            </a:custGeom>
            <a:solidFill>
              <a:schemeClr val="accent3"/>
            </a:solidFill>
            <a:ln w="9525">
              <a:solidFill>
                <a:schemeClr val="accent3"/>
              </a:solidFill>
              <a:round/>
              <a:headEnd/>
              <a:tailEnd/>
            </a:ln>
          </p:spPr>
        </p:sp>
        <p:sp>
          <p:nvSpPr>
            <p:cNvPr id="38" name="Freeform 37"/>
            <p:cNvSpPr>
              <a:spLocks/>
            </p:cNvSpPr>
            <p:nvPr/>
          </p:nvSpPr>
          <p:spPr bwMode="auto">
            <a:xfrm>
              <a:off x="820317" y="3800201"/>
              <a:ext cx="40181" cy="32162"/>
            </a:xfrm>
            <a:custGeom>
              <a:avLst/>
              <a:gdLst>
                <a:gd name="T0" fmla="*/ 2147483647 w 176"/>
                <a:gd name="T1" fmla="*/ 2147483647 h 133"/>
                <a:gd name="T2" fmla="*/ 2147483647 w 176"/>
                <a:gd name="T3" fmla="*/ 2147483647 h 133"/>
                <a:gd name="T4" fmla="*/ 2147483647 w 176"/>
                <a:gd name="T5" fmla="*/ 2147483647 h 133"/>
                <a:gd name="T6" fmla="*/ 2147483647 w 176"/>
                <a:gd name="T7" fmla="*/ 2147483647 h 133"/>
                <a:gd name="T8" fmla="*/ 2147483647 w 176"/>
                <a:gd name="T9" fmla="*/ 2147483647 h 133"/>
                <a:gd name="T10" fmla="*/ 2147483647 w 176"/>
                <a:gd name="T11" fmla="*/ 0 h 133"/>
                <a:gd name="T12" fmla="*/ 2147483647 w 176"/>
                <a:gd name="T13" fmla="*/ 0 h 133"/>
                <a:gd name="T14" fmla="*/ 2147483647 w 176"/>
                <a:gd name="T15" fmla="*/ 2147483647 h 133"/>
                <a:gd name="T16" fmla="*/ 2147483647 w 176"/>
                <a:gd name="T17" fmla="*/ 2147483647 h 133"/>
                <a:gd name="T18" fmla="*/ 2147483647 w 176"/>
                <a:gd name="T19" fmla="*/ 2147483647 h 133"/>
                <a:gd name="T20" fmla="*/ 2147483647 w 176"/>
                <a:gd name="T21" fmla="*/ 2147483647 h 133"/>
                <a:gd name="T22" fmla="*/ 2147483647 w 176"/>
                <a:gd name="T23" fmla="*/ 2147483647 h 133"/>
                <a:gd name="T24" fmla="*/ 2147483647 w 176"/>
                <a:gd name="T25" fmla="*/ 2147483647 h 133"/>
                <a:gd name="T26" fmla="*/ 2147483647 w 176"/>
                <a:gd name="T27" fmla="*/ 2147483647 h 133"/>
                <a:gd name="T28" fmla="*/ 2147483647 w 176"/>
                <a:gd name="T29" fmla="*/ 2147483647 h 133"/>
                <a:gd name="T30" fmla="*/ 2147483647 w 176"/>
                <a:gd name="T31" fmla="*/ 2147483647 h 133"/>
                <a:gd name="T32" fmla="*/ 2147483647 w 176"/>
                <a:gd name="T33" fmla="*/ 2147483647 h 133"/>
                <a:gd name="T34" fmla="*/ 2147483647 w 176"/>
                <a:gd name="T35" fmla="*/ 2147483647 h 133"/>
                <a:gd name="T36" fmla="*/ 2147483647 w 176"/>
                <a:gd name="T37" fmla="*/ 2147483647 h 133"/>
                <a:gd name="T38" fmla="*/ 2147483647 w 176"/>
                <a:gd name="T39" fmla="*/ 2147483647 h 133"/>
                <a:gd name="T40" fmla="*/ 2147483647 w 176"/>
                <a:gd name="T41" fmla="*/ 2147483647 h 133"/>
                <a:gd name="T42" fmla="*/ 2147483647 w 176"/>
                <a:gd name="T43" fmla="*/ 2147483647 h 133"/>
                <a:gd name="T44" fmla="*/ 0 w 176"/>
                <a:gd name="T45" fmla="*/ 2147483647 h 133"/>
                <a:gd name="T46" fmla="*/ 2147483647 w 176"/>
                <a:gd name="T47" fmla="*/ 2147483647 h 133"/>
                <a:gd name="T48" fmla="*/ 2147483647 w 176"/>
                <a:gd name="T49" fmla="*/ 2147483647 h 133"/>
                <a:gd name="T50" fmla="*/ 2147483647 w 176"/>
                <a:gd name="T51" fmla="*/ 2147483647 h 133"/>
                <a:gd name="T52" fmla="*/ 2147483647 w 176"/>
                <a:gd name="T53" fmla="*/ 2147483647 h 133"/>
                <a:gd name="T54" fmla="*/ 2147483647 w 176"/>
                <a:gd name="T55" fmla="*/ 2147483647 h 133"/>
                <a:gd name="T56" fmla="*/ 2147483647 w 176"/>
                <a:gd name="T57" fmla="*/ 2147483647 h 133"/>
                <a:gd name="T58" fmla="*/ 2147483647 w 176"/>
                <a:gd name="T59" fmla="*/ 2147483647 h 133"/>
                <a:gd name="T60" fmla="*/ 2147483647 w 176"/>
                <a:gd name="T61" fmla="*/ 2147483647 h 133"/>
                <a:gd name="T62" fmla="*/ 2147483647 w 176"/>
                <a:gd name="T63" fmla="*/ 2147483647 h 133"/>
                <a:gd name="T64" fmla="*/ 2147483647 w 176"/>
                <a:gd name="T65" fmla="*/ 2147483647 h 133"/>
                <a:gd name="T66" fmla="*/ 2147483647 w 176"/>
                <a:gd name="T67" fmla="*/ 2147483647 h 133"/>
                <a:gd name="T68" fmla="*/ 2147483647 w 176"/>
                <a:gd name="T69" fmla="*/ 2147483647 h 133"/>
                <a:gd name="T70" fmla="*/ 2147483647 w 176"/>
                <a:gd name="T71" fmla="*/ 2147483647 h 133"/>
                <a:gd name="T72" fmla="*/ 2147483647 w 176"/>
                <a:gd name="T73" fmla="*/ 2147483647 h 133"/>
                <a:gd name="T74" fmla="*/ 2147483647 w 176"/>
                <a:gd name="T75" fmla="*/ 2147483647 h 1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133"/>
                <a:gd name="T116" fmla="*/ 176 w 176"/>
                <a:gd name="T117" fmla="*/ 133 h 13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133">
                  <a:moveTo>
                    <a:pt x="159" y="46"/>
                  </a:moveTo>
                  <a:lnTo>
                    <a:pt x="163" y="41"/>
                  </a:lnTo>
                  <a:lnTo>
                    <a:pt x="167" y="35"/>
                  </a:lnTo>
                  <a:lnTo>
                    <a:pt x="171" y="29"/>
                  </a:lnTo>
                  <a:lnTo>
                    <a:pt x="174" y="22"/>
                  </a:lnTo>
                  <a:lnTo>
                    <a:pt x="176" y="16"/>
                  </a:lnTo>
                  <a:lnTo>
                    <a:pt x="176" y="9"/>
                  </a:lnTo>
                  <a:lnTo>
                    <a:pt x="175" y="7"/>
                  </a:lnTo>
                  <a:lnTo>
                    <a:pt x="174" y="5"/>
                  </a:lnTo>
                  <a:lnTo>
                    <a:pt x="172" y="3"/>
                  </a:lnTo>
                  <a:lnTo>
                    <a:pt x="169" y="2"/>
                  </a:lnTo>
                  <a:lnTo>
                    <a:pt x="163" y="0"/>
                  </a:lnTo>
                  <a:lnTo>
                    <a:pt x="158" y="0"/>
                  </a:lnTo>
                  <a:lnTo>
                    <a:pt x="152" y="0"/>
                  </a:lnTo>
                  <a:lnTo>
                    <a:pt x="147" y="0"/>
                  </a:lnTo>
                  <a:lnTo>
                    <a:pt x="141" y="2"/>
                  </a:lnTo>
                  <a:lnTo>
                    <a:pt x="135" y="3"/>
                  </a:lnTo>
                  <a:lnTo>
                    <a:pt x="130" y="6"/>
                  </a:lnTo>
                  <a:lnTo>
                    <a:pt x="125" y="9"/>
                  </a:lnTo>
                  <a:lnTo>
                    <a:pt x="116" y="16"/>
                  </a:lnTo>
                  <a:lnTo>
                    <a:pt x="108" y="24"/>
                  </a:lnTo>
                  <a:lnTo>
                    <a:pt x="100" y="32"/>
                  </a:lnTo>
                  <a:lnTo>
                    <a:pt x="94" y="40"/>
                  </a:lnTo>
                  <a:lnTo>
                    <a:pt x="91" y="45"/>
                  </a:lnTo>
                  <a:lnTo>
                    <a:pt x="89" y="52"/>
                  </a:lnTo>
                  <a:lnTo>
                    <a:pt x="89" y="59"/>
                  </a:lnTo>
                  <a:lnTo>
                    <a:pt x="88" y="67"/>
                  </a:lnTo>
                  <a:lnTo>
                    <a:pt x="84" y="71"/>
                  </a:lnTo>
                  <a:lnTo>
                    <a:pt x="80" y="75"/>
                  </a:lnTo>
                  <a:lnTo>
                    <a:pt x="73" y="79"/>
                  </a:lnTo>
                  <a:lnTo>
                    <a:pt x="66" y="83"/>
                  </a:lnTo>
                  <a:lnTo>
                    <a:pt x="62" y="87"/>
                  </a:lnTo>
                  <a:lnTo>
                    <a:pt x="57" y="89"/>
                  </a:lnTo>
                  <a:lnTo>
                    <a:pt x="52" y="89"/>
                  </a:lnTo>
                  <a:lnTo>
                    <a:pt x="45" y="89"/>
                  </a:lnTo>
                  <a:lnTo>
                    <a:pt x="40" y="91"/>
                  </a:lnTo>
                  <a:lnTo>
                    <a:pt x="35" y="94"/>
                  </a:lnTo>
                  <a:lnTo>
                    <a:pt x="32" y="97"/>
                  </a:lnTo>
                  <a:lnTo>
                    <a:pt x="30" y="100"/>
                  </a:lnTo>
                  <a:lnTo>
                    <a:pt x="25" y="106"/>
                  </a:lnTo>
                  <a:lnTo>
                    <a:pt x="17" y="110"/>
                  </a:lnTo>
                  <a:lnTo>
                    <a:pt x="12" y="115"/>
                  </a:lnTo>
                  <a:lnTo>
                    <a:pt x="5" y="118"/>
                  </a:lnTo>
                  <a:lnTo>
                    <a:pt x="2" y="121"/>
                  </a:lnTo>
                  <a:lnTo>
                    <a:pt x="1" y="123"/>
                  </a:lnTo>
                  <a:lnTo>
                    <a:pt x="0" y="124"/>
                  </a:lnTo>
                  <a:lnTo>
                    <a:pt x="1" y="126"/>
                  </a:lnTo>
                  <a:lnTo>
                    <a:pt x="4" y="130"/>
                  </a:lnTo>
                  <a:lnTo>
                    <a:pt x="7" y="132"/>
                  </a:lnTo>
                  <a:lnTo>
                    <a:pt x="11" y="133"/>
                  </a:lnTo>
                  <a:lnTo>
                    <a:pt x="15" y="132"/>
                  </a:lnTo>
                  <a:lnTo>
                    <a:pt x="19" y="132"/>
                  </a:lnTo>
                  <a:lnTo>
                    <a:pt x="23" y="130"/>
                  </a:lnTo>
                  <a:lnTo>
                    <a:pt x="26" y="128"/>
                  </a:lnTo>
                  <a:lnTo>
                    <a:pt x="29" y="126"/>
                  </a:lnTo>
                  <a:lnTo>
                    <a:pt x="35" y="124"/>
                  </a:lnTo>
                  <a:lnTo>
                    <a:pt x="40" y="121"/>
                  </a:lnTo>
                  <a:lnTo>
                    <a:pt x="45" y="117"/>
                  </a:lnTo>
                  <a:lnTo>
                    <a:pt x="50" y="113"/>
                  </a:lnTo>
                  <a:lnTo>
                    <a:pt x="58" y="106"/>
                  </a:lnTo>
                  <a:lnTo>
                    <a:pt x="66" y="100"/>
                  </a:lnTo>
                  <a:lnTo>
                    <a:pt x="82" y="93"/>
                  </a:lnTo>
                  <a:lnTo>
                    <a:pt x="96" y="89"/>
                  </a:lnTo>
                  <a:lnTo>
                    <a:pt x="103" y="86"/>
                  </a:lnTo>
                  <a:lnTo>
                    <a:pt x="111" y="82"/>
                  </a:lnTo>
                  <a:lnTo>
                    <a:pt x="118" y="78"/>
                  </a:lnTo>
                  <a:lnTo>
                    <a:pt x="126" y="72"/>
                  </a:lnTo>
                  <a:lnTo>
                    <a:pt x="131" y="70"/>
                  </a:lnTo>
                  <a:lnTo>
                    <a:pt x="136" y="67"/>
                  </a:lnTo>
                  <a:lnTo>
                    <a:pt x="141" y="63"/>
                  </a:lnTo>
                  <a:lnTo>
                    <a:pt x="145" y="59"/>
                  </a:lnTo>
                  <a:lnTo>
                    <a:pt x="149" y="55"/>
                  </a:lnTo>
                  <a:lnTo>
                    <a:pt x="154" y="51"/>
                  </a:lnTo>
                  <a:lnTo>
                    <a:pt x="159" y="48"/>
                  </a:lnTo>
                  <a:lnTo>
                    <a:pt x="164" y="46"/>
                  </a:lnTo>
                  <a:lnTo>
                    <a:pt x="161" y="46"/>
                  </a:lnTo>
                  <a:lnTo>
                    <a:pt x="159" y="46"/>
                  </a:lnTo>
                  <a:close/>
                </a:path>
              </a:pathLst>
            </a:custGeom>
            <a:solidFill>
              <a:schemeClr val="accent3"/>
            </a:solidFill>
            <a:ln w="9525">
              <a:solidFill>
                <a:schemeClr val="accent3"/>
              </a:solidFill>
              <a:round/>
              <a:headEnd/>
              <a:tailEnd/>
            </a:ln>
          </p:spPr>
        </p:sp>
        <p:sp>
          <p:nvSpPr>
            <p:cNvPr id="39" name="Freeform 38"/>
            <p:cNvSpPr>
              <a:spLocks/>
            </p:cNvSpPr>
            <p:nvPr/>
          </p:nvSpPr>
          <p:spPr bwMode="auto">
            <a:xfrm>
              <a:off x="860497" y="3784120"/>
              <a:ext cx="48217" cy="32162"/>
            </a:xfrm>
            <a:custGeom>
              <a:avLst/>
              <a:gdLst>
                <a:gd name="T0" fmla="*/ 2147483647 w 197"/>
                <a:gd name="T1" fmla="*/ 2147483647 h 130"/>
                <a:gd name="T2" fmla="*/ 2147483647 w 197"/>
                <a:gd name="T3" fmla="*/ 2147483647 h 130"/>
                <a:gd name="T4" fmla="*/ 2147483647 w 197"/>
                <a:gd name="T5" fmla="*/ 2147483647 h 130"/>
                <a:gd name="T6" fmla="*/ 2147483647 w 197"/>
                <a:gd name="T7" fmla="*/ 2147483647 h 130"/>
                <a:gd name="T8" fmla="*/ 2147483647 w 197"/>
                <a:gd name="T9" fmla="*/ 2147483647 h 130"/>
                <a:gd name="T10" fmla="*/ 2147483647 w 197"/>
                <a:gd name="T11" fmla="*/ 2147483647 h 130"/>
                <a:gd name="T12" fmla="*/ 2147483647 w 197"/>
                <a:gd name="T13" fmla="*/ 2147483647 h 130"/>
                <a:gd name="T14" fmla="*/ 2147483647 w 197"/>
                <a:gd name="T15" fmla="*/ 2147483647 h 130"/>
                <a:gd name="T16" fmla="*/ 2147483647 w 197"/>
                <a:gd name="T17" fmla="*/ 2147483647 h 130"/>
                <a:gd name="T18" fmla="*/ 2147483647 w 197"/>
                <a:gd name="T19" fmla="*/ 2147483647 h 130"/>
                <a:gd name="T20" fmla="*/ 2147483647 w 197"/>
                <a:gd name="T21" fmla="*/ 2147483647 h 130"/>
                <a:gd name="T22" fmla="*/ 2147483647 w 197"/>
                <a:gd name="T23" fmla="*/ 2147483647 h 130"/>
                <a:gd name="T24" fmla="*/ 2147483647 w 197"/>
                <a:gd name="T25" fmla="*/ 2147483647 h 130"/>
                <a:gd name="T26" fmla="*/ 2147483647 w 197"/>
                <a:gd name="T27" fmla="*/ 2147483647 h 130"/>
                <a:gd name="T28" fmla="*/ 2147483647 w 197"/>
                <a:gd name="T29" fmla="*/ 2147483647 h 130"/>
                <a:gd name="T30" fmla="*/ 2147483647 w 197"/>
                <a:gd name="T31" fmla="*/ 2147483647 h 130"/>
                <a:gd name="T32" fmla="*/ 2147483647 w 197"/>
                <a:gd name="T33" fmla="*/ 2147483647 h 130"/>
                <a:gd name="T34" fmla="*/ 2147483647 w 197"/>
                <a:gd name="T35" fmla="*/ 2147483647 h 130"/>
                <a:gd name="T36" fmla="*/ 2147483647 w 197"/>
                <a:gd name="T37" fmla="*/ 2147483647 h 130"/>
                <a:gd name="T38" fmla="*/ 2147483647 w 197"/>
                <a:gd name="T39" fmla="*/ 2147483647 h 130"/>
                <a:gd name="T40" fmla="*/ 2147483647 w 197"/>
                <a:gd name="T41" fmla="*/ 2147483647 h 130"/>
                <a:gd name="T42" fmla="*/ 2147483647 w 197"/>
                <a:gd name="T43" fmla="*/ 2147483647 h 130"/>
                <a:gd name="T44" fmla="*/ 2147483647 w 197"/>
                <a:gd name="T45" fmla="*/ 2147483647 h 130"/>
                <a:gd name="T46" fmla="*/ 2147483647 w 197"/>
                <a:gd name="T47" fmla="*/ 2147483647 h 130"/>
                <a:gd name="T48" fmla="*/ 2147483647 w 197"/>
                <a:gd name="T49" fmla="*/ 2147483647 h 130"/>
                <a:gd name="T50" fmla="*/ 2147483647 w 197"/>
                <a:gd name="T51" fmla="*/ 2147483647 h 130"/>
                <a:gd name="T52" fmla="*/ 2147483647 w 197"/>
                <a:gd name="T53" fmla="*/ 2147483647 h 130"/>
                <a:gd name="T54" fmla="*/ 2147483647 w 197"/>
                <a:gd name="T55" fmla="*/ 2147483647 h 130"/>
                <a:gd name="T56" fmla="*/ 2147483647 w 197"/>
                <a:gd name="T57" fmla="*/ 2147483647 h 130"/>
                <a:gd name="T58" fmla="*/ 2147483647 w 197"/>
                <a:gd name="T59" fmla="*/ 2147483647 h 130"/>
                <a:gd name="T60" fmla="*/ 2147483647 w 197"/>
                <a:gd name="T61" fmla="*/ 2147483647 h 130"/>
                <a:gd name="T62" fmla="*/ 2147483647 w 197"/>
                <a:gd name="T63" fmla="*/ 2147483647 h 130"/>
                <a:gd name="T64" fmla="*/ 2147483647 w 197"/>
                <a:gd name="T65" fmla="*/ 2147483647 h 130"/>
                <a:gd name="T66" fmla="*/ 2147483647 w 197"/>
                <a:gd name="T67" fmla="*/ 2147483647 h 130"/>
                <a:gd name="T68" fmla="*/ 2147483647 w 197"/>
                <a:gd name="T69" fmla="*/ 2147483647 h 130"/>
                <a:gd name="T70" fmla="*/ 2147483647 w 197"/>
                <a:gd name="T71" fmla="*/ 2147483647 h 130"/>
                <a:gd name="T72" fmla="*/ 2147483647 w 197"/>
                <a:gd name="T73" fmla="*/ 2147483647 h 130"/>
                <a:gd name="T74" fmla="*/ 2147483647 w 197"/>
                <a:gd name="T75" fmla="*/ 2147483647 h 130"/>
                <a:gd name="T76" fmla="*/ 2147483647 w 197"/>
                <a:gd name="T77" fmla="*/ 2147483647 h 130"/>
                <a:gd name="T78" fmla="*/ 2147483647 w 197"/>
                <a:gd name="T79" fmla="*/ 2147483647 h 130"/>
                <a:gd name="T80" fmla="*/ 2147483647 w 197"/>
                <a:gd name="T81" fmla="*/ 2147483647 h 130"/>
                <a:gd name="T82" fmla="*/ 2147483647 w 197"/>
                <a:gd name="T83" fmla="*/ 2147483647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7"/>
                <a:gd name="T127" fmla="*/ 0 h 130"/>
                <a:gd name="T128" fmla="*/ 197 w 197"/>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7" h="130">
                  <a:moveTo>
                    <a:pt x="184" y="6"/>
                  </a:moveTo>
                  <a:lnTo>
                    <a:pt x="172" y="7"/>
                  </a:lnTo>
                  <a:lnTo>
                    <a:pt x="159" y="6"/>
                  </a:lnTo>
                  <a:lnTo>
                    <a:pt x="145" y="5"/>
                  </a:lnTo>
                  <a:lnTo>
                    <a:pt x="130" y="4"/>
                  </a:lnTo>
                  <a:lnTo>
                    <a:pt x="116" y="4"/>
                  </a:lnTo>
                  <a:lnTo>
                    <a:pt x="102" y="4"/>
                  </a:lnTo>
                  <a:lnTo>
                    <a:pt x="96" y="5"/>
                  </a:lnTo>
                  <a:lnTo>
                    <a:pt x="89" y="6"/>
                  </a:lnTo>
                  <a:lnTo>
                    <a:pt x="83" y="8"/>
                  </a:lnTo>
                  <a:lnTo>
                    <a:pt x="76" y="11"/>
                  </a:lnTo>
                  <a:lnTo>
                    <a:pt x="71" y="15"/>
                  </a:lnTo>
                  <a:lnTo>
                    <a:pt x="67" y="21"/>
                  </a:lnTo>
                  <a:lnTo>
                    <a:pt x="66" y="26"/>
                  </a:lnTo>
                  <a:lnTo>
                    <a:pt x="65" y="31"/>
                  </a:lnTo>
                  <a:lnTo>
                    <a:pt x="67" y="43"/>
                  </a:lnTo>
                  <a:lnTo>
                    <a:pt x="70" y="55"/>
                  </a:lnTo>
                  <a:lnTo>
                    <a:pt x="64" y="52"/>
                  </a:lnTo>
                  <a:lnTo>
                    <a:pt x="58" y="50"/>
                  </a:lnTo>
                  <a:lnTo>
                    <a:pt x="53" y="51"/>
                  </a:lnTo>
                  <a:lnTo>
                    <a:pt x="47" y="53"/>
                  </a:lnTo>
                  <a:lnTo>
                    <a:pt x="42" y="56"/>
                  </a:lnTo>
                  <a:lnTo>
                    <a:pt x="37" y="60"/>
                  </a:lnTo>
                  <a:lnTo>
                    <a:pt x="32" y="65"/>
                  </a:lnTo>
                  <a:lnTo>
                    <a:pt x="28" y="71"/>
                  </a:lnTo>
                  <a:lnTo>
                    <a:pt x="25" y="82"/>
                  </a:lnTo>
                  <a:lnTo>
                    <a:pt x="22" y="98"/>
                  </a:lnTo>
                  <a:lnTo>
                    <a:pt x="21" y="102"/>
                  </a:lnTo>
                  <a:lnTo>
                    <a:pt x="18" y="104"/>
                  </a:lnTo>
                  <a:lnTo>
                    <a:pt x="15" y="105"/>
                  </a:lnTo>
                  <a:lnTo>
                    <a:pt x="11" y="107"/>
                  </a:lnTo>
                  <a:lnTo>
                    <a:pt x="7" y="109"/>
                  </a:lnTo>
                  <a:lnTo>
                    <a:pt x="3" y="111"/>
                  </a:lnTo>
                  <a:lnTo>
                    <a:pt x="1" y="114"/>
                  </a:lnTo>
                  <a:lnTo>
                    <a:pt x="0" y="120"/>
                  </a:lnTo>
                  <a:lnTo>
                    <a:pt x="3" y="120"/>
                  </a:lnTo>
                  <a:lnTo>
                    <a:pt x="5" y="120"/>
                  </a:lnTo>
                  <a:lnTo>
                    <a:pt x="6" y="121"/>
                  </a:lnTo>
                  <a:lnTo>
                    <a:pt x="7" y="122"/>
                  </a:lnTo>
                  <a:lnTo>
                    <a:pt x="6" y="124"/>
                  </a:lnTo>
                  <a:lnTo>
                    <a:pt x="5" y="125"/>
                  </a:lnTo>
                  <a:lnTo>
                    <a:pt x="11" y="125"/>
                  </a:lnTo>
                  <a:lnTo>
                    <a:pt x="16" y="125"/>
                  </a:lnTo>
                  <a:lnTo>
                    <a:pt x="13" y="125"/>
                  </a:lnTo>
                  <a:lnTo>
                    <a:pt x="11" y="126"/>
                  </a:lnTo>
                  <a:lnTo>
                    <a:pt x="11" y="127"/>
                  </a:lnTo>
                  <a:lnTo>
                    <a:pt x="11" y="130"/>
                  </a:lnTo>
                  <a:lnTo>
                    <a:pt x="20" y="130"/>
                  </a:lnTo>
                  <a:lnTo>
                    <a:pt x="30" y="130"/>
                  </a:lnTo>
                  <a:lnTo>
                    <a:pt x="34" y="129"/>
                  </a:lnTo>
                  <a:lnTo>
                    <a:pt x="38" y="128"/>
                  </a:lnTo>
                  <a:lnTo>
                    <a:pt x="41" y="127"/>
                  </a:lnTo>
                  <a:lnTo>
                    <a:pt x="44" y="125"/>
                  </a:lnTo>
                  <a:lnTo>
                    <a:pt x="52" y="117"/>
                  </a:lnTo>
                  <a:lnTo>
                    <a:pt x="61" y="111"/>
                  </a:lnTo>
                  <a:lnTo>
                    <a:pt x="69" y="105"/>
                  </a:lnTo>
                  <a:lnTo>
                    <a:pt x="78" y="99"/>
                  </a:lnTo>
                  <a:lnTo>
                    <a:pt x="97" y="87"/>
                  </a:lnTo>
                  <a:lnTo>
                    <a:pt x="114" y="76"/>
                  </a:lnTo>
                  <a:lnTo>
                    <a:pt x="120" y="73"/>
                  </a:lnTo>
                  <a:lnTo>
                    <a:pt x="125" y="70"/>
                  </a:lnTo>
                  <a:lnTo>
                    <a:pt x="130" y="66"/>
                  </a:lnTo>
                  <a:lnTo>
                    <a:pt x="135" y="62"/>
                  </a:lnTo>
                  <a:lnTo>
                    <a:pt x="144" y="53"/>
                  </a:lnTo>
                  <a:lnTo>
                    <a:pt x="152" y="44"/>
                  </a:lnTo>
                  <a:lnTo>
                    <a:pt x="160" y="41"/>
                  </a:lnTo>
                  <a:lnTo>
                    <a:pt x="168" y="39"/>
                  </a:lnTo>
                  <a:lnTo>
                    <a:pt x="176" y="36"/>
                  </a:lnTo>
                  <a:lnTo>
                    <a:pt x="184" y="33"/>
                  </a:lnTo>
                  <a:lnTo>
                    <a:pt x="188" y="31"/>
                  </a:lnTo>
                  <a:lnTo>
                    <a:pt x="191" y="28"/>
                  </a:lnTo>
                  <a:lnTo>
                    <a:pt x="194" y="26"/>
                  </a:lnTo>
                  <a:lnTo>
                    <a:pt x="196" y="23"/>
                  </a:lnTo>
                  <a:lnTo>
                    <a:pt x="197" y="19"/>
                  </a:lnTo>
                  <a:lnTo>
                    <a:pt x="197" y="16"/>
                  </a:lnTo>
                  <a:lnTo>
                    <a:pt x="196" y="13"/>
                  </a:lnTo>
                  <a:lnTo>
                    <a:pt x="195" y="11"/>
                  </a:lnTo>
                  <a:lnTo>
                    <a:pt x="195" y="7"/>
                  </a:lnTo>
                  <a:lnTo>
                    <a:pt x="194" y="4"/>
                  </a:lnTo>
                  <a:lnTo>
                    <a:pt x="192" y="2"/>
                  </a:lnTo>
                  <a:lnTo>
                    <a:pt x="190" y="1"/>
                  </a:lnTo>
                  <a:lnTo>
                    <a:pt x="188" y="1"/>
                  </a:lnTo>
                  <a:lnTo>
                    <a:pt x="184" y="0"/>
                  </a:lnTo>
                  <a:lnTo>
                    <a:pt x="184" y="3"/>
                  </a:lnTo>
                  <a:lnTo>
                    <a:pt x="184" y="6"/>
                  </a:lnTo>
                  <a:close/>
                </a:path>
              </a:pathLst>
            </a:custGeom>
            <a:solidFill>
              <a:schemeClr val="accent3"/>
            </a:solidFill>
            <a:ln w="9525">
              <a:solidFill>
                <a:schemeClr val="accent3"/>
              </a:solidFill>
              <a:round/>
              <a:headEnd/>
              <a:tailEnd/>
            </a:ln>
          </p:spPr>
        </p:sp>
        <p:sp>
          <p:nvSpPr>
            <p:cNvPr id="40" name="AK"/>
            <p:cNvSpPr>
              <a:spLocks/>
            </p:cNvSpPr>
            <p:nvPr/>
          </p:nvSpPr>
          <p:spPr bwMode="auto">
            <a:xfrm>
              <a:off x="948895" y="2931825"/>
              <a:ext cx="1004513" cy="844254"/>
            </a:xfrm>
            <a:custGeom>
              <a:avLst/>
              <a:gdLst>
                <a:gd name="T0" fmla="*/ 2147483647 w 4113"/>
                <a:gd name="T1" fmla="*/ 2147483647 h 3482"/>
                <a:gd name="T2" fmla="*/ 2147483647 w 4113"/>
                <a:gd name="T3" fmla="*/ 2147483647 h 3482"/>
                <a:gd name="T4" fmla="*/ 2147483647 w 4113"/>
                <a:gd name="T5" fmla="*/ 2147483647 h 3482"/>
                <a:gd name="T6" fmla="*/ 2147483647 w 4113"/>
                <a:gd name="T7" fmla="*/ 2147483647 h 3482"/>
                <a:gd name="T8" fmla="*/ 2147483647 w 4113"/>
                <a:gd name="T9" fmla="*/ 2147483647 h 3482"/>
                <a:gd name="T10" fmla="*/ 2147483647 w 4113"/>
                <a:gd name="T11" fmla="*/ 2147483647 h 3482"/>
                <a:gd name="T12" fmla="*/ 2147483647 w 4113"/>
                <a:gd name="T13" fmla="*/ 2147483647 h 3482"/>
                <a:gd name="T14" fmla="*/ 2147483647 w 4113"/>
                <a:gd name="T15" fmla="*/ 2147483647 h 3482"/>
                <a:gd name="T16" fmla="*/ 2147483647 w 4113"/>
                <a:gd name="T17" fmla="*/ 2147483647 h 3482"/>
                <a:gd name="T18" fmla="*/ 2147483647 w 4113"/>
                <a:gd name="T19" fmla="*/ 2147483647 h 3482"/>
                <a:gd name="T20" fmla="*/ 2147483647 w 4113"/>
                <a:gd name="T21" fmla="*/ 2147483647 h 3482"/>
                <a:gd name="T22" fmla="*/ 2147483647 w 4113"/>
                <a:gd name="T23" fmla="*/ 2147483647 h 3482"/>
                <a:gd name="T24" fmla="*/ 2147483647 w 4113"/>
                <a:gd name="T25" fmla="*/ 2147483647 h 3482"/>
                <a:gd name="T26" fmla="*/ 2147483647 w 4113"/>
                <a:gd name="T27" fmla="*/ 2147483647 h 3482"/>
                <a:gd name="T28" fmla="*/ 2147483647 w 4113"/>
                <a:gd name="T29" fmla="*/ 2147483647 h 3482"/>
                <a:gd name="T30" fmla="*/ 2147483647 w 4113"/>
                <a:gd name="T31" fmla="*/ 2147483647 h 3482"/>
                <a:gd name="T32" fmla="*/ 2147483647 w 4113"/>
                <a:gd name="T33" fmla="*/ 2147483647 h 3482"/>
                <a:gd name="T34" fmla="*/ 2147483647 w 4113"/>
                <a:gd name="T35" fmla="*/ 2147483647 h 3482"/>
                <a:gd name="T36" fmla="*/ 2147483647 w 4113"/>
                <a:gd name="T37" fmla="*/ 2147483647 h 3482"/>
                <a:gd name="T38" fmla="*/ 2147483647 w 4113"/>
                <a:gd name="T39" fmla="*/ 2147483647 h 3482"/>
                <a:gd name="T40" fmla="*/ 2147483647 w 4113"/>
                <a:gd name="T41" fmla="*/ 2147483647 h 3482"/>
                <a:gd name="T42" fmla="*/ 2147483647 w 4113"/>
                <a:gd name="T43" fmla="*/ 2147483647 h 3482"/>
                <a:gd name="T44" fmla="*/ 2147483647 w 4113"/>
                <a:gd name="T45" fmla="*/ 2147483647 h 3482"/>
                <a:gd name="T46" fmla="*/ 2147483647 w 4113"/>
                <a:gd name="T47" fmla="*/ 2147483647 h 3482"/>
                <a:gd name="T48" fmla="*/ 2147483647 w 4113"/>
                <a:gd name="T49" fmla="*/ 2147483647 h 3482"/>
                <a:gd name="T50" fmla="*/ 2147483647 w 4113"/>
                <a:gd name="T51" fmla="*/ 2147483647 h 3482"/>
                <a:gd name="T52" fmla="*/ 2147483647 w 4113"/>
                <a:gd name="T53" fmla="*/ 2147483647 h 3482"/>
                <a:gd name="T54" fmla="*/ 2147483647 w 4113"/>
                <a:gd name="T55" fmla="*/ 2147483647 h 3482"/>
                <a:gd name="T56" fmla="*/ 2147483647 w 4113"/>
                <a:gd name="T57" fmla="*/ 2147483647 h 3482"/>
                <a:gd name="T58" fmla="*/ 2147483647 w 4113"/>
                <a:gd name="T59" fmla="*/ 2147483647 h 3482"/>
                <a:gd name="T60" fmla="*/ 2147483647 w 4113"/>
                <a:gd name="T61" fmla="*/ 2147483647 h 3482"/>
                <a:gd name="T62" fmla="*/ 2147483647 w 4113"/>
                <a:gd name="T63" fmla="*/ 2147483647 h 3482"/>
                <a:gd name="T64" fmla="*/ 2147483647 w 4113"/>
                <a:gd name="T65" fmla="*/ 2147483647 h 3482"/>
                <a:gd name="T66" fmla="*/ 2147483647 w 4113"/>
                <a:gd name="T67" fmla="*/ 2147483647 h 3482"/>
                <a:gd name="T68" fmla="*/ 2147483647 w 4113"/>
                <a:gd name="T69" fmla="*/ 2147483647 h 3482"/>
                <a:gd name="T70" fmla="*/ 2147483647 w 4113"/>
                <a:gd name="T71" fmla="*/ 2147483647 h 3482"/>
                <a:gd name="T72" fmla="*/ 2147483647 w 4113"/>
                <a:gd name="T73" fmla="*/ 2147483647 h 3482"/>
                <a:gd name="T74" fmla="*/ 2147483647 w 4113"/>
                <a:gd name="T75" fmla="*/ 2147483647 h 3482"/>
                <a:gd name="T76" fmla="*/ 2147483647 w 4113"/>
                <a:gd name="T77" fmla="*/ 2147483647 h 3482"/>
                <a:gd name="T78" fmla="*/ 2147483647 w 4113"/>
                <a:gd name="T79" fmla="*/ 2147483647 h 3482"/>
                <a:gd name="T80" fmla="*/ 2147483647 w 4113"/>
                <a:gd name="T81" fmla="*/ 2147483647 h 3482"/>
                <a:gd name="T82" fmla="*/ 2147483647 w 4113"/>
                <a:gd name="T83" fmla="*/ 2147483647 h 3482"/>
                <a:gd name="T84" fmla="*/ 2147483647 w 4113"/>
                <a:gd name="T85" fmla="*/ 2147483647 h 3482"/>
                <a:gd name="T86" fmla="*/ 2147483647 w 4113"/>
                <a:gd name="T87" fmla="*/ 2147483647 h 3482"/>
                <a:gd name="T88" fmla="*/ 2147483647 w 4113"/>
                <a:gd name="T89" fmla="*/ 2147483647 h 3482"/>
                <a:gd name="T90" fmla="*/ 2147483647 w 4113"/>
                <a:gd name="T91" fmla="*/ 2147483647 h 3482"/>
                <a:gd name="T92" fmla="*/ 2147483647 w 4113"/>
                <a:gd name="T93" fmla="*/ 0 h 3482"/>
                <a:gd name="T94" fmla="*/ 2147483647 w 4113"/>
                <a:gd name="T95" fmla="*/ 2147483647 h 3482"/>
                <a:gd name="T96" fmla="*/ 2147483647 w 4113"/>
                <a:gd name="T97" fmla="*/ 2147483647 h 3482"/>
                <a:gd name="T98" fmla="*/ 2147483647 w 4113"/>
                <a:gd name="T99" fmla="*/ 2147483647 h 3482"/>
                <a:gd name="T100" fmla="*/ 2147483647 w 4113"/>
                <a:gd name="T101" fmla="*/ 2147483647 h 34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13"/>
                <a:gd name="T154" fmla="*/ 0 h 3482"/>
                <a:gd name="T155" fmla="*/ 4113 w 4113"/>
                <a:gd name="T156" fmla="*/ 3482 h 34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13" h="3482">
                  <a:moveTo>
                    <a:pt x="212" y="557"/>
                  </a:moveTo>
                  <a:lnTo>
                    <a:pt x="314" y="659"/>
                  </a:lnTo>
                  <a:lnTo>
                    <a:pt x="417" y="838"/>
                  </a:lnTo>
                  <a:lnTo>
                    <a:pt x="558" y="870"/>
                  </a:lnTo>
                  <a:lnTo>
                    <a:pt x="558" y="1081"/>
                  </a:lnTo>
                  <a:lnTo>
                    <a:pt x="384" y="1081"/>
                  </a:lnTo>
                  <a:lnTo>
                    <a:pt x="384" y="940"/>
                  </a:lnTo>
                  <a:lnTo>
                    <a:pt x="352" y="940"/>
                  </a:lnTo>
                  <a:lnTo>
                    <a:pt x="0" y="1081"/>
                  </a:lnTo>
                  <a:lnTo>
                    <a:pt x="108" y="1184"/>
                  </a:lnTo>
                  <a:lnTo>
                    <a:pt x="108" y="1324"/>
                  </a:lnTo>
                  <a:lnTo>
                    <a:pt x="244" y="1395"/>
                  </a:lnTo>
                  <a:lnTo>
                    <a:pt x="455" y="1427"/>
                  </a:lnTo>
                  <a:lnTo>
                    <a:pt x="591" y="1324"/>
                  </a:lnTo>
                  <a:lnTo>
                    <a:pt x="628" y="1567"/>
                  </a:lnTo>
                  <a:lnTo>
                    <a:pt x="487" y="1600"/>
                  </a:lnTo>
                  <a:lnTo>
                    <a:pt x="455" y="1671"/>
                  </a:lnTo>
                  <a:lnTo>
                    <a:pt x="384" y="1703"/>
                  </a:lnTo>
                  <a:lnTo>
                    <a:pt x="282" y="1638"/>
                  </a:lnTo>
                  <a:lnTo>
                    <a:pt x="212" y="1773"/>
                  </a:lnTo>
                  <a:lnTo>
                    <a:pt x="38" y="1952"/>
                  </a:lnTo>
                  <a:lnTo>
                    <a:pt x="140" y="2124"/>
                  </a:lnTo>
                  <a:lnTo>
                    <a:pt x="108" y="2195"/>
                  </a:lnTo>
                  <a:lnTo>
                    <a:pt x="244" y="2330"/>
                  </a:lnTo>
                  <a:lnTo>
                    <a:pt x="417" y="2330"/>
                  </a:lnTo>
                  <a:lnTo>
                    <a:pt x="487" y="2438"/>
                  </a:lnTo>
                  <a:lnTo>
                    <a:pt x="455" y="2503"/>
                  </a:lnTo>
                  <a:lnTo>
                    <a:pt x="487" y="2611"/>
                  </a:lnTo>
                  <a:lnTo>
                    <a:pt x="628" y="2541"/>
                  </a:lnTo>
                  <a:lnTo>
                    <a:pt x="770" y="2681"/>
                  </a:lnTo>
                  <a:lnTo>
                    <a:pt x="975" y="2574"/>
                  </a:lnTo>
                  <a:lnTo>
                    <a:pt x="910" y="2714"/>
                  </a:lnTo>
                  <a:lnTo>
                    <a:pt x="910" y="2855"/>
                  </a:lnTo>
                  <a:lnTo>
                    <a:pt x="628" y="3066"/>
                  </a:lnTo>
                  <a:lnTo>
                    <a:pt x="526" y="3201"/>
                  </a:lnTo>
                  <a:lnTo>
                    <a:pt x="417" y="3201"/>
                  </a:lnTo>
                  <a:lnTo>
                    <a:pt x="244" y="3341"/>
                  </a:lnTo>
                  <a:lnTo>
                    <a:pt x="70" y="3373"/>
                  </a:lnTo>
                  <a:lnTo>
                    <a:pt x="0" y="3444"/>
                  </a:lnTo>
                  <a:lnTo>
                    <a:pt x="70" y="3482"/>
                  </a:lnTo>
                  <a:lnTo>
                    <a:pt x="417" y="3341"/>
                  </a:lnTo>
                  <a:lnTo>
                    <a:pt x="628" y="3238"/>
                  </a:lnTo>
                  <a:lnTo>
                    <a:pt x="1045" y="2957"/>
                  </a:lnTo>
                  <a:lnTo>
                    <a:pt x="1360" y="2611"/>
                  </a:lnTo>
                  <a:lnTo>
                    <a:pt x="1392" y="2541"/>
                  </a:lnTo>
                  <a:lnTo>
                    <a:pt x="1296" y="2541"/>
                  </a:lnTo>
                  <a:lnTo>
                    <a:pt x="1604" y="2087"/>
                  </a:lnTo>
                  <a:lnTo>
                    <a:pt x="1675" y="2054"/>
                  </a:lnTo>
                  <a:lnTo>
                    <a:pt x="1675" y="2124"/>
                  </a:lnTo>
                  <a:lnTo>
                    <a:pt x="1571" y="2195"/>
                  </a:lnTo>
                  <a:lnTo>
                    <a:pt x="1533" y="2400"/>
                  </a:lnTo>
                  <a:lnTo>
                    <a:pt x="1604" y="2368"/>
                  </a:lnTo>
                  <a:lnTo>
                    <a:pt x="1533" y="2438"/>
                  </a:lnTo>
                  <a:lnTo>
                    <a:pt x="1571" y="2470"/>
                  </a:lnTo>
                  <a:lnTo>
                    <a:pt x="1783" y="2330"/>
                  </a:lnTo>
                  <a:lnTo>
                    <a:pt x="1885" y="2298"/>
                  </a:lnTo>
                  <a:lnTo>
                    <a:pt x="1918" y="2195"/>
                  </a:lnTo>
                  <a:lnTo>
                    <a:pt x="1885" y="2124"/>
                  </a:lnTo>
                  <a:lnTo>
                    <a:pt x="2092" y="2087"/>
                  </a:lnTo>
                  <a:lnTo>
                    <a:pt x="2336" y="2228"/>
                  </a:lnTo>
                  <a:lnTo>
                    <a:pt x="2547" y="2157"/>
                  </a:lnTo>
                  <a:lnTo>
                    <a:pt x="2650" y="2195"/>
                  </a:lnTo>
                  <a:lnTo>
                    <a:pt x="2790" y="2195"/>
                  </a:lnTo>
                  <a:lnTo>
                    <a:pt x="3176" y="2368"/>
                  </a:lnTo>
                  <a:lnTo>
                    <a:pt x="3246" y="2438"/>
                  </a:lnTo>
                  <a:lnTo>
                    <a:pt x="3348" y="2574"/>
                  </a:lnTo>
                  <a:lnTo>
                    <a:pt x="3555" y="2714"/>
                  </a:lnTo>
                  <a:lnTo>
                    <a:pt x="3630" y="2784"/>
                  </a:lnTo>
                  <a:lnTo>
                    <a:pt x="3874" y="2925"/>
                  </a:lnTo>
                  <a:lnTo>
                    <a:pt x="4113" y="2816"/>
                  </a:lnTo>
                  <a:lnTo>
                    <a:pt x="4113" y="2681"/>
                  </a:lnTo>
                  <a:lnTo>
                    <a:pt x="4048" y="2541"/>
                  </a:lnTo>
                  <a:lnTo>
                    <a:pt x="3939" y="2503"/>
                  </a:lnTo>
                  <a:lnTo>
                    <a:pt x="3837" y="2503"/>
                  </a:lnTo>
                  <a:lnTo>
                    <a:pt x="3695" y="2400"/>
                  </a:lnTo>
                  <a:lnTo>
                    <a:pt x="3555" y="2298"/>
                  </a:lnTo>
                  <a:lnTo>
                    <a:pt x="3278" y="2017"/>
                  </a:lnTo>
                  <a:lnTo>
                    <a:pt x="3208" y="2054"/>
                  </a:lnTo>
                  <a:lnTo>
                    <a:pt x="3138" y="2157"/>
                  </a:lnTo>
                  <a:lnTo>
                    <a:pt x="3067" y="2228"/>
                  </a:lnTo>
                  <a:lnTo>
                    <a:pt x="2823" y="2087"/>
                  </a:lnTo>
                  <a:lnTo>
                    <a:pt x="2823" y="2017"/>
                  </a:lnTo>
                  <a:lnTo>
                    <a:pt x="2617" y="2087"/>
                  </a:lnTo>
                  <a:lnTo>
                    <a:pt x="2547" y="1741"/>
                  </a:lnTo>
                  <a:lnTo>
                    <a:pt x="2373" y="973"/>
                  </a:lnTo>
                  <a:lnTo>
                    <a:pt x="2233" y="453"/>
                  </a:lnTo>
                  <a:lnTo>
                    <a:pt x="2162" y="211"/>
                  </a:lnTo>
                  <a:lnTo>
                    <a:pt x="1956" y="107"/>
                  </a:lnTo>
                  <a:lnTo>
                    <a:pt x="1848" y="172"/>
                  </a:lnTo>
                  <a:lnTo>
                    <a:pt x="1501" y="107"/>
                  </a:lnTo>
                  <a:lnTo>
                    <a:pt x="1392" y="140"/>
                  </a:lnTo>
                  <a:lnTo>
                    <a:pt x="1296" y="107"/>
                  </a:lnTo>
                  <a:lnTo>
                    <a:pt x="1296" y="70"/>
                  </a:lnTo>
                  <a:lnTo>
                    <a:pt x="975" y="0"/>
                  </a:lnTo>
                  <a:lnTo>
                    <a:pt x="943" y="70"/>
                  </a:lnTo>
                  <a:lnTo>
                    <a:pt x="770" y="70"/>
                  </a:lnTo>
                  <a:lnTo>
                    <a:pt x="628" y="172"/>
                  </a:lnTo>
                  <a:lnTo>
                    <a:pt x="526" y="281"/>
                  </a:lnTo>
                  <a:lnTo>
                    <a:pt x="487" y="383"/>
                  </a:lnTo>
                  <a:lnTo>
                    <a:pt x="417" y="453"/>
                  </a:lnTo>
                  <a:lnTo>
                    <a:pt x="282" y="453"/>
                  </a:lnTo>
                  <a:lnTo>
                    <a:pt x="212" y="557"/>
                  </a:lnTo>
                  <a:close/>
                </a:path>
              </a:pathLst>
            </a:custGeom>
            <a:solidFill>
              <a:schemeClr val="tx1">
                <a:lumMod val="50000"/>
                <a:lumOff val="50000"/>
              </a:schemeClr>
            </a:solidFill>
            <a:ln w="9525">
              <a:solidFill>
                <a:schemeClr val="tx1">
                  <a:lumMod val="50000"/>
                  <a:lumOff val="50000"/>
                </a:schemeClr>
              </a:solidFill>
              <a:round/>
              <a:headEnd/>
              <a:tailEnd/>
            </a:ln>
          </p:spPr>
        </p:sp>
        <p:sp>
          <p:nvSpPr>
            <p:cNvPr id="41" name="Freeform 40"/>
            <p:cNvSpPr>
              <a:spLocks/>
            </p:cNvSpPr>
            <p:nvPr/>
          </p:nvSpPr>
          <p:spPr bwMode="auto">
            <a:xfrm>
              <a:off x="916750" y="3776079"/>
              <a:ext cx="24108" cy="8040"/>
            </a:xfrm>
            <a:custGeom>
              <a:avLst/>
              <a:gdLst>
                <a:gd name="T0" fmla="*/ 2147483647 w 92"/>
                <a:gd name="T1" fmla="*/ 2147483647 h 53"/>
                <a:gd name="T2" fmla="*/ 2147483647 w 92"/>
                <a:gd name="T3" fmla="*/ 2147483647 h 53"/>
                <a:gd name="T4" fmla="*/ 2147483647 w 92"/>
                <a:gd name="T5" fmla="*/ 2147483647 h 53"/>
                <a:gd name="T6" fmla="*/ 2147483647 w 92"/>
                <a:gd name="T7" fmla="*/ 2147483647 h 53"/>
                <a:gd name="T8" fmla="*/ 2147483647 w 92"/>
                <a:gd name="T9" fmla="*/ 2147483647 h 53"/>
                <a:gd name="T10" fmla="*/ 2147483647 w 92"/>
                <a:gd name="T11" fmla="*/ 2147483647 h 53"/>
                <a:gd name="T12" fmla="*/ 2147483647 w 92"/>
                <a:gd name="T13" fmla="*/ 2147483647 h 53"/>
                <a:gd name="T14" fmla="*/ 2147483647 w 92"/>
                <a:gd name="T15" fmla="*/ 2147483647 h 53"/>
                <a:gd name="T16" fmla="*/ 2147483647 w 92"/>
                <a:gd name="T17" fmla="*/ 2147483647 h 53"/>
                <a:gd name="T18" fmla="*/ 2147483647 w 92"/>
                <a:gd name="T19" fmla="*/ 2147483647 h 53"/>
                <a:gd name="T20" fmla="*/ 2147483647 w 92"/>
                <a:gd name="T21" fmla="*/ 2147483647 h 53"/>
                <a:gd name="T22" fmla="*/ 2147483647 w 92"/>
                <a:gd name="T23" fmla="*/ 2147483647 h 53"/>
                <a:gd name="T24" fmla="*/ 2147483647 w 92"/>
                <a:gd name="T25" fmla="*/ 2147483647 h 53"/>
                <a:gd name="T26" fmla="*/ 2147483647 w 92"/>
                <a:gd name="T27" fmla="*/ 2147483647 h 53"/>
                <a:gd name="T28" fmla="*/ 2147483647 w 92"/>
                <a:gd name="T29" fmla="*/ 2147483647 h 53"/>
                <a:gd name="T30" fmla="*/ 2147483647 w 92"/>
                <a:gd name="T31" fmla="*/ 2147483647 h 53"/>
                <a:gd name="T32" fmla="*/ 2147483647 w 92"/>
                <a:gd name="T33" fmla="*/ 2147483647 h 53"/>
                <a:gd name="T34" fmla="*/ 0 w 92"/>
                <a:gd name="T35" fmla="*/ 2147483647 h 53"/>
                <a:gd name="T36" fmla="*/ 2147483647 w 92"/>
                <a:gd name="T37" fmla="*/ 2147483647 h 53"/>
                <a:gd name="T38" fmla="*/ 2147483647 w 92"/>
                <a:gd name="T39" fmla="*/ 2147483647 h 53"/>
                <a:gd name="T40" fmla="*/ 2147483647 w 92"/>
                <a:gd name="T41" fmla="*/ 2147483647 h 53"/>
                <a:gd name="T42" fmla="*/ 2147483647 w 92"/>
                <a:gd name="T43" fmla="*/ 2147483647 h 53"/>
                <a:gd name="T44" fmla="*/ 2147483647 w 92"/>
                <a:gd name="T45" fmla="*/ 2147483647 h 53"/>
                <a:gd name="T46" fmla="*/ 2147483647 w 92"/>
                <a:gd name="T47" fmla="*/ 2147483647 h 53"/>
                <a:gd name="T48" fmla="*/ 2147483647 w 92"/>
                <a:gd name="T49" fmla="*/ 2147483647 h 53"/>
                <a:gd name="T50" fmla="*/ 2147483647 w 92"/>
                <a:gd name="T51" fmla="*/ 2147483647 h 53"/>
                <a:gd name="T52" fmla="*/ 2147483647 w 92"/>
                <a:gd name="T53" fmla="*/ 2147483647 h 53"/>
                <a:gd name="T54" fmla="*/ 2147483647 w 92"/>
                <a:gd name="T55" fmla="*/ 2147483647 h 53"/>
                <a:gd name="T56" fmla="*/ 2147483647 w 92"/>
                <a:gd name="T57" fmla="*/ 2147483647 h 53"/>
                <a:gd name="T58" fmla="*/ 2147483647 w 92"/>
                <a:gd name="T59" fmla="*/ 2147483647 h 53"/>
                <a:gd name="T60" fmla="*/ 2147483647 w 92"/>
                <a:gd name="T61" fmla="*/ 2147483647 h 53"/>
                <a:gd name="T62" fmla="*/ 2147483647 w 92"/>
                <a:gd name="T63" fmla="*/ 2147483647 h 53"/>
                <a:gd name="T64" fmla="*/ 2147483647 w 92"/>
                <a:gd name="T65" fmla="*/ 2147483647 h 53"/>
                <a:gd name="T66" fmla="*/ 2147483647 w 92"/>
                <a:gd name="T67" fmla="*/ 2147483647 h 53"/>
                <a:gd name="T68" fmla="*/ 2147483647 w 92"/>
                <a:gd name="T69" fmla="*/ 2147483647 h 53"/>
                <a:gd name="T70" fmla="*/ 2147483647 w 92"/>
                <a:gd name="T71" fmla="*/ 2147483647 h 53"/>
                <a:gd name="T72" fmla="*/ 2147483647 w 92"/>
                <a:gd name="T73" fmla="*/ 2147483647 h 53"/>
                <a:gd name="T74" fmla="*/ 2147483647 w 92"/>
                <a:gd name="T75" fmla="*/ 2147483647 h 53"/>
                <a:gd name="T76" fmla="*/ 2147483647 w 92"/>
                <a:gd name="T77" fmla="*/ 2147483647 h 53"/>
                <a:gd name="T78" fmla="*/ 2147483647 w 92"/>
                <a:gd name="T79" fmla="*/ 2147483647 h 53"/>
                <a:gd name="T80" fmla="*/ 2147483647 w 92"/>
                <a:gd name="T81" fmla="*/ 2147483647 h 53"/>
                <a:gd name="T82" fmla="*/ 2147483647 w 92"/>
                <a:gd name="T83" fmla="*/ 2147483647 h 53"/>
                <a:gd name="T84" fmla="*/ 2147483647 w 92"/>
                <a:gd name="T85" fmla="*/ 2147483647 h 53"/>
                <a:gd name="T86" fmla="*/ 2147483647 w 92"/>
                <a:gd name="T87" fmla="*/ 2083394383 h 53"/>
                <a:gd name="T88" fmla="*/ 2147483647 w 92"/>
                <a:gd name="T89" fmla="*/ 0 h 53"/>
                <a:gd name="T90" fmla="*/ 2147483647 w 92"/>
                <a:gd name="T91" fmla="*/ 0 h 53"/>
                <a:gd name="T92" fmla="*/ 2147483647 w 92"/>
                <a:gd name="T93" fmla="*/ 0 h 53"/>
                <a:gd name="T94" fmla="*/ 2147483647 w 92"/>
                <a:gd name="T95" fmla="*/ 2147483647 h 53"/>
                <a:gd name="T96" fmla="*/ 2147483647 w 92"/>
                <a:gd name="T97" fmla="*/ 2147483647 h 53"/>
                <a:gd name="T98" fmla="*/ 2147483647 w 92"/>
                <a:gd name="T99" fmla="*/ 2147483647 h 53"/>
                <a:gd name="T100" fmla="*/ 2147483647 w 92"/>
                <a:gd name="T101" fmla="*/ 2147483647 h 53"/>
                <a:gd name="T102" fmla="*/ 2147483647 w 92"/>
                <a:gd name="T103" fmla="*/ 2147483647 h 53"/>
                <a:gd name="T104" fmla="*/ 2147483647 w 92"/>
                <a:gd name="T105" fmla="*/ 2147483647 h 53"/>
                <a:gd name="T106" fmla="*/ 2147483647 w 92"/>
                <a:gd name="T107" fmla="*/ 2147483647 h 53"/>
                <a:gd name="T108" fmla="*/ 2147483647 w 92"/>
                <a:gd name="T109" fmla="*/ 2147483647 h 53"/>
                <a:gd name="T110" fmla="*/ 2147483647 w 92"/>
                <a:gd name="T111" fmla="*/ 2147483647 h 53"/>
                <a:gd name="T112" fmla="*/ 2147483647 w 92"/>
                <a:gd name="T113" fmla="*/ 2147483647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
                <a:gd name="T172" fmla="*/ 0 h 53"/>
                <a:gd name="T173" fmla="*/ 92 w 92"/>
                <a:gd name="T174" fmla="*/ 53 h 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 h="53">
                  <a:moveTo>
                    <a:pt x="49" y="36"/>
                  </a:moveTo>
                  <a:lnTo>
                    <a:pt x="49" y="29"/>
                  </a:lnTo>
                  <a:lnTo>
                    <a:pt x="51" y="23"/>
                  </a:lnTo>
                  <a:lnTo>
                    <a:pt x="51" y="21"/>
                  </a:lnTo>
                  <a:lnTo>
                    <a:pt x="51" y="19"/>
                  </a:lnTo>
                  <a:lnTo>
                    <a:pt x="50" y="17"/>
                  </a:lnTo>
                  <a:lnTo>
                    <a:pt x="49" y="15"/>
                  </a:lnTo>
                  <a:lnTo>
                    <a:pt x="42" y="11"/>
                  </a:lnTo>
                  <a:lnTo>
                    <a:pt x="35" y="8"/>
                  </a:lnTo>
                  <a:lnTo>
                    <a:pt x="28" y="5"/>
                  </a:lnTo>
                  <a:lnTo>
                    <a:pt x="21" y="4"/>
                  </a:lnTo>
                  <a:lnTo>
                    <a:pt x="14" y="4"/>
                  </a:lnTo>
                  <a:lnTo>
                    <a:pt x="8" y="4"/>
                  </a:lnTo>
                  <a:lnTo>
                    <a:pt x="6" y="5"/>
                  </a:lnTo>
                  <a:lnTo>
                    <a:pt x="4" y="6"/>
                  </a:lnTo>
                  <a:lnTo>
                    <a:pt x="2" y="8"/>
                  </a:lnTo>
                  <a:lnTo>
                    <a:pt x="1" y="9"/>
                  </a:lnTo>
                  <a:lnTo>
                    <a:pt x="0" y="14"/>
                  </a:lnTo>
                  <a:lnTo>
                    <a:pt x="1" y="19"/>
                  </a:lnTo>
                  <a:lnTo>
                    <a:pt x="2" y="24"/>
                  </a:lnTo>
                  <a:lnTo>
                    <a:pt x="4" y="28"/>
                  </a:lnTo>
                  <a:lnTo>
                    <a:pt x="8" y="32"/>
                  </a:lnTo>
                  <a:lnTo>
                    <a:pt x="11" y="36"/>
                  </a:lnTo>
                  <a:lnTo>
                    <a:pt x="15" y="39"/>
                  </a:lnTo>
                  <a:lnTo>
                    <a:pt x="20" y="43"/>
                  </a:lnTo>
                  <a:lnTo>
                    <a:pt x="30" y="48"/>
                  </a:lnTo>
                  <a:lnTo>
                    <a:pt x="40" y="51"/>
                  </a:lnTo>
                  <a:lnTo>
                    <a:pt x="45" y="52"/>
                  </a:lnTo>
                  <a:lnTo>
                    <a:pt x="50" y="53"/>
                  </a:lnTo>
                  <a:lnTo>
                    <a:pt x="56" y="53"/>
                  </a:lnTo>
                  <a:lnTo>
                    <a:pt x="60" y="52"/>
                  </a:lnTo>
                  <a:lnTo>
                    <a:pt x="68" y="49"/>
                  </a:lnTo>
                  <a:lnTo>
                    <a:pt x="76" y="44"/>
                  </a:lnTo>
                  <a:lnTo>
                    <a:pt x="82" y="39"/>
                  </a:lnTo>
                  <a:lnTo>
                    <a:pt x="88" y="32"/>
                  </a:lnTo>
                  <a:lnTo>
                    <a:pt x="90" y="28"/>
                  </a:lnTo>
                  <a:lnTo>
                    <a:pt x="91" y="25"/>
                  </a:lnTo>
                  <a:lnTo>
                    <a:pt x="92" y="21"/>
                  </a:lnTo>
                  <a:lnTo>
                    <a:pt x="92" y="17"/>
                  </a:lnTo>
                  <a:lnTo>
                    <a:pt x="92" y="14"/>
                  </a:lnTo>
                  <a:lnTo>
                    <a:pt x="91" y="10"/>
                  </a:lnTo>
                  <a:lnTo>
                    <a:pt x="89" y="7"/>
                  </a:lnTo>
                  <a:lnTo>
                    <a:pt x="87" y="4"/>
                  </a:lnTo>
                  <a:lnTo>
                    <a:pt x="86" y="2"/>
                  </a:lnTo>
                  <a:lnTo>
                    <a:pt x="85" y="0"/>
                  </a:lnTo>
                  <a:lnTo>
                    <a:pt x="83" y="0"/>
                  </a:lnTo>
                  <a:lnTo>
                    <a:pt x="82" y="0"/>
                  </a:lnTo>
                  <a:lnTo>
                    <a:pt x="78" y="3"/>
                  </a:lnTo>
                  <a:lnTo>
                    <a:pt x="74" y="8"/>
                  </a:lnTo>
                  <a:lnTo>
                    <a:pt x="69" y="15"/>
                  </a:lnTo>
                  <a:lnTo>
                    <a:pt x="64" y="22"/>
                  </a:lnTo>
                  <a:lnTo>
                    <a:pt x="57" y="29"/>
                  </a:lnTo>
                  <a:lnTo>
                    <a:pt x="49" y="36"/>
                  </a:lnTo>
                  <a:lnTo>
                    <a:pt x="49" y="38"/>
                  </a:lnTo>
                  <a:lnTo>
                    <a:pt x="49" y="42"/>
                  </a:lnTo>
                  <a:lnTo>
                    <a:pt x="51" y="47"/>
                  </a:lnTo>
                  <a:lnTo>
                    <a:pt x="54" y="52"/>
                  </a:lnTo>
                </a:path>
              </a:pathLst>
            </a:custGeom>
            <a:solidFill>
              <a:schemeClr val="accent3"/>
            </a:solidFill>
            <a:ln w="0">
              <a:solidFill>
                <a:schemeClr val="accent3"/>
              </a:solidFill>
              <a:round/>
              <a:headEnd/>
              <a:tailEnd/>
            </a:ln>
          </p:spPr>
        </p:sp>
        <p:sp>
          <p:nvSpPr>
            <p:cNvPr id="42" name="Freeform 41"/>
            <p:cNvSpPr>
              <a:spLocks/>
            </p:cNvSpPr>
            <p:nvPr/>
          </p:nvSpPr>
          <p:spPr bwMode="auto">
            <a:xfrm>
              <a:off x="860497" y="3784120"/>
              <a:ext cx="48217" cy="32162"/>
            </a:xfrm>
            <a:custGeom>
              <a:avLst/>
              <a:gdLst>
                <a:gd name="T0" fmla="*/ 2147483647 w 197"/>
                <a:gd name="T1" fmla="*/ 2147483647 h 130"/>
                <a:gd name="T2" fmla="*/ 2147483647 w 197"/>
                <a:gd name="T3" fmla="*/ 2147483647 h 130"/>
                <a:gd name="T4" fmla="*/ 2147483647 w 197"/>
                <a:gd name="T5" fmla="*/ 2147483647 h 130"/>
                <a:gd name="T6" fmla="*/ 2147483647 w 197"/>
                <a:gd name="T7" fmla="*/ 2147483647 h 130"/>
                <a:gd name="T8" fmla="*/ 2147483647 w 197"/>
                <a:gd name="T9" fmla="*/ 2147483647 h 130"/>
                <a:gd name="T10" fmla="*/ 2147483647 w 197"/>
                <a:gd name="T11" fmla="*/ 2147483647 h 130"/>
                <a:gd name="T12" fmla="*/ 2147483647 w 197"/>
                <a:gd name="T13" fmla="*/ 2147483647 h 130"/>
                <a:gd name="T14" fmla="*/ 2147483647 w 197"/>
                <a:gd name="T15" fmla="*/ 2147483647 h 130"/>
                <a:gd name="T16" fmla="*/ 2147483647 w 197"/>
                <a:gd name="T17" fmla="*/ 2147483647 h 130"/>
                <a:gd name="T18" fmla="*/ 2147483647 w 197"/>
                <a:gd name="T19" fmla="*/ 2147483647 h 130"/>
                <a:gd name="T20" fmla="*/ 2147483647 w 197"/>
                <a:gd name="T21" fmla="*/ 2147483647 h 130"/>
                <a:gd name="T22" fmla="*/ 2147483647 w 197"/>
                <a:gd name="T23" fmla="*/ 2147483647 h 130"/>
                <a:gd name="T24" fmla="*/ 2147483647 w 197"/>
                <a:gd name="T25" fmla="*/ 2147483647 h 130"/>
                <a:gd name="T26" fmla="*/ 2147483647 w 197"/>
                <a:gd name="T27" fmla="*/ 2147483647 h 130"/>
                <a:gd name="T28" fmla="*/ 2147483647 w 197"/>
                <a:gd name="T29" fmla="*/ 2147483647 h 130"/>
                <a:gd name="T30" fmla="*/ 2147483647 w 197"/>
                <a:gd name="T31" fmla="*/ 2147483647 h 130"/>
                <a:gd name="T32" fmla="*/ 2147483647 w 197"/>
                <a:gd name="T33" fmla="*/ 2147483647 h 130"/>
                <a:gd name="T34" fmla="*/ 2147483647 w 197"/>
                <a:gd name="T35" fmla="*/ 2147483647 h 130"/>
                <a:gd name="T36" fmla="*/ 2147483647 w 197"/>
                <a:gd name="T37" fmla="*/ 2147483647 h 130"/>
                <a:gd name="T38" fmla="*/ 2147483647 w 197"/>
                <a:gd name="T39" fmla="*/ 2147483647 h 130"/>
                <a:gd name="T40" fmla="*/ 2147483647 w 197"/>
                <a:gd name="T41" fmla="*/ 2147483647 h 130"/>
                <a:gd name="T42" fmla="*/ 2147483647 w 197"/>
                <a:gd name="T43" fmla="*/ 2147483647 h 130"/>
                <a:gd name="T44" fmla="*/ 2147483647 w 197"/>
                <a:gd name="T45" fmla="*/ 2147483647 h 130"/>
                <a:gd name="T46" fmla="*/ 2147483647 w 197"/>
                <a:gd name="T47" fmla="*/ 2147483647 h 130"/>
                <a:gd name="T48" fmla="*/ 2147483647 w 197"/>
                <a:gd name="T49" fmla="*/ 2147483647 h 130"/>
                <a:gd name="T50" fmla="*/ 2147483647 w 197"/>
                <a:gd name="T51" fmla="*/ 2147483647 h 130"/>
                <a:gd name="T52" fmla="*/ 2147483647 w 197"/>
                <a:gd name="T53" fmla="*/ 2147483647 h 130"/>
                <a:gd name="T54" fmla="*/ 2147483647 w 197"/>
                <a:gd name="T55" fmla="*/ 2147483647 h 130"/>
                <a:gd name="T56" fmla="*/ 2147483647 w 197"/>
                <a:gd name="T57" fmla="*/ 2147483647 h 130"/>
                <a:gd name="T58" fmla="*/ 2147483647 w 197"/>
                <a:gd name="T59" fmla="*/ 2147483647 h 130"/>
                <a:gd name="T60" fmla="*/ 2147483647 w 197"/>
                <a:gd name="T61" fmla="*/ 2147483647 h 130"/>
                <a:gd name="T62" fmla="*/ 2147483647 w 197"/>
                <a:gd name="T63" fmla="*/ 2147483647 h 130"/>
                <a:gd name="T64" fmla="*/ 2147483647 w 197"/>
                <a:gd name="T65" fmla="*/ 2147483647 h 130"/>
                <a:gd name="T66" fmla="*/ 2147483647 w 197"/>
                <a:gd name="T67" fmla="*/ 2147483647 h 130"/>
                <a:gd name="T68" fmla="*/ 2147483647 w 197"/>
                <a:gd name="T69" fmla="*/ 2147483647 h 130"/>
                <a:gd name="T70" fmla="*/ 2147483647 w 197"/>
                <a:gd name="T71" fmla="*/ 2147483647 h 130"/>
                <a:gd name="T72" fmla="*/ 2147483647 w 197"/>
                <a:gd name="T73" fmla="*/ 2147483647 h 130"/>
                <a:gd name="T74" fmla="*/ 2147483647 w 197"/>
                <a:gd name="T75" fmla="*/ 2147483647 h 130"/>
                <a:gd name="T76" fmla="*/ 2147483647 w 197"/>
                <a:gd name="T77" fmla="*/ 2147483647 h 130"/>
                <a:gd name="T78" fmla="*/ 2147483647 w 197"/>
                <a:gd name="T79" fmla="*/ 2147483647 h 130"/>
                <a:gd name="T80" fmla="*/ 2147483647 w 197"/>
                <a:gd name="T81" fmla="*/ 2147483647 h 130"/>
                <a:gd name="T82" fmla="*/ 2147483647 w 197"/>
                <a:gd name="T83" fmla="*/ 2147483647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7"/>
                <a:gd name="T127" fmla="*/ 0 h 130"/>
                <a:gd name="T128" fmla="*/ 197 w 197"/>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7" h="130">
                  <a:moveTo>
                    <a:pt x="184" y="6"/>
                  </a:moveTo>
                  <a:lnTo>
                    <a:pt x="172" y="7"/>
                  </a:lnTo>
                  <a:lnTo>
                    <a:pt x="159" y="6"/>
                  </a:lnTo>
                  <a:lnTo>
                    <a:pt x="145" y="5"/>
                  </a:lnTo>
                  <a:lnTo>
                    <a:pt x="130" y="4"/>
                  </a:lnTo>
                  <a:lnTo>
                    <a:pt x="116" y="4"/>
                  </a:lnTo>
                  <a:lnTo>
                    <a:pt x="102" y="4"/>
                  </a:lnTo>
                  <a:lnTo>
                    <a:pt x="96" y="5"/>
                  </a:lnTo>
                  <a:lnTo>
                    <a:pt x="89" y="6"/>
                  </a:lnTo>
                  <a:lnTo>
                    <a:pt x="83" y="8"/>
                  </a:lnTo>
                  <a:lnTo>
                    <a:pt x="76" y="11"/>
                  </a:lnTo>
                  <a:lnTo>
                    <a:pt x="71" y="15"/>
                  </a:lnTo>
                  <a:lnTo>
                    <a:pt x="67" y="21"/>
                  </a:lnTo>
                  <a:lnTo>
                    <a:pt x="66" y="26"/>
                  </a:lnTo>
                  <a:lnTo>
                    <a:pt x="65" y="31"/>
                  </a:lnTo>
                  <a:lnTo>
                    <a:pt x="67" y="43"/>
                  </a:lnTo>
                  <a:lnTo>
                    <a:pt x="70" y="55"/>
                  </a:lnTo>
                  <a:lnTo>
                    <a:pt x="64" y="52"/>
                  </a:lnTo>
                  <a:lnTo>
                    <a:pt x="58" y="50"/>
                  </a:lnTo>
                  <a:lnTo>
                    <a:pt x="53" y="51"/>
                  </a:lnTo>
                  <a:lnTo>
                    <a:pt x="47" y="53"/>
                  </a:lnTo>
                  <a:lnTo>
                    <a:pt x="42" y="56"/>
                  </a:lnTo>
                  <a:lnTo>
                    <a:pt x="37" y="60"/>
                  </a:lnTo>
                  <a:lnTo>
                    <a:pt x="32" y="65"/>
                  </a:lnTo>
                  <a:lnTo>
                    <a:pt x="28" y="71"/>
                  </a:lnTo>
                  <a:lnTo>
                    <a:pt x="25" y="82"/>
                  </a:lnTo>
                  <a:lnTo>
                    <a:pt x="22" y="98"/>
                  </a:lnTo>
                  <a:lnTo>
                    <a:pt x="21" y="102"/>
                  </a:lnTo>
                  <a:lnTo>
                    <a:pt x="18" y="104"/>
                  </a:lnTo>
                  <a:lnTo>
                    <a:pt x="15" y="105"/>
                  </a:lnTo>
                  <a:lnTo>
                    <a:pt x="11" y="107"/>
                  </a:lnTo>
                  <a:lnTo>
                    <a:pt x="7" y="109"/>
                  </a:lnTo>
                  <a:lnTo>
                    <a:pt x="3" y="111"/>
                  </a:lnTo>
                  <a:lnTo>
                    <a:pt x="1" y="114"/>
                  </a:lnTo>
                  <a:lnTo>
                    <a:pt x="0" y="120"/>
                  </a:lnTo>
                  <a:lnTo>
                    <a:pt x="3" y="120"/>
                  </a:lnTo>
                  <a:lnTo>
                    <a:pt x="5" y="120"/>
                  </a:lnTo>
                  <a:lnTo>
                    <a:pt x="6" y="121"/>
                  </a:lnTo>
                  <a:lnTo>
                    <a:pt x="7" y="122"/>
                  </a:lnTo>
                  <a:lnTo>
                    <a:pt x="6" y="124"/>
                  </a:lnTo>
                  <a:lnTo>
                    <a:pt x="5" y="125"/>
                  </a:lnTo>
                  <a:lnTo>
                    <a:pt x="11" y="125"/>
                  </a:lnTo>
                  <a:lnTo>
                    <a:pt x="16" y="125"/>
                  </a:lnTo>
                  <a:lnTo>
                    <a:pt x="13" y="125"/>
                  </a:lnTo>
                  <a:lnTo>
                    <a:pt x="11" y="126"/>
                  </a:lnTo>
                  <a:lnTo>
                    <a:pt x="11" y="127"/>
                  </a:lnTo>
                  <a:lnTo>
                    <a:pt x="11" y="130"/>
                  </a:lnTo>
                  <a:lnTo>
                    <a:pt x="20" y="130"/>
                  </a:lnTo>
                  <a:lnTo>
                    <a:pt x="30" y="130"/>
                  </a:lnTo>
                  <a:lnTo>
                    <a:pt x="34" y="129"/>
                  </a:lnTo>
                  <a:lnTo>
                    <a:pt x="38" y="128"/>
                  </a:lnTo>
                  <a:lnTo>
                    <a:pt x="41" y="127"/>
                  </a:lnTo>
                  <a:lnTo>
                    <a:pt x="44" y="125"/>
                  </a:lnTo>
                  <a:lnTo>
                    <a:pt x="52" y="117"/>
                  </a:lnTo>
                  <a:lnTo>
                    <a:pt x="61" y="111"/>
                  </a:lnTo>
                  <a:lnTo>
                    <a:pt x="69" y="105"/>
                  </a:lnTo>
                  <a:lnTo>
                    <a:pt x="78" y="99"/>
                  </a:lnTo>
                  <a:lnTo>
                    <a:pt x="97" y="87"/>
                  </a:lnTo>
                  <a:lnTo>
                    <a:pt x="114" y="76"/>
                  </a:lnTo>
                  <a:lnTo>
                    <a:pt x="120" y="73"/>
                  </a:lnTo>
                  <a:lnTo>
                    <a:pt x="125" y="70"/>
                  </a:lnTo>
                  <a:lnTo>
                    <a:pt x="130" y="66"/>
                  </a:lnTo>
                  <a:lnTo>
                    <a:pt x="135" y="62"/>
                  </a:lnTo>
                  <a:lnTo>
                    <a:pt x="144" y="53"/>
                  </a:lnTo>
                  <a:lnTo>
                    <a:pt x="152" y="44"/>
                  </a:lnTo>
                  <a:lnTo>
                    <a:pt x="160" y="41"/>
                  </a:lnTo>
                  <a:lnTo>
                    <a:pt x="168" y="39"/>
                  </a:lnTo>
                  <a:lnTo>
                    <a:pt x="176" y="36"/>
                  </a:lnTo>
                  <a:lnTo>
                    <a:pt x="184" y="33"/>
                  </a:lnTo>
                  <a:lnTo>
                    <a:pt x="188" y="31"/>
                  </a:lnTo>
                  <a:lnTo>
                    <a:pt x="191" y="28"/>
                  </a:lnTo>
                  <a:lnTo>
                    <a:pt x="194" y="26"/>
                  </a:lnTo>
                  <a:lnTo>
                    <a:pt x="196" y="23"/>
                  </a:lnTo>
                  <a:lnTo>
                    <a:pt x="197" y="19"/>
                  </a:lnTo>
                  <a:lnTo>
                    <a:pt x="197" y="16"/>
                  </a:lnTo>
                  <a:lnTo>
                    <a:pt x="196" y="13"/>
                  </a:lnTo>
                  <a:lnTo>
                    <a:pt x="195" y="11"/>
                  </a:lnTo>
                  <a:lnTo>
                    <a:pt x="195" y="7"/>
                  </a:lnTo>
                  <a:lnTo>
                    <a:pt x="194" y="4"/>
                  </a:lnTo>
                  <a:lnTo>
                    <a:pt x="192" y="2"/>
                  </a:lnTo>
                  <a:lnTo>
                    <a:pt x="190" y="1"/>
                  </a:lnTo>
                  <a:lnTo>
                    <a:pt x="188" y="1"/>
                  </a:lnTo>
                  <a:lnTo>
                    <a:pt x="184" y="0"/>
                  </a:lnTo>
                  <a:lnTo>
                    <a:pt x="184" y="3"/>
                  </a:lnTo>
                  <a:lnTo>
                    <a:pt x="184" y="6"/>
                  </a:lnTo>
                </a:path>
              </a:pathLst>
            </a:custGeom>
            <a:solidFill>
              <a:schemeClr val="tx1">
                <a:lumMod val="50000"/>
                <a:lumOff val="50000"/>
              </a:schemeClr>
            </a:solidFill>
            <a:ln w="0">
              <a:solidFill>
                <a:schemeClr val="tx1">
                  <a:lumMod val="50000"/>
                  <a:lumOff val="50000"/>
                </a:schemeClr>
              </a:solidFill>
              <a:round/>
              <a:headEnd/>
              <a:tailEnd/>
            </a:ln>
          </p:spPr>
        </p:sp>
        <p:sp>
          <p:nvSpPr>
            <p:cNvPr id="43" name="Freeform 42"/>
            <p:cNvSpPr>
              <a:spLocks/>
            </p:cNvSpPr>
            <p:nvPr/>
          </p:nvSpPr>
          <p:spPr bwMode="auto">
            <a:xfrm>
              <a:off x="820317" y="3800201"/>
              <a:ext cx="40181" cy="32162"/>
            </a:xfrm>
            <a:custGeom>
              <a:avLst/>
              <a:gdLst>
                <a:gd name="T0" fmla="*/ 2147483647 w 176"/>
                <a:gd name="T1" fmla="*/ 2147483647 h 133"/>
                <a:gd name="T2" fmla="*/ 2147483647 w 176"/>
                <a:gd name="T3" fmla="*/ 2147483647 h 133"/>
                <a:gd name="T4" fmla="*/ 2147483647 w 176"/>
                <a:gd name="T5" fmla="*/ 2147483647 h 133"/>
                <a:gd name="T6" fmla="*/ 2147483647 w 176"/>
                <a:gd name="T7" fmla="*/ 2147483647 h 133"/>
                <a:gd name="T8" fmla="*/ 2147483647 w 176"/>
                <a:gd name="T9" fmla="*/ 2147483647 h 133"/>
                <a:gd name="T10" fmla="*/ 2147483647 w 176"/>
                <a:gd name="T11" fmla="*/ 0 h 133"/>
                <a:gd name="T12" fmla="*/ 2147483647 w 176"/>
                <a:gd name="T13" fmla="*/ 0 h 133"/>
                <a:gd name="T14" fmla="*/ 2147483647 w 176"/>
                <a:gd name="T15" fmla="*/ 2147483647 h 133"/>
                <a:gd name="T16" fmla="*/ 2147483647 w 176"/>
                <a:gd name="T17" fmla="*/ 2147483647 h 133"/>
                <a:gd name="T18" fmla="*/ 2147483647 w 176"/>
                <a:gd name="T19" fmla="*/ 2147483647 h 133"/>
                <a:gd name="T20" fmla="*/ 2147483647 w 176"/>
                <a:gd name="T21" fmla="*/ 2147483647 h 133"/>
                <a:gd name="T22" fmla="*/ 2147483647 w 176"/>
                <a:gd name="T23" fmla="*/ 2147483647 h 133"/>
                <a:gd name="T24" fmla="*/ 2147483647 w 176"/>
                <a:gd name="T25" fmla="*/ 2147483647 h 133"/>
                <a:gd name="T26" fmla="*/ 2147483647 w 176"/>
                <a:gd name="T27" fmla="*/ 2147483647 h 133"/>
                <a:gd name="T28" fmla="*/ 2147483647 w 176"/>
                <a:gd name="T29" fmla="*/ 2147483647 h 133"/>
                <a:gd name="T30" fmla="*/ 2147483647 w 176"/>
                <a:gd name="T31" fmla="*/ 2147483647 h 133"/>
                <a:gd name="T32" fmla="*/ 2147483647 w 176"/>
                <a:gd name="T33" fmla="*/ 2147483647 h 133"/>
                <a:gd name="T34" fmla="*/ 2147483647 w 176"/>
                <a:gd name="T35" fmla="*/ 2147483647 h 133"/>
                <a:gd name="T36" fmla="*/ 2147483647 w 176"/>
                <a:gd name="T37" fmla="*/ 2147483647 h 133"/>
                <a:gd name="T38" fmla="*/ 2147483647 w 176"/>
                <a:gd name="T39" fmla="*/ 2147483647 h 133"/>
                <a:gd name="T40" fmla="*/ 2147483647 w 176"/>
                <a:gd name="T41" fmla="*/ 2147483647 h 133"/>
                <a:gd name="T42" fmla="*/ 2147483647 w 176"/>
                <a:gd name="T43" fmla="*/ 2147483647 h 133"/>
                <a:gd name="T44" fmla="*/ 0 w 176"/>
                <a:gd name="T45" fmla="*/ 2147483647 h 133"/>
                <a:gd name="T46" fmla="*/ 2147483647 w 176"/>
                <a:gd name="T47" fmla="*/ 2147483647 h 133"/>
                <a:gd name="T48" fmla="*/ 2147483647 w 176"/>
                <a:gd name="T49" fmla="*/ 2147483647 h 133"/>
                <a:gd name="T50" fmla="*/ 2147483647 w 176"/>
                <a:gd name="T51" fmla="*/ 2147483647 h 133"/>
                <a:gd name="T52" fmla="*/ 2147483647 w 176"/>
                <a:gd name="T53" fmla="*/ 2147483647 h 133"/>
                <a:gd name="T54" fmla="*/ 2147483647 w 176"/>
                <a:gd name="T55" fmla="*/ 2147483647 h 133"/>
                <a:gd name="T56" fmla="*/ 2147483647 w 176"/>
                <a:gd name="T57" fmla="*/ 2147483647 h 133"/>
                <a:gd name="T58" fmla="*/ 2147483647 w 176"/>
                <a:gd name="T59" fmla="*/ 2147483647 h 133"/>
                <a:gd name="T60" fmla="*/ 2147483647 w 176"/>
                <a:gd name="T61" fmla="*/ 2147483647 h 133"/>
                <a:gd name="T62" fmla="*/ 2147483647 w 176"/>
                <a:gd name="T63" fmla="*/ 2147483647 h 133"/>
                <a:gd name="T64" fmla="*/ 2147483647 w 176"/>
                <a:gd name="T65" fmla="*/ 2147483647 h 133"/>
                <a:gd name="T66" fmla="*/ 2147483647 w 176"/>
                <a:gd name="T67" fmla="*/ 2147483647 h 133"/>
                <a:gd name="T68" fmla="*/ 2147483647 w 176"/>
                <a:gd name="T69" fmla="*/ 2147483647 h 133"/>
                <a:gd name="T70" fmla="*/ 2147483647 w 176"/>
                <a:gd name="T71" fmla="*/ 2147483647 h 133"/>
                <a:gd name="T72" fmla="*/ 2147483647 w 176"/>
                <a:gd name="T73" fmla="*/ 2147483647 h 133"/>
                <a:gd name="T74" fmla="*/ 2147483647 w 176"/>
                <a:gd name="T75" fmla="*/ 2147483647 h 1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133"/>
                <a:gd name="T116" fmla="*/ 176 w 176"/>
                <a:gd name="T117" fmla="*/ 133 h 13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133">
                  <a:moveTo>
                    <a:pt x="159" y="46"/>
                  </a:moveTo>
                  <a:lnTo>
                    <a:pt x="163" y="41"/>
                  </a:lnTo>
                  <a:lnTo>
                    <a:pt x="167" y="35"/>
                  </a:lnTo>
                  <a:lnTo>
                    <a:pt x="171" y="29"/>
                  </a:lnTo>
                  <a:lnTo>
                    <a:pt x="174" y="22"/>
                  </a:lnTo>
                  <a:lnTo>
                    <a:pt x="176" y="16"/>
                  </a:lnTo>
                  <a:lnTo>
                    <a:pt x="176" y="9"/>
                  </a:lnTo>
                  <a:lnTo>
                    <a:pt x="175" y="7"/>
                  </a:lnTo>
                  <a:lnTo>
                    <a:pt x="174" y="5"/>
                  </a:lnTo>
                  <a:lnTo>
                    <a:pt x="172" y="3"/>
                  </a:lnTo>
                  <a:lnTo>
                    <a:pt x="169" y="2"/>
                  </a:lnTo>
                  <a:lnTo>
                    <a:pt x="163" y="0"/>
                  </a:lnTo>
                  <a:lnTo>
                    <a:pt x="158" y="0"/>
                  </a:lnTo>
                  <a:lnTo>
                    <a:pt x="152" y="0"/>
                  </a:lnTo>
                  <a:lnTo>
                    <a:pt x="147" y="0"/>
                  </a:lnTo>
                  <a:lnTo>
                    <a:pt x="141" y="2"/>
                  </a:lnTo>
                  <a:lnTo>
                    <a:pt x="135" y="3"/>
                  </a:lnTo>
                  <a:lnTo>
                    <a:pt x="130" y="6"/>
                  </a:lnTo>
                  <a:lnTo>
                    <a:pt x="125" y="9"/>
                  </a:lnTo>
                  <a:lnTo>
                    <a:pt x="116" y="16"/>
                  </a:lnTo>
                  <a:lnTo>
                    <a:pt x="108" y="24"/>
                  </a:lnTo>
                  <a:lnTo>
                    <a:pt x="100" y="32"/>
                  </a:lnTo>
                  <a:lnTo>
                    <a:pt x="94" y="40"/>
                  </a:lnTo>
                  <a:lnTo>
                    <a:pt x="91" y="45"/>
                  </a:lnTo>
                  <a:lnTo>
                    <a:pt x="89" y="52"/>
                  </a:lnTo>
                  <a:lnTo>
                    <a:pt x="89" y="59"/>
                  </a:lnTo>
                  <a:lnTo>
                    <a:pt x="88" y="67"/>
                  </a:lnTo>
                  <a:lnTo>
                    <a:pt x="84" y="71"/>
                  </a:lnTo>
                  <a:lnTo>
                    <a:pt x="80" y="75"/>
                  </a:lnTo>
                  <a:lnTo>
                    <a:pt x="73" y="79"/>
                  </a:lnTo>
                  <a:lnTo>
                    <a:pt x="66" y="83"/>
                  </a:lnTo>
                  <a:lnTo>
                    <a:pt x="62" y="87"/>
                  </a:lnTo>
                  <a:lnTo>
                    <a:pt x="57" y="89"/>
                  </a:lnTo>
                  <a:lnTo>
                    <a:pt x="52" y="89"/>
                  </a:lnTo>
                  <a:lnTo>
                    <a:pt x="45" y="89"/>
                  </a:lnTo>
                  <a:lnTo>
                    <a:pt x="40" y="91"/>
                  </a:lnTo>
                  <a:lnTo>
                    <a:pt x="35" y="94"/>
                  </a:lnTo>
                  <a:lnTo>
                    <a:pt x="32" y="97"/>
                  </a:lnTo>
                  <a:lnTo>
                    <a:pt x="30" y="100"/>
                  </a:lnTo>
                  <a:lnTo>
                    <a:pt x="25" y="106"/>
                  </a:lnTo>
                  <a:lnTo>
                    <a:pt x="17" y="110"/>
                  </a:lnTo>
                  <a:lnTo>
                    <a:pt x="12" y="115"/>
                  </a:lnTo>
                  <a:lnTo>
                    <a:pt x="5" y="118"/>
                  </a:lnTo>
                  <a:lnTo>
                    <a:pt x="2" y="121"/>
                  </a:lnTo>
                  <a:lnTo>
                    <a:pt x="1" y="123"/>
                  </a:lnTo>
                  <a:lnTo>
                    <a:pt x="0" y="124"/>
                  </a:lnTo>
                  <a:lnTo>
                    <a:pt x="1" y="126"/>
                  </a:lnTo>
                  <a:lnTo>
                    <a:pt x="4" y="130"/>
                  </a:lnTo>
                  <a:lnTo>
                    <a:pt x="7" y="132"/>
                  </a:lnTo>
                  <a:lnTo>
                    <a:pt x="11" y="133"/>
                  </a:lnTo>
                  <a:lnTo>
                    <a:pt x="15" y="132"/>
                  </a:lnTo>
                  <a:lnTo>
                    <a:pt x="19" y="132"/>
                  </a:lnTo>
                  <a:lnTo>
                    <a:pt x="23" y="130"/>
                  </a:lnTo>
                  <a:lnTo>
                    <a:pt x="26" y="128"/>
                  </a:lnTo>
                  <a:lnTo>
                    <a:pt x="29" y="126"/>
                  </a:lnTo>
                  <a:lnTo>
                    <a:pt x="35" y="124"/>
                  </a:lnTo>
                  <a:lnTo>
                    <a:pt x="40" y="121"/>
                  </a:lnTo>
                  <a:lnTo>
                    <a:pt x="45" y="117"/>
                  </a:lnTo>
                  <a:lnTo>
                    <a:pt x="50" y="113"/>
                  </a:lnTo>
                  <a:lnTo>
                    <a:pt x="58" y="106"/>
                  </a:lnTo>
                  <a:lnTo>
                    <a:pt x="66" y="100"/>
                  </a:lnTo>
                  <a:lnTo>
                    <a:pt x="82" y="93"/>
                  </a:lnTo>
                  <a:lnTo>
                    <a:pt x="96" y="89"/>
                  </a:lnTo>
                  <a:lnTo>
                    <a:pt x="103" y="86"/>
                  </a:lnTo>
                  <a:lnTo>
                    <a:pt x="111" y="82"/>
                  </a:lnTo>
                  <a:lnTo>
                    <a:pt x="118" y="78"/>
                  </a:lnTo>
                  <a:lnTo>
                    <a:pt x="126" y="72"/>
                  </a:lnTo>
                  <a:lnTo>
                    <a:pt x="131" y="70"/>
                  </a:lnTo>
                  <a:lnTo>
                    <a:pt x="136" y="67"/>
                  </a:lnTo>
                  <a:lnTo>
                    <a:pt x="141" y="63"/>
                  </a:lnTo>
                  <a:lnTo>
                    <a:pt x="145" y="59"/>
                  </a:lnTo>
                  <a:lnTo>
                    <a:pt x="149" y="55"/>
                  </a:lnTo>
                  <a:lnTo>
                    <a:pt x="154" y="51"/>
                  </a:lnTo>
                  <a:lnTo>
                    <a:pt x="159" y="48"/>
                  </a:lnTo>
                  <a:lnTo>
                    <a:pt x="164" y="46"/>
                  </a:lnTo>
                  <a:lnTo>
                    <a:pt x="161" y="46"/>
                  </a:lnTo>
                  <a:lnTo>
                    <a:pt x="159" y="46"/>
                  </a:lnTo>
                </a:path>
              </a:pathLst>
            </a:custGeom>
            <a:solidFill>
              <a:schemeClr val="tx1">
                <a:lumMod val="50000"/>
                <a:lumOff val="50000"/>
              </a:schemeClr>
            </a:solidFill>
            <a:ln w="0">
              <a:solidFill>
                <a:schemeClr val="tx1">
                  <a:lumMod val="50000"/>
                  <a:lumOff val="50000"/>
                </a:schemeClr>
              </a:solidFill>
              <a:round/>
              <a:headEnd/>
              <a:tailEnd/>
            </a:ln>
          </p:spPr>
        </p:sp>
        <p:sp>
          <p:nvSpPr>
            <p:cNvPr id="44" name="Freeform 43"/>
            <p:cNvSpPr>
              <a:spLocks/>
            </p:cNvSpPr>
            <p:nvPr/>
          </p:nvSpPr>
          <p:spPr bwMode="auto">
            <a:xfrm>
              <a:off x="804245" y="3840404"/>
              <a:ext cx="8036" cy="0"/>
            </a:xfrm>
            <a:custGeom>
              <a:avLst/>
              <a:gdLst>
                <a:gd name="T0" fmla="*/ 2147483647 w 43"/>
                <a:gd name="T1" fmla="*/ 0 h 17"/>
                <a:gd name="T2" fmla="*/ 2147483647 w 43"/>
                <a:gd name="T3" fmla="*/ 0 h 17"/>
                <a:gd name="T4" fmla="*/ 2147483647 w 43"/>
                <a:gd name="T5" fmla="*/ 0 h 17"/>
                <a:gd name="T6" fmla="*/ 2147483647 w 43"/>
                <a:gd name="T7" fmla="*/ 0 h 17"/>
                <a:gd name="T8" fmla="*/ 2147483647 w 43"/>
                <a:gd name="T9" fmla="*/ 0 h 17"/>
                <a:gd name="T10" fmla="*/ 2147483647 w 43"/>
                <a:gd name="T11" fmla="*/ 0 h 17"/>
                <a:gd name="T12" fmla="*/ 2147483647 w 43"/>
                <a:gd name="T13" fmla="*/ 0 h 17"/>
                <a:gd name="T14" fmla="*/ 0 w 43"/>
                <a:gd name="T15" fmla="*/ 0 h 17"/>
                <a:gd name="T16" fmla="*/ 0 w 43"/>
                <a:gd name="T17" fmla="*/ 0 h 17"/>
                <a:gd name="T18" fmla="*/ 2147483647 w 43"/>
                <a:gd name="T19" fmla="*/ 0 h 17"/>
                <a:gd name="T20" fmla="*/ 2147483647 w 43"/>
                <a:gd name="T21" fmla="*/ 0 h 17"/>
                <a:gd name="T22" fmla="*/ 2147483647 w 43"/>
                <a:gd name="T23" fmla="*/ 0 h 17"/>
                <a:gd name="T24" fmla="*/ 2147483647 w 43"/>
                <a:gd name="T25" fmla="*/ 0 h 17"/>
                <a:gd name="T26" fmla="*/ 2147483647 w 43"/>
                <a:gd name="T27" fmla="*/ 0 h 17"/>
                <a:gd name="T28" fmla="*/ 2147483647 w 43"/>
                <a:gd name="T29" fmla="*/ 0 h 17"/>
                <a:gd name="T30" fmla="*/ 2147483647 w 43"/>
                <a:gd name="T31" fmla="*/ 0 h 17"/>
                <a:gd name="T32" fmla="*/ 2147483647 w 43"/>
                <a:gd name="T33" fmla="*/ 0 h 17"/>
                <a:gd name="T34" fmla="*/ 2147483647 w 43"/>
                <a:gd name="T35" fmla="*/ 0 h 17"/>
                <a:gd name="T36" fmla="*/ 2147483647 w 43"/>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17"/>
                <a:gd name="T59" fmla="*/ 43 w 43"/>
                <a:gd name="T60" fmla="*/ 0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17">
                  <a:moveTo>
                    <a:pt x="33" y="0"/>
                  </a:moveTo>
                  <a:lnTo>
                    <a:pt x="22" y="2"/>
                  </a:lnTo>
                  <a:lnTo>
                    <a:pt x="12" y="4"/>
                  </a:lnTo>
                  <a:lnTo>
                    <a:pt x="7" y="5"/>
                  </a:lnTo>
                  <a:lnTo>
                    <a:pt x="3" y="8"/>
                  </a:lnTo>
                  <a:lnTo>
                    <a:pt x="2" y="10"/>
                  </a:lnTo>
                  <a:lnTo>
                    <a:pt x="1" y="12"/>
                  </a:lnTo>
                  <a:lnTo>
                    <a:pt x="0" y="14"/>
                  </a:lnTo>
                  <a:lnTo>
                    <a:pt x="0" y="17"/>
                  </a:lnTo>
                  <a:lnTo>
                    <a:pt x="11" y="17"/>
                  </a:lnTo>
                  <a:lnTo>
                    <a:pt x="23" y="17"/>
                  </a:lnTo>
                  <a:lnTo>
                    <a:pt x="28" y="17"/>
                  </a:lnTo>
                  <a:lnTo>
                    <a:pt x="34" y="15"/>
                  </a:lnTo>
                  <a:lnTo>
                    <a:pt x="39" y="11"/>
                  </a:lnTo>
                  <a:lnTo>
                    <a:pt x="43" y="5"/>
                  </a:lnTo>
                  <a:lnTo>
                    <a:pt x="41" y="2"/>
                  </a:lnTo>
                  <a:lnTo>
                    <a:pt x="38" y="0"/>
                  </a:lnTo>
                  <a:lnTo>
                    <a:pt x="33" y="0"/>
                  </a:lnTo>
                </a:path>
              </a:pathLst>
            </a:custGeom>
            <a:solidFill>
              <a:schemeClr val="accent3"/>
            </a:solidFill>
            <a:ln w="0">
              <a:solidFill>
                <a:schemeClr val="accent3"/>
              </a:solidFill>
              <a:round/>
              <a:headEnd/>
              <a:tailEnd/>
            </a:ln>
          </p:spPr>
        </p:sp>
        <p:sp>
          <p:nvSpPr>
            <p:cNvPr id="45" name="Freeform 44"/>
            <p:cNvSpPr>
              <a:spLocks/>
            </p:cNvSpPr>
            <p:nvPr/>
          </p:nvSpPr>
          <p:spPr bwMode="auto">
            <a:xfrm>
              <a:off x="739956" y="3856484"/>
              <a:ext cx="16072" cy="8040"/>
            </a:xfrm>
            <a:custGeom>
              <a:avLst/>
              <a:gdLst>
                <a:gd name="T0" fmla="*/ 2147483647 w 65"/>
                <a:gd name="T1" fmla="*/ 2147483647 h 50"/>
                <a:gd name="T2" fmla="*/ 2147483647 w 65"/>
                <a:gd name="T3" fmla="*/ 2147483647 h 50"/>
                <a:gd name="T4" fmla="*/ 2147483647 w 65"/>
                <a:gd name="T5" fmla="*/ 1320166502 h 50"/>
                <a:gd name="T6" fmla="*/ 2147483647 w 65"/>
                <a:gd name="T7" fmla="*/ 0 h 50"/>
                <a:gd name="T8" fmla="*/ 2147483647 w 65"/>
                <a:gd name="T9" fmla="*/ 0 h 50"/>
                <a:gd name="T10" fmla="*/ 2147483647 w 65"/>
                <a:gd name="T11" fmla="*/ 0 h 50"/>
                <a:gd name="T12" fmla="*/ 2147483647 w 65"/>
                <a:gd name="T13" fmla="*/ 2147483647 h 50"/>
                <a:gd name="T14" fmla="*/ 2147483647 w 65"/>
                <a:gd name="T15" fmla="*/ 2147483647 h 50"/>
                <a:gd name="T16" fmla="*/ 2147483647 w 65"/>
                <a:gd name="T17" fmla="*/ 2147483647 h 50"/>
                <a:gd name="T18" fmla="*/ 2147483647 w 65"/>
                <a:gd name="T19" fmla="*/ 2147483647 h 50"/>
                <a:gd name="T20" fmla="*/ 2147483647 w 65"/>
                <a:gd name="T21" fmla="*/ 2147483647 h 50"/>
                <a:gd name="T22" fmla="*/ 2147483647 w 65"/>
                <a:gd name="T23" fmla="*/ 2147483647 h 50"/>
                <a:gd name="T24" fmla="*/ 2147483647 w 65"/>
                <a:gd name="T25" fmla="*/ 2147483647 h 50"/>
                <a:gd name="T26" fmla="*/ 2147483647 w 65"/>
                <a:gd name="T27" fmla="*/ 2147483647 h 50"/>
                <a:gd name="T28" fmla="*/ 2147483647 w 65"/>
                <a:gd name="T29" fmla="*/ 2147483647 h 50"/>
                <a:gd name="T30" fmla="*/ 2147483647 w 65"/>
                <a:gd name="T31" fmla="*/ 2147483647 h 50"/>
                <a:gd name="T32" fmla="*/ 2147483647 w 65"/>
                <a:gd name="T33" fmla="*/ 2147483647 h 50"/>
                <a:gd name="T34" fmla="*/ 2147483647 w 65"/>
                <a:gd name="T35" fmla="*/ 2147483647 h 50"/>
                <a:gd name="T36" fmla="*/ 2147483647 w 65"/>
                <a:gd name="T37" fmla="*/ 2147483647 h 50"/>
                <a:gd name="T38" fmla="*/ 2147483647 w 65"/>
                <a:gd name="T39" fmla="*/ 2147483647 h 50"/>
                <a:gd name="T40" fmla="*/ 2147483647 w 65"/>
                <a:gd name="T41" fmla="*/ 2147483647 h 50"/>
                <a:gd name="T42" fmla="*/ 2147483647 w 65"/>
                <a:gd name="T43" fmla="*/ 2147483647 h 50"/>
                <a:gd name="T44" fmla="*/ 2147483647 w 65"/>
                <a:gd name="T45" fmla="*/ 2147483647 h 50"/>
                <a:gd name="T46" fmla="*/ 2147483647 w 65"/>
                <a:gd name="T47" fmla="*/ 2147483647 h 50"/>
                <a:gd name="T48" fmla="*/ 2147483647 w 65"/>
                <a:gd name="T49" fmla="*/ 2147483647 h 50"/>
                <a:gd name="T50" fmla="*/ 2147483647 w 65"/>
                <a:gd name="T51" fmla="*/ 2147483647 h 50"/>
                <a:gd name="T52" fmla="*/ 2147483647 w 65"/>
                <a:gd name="T53" fmla="*/ 2147483647 h 50"/>
                <a:gd name="T54" fmla="*/ 2147483647 w 65"/>
                <a:gd name="T55" fmla="*/ 2147483647 h 50"/>
                <a:gd name="T56" fmla="*/ 2147483647 w 65"/>
                <a:gd name="T57" fmla="*/ 2147483647 h 50"/>
                <a:gd name="T58" fmla="*/ 2147483647 w 65"/>
                <a:gd name="T59" fmla="*/ 2147483647 h 50"/>
                <a:gd name="T60" fmla="*/ 0 w 65"/>
                <a:gd name="T61" fmla="*/ 2147483647 h 50"/>
                <a:gd name="T62" fmla="*/ 2147483647 w 65"/>
                <a:gd name="T63" fmla="*/ 2147483647 h 50"/>
                <a:gd name="T64" fmla="*/ 2147483647 w 65"/>
                <a:gd name="T65" fmla="*/ 2147483647 h 50"/>
                <a:gd name="T66" fmla="*/ 2147483647 w 65"/>
                <a:gd name="T67" fmla="*/ 2147483647 h 50"/>
                <a:gd name="T68" fmla="*/ 2147483647 w 65"/>
                <a:gd name="T69" fmla="*/ 2147483647 h 50"/>
                <a:gd name="T70" fmla="*/ 2147483647 w 65"/>
                <a:gd name="T71" fmla="*/ 2147483647 h 50"/>
                <a:gd name="T72" fmla="*/ 2147483647 w 65"/>
                <a:gd name="T73" fmla="*/ 2147483647 h 50"/>
                <a:gd name="T74" fmla="*/ 2147483647 w 65"/>
                <a:gd name="T75" fmla="*/ 2147483647 h 50"/>
                <a:gd name="T76" fmla="*/ 2147483647 w 65"/>
                <a:gd name="T77" fmla="*/ 2147483647 h 50"/>
                <a:gd name="T78" fmla="*/ 2147483647 w 65"/>
                <a:gd name="T79" fmla="*/ 2147483647 h 50"/>
                <a:gd name="T80" fmla="*/ 2147483647 w 65"/>
                <a:gd name="T81" fmla="*/ 2147483647 h 50"/>
                <a:gd name="T82" fmla="*/ 2147483647 w 65"/>
                <a:gd name="T83" fmla="*/ 2147483647 h 50"/>
                <a:gd name="T84" fmla="*/ 2147483647 w 65"/>
                <a:gd name="T85" fmla="*/ 2147483647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50"/>
                <a:gd name="T131" fmla="*/ 65 w 65"/>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50">
                  <a:moveTo>
                    <a:pt x="32" y="7"/>
                  </a:moveTo>
                  <a:lnTo>
                    <a:pt x="36" y="3"/>
                  </a:lnTo>
                  <a:lnTo>
                    <a:pt x="42" y="1"/>
                  </a:lnTo>
                  <a:lnTo>
                    <a:pt x="48" y="0"/>
                  </a:lnTo>
                  <a:lnTo>
                    <a:pt x="55" y="0"/>
                  </a:lnTo>
                  <a:lnTo>
                    <a:pt x="57" y="0"/>
                  </a:lnTo>
                  <a:lnTo>
                    <a:pt x="60" y="2"/>
                  </a:lnTo>
                  <a:lnTo>
                    <a:pt x="62" y="3"/>
                  </a:lnTo>
                  <a:lnTo>
                    <a:pt x="63" y="5"/>
                  </a:lnTo>
                  <a:lnTo>
                    <a:pt x="65" y="8"/>
                  </a:lnTo>
                  <a:lnTo>
                    <a:pt x="65" y="11"/>
                  </a:lnTo>
                  <a:lnTo>
                    <a:pt x="65" y="14"/>
                  </a:lnTo>
                  <a:lnTo>
                    <a:pt x="65" y="18"/>
                  </a:lnTo>
                  <a:lnTo>
                    <a:pt x="57" y="18"/>
                  </a:lnTo>
                  <a:lnTo>
                    <a:pt x="48" y="18"/>
                  </a:lnTo>
                  <a:lnTo>
                    <a:pt x="56" y="23"/>
                  </a:lnTo>
                  <a:lnTo>
                    <a:pt x="59" y="23"/>
                  </a:lnTo>
                  <a:lnTo>
                    <a:pt x="59" y="25"/>
                  </a:lnTo>
                  <a:lnTo>
                    <a:pt x="58" y="27"/>
                  </a:lnTo>
                  <a:lnTo>
                    <a:pt x="56" y="28"/>
                  </a:lnTo>
                  <a:lnTo>
                    <a:pt x="53" y="29"/>
                  </a:lnTo>
                  <a:lnTo>
                    <a:pt x="47" y="31"/>
                  </a:lnTo>
                  <a:lnTo>
                    <a:pt x="42" y="34"/>
                  </a:lnTo>
                  <a:lnTo>
                    <a:pt x="38" y="35"/>
                  </a:lnTo>
                  <a:lnTo>
                    <a:pt x="35" y="37"/>
                  </a:lnTo>
                  <a:lnTo>
                    <a:pt x="33" y="41"/>
                  </a:lnTo>
                  <a:lnTo>
                    <a:pt x="32" y="45"/>
                  </a:lnTo>
                  <a:lnTo>
                    <a:pt x="24" y="48"/>
                  </a:lnTo>
                  <a:lnTo>
                    <a:pt x="16" y="49"/>
                  </a:lnTo>
                  <a:lnTo>
                    <a:pt x="8" y="50"/>
                  </a:lnTo>
                  <a:lnTo>
                    <a:pt x="0" y="50"/>
                  </a:lnTo>
                  <a:lnTo>
                    <a:pt x="2" y="45"/>
                  </a:lnTo>
                  <a:lnTo>
                    <a:pt x="6" y="40"/>
                  </a:lnTo>
                  <a:lnTo>
                    <a:pt x="9" y="36"/>
                  </a:lnTo>
                  <a:lnTo>
                    <a:pt x="14" y="32"/>
                  </a:lnTo>
                  <a:lnTo>
                    <a:pt x="23" y="25"/>
                  </a:lnTo>
                  <a:lnTo>
                    <a:pt x="32" y="18"/>
                  </a:lnTo>
                  <a:lnTo>
                    <a:pt x="33" y="17"/>
                  </a:lnTo>
                  <a:lnTo>
                    <a:pt x="36" y="15"/>
                  </a:lnTo>
                  <a:lnTo>
                    <a:pt x="36" y="13"/>
                  </a:lnTo>
                  <a:lnTo>
                    <a:pt x="36" y="11"/>
                  </a:lnTo>
                  <a:lnTo>
                    <a:pt x="35" y="9"/>
                  </a:lnTo>
                  <a:lnTo>
                    <a:pt x="32" y="7"/>
                  </a:lnTo>
                </a:path>
              </a:pathLst>
            </a:custGeom>
            <a:solidFill>
              <a:schemeClr val="accent3"/>
            </a:solidFill>
            <a:ln w="0">
              <a:solidFill>
                <a:schemeClr val="accent3"/>
              </a:solidFill>
              <a:round/>
              <a:headEnd/>
              <a:tailEnd/>
            </a:ln>
          </p:spPr>
        </p:sp>
        <p:sp>
          <p:nvSpPr>
            <p:cNvPr id="46" name="Freeform 45"/>
            <p:cNvSpPr>
              <a:spLocks/>
            </p:cNvSpPr>
            <p:nvPr/>
          </p:nvSpPr>
          <p:spPr bwMode="auto">
            <a:xfrm>
              <a:off x="691739" y="3864525"/>
              <a:ext cx="24108" cy="8040"/>
            </a:xfrm>
            <a:custGeom>
              <a:avLst/>
              <a:gdLst>
                <a:gd name="T0" fmla="*/ 2147483647 w 77"/>
                <a:gd name="T1" fmla="*/ 2147483647 h 53"/>
                <a:gd name="T2" fmla="*/ 2147483647 w 77"/>
                <a:gd name="T3" fmla="*/ 2147483647 h 53"/>
                <a:gd name="T4" fmla="*/ 2147483647 w 77"/>
                <a:gd name="T5" fmla="*/ 2147483647 h 53"/>
                <a:gd name="T6" fmla="*/ 2147483647 w 77"/>
                <a:gd name="T7" fmla="*/ 2147483647 h 53"/>
                <a:gd name="T8" fmla="*/ 2147483647 w 77"/>
                <a:gd name="T9" fmla="*/ 2147483647 h 53"/>
                <a:gd name="T10" fmla="*/ 2147483647 w 77"/>
                <a:gd name="T11" fmla="*/ 2147483647 h 53"/>
                <a:gd name="T12" fmla="*/ 2147483647 w 77"/>
                <a:gd name="T13" fmla="*/ 2147483647 h 53"/>
                <a:gd name="T14" fmla="*/ 2147483647 w 77"/>
                <a:gd name="T15" fmla="*/ 1044587759 h 53"/>
                <a:gd name="T16" fmla="*/ 2147483647 w 77"/>
                <a:gd name="T17" fmla="*/ 0 h 53"/>
                <a:gd name="T18" fmla="*/ 2147483647 w 77"/>
                <a:gd name="T19" fmla="*/ 0 h 53"/>
                <a:gd name="T20" fmla="*/ 2147483647 w 77"/>
                <a:gd name="T21" fmla="*/ 1044587759 h 53"/>
                <a:gd name="T22" fmla="*/ 2147483647 w 77"/>
                <a:gd name="T23" fmla="*/ 2083394383 h 53"/>
                <a:gd name="T24" fmla="*/ 2147483647 w 77"/>
                <a:gd name="T25" fmla="*/ 2147483647 h 53"/>
                <a:gd name="T26" fmla="*/ 2147483647 w 77"/>
                <a:gd name="T27" fmla="*/ 2147483647 h 53"/>
                <a:gd name="T28" fmla="*/ 2147483647 w 77"/>
                <a:gd name="T29" fmla="*/ 2147483647 h 53"/>
                <a:gd name="T30" fmla="*/ 2147483647 w 77"/>
                <a:gd name="T31" fmla="*/ 2147483647 h 53"/>
                <a:gd name="T32" fmla="*/ 2147483647 w 77"/>
                <a:gd name="T33" fmla="*/ 2147483647 h 53"/>
                <a:gd name="T34" fmla="*/ 2147483647 w 77"/>
                <a:gd name="T35" fmla="*/ 2147483647 h 53"/>
                <a:gd name="T36" fmla="*/ 2147483647 w 77"/>
                <a:gd name="T37" fmla="*/ 2147483647 h 53"/>
                <a:gd name="T38" fmla="*/ 2147483647 w 77"/>
                <a:gd name="T39" fmla="*/ 2147483647 h 53"/>
                <a:gd name="T40" fmla="*/ 2147483647 w 77"/>
                <a:gd name="T41" fmla="*/ 2147483647 h 53"/>
                <a:gd name="T42" fmla="*/ 2147483647 w 77"/>
                <a:gd name="T43" fmla="*/ 2147483647 h 53"/>
                <a:gd name="T44" fmla="*/ 2147483647 w 77"/>
                <a:gd name="T45" fmla="*/ 2147483647 h 53"/>
                <a:gd name="T46" fmla="*/ 2147483647 w 77"/>
                <a:gd name="T47" fmla="*/ 2147483647 h 53"/>
                <a:gd name="T48" fmla="*/ 2147483647 w 77"/>
                <a:gd name="T49" fmla="*/ 2147483647 h 53"/>
                <a:gd name="T50" fmla="*/ 0 w 77"/>
                <a:gd name="T51" fmla="*/ 2147483647 h 53"/>
                <a:gd name="T52" fmla="*/ 0 w 77"/>
                <a:gd name="T53" fmla="*/ 2147483647 h 53"/>
                <a:gd name="T54" fmla="*/ 2147483647 w 77"/>
                <a:gd name="T55" fmla="*/ 2147483647 h 53"/>
                <a:gd name="T56" fmla="*/ 2147483647 w 77"/>
                <a:gd name="T57" fmla="*/ 2147483647 h 53"/>
                <a:gd name="T58" fmla="*/ 2147483647 w 77"/>
                <a:gd name="T59" fmla="*/ 2147483647 h 53"/>
                <a:gd name="T60" fmla="*/ 2147483647 w 77"/>
                <a:gd name="T61" fmla="*/ 2147483647 h 53"/>
                <a:gd name="T62" fmla="*/ 2147483647 w 77"/>
                <a:gd name="T63" fmla="*/ 2147483647 h 53"/>
                <a:gd name="T64" fmla="*/ 2147483647 w 77"/>
                <a:gd name="T65" fmla="*/ 2147483647 h 53"/>
                <a:gd name="T66" fmla="*/ 2147483647 w 77"/>
                <a:gd name="T67" fmla="*/ 2147483647 h 53"/>
                <a:gd name="T68" fmla="*/ 2147483647 w 77"/>
                <a:gd name="T69" fmla="*/ 2147483647 h 53"/>
                <a:gd name="T70" fmla="*/ 2147483647 w 77"/>
                <a:gd name="T71" fmla="*/ 2147483647 h 53"/>
                <a:gd name="T72" fmla="*/ 2147483647 w 77"/>
                <a:gd name="T73" fmla="*/ 2147483647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53"/>
                <a:gd name="T113" fmla="*/ 77 w 77"/>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53">
                  <a:moveTo>
                    <a:pt x="55" y="20"/>
                  </a:moveTo>
                  <a:lnTo>
                    <a:pt x="54" y="15"/>
                  </a:lnTo>
                  <a:lnTo>
                    <a:pt x="51" y="10"/>
                  </a:lnTo>
                  <a:lnTo>
                    <a:pt x="49" y="8"/>
                  </a:lnTo>
                  <a:lnTo>
                    <a:pt x="47" y="6"/>
                  </a:lnTo>
                  <a:lnTo>
                    <a:pt x="49" y="5"/>
                  </a:lnTo>
                  <a:lnTo>
                    <a:pt x="50" y="4"/>
                  </a:lnTo>
                  <a:lnTo>
                    <a:pt x="57" y="1"/>
                  </a:lnTo>
                  <a:lnTo>
                    <a:pt x="63" y="0"/>
                  </a:lnTo>
                  <a:lnTo>
                    <a:pt x="65" y="0"/>
                  </a:lnTo>
                  <a:lnTo>
                    <a:pt x="67" y="1"/>
                  </a:lnTo>
                  <a:lnTo>
                    <a:pt x="69" y="2"/>
                  </a:lnTo>
                  <a:lnTo>
                    <a:pt x="71" y="4"/>
                  </a:lnTo>
                  <a:lnTo>
                    <a:pt x="75" y="13"/>
                  </a:lnTo>
                  <a:lnTo>
                    <a:pt x="77" y="21"/>
                  </a:lnTo>
                  <a:lnTo>
                    <a:pt x="77" y="25"/>
                  </a:lnTo>
                  <a:lnTo>
                    <a:pt x="76" y="28"/>
                  </a:lnTo>
                  <a:lnTo>
                    <a:pt x="74" y="30"/>
                  </a:lnTo>
                  <a:lnTo>
                    <a:pt x="71" y="31"/>
                  </a:lnTo>
                  <a:lnTo>
                    <a:pt x="55" y="39"/>
                  </a:lnTo>
                  <a:lnTo>
                    <a:pt x="38" y="46"/>
                  </a:lnTo>
                  <a:lnTo>
                    <a:pt x="29" y="49"/>
                  </a:lnTo>
                  <a:lnTo>
                    <a:pt x="20" y="51"/>
                  </a:lnTo>
                  <a:lnTo>
                    <a:pt x="11" y="53"/>
                  </a:lnTo>
                  <a:lnTo>
                    <a:pt x="1" y="53"/>
                  </a:lnTo>
                  <a:lnTo>
                    <a:pt x="0" y="49"/>
                  </a:lnTo>
                  <a:lnTo>
                    <a:pt x="0" y="46"/>
                  </a:lnTo>
                  <a:lnTo>
                    <a:pt x="1" y="43"/>
                  </a:lnTo>
                  <a:lnTo>
                    <a:pt x="3" y="40"/>
                  </a:lnTo>
                  <a:lnTo>
                    <a:pt x="10" y="37"/>
                  </a:lnTo>
                  <a:lnTo>
                    <a:pt x="20" y="34"/>
                  </a:lnTo>
                  <a:lnTo>
                    <a:pt x="30" y="32"/>
                  </a:lnTo>
                  <a:lnTo>
                    <a:pt x="40" y="29"/>
                  </a:lnTo>
                  <a:lnTo>
                    <a:pt x="44" y="27"/>
                  </a:lnTo>
                  <a:lnTo>
                    <a:pt x="49" y="25"/>
                  </a:lnTo>
                  <a:lnTo>
                    <a:pt x="53" y="23"/>
                  </a:lnTo>
                  <a:lnTo>
                    <a:pt x="55" y="20"/>
                  </a:lnTo>
                </a:path>
              </a:pathLst>
            </a:custGeom>
            <a:solidFill>
              <a:schemeClr val="accent3"/>
            </a:solidFill>
            <a:ln w="0">
              <a:solidFill>
                <a:schemeClr val="accent3"/>
              </a:solidFill>
              <a:round/>
              <a:headEnd/>
              <a:tailEnd/>
            </a:ln>
          </p:spPr>
        </p:sp>
        <p:sp>
          <p:nvSpPr>
            <p:cNvPr id="47" name="Freeform 46"/>
            <p:cNvSpPr>
              <a:spLocks/>
            </p:cNvSpPr>
            <p:nvPr/>
          </p:nvSpPr>
          <p:spPr bwMode="auto">
            <a:xfrm>
              <a:off x="675667" y="3864525"/>
              <a:ext cx="0" cy="8040"/>
            </a:xfrm>
            <a:custGeom>
              <a:avLst/>
              <a:gdLst>
                <a:gd name="T0" fmla="*/ 0 w 10"/>
                <a:gd name="T1" fmla="*/ 0 h 6"/>
                <a:gd name="T2" fmla="*/ 0 w 10"/>
                <a:gd name="T3" fmla="*/ 0 h 6"/>
                <a:gd name="T4" fmla="*/ 0 w 10"/>
                <a:gd name="T5" fmla="*/ 0 h 6"/>
                <a:gd name="T6" fmla="*/ 0 w 10"/>
                <a:gd name="T7" fmla="*/ 2147483647 h 6"/>
                <a:gd name="T8" fmla="*/ 0 w 10"/>
                <a:gd name="T9" fmla="*/ 2147483647 h 6"/>
                <a:gd name="T10" fmla="*/ 0 w 10"/>
                <a:gd name="T11" fmla="*/ 2147483647 h 6"/>
                <a:gd name="T12" fmla="*/ 0 w 10"/>
                <a:gd name="T13" fmla="*/ 2147483647 h 6"/>
                <a:gd name="T14" fmla="*/ 0 w 10"/>
                <a:gd name="T15" fmla="*/ 2147483647 h 6"/>
                <a:gd name="T16" fmla="*/ 0 w 10"/>
                <a:gd name="T17" fmla="*/ 2147483647 h 6"/>
                <a:gd name="T18" fmla="*/ 0 w 10"/>
                <a:gd name="T19" fmla="*/ 2147483647 h 6"/>
                <a:gd name="T20" fmla="*/ 0 w 10"/>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6"/>
                <a:gd name="T35" fmla="*/ 0 w 10"/>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6">
                  <a:moveTo>
                    <a:pt x="10" y="0"/>
                  </a:moveTo>
                  <a:lnTo>
                    <a:pt x="5" y="0"/>
                  </a:lnTo>
                  <a:lnTo>
                    <a:pt x="4" y="0"/>
                  </a:lnTo>
                  <a:lnTo>
                    <a:pt x="1" y="1"/>
                  </a:lnTo>
                  <a:lnTo>
                    <a:pt x="0" y="3"/>
                  </a:lnTo>
                  <a:lnTo>
                    <a:pt x="1" y="5"/>
                  </a:lnTo>
                  <a:lnTo>
                    <a:pt x="4" y="6"/>
                  </a:lnTo>
                  <a:lnTo>
                    <a:pt x="5" y="6"/>
                  </a:lnTo>
                  <a:lnTo>
                    <a:pt x="10" y="6"/>
                  </a:lnTo>
                  <a:lnTo>
                    <a:pt x="10" y="3"/>
                  </a:lnTo>
                  <a:lnTo>
                    <a:pt x="10" y="0"/>
                  </a:lnTo>
                </a:path>
              </a:pathLst>
            </a:custGeom>
            <a:solidFill>
              <a:schemeClr val="accent3"/>
            </a:solidFill>
            <a:ln w="0">
              <a:solidFill>
                <a:schemeClr val="accent3"/>
              </a:solidFill>
              <a:round/>
              <a:headEnd/>
              <a:tailEnd/>
            </a:ln>
          </p:spPr>
        </p:sp>
        <p:sp>
          <p:nvSpPr>
            <p:cNvPr id="48" name="Freeform 47"/>
            <p:cNvSpPr>
              <a:spLocks/>
            </p:cNvSpPr>
            <p:nvPr/>
          </p:nvSpPr>
          <p:spPr bwMode="auto">
            <a:xfrm>
              <a:off x="643523" y="3864525"/>
              <a:ext cx="16072" cy="16081"/>
            </a:xfrm>
            <a:custGeom>
              <a:avLst/>
              <a:gdLst>
                <a:gd name="T0" fmla="*/ 2147483647 w 84"/>
                <a:gd name="T1" fmla="*/ 2147483647 h 76"/>
                <a:gd name="T2" fmla="*/ 2147483647 w 84"/>
                <a:gd name="T3" fmla="*/ 2147483647 h 76"/>
                <a:gd name="T4" fmla="*/ 2147483647 w 84"/>
                <a:gd name="T5" fmla="*/ 2147483647 h 76"/>
                <a:gd name="T6" fmla="*/ 2147483647 w 84"/>
                <a:gd name="T7" fmla="*/ 2147483647 h 76"/>
                <a:gd name="T8" fmla="*/ 2147483647 w 84"/>
                <a:gd name="T9" fmla="*/ 2147483647 h 76"/>
                <a:gd name="T10" fmla="*/ 2147483647 w 84"/>
                <a:gd name="T11" fmla="*/ 2147483647 h 76"/>
                <a:gd name="T12" fmla="*/ 2147483647 w 84"/>
                <a:gd name="T13" fmla="*/ 2147483647 h 76"/>
                <a:gd name="T14" fmla="*/ 2147483647 w 84"/>
                <a:gd name="T15" fmla="*/ 2147483647 h 76"/>
                <a:gd name="T16" fmla="*/ 2147483647 w 84"/>
                <a:gd name="T17" fmla="*/ 2147483647 h 76"/>
                <a:gd name="T18" fmla="*/ 2147483647 w 84"/>
                <a:gd name="T19" fmla="*/ 2147483647 h 76"/>
                <a:gd name="T20" fmla="*/ 2147483647 w 84"/>
                <a:gd name="T21" fmla="*/ 2147483647 h 76"/>
                <a:gd name="T22" fmla="*/ 2147483647 w 84"/>
                <a:gd name="T23" fmla="*/ 2147483647 h 76"/>
                <a:gd name="T24" fmla="*/ 2147483647 w 84"/>
                <a:gd name="T25" fmla="*/ 2147483647 h 76"/>
                <a:gd name="T26" fmla="*/ 2147483647 w 84"/>
                <a:gd name="T27" fmla="*/ 2147483647 h 76"/>
                <a:gd name="T28" fmla="*/ 2147483647 w 84"/>
                <a:gd name="T29" fmla="*/ 2147483647 h 76"/>
                <a:gd name="T30" fmla="*/ 2147483647 w 84"/>
                <a:gd name="T31" fmla="*/ 2147483647 h 76"/>
                <a:gd name="T32" fmla="*/ 2147483647 w 84"/>
                <a:gd name="T33" fmla="*/ 2147483647 h 76"/>
                <a:gd name="T34" fmla="*/ 2147483647 w 84"/>
                <a:gd name="T35" fmla="*/ 2147483647 h 76"/>
                <a:gd name="T36" fmla="*/ 2147483647 w 84"/>
                <a:gd name="T37" fmla="*/ 0 h 76"/>
                <a:gd name="T38" fmla="*/ 2147483647 w 84"/>
                <a:gd name="T39" fmla="*/ 2147483647 h 76"/>
                <a:gd name="T40" fmla="*/ 2147483647 w 84"/>
                <a:gd name="T41" fmla="*/ 2147483647 h 76"/>
                <a:gd name="T42" fmla="*/ 2147483647 w 84"/>
                <a:gd name="T43" fmla="*/ 2147483647 h 76"/>
                <a:gd name="T44" fmla="*/ 2147483647 w 84"/>
                <a:gd name="T45" fmla="*/ 2147483647 h 76"/>
                <a:gd name="T46" fmla="*/ 0 w 84"/>
                <a:gd name="T47" fmla="*/ 2147483647 h 76"/>
                <a:gd name="T48" fmla="*/ 0 w 84"/>
                <a:gd name="T49" fmla="*/ 2147483647 h 76"/>
                <a:gd name="T50" fmla="*/ 2147483647 w 84"/>
                <a:gd name="T51" fmla="*/ 2147483647 h 76"/>
                <a:gd name="T52" fmla="*/ 2147483647 w 84"/>
                <a:gd name="T53" fmla="*/ 2147483647 h 76"/>
                <a:gd name="T54" fmla="*/ 2147483647 w 84"/>
                <a:gd name="T55" fmla="*/ 2147483647 h 76"/>
                <a:gd name="T56" fmla="*/ 2147483647 w 84"/>
                <a:gd name="T57" fmla="*/ 2147483647 h 76"/>
                <a:gd name="T58" fmla="*/ 2147483647 w 84"/>
                <a:gd name="T59" fmla="*/ 2147483647 h 76"/>
                <a:gd name="T60" fmla="*/ 2147483647 w 84"/>
                <a:gd name="T61" fmla="*/ 2147483647 h 76"/>
                <a:gd name="T62" fmla="*/ 2147483647 w 84"/>
                <a:gd name="T63" fmla="*/ 2147483647 h 76"/>
                <a:gd name="T64" fmla="*/ 2147483647 w 84"/>
                <a:gd name="T65" fmla="*/ 2147483647 h 76"/>
                <a:gd name="T66" fmla="*/ 2147483647 w 84"/>
                <a:gd name="T67" fmla="*/ 2147483647 h 76"/>
                <a:gd name="T68" fmla="*/ 2147483647 w 84"/>
                <a:gd name="T69" fmla="*/ 2147483647 h 76"/>
                <a:gd name="T70" fmla="*/ 2147483647 w 84"/>
                <a:gd name="T71" fmla="*/ 2147483647 h 76"/>
                <a:gd name="T72" fmla="*/ 2147483647 w 84"/>
                <a:gd name="T73" fmla="*/ 2147483647 h 76"/>
                <a:gd name="T74" fmla="*/ 2147483647 w 84"/>
                <a:gd name="T75" fmla="*/ 2147483647 h 76"/>
                <a:gd name="T76" fmla="*/ 2147483647 w 84"/>
                <a:gd name="T77" fmla="*/ 2147483647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4"/>
                <a:gd name="T118" fmla="*/ 0 h 76"/>
                <a:gd name="T119" fmla="*/ 84 w 84"/>
                <a:gd name="T120" fmla="*/ 76 h 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4" h="76">
                  <a:moveTo>
                    <a:pt x="76" y="76"/>
                  </a:moveTo>
                  <a:lnTo>
                    <a:pt x="80" y="73"/>
                  </a:lnTo>
                  <a:lnTo>
                    <a:pt x="83" y="72"/>
                  </a:lnTo>
                  <a:lnTo>
                    <a:pt x="84" y="71"/>
                  </a:lnTo>
                  <a:lnTo>
                    <a:pt x="81" y="71"/>
                  </a:lnTo>
                  <a:lnTo>
                    <a:pt x="74" y="66"/>
                  </a:lnTo>
                  <a:lnTo>
                    <a:pt x="67" y="60"/>
                  </a:lnTo>
                  <a:lnTo>
                    <a:pt x="61" y="54"/>
                  </a:lnTo>
                  <a:lnTo>
                    <a:pt x="55" y="45"/>
                  </a:lnTo>
                  <a:lnTo>
                    <a:pt x="45" y="30"/>
                  </a:lnTo>
                  <a:lnTo>
                    <a:pt x="33" y="17"/>
                  </a:lnTo>
                  <a:lnTo>
                    <a:pt x="38" y="22"/>
                  </a:lnTo>
                  <a:lnTo>
                    <a:pt x="37" y="21"/>
                  </a:lnTo>
                  <a:lnTo>
                    <a:pt x="31" y="16"/>
                  </a:lnTo>
                  <a:lnTo>
                    <a:pt x="22" y="9"/>
                  </a:lnTo>
                  <a:lnTo>
                    <a:pt x="18" y="5"/>
                  </a:lnTo>
                  <a:lnTo>
                    <a:pt x="14" y="3"/>
                  </a:lnTo>
                  <a:lnTo>
                    <a:pt x="10" y="1"/>
                  </a:lnTo>
                  <a:lnTo>
                    <a:pt x="6" y="0"/>
                  </a:lnTo>
                  <a:lnTo>
                    <a:pt x="5" y="1"/>
                  </a:lnTo>
                  <a:lnTo>
                    <a:pt x="3" y="1"/>
                  </a:lnTo>
                  <a:lnTo>
                    <a:pt x="2" y="2"/>
                  </a:lnTo>
                  <a:lnTo>
                    <a:pt x="1" y="4"/>
                  </a:lnTo>
                  <a:lnTo>
                    <a:pt x="0" y="9"/>
                  </a:lnTo>
                  <a:lnTo>
                    <a:pt x="0" y="17"/>
                  </a:lnTo>
                  <a:lnTo>
                    <a:pt x="1" y="19"/>
                  </a:lnTo>
                  <a:lnTo>
                    <a:pt x="4" y="22"/>
                  </a:lnTo>
                  <a:lnTo>
                    <a:pt x="7" y="24"/>
                  </a:lnTo>
                  <a:lnTo>
                    <a:pt x="12" y="27"/>
                  </a:lnTo>
                  <a:lnTo>
                    <a:pt x="21" y="33"/>
                  </a:lnTo>
                  <a:lnTo>
                    <a:pt x="27" y="38"/>
                  </a:lnTo>
                  <a:lnTo>
                    <a:pt x="39" y="52"/>
                  </a:lnTo>
                  <a:lnTo>
                    <a:pt x="49" y="66"/>
                  </a:lnTo>
                  <a:lnTo>
                    <a:pt x="58" y="69"/>
                  </a:lnTo>
                  <a:lnTo>
                    <a:pt x="67" y="71"/>
                  </a:lnTo>
                  <a:lnTo>
                    <a:pt x="70" y="72"/>
                  </a:lnTo>
                  <a:lnTo>
                    <a:pt x="73" y="73"/>
                  </a:lnTo>
                  <a:lnTo>
                    <a:pt x="75" y="75"/>
                  </a:lnTo>
                  <a:lnTo>
                    <a:pt x="76" y="76"/>
                  </a:lnTo>
                </a:path>
              </a:pathLst>
            </a:custGeom>
            <a:solidFill>
              <a:schemeClr val="tx1">
                <a:lumMod val="50000"/>
                <a:lumOff val="50000"/>
              </a:schemeClr>
            </a:solidFill>
            <a:ln w="0">
              <a:solidFill>
                <a:schemeClr val="tx1">
                  <a:lumMod val="50000"/>
                  <a:lumOff val="50000"/>
                </a:schemeClr>
              </a:solidFill>
              <a:round/>
              <a:headEnd/>
              <a:tailEnd/>
            </a:ln>
          </p:spPr>
        </p:sp>
        <p:sp>
          <p:nvSpPr>
            <p:cNvPr id="49" name="Freeform 48"/>
            <p:cNvSpPr>
              <a:spLocks/>
            </p:cNvSpPr>
            <p:nvPr/>
          </p:nvSpPr>
          <p:spPr bwMode="auto">
            <a:xfrm>
              <a:off x="611378" y="3848444"/>
              <a:ext cx="16072" cy="16081"/>
            </a:xfrm>
            <a:custGeom>
              <a:avLst/>
              <a:gdLst>
                <a:gd name="T0" fmla="*/ 2147483647 w 56"/>
                <a:gd name="T1" fmla="*/ 2147483647 h 65"/>
                <a:gd name="T2" fmla="*/ 2147483647 w 56"/>
                <a:gd name="T3" fmla="*/ 2147483647 h 65"/>
                <a:gd name="T4" fmla="*/ 2147483647 w 56"/>
                <a:gd name="T5" fmla="*/ 2147483647 h 65"/>
                <a:gd name="T6" fmla="*/ 2147483647 w 56"/>
                <a:gd name="T7" fmla="*/ 2147483647 h 65"/>
                <a:gd name="T8" fmla="*/ 2147483647 w 56"/>
                <a:gd name="T9" fmla="*/ 0 h 65"/>
                <a:gd name="T10" fmla="*/ 2147483647 w 56"/>
                <a:gd name="T11" fmla="*/ 2147483647 h 65"/>
                <a:gd name="T12" fmla="*/ 2147483647 w 56"/>
                <a:gd name="T13" fmla="*/ 2147483647 h 65"/>
                <a:gd name="T14" fmla="*/ 2147483647 w 56"/>
                <a:gd name="T15" fmla="*/ 2147483647 h 65"/>
                <a:gd name="T16" fmla="*/ 2147483647 w 56"/>
                <a:gd name="T17" fmla="*/ 2147483647 h 65"/>
                <a:gd name="T18" fmla="*/ 2147483647 w 56"/>
                <a:gd name="T19" fmla="*/ 2147483647 h 65"/>
                <a:gd name="T20" fmla="*/ 2147483647 w 56"/>
                <a:gd name="T21" fmla="*/ 2147483647 h 65"/>
                <a:gd name="T22" fmla="*/ 2147483647 w 56"/>
                <a:gd name="T23" fmla="*/ 2147483647 h 65"/>
                <a:gd name="T24" fmla="*/ 2147483647 w 56"/>
                <a:gd name="T25" fmla="*/ 2147483647 h 65"/>
                <a:gd name="T26" fmla="*/ 2147483647 w 56"/>
                <a:gd name="T27" fmla="*/ 2147483647 h 65"/>
                <a:gd name="T28" fmla="*/ 2147483647 w 56"/>
                <a:gd name="T29" fmla="*/ 2147483647 h 65"/>
                <a:gd name="T30" fmla="*/ 2147483647 w 56"/>
                <a:gd name="T31" fmla="*/ 2147483647 h 65"/>
                <a:gd name="T32" fmla="*/ 2147483647 w 56"/>
                <a:gd name="T33" fmla="*/ 2147483647 h 65"/>
                <a:gd name="T34" fmla="*/ 2147483647 w 56"/>
                <a:gd name="T35" fmla="*/ 2147483647 h 65"/>
                <a:gd name="T36" fmla="*/ 2147483647 w 56"/>
                <a:gd name="T37" fmla="*/ 2147483647 h 65"/>
                <a:gd name="T38" fmla="*/ 2147483647 w 56"/>
                <a:gd name="T39" fmla="*/ 2147483647 h 65"/>
                <a:gd name="T40" fmla="*/ 2147483647 w 56"/>
                <a:gd name="T41" fmla="*/ 2147483647 h 65"/>
                <a:gd name="T42" fmla="*/ 2147483647 w 56"/>
                <a:gd name="T43" fmla="*/ 2147483647 h 65"/>
                <a:gd name="T44" fmla="*/ 2147483647 w 56"/>
                <a:gd name="T45" fmla="*/ 2147483647 h 65"/>
                <a:gd name="T46" fmla="*/ 2147483647 w 56"/>
                <a:gd name="T47" fmla="*/ 2147483647 h 65"/>
                <a:gd name="T48" fmla="*/ 0 w 56"/>
                <a:gd name="T49" fmla="*/ 2147483647 h 65"/>
                <a:gd name="T50" fmla="*/ 2147483647 w 56"/>
                <a:gd name="T51" fmla="*/ 2147483647 h 65"/>
                <a:gd name="T52" fmla="*/ 2147483647 w 56"/>
                <a:gd name="T53" fmla="*/ 2147483647 h 65"/>
                <a:gd name="T54" fmla="*/ 2147483647 w 56"/>
                <a:gd name="T55" fmla="*/ 2147483647 h 65"/>
                <a:gd name="T56" fmla="*/ 2147483647 w 56"/>
                <a:gd name="T57" fmla="*/ 2147483647 h 65"/>
                <a:gd name="T58" fmla="*/ 2147483647 w 56"/>
                <a:gd name="T59" fmla="*/ 2147483647 h 65"/>
                <a:gd name="T60" fmla="*/ 2147483647 w 56"/>
                <a:gd name="T61" fmla="*/ 2147483647 h 65"/>
                <a:gd name="T62" fmla="*/ 2147483647 w 56"/>
                <a:gd name="T63" fmla="*/ 2147483647 h 65"/>
                <a:gd name="T64" fmla="*/ 2147483647 w 56"/>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65"/>
                <a:gd name="T101" fmla="*/ 56 w 56"/>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65">
                  <a:moveTo>
                    <a:pt x="21" y="32"/>
                  </a:moveTo>
                  <a:lnTo>
                    <a:pt x="26" y="24"/>
                  </a:lnTo>
                  <a:lnTo>
                    <a:pt x="33" y="16"/>
                  </a:lnTo>
                  <a:lnTo>
                    <a:pt x="43" y="8"/>
                  </a:lnTo>
                  <a:lnTo>
                    <a:pt x="54" y="0"/>
                  </a:lnTo>
                  <a:lnTo>
                    <a:pt x="55" y="4"/>
                  </a:lnTo>
                  <a:lnTo>
                    <a:pt x="56" y="7"/>
                  </a:lnTo>
                  <a:lnTo>
                    <a:pt x="56" y="11"/>
                  </a:lnTo>
                  <a:lnTo>
                    <a:pt x="56" y="13"/>
                  </a:lnTo>
                  <a:lnTo>
                    <a:pt x="53" y="18"/>
                  </a:lnTo>
                  <a:lnTo>
                    <a:pt x="49" y="23"/>
                  </a:lnTo>
                  <a:lnTo>
                    <a:pt x="40" y="30"/>
                  </a:lnTo>
                  <a:lnTo>
                    <a:pt x="31" y="38"/>
                  </a:lnTo>
                  <a:lnTo>
                    <a:pt x="34" y="46"/>
                  </a:lnTo>
                  <a:lnTo>
                    <a:pt x="38" y="49"/>
                  </a:lnTo>
                  <a:lnTo>
                    <a:pt x="35" y="53"/>
                  </a:lnTo>
                  <a:lnTo>
                    <a:pt x="32" y="56"/>
                  </a:lnTo>
                  <a:lnTo>
                    <a:pt x="29" y="59"/>
                  </a:lnTo>
                  <a:lnTo>
                    <a:pt x="26" y="61"/>
                  </a:lnTo>
                  <a:lnTo>
                    <a:pt x="20" y="64"/>
                  </a:lnTo>
                  <a:lnTo>
                    <a:pt x="16" y="65"/>
                  </a:lnTo>
                  <a:lnTo>
                    <a:pt x="11" y="62"/>
                  </a:lnTo>
                  <a:lnTo>
                    <a:pt x="8" y="59"/>
                  </a:lnTo>
                  <a:lnTo>
                    <a:pt x="3" y="55"/>
                  </a:lnTo>
                  <a:lnTo>
                    <a:pt x="0" y="49"/>
                  </a:lnTo>
                  <a:lnTo>
                    <a:pt x="5" y="49"/>
                  </a:lnTo>
                  <a:lnTo>
                    <a:pt x="8" y="47"/>
                  </a:lnTo>
                  <a:lnTo>
                    <a:pt x="10" y="45"/>
                  </a:lnTo>
                  <a:lnTo>
                    <a:pt x="12" y="43"/>
                  </a:lnTo>
                  <a:lnTo>
                    <a:pt x="14" y="41"/>
                  </a:lnTo>
                  <a:lnTo>
                    <a:pt x="15" y="38"/>
                  </a:lnTo>
                  <a:lnTo>
                    <a:pt x="17" y="34"/>
                  </a:lnTo>
                  <a:lnTo>
                    <a:pt x="21" y="32"/>
                  </a:lnTo>
                </a:path>
              </a:pathLst>
            </a:custGeom>
            <a:solidFill>
              <a:schemeClr val="accent3"/>
            </a:solidFill>
            <a:ln w="0">
              <a:solidFill>
                <a:schemeClr val="accent3"/>
              </a:solidFill>
              <a:round/>
              <a:headEnd/>
              <a:tailEnd/>
            </a:ln>
          </p:spPr>
        </p:sp>
        <p:sp>
          <p:nvSpPr>
            <p:cNvPr id="50" name="Freeform 49"/>
            <p:cNvSpPr>
              <a:spLocks/>
            </p:cNvSpPr>
            <p:nvPr/>
          </p:nvSpPr>
          <p:spPr bwMode="auto">
            <a:xfrm>
              <a:off x="539053" y="3800201"/>
              <a:ext cx="16072" cy="8040"/>
            </a:xfrm>
            <a:custGeom>
              <a:avLst/>
              <a:gdLst>
                <a:gd name="T0" fmla="*/ 0 w 55"/>
                <a:gd name="T1" fmla="*/ 2147483647 h 43"/>
                <a:gd name="T2" fmla="*/ 2147483647 w 55"/>
                <a:gd name="T3" fmla="*/ 2147483647 h 43"/>
                <a:gd name="T4" fmla="*/ 2147483647 w 55"/>
                <a:gd name="T5" fmla="*/ 2147483647 h 43"/>
                <a:gd name="T6" fmla="*/ 2147483647 w 55"/>
                <a:gd name="T7" fmla="*/ 2147483647 h 43"/>
                <a:gd name="T8" fmla="*/ 2147483647 w 55"/>
                <a:gd name="T9" fmla="*/ 2147483647 h 43"/>
                <a:gd name="T10" fmla="*/ 2147483647 w 55"/>
                <a:gd name="T11" fmla="*/ 2147483647 h 43"/>
                <a:gd name="T12" fmla="*/ 2147483647 w 55"/>
                <a:gd name="T13" fmla="*/ 0 h 43"/>
                <a:gd name="T14" fmla="*/ 2147483647 w 55"/>
                <a:gd name="T15" fmla="*/ 2147483647 h 43"/>
                <a:gd name="T16" fmla="*/ 2147483647 w 55"/>
                <a:gd name="T17" fmla="*/ 2147483647 h 43"/>
                <a:gd name="T18" fmla="*/ 2147483647 w 55"/>
                <a:gd name="T19" fmla="*/ 2147483647 h 43"/>
                <a:gd name="T20" fmla="*/ 2147483647 w 55"/>
                <a:gd name="T21" fmla="*/ 2147483647 h 43"/>
                <a:gd name="T22" fmla="*/ 2147483647 w 55"/>
                <a:gd name="T23" fmla="*/ 2147483647 h 43"/>
                <a:gd name="T24" fmla="*/ 2147483647 w 55"/>
                <a:gd name="T25" fmla="*/ 2147483647 h 43"/>
                <a:gd name="T26" fmla="*/ 2147483647 w 55"/>
                <a:gd name="T27" fmla="*/ 2147483647 h 43"/>
                <a:gd name="T28" fmla="*/ 2147483647 w 55"/>
                <a:gd name="T29" fmla="*/ 2147483647 h 43"/>
                <a:gd name="T30" fmla="*/ 2147483647 w 55"/>
                <a:gd name="T31" fmla="*/ 2147483647 h 43"/>
                <a:gd name="T32" fmla="*/ 2147483647 w 55"/>
                <a:gd name="T33" fmla="*/ 2147483647 h 43"/>
                <a:gd name="T34" fmla="*/ 2147483647 w 55"/>
                <a:gd name="T35" fmla="*/ 2147483647 h 43"/>
                <a:gd name="T36" fmla="*/ 2147483647 w 55"/>
                <a:gd name="T37" fmla="*/ 2147483647 h 43"/>
                <a:gd name="T38" fmla="*/ 2147483647 w 55"/>
                <a:gd name="T39" fmla="*/ 2147483647 h 43"/>
                <a:gd name="T40" fmla="*/ 2147483647 w 55"/>
                <a:gd name="T41" fmla="*/ 2147483647 h 43"/>
                <a:gd name="T42" fmla="*/ 2147483647 w 55"/>
                <a:gd name="T43" fmla="*/ 2147483647 h 43"/>
                <a:gd name="T44" fmla="*/ 2147483647 w 55"/>
                <a:gd name="T45" fmla="*/ 2147483647 h 43"/>
                <a:gd name="T46" fmla="*/ 2147483647 w 55"/>
                <a:gd name="T47" fmla="*/ 2147483647 h 43"/>
                <a:gd name="T48" fmla="*/ 2147483647 w 55"/>
                <a:gd name="T49" fmla="*/ 2147483647 h 43"/>
                <a:gd name="T50" fmla="*/ 2147483647 w 55"/>
                <a:gd name="T51" fmla="*/ 2147483647 h 43"/>
                <a:gd name="T52" fmla="*/ 0 w 55"/>
                <a:gd name="T53" fmla="*/ 2147483647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
                <a:gd name="T82" fmla="*/ 0 h 43"/>
                <a:gd name="T83" fmla="*/ 55 w 55"/>
                <a:gd name="T84" fmla="*/ 43 h 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 h="43">
                  <a:moveTo>
                    <a:pt x="0" y="33"/>
                  </a:moveTo>
                  <a:lnTo>
                    <a:pt x="14" y="25"/>
                  </a:lnTo>
                  <a:lnTo>
                    <a:pt x="27" y="19"/>
                  </a:lnTo>
                  <a:lnTo>
                    <a:pt x="34" y="14"/>
                  </a:lnTo>
                  <a:lnTo>
                    <a:pt x="41" y="10"/>
                  </a:lnTo>
                  <a:lnTo>
                    <a:pt x="48" y="5"/>
                  </a:lnTo>
                  <a:lnTo>
                    <a:pt x="54" y="0"/>
                  </a:lnTo>
                  <a:lnTo>
                    <a:pt x="55" y="3"/>
                  </a:lnTo>
                  <a:lnTo>
                    <a:pt x="55" y="7"/>
                  </a:lnTo>
                  <a:lnTo>
                    <a:pt x="54" y="10"/>
                  </a:lnTo>
                  <a:lnTo>
                    <a:pt x="53" y="12"/>
                  </a:lnTo>
                  <a:lnTo>
                    <a:pt x="50" y="17"/>
                  </a:lnTo>
                  <a:lnTo>
                    <a:pt x="47" y="22"/>
                  </a:lnTo>
                  <a:lnTo>
                    <a:pt x="43" y="26"/>
                  </a:lnTo>
                  <a:lnTo>
                    <a:pt x="41" y="31"/>
                  </a:lnTo>
                  <a:lnTo>
                    <a:pt x="41" y="33"/>
                  </a:lnTo>
                  <a:lnTo>
                    <a:pt x="41" y="36"/>
                  </a:lnTo>
                  <a:lnTo>
                    <a:pt x="42" y="39"/>
                  </a:lnTo>
                  <a:lnTo>
                    <a:pt x="43" y="43"/>
                  </a:lnTo>
                  <a:lnTo>
                    <a:pt x="38" y="43"/>
                  </a:lnTo>
                  <a:lnTo>
                    <a:pt x="33" y="43"/>
                  </a:lnTo>
                  <a:lnTo>
                    <a:pt x="29" y="40"/>
                  </a:lnTo>
                  <a:lnTo>
                    <a:pt x="25" y="38"/>
                  </a:lnTo>
                  <a:lnTo>
                    <a:pt x="21" y="37"/>
                  </a:lnTo>
                  <a:lnTo>
                    <a:pt x="17" y="36"/>
                  </a:lnTo>
                  <a:lnTo>
                    <a:pt x="8" y="35"/>
                  </a:lnTo>
                  <a:lnTo>
                    <a:pt x="0" y="33"/>
                  </a:lnTo>
                </a:path>
              </a:pathLst>
            </a:custGeom>
            <a:solidFill>
              <a:schemeClr val="accent3"/>
            </a:solidFill>
            <a:ln w="0">
              <a:solidFill>
                <a:schemeClr val="accent3"/>
              </a:solidFill>
              <a:round/>
              <a:headEnd/>
              <a:tailEnd/>
            </a:ln>
          </p:spPr>
        </p:sp>
        <p:sp>
          <p:nvSpPr>
            <p:cNvPr id="51" name="Freeform 50"/>
            <p:cNvSpPr>
              <a:spLocks/>
            </p:cNvSpPr>
            <p:nvPr/>
          </p:nvSpPr>
          <p:spPr bwMode="auto">
            <a:xfrm>
              <a:off x="522981" y="3776079"/>
              <a:ext cx="24108" cy="16081"/>
            </a:xfrm>
            <a:custGeom>
              <a:avLst/>
              <a:gdLst>
                <a:gd name="T0" fmla="*/ 2147483647 w 100"/>
                <a:gd name="T1" fmla="*/ 2147483647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0 h 42"/>
                <a:gd name="T12" fmla="*/ 2147483647 w 100"/>
                <a:gd name="T13" fmla="*/ 0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2147483647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2147483647 h 42"/>
                <a:gd name="T52" fmla="*/ 2147483647 w 100"/>
                <a:gd name="T53" fmla="*/ 2147483647 h 42"/>
                <a:gd name="T54" fmla="*/ 2147483647 w 100"/>
                <a:gd name="T55" fmla="*/ 2147483647 h 42"/>
                <a:gd name="T56" fmla="*/ 2147483647 w 100"/>
                <a:gd name="T57" fmla="*/ 2147483647 h 42"/>
                <a:gd name="T58" fmla="*/ 2147483647 w 100"/>
                <a:gd name="T59" fmla="*/ 2147483647 h 42"/>
                <a:gd name="T60" fmla="*/ 2147483647 w 100"/>
                <a:gd name="T61" fmla="*/ 2147483647 h 42"/>
                <a:gd name="T62" fmla="*/ 2147483647 w 100"/>
                <a:gd name="T63" fmla="*/ 2147483647 h 42"/>
                <a:gd name="T64" fmla="*/ 2147483647 w 100"/>
                <a:gd name="T65" fmla="*/ 2147483647 h 42"/>
                <a:gd name="T66" fmla="*/ 2147483647 w 100"/>
                <a:gd name="T67" fmla="*/ 2147483647 h 42"/>
                <a:gd name="T68" fmla="*/ 2147483647 w 100"/>
                <a:gd name="T69" fmla="*/ 2147483647 h 42"/>
                <a:gd name="T70" fmla="*/ 2147483647 w 100"/>
                <a:gd name="T71" fmla="*/ 2147483647 h 42"/>
                <a:gd name="T72" fmla="*/ 2147483647 w 100"/>
                <a:gd name="T73" fmla="*/ 2147483647 h 42"/>
                <a:gd name="T74" fmla="*/ 2147483647 w 100"/>
                <a:gd name="T75" fmla="*/ 2147483647 h 42"/>
                <a:gd name="T76" fmla="*/ 2147483647 w 100"/>
                <a:gd name="T77" fmla="*/ 2147483647 h 42"/>
                <a:gd name="T78" fmla="*/ 2147483647 w 100"/>
                <a:gd name="T79" fmla="*/ 2147483647 h 42"/>
                <a:gd name="T80" fmla="*/ 2147483647 w 100"/>
                <a:gd name="T81" fmla="*/ 2147483647 h 42"/>
                <a:gd name="T82" fmla="*/ 2147483647 w 100"/>
                <a:gd name="T83" fmla="*/ 2147483647 h 42"/>
                <a:gd name="T84" fmla="*/ 2147483647 w 100"/>
                <a:gd name="T85" fmla="*/ 2147483647 h 42"/>
                <a:gd name="T86" fmla="*/ 2147483647 w 100"/>
                <a:gd name="T87" fmla="*/ 2147483647 h 42"/>
                <a:gd name="T88" fmla="*/ 2147483647 w 100"/>
                <a:gd name="T89" fmla="*/ 2147483647 h 42"/>
                <a:gd name="T90" fmla="*/ 2147483647 w 100"/>
                <a:gd name="T91" fmla="*/ 2147483647 h 42"/>
                <a:gd name="T92" fmla="*/ 2147483647 w 100"/>
                <a:gd name="T93" fmla="*/ 2147483647 h 42"/>
                <a:gd name="T94" fmla="*/ 2147483647 w 100"/>
                <a:gd name="T95" fmla="*/ 2147483647 h 42"/>
                <a:gd name="T96" fmla="*/ 2147483647 w 100"/>
                <a:gd name="T97" fmla="*/ 2147483647 h 42"/>
                <a:gd name="T98" fmla="*/ 2147483647 w 100"/>
                <a:gd name="T99" fmla="*/ 2147483647 h 42"/>
                <a:gd name="T100" fmla="*/ 0 w 100"/>
                <a:gd name="T101" fmla="*/ 2147483647 h 42"/>
                <a:gd name="T102" fmla="*/ 0 w 100"/>
                <a:gd name="T103" fmla="*/ 2147483647 h 42"/>
                <a:gd name="T104" fmla="*/ 2147483647 w 100"/>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42"/>
                <a:gd name="T161" fmla="*/ 100 w 100"/>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42">
                  <a:moveTo>
                    <a:pt x="1" y="14"/>
                  </a:moveTo>
                  <a:lnTo>
                    <a:pt x="10" y="9"/>
                  </a:lnTo>
                  <a:lnTo>
                    <a:pt x="18" y="5"/>
                  </a:lnTo>
                  <a:lnTo>
                    <a:pt x="28" y="2"/>
                  </a:lnTo>
                  <a:lnTo>
                    <a:pt x="37" y="1"/>
                  </a:lnTo>
                  <a:lnTo>
                    <a:pt x="46" y="0"/>
                  </a:lnTo>
                  <a:lnTo>
                    <a:pt x="55" y="0"/>
                  </a:lnTo>
                  <a:lnTo>
                    <a:pt x="63" y="2"/>
                  </a:lnTo>
                  <a:lnTo>
                    <a:pt x="72" y="3"/>
                  </a:lnTo>
                  <a:lnTo>
                    <a:pt x="74" y="3"/>
                  </a:lnTo>
                  <a:lnTo>
                    <a:pt x="72" y="3"/>
                  </a:lnTo>
                  <a:lnTo>
                    <a:pt x="78" y="4"/>
                  </a:lnTo>
                  <a:lnTo>
                    <a:pt x="84" y="5"/>
                  </a:lnTo>
                  <a:lnTo>
                    <a:pt x="90" y="7"/>
                  </a:lnTo>
                  <a:lnTo>
                    <a:pt x="94" y="10"/>
                  </a:lnTo>
                  <a:lnTo>
                    <a:pt x="97" y="13"/>
                  </a:lnTo>
                  <a:lnTo>
                    <a:pt x="100" y="17"/>
                  </a:lnTo>
                  <a:lnTo>
                    <a:pt x="100" y="21"/>
                  </a:lnTo>
                  <a:lnTo>
                    <a:pt x="99" y="25"/>
                  </a:lnTo>
                  <a:lnTo>
                    <a:pt x="96" y="26"/>
                  </a:lnTo>
                  <a:lnTo>
                    <a:pt x="92" y="27"/>
                  </a:lnTo>
                  <a:lnTo>
                    <a:pt x="89" y="27"/>
                  </a:lnTo>
                  <a:lnTo>
                    <a:pt x="85" y="27"/>
                  </a:lnTo>
                  <a:lnTo>
                    <a:pt x="77" y="25"/>
                  </a:lnTo>
                  <a:lnTo>
                    <a:pt x="66" y="25"/>
                  </a:lnTo>
                  <a:lnTo>
                    <a:pt x="64" y="33"/>
                  </a:lnTo>
                  <a:lnTo>
                    <a:pt x="61" y="42"/>
                  </a:lnTo>
                  <a:lnTo>
                    <a:pt x="50" y="42"/>
                  </a:lnTo>
                  <a:lnTo>
                    <a:pt x="40" y="42"/>
                  </a:lnTo>
                  <a:lnTo>
                    <a:pt x="37" y="37"/>
                  </a:lnTo>
                  <a:lnTo>
                    <a:pt x="36" y="33"/>
                  </a:lnTo>
                  <a:lnTo>
                    <a:pt x="36" y="31"/>
                  </a:lnTo>
                  <a:lnTo>
                    <a:pt x="34" y="29"/>
                  </a:lnTo>
                  <a:lnTo>
                    <a:pt x="32" y="27"/>
                  </a:lnTo>
                  <a:lnTo>
                    <a:pt x="29" y="25"/>
                  </a:lnTo>
                  <a:lnTo>
                    <a:pt x="28" y="23"/>
                  </a:lnTo>
                  <a:lnTo>
                    <a:pt x="27" y="21"/>
                  </a:lnTo>
                  <a:lnTo>
                    <a:pt x="27" y="19"/>
                  </a:lnTo>
                  <a:lnTo>
                    <a:pt x="27" y="17"/>
                  </a:lnTo>
                  <a:lnTo>
                    <a:pt x="28" y="15"/>
                  </a:lnTo>
                  <a:lnTo>
                    <a:pt x="29" y="14"/>
                  </a:lnTo>
                  <a:lnTo>
                    <a:pt x="18" y="21"/>
                  </a:lnTo>
                  <a:lnTo>
                    <a:pt x="12" y="25"/>
                  </a:lnTo>
                  <a:lnTo>
                    <a:pt x="12" y="17"/>
                  </a:lnTo>
                  <a:lnTo>
                    <a:pt x="12" y="14"/>
                  </a:lnTo>
                  <a:lnTo>
                    <a:pt x="10" y="12"/>
                  </a:lnTo>
                  <a:lnTo>
                    <a:pt x="7" y="12"/>
                  </a:lnTo>
                  <a:lnTo>
                    <a:pt x="5" y="12"/>
                  </a:lnTo>
                  <a:lnTo>
                    <a:pt x="3" y="12"/>
                  </a:lnTo>
                  <a:lnTo>
                    <a:pt x="1" y="13"/>
                  </a:lnTo>
                  <a:lnTo>
                    <a:pt x="0" y="13"/>
                  </a:lnTo>
                  <a:lnTo>
                    <a:pt x="0" y="14"/>
                  </a:lnTo>
                  <a:lnTo>
                    <a:pt x="1" y="14"/>
                  </a:lnTo>
                </a:path>
              </a:pathLst>
            </a:custGeom>
            <a:solidFill>
              <a:schemeClr val="tx1">
                <a:lumMod val="50000"/>
                <a:lumOff val="50000"/>
              </a:schemeClr>
            </a:solidFill>
            <a:ln w="0">
              <a:solidFill>
                <a:schemeClr val="tx1">
                  <a:lumMod val="50000"/>
                  <a:lumOff val="50000"/>
                </a:schemeClr>
              </a:solidFill>
              <a:round/>
              <a:headEnd/>
              <a:tailEnd/>
            </a:ln>
          </p:spPr>
        </p:sp>
        <p:sp>
          <p:nvSpPr>
            <p:cNvPr id="52" name="Freeform 51"/>
            <p:cNvSpPr>
              <a:spLocks/>
            </p:cNvSpPr>
            <p:nvPr/>
          </p:nvSpPr>
          <p:spPr bwMode="auto">
            <a:xfrm>
              <a:off x="579234" y="3824323"/>
              <a:ext cx="8036" cy="8040"/>
            </a:xfrm>
            <a:custGeom>
              <a:avLst/>
              <a:gdLst>
                <a:gd name="T0" fmla="*/ 2147483647 w 11"/>
                <a:gd name="T1" fmla="*/ 0 h 6"/>
                <a:gd name="T2" fmla="*/ 2147483647 w 11"/>
                <a:gd name="T3" fmla="*/ 0 h 6"/>
                <a:gd name="T4" fmla="*/ 0 w 11"/>
                <a:gd name="T5" fmla="*/ 0 h 6"/>
                <a:gd name="T6" fmla="*/ 0 w 11"/>
                <a:gd name="T7" fmla="*/ 2147483647 h 6"/>
                <a:gd name="T8" fmla="*/ 0 w 11"/>
                <a:gd name="T9" fmla="*/ 2147483647 h 6"/>
                <a:gd name="T10" fmla="*/ 2147483647 w 11"/>
                <a:gd name="T11" fmla="*/ 2147483647 h 6"/>
                <a:gd name="T12" fmla="*/ 2147483647 w 11"/>
                <a:gd name="T13" fmla="*/ 2147483647 h 6"/>
                <a:gd name="T14" fmla="*/ 2147483647 w 11"/>
                <a:gd name="T15" fmla="*/ 2147483647 h 6"/>
                <a:gd name="T16" fmla="*/ 2147483647 w 11"/>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
                <a:gd name="T29" fmla="*/ 11 w 11"/>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
                  <a:moveTo>
                    <a:pt x="11" y="0"/>
                  </a:moveTo>
                  <a:lnTo>
                    <a:pt x="4" y="0"/>
                  </a:lnTo>
                  <a:lnTo>
                    <a:pt x="0" y="0"/>
                  </a:lnTo>
                  <a:lnTo>
                    <a:pt x="0" y="3"/>
                  </a:lnTo>
                  <a:lnTo>
                    <a:pt x="0" y="6"/>
                  </a:lnTo>
                  <a:lnTo>
                    <a:pt x="4" y="6"/>
                  </a:lnTo>
                  <a:lnTo>
                    <a:pt x="11" y="6"/>
                  </a:lnTo>
                  <a:lnTo>
                    <a:pt x="11" y="3"/>
                  </a:lnTo>
                  <a:lnTo>
                    <a:pt x="11" y="0"/>
                  </a:lnTo>
                </a:path>
              </a:pathLst>
            </a:custGeom>
            <a:solidFill>
              <a:schemeClr val="accent3"/>
            </a:solidFill>
            <a:ln w="0">
              <a:solidFill>
                <a:schemeClr val="accent3"/>
              </a:solidFill>
              <a:round/>
              <a:headEnd/>
              <a:tailEnd/>
            </a:ln>
          </p:spPr>
        </p:sp>
        <p:grpSp>
          <p:nvGrpSpPr>
            <p:cNvPr id="53" name="Group 52"/>
            <p:cNvGrpSpPr/>
            <p:nvPr/>
          </p:nvGrpSpPr>
          <p:grpSpPr>
            <a:xfrm>
              <a:off x="739956" y="977980"/>
              <a:ext cx="650924" cy="1559860"/>
              <a:chOff x="739956" y="977980"/>
              <a:chExt cx="650924" cy="1559860"/>
            </a:xfrm>
          </p:grpSpPr>
          <p:sp>
            <p:nvSpPr>
              <p:cNvPr id="103" name="wa"/>
              <p:cNvSpPr>
                <a:spLocks/>
              </p:cNvSpPr>
              <p:nvPr/>
            </p:nvSpPr>
            <p:spPr bwMode="auto">
              <a:xfrm>
                <a:off x="916750" y="977980"/>
                <a:ext cx="474130" cy="353782"/>
              </a:xfrm>
              <a:custGeom>
                <a:avLst/>
                <a:gdLst>
                  <a:gd name="T0" fmla="*/ 2147483647 w 1968"/>
                  <a:gd name="T1" fmla="*/ 2147483647 h 1434"/>
                  <a:gd name="T2" fmla="*/ 0 w 1968"/>
                  <a:gd name="T3" fmla="*/ 2147483647 h 1434"/>
                  <a:gd name="T4" fmla="*/ 2147483647 w 1968"/>
                  <a:gd name="T5" fmla="*/ 2147483647 h 1434"/>
                  <a:gd name="T6" fmla="*/ 2147483647 w 1968"/>
                  <a:gd name="T7" fmla="*/ 2147483647 h 1434"/>
                  <a:gd name="T8" fmla="*/ 2147483647 w 1968"/>
                  <a:gd name="T9" fmla="*/ 2147483647 h 1434"/>
                  <a:gd name="T10" fmla="*/ 2147483647 w 1968"/>
                  <a:gd name="T11" fmla="*/ 2147483647 h 1434"/>
                  <a:gd name="T12" fmla="*/ 2147483647 w 1968"/>
                  <a:gd name="T13" fmla="*/ 2147483647 h 1434"/>
                  <a:gd name="T14" fmla="*/ 2147483647 w 1968"/>
                  <a:gd name="T15" fmla="*/ 2147483647 h 1434"/>
                  <a:gd name="T16" fmla="*/ 2147483647 w 1968"/>
                  <a:gd name="T17" fmla="*/ 2147483647 h 1434"/>
                  <a:gd name="T18" fmla="*/ 2147483647 w 1968"/>
                  <a:gd name="T19" fmla="*/ 2147483647 h 1434"/>
                  <a:gd name="T20" fmla="*/ 2147483647 w 1968"/>
                  <a:gd name="T21" fmla="*/ 2147483647 h 1434"/>
                  <a:gd name="T22" fmla="*/ 2147483647 w 1968"/>
                  <a:gd name="T23" fmla="*/ 2147483647 h 1434"/>
                  <a:gd name="T24" fmla="*/ 2147483647 w 1968"/>
                  <a:gd name="T25" fmla="*/ 2147483647 h 1434"/>
                  <a:gd name="T26" fmla="*/ 2147483647 w 1968"/>
                  <a:gd name="T27" fmla="*/ 2147483647 h 1434"/>
                  <a:gd name="T28" fmla="*/ 2147483647 w 1968"/>
                  <a:gd name="T29" fmla="*/ 2147483647 h 1434"/>
                  <a:gd name="T30" fmla="*/ 2147483647 w 1968"/>
                  <a:gd name="T31" fmla="*/ 2147483647 h 1434"/>
                  <a:gd name="T32" fmla="*/ 2147483647 w 1968"/>
                  <a:gd name="T33" fmla="*/ 2147483647 h 1434"/>
                  <a:gd name="T34" fmla="*/ 2147483647 w 1968"/>
                  <a:gd name="T35" fmla="*/ 2147483647 h 1434"/>
                  <a:gd name="T36" fmla="*/ 2147483647 w 1968"/>
                  <a:gd name="T37" fmla="*/ 2147483647 h 1434"/>
                  <a:gd name="T38" fmla="*/ 2147483647 w 1968"/>
                  <a:gd name="T39" fmla="*/ 2147483647 h 1434"/>
                  <a:gd name="T40" fmla="*/ 2147483647 w 1968"/>
                  <a:gd name="T41" fmla="*/ 2147483647 h 1434"/>
                  <a:gd name="T42" fmla="*/ 2147483647 w 1968"/>
                  <a:gd name="T43" fmla="*/ 2147483647 h 1434"/>
                  <a:gd name="T44" fmla="*/ 2147483647 w 1968"/>
                  <a:gd name="T45" fmla="*/ 2147483647 h 1434"/>
                  <a:gd name="T46" fmla="*/ 2147483647 w 1968"/>
                  <a:gd name="T47" fmla="*/ 2147483647 h 1434"/>
                  <a:gd name="T48" fmla="*/ 2147483647 w 1968"/>
                  <a:gd name="T49" fmla="*/ 2147483647 h 1434"/>
                  <a:gd name="T50" fmla="*/ 2147483647 w 1968"/>
                  <a:gd name="T51" fmla="*/ 2147483647 h 1434"/>
                  <a:gd name="T52" fmla="*/ 2147483647 w 1968"/>
                  <a:gd name="T53" fmla="*/ 2147483647 h 1434"/>
                  <a:gd name="T54" fmla="*/ 2147483647 w 1968"/>
                  <a:gd name="T55" fmla="*/ 2147483647 h 1434"/>
                  <a:gd name="T56" fmla="*/ 2147483647 w 1968"/>
                  <a:gd name="T57" fmla="*/ 2147483647 h 1434"/>
                  <a:gd name="T58" fmla="*/ 2147483647 w 1968"/>
                  <a:gd name="T59" fmla="*/ 2147483647 h 1434"/>
                  <a:gd name="T60" fmla="*/ 2147483647 w 1968"/>
                  <a:gd name="T61" fmla="*/ 2147483647 h 1434"/>
                  <a:gd name="T62" fmla="*/ 2147483647 w 1968"/>
                  <a:gd name="T63" fmla="*/ 2147483647 h 1434"/>
                  <a:gd name="T64" fmla="*/ 2147483647 w 1968"/>
                  <a:gd name="T65" fmla="*/ 2147483647 h 1434"/>
                  <a:gd name="T66" fmla="*/ 2147483647 w 1968"/>
                  <a:gd name="T67" fmla="*/ 2147483647 h 1434"/>
                  <a:gd name="T68" fmla="*/ 2147483647 w 1968"/>
                  <a:gd name="T69" fmla="*/ 2147483647 h 1434"/>
                  <a:gd name="T70" fmla="*/ 2147483647 w 1968"/>
                  <a:gd name="T71" fmla="*/ 2147483647 h 1434"/>
                  <a:gd name="T72" fmla="*/ 2147483647 w 1968"/>
                  <a:gd name="T73" fmla="*/ 0 h 1434"/>
                  <a:gd name="T74" fmla="*/ 2147483647 w 1968"/>
                  <a:gd name="T75" fmla="*/ 2147483647 h 1434"/>
                  <a:gd name="T76" fmla="*/ 2147483647 w 1968"/>
                  <a:gd name="T77" fmla="*/ 2147483647 h 1434"/>
                  <a:gd name="T78" fmla="*/ 2147483647 w 1968"/>
                  <a:gd name="T79" fmla="*/ 2147483647 h 1434"/>
                  <a:gd name="T80" fmla="*/ 2147483647 w 1968"/>
                  <a:gd name="T81" fmla="*/ 2147483647 h 1434"/>
                  <a:gd name="T82" fmla="*/ 2147483647 w 1968"/>
                  <a:gd name="T83" fmla="*/ 2147483647 h 1434"/>
                  <a:gd name="T84" fmla="*/ 2147483647 w 1968"/>
                  <a:gd name="T85" fmla="*/ 2147483647 h 1434"/>
                  <a:gd name="T86" fmla="*/ 2147483647 w 1968"/>
                  <a:gd name="T87" fmla="*/ 2147483647 h 1434"/>
                  <a:gd name="T88" fmla="*/ 2147483647 w 1968"/>
                  <a:gd name="T89" fmla="*/ 2147483647 h 1434"/>
                  <a:gd name="T90" fmla="*/ 2147483647 w 1968"/>
                  <a:gd name="T91" fmla="*/ 2147483647 h 1434"/>
                  <a:gd name="T92" fmla="*/ 2147483647 w 1968"/>
                  <a:gd name="T93" fmla="*/ 2147483647 h 1434"/>
                  <a:gd name="T94" fmla="*/ 2147483647 w 1968"/>
                  <a:gd name="T95" fmla="*/ 2147483647 h 1434"/>
                  <a:gd name="T96" fmla="*/ 2147483647 w 1968"/>
                  <a:gd name="T97" fmla="*/ 2147483647 h 1434"/>
                  <a:gd name="T98" fmla="*/ 2147483647 w 1968"/>
                  <a:gd name="T99" fmla="*/ 2147483647 h 1434"/>
                  <a:gd name="T100" fmla="*/ 2147483647 w 1968"/>
                  <a:gd name="T101" fmla="*/ 2147483647 h 1434"/>
                  <a:gd name="T102" fmla="*/ 2147483647 w 1968"/>
                  <a:gd name="T103" fmla="*/ 2147483647 h 1434"/>
                  <a:gd name="T104" fmla="*/ 2147483647 w 1968"/>
                  <a:gd name="T105" fmla="*/ 2147483647 h 1434"/>
                  <a:gd name="T106" fmla="*/ 2147483647 w 1968"/>
                  <a:gd name="T107" fmla="*/ 2147483647 h 1434"/>
                  <a:gd name="T108" fmla="*/ 2147483647 w 1968"/>
                  <a:gd name="T109" fmla="*/ 2147483647 h 1434"/>
                  <a:gd name="T110" fmla="*/ 2147483647 w 1968"/>
                  <a:gd name="T111" fmla="*/ 2147483647 h 1434"/>
                  <a:gd name="T112" fmla="*/ 2147483647 w 1968"/>
                  <a:gd name="T113" fmla="*/ 2147483647 h 1434"/>
                  <a:gd name="T114" fmla="*/ 2147483647 w 1968"/>
                  <a:gd name="T115" fmla="*/ 2147483647 h 1434"/>
                  <a:gd name="T116" fmla="*/ 2147483647 w 1968"/>
                  <a:gd name="T117" fmla="*/ 2147483647 h 1434"/>
                  <a:gd name="T118" fmla="*/ 2147483647 w 1968"/>
                  <a:gd name="T119" fmla="*/ 2147483647 h 14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8"/>
                  <a:gd name="T181" fmla="*/ 0 h 1434"/>
                  <a:gd name="T182" fmla="*/ 1968 w 1968"/>
                  <a:gd name="T183" fmla="*/ 1434 h 14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8" h="1434">
                    <a:moveTo>
                      <a:pt x="77" y="903"/>
                    </a:moveTo>
                    <a:lnTo>
                      <a:pt x="28" y="871"/>
                    </a:lnTo>
                    <a:lnTo>
                      <a:pt x="12" y="866"/>
                    </a:lnTo>
                    <a:lnTo>
                      <a:pt x="0" y="861"/>
                    </a:lnTo>
                    <a:lnTo>
                      <a:pt x="0" y="849"/>
                    </a:lnTo>
                    <a:lnTo>
                      <a:pt x="17" y="807"/>
                    </a:lnTo>
                    <a:lnTo>
                      <a:pt x="23" y="784"/>
                    </a:lnTo>
                    <a:lnTo>
                      <a:pt x="23" y="768"/>
                    </a:lnTo>
                    <a:lnTo>
                      <a:pt x="23" y="758"/>
                    </a:lnTo>
                    <a:lnTo>
                      <a:pt x="33" y="752"/>
                    </a:lnTo>
                    <a:lnTo>
                      <a:pt x="39" y="758"/>
                    </a:lnTo>
                    <a:lnTo>
                      <a:pt x="44" y="779"/>
                    </a:lnTo>
                    <a:lnTo>
                      <a:pt x="39" y="796"/>
                    </a:lnTo>
                    <a:lnTo>
                      <a:pt x="33" y="807"/>
                    </a:lnTo>
                    <a:lnTo>
                      <a:pt x="39" y="817"/>
                    </a:lnTo>
                    <a:lnTo>
                      <a:pt x="72" y="784"/>
                    </a:lnTo>
                    <a:lnTo>
                      <a:pt x="66" y="774"/>
                    </a:lnTo>
                    <a:lnTo>
                      <a:pt x="66" y="758"/>
                    </a:lnTo>
                    <a:lnTo>
                      <a:pt x="82" y="736"/>
                    </a:lnTo>
                    <a:lnTo>
                      <a:pt x="72" y="714"/>
                    </a:lnTo>
                    <a:lnTo>
                      <a:pt x="49" y="709"/>
                    </a:lnTo>
                    <a:lnTo>
                      <a:pt x="49" y="655"/>
                    </a:lnTo>
                    <a:lnTo>
                      <a:pt x="60" y="650"/>
                    </a:lnTo>
                    <a:lnTo>
                      <a:pt x="77" y="655"/>
                    </a:lnTo>
                    <a:lnTo>
                      <a:pt x="88" y="650"/>
                    </a:lnTo>
                    <a:lnTo>
                      <a:pt x="120" y="638"/>
                    </a:lnTo>
                    <a:lnTo>
                      <a:pt x="93" y="612"/>
                    </a:lnTo>
                    <a:lnTo>
                      <a:pt x="93" y="606"/>
                    </a:lnTo>
                    <a:lnTo>
                      <a:pt x="88" y="601"/>
                    </a:lnTo>
                    <a:lnTo>
                      <a:pt x="60" y="617"/>
                    </a:lnTo>
                    <a:lnTo>
                      <a:pt x="60" y="580"/>
                    </a:lnTo>
                    <a:lnTo>
                      <a:pt x="60" y="552"/>
                    </a:lnTo>
                    <a:lnTo>
                      <a:pt x="66" y="508"/>
                    </a:lnTo>
                    <a:lnTo>
                      <a:pt x="66" y="476"/>
                    </a:lnTo>
                    <a:lnTo>
                      <a:pt x="60" y="444"/>
                    </a:lnTo>
                    <a:lnTo>
                      <a:pt x="66" y="363"/>
                    </a:lnTo>
                    <a:lnTo>
                      <a:pt x="77" y="336"/>
                    </a:lnTo>
                    <a:lnTo>
                      <a:pt x="44" y="234"/>
                    </a:lnTo>
                    <a:lnTo>
                      <a:pt x="44" y="162"/>
                    </a:lnTo>
                    <a:lnTo>
                      <a:pt x="55" y="125"/>
                    </a:lnTo>
                    <a:lnTo>
                      <a:pt x="66" y="71"/>
                    </a:lnTo>
                    <a:lnTo>
                      <a:pt x="250" y="201"/>
                    </a:lnTo>
                    <a:lnTo>
                      <a:pt x="347" y="255"/>
                    </a:lnTo>
                    <a:lnTo>
                      <a:pt x="418" y="271"/>
                    </a:lnTo>
                    <a:lnTo>
                      <a:pt x="461" y="304"/>
                    </a:lnTo>
                    <a:lnTo>
                      <a:pt x="500" y="304"/>
                    </a:lnTo>
                    <a:lnTo>
                      <a:pt x="521" y="309"/>
                    </a:lnTo>
                    <a:lnTo>
                      <a:pt x="532" y="331"/>
                    </a:lnTo>
                    <a:lnTo>
                      <a:pt x="537" y="422"/>
                    </a:lnTo>
                    <a:lnTo>
                      <a:pt x="532" y="444"/>
                    </a:lnTo>
                    <a:lnTo>
                      <a:pt x="500" y="466"/>
                    </a:lnTo>
                    <a:lnTo>
                      <a:pt x="489" y="503"/>
                    </a:lnTo>
                    <a:lnTo>
                      <a:pt x="489" y="536"/>
                    </a:lnTo>
                    <a:lnTo>
                      <a:pt x="494" y="552"/>
                    </a:lnTo>
                    <a:lnTo>
                      <a:pt x="489" y="568"/>
                    </a:lnTo>
                    <a:lnTo>
                      <a:pt x="483" y="585"/>
                    </a:lnTo>
                    <a:lnTo>
                      <a:pt x="483" y="601"/>
                    </a:lnTo>
                    <a:lnTo>
                      <a:pt x="500" y="617"/>
                    </a:lnTo>
                    <a:lnTo>
                      <a:pt x="537" y="596"/>
                    </a:lnTo>
                    <a:lnTo>
                      <a:pt x="554" y="515"/>
                    </a:lnTo>
                    <a:lnTo>
                      <a:pt x="575" y="498"/>
                    </a:lnTo>
                    <a:lnTo>
                      <a:pt x="586" y="460"/>
                    </a:lnTo>
                    <a:lnTo>
                      <a:pt x="635" y="411"/>
                    </a:lnTo>
                    <a:lnTo>
                      <a:pt x="640" y="395"/>
                    </a:lnTo>
                    <a:lnTo>
                      <a:pt x="619" y="320"/>
                    </a:lnTo>
                    <a:lnTo>
                      <a:pt x="581" y="217"/>
                    </a:lnTo>
                    <a:lnTo>
                      <a:pt x="575" y="201"/>
                    </a:lnTo>
                    <a:lnTo>
                      <a:pt x="591" y="195"/>
                    </a:lnTo>
                    <a:lnTo>
                      <a:pt x="613" y="201"/>
                    </a:lnTo>
                    <a:lnTo>
                      <a:pt x="635" y="152"/>
                    </a:lnTo>
                    <a:lnTo>
                      <a:pt x="629" y="104"/>
                    </a:lnTo>
                    <a:lnTo>
                      <a:pt x="602" y="98"/>
                    </a:lnTo>
                    <a:lnTo>
                      <a:pt x="591" y="65"/>
                    </a:lnTo>
                    <a:lnTo>
                      <a:pt x="591" y="0"/>
                    </a:lnTo>
                    <a:lnTo>
                      <a:pt x="982" y="109"/>
                    </a:lnTo>
                    <a:lnTo>
                      <a:pt x="1356" y="201"/>
                    </a:lnTo>
                    <a:lnTo>
                      <a:pt x="1962" y="341"/>
                    </a:lnTo>
                    <a:lnTo>
                      <a:pt x="1968" y="341"/>
                    </a:lnTo>
                    <a:lnTo>
                      <a:pt x="1757" y="1277"/>
                    </a:lnTo>
                    <a:lnTo>
                      <a:pt x="1745" y="1288"/>
                    </a:lnTo>
                    <a:lnTo>
                      <a:pt x="1745" y="1304"/>
                    </a:lnTo>
                    <a:lnTo>
                      <a:pt x="1745" y="1320"/>
                    </a:lnTo>
                    <a:lnTo>
                      <a:pt x="1757" y="1330"/>
                    </a:lnTo>
                    <a:lnTo>
                      <a:pt x="1768" y="1353"/>
                    </a:lnTo>
                    <a:lnTo>
                      <a:pt x="1762" y="1363"/>
                    </a:lnTo>
                    <a:lnTo>
                      <a:pt x="1757" y="1369"/>
                    </a:lnTo>
                    <a:lnTo>
                      <a:pt x="1745" y="1385"/>
                    </a:lnTo>
                    <a:lnTo>
                      <a:pt x="1745" y="1412"/>
                    </a:lnTo>
                    <a:lnTo>
                      <a:pt x="1751" y="1434"/>
                    </a:lnTo>
                    <a:lnTo>
                      <a:pt x="1231" y="1314"/>
                    </a:lnTo>
                    <a:lnTo>
                      <a:pt x="1193" y="1325"/>
                    </a:lnTo>
                    <a:lnTo>
                      <a:pt x="1166" y="1325"/>
                    </a:lnTo>
                    <a:lnTo>
                      <a:pt x="1138" y="1314"/>
                    </a:lnTo>
                    <a:lnTo>
                      <a:pt x="1106" y="1314"/>
                    </a:lnTo>
                    <a:lnTo>
                      <a:pt x="1090" y="1304"/>
                    </a:lnTo>
                    <a:lnTo>
                      <a:pt x="1057" y="1304"/>
                    </a:lnTo>
                    <a:lnTo>
                      <a:pt x="1031" y="1314"/>
                    </a:lnTo>
                    <a:lnTo>
                      <a:pt x="993" y="1304"/>
                    </a:lnTo>
                    <a:lnTo>
                      <a:pt x="960" y="1304"/>
                    </a:lnTo>
                    <a:lnTo>
                      <a:pt x="922" y="1325"/>
                    </a:lnTo>
                    <a:lnTo>
                      <a:pt x="895" y="1330"/>
                    </a:lnTo>
                    <a:lnTo>
                      <a:pt x="830" y="1320"/>
                    </a:lnTo>
                    <a:lnTo>
                      <a:pt x="814" y="1314"/>
                    </a:lnTo>
                    <a:lnTo>
                      <a:pt x="775" y="1293"/>
                    </a:lnTo>
                    <a:lnTo>
                      <a:pt x="656" y="1309"/>
                    </a:lnTo>
                    <a:lnTo>
                      <a:pt x="635" y="1277"/>
                    </a:lnTo>
                    <a:lnTo>
                      <a:pt x="537" y="1250"/>
                    </a:lnTo>
                    <a:lnTo>
                      <a:pt x="489" y="1239"/>
                    </a:lnTo>
                    <a:lnTo>
                      <a:pt x="429" y="1250"/>
                    </a:lnTo>
                    <a:lnTo>
                      <a:pt x="337" y="1239"/>
                    </a:lnTo>
                    <a:lnTo>
                      <a:pt x="261" y="1207"/>
                    </a:lnTo>
                    <a:lnTo>
                      <a:pt x="250" y="1174"/>
                    </a:lnTo>
                    <a:lnTo>
                      <a:pt x="250" y="1082"/>
                    </a:lnTo>
                    <a:lnTo>
                      <a:pt x="261" y="1060"/>
                    </a:lnTo>
                    <a:lnTo>
                      <a:pt x="250" y="1012"/>
                    </a:lnTo>
                    <a:lnTo>
                      <a:pt x="196" y="963"/>
                    </a:lnTo>
                    <a:lnTo>
                      <a:pt x="152" y="963"/>
                    </a:lnTo>
                    <a:lnTo>
                      <a:pt x="147" y="947"/>
                    </a:lnTo>
                    <a:lnTo>
                      <a:pt x="126" y="926"/>
                    </a:lnTo>
                    <a:lnTo>
                      <a:pt x="77" y="903"/>
                    </a:lnTo>
                    <a:close/>
                  </a:path>
                </a:pathLst>
              </a:custGeom>
              <a:solidFill>
                <a:schemeClr val="tx1">
                  <a:lumMod val="50000"/>
                  <a:lumOff val="50000"/>
                </a:schemeClr>
              </a:solidFill>
              <a:ln w="9525">
                <a:solidFill>
                  <a:schemeClr val="tx1">
                    <a:lumMod val="50000"/>
                    <a:lumOff val="50000"/>
                  </a:schemeClr>
                </a:solidFill>
                <a:round/>
                <a:headEnd/>
                <a:tailEnd/>
              </a:ln>
            </p:spPr>
          </p:sp>
          <p:sp>
            <p:nvSpPr>
              <p:cNvPr id="104" name="or"/>
              <p:cNvSpPr>
                <a:spLocks/>
              </p:cNvSpPr>
              <p:nvPr/>
            </p:nvSpPr>
            <p:spPr bwMode="auto">
              <a:xfrm>
                <a:off x="780136" y="1203115"/>
                <a:ext cx="578600" cy="482431"/>
              </a:xfrm>
              <a:custGeom>
                <a:avLst/>
                <a:gdLst>
                  <a:gd name="T0" fmla="*/ 2147483647 w 2368"/>
                  <a:gd name="T1" fmla="*/ 2147483647 h 1975"/>
                  <a:gd name="T2" fmla="*/ 2147483647 w 2368"/>
                  <a:gd name="T3" fmla="*/ 2147483647 h 1975"/>
                  <a:gd name="T4" fmla="*/ 2147483647 w 2368"/>
                  <a:gd name="T5" fmla="*/ 2147483647 h 1975"/>
                  <a:gd name="T6" fmla="*/ 2147483647 w 2368"/>
                  <a:gd name="T7" fmla="*/ 2147483647 h 1975"/>
                  <a:gd name="T8" fmla="*/ 2147483647 w 2368"/>
                  <a:gd name="T9" fmla="*/ 2147483647 h 1975"/>
                  <a:gd name="T10" fmla="*/ 2147483647 w 2368"/>
                  <a:gd name="T11" fmla="*/ 2147483647 h 1975"/>
                  <a:gd name="T12" fmla="*/ 2147483647 w 2368"/>
                  <a:gd name="T13" fmla="*/ 2147483647 h 1975"/>
                  <a:gd name="T14" fmla="*/ 2147483647 w 2368"/>
                  <a:gd name="T15" fmla="*/ 2147483647 h 1975"/>
                  <a:gd name="T16" fmla="*/ 2147483647 w 2368"/>
                  <a:gd name="T17" fmla="*/ 2147483647 h 1975"/>
                  <a:gd name="T18" fmla="*/ 2147483647 w 2368"/>
                  <a:gd name="T19" fmla="*/ 2147483647 h 1975"/>
                  <a:gd name="T20" fmla="*/ 2147483647 w 2368"/>
                  <a:gd name="T21" fmla="*/ 2147483647 h 1975"/>
                  <a:gd name="T22" fmla="*/ 2147483647 w 2368"/>
                  <a:gd name="T23" fmla="*/ 2147483647 h 1975"/>
                  <a:gd name="T24" fmla="*/ 2147483647 w 2368"/>
                  <a:gd name="T25" fmla="*/ 2147483647 h 1975"/>
                  <a:gd name="T26" fmla="*/ 2147483647 w 2368"/>
                  <a:gd name="T27" fmla="*/ 2147483647 h 1975"/>
                  <a:gd name="T28" fmla="*/ 2147483647 w 2368"/>
                  <a:gd name="T29" fmla="*/ 2147483647 h 1975"/>
                  <a:gd name="T30" fmla="*/ 2147483647 w 2368"/>
                  <a:gd name="T31" fmla="*/ 2147483647 h 1975"/>
                  <a:gd name="T32" fmla="*/ 2147483647 w 2368"/>
                  <a:gd name="T33" fmla="*/ 2147483647 h 1975"/>
                  <a:gd name="T34" fmla="*/ 2147483647 w 2368"/>
                  <a:gd name="T35" fmla="*/ 2147483647 h 1975"/>
                  <a:gd name="T36" fmla="*/ 2147483647 w 2368"/>
                  <a:gd name="T37" fmla="*/ 2147483647 h 1975"/>
                  <a:gd name="T38" fmla="*/ 2147483647 w 2368"/>
                  <a:gd name="T39" fmla="*/ 2147483647 h 1975"/>
                  <a:gd name="T40" fmla="*/ 2147483647 w 2368"/>
                  <a:gd name="T41" fmla="*/ 2147483647 h 1975"/>
                  <a:gd name="T42" fmla="*/ 2147483647 w 2368"/>
                  <a:gd name="T43" fmla="*/ 2147483647 h 1975"/>
                  <a:gd name="T44" fmla="*/ 2147483647 w 2368"/>
                  <a:gd name="T45" fmla="*/ 2147483647 h 1975"/>
                  <a:gd name="T46" fmla="*/ 2147483647 w 2368"/>
                  <a:gd name="T47" fmla="*/ 2147483647 h 1975"/>
                  <a:gd name="T48" fmla="*/ 2147483647 w 2368"/>
                  <a:gd name="T49" fmla="*/ 2147483647 h 1975"/>
                  <a:gd name="T50" fmla="*/ 2147483647 w 2368"/>
                  <a:gd name="T51" fmla="*/ 2147483647 h 1975"/>
                  <a:gd name="T52" fmla="*/ 2147483647 w 2368"/>
                  <a:gd name="T53" fmla="*/ 2147483647 h 1975"/>
                  <a:gd name="T54" fmla="*/ 2147483647 w 2368"/>
                  <a:gd name="T55" fmla="*/ 2147483647 h 1975"/>
                  <a:gd name="T56" fmla="*/ 2147483647 w 2368"/>
                  <a:gd name="T57" fmla="*/ 2147483647 h 1975"/>
                  <a:gd name="T58" fmla="*/ 2147483647 w 2368"/>
                  <a:gd name="T59" fmla="*/ 2147483647 h 1975"/>
                  <a:gd name="T60" fmla="*/ 2147483647 w 2368"/>
                  <a:gd name="T61" fmla="*/ 2147483647 h 1975"/>
                  <a:gd name="T62" fmla="*/ 2147483647 w 2368"/>
                  <a:gd name="T63" fmla="*/ 2147483647 h 1975"/>
                  <a:gd name="T64" fmla="*/ 2147483647 w 2368"/>
                  <a:gd name="T65" fmla="*/ 2147483647 h 1975"/>
                  <a:gd name="T66" fmla="*/ 2147483647 w 2368"/>
                  <a:gd name="T67" fmla="*/ 2147483647 h 1975"/>
                  <a:gd name="T68" fmla="*/ 2147483647 w 2368"/>
                  <a:gd name="T69" fmla="*/ 2147483647 h 1975"/>
                  <a:gd name="T70" fmla="*/ 2147483647 w 2368"/>
                  <a:gd name="T71" fmla="*/ 2147483647 h 1975"/>
                  <a:gd name="T72" fmla="*/ 2147483647 w 2368"/>
                  <a:gd name="T73" fmla="*/ 2147483647 h 1975"/>
                  <a:gd name="T74" fmla="*/ 2147483647 w 2368"/>
                  <a:gd name="T75" fmla="*/ 2147483647 h 1975"/>
                  <a:gd name="T76" fmla="*/ 2147483647 w 2368"/>
                  <a:gd name="T77" fmla="*/ 2147483647 h 1975"/>
                  <a:gd name="T78" fmla="*/ 2147483647 w 2368"/>
                  <a:gd name="T79" fmla="*/ 2147483647 h 19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68"/>
                  <a:gd name="T121" fmla="*/ 0 h 1975"/>
                  <a:gd name="T122" fmla="*/ 2368 w 2368"/>
                  <a:gd name="T123" fmla="*/ 1975 h 19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68" h="1975">
                    <a:moveTo>
                      <a:pt x="32" y="1483"/>
                    </a:moveTo>
                    <a:lnTo>
                      <a:pt x="16" y="1466"/>
                    </a:lnTo>
                    <a:lnTo>
                      <a:pt x="0" y="1390"/>
                    </a:lnTo>
                    <a:lnTo>
                      <a:pt x="16" y="1353"/>
                    </a:lnTo>
                    <a:lnTo>
                      <a:pt x="16" y="1320"/>
                    </a:lnTo>
                    <a:lnTo>
                      <a:pt x="37" y="1260"/>
                    </a:lnTo>
                    <a:lnTo>
                      <a:pt x="27" y="1147"/>
                    </a:lnTo>
                    <a:lnTo>
                      <a:pt x="43" y="1120"/>
                    </a:lnTo>
                    <a:lnTo>
                      <a:pt x="70" y="1109"/>
                    </a:lnTo>
                    <a:lnTo>
                      <a:pt x="81" y="1088"/>
                    </a:lnTo>
                    <a:lnTo>
                      <a:pt x="97" y="1049"/>
                    </a:lnTo>
                    <a:lnTo>
                      <a:pt x="109" y="1039"/>
                    </a:lnTo>
                    <a:lnTo>
                      <a:pt x="119" y="984"/>
                    </a:lnTo>
                    <a:lnTo>
                      <a:pt x="130" y="979"/>
                    </a:lnTo>
                    <a:lnTo>
                      <a:pt x="200" y="898"/>
                    </a:lnTo>
                    <a:lnTo>
                      <a:pt x="233" y="817"/>
                    </a:lnTo>
                    <a:lnTo>
                      <a:pt x="293" y="703"/>
                    </a:lnTo>
                    <a:lnTo>
                      <a:pt x="363" y="503"/>
                    </a:lnTo>
                    <a:lnTo>
                      <a:pt x="412" y="411"/>
                    </a:lnTo>
                    <a:lnTo>
                      <a:pt x="455" y="287"/>
                    </a:lnTo>
                    <a:lnTo>
                      <a:pt x="504" y="125"/>
                    </a:lnTo>
                    <a:lnTo>
                      <a:pt x="525" y="71"/>
                    </a:lnTo>
                    <a:lnTo>
                      <a:pt x="537" y="23"/>
                    </a:lnTo>
                    <a:lnTo>
                      <a:pt x="537" y="6"/>
                    </a:lnTo>
                    <a:lnTo>
                      <a:pt x="558" y="0"/>
                    </a:lnTo>
                    <a:lnTo>
                      <a:pt x="590" y="6"/>
                    </a:lnTo>
                    <a:lnTo>
                      <a:pt x="607" y="0"/>
                    </a:lnTo>
                    <a:lnTo>
                      <a:pt x="656" y="23"/>
                    </a:lnTo>
                    <a:lnTo>
                      <a:pt x="677" y="44"/>
                    </a:lnTo>
                    <a:lnTo>
                      <a:pt x="682" y="60"/>
                    </a:lnTo>
                    <a:lnTo>
                      <a:pt x="726" y="60"/>
                    </a:lnTo>
                    <a:lnTo>
                      <a:pt x="780" y="109"/>
                    </a:lnTo>
                    <a:lnTo>
                      <a:pt x="791" y="157"/>
                    </a:lnTo>
                    <a:lnTo>
                      <a:pt x="780" y="179"/>
                    </a:lnTo>
                    <a:lnTo>
                      <a:pt x="780" y="271"/>
                    </a:lnTo>
                    <a:lnTo>
                      <a:pt x="791" y="304"/>
                    </a:lnTo>
                    <a:lnTo>
                      <a:pt x="867" y="336"/>
                    </a:lnTo>
                    <a:lnTo>
                      <a:pt x="959" y="347"/>
                    </a:lnTo>
                    <a:lnTo>
                      <a:pt x="1019" y="336"/>
                    </a:lnTo>
                    <a:lnTo>
                      <a:pt x="1067" y="347"/>
                    </a:lnTo>
                    <a:lnTo>
                      <a:pt x="1165" y="374"/>
                    </a:lnTo>
                    <a:lnTo>
                      <a:pt x="1186" y="406"/>
                    </a:lnTo>
                    <a:lnTo>
                      <a:pt x="1305" y="390"/>
                    </a:lnTo>
                    <a:lnTo>
                      <a:pt x="1344" y="411"/>
                    </a:lnTo>
                    <a:lnTo>
                      <a:pt x="1360" y="417"/>
                    </a:lnTo>
                    <a:lnTo>
                      <a:pt x="1425" y="427"/>
                    </a:lnTo>
                    <a:lnTo>
                      <a:pt x="1452" y="422"/>
                    </a:lnTo>
                    <a:lnTo>
                      <a:pt x="1490" y="401"/>
                    </a:lnTo>
                    <a:lnTo>
                      <a:pt x="1523" y="401"/>
                    </a:lnTo>
                    <a:lnTo>
                      <a:pt x="1561" y="411"/>
                    </a:lnTo>
                    <a:lnTo>
                      <a:pt x="1587" y="401"/>
                    </a:lnTo>
                    <a:lnTo>
                      <a:pt x="1620" y="401"/>
                    </a:lnTo>
                    <a:lnTo>
                      <a:pt x="1636" y="411"/>
                    </a:lnTo>
                    <a:lnTo>
                      <a:pt x="1668" y="411"/>
                    </a:lnTo>
                    <a:lnTo>
                      <a:pt x="1696" y="422"/>
                    </a:lnTo>
                    <a:lnTo>
                      <a:pt x="1723" y="422"/>
                    </a:lnTo>
                    <a:lnTo>
                      <a:pt x="1761" y="411"/>
                    </a:lnTo>
                    <a:lnTo>
                      <a:pt x="2281" y="531"/>
                    </a:lnTo>
                    <a:lnTo>
                      <a:pt x="2287" y="563"/>
                    </a:lnTo>
                    <a:lnTo>
                      <a:pt x="2308" y="596"/>
                    </a:lnTo>
                    <a:lnTo>
                      <a:pt x="2335" y="606"/>
                    </a:lnTo>
                    <a:lnTo>
                      <a:pt x="2363" y="628"/>
                    </a:lnTo>
                    <a:lnTo>
                      <a:pt x="2368" y="677"/>
                    </a:lnTo>
                    <a:lnTo>
                      <a:pt x="2243" y="872"/>
                    </a:lnTo>
                    <a:lnTo>
                      <a:pt x="2221" y="898"/>
                    </a:lnTo>
                    <a:lnTo>
                      <a:pt x="2216" y="919"/>
                    </a:lnTo>
                    <a:lnTo>
                      <a:pt x="2189" y="952"/>
                    </a:lnTo>
                    <a:lnTo>
                      <a:pt x="2145" y="968"/>
                    </a:lnTo>
                    <a:lnTo>
                      <a:pt x="2080" y="1072"/>
                    </a:lnTo>
                    <a:lnTo>
                      <a:pt x="2070" y="1114"/>
                    </a:lnTo>
                    <a:lnTo>
                      <a:pt x="2080" y="1137"/>
                    </a:lnTo>
                    <a:lnTo>
                      <a:pt x="2119" y="1158"/>
                    </a:lnTo>
                    <a:lnTo>
                      <a:pt x="2140" y="1185"/>
                    </a:lnTo>
                    <a:lnTo>
                      <a:pt x="2129" y="1207"/>
                    </a:lnTo>
                    <a:lnTo>
                      <a:pt x="2124" y="1223"/>
                    </a:lnTo>
                    <a:lnTo>
                      <a:pt x="2113" y="1223"/>
                    </a:lnTo>
                    <a:lnTo>
                      <a:pt x="2113" y="1266"/>
                    </a:lnTo>
                    <a:lnTo>
                      <a:pt x="2075" y="1315"/>
                    </a:lnTo>
                    <a:lnTo>
                      <a:pt x="1929" y="1975"/>
                    </a:lnTo>
                    <a:lnTo>
                      <a:pt x="1138" y="1785"/>
                    </a:lnTo>
                    <a:lnTo>
                      <a:pt x="32" y="1483"/>
                    </a:lnTo>
                    <a:close/>
                  </a:path>
                </a:pathLst>
              </a:custGeom>
              <a:solidFill>
                <a:schemeClr val="tx1">
                  <a:lumMod val="50000"/>
                  <a:lumOff val="50000"/>
                </a:schemeClr>
              </a:solidFill>
              <a:ln w="9525">
                <a:solidFill>
                  <a:schemeClr val="tx1">
                    <a:lumMod val="50000"/>
                    <a:lumOff val="50000"/>
                  </a:schemeClr>
                </a:solidFill>
                <a:round/>
                <a:headEnd/>
                <a:tailEnd/>
              </a:ln>
            </p:spPr>
          </p:sp>
          <p:sp>
            <p:nvSpPr>
              <p:cNvPr id="105" name="ca"/>
              <p:cNvSpPr>
                <a:spLocks/>
              </p:cNvSpPr>
              <p:nvPr/>
            </p:nvSpPr>
            <p:spPr bwMode="auto">
              <a:xfrm>
                <a:off x="739956" y="1564937"/>
                <a:ext cx="570564" cy="972903"/>
              </a:xfrm>
              <a:custGeom>
                <a:avLst/>
                <a:gdLst>
                  <a:gd name="T0" fmla="*/ 2147483647 w 2352"/>
                  <a:gd name="T1" fmla="*/ 2147483647 h 4006"/>
                  <a:gd name="T2" fmla="*/ 2147483647 w 2352"/>
                  <a:gd name="T3" fmla="*/ 2147483647 h 4006"/>
                  <a:gd name="T4" fmla="*/ 2147483647 w 2352"/>
                  <a:gd name="T5" fmla="*/ 2147483647 h 4006"/>
                  <a:gd name="T6" fmla="*/ 2147483647 w 2352"/>
                  <a:gd name="T7" fmla="*/ 2147483647 h 4006"/>
                  <a:gd name="T8" fmla="*/ 2147483647 w 2352"/>
                  <a:gd name="T9" fmla="*/ 2147483647 h 4006"/>
                  <a:gd name="T10" fmla="*/ 2147483647 w 2352"/>
                  <a:gd name="T11" fmla="*/ 2147483647 h 4006"/>
                  <a:gd name="T12" fmla="*/ 2147483647 w 2352"/>
                  <a:gd name="T13" fmla="*/ 2147483647 h 4006"/>
                  <a:gd name="T14" fmla="*/ 2147483647 w 2352"/>
                  <a:gd name="T15" fmla="*/ 2147483647 h 4006"/>
                  <a:gd name="T16" fmla="*/ 2147483647 w 2352"/>
                  <a:gd name="T17" fmla="*/ 2147483647 h 4006"/>
                  <a:gd name="T18" fmla="*/ 2147483647 w 2352"/>
                  <a:gd name="T19" fmla="*/ 2147483647 h 4006"/>
                  <a:gd name="T20" fmla="*/ 2147483647 w 2352"/>
                  <a:gd name="T21" fmla="*/ 2147483647 h 4006"/>
                  <a:gd name="T22" fmla="*/ 2147483647 w 2352"/>
                  <a:gd name="T23" fmla="*/ 2147483647 h 4006"/>
                  <a:gd name="T24" fmla="*/ 2147483647 w 2352"/>
                  <a:gd name="T25" fmla="*/ 2147483647 h 4006"/>
                  <a:gd name="T26" fmla="*/ 2147483647 w 2352"/>
                  <a:gd name="T27" fmla="*/ 2147483647 h 4006"/>
                  <a:gd name="T28" fmla="*/ 2147483647 w 2352"/>
                  <a:gd name="T29" fmla="*/ 2147483647 h 4006"/>
                  <a:gd name="T30" fmla="*/ 2147483647 w 2352"/>
                  <a:gd name="T31" fmla="*/ 2147483647 h 4006"/>
                  <a:gd name="T32" fmla="*/ 2147483647 w 2352"/>
                  <a:gd name="T33" fmla="*/ 2147483647 h 4006"/>
                  <a:gd name="T34" fmla="*/ 2147483647 w 2352"/>
                  <a:gd name="T35" fmla="*/ 2147483647 h 4006"/>
                  <a:gd name="T36" fmla="*/ 2147483647 w 2352"/>
                  <a:gd name="T37" fmla="*/ 2147483647 h 4006"/>
                  <a:gd name="T38" fmla="*/ 2147483647 w 2352"/>
                  <a:gd name="T39" fmla="*/ 2147483647 h 4006"/>
                  <a:gd name="T40" fmla="*/ 2147483647 w 2352"/>
                  <a:gd name="T41" fmla="*/ 2147483647 h 4006"/>
                  <a:gd name="T42" fmla="*/ 2147483647 w 2352"/>
                  <a:gd name="T43" fmla="*/ 2147483647 h 4006"/>
                  <a:gd name="T44" fmla="*/ 2147483647 w 2352"/>
                  <a:gd name="T45" fmla="*/ 2147483647 h 4006"/>
                  <a:gd name="T46" fmla="*/ 2147483647 w 2352"/>
                  <a:gd name="T47" fmla="*/ 2147483647 h 4006"/>
                  <a:gd name="T48" fmla="*/ 2147483647 w 2352"/>
                  <a:gd name="T49" fmla="*/ 2147483647 h 4006"/>
                  <a:gd name="T50" fmla="*/ 2147483647 w 2352"/>
                  <a:gd name="T51" fmla="*/ 2147483647 h 4006"/>
                  <a:gd name="T52" fmla="*/ 2147483647 w 2352"/>
                  <a:gd name="T53" fmla="*/ 2147483647 h 4006"/>
                  <a:gd name="T54" fmla="*/ 2147483647 w 2352"/>
                  <a:gd name="T55" fmla="*/ 2147483647 h 4006"/>
                  <a:gd name="T56" fmla="*/ 2147483647 w 2352"/>
                  <a:gd name="T57" fmla="*/ 2147483647 h 4006"/>
                  <a:gd name="T58" fmla="*/ 2147483647 w 2352"/>
                  <a:gd name="T59" fmla="*/ 2147483647 h 4006"/>
                  <a:gd name="T60" fmla="*/ 2147483647 w 2352"/>
                  <a:gd name="T61" fmla="*/ 2147483647 h 4006"/>
                  <a:gd name="T62" fmla="*/ 2147483647 w 2352"/>
                  <a:gd name="T63" fmla="*/ 2147483647 h 4006"/>
                  <a:gd name="T64" fmla="*/ 2147483647 w 2352"/>
                  <a:gd name="T65" fmla="*/ 2147483647 h 4006"/>
                  <a:gd name="T66" fmla="*/ 2147483647 w 2352"/>
                  <a:gd name="T67" fmla="*/ 2147483647 h 4006"/>
                  <a:gd name="T68" fmla="*/ 2147483647 w 2352"/>
                  <a:gd name="T69" fmla="*/ 2147483647 h 4006"/>
                  <a:gd name="T70" fmla="*/ 2147483647 w 2352"/>
                  <a:gd name="T71" fmla="*/ 2147483647 h 4006"/>
                  <a:gd name="T72" fmla="*/ 2147483647 w 2352"/>
                  <a:gd name="T73" fmla="*/ 2147483647 h 4006"/>
                  <a:gd name="T74" fmla="*/ 2147483647 w 2352"/>
                  <a:gd name="T75" fmla="*/ 2147483647 h 4006"/>
                  <a:gd name="T76" fmla="*/ 2147483647 w 2352"/>
                  <a:gd name="T77" fmla="*/ 2147483647 h 4006"/>
                  <a:gd name="T78" fmla="*/ 2147483647 w 2352"/>
                  <a:gd name="T79" fmla="*/ 2147483647 h 4006"/>
                  <a:gd name="T80" fmla="*/ 2147483647 w 2352"/>
                  <a:gd name="T81" fmla="*/ 2147483647 h 4006"/>
                  <a:gd name="T82" fmla="*/ 2147483647 w 2352"/>
                  <a:gd name="T83" fmla="*/ 2147483647 h 4006"/>
                  <a:gd name="T84" fmla="*/ 2147483647 w 2352"/>
                  <a:gd name="T85" fmla="*/ 2147483647 h 4006"/>
                  <a:gd name="T86" fmla="*/ 2147483647 w 2352"/>
                  <a:gd name="T87" fmla="*/ 2147483647 h 4006"/>
                  <a:gd name="T88" fmla="*/ 2147483647 w 2352"/>
                  <a:gd name="T89" fmla="*/ 2147483647 h 4006"/>
                  <a:gd name="T90" fmla="*/ 2147483647 w 2352"/>
                  <a:gd name="T91" fmla="*/ 2147483647 h 4006"/>
                  <a:gd name="T92" fmla="*/ 2147483647 w 2352"/>
                  <a:gd name="T93" fmla="*/ 2147483647 h 40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52"/>
                  <a:gd name="T142" fmla="*/ 0 h 4006"/>
                  <a:gd name="T143" fmla="*/ 2352 w 2352"/>
                  <a:gd name="T144" fmla="*/ 4006 h 40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52" h="4006">
                    <a:moveTo>
                      <a:pt x="2054" y="3995"/>
                    </a:moveTo>
                    <a:lnTo>
                      <a:pt x="1339" y="3925"/>
                    </a:lnTo>
                    <a:lnTo>
                      <a:pt x="1328" y="3914"/>
                    </a:lnTo>
                    <a:lnTo>
                      <a:pt x="1322" y="3877"/>
                    </a:lnTo>
                    <a:lnTo>
                      <a:pt x="1328" y="3860"/>
                    </a:lnTo>
                    <a:lnTo>
                      <a:pt x="1339" y="3855"/>
                    </a:lnTo>
                    <a:lnTo>
                      <a:pt x="1328" y="3844"/>
                    </a:lnTo>
                    <a:lnTo>
                      <a:pt x="1317" y="3844"/>
                    </a:lnTo>
                    <a:lnTo>
                      <a:pt x="1312" y="3812"/>
                    </a:lnTo>
                    <a:lnTo>
                      <a:pt x="1312" y="3800"/>
                    </a:lnTo>
                    <a:lnTo>
                      <a:pt x="1312" y="3682"/>
                    </a:lnTo>
                    <a:lnTo>
                      <a:pt x="1247" y="3558"/>
                    </a:lnTo>
                    <a:lnTo>
                      <a:pt x="1209" y="3519"/>
                    </a:lnTo>
                    <a:lnTo>
                      <a:pt x="1182" y="3471"/>
                    </a:lnTo>
                    <a:lnTo>
                      <a:pt x="1112" y="3406"/>
                    </a:lnTo>
                    <a:lnTo>
                      <a:pt x="1068" y="3406"/>
                    </a:lnTo>
                    <a:lnTo>
                      <a:pt x="1041" y="3379"/>
                    </a:lnTo>
                    <a:lnTo>
                      <a:pt x="1057" y="3347"/>
                    </a:lnTo>
                    <a:lnTo>
                      <a:pt x="1047" y="3325"/>
                    </a:lnTo>
                    <a:lnTo>
                      <a:pt x="1047" y="3303"/>
                    </a:lnTo>
                    <a:lnTo>
                      <a:pt x="1024" y="3276"/>
                    </a:lnTo>
                    <a:lnTo>
                      <a:pt x="949" y="3266"/>
                    </a:lnTo>
                    <a:lnTo>
                      <a:pt x="905" y="3250"/>
                    </a:lnTo>
                    <a:lnTo>
                      <a:pt x="852" y="3201"/>
                    </a:lnTo>
                    <a:lnTo>
                      <a:pt x="819" y="3120"/>
                    </a:lnTo>
                    <a:lnTo>
                      <a:pt x="775" y="3082"/>
                    </a:lnTo>
                    <a:lnTo>
                      <a:pt x="726" y="3071"/>
                    </a:lnTo>
                    <a:lnTo>
                      <a:pt x="596" y="3011"/>
                    </a:lnTo>
                    <a:lnTo>
                      <a:pt x="554" y="3011"/>
                    </a:lnTo>
                    <a:lnTo>
                      <a:pt x="494" y="2979"/>
                    </a:lnTo>
                    <a:lnTo>
                      <a:pt x="461" y="2946"/>
                    </a:lnTo>
                    <a:lnTo>
                      <a:pt x="461" y="2914"/>
                    </a:lnTo>
                    <a:lnTo>
                      <a:pt x="482" y="2887"/>
                    </a:lnTo>
                    <a:lnTo>
                      <a:pt x="494" y="2822"/>
                    </a:lnTo>
                    <a:lnTo>
                      <a:pt x="505" y="2784"/>
                    </a:lnTo>
                    <a:lnTo>
                      <a:pt x="510" y="2768"/>
                    </a:lnTo>
                    <a:lnTo>
                      <a:pt x="499" y="2719"/>
                    </a:lnTo>
                    <a:lnTo>
                      <a:pt x="466" y="2704"/>
                    </a:lnTo>
                    <a:lnTo>
                      <a:pt x="461" y="2660"/>
                    </a:lnTo>
                    <a:lnTo>
                      <a:pt x="472" y="2649"/>
                    </a:lnTo>
                    <a:lnTo>
                      <a:pt x="477" y="2649"/>
                    </a:lnTo>
                    <a:lnTo>
                      <a:pt x="482" y="2611"/>
                    </a:lnTo>
                    <a:lnTo>
                      <a:pt x="445" y="2584"/>
                    </a:lnTo>
                    <a:lnTo>
                      <a:pt x="358" y="2428"/>
                    </a:lnTo>
                    <a:lnTo>
                      <a:pt x="353" y="2384"/>
                    </a:lnTo>
                    <a:lnTo>
                      <a:pt x="337" y="2346"/>
                    </a:lnTo>
                    <a:lnTo>
                      <a:pt x="331" y="2314"/>
                    </a:lnTo>
                    <a:lnTo>
                      <a:pt x="266" y="2222"/>
                    </a:lnTo>
                    <a:lnTo>
                      <a:pt x="272" y="2124"/>
                    </a:lnTo>
                    <a:lnTo>
                      <a:pt x="288" y="2103"/>
                    </a:lnTo>
                    <a:lnTo>
                      <a:pt x="305" y="2103"/>
                    </a:lnTo>
                    <a:lnTo>
                      <a:pt x="337" y="2070"/>
                    </a:lnTo>
                    <a:lnTo>
                      <a:pt x="342" y="2006"/>
                    </a:lnTo>
                    <a:lnTo>
                      <a:pt x="321" y="1984"/>
                    </a:lnTo>
                    <a:lnTo>
                      <a:pt x="277" y="1962"/>
                    </a:lnTo>
                    <a:lnTo>
                      <a:pt x="228" y="1919"/>
                    </a:lnTo>
                    <a:lnTo>
                      <a:pt x="212" y="1876"/>
                    </a:lnTo>
                    <a:lnTo>
                      <a:pt x="212" y="1757"/>
                    </a:lnTo>
                    <a:lnTo>
                      <a:pt x="223" y="1736"/>
                    </a:lnTo>
                    <a:lnTo>
                      <a:pt x="217" y="1708"/>
                    </a:lnTo>
                    <a:lnTo>
                      <a:pt x="228" y="1703"/>
                    </a:lnTo>
                    <a:lnTo>
                      <a:pt x="239" y="1638"/>
                    </a:lnTo>
                    <a:lnTo>
                      <a:pt x="250" y="1638"/>
                    </a:lnTo>
                    <a:lnTo>
                      <a:pt x="266" y="1654"/>
                    </a:lnTo>
                    <a:lnTo>
                      <a:pt x="261" y="1703"/>
                    </a:lnTo>
                    <a:lnTo>
                      <a:pt x="272" y="1719"/>
                    </a:lnTo>
                    <a:lnTo>
                      <a:pt x="315" y="1752"/>
                    </a:lnTo>
                    <a:lnTo>
                      <a:pt x="321" y="1736"/>
                    </a:lnTo>
                    <a:lnTo>
                      <a:pt x="326" y="1708"/>
                    </a:lnTo>
                    <a:lnTo>
                      <a:pt x="305" y="1638"/>
                    </a:lnTo>
                    <a:lnTo>
                      <a:pt x="298" y="1600"/>
                    </a:lnTo>
                    <a:lnTo>
                      <a:pt x="305" y="1546"/>
                    </a:lnTo>
                    <a:lnTo>
                      <a:pt x="293" y="1541"/>
                    </a:lnTo>
                    <a:lnTo>
                      <a:pt x="266" y="1573"/>
                    </a:lnTo>
                    <a:lnTo>
                      <a:pt x="261" y="1595"/>
                    </a:lnTo>
                    <a:lnTo>
                      <a:pt x="250" y="1616"/>
                    </a:lnTo>
                    <a:lnTo>
                      <a:pt x="212" y="1600"/>
                    </a:lnTo>
                    <a:lnTo>
                      <a:pt x="168" y="1535"/>
                    </a:lnTo>
                    <a:lnTo>
                      <a:pt x="126" y="1519"/>
                    </a:lnTo>
                    <a:lnTo>
                      <a:pt x="147" y="1481"/>
                    </a:lnTo>
                    <a:lnTo>
                      <a:pt x="147" y="1340"/>
                    </a:lnTo>
                    <a:lnTo>
                      <a:pt x="93" y="1281"/>
                    </a:lnTo>
                    <a:lnTo>
                      <a:pt x="66" y="1232"/>
                    </a:lnTo>
                    <a:lnTo>
                      <a:pt x="22" y="1119"/>
                    </a:lnTo>
                    <a:lnTo>
                      <a:pt x="44" y="1081"/>
                    </a:lnTo>
                    <a:lnTo>
                      <a:pt x="33" y="1049"/>
                    </a:lnTo>
                    <a:lnTo>
                      <a:pt x="33" y="1016"/>
                    </a:lnTo>
                    <a:lnTo>
                      <a:pt x="54" y="935"/>
                    </a:lnTo>
                    <a:lnTo>
                      <a:pt x="82" y="897"/>
                    </a:lnTo>
                    <a:lnTo>
                      <a:pt x="87" y="875"/>
                    </a:lnTo>
                    <a:lnTo>
                      <a:pt x="82" y="800"/>
                    </a:lnTo>
                    <a:lnTo>
                      <a:pt x="44" y="724"/>
                    </a:lnTo>
                    <a:lnTo>
                      <a:pt x="44" y="703"/>
                    </a:lnTo>
                    <a:lnTo>
                      <a:pt x="33" y="675"/>
                    </a:lnTo>
                    <a:lnTo>
                      <a:pt x="17" y="659"/>
                    </a:lnTo>
                    <a:lnTo>
                      <a:pt x="6" y="627"/>
                    </a:lnTo>
                    <a:lnTo>
                      <a:pt x="0" y="578"/>
                    </a:lnTo>
                    <a:lnTo>
                      <a:pt x="6" y="567"/>
                    </a:lnTo>
                    <a:lnTo>
                      <a:pt x="6" y="529"/>
                    </a:lnTo>
                    <a:lnTo>
                      <a:pt x="44" y="464"/>
                    </a:lnTo>
                    <a:lnTo>
                      <a:pt x="147" y="351"/>
                    </a:lnTo>
                    <a:lnTo>
                      <a:pt x="147" y="329"/>
                    </a:lnTo>
                    <a:lnTo>
                      <a:pt x="158" y="281"/>
                    </a:lnTo>
                    <a:lnTo>
                      <a:pt x="179" y="264"/>
                    </a:lnTo>
                    <a:lnTo>
                      <a:pt x="201" y="216"/>
                    </a:lnTo>
                    <a:lnTo>
                      <a:pt x="212" y="118"/>
                    </a:lnTo>
                    <a:lnTo>
                      <a:pt x="191" y="70"/>
                    </a:lnTo>
                    <a:lnTo>
                      <a:pt x="212" y="21"/>
                    </a:lnTo>
                    <a:lnTo>
                      <a:pt x="228" y="0"/>
                    </a:lnTo>
                    <a:lnTo>
                      <a:pt x="1334" y="302"/>
                    </a:lnTo>
                    <a:lnTo>
                      <a:pt x="1052" y="1395"/>
                    </a:lnTo>
                    <a:lnTo>
                      <a:pt x="2271" y="3185"/>
                    </a:lnTo>
                    <a:lnTo>
                      <a:pt x="2271" y="3238"/>
                    </a:lnTo>
                    <a:lnTo>
                      <a:pt x="2271" y="3255"/>
                    </a:lnTo>
                    <a:lnTo>
                      <a:pt x="2271" y="3271"/>
                    </a:lnTo>
                    <a:lnTo>
                      <a:pt x="2292" y="3314"/>
                    </a:lnTo>
                    <a:lnTo>
                      <a:pt x="2292" y="3352"/>
                    </a:lnTo>
                    <a:lnTo>
                      <a:pt x="2304" y="3379"/>
                    </a:lnTo>
                    <a:lnTo>
                      <a:pt x="2315" y="3422"/>
                    </a:lnTo>
                    <a:lnTo>
                      <a:pt x="2331" y="3433"/>
                    </a:lnTo>
                    <a:lnTo>
                      <a:pt x="2352" y="3454"/>
                    </a:lnTo>
                    <a:lnTo>
                      <a:pt x="2352" y="3493"/>
                    </a:lnTo>
                    <a:lnTo>
                      <a:pt x="2352" y="3503"/>
                    </a:lnTo>
                    <a:lnTo>
                      <a:pt x="2336" y="3493"/>
                    </a:lnTo>
                    <a:lnTo>
                      <a:pt x="2304" y="3525"/>
                    </a:lnTo>
                    <a:lnTo>
                      <a:pt x="2260" y="3542"/>
                    </a:lnTo>
                    <a:lnTo>
                      <a:pt x="2222" y="3579"/>
                    </a:lnTo>
                    <a:lnTo>
                      <a:pt x="2201" y="3677"/>
                    </a:lnTo>
                    <a:lnTo>
                      <a:pt x="2141" y="3752"/>
                    </a:lnTo>
                    <a:lnTo>
                      <a:pt x="2114" y="3752"/>
                    </a:lnTo>
                    <a:lnTo>
                      <a:pt x="2108" y="3774"/>
                    </a:lnTo>
                    <a:lnTo>
                      <a:pt x="2120" y="3800"/>
                    </a:lnTo>
                    <a:lnTo>
                      <a:pt x="2114" y="3823"/>
                    </a:lnTo>
                    <a:lnTo>
                      <a:pt x="2103" y="3871"/>
                    </a:lnTo>
                    <a:lnTo>
                      <a:pt x="2108" y="3888"/>
                    </a:lnTo>
                    <a:lnTo>
                      <a:pt x="2152" y="3925"/>
                    </a:lnTo>
                    <a:lnTo>
                      <a:pt x="2157" y="3942"/>
                    </a:lnTo>
                    <a:lnTo>
                      <a:pt x="2147" y="3958"/>
                    </a:lnTo>
                    <a:lnTo>
                      <a:pt x="2141" y="3979"/>
                    </a:lnTo>
                    <a:lnTo>
                      <a:pt x="2114" y="4006"/>
                    </a:lnTo>
                    <a:lnTo>
                      <a:pt x="2103" y="4001"/>
                    </a:lnTo>
                    <a:lnTo>
                      <a:pt x="2054" y="3995"/>
                    </a:lnTo>
                    <a:close/>
                  </a:path>
                </a:pathLst>
              </a:custGeom>
              <a:solidFill>
                <a:schemeClr val="tx1">
                  <a:lumMod val="50000"/>
                  <a:lumOff val="50000"/>
                </a:schemeClr>
              </a:solidFill>
              <a:ln w="9525">
                <a:solidFill>
                  <a:schemeClr val="tx1">
                    <a:lumMod val="50000"/>
                    <a:lumOff val="50000"/>
                  </a:schemeClr>
                </a:solidFill>
                <a:round/>
                <a:headEnd/>
                <a:tailEnd/>
              </a:ln>
            </p:spPr>
          </p:sp>
        </p:grpSp>
        <p:grpSp>
          <p:nvGrpSpPr>
            <p:cNvPr id="54" name="Group 53"/>
            <p:cNvGrpSpPr/>
            <p:nvPr/>
          </p:nvGrpSpPr>
          <p:grpSpPr>
            <a:xfrm>
              <a:off x="989075" y="1066425"/>
              <a:ext cx="1253637" cy="1672429"/>
              <a:chOff x="989075" y="1066425"/>
              <a:chExt cx="1253637" cy="1672429"/>
            </a:xfrm>
          </p:grpSpPr>
          <p:sp>
            <p:nvSpPr>
              <p:cNvPr id="95" name="nm"/>
              <p:cNvSpPr>
                <a:spLocks/>
              </p:cNvSpPr>
              <p:nvPr/>
            </p:nvSpPr>
            <p:spPr bwMode="auto">
              <a:xfrm>
                <a:off x="1648036" y="2224261"/>
                <a:ext cx="498238" cy="514593"/>
              </a:xfrm>
              <a:custGeom>
                <a:avLst/>
                <a:gdLst>
                  <a:gd name="T0" fmla="*/ 2147483647 w 2065"/>
                  <a:gd name="T1" fmla="*/ 0 h 2120"/>
                  <a:gd name="T2" fmla="*/ 0 w 2065"/>
                  <a:gd name="T3" fmla="*/ 2147483647 h 2120"/>
                  <a:gd name="T4" fmla="*/ 2147483647 w 2065"/>
                  <a:gd name="T5" fmla="*/ 2147483647 h 2120"/>
                  <a:gd name="T6" fmla="*/ 2147483647 w 2065"/>
                  <a:gd name="T7" fmla="*/ 2147483647 h 2120"/>
                  <a:gd name="T8" fmla="*/ 2147483647 w 2065"/>
                  <a:gd name="T9" fmla="*/ 2147483647 h 2120"/>
                  <a:gd name="T10" fmla="*/ 2147483647 w 2065"/>
                  <a:gd name="T11" fmla="*/ 2147483647 h 2120"/>
                  <a:gd name="T12" fmla="*/ 2147483647 w 2065"/>
                  <a:gd name="T13" fmla="*/ 2147483647 h 2120"/>
                  <a:gd name="T14" fmla="*/ 2147483647 w 2065"/>
                  <a:gd name="T15" fmla="*/ 2147483647 h 2120"/>
                  <a:gd name="T16" fmla="*/ 2147483647 w 2065"/>
                  <a:gd name="T17" fmla="*/ 2147483647 h 2120"/>
                  <a:gd name="T18" fmla="*/ 2147483647 w 2065"/>
                  <a:gd name="T19" fmla="*/ 2147483647 h 2120"/>
                  <a:gd name="T20" fmla="*/ 2147483647 w 2065"/>
                  <a:gd name="T21" fmla="*/ 2147483647 h 2120"/>
                  <a:gd name="T22" fmla="*/ 2147483647 w 2065"/>
                  <a:gd name="T23" fmla="*/ 2147483647 h 2120"/>
                  <a:gd name="T24" fmla="*/ 2147483647 w 2065"/>
                  <a:gd name="T25" fmla="*/ 2147483647 h 2120"/>
                  <a:gd name="T26" fmla="*/ 2147483647 w 2065"/>
                  <a:gd name="T27" fmla="*/ 2147483647 h 2120"/>
                  <a:gd name="T28" fmla="*/ 2147483647 w 2065"/>
                  <a:gd name="T29" fmla="*/ 2147483647 h 2120"/>
                  <a:gd name="T30" fmla="*/ 2147483647 w 2065"/>
                  <a:gd name="T31" fmla="*/ 0 h 2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65"/>
                  <a:gd name="T49" fmla="*/ 0 h 2120"/>
                  <a:gd name="T50" fmla="*/ 2065 w 2065"/>
                  <a:gd name="T51" fmla="*/ 2120 h 2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65" h="2120">
                    <a:moveTo>
                      <a:pt x="299" y="0"/>
                    </a:moveTo>
                    <a:lnTo>
                      <a:pt x="0" y="2088"/>
                    </a:lnTo>
                    <a:lnTo>
                      <a:pt x="272" y="2120"/>
                    </a:lnTo>
                    <a:lnTo>
                      <a:pt x="293" y="1952"/>
                    </a:lnTo>
                    <a:lnTo>
                      <a:pt x="803" y="2017"/>
                    </a:lnTo>
                    <a:lnTo>
                      <a:pt x="803" y="2012"/>
                    </a:lnTo>
                    <a:lnTo>
                      <a:pt x="786" y="1985"/>
                    </a:lnTo>
                    <a:lnTo>
                      <a:pt x="803" y="1963"/>
                    </a:lnTo>
                    <a:lnTo>
                      <a:pt x="797" y="1952"/>
                    </a:lnTo>
                    <a:lnTo>
                      <a:pt x="786" y="1942"/>
                    </a:lnTo>
                    <a:lnTo>
                      <a:pt x="791" y="1936"/>
                    </a:lnTo>
                    <a:lnTo>
                      <a:pt x="1903" y="2044"/>
                    </a:lnTo>
                    <a:lnTo>
                      <a:pt x="2038" y="379"/>
                    </a:lnTo>
                    <a:lnTo>
                      <a:pt x="2054" y="379"/>
                    </a:lnTo>
                    <a:lnTo>
                      <a:pt x="2065" y="195"/>
                    </a:lnTo>
                    <a:lnTo>
                      <a:pt x="299" y="0"/>
                    </a:lnTo>
                    <a:close/>
                  </a:path>
                </a:pathLst>
              </a:custGeom>
              <a:solidFill>
                <a:schemeClr val="bg2">
                  <a:lumMod val="20000"/>
                  <a:lumOff val="80000"/>
                </a:schemeClr>
              </a:solidFill>
              <a:ln w="9525">
                <a:solidFill>
                  <a:schemeClr val="bg2">
                    <a:lumMod val="20000"/>
                    <a:lumOff val="80000"/>
                  </a:schemeClr>
                </a:solidFill>
                <a:round/>
                <a:headEnd/>
                <a:tailEnd/>
              </a:ln>
            </p:spPr>
          </p:sp>
          <p:sp>
            <p:nvSpPr>
              <p:cNvPr id="96" name="Freeform 95"/>
              <p:cNvSpPr>
                <a:spLocks/>
              </p:cNvSpPr>
              <p:nvPr/>
            </p:nvSpPr>
            <p:spPr bwMode="auto">
              <a:xfrm>
                <a:off x="1254269" y="1066425"/>
                <a:ext cx="425914" cy="691484"/>
              </a:xfrm>
              <a:custGeom>
                <a:avLst/>
                <a:gdLst>
                  <a:gd name="T0" fmla="*/ 2147483647 w 1761"/>
                  <a:gd name="T1" fmla="*/ 2147483647 h 2845"/>
                  <a:gd name="T2" fmla="*/ 2147483647 w 1761"/>
                  <a:gd name="T3" fmla="*/ 2147483647 h 2845"/>
                  <a:gd name="T4" fmla="*/ 2147483647 w 1761"/>
                  <a:gd name="T5" fmla="*/ 2147483647 h 2845"/>
                  <a:gd name="T6" fmla="*/ 2147483647 w 1761"/>
                  <a:gd name="T7" fmla="*/ 2147483647 h 2845"/>
                  <a:gd name="T8" fmla="*/ 2147483647 w 1761"/>
                  <a:gd name="T9" fmla="*/ 2147483647 h 2845"/>
                  <a:gd name="T10" fmla="*/ 2147483647 w 1761"/>
                  <a:gd name="T11" fmla="*/ 2147483647 h 2845"/>
                  <a:gd name="T12" fmla="*/ 2147483647 w 1761"/>
                  <a:gd name="T13" fmla="*/ 2147483647 h 2845"/>
                  <a:gd name="T14" fmla="*/ 2147483647 w 1761"/>
                  <a:gd name="T15" fmla="*/ 2147483647 h 2845"/>
                  <a:gd name="T16" fmla="*/ 2147483647 w 1761"/>
                  <a:gd name="T17" fmla="*/ 2147483647 h 2845"/>
                  <a:gd name="T18" fmla="*/ 2147483647 w 1761"/>
                  <a:gd name="T19" fmla="*/ 2147483647 h 2845"/>
                  <a:gd name="T20" fmla="*/ 2147483647 w 1761"/>
                  <a:gd name="T21" fmla="*/ 2147483647 h 2845"/>
                  <a:gd name="T22" fmla="*/ 2147483647 w 1761"/>
                  <a:gd name="T23" fmla="*/ 2147483647 h 2845"/>
                  <a:gd name="T24" fmla="*/ 2147483647 w 1761"/>
                  <a:gd name="T25" fmla="*/ 2147483647 h 2845"/>
                  <a:gd name="T26" fmla="*/ 2147483647 w 1761"/>
                  <a:gd name="T27" fmla="*/ 2147483647 h 2845"/>
                  <a:gd name="T28" fmla="*/ 2147483647 w 1761"/>
                  <a:gd name="T29" fmla="*/ 0 h 2845"/>
                  <a:gd name="T30" fmla="*/ 2147483647 w 1761"/>
                  <a:gd name="T31" fmla="*/ 2147483647 h 2845"/>
                  <a:gd name="T32" fmla="*/ 2147483647 w 1761"/>
                  <a:gd name="T33" fmla="*/ 2147483647 h 2845"/>
                  <a:gd name="T34" fmla="*/ 2147483647 w 1761"/>
                  <a:gd name="T35" fmla="*/ 2147483647 h 2845"/>
                  <a:gd name="T36" fmla="*/ 2147483647 w 1761"/>
                  <a:gd name="T37" fmla="*/ 2147483647 h 2845"/>
                  <a:gd name="T38" fmla="*/ 2147483647 w 1761"/>
                  <a:gd name="T39" fmla="*/ 2147483647 h 2845"/>
                  <a:gd name="T40" fmla="*/ 2147483647 w 1761"/>
                  <a:gd name="T41" fmla="*/ 2147483647 h 2845"/>
                  <a:gd name="T42" fmla="*/ 2147483647 w 1761"/>
                  <a:gd name="T43" fmla="*/ 2147483647 h 2845"/>
                  <a:gd name="T44" fmla="*/ 2147483647 w 1761"/>
                  <a:gd name="T45" fmla="*/ 2147483647 h 2845"/>
                  <a:gd name="T46" fmla="*/ 2147483647 w 1761"/>
                  <a:gd name="T47" fmla="*/ 2147483647 h 2845"/>
                  <a:gd name="T48" fmla="*/ 2147483647 w 1761"/>
                  <a:gd name="T49" fmla="*/ 2147483647 h 2845"/>
                  <a:gd name="T50" fmla="*/ 2147483647 w 1761"/>
                  <a:gd name="T51" fmla="*/ 2147483647 h 2845"/>
                  <a:gd name="T52" fmla="*/ 2147483647 w 1761"/>
                  <a:gd name="T53" fmla="*/ 2147483647 h 2845"/>
                  <a:gd name="T54" fmla="*/ 2147483647 w 1761"/>
                  <a:gd name="T55" fmla="*/ 2147483647 h 2845"/>
                  <a:gd name="T56" fmla="*/ 2147483647 w 1761"/>
                  <a:gd name="T57" fmla="*/ 2147483647 h 2845"/>
                  <a:gd name="T58" fmla="*/ 2147483647 w 1761"/>
                  <a:gd name="T59" fmla="*/ 2147483647 h 2845"/>
                  <a:gd name="T60" fmla="*/ 2147483647 w 1761"/>
                  <a:gd name="T61" fmla="*/ 2147483647 h 2845"/>
                  <a:gd name="T62" fmla="*/ 2147483647 w 1761"/>
                  <a:gd name="T63" fmla="*/ 2147483647 h 2845"/>
                  <a:gd name="T64" fmla="*/ 2147483647 w 1761"/>
                  <a:gd name="T65" fmla="*/ 2147483647 h 2845"/>
                  <a:gd name="T66" fmla="*/ 2147483647 w 1761"/>
                  <a:gd name="T67" fmla="*/ 2147483647 h 2845"/>
                  <a:gd name="T68" fmla="*/ 2147483647 w 1761"/>
                  <a:gd name="T69" fmla="*/ 2147483647 h 2845"/>
                  <a:gd name="T70" fmla="*/ 2147483647 w 1761"/>
                  <a:gd name="T71" fmla="*/ 2147483647 h 2845"/>
                  <a:gd name="T72" fmla="*/ 2147483647 w 1761"/>
                  <a:gd name="T73" fmla="*/ 2147483647 h 2845"/>
                  <a:gd name="T74" fmla="*/ 2147483647 w 1761"/>
                  <a:gd name="T75" fmla="*/ 2147483647 h 2845"/>
                  <a:gd name="T76" fmla="*/ 2147483647 w 1761"/>
                  <a:gd name="T77" fmla="*/ 2147483647 h 2845"/>
                  <a:gd name="T78" fmla="*/ 2147483647 w 1761"/>
                  <a:gd name="T79" fmla="*/ 2147483647 h 2845"/>
                  <a:gd name="T80" fmla="*/ 2147483647 w 1761"/>
                  <a:gd name="T81" fmla="*/ 2147483647 h 2845"/>
                  <a:gd name="T82" fmla="*/ 2147483647 w 1761"/>
                  <a:gd name="T83" fmla="*/ 2147483647 h 2845"/>
                  <a:gd name="T84" fmla="*/ 2147483647 w 1761"/>
                  <a:gd name="T85" fmla="*/ 2147483647 h 2845"/>
                  <a:gd name="T86" fmla="*/ 2147483647 w 1761"/>
                  <a:gd name="T87" fmla="*/ 2147483647 h 2845"/>
                  <a:gd name="T88" fmla="*/ 2147483647 w 1761"/>
                  <a:gd name="T89" fmla="*/ 2147483647 h 2845"/>
                  <a:gd name="T90" fmla="*/ 2147483647 w 1761"/>
                  <a:gd name="T91" fmla="*/ 2147483647 h 2845"/>
                  <a:gd name="T92" fmla="*/ 2147483647 w 1761"/>
                  <a:gd name="T93" fmla="*/ 2147483647 h 2845"/>
                  <a:gd name="T94" fmla="*/ 2147483647 w 1761"/>
                  <a:gd name="T95" fmla="*/ 2147483647 h 2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61"/>
                  <a:gd name="T145" fmla="*/ 0 h 2845"/>
                  <a:gd name="T146" fmla="*/ 1761 w 1761"/>
                  <a:gd name="T147" fmla="*/ 2845 h 28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61" h="2845">
                    <a:moveTo>
                      <a:pt x="0" y="2537"/>
                    </a:moveTo>
                    <a:lnTo>
                      <a:pt x="146" y="1877"/>
                    </a:lnTo>
                    <a:lnTo>
                      <a:pt x="184" y="1828"/>
                    </a:lnTo>
                    <a:lnTo>
                      <a:pt x="184" y="1785"/>
                    </a:lnTo>
                    <a:lnTo>
                      <a:pt x="195" y="1785"/>
                    </a:lnTo>
                    <a:lnTo>
                      <a:pt x="200" y="1769"/>
                    </a:lnTo>
                    <a:lnTo>
                      <a:pt x="211" y="1747"/>
                    </a:lnTo>
                    <a:lnTo>
                      <a:pt x="190" y="1720"/>
                    </a:lnTo>
                    <a:lnTo>
                      <a:pt x="151" y="1699"/>
                    </a:lnTo>
                    <a:lnTo>
                      <a:pt x="141" y="1676"/>
                    </a:lnTo>
                    <a:lnTo>
                      <a:pt x="151" y="1634"/>
                    </a:lnTo>
                    <a:lnTo>
                      <a:pt x="216" y="1530"/>
                    </a:lnTo>
                    <a:lnTo>
                      <a:pt x="260" y="1514"/>
                    </a:lnTo>
                    <a:lnTo>
                      <a:pt x="287" y="1481"/>
                    </a:lnTo>
                    <a:lnTo>
                      <a:pt x="292" y="1460"/>
                    </a:lnTo>
                    <a:lnTo>
                      <a:pt x="314" y="1434"/>
                    </a:lnTo>
                    <a:lnTo>
                      <a:pt x="439" y="1239"/>
                    </a:lnTo>
                    <a:lnTo>
                      <a:pt x="434" y="1190"/>
                    </a:lnTo>
                    <a:lnTo>
                      <a:pt x="406" y="1168"/>
                    </a:lnTo>
                    <a:lnTo>
                      <a:pt x="379" y="1158"/>
                    </a:lnTo>
                    <a:lnTo>
                      <a:pt x="358" y="1125"/>
                    </a:lnTo>
                    <a:lnTo>
                      <a:pt x="352" y="1093"/>
                    </a:lnTo>
                    <a:lnTo>
                      <a:pt x="346" y="1044"/>
                    </a:lnTo>
                    <a:lnTo>
                      <a:pt x="358" y="1028"/>
                    </a:lnTo>
                    <a:lnTo>
                      <a:pt x="369" y="1012"/>
                    </a:lnTo>
                    <a:lnTo>
                      <a:pt x="346" y="979"/>
                    </a:lnTo>
                    <a:lnTo>
                      <a:pt x="346" y="947"/>
                    </a:lnTo>
                    <a:lnTo>
                      <a:pt x="358" y="936"/>
                    </a:lnTo>
                    <a:lnTo>
                      <a:pt x="569" y="0"/>
                    </a:lnTo>
                    <a:lnTo>
                      <a:pt x="563" y="0"/>
                    </a:lnTo>
                    <a:lnTo>
                      <a:pt x="797" y="60"/>
                    </a:lnTo>
                    <a:lnTo>
                      <a:pt x="737" y="417"/>
                    </a:lnTo>
                    <a:lnTo>
                      <a:pt x="774" y="513"/>
                    </a:lnTo>
                    <a:lnTo>
                      <a:pt x="791" y="573"/>
                    </a:lnTo>
                    <a:lnTo>
                      <a:pt x="774" y="611"/>
                    </a:lnTo>
                    <a:lnTo>
                      <a:pt x="758" y="627"/>
                    </a:lnTo>
                    <a:lnTo>
                      <a:pt x="781" y="649"/>
                    </a:lnTo>
                    <a:lnTo>
                      <a:pt x="807" y="687"/>
                    </a:lnTo>
                    <a:lnTo>
                      <a:pt x="872" y="752"/>
                    </a:lnTo>
                    <a:lnTo>
                      <a:pt x="916" y="849"/>
                    </a:lnTo>
                    <a:lnTo>
                      <a:pt x="927" y="893"/>
                    </a:lnTo>
                    <a:lnTo>
                      <a:pt x="948" y="942"/>
                    </a:lnTo>
                    <a:lnTo>
                      <a:pt x="986" y="942"/>
                    </a:lnTo>
                    <a:lnTo>
                      <a:pt x="986" y="973"/>
                    </a:lnTo>
                    <a:lnTo>
                      <a:pt x="1046" y="979"/>
                    </a:lnTo>
                    <a:lnTo>
                      <a:pt x="1062" y="1001"/>
                    </a:lnTo>
                    <a:lnTo>
                      <a:pt x="1002" y="1119"/>
                    </a:lnTo>
                    <a:lnTo>
                      <a:pt x="1007" y="1142"/>
                    </a:lnTo>
                    <a:lnTo>
                      <a:pt x="986" y="1158"/>
                    </a:lnTo>
                    <a:lnTo>
                      <a:pt x="981" y="1217"/>
                    </a:lnTo>
                    <a:lnTo>
                      <a:pt x="986" y="1223"/>
                    </a:lnTo>
                    <a:lnTo>
                      <a:pt x="986" y="1255"/>
                    </a:lnTo>
                    <a:lnTo>
                      <a:pt x="943" y="1282"/>
                    </a:lnTo>
                    <a:lnTo>
                      <a:pt x="943" y="1314"/>
                    </a:lnTo>
                    <a:lnTo>
                      <a:pt x="948" y="1336"/>
                    </a:lnTo>
                    <a:lnTo>
                      <a:pt x="932" y="1369"/>
                    </a:lnTo>
                    <a:lnTo>
                      <a:pt x="986" y="1418"/>
                    </a:lnTo>
                    <a:lnTo>
                      <a:pt x="1002" y="1411"/>
                    </a:lnTo>
                    <a:lnTo>
                      <a:pt x="1078" y="1353"/>
                    </a:lnTo>
                    <a:lnTo>
                      <a:pt x="1089" y="1341"/>
                    </a:lnTo>
                    <a:lnTo>
                      <a:pt x="1100" y="1353"/>
                    </a:lnTo>
                    <a:lnTo>
                      <a:pt x="1111" y="1379"/>
                    </a:lnTo>
                    <a:lnTo>
                      <a:pt x="1121" y="1385"/>
                    </a:lnTo>
                    <a:lnTo>
                      <a:pt x="1132" y="1395"/>
                    </a:lnTo>
                    <a:lnTo>
                      <a:pt x="1127" y="1444"/>
                    </a:lnTo>
                    <a:lnTo>
                      <a:pt x="1127" y="1514"/>
                    </a:lnTo>
                    <a:lnTo>
                      <a:pt x="1144" y="1563"/>
                    </a:lnTo>
                    <a:lnTo>
                      <a:pt x="1176" y="1606"/>
                    </a:lnTo>
                    <a:lnTo>
                      <a:pt x="1170" y="1634"/>
                    </a:lnTo>
                    <a:lnTo>
                      <a:pt x="1154" y="1666"/>
                    </a:lnTo>
                    <a:lnTo>
                      <a:pt x="1181" y="1709"/>
                    </a:lnTo>
                    <a:lnTo>
                      <a:pt x="1214" y="1709"/>
                    </a:lnTo>
                    <a:lnTo>
                      <a:pt x="1241" y="1747"/>
                    </a:lnTo>
                    <a:lnTo>
                      <a:pt x="1246" y="1769"/>
                    </a:lnTo>
                    <a:lnTo>
                      <a:pt x="1235" y="1817"/>
                    </a:lnTo>
                    <a:lnTo>
                      <a:pt x="1235" y="1828"/>
                    </a:lnTo>
                    <a:lnTo>
                      <a:pt x="1257" y="1871"/>
                    </a:lnTo>
                    <a:lnTo>
                      <a:pt x="1290" y="1893"/>
                    </a:lnTo>
                    <a:lnTo>
                      <a:pt x="1306" y="1855"/>
                    </a:lnTo>
                    <a:lnTo>
                      <a:pt x="1328" y="1845"/>
                    </a:lnTo>
                    <a:lnTo>
                      <a:pt x="1381" y="1866"/>
                    </a:lnTo>
                    <a:lnTo>
                      <a:pt x="1409" y="1871"/>
                    </a:lnTo>
                    <a:lnTo>
                      <a:pt x="1436" y="1850"/>
                    </a:lnTo>
                    <a:lnTo>
                      <a:pt x="1453" y="1845"/>
                    </a:lnTo>
                    <a:lnTo>
                      <a:pt x="1468" y="1861"/>
                    </a:lnTo>
                    <a:lnTo>
                      <a:pt x="1539" y="1866"/>
                    </a:lnTo>
                    <a:lnTo>
                      <a:pt x="1572" y="1882"/>
                    </a:lnTo>
                    <a:lnTo>
                      <a:pt x="1582" y="1871"/>
                    </a:lnTo>
                    <a:lnTo>
                      <a:pt x="1658" y="1877"/>
                    </a:lnTo>
                    <a:lnTo>
                      <a:pt x="1653" y="1845"/>
                    </a:lnTo>
                    <a:lnTo>
                      <a:pt x="1685" y="1817"/>
                    </a:lnTo>
                    <a:lnTo>
                      <a:pt x="1723" y="1855"/>
                    </a:lnTo>
                    <a:lnTo>
                      <a:pt x="1734" y="1904"/>
                    </a:lnTo>
                    <a:lnTo>
                      <a:pt x="1761" y="1925"/>
                    </a:lnTo>
                    <a:lnTo>
                      <a:pt x="1625" y="2845"/>
                    </a:lnTo>
                    <a:lnTo>
                      <a:pt x="807" y="2699"/>
                    </a:lnTo>
                    <a:lnTo>
                      <a:pt x="0" y="2537"/>
                    </a:lnTo>
                  </a:path>
                </a:pathLst>
              </a:custGeom>
              <a:solidFill>
                <a:schemeClr val="bg2">
                  <a:lumMod val="20000"/>
                  <a:lumOff val="80000"/>
                </a:schemeClr>
              </a:solidFill>
              <a:ln w="0">
                <a:solidFill>
                  <a:schemeClr val="bg2">
                    <a:lumMod val="20000"/>
                    <a:lumOff val="80000"/>
                  </a:schemeClr>
                </a:solidFill>
                <a:round/>
                <a:headEnd/>
                <a:tailEnd/>
              </a:ln>
            </p:spPr>
          </p:sp>
          <p:sp>
            <p:nvSpPr>
              <p:cNvPr id="97" name="Freeform 96"/>
              <p:cNvSpPr>
                <a:spLocks/>
              </p:cNvSpPr>
              <p:nvPr/>
            </p:nvSpPr>
            <p:spPr bwMode="auto">
              <a:xfrm>
                <a:off x="1431064" y="1074465"/>
                <a:ext cx="731287" cy="466350"/>
              </a:xfrm>
              <a:custGeom>
                <a:avLst/>
                <a:gdLst>
                  <a:gd name="T0" fmla="*/ 2147483647 w 3008"/>
                  <a:gd name="T1" fmla="*/ 2147483647 h 1908"/>
                  <a:gd name="T2" fmla="*/ 2147483647 w 3008"/>
                  <a:gd name="T3" fmla="*/ 2147483647 h 1908"/>
                  <a:gd name="T4" fmla="*/ 2147483647 w 3008"/>
                  <a:gd name="T5" fmla="*/ 2147483647 h 1908"/>
                  <a:gd name="T6" fmla="*/ 2147483647 w 3008"/>
                  <a:gd name="T7" fmla="*/ 2147483647 h 1908"/>
                  <a:gd name="T8" fmla="*/ 2147483647 w 3008"/>
                  <a:gd name="T9" fmla="*/ 2147483647 h 1908"/>
                  <a:gd name="T10" fmla="*/ 2147483647 w 3008"/>
                  <a:gd name="T11" fmla="*/ 2147483647 h 1908"/>
                  <a:gd name="T12" fmla="*/ 2147483647 w 3008"/>
                  <a:gd name="T13" fmla="*/ 2147483647 h 1908"/>
                  <a:gd name="T14" fmla="*/ 2147483647 w 3008"/>
                  <a:gd name="T15" fmla="*/ 2147483647 h 1908"/>
                  <a:gd name="T16" fmla="*/ 2147483647 w 3008"/>
                  <a:gd name="T17" fmla="*/ 2147483647 h 1908"/>
                  <a:gd name="T18" fmla="*/ 2147483647 w 3008"/>
                  <a:gd name="T19" fmla="*/ 2147483647 h 1908"/>
                  <a:gd name="T20" fmla="*/ 2147483647 w 3008"/>
                  <a:gd name="T21" fmla="*/ 2147483647 h 1908"/>
                  <a:gd name="T22" fmla="*/ 2147483647 w 3008"/>
                  <a:gd name="T23" fmla="*/ 2147483647 h 1908"/>
                  <a:gd name="T24" fmla="*/ 2147483647 w 3008"/>
                  <a:gd name="T25" fmla="*/ 2147483647 h 1908"/>
                  <a:gd name="T26" fmla="*/ 2147483647 w 3008"/>
                  <a:gd name="T27" fmla="*/ 2147483647 h 1908"/>
                  <a:gd name="T28" fmla="*/ 2147483647 w 3008"/>
                  <a:gd name="T29" fmla="*/ 2147483647 h 1908"/>
                  <a:gd name="T30" fmla="*/ 2147483647 w 3008"/>
                  <a:gd name="T31" fmla="*/ 2147483647 h 1908"/>
                  <a:gd name="T32" fmla="*/ 2147483647 w 3008"/>
                  <a:gd name="T33" fmla="*/ 2147483647 h 1908"/>
                  <a:gd name="T34" fmla="*/ 2147483647 w 3008"/>
                  <a:gd name="T35" fmla="*/ 2147483647 h 1908"/>
                  <a:gd name="T36" fmla="*/ 2147483647 w 3008"/>
                  <a:gd name="T37" fmla="*/ 2147483647 h 1908"/>
                  <a:gd name="T38" fmla="*/ 2147483647 w 3008"/>
                  <a:gd name="T39" fmla="*/ 2147483647 h 1908"/>
                  <a:gd name="T40" fmla="*/ 2147483647 w 3008"/>
                  <a:gd name="T41" fmla="*/ 2147483647 h 1908"/>
                  <a:gd name="T42" fmla="*/ 2147483647 w 3008"/>
                  <a:gd name="T43" fmla="*/ 2147483647 h 1908"/>
                  <a:gd name="T44" fmla="*/ 2147483647 w 3008"/>
                  <a:gd name="T45" fmla="*/ 2147483647 h 1908"/>
                  <a:gd name="T46" fmla="*/ 2147483647 w 3008"/>
                  <a:gd name="T47" fmla="*/ 2147483647 h 1908"/>
                  <a:gd name="T48" fmla="*/ 2147483647 w 3008"/>
                  <a:gd name="T49" fmla="*/ 2147483647 h 1908"/>
                  <a:gd name="T50" fmla="*/ 2147483647 w 3008"/>
                  <a:gd name="T51" fmla="*/ 2147483647 h 1908"/>
                  <a:gd name="T52" fmla="*/ 2147483647 w 3008"/>
                  <a:gd name="T53" fmla="*/ 2147483647 h 1908"/>
                  <a:gd name="T54" fmla="*/ 2147483647 w 3008"/>
                  <a:gd name="T55" fmla="*/ 2147483647 h 1908"/>
                  <a:gd name="T56" fmla="*/ 2147483647 w 3008"/>
                  <a:gd name="T57" fmla="*/ 2147483647 h 1908"/>
                  <a:gd name="T58" fmla="*/ 2147483647 w 3008"/>
                  <a:gd name="T59" fmla="*/ 2147483647 h 1908"/>
                  <a:gd name="T60" fmla="*/ 2147483647 w 3008"/>
                  <a:gd name="T61" fmla="*/ 2147483647 h 1908"/>
                  <a:gd name="T62" fmla="*/ 2147483647 w 3008"/>
                  <a:gd name="T63" fmla="*/ 2147483647 h 1908"/>
                  <a:gd name="T64" fmla="*/ 2147483647 w 3008"/>
                  <a:gd name="T65" fmla="*/ 0 h 1908"/>
                  <a:gd name="T66" fmla="*/ 2147483647 w 3008"/>
                  <a:gd name="T67" fmla="*/ 2147483647 h 1908"/>
                  <a:gd name="T68" fmla="*/ 2147483647 w 3008"/>
                  <a:gd name="T69" fmla="*/ 2147483647 h 1908"/>
                  <a:gd name="T70" fmla="*/ 2147483647 w 3008"/>
                  <a:gd name="T71" fmla="*/ 2147483647 h 19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08"/>
                  <a:gd name="T109" fmla="*/ 0 h 1908"/>
                  <a:gd name="T110" fmla="*/ 3008 w 3008"/>
                  <a:gd name="T111" fmla="*/ 1908 h 19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08" h="1908">
                    <a:moveTo>
                      <a:pt x="2889" y="1908"/>
                    </a:moveTo>
                    <a:lnTo>
                      <a:pt x="1051" y="1681"/>
                    </a:lnTo>
                    <a:lnTo>
                      <a:pt x="1024" y="1865"/>
                    </a:lnTo>
                    <a:lnTo>
                      <a:pt x="997" y="1844"/>
                    </a:lnTo>
                    <a:lnTo>
                      <a:pt x="986" y="1795"/>
                    </a:lnTo>
                    <a:lnTo>
                      <a:pt x="948" y="1757"/>
                    </a:lnTo>
                    <a:lnTo>
                      <a:pt x="916" y="1785"/>
                    </a:lnTo>
                    <a:lnTo>
                      <a:pt x="921" y="1817"/>
                    </a:lnTo>
                    <a:lnTo>
                      <a:pt x="845" y="1811"/>
                    </a:lnTo>
                    <a:lnTo>
                      <a:pt x="835" y="1822"/>
                    </a:lnTo>
                    <a:lnTo>
                      <a:pt x="802" y="1806"/>
                    </a:lnTo>
                    <a:lnTo>
                      <a:pt x="731" y="1801"/>
                    </a:lnTo>
                    <a:lnTo>
                      <a:pt x="716" y="1785"/>
                    </a:lnTo>
                    <a:lnTo>
                      <a:pt x="699" y="1790"/>
                    </a:lnTo>
                    <a:lnTo>
                      <a:pt x="672" y="1811"/>
                    </a:lnTo>
                    <a:lnTo>
                      <a:pt x="644" y="1806"/>
                    </a:lnTo>
                    <a:lnTo>
                      <a:pt x="591" y="1785"/>
                    </a:lnTo>
                    <a:lnTo>
                      <a:pt x="569" y="1795"/>
                    </a:lnTo>
                    <a:lnTo>
                      <a:pt x="553" y="1833"/>
                    </a:lnTo>
                    <a:lnTo>
                      <a:pt x="520" y="1811"/>
                    </a:lnTo>
                    <a:lnTo>
                      <a:pt x="498" y="1768"/>
                    </a:lnTo>
                    <a:lnTo>
                      <a:pt x="498" y="1757"/>
                    </a:lnTo>
                    <a:lnTo>
                      <a:pt x="509" y="1709"/>
                    </a:lnTo>
                    <a:lnTo>
                      <a:pt x="504" y="1687"/>
                    </a:lnTo>
                    <a:lnTo>
                      <a:pt x="477" y="1649"/>
                    </a:lnTo>
                    <a:lnTo>
                      <a:pt x="444" y="1649"/>
                    </a:lnTo>
                    <a:lnTo>
                      <a:pt x="417" y="1606"/>
                    </a:lnTo>
                    <a:lnTo>
                      <a:pt x="433" y="1574"/>
                    </a:lnTo>
                    <a:lnTo>
                      <a:pt x="439" y="1546"/>
                    </a:lnTo>
                    <a:lnTo>
                      <a:pt x="407" y="1503"/>
                    </a:lnTo>
                    <a:lnTo>
                      <a:pt x="390" y="1454"/>
                    </a:lnTo>
                    <a:lnTo>
                      <a:pt x="390" y="1384"/>
                    </a:lnTo>
                    <a:lnTo>
                      <a:pt x="395" y="1335"/>
                    </a:lnTo>
                    <a:lnTo>
                      <a:pt x="384" y="1325"/>
                    </a:lnTo>
                    <a:lnTo>
                      <a:pt x="374" y="1319"/>
                    </a:lnTo>
                    <a:lnTo>
                      <a:pt x="363" y="1293"/>
                    </a:lnTo>
                    <a:lnTo>
                      <a:pt x="352" y="1281"/>
                    </a:lnTo>
                    <a:lnTo>
                      <a:pt x="341" y="1293"/>
                    </a:lnTo>
                    <a:lnTo>
                      <a:pt x="265" y="1351"/>
                    </a:lnTo>
                    <a:lnTo>
                      <a:pt x="249" y="1358"/>
                    </a:lnTo>
                    <a:lnTo>
                      <a:pt x="195" y="1309"/>
                    </a:lnTo>
                    <a:lnTo>
                      <a:pt x="211" y="1276"/>
                    </a:lnTo>
                    <a:lnTo>
                      <a:pt x="206" y="1254"/>
                    </a:lnTo>
                    <a:lnTo>
                      <a:pt x="206" y="1222"/>
                    </a:lnTo>
                    <a:lnTo>
                      <a:pt x="249" y="1195"/>
                    </a:lnTo>
                    <a:lnTo>
                      <a:pt x="249" y="1163"/>
                    </a:lnTo>
                    <a:lnTo>
                      <a:pt x="244" y="1157"/>
                    </a:lnTo>
                    <a:lnTo>
                      <a:pt x="249" y="1098"/>
                    </a:lnTo>
                    <a:lnTo>
                      <a:pt x="270" y="1082"/>
                    </a:lnTo>
                    <a:lnTo>
                      <a:pt x="265" y="1059"/>
                    </a:lnTo>
                    <a:lnTo>
                      <a:pt x="325" y="941"/>
                    </a:lnTo>
                    <a:lnTo>
                      <a:pt x="309" y="919"/>
                    </a:lnTo>
                    <a:lnTo>
                      <a:pt x="249" y="913"/>
                    </a:lnTo>
                    <a:lnTo>
                      <a:pt x="249" y="882"/>
                    </a:lnTo>
                    <a:lnTo>
                      <a:pt x="211" y="882"/>
                    </a:lnTo>
                    <a:lnTo>
                      <a:pt x="190" y="833"/>
                    </a:lnTo>
                    <a:lnTo>
                      <a:pt x="179" y="789"/>
                    </a:lnTo>
                    <a:lnTo>
                      <a:pt x="135" y="692"/>
                    </a:lnTo>
                    <a:lnTo>
                      <a:pt x="70" y="627"/>
                    </a:lnTo>
                    <a:lnTo>
                      <a:pt x="44" y="589"/>
                    </a:lnTo>
                    <a:lnTo>
                      <a:pt x="21" y="567"/>
                    </a:lnTo>
                    <a:lnTo>
                      <a:pt x="37" y="551"/>
                    </a:lnTo>
                    <a:lnTo>
                      <a:pt x="54" y="513"/>
                    </a:lnTo>
                    <a:lnTo>
                      <a:pt x="37" y="453"/>
                    </a:lnTo>
                    <a:lnTo>
                      <a:pt x="0" y="357"/>
                    </a:lnTo>
                    <a:lnTo>
                      <a:pt x="60" y="0"/>
                    </a:lnTo>
                    <a:lnTo>
                      <a:pt x="335" y="49"/>
                    </a:lnTo>
                    <a:lnTo>
                      <a:pt x="1073" y="172"/>
                    </a:lnTo>
                    <a:lnTo>
                      <a:pt x="1831" y="302"/>
                    </a:lnTo>
                    <a:lnTo>
                      <a:pt x="3008" y="422"/>
                    </a:lnTo>
                    <a:lnTo>
                      <a:pt x="2915" y="1546"/>
                    </a:lnTo>
                    <a:lnTo>
                      <a:pt x="2889" y="1908"/>
                    </a:lnTo>
                  </a:path>
                </a:pathLst>
              </a:custGeom>
              <a:solidFill>
                <a:schemeClr val="bg2">
                  <a:lumMod val="20000"/>
                  <a:lumOff val="80000"/>
                </a:schemeClr>
              </a:solidFill>
              <a:ln w="0">
                <a:solidFill>
                  <a:schemeClr val="bg2">
                    <a:lumMod val="20000"/>
                    <a:lumOff val="80000"/>
                  </a:schemeClr>
                </a:solidFill>
                <a:round/>
                <a:headEnd/>
                <a:tailEnd/>
              </a:ln>
            </p:spPr>
          </p:sp>
          <p:sp>
            <p:nvSpPr>
              <p:cNvPr id="98" name="Freeform 97"/>
              <p:cNvSpPr>
                <a:spLocks/>
              </p:cNvSpPr>
              <p:nvPr/>
            </p:nvSpPr>
            <p:spPr bwMode="auto">
              <a:xfrm>
                <a:off x="1631967" y="1484531"/>
                <a:ext cx="506276" cy="418106"/>
              </a:xfrm>
              <a:custGeom>
                <a:avLst/>
                <a:gdLst>
                  <a:gd name="T0" fmla="*/ 2147483647 w 2060"/>
                  <a:gd name="T1" fmla="*/ 2147483647 h 1699"/>
                  <a:gd name="T2" fmla="*/ 2147483647 w 2060"/>
                  <a:gd name="T3" fmla="*/ 2147483647 h 1699"/>
                  <a:gd name="T4" fmla="*/ 2147483647 w 2060"/>
                  <a:gd name="T5" fmla="*/ 2147483647 h 1699"/>
                  <a:gd name="T6" fmla="*/ 2147483647 w 2060"/>
                  <a:gd name="T7" fmla="*/ 0 h 1699"/>
                  <a:gd name="T8" fmla="*/ 2147483647 w 2060"/>
                  <a:gd name="T9" fmla="*/ 2147483647 h 1699"/>
                  <a:gd name="T10" fmla="*/ 2147483647 w 2060"/>
                  <a:gd name="T11" fmla="*/ 2147483647 h 1699"/>
                  <a:gd name="T12" fmla="*/ 0 w 2060"/>
                  <a:gd name="T13" fmla="*/ 2147483647 h 1699"/>
                  <a:gd name="T14" fmla="*/ 2147483647 w 2060"/>
                  <a:gd name="T15" fmla="*/ 2147483647 h 1699"/>
                  <a:gd name="T16" fmla="*/ 2147483647 w 2060"/>
                  <a:gd name="T17" fmla="*/ 2147483647 h 16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0"/>
                  <a:gd name="T28" fmla="*/ 0 h 1699"/>
                  <a:gd name="T29" fmla="*/ 2060 w 2060"/>
                  <a:gd name="T30" fmla="*/ 1699 h 16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0" h="1699">
                    <a:moveTo>
                      <a:pt x="1929" y="1699"/>
                    </a:moveTo>
                    <a:lnTo>
                      <a:pt x="1994" y="958"/>
                    </a:lnTo>
                    <a:lnTo>
                      <a:pt x="2060" y="227"/>
                    </a:lnTo>
                    <a:lnTo>
                      <a:pt x="222" y="0"/>
                    </a:lnTo>
                    <a:lnTo>
                      <a:pt x="195" y="184"/>
                    </a:lnTo>
                    <a:lnTo>
                      <a:pt x="59" y="1104"/>
                    </a:lnTo>
                    <a:lnTo>
                      <a:pt x="0" y="1460"/>
                    </a:lnTo>
                    <a:lnTo>
                      <a:pt x="548" y="1548"/>
                    </a:lnTo>
                    <a:lnTo>
                      <a:pt x="1929" y="1699"/>
                    </a:lnTo>
                  </a:path>
                </a:pathLst>
              </a:custGeom>
              <a:solidFill>
                <a:schemeClr val="bg2">
                  <a:lumMod val="20000"/>
                  <a:lumOff val="80000"/>
                </a:schemeClr>
              </a:solidFill>
              <a:ln w="0">
                <a:solidFill>
                  <a:schemeClr val="bg2">
                    <a:lumMod val="20000"/>
                    <a:lumOff val="80000"/>
                  </a:schemeClr>
                </a:solidFill>
                <a:round/>
                <a:headEnd/>
                <a:tailEnd/>
              </a:ln>
            </p:spPr>
          </p:sp>
          <p:sp>
            <p:nvSpPr>
              <p:cNvPr id="99" name="Freeform 98"/>
              <p:cNvSpPr>
                <a:spLocks/>
              </p:cNvSpPr>
              <p:nvPr/>
            </p:nvSpPr>
            <p:spPr bwMode="auto">
              <a:xfrm>
                <a:off x="1720364" y="1862436"/>
                <a:ext cx="522348" cy="418106"/>
              </a:xfrm>
              <a:custGeom>
                <a:avLst/>
                <a:gdLst>
                  <a:gd name="T0" fmla="*/ 0 w 2141"/>
                  <a:gd name="T1" fmla="*/ 2147483647 h 1692"/>
                  <a:gd name="T2" fmla="*/ 2147483647 w 2141"/>
                  <a:gd name="T3" fmla="*/ 0 h 1692"/>
                  <a:gd name="T4" fmla="*/ 2147483647 w 2141"/>
                  <a:gd name="T5" fmla="*/ 2147483647 h 1692"/>
                  <a:gd name="T6" fmla="*/ 2147483647 w 2141"/>
                  <a:gd name="T7" fmla="*/ 2147483647 h 1692"/>
                  <a:gd name="T8" fmla="*/ 2147483647 w 2141"/>
                  <a:gd name="T9" fmla="*/ 2147483647 h 1692"/>
                  <a:gd name="T10" fmla="*/ 2147483647 w 2141"/>
                  <a:gd name="T11" fmla="*/ 2147483647 h 1692"/>
                  <a:gd name="T12" fmla="*/ 2147483647 w 2141"/>
                  <a:gd name="T13" fmla="*/ 2147483647 h 1692"/>
                  <a:gd name="T14" fmla="*/ 0 w 2141"/>
                  <a:gd name="T15" fmla="*/ 2147483647 h 1692"/>
                  <a:gd name="T16" fmla="*/ 0 60000 65536"/>
                  <a:gd name="T17" fmla="*/ 0 60000 65536"/>
                  <a:gd name="T18" fmla="*/ 0 60000 65536"/>
                  <a:gd name="T19" fmla="*/ 0 60000 65536"/>
                  <a:gd name="T20" fmla="*/ 0 60000 65536"/>
                  <a:gd name="T21" fmla="*/ 0 60000 65536"/>
                  <a:gd name="T22" fmla="*/ 0 60000 65536"/>
                  <a:gd name="T23" fmla="*/ 0 60000 65536"/>
                  <a:gd name="T24" fmla="*/ 0 w 2141"/>
                  <a:gd name="T25" fmla="*/ 0 h 1692"/>
                  <a:gd name="T26" fmla="*/ 2141 w 2141"/>
                  <a:gd name="T27" fmla="*/ 1692 h 16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1" h="1692">
                    <a:moveTo>
                      <a:pt x="0" y="1475"/>
                    </a:moveTo>
                    <a:lnTo>
                      <a:pt x="201" y="0"/>
                    </a:lnTo>
                    <a:lnTo>
                      <a:pt x="1582" y="151"/>
                    </a:lnTo>
                    <a:lnTo>
                      <a:pt x="2141" y="199"/>
                    </a:lnTo>
                    <a:lnTo>
                      <a:pt x="2118" y="567"/>
                    </a:lnTo>
                    <a:lnTo>
                      <a:pt x="2053" y="1692"/>
                    </a:lnTo>
                    <a:lnTo>
                      <a:pt x="1766" y="1670"/>
                    </a:lnTo>
                    <a:lnTo>
                      <a:pt x="0" y="1475"/>
                    </a:lnTo>
                  </a:path>
                </a:pathLst>
              </a:custGeom>
              <a:solidFill>
                <a:schemeClr val="bg2">
                  <a:lumMod val="20000"/>
                  <a:lumOff val="80000"/>
                </a:schemeClr>
              </a:solidFill>
              <a:ln w="0">
                <a:solidFill>
                  <a:schemeClr val="bg2">
                    <a:lumMod val="20000"/>
                    <a:lumOff val="80000"/>
                  </a:schemeClr>
                </a:solidFill>
                <a:round/>
                <a:headEnd/>
                <a:tailEnd/>
              </a:ln>
            </p:spPr>
          </p:sp>
          <p:sp>
            <p:nvSpPr>
              <p:cNvPr id="100" name="Freeform 99"/>
              <p:cNvSpPr>
                <a:spLocks/>
              </p:cNvSpPr>
              <p:nvPr/>
            </p:nvSpPr>
            <p:spPr bwMode="auto">
              <a:xfrm>
                <a:off x="1366775" y="1717706"/>
                <a:ext cx="401806" cy="506552"/>
              </a:xfrm>
              <a:custGeom>
                <a:avLst/>
                <a:gdLst>
                  <a:gd name="T0" fmla="*/ 2147483647 w 1664"/>
                  <a:gd name="T1" fmla="*/ 2147483647 h 2065"/>
                  <a:gd name="T2" fmla="*/ 2147483647 w 1664"/>
                  <a:gd name="T3" fmla="*/ 2147483647 h 2065"/>
                  <a:gd name="T4" fmla="*/ 2147483647 w 1664"/>
                  <a:gd name="T5" fmla="*/ 2147483647 h 2065"/>
                  <a:gd name="T6" fmla="*/ 2147483647 w 1664"/>
                  <a:gd name="T7" fmla="*/ 2147483647 h 2065"/>
                  <a:gd name="T8" fmla="*/ 2147483647 w 1664"/>
                  <a:gd name="T9" fmla="*/ 0 h 2065"/>
                  <a:gd name="T10" fmla="*/ 0 w 1664"/>
                  <a:gd name="T11" fmla="*/ 2147483647 h 2065"/>
                  <a:gd name="T12" fmla="*/ 0 w 1664"/>
                  <a:gd name="T13" fmla="*/ 2147483647 h 2065"/>
                  <a:gd name="T14" fmla="*/ 2147483647 w 1664"/>
                  <a:gd name="T15" fmla="*/ 2147483647 h 2065"/>
                  <a:gd name="T16" fmla="*/ 0 60000 65536"/>
                  <a:gd name="T17" fmla="*/ 0 60000 65536"/>
                  <a:gd name="T18" fmla="*/ 0 60000 65536"/>
                  <a:gd name="T19" fmla="*/ 0 60000 65536"/>
                  <a:gd name="T20" fmla="*/ 0 60000 65536"/>
                  <a:gd name="T21" fmla="*/ 0 60000 65536"/>
                  <a:gd name="T22" fmla="*/ 0 60000 65536"/>
                  <a:gd name="T23" fmla="*/ 0 60000 65536"/>
                  <a:gd name="T24" fmla="*/ 0 w 1664"/>
                  <a:gd name="T25" fmla="*/ 0 h 2065"/>
                  <a:gd name="T26" fmla="*/ 1664 w 1664"/>
                  <a:gd name="T27" fmla="*/ 2065 h 20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64" h="2065">
                    <a:moveTo>
                      <a:pt x="1463" y="2065"/>
                    </a:moveTo>
                    <a:lnTo>
                      <a:pt x="1664" y="590"/>
                    </a:lnTo>
                    <a:lnTo>
                      <a:pt x="1116" y="502"/>
                    </a:lnTo>
                    <a:lnTo>
                      <a:pt x="1175" y="146"/>
                    </a:lnTo>
                    <a:lnTo>
                      <a:pt x="357" y="0"/>
                    </a:lnTo>
                    <a:lnTo>
                      <a:pt x="0" y="1832"/>
                    </a:lnTo>
                    <a:lnTo>
                      <a:pt x="0" y="1839"/>
                    </a:lnTo>
                    <a:lnTo>
                      <a:pt x="1463" y="2065"/>
                    </a:lnTo>
                  </a:path>
                </a:pathLst>
              </a:custGeom>
              <a:solidFill>
                <a:schemeClr val="bg2">
                  <a:lumMod val="20000"/>
                  <a:lumOff val="80000"/>
                </a:schemeClr>
              </a:solidFill>
              <a:ln w="0">
                <a:solidFill>
                  <a:schemeClr val="bg2">
                    <a:lumMod val="20000"/>
                    <a:lumOff val="80000"/>
                  </a:schemeClr>
                </a:solidFill>
                <a:round/>
                <a:headEnd/>
                <a:tailEnd/>
              </a:ln>
            </p:spPr>
          </p:sp>
          <p:sp>
            <p:nvSpPr>
              <p:cNvPr id="101" name="nv"/>
              <p:cNvSpPr>
                <a:spLocks/>
              </p:cNvSpPr>
              <p:nvPr/>
            </p:nvSpPr>
            <p:spPr bwMode="auto">
              <a:xfrm>
                <a:off x="989075" y="1637302"/>
                <a:ext cx="458058" cy="699525"/>
              </a:xfrm>
              <a:custGeom>
                <a:avLst/>
                <a:gdLst>
                  <a:gd name="T0" fmla="*/ 2147483647 w 1880"/>
                  <a:gd name="T1" fmla="*/ 0 h 2883"/>
                  <a:gd name="T2" fmla="*/ 0 w 1880"/>
                  <a:gd name="T3" fmla="*/ 2147483647 h 2883"/>
                  <a:gd name="T4" fmla="*/ 2147483647 w 1880"/>
                  <a:gd name="T5" fmla="*/ 2147483647 h 2883"/>
                  <a:gd name="T6" fmla="*/ 2147483647 w 1880"/>
                  <a:gd name="T7" fmla="*/ 2147483647 h 2883"/>
                  <a:gd name="T8" fmla="*/ 2147483647 w 1880"/>
                  <a:gd name="T9" fmla="*/ 2147483647 h 2883"/>
                  <a:gd name="T10" fmla="*/ 2147483647 w 1880"/>
                  <a:gd name="T11" fmla="*/ 2147483647 h 2883"/>
                  <a:gd name="T12" fmla="*/ 2147483647 w 1880"/>
                  <a:gd name="T13" fmla="*/ 2147483647 h 2883"/>
                  <a:gd name="T14" fmla="*/ 2147483647 w 1880"/>
                  <a:gd name="T15" fmla="*/ 2147483647 h 2883"/>
                  <a:gd name="T16" fmla="*/ 2147483647 w 1880"/>
                  <a:gd name="T17" fmla="*/ 2147483647 h 2883"/>
                  <a:gd name="T18" fmla="*/ 2147483647 w 1880"/>
                  <a:gd name="T19" fmla="*/ 2147483647 h 2883"/>
                  <a:gd name="T20" fmla="*/ 2147483647 w 1880"/>
                  <a:gd name="T21" fmla="*/ 2147483647 h 2883"/>
                  <a:gd name="T22" fmla="*/ 2147483647 w 1880"/>
                  <a:gd name="T23" fmla="*/ 2147483647 h 2883"/>
                  <a:gd name="T24" fmla="*/ 2147483647 w 1880"/>
                  <a:gd name="T25" fmla="*/ 2147483647 h 2883"/>
                  <a:gd name="T26" fmla="*/ 2147483647 w 1880"/>
                  <a:gd name="T27" fmla="*/ 2147483647 h 2883"/>
                  <a:gd name="T28" fmla="*/ 2147483647 w 1880"/>
                  <a:gd name="T29" fmla="*/ 2147483647 h 2883"/>
                  <a:gd name="T30" fmla="*/ 2147483647 w 1880"/>
                  <a:gd name="T31" fmla="*/ 2147483647 h 2883"/>
                  <a:gd name="T32" fmla="*/ 2147483647 w 1880"/>
                  <a:gd name="T33" fmla="*/ 2147483647 h 2883"/>
                  <a:gd name="T34" fmla="*/ 2147483647 w 1880"/>
                  <a:gd name="T35" fmla="*/ 2147483647 h 2883"/>
                  <a:gd name="T36" fmla="*/ 2147483647 w 1880"/>
                  <a:gd name="T37" fmla="*/ 2147483647 h 2883"/>
                  <a:gd name="T38" fmla="*/ 2147483647 w 1880"/>
                  <a:gd name="T39" fmla="*/ 2147483647 h 2883"/>
                  <a:gd name="T40" fmla="*/ 2147483647 w 1880"/>
                  <a:gd name="T41" fmla="*/ 0 h 28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80"/>
                  <a:gd name="T64" fmla="*/ 0 h 2883"/>
                  <a:gd name="T65" fmla="*/ 1880 w 1880"/>
                  <a:gd name="T66" fmla="*/ 2883 h 28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80" h="2883">
                    <a:moveTo>
                      <a:pt x="282" y="0"/>
                    </a:moveTo>
                    <a:lnTo>
                      <a:pt x="0" y="1093"/>
                    </a:lnTo>
                    <a:lnTo>
                      <a:pt x="1219" y="2883"/>
                    </a:lnTo>
                    <a:lnTo>
                      <a:pt x="1219" y="2861"/>
                    </a:lnTo>
                    <a:lnTo>
                      <a:pt x="1230" y="2834"/>
                    </a:lnTo>
                    <a:lnTo>
                      <a:pt x="1252" y="2764"/>
                    </a:lnTo>
                    <a:lnTo>
                      <a:pt x="1240" y="2731"/>
                    </a:lnTo>
                    <a:lnTo>
                      <a:pt x="1257" y="2558"/>
                    </a:lnTo>
                    <a:lnTo>
                      <a:pt x="1246" y="2488"/>
                    </a:lnTo>
                    <a:lnTo>
                      <a:pt x="1257" y="2472"/>
                    </a:lnTo>
                    <a:lnTo>
                      <a:pt x="1300" y="2460"/>
                    </a:lnTo>
                    <a:lnTo>
                      <a:pt x="1360" y="2477"/>
                    </a:lnTo>
                    <a:lnTo>
                      <a:pt x="1382" y="2504"/>
                    </a:lnTo>
                    <a:lnTo>
                      <a:pt x="1382" y="2514"/>
                    </a:lnTo>
                    <a:lnTo>
                      <a:pt x="1403" y="2537"/>
                    </a:lnTo>
                    <a:lnTo>
                      <a:pt x="1436" y="2537"/>
                    </a:lnTo>
                    <a:lnTo>
                      <a:pt x="1491" y="2379"/>
                    </a:lnTo>
                    <a:lnTo>
                      <a:pt x="1523" y="2184"/>
                    </a:lnTo>
                    <a:lnTo>
                      <a:pt x="1880" y="352"/>
                    </a:lnTo>
                    <a:lnTo>
                      <a:pt x="1073" y="190"/>
                    </a:lnTo>
                    <a:lnTo>
                      <a:pt x="282" y="0"/>
                    </a:lnTo>
                    <a:close/>
                  </a:path>
                </a:pathLst>
              </a:custGeom>
              <a:solidFill>
                <a:schemeClr val="bg2">
                  <a:lumMod val="20000"/>
                  <a:lumOff val="80000"/>
                </a:schemeClr>
              </a:solidFill>
              <a:ln w="0">
                <a:solidFill>
                  <a:schemeClr val="bg2">
                    <a:lumMod val="20000"/>
                    <a:lumOff val="80000"/>
                  </a:schemeClr>
                </a:solidFill>
                <a:round/>
                <a:headEnd/>
                <a:tailEnd/>
              </a:ln>
            </p:spPr>
          </p:sp>
          <p:sp>
            <p:nvSpPr>
              <p:cNvPr id="102" name="AZ"/>
              <p:cNvSpPr>
                <a:spLocks/>
              </p:cNvSpPr>
              <p:nvPr/>
            </p:nvSpPr>
            <p:spPr bwMode="auto">
              <a:xfrm>
                <a:off x="1230158" y="2167976"/>
                <a:ext cx="490202" cy="562837"/>
              </a:xfrm>
              <a:custGeom>
                <a:avLst/>
                <a:gdLst>
                  <a:gd name="T0" fmla="*/ 2147483647 w 2011"/>
                  <a:gd name="T1" fmla="*/ 2147483647 h 2321"/>
                  <a:gd name="T2" fmla="*/ 2147483647 w 2011"/>
                  <a:gd name="T3" fmla="*/ 2147483647 h 2321"/>
                  <a:gd name="T4" fmla="*/ 2147483647 w 2011"/>
                  <a:gd name="T5" fmla="*/ 2147483647 h 2321"/>
                  <a:gd name="T6" fmla="*/ 2147483647 w 2011"/>
                  <a:gd name="T7" fmla="*/ 0 h 2321"/>
                  <a:gd name="T8" fmla="*/ 2147483647 w 2011"/>
                  <a:gd name="T9" fmla="*/ 2147483647 h 2321"/>
                  <a:gd name="T10" fmla="*/ 2147483647 w 2011"/>
                  <a:gd name="T11" fmla="*/ 2147483647 h 2321"/>
                  <a:gd name="T12" fmla="*/ 2147483647 w 2011"/>
                  <a:gd name="T13" fmla="*/ 2147483647 h 2321"/>
                  <a:gd name="T14" fmla="*/ 2147483647 w 2011"/>
                  <a:gd name="T15" fmla="*/ 2147483647 h 2321"/>
                  <a:gd name="T16" fmla="*/ 2147483647 w 2011"/>
                  <a:gd name="T17" fmla="*/ 2147483647 h 2321"/>
                  <a:gd name="T18" fmla="*/ 2147483647 w 2011"/>
                  <a:gd name="T19" fmla="*/ 2147483647 h 2321"/>
                  <a:gd name="T20" fmla="*/ 2147483647 w 2011"/>
                  <a:gd name="T21" fmla="*/ 2147483647 h 2321"/>
                  <a:gd name="T22" fmla="*/ 2147483647 w 2011"/>
                  <a:gd name="T23" fmla="*/ 2147483647 h 2321"/>
                  <a:gd name="T24" fmla="*/ 2147483647 w 2011"/>
                  <a:gd name="T25" fmla="*/ 2147483647 h 2321"/>
                  <a:gd name="T26" fmla="*/ 2147483647 w 2011"/>
                  <a:gd name="T27" fmla="*/ 2147483647 h 2321"/>
                  <a:gd name="T28" fmla="*/ 2147483647 w 2011"/>
                  <a:gd name="T29" fmla="*/ 2147483647 h 2321"/>
                  <a:gd name="T30" fmla="*/ 2147483647 w 2011"/>
                  <a:gd name="T31" fmla="*/ 2147483647 h 2321"/>
                  <a:gd name="T32" fmla="*/ 2147483647 w 2011"/>
                  <a:gd name="T33" fmla="*/ 2147483647 h 2321"/>
                  <a:gd name="T34" fmla="*/ 2147483647 w 2011"/>
                  <a:gd name="T35" fmla="*/ 2147483647 h 2321"/>
                  <a:gd name="T36" fmla="*/ 2147483647 w 2011"/>
                  <a:gd name="T37" fmla="*/ 2147483647 h 2321"/>
                  <a:gd name="T38" fmla="*/ 2147483647 w 2011"/>
                  <a:gd name="T39" fmla="*/ 2147483647 h 2321"/>
                  <a:gd name="T40" fmla="*/ 2147483647 w 2011"/>
                  <a:gd name="T41" fmla="*/ 2147483647 h 2321"/>
                  <a:gd name="T42" fmla="*/ 2147483647 w 2011"/>
                  <a:gd name="T43" fmla="*/ 2147483647 h 2321"/>
                  <a:gd name="T44" fmla="*/ 2147483647 w 2011"/>
                  <a:gd name="T45" fmla="*/ 2147483647 h 2321"/>
                  <a:gd name="T46" fmla="*/ 2147483647 w 2011"/>
                  <a:gd name="T47" fmla="*/ 2147483647 h 2321"/>
                  <a:gd name="T48" fmla="*/ 2147483647 w 2011"/>
                  <a:gd name="T49" fmla="*/ 2147483647 h 2321"/>
                  <a:gd name="T50" fmla="*/ 2147483647 w 2011"/>
                  <a:gd name="T51" fmla="*/ 2147483647 h 2321"/>
                  <a:gd name="T52" fmla="*/ 2147483647 w 2011"/>
                  <a:gd name="T53" fmla="*/ 2147483647 h 2321"/>
                  <a:gd name="T54" fmla="*/ 2147483647 w 2011"/>
                  <a:gd name="T55" fmla="*/ 2147483647 h 2321"/>
                  <a:gd name="T56" fmla="*/ 2147483647 w 2011"/>
                  <a:gd name="T57" fmla="*/ 2147483647 h 2321"/>
                  <a:gd name="T58" fmla="*/ 2147483647 w 2011"/>
                  <a:gd name="T59" fmla="*/ 2147483647 h 2321"/>
                  <a:gd name="T60" fmla="*/ 2147483647 w 2011"/>
                  <a:gd name="T61" fmla="*/ 2147483647 h 2321"/>
                  <a:gd name="T62" fmla="*/ 2147483647 w 2011"/>
                  <a:gd name="T63" fmla="*/ 2147483647 h 2321"/>
                  <a:gd name="T64" fmla="*/ 2147483647 w 2011"/>
                  <a:gd name="T65" fmla="*/ 2147483647 h 2321"/>
                  <a:gd name="T66" fmla="*/ 2147483647 w 2011"/>
                  <a:gd name="T67" fmla="*/ 2147483647 h 2321"/>
                  <a:gd name="T68" fmla="*/ 2147483647 w 2011"/>
                  <a:gd name="T69" fmla="*/ 2147483647 h 2321"/>
                  <a:gd name="T70" fmla="*/ 2147483647 w 2011"/>
                  <a:gd name="T71" fmla="*/ 2147483647 h 2321"/>
                  <a:gd name="T72" fmla="*/ 2147483647 w 2011"/>
                  <a:gd name="T73" fmla="*/ 2147483647 h 2321"/>
                  <a:gd name="T74" fmla="*/ 2147483647 w 2011"/>
                  <a:gd name="T75" fmla="*/ 2147483647 h 2321"/>
                  <a:gd name="T76" fmla="*/ 2147483647 w 2011"/>
                  <a:gd name="T77" fmla="*/ 2147483647 h 2321"/>
                  <a:gd name="T78" fmla="*/ 2147483647 w 2011"/>
                  <a:gd name="T79" fmla="*/ 2147483647 h 2321"/>
                  <a:gd name="T80" fmla="*/ 2147483647 w 2011"/>
                  <a:gd name="T81" fmla="*/ 2147483647 h 2321"/>
                  <a:gd name="T82" fmla="*/ 2147483647 w 2011"/>
                  <a:gd name="T83" fmla="*/ 2147483647 h 2321"/>
                  <a:gd name="T84" fmla="*/ 2147483647 w 2011"/>
                  <a:gd name="T85" fmla="*/ 2147483647 h 2321"/>
                  <a:gd name="T86" fmla="*/ 2147483647 w 2011"/>
                  <a:gd name="T87" fmla="*/ 2147483647 h 2321"/>
                  <a:gd name="T88" fmla="*/ 2147483647 w 2011"/>
                  <a:gd name="T89" fmla="*/ 2147483647 h 2321"/>
                  <a:gd name="T90" fmla="*/ 2147483647 w 2011"/>
                  <a:gd name="T91" fmla="*/ 2147483647 h 2321"/>
                  <a:gd name="T92" fmla="*/ 2147483647 w 2011"/>
                  <a:gd name="T93" fmla="*/ 2147483647 h 2321"/>
                  <a:gd name="T94" fmla="*/ 2147483647 w 2011"/>
                  <a:gd name="T95" fmla="*/ 2147483647 h 2321"/>
                  <a:gd name="T96" fmla="*/ 2147483647 w 2011"/>
                  <a:gd name="T97" fmla="*/ 2147483647 h 2321"/>
                  <a:gd name="T98" fmla="*/ 0 w 2011"/>
                  <a:gd name="T99" fmla="*/ 2147483647 h 2321"/>
                  <a:gd name="T100" fmla="*/ 2147483647 w 2011"/>
                  <a:gd name="T101" fmla="*/ 2147483647 h 2321"/>
                  <a:gd name="T102" fmla="*/ 2147483647 w 2011"/>
                  <a:gd name="T103" fmla="*/ 2147483647 h 23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11"/>
                  <a:gd name="T157" fmla="*/ 0 h 2321"/>
                  <a:gd name="T158" fmla="*/ 2011 w 2011"/>
                  <a:gd name="T159" fmla="*/ 2321 h 23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11" h="2321">
                    <a:moveTo>
                      <a:pt x="1712" y="2321"/>
                    </a:moveTo>
                    <a:lnTo>
                      <a:pt x="2011" y="233"/>
                    </a:lnTo>
                    <a:lnTo>
                      <a:pt x="548" y="7"/>
                    </a:lnTo>
                    <a:lnTo>
                      <a:pt x="548" y="0"/>
                    </a:lnTo>
                    <a:lnTo>
                      <a:pt x="516" y="195"/>
                    </a:lnTo>
                    <a:lnTo>
                      <a:pt x="461" y="353"/>
                    </a:lnTo>
                    <a:lnTo>
                      <a:pt x="428" y="353"/>
                    </a:lnTo>
                    <a:lnTo>
                      <a:pt x="407" y="330"/>
                    </a:lnTo>
                    <a:lnTo>
                      <a:pt x="407" y="320"/>
                    </a:lnTo>
                    <a:lnTo>
                      <a:pt x="385" y="293"/>
                    </a:lnTo>
                    <a:lnTo>
                      <a:pt x="325" y="276"/>
                    </a:lnTo>
                    <a:lnTo>
                      <a:pt x="282" y="288"/>
                    </a:lnTo>
                    <a:lnTo>
                      <a:pt x="271" y="304"/>
                    </a:lnTo>
                    <a:lnTo>
                      <a:pt x="282" y="374"/>
                    </a:lnTo>
                    <a:lnTo>
                      <a:pt x="265" y="547"/>
                    </a:lnTo>
                    <a:lnTo>
                      <a:pt x="277" y="580"/>
                    </a:lnTo>
                    <a:lnTo>
                      <a:pt x="255" y="650"/>
                    </a:lnTo>
                    <a:lnTo>
                      <a:pt x="244" y="677"/>
                    </a:lnTo>
                    <a:lnTo>
                      <a:pt x="244" y="699"/>
                    </a:lnTo>
                    <a:lnTo>
                      <a:pt x="244" y="752"/>
                    </a:lnTo>
                    <a:lnTo>
                      <a:pt x="244" y="769"/>
                    </a:lnTo>
                    <a:lnTo>
                      <a:pt x="244" y="785"/>
                    </a:lnTo>
                    <a:lnTo>
                      <a:pt x="265" y="828"/>
                    </a:lnTo>
                    <a:lnTo>
                      <a:pt x="265" y="866"/>
                    </a:lnTo>
                    <a:lnTo>
                      <a:pt x="277" y="893"/>
                    </a:lnTo>
                    <a:lnTo>
                      <a:pt x="288" y="936"/>
                    </a:lnTo>
                    <a:lnTo>
                      <a:pt x="304" y="947"/>
                    </a:lnTo>
                    <a:lnTo>
                      <a:pt x="325" y="968"/>
                    </a:lnTo>
                    <a:lnTo>
                      <a:pt x="325" y="1007"/>
                    </a:lnTo>
                    <a:lnTo>
                      <a:pt x="325" y="1017"/>
                    </a:lnTo>
                    <a:lnTo>
                      <a:pt x="309" y="1007"/>
                    </a:lnTo>
                    <a:lnTo>
                      <a:pt x="277" y="1039"/>
                    </a:lnTo>
                    <a:lnTo>
                      <a:pt x="233" y="1056"/>
                    </a:lnTo>
                    <a:lnTo>
                      <a:pt x="195" y="1093"/>
                    </a:lnTo>
                    <a:lnTo>
                      <a:pt x="174" y="1191"/>
                    </a:lnTo>
                    <a:lnTo>
                      <a:pt x="114" y="1266"/>
                    </a:lnTo>
                    <a:lnTo>
                      <a:pt x="87" y="1266"/>
                    </a:lnTo>
                    <a:lnTo>
                      <a:pt x="81" y="1288"/>
                    </a:lnTo>
                    <a:lnTo>
                      <a:pt x="93" y="1314"/>
                    </a:lnTo>
                    <a:lnTo>
                      <a:pt x="87" y="1337"/>
                    </a:lnTo>
                    <a:lnTo>
                      <a:pt x="76" y="1385"/>
                    </a:lnTo>
                    <a:lnTo>
                      <a:pt x="81" y="1402"/>
                    </a:lnTo>
                    <a:lnTo>
                      <a:pt x="125" y="1439"/>
                    </a:lnTo>
                    <a:lnTo>
                      <a:pt x="130" y="1456"/>
                    </a:lnTo>
                    <a:lnTo>
                      <a:pt x="120" y="1472"/>
                    </a:lnTo>
                    <a:lnTo>
                      <a:pt x="114" y="1493"/>
                    </a:lnTo>
                    <a:lnTo>
                      <a:pt x="87" y="1520"/>
                    </a:lnTo>
                    <a:lnTo>
                      <a:pt x="76" y="1515"/>
                    </a:lnTo>
                    <a:lnTo>
                      <a:pt x="27" y="1509"/>
                    </a:lnTo>
                    <a:lnTo>
                      <a:pt x="0" y="1597"/>
                    </a:lnTo>
                    <a:lnTo>
                      <a:pt x="1084" y="2224"/>
                    </a:lnTo>
                    <a:lnTo>
                      <a:pt x="1712" y="2321"/>
                    </a:lnTo>
                    <a:close/>
                  </a:path>
                </a:pathLst>
              </a:custGeom>
              <a:solidFill>
                <a:schemeClr val="bg2">
                  <a:lumMod val="20000"/>
                  <a:lumOff val="80000"/>
                </a:schemeClr>
              </a:solidFill>
              <a:ln w="0">
                <a:solidFill>
                  <a:schemeClr val="bg2">
                    <a:lumMod val="20000"/>
                    <a:lumOff val="80000"/>
                  </a:schemeClr>
                </a:solidFill>
                <a:round/>
                <a:headEnd/>
                <a:tailEnd/>
              </a:ln>
            </p:spPr>
          </p:sp>
        </p:grpSp>
        <p:sp>
          <p:nvSpPr>
            <p:cNvPr id="55" name="Freeform 54"/>
            <p:cNvSpPr>
              <a:spLocks/>
            </p:cNvSpPr>
            <p:nvPr/>
          </p:nvSpPr>
          <p:spPr bwMode="auto">
            <a:xfrm>
              <a:off x="804245" y="3840404"/>
              <a:ext cx="8036" cy="0"/>
            </a:xfrm>
            <a:custGeom>
              <a:avLst/>
              <a:gdLst>
                <a:gd name="T0" fmla="*/ 2147483647 w 43"/>
                <a:gd name="T1" fmla="*/ 0 h 17"/>
                <a:gd name="T2" fmla="*/ 2147483647 w 43"/>
                <a:gd name="T3" fmla="*/ 0 h 17"/>
                <a:gd name="T4" fmla="*/ 2147483647 w 43"/>
                <a:gd name="T5" fmla="*/ 0 h 17"/>
                <a:gd name="T6" fmla="*/ 2147483647 w 43"/>
                <a:gd name="T7" fmla="*/ 0 h 17"/>
                <a:gd name="T8" fmla="*/ 2147483647 w 43"/>
                <a:gd name="T9" fmla="*/ 0 h 17"/>
                <a:gd name="T10" fmla="*/ 2147483647 w 43"/>
                <a:gd name="T11" fmla="*/ 0 h 17"/>
                <a:gd name="T12" fmla="*/ 2147483647 w 43"/>
                <a:gd name="T13" fmla="*/ 0 h 17"/>
                <a:gd name="T14" fmla="*/ 0 w 43"/>
                <a:gd name="T15" fmla="*/ 0 h 17"/>
                <a:gd name="T16" fmla="*/ 0 w 43"/>
                <a:gd name="T17" fmla="*/ 0 h 17"/>
                <a:gd name="T18" fmla="*/ 2147483647 w 43"/>
                <a:gd name="T19" fmla="*/ 0 h 17"/>
                <a:gd name="T20" fmla="*/ 2147483647 w 43"/>
                <a:gd name="T21" fmla="*/ 0 h 17"/>
                <a:gd name="T22" fmla="*/ 2147483647 w 43"/>
                <a:gd name="T23" fmla="*/ 0 h 17"/>
                <a:gd name="T24" fmla="*/ 2147483647 w 43"/>
                <a:gd name="T25" fmla="*/ 0 h 17"/>
                <a:gd name="T26" fmla="*/ 2147483647 w 43"/>
                <a:gd name="T27" fmla="*/ 0 h 17"/>
                <a:gd name="T28" fmla="*/ 2147483647 w 43"/>
                <a:gd name="T29" fmla="*/ 0 h 17"/>
                <a:gd name="T30" fmla="*/ 2147483647 w 43"/>
                <a:gd name="T31" fmla="*/ 0 h 17"/>
                <a:gd name="T32" fmla="*/ 2147483647 w 43"/>
                <a:gd name="T33" fmla="*/ 0 h 17"/>
                <a:gd name="T34" fmla="*/ 2147483647 w 43"/>
                <a:gd name="T35" fmla="*/ 0 h 17"/>
                <a:gd name="T36" fmla="*/ 2147483647 w 43"/>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
                <a:gd name="T58" fmla="*/ 0 h 17"/>
                <a:gd name="T59" fmla="*/ 43 w 43"/>
                <a:gd name="T60" fmla="*/ 0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 h="17">
                  <a:moveTo>
                    <a:pt x="33" y="0"/>
                  </a:moveTo>
                  <a:lnTo>
                    <a:pt x="22" y="2"/>
                  </a:lnTo>
                  <a:lnTo>
                    <a:pt x="12" y="4"/>
                  </a:lnTo>
                  <a:lnTo>
                    <a:pt x="7" y="5"/>
                  </a:lnTo>
                  <a:lnTo>
                    <a:pt x="3" y="8"/>
                  </a:lnTo>
                  <a:lnTo>
                    <a:pt x="2" y="10"/>
                  </a:lnTo>
                  <a:lnTo>
                    <a:pt x="1" y="12"/>
                  </a:lnTo>
                  <a:lnTo>
                    <a:pt x="0" y="14"/>
                  </a:lnTo>
                  <a:lnTo>
                    <a:pt x="0" y="17"/>
                  </a:lnTo>
                  <a:lnTo>
                    <a:pt x="11" y="17"/>
                  </a:lnTo>
                  <a:lnTo>
                    <a:pt x="23" y="17"/>
                  </a:lnTo>
                  <a:lnTo>
                    <a:pt x="28" y="17"/>
                  </a:lnTo>
                  <a:lnTo>
                    <a:pt x="34" y="15"/>
                  </a:lnTo>
                  <a:lnTo>
                    <a:pt x="39" y="11"/>
                  </a:lnTo>
                  <a:lnTo>
                    <a:pt x="43" y="5"/>
                  </a:lnTo>
                  <a:lnTo>
                    <a:pt x="41" y="2"/>
                  </a:lnTo>
                  <a:lnTo>
                    <a:pt x="38" y="0"/>
                  </a:lnTo>
                  <a:lnTo>
                    <a:pt x="33" y="0"/>
                  </a:lnTo>
                  <a:close/>
                </a:path>
              </a:pathLst>
            </a:custGeom>
            <a:solidFill>
              <a:schemeClr val="accent3"/>
            </a:solidFill>
            <a:ln w="9525">
              <a:solidFill>
                <a:schemeClr val="accent3"/>
              </a:solidFill>
              <a:round/>
              <a:headEnd/>
              <a:tailEnd/>
            </a:ln>
          </p:spPr>
        </p:sp>
        <p:sp>
          <p:nvSpPr>
            <p:cNvPr id="56" name="Freeform 55"/>
            <p:cNvSpPr>
              <a:spLocks/>
            </p:cNvSpPr>
            <p:nvPr/>
          </p:nvSpPr>
          <p:spPr bwMode="auto">
            <a:xfrm>
              <a:off x="788172" y="3848444"/>
              <a:ext cx="8036" cy="0"/>
            </a:xfrm>
            <a:custGeom>
              <a:avLst/>
              <a:gdLst>
                <a:gd name="T0" fmla="*/ 2147483647 w 23"/>
                <a:gd name="T1" fmla="*/ 0 h 15"/>
                <a:gd name="T2" fmla="*/ 2147483647 w 23"/>
                <a:gd name="T3" fmla="*/ 0 h 15"/>
                <a:gd name="T4" fmla="*/ 2147483647 w 23"/>
                <a:gd name="T5" fmla="*/ 0 h 15"/>
                <a:gd name="T6" fmla="*/ 2147483647 w 23"/>
                <a:gd name="T7" fmla="*/ 0 h 15"/>
                <a:gd name="T8" fmla="*/ 2147483647 w 23"/>
                <a:gd name="T9" fmla="*/ 0 h 15"/>
                <a:gd name="T10" fmla="*/ 2147483647 w 23"/>
                <a:gd name="T11" fmla="*/ 0 h 15"/>
                <a:gd name="T12" fmla="*/ 2147483647 w 23"/>
                <a:gd name="T13" fmla="*/ 0 h 15"/>
                <a:gd name="T14" fmla="*/ 2147483647 w 23"/>
                <a:gd name="T15" fmla="*/ 0 h 15"/>
                <a:gd name="T16" fmla="*/ 0 w 23"/>
                <a:gd name="T17" fmla="*/ 0 h 15"/>
                <a:gd name="T18" fmla="*/ 0 w 23"/>
                <a:gd name="T19" fmla="*/ 0 h 15"/>
                <a:gd name="T20" fmla="*/ 0 w 23"/>
                <a:gd name="T21" fmla="*/ 0 h 15"/>
                <a:gd name="T22" fmla="*/ 2147483647 w 23"/>
                <a:gd name="T23" fmla="*/ 0 h 15"/>
                <a:gd name="T24" fmla="*/ 2147483647 w 23"/>
                <a:gd name="T25" fmla="*/ 0 h 15"/>
                <a:gd name="T26" fmla="*/ 2147483647 w 23"/>
                <a:gd name="T27" fmla="*/ 0 h 15"/>
                <a:gd name="T28" fmla="*/ 2147483647 w 23"/>
                <a:gd name="T29" fmla="*/ 0 h 15"/>
                <a:gd name="T30" fmla="*/ 2147483647 w 23"/>
                <a:gd name="T31" fmla="*/ 0 h 15"/>
                <a:gd name="T32" fmla="*/ 2147483647 w 23"/>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5"/>
                <a:gd name="T53" fmla="*/ 23 w 23"/>
                <a:gd name="T54" fmla="*/ 0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5">
                  <a:moveTo>
                    <a:pt x="22" y="4"/>
                  </a:moveTo>
                  <a:lnTo>
                    <a:pt x="20" y="2"/>
                  </a:lnTo>
                  <a:lnTo>
                    <a:pt x="17" y="1"/>
                  </a:lnTo>
                  <a:lnTo>
                    <a:pt x="14" y="0"/>
                  </a:lnTo>
                  <a:lnTo>
                    <a:pt x="11" y="0"/>
                  </a:lnTo>
                  <a:lnTo>
                    <a:pt x="8" y="0"/>
                  </a:lnTo>
                  <a:lnTo>
                    <a:pt x="5" y="1"/>
                  </a:lnTo>
                  <a:lnTo>
                    <a:pt x="2" y="2"/>
                  </a:lnTo>
                  <a:lnTo>
                    <a:pt x="0" y="4"/>
                  </a:lnTo>
                  <a:lnTo>
                    <a:pt x="0" y="11"/>
                  </a:lnTo>
                  <a:lnTo>
                    <a:pt x="0" y="15"/>
                  </a:lnTo>
                  <a:lnTo>
                    <a:pt x="9" y="15"/>
                  </a:lnTo>
                  <a:lnTo>
                    <a:pt x="18" y="13"/>
                  </a:lnTo>
                  <a:lnTo>
                    <a:pt x="21" y="12"/>
                  </a:lnTo>
                  <a:lnTo>
                    <a:pt x="23" y="10"/>
                  </a:lnTo>
                  <a:lnTo>
                    <a:pt x="23" y="8"/>
                  </a:lnTo>
                  <a:lnTo>
                    <a:pt x="22" y="4"/>
                  </a:lnTo>
                  <a:close/>
                </a:path>
              </a:pathLst>
            </a:custGeom>
            <a:solidFill>
              <a:schemeClr val="tx1">
                <a:lumMod val="50000"/>
                <a:lumOff val="50000"/>
              </a:schemeClr>
            </a:solidFill>
            <a:ln w="9525">
              <a:solidFill>
                <a:schemeClr val="tx1">
                  <a:lumMod val="50000"/>
                  <a:lumOff val="50000"/>
                </a:schemeClr>
              </a:solidFill>
              <a:round/>
              <a:headEnd/>
              <a:tailEnd/>
            </a:ln>
          </p:spPr>
        </p:sp>
        <p:sp>
          <p:nvSpPr>
            <p:cNvPr id="57" name="Freeform 56"/>
            <p:cNvSpPr>
              <a:spLocks/>
            </p:cNvSpPr>
            <p:nvPr/>
          </p:nvSpPr>
          <p:spPr bwMode="auto">
            <a:xfrm>
              <a:off x="788172" y="3848444"/>
              <a:ext cx="8036" cy="0"/>
            </a:xfrm>
            <a:custGeom>
              <a:avLst/>
              <a:gdLst>
                <a:gd name="T0" fmla="*/ 2147483647 w 23"/>
                <a:gd name="T1" fmla="*/ 0 h 15"/>
                <a:gd name="T2" fmla="*/ 2147483647 w 23"/>
                <a:gd name="T3" fmla="*/ 0 h 15"/>
                <a:gd name="T4" fmla="*/ 2147483647 w 23"/>
                <a:gd name="T5" fmla="*/ 0 h 15"/>
                <a:gd name="T6" fmla="*/ 2147483647 w 23"/>
                <a:gd name="T7" fmla="*/ 0 h 15"/>
                <a:gd name="T8" fmla="*/ 2147483647 w 23"/>
                <a:gd name="T9" fmla="*/ 0 h 15"/>
                <a:gd name="T10" fmla="*/ 2147483647 w 23"/>
                <a:gd name="T11" fmla="*/ 0 h 15"/>
                <a:gd name="T12" fmla="*/ 2147483647 w 23"/>
                <a:gd name="T13" fmla="*/ 0 h 15"/>
                <a:gd name="T14" fmla="*/ 2147483647 w 23"/>
                <a:gd name="T15" fmla="*/ 0 h 15"/>
                <a:gd name="T16" fmla="*/ 0 w 23"/>
                <a:gd name="T17" fmla="*/ 0 h 15"/>
                <a:gd name="T18" fmla="*/ 0 w 23"/>
                <a:gd name="T19" fmla="*/ 0 h 15"/>
                <a:gd name="T20" fmla="*/ 0 w 23"/>
                <a:gd name="T21" fmla="*/ 0 h 15"/>
                <a:gd name="T22" fmla="*/ 2147483647 w 23"/>
                <a:gd name="T23" fmla="*/ 0 h 15"/>
                <a:gd name="T24" fmla="*/ 2147483647 w 23"/>
                <a:gd name="T25" fmla="*/ 0 h 15"/>
                <a:gd name="T26" fmla="*/ 2147483647 w 23"/>
                <a:gd name="T27" fmla="*/ 0 h 15"/>
                <a:gd name="T28" fmla="*/ 2147483647 w 23"/>
                <a:gd name="T29" fmla="*/ 0 h 15"/>
                <a:gd name="T30" fmla="*/ 2147483647 w 23"/>
                <a:gd name="T31" fmla="*/ 0 h 15"/>
                <a:gd name="T32" fmla="*/ 2147483647 w 23"/>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15"/>
                <a:gd name="T53" fmla="*/ 23 w 23"/>
                <a:gd name="T54" fmla="*/ 0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15">
                  <a:moveTo>
                    <a:pt x="22" y="4"/>
                  </a:moveTo>
                  <a:lnTo>
                    <a:pt x="20" y="2"/>
                  </a:lnTo>
                  <a:lnTo>
                    <a:pt x="17" y="1"/>
                  </a:lnTo>
                  <a:lnTo>
                    <a:pt x="14" y="0"/>
                  </a:lnTo>
                  <a:lnTo>
                    <a:pt x="11" y="0"/>
                  </a:lnTo>
                  <a:lnTo>
                    <a:pt x="8" y="0"/>
                  </a:lnTo>
                  <a:lnTo>
                    <a:pt x="5" y="1"/>
                  </a:lnTo>
                  <a:lnTo>
                    <a:pt x="2" y="2"/>
                  </a:lnTo>
                  <a:lnTo>
                    <a:pt x="0" y="4"/>
                  </a:lnTo>
                  <a:lnTo>
                    <a:pt x="0" y="11"/>
                  </a:lnTo>
                  <a:lnTo>
                    <a:pt x="0" y="15"/>
                  </a:lnTo>
                  <a:lnTo>
                    <a:pt x="9" y="15"/>
                  </a:lnTo>
                  <a:lnTo>
                    <a:pt x="18" y="13"/>
                  </a:lnTo>
                  <a:lnTo>
                    <a:pt x="21" y="12"/>
                  </a:lnTo>
                  <a:lnTo>
                    <a:pt x="23" y="10"/>
                  </a:lnTo>
                  <a:lnTo>
                    <a:pt x="23" y="8"/>
                  </a:lnTo>
                  <a:lnTo>
                    <a:pt x="22" y="4"/>
                  </a:lnTo>
                </a:path>
              </a:pathLst>
            </a:custGeom>
            <a:solidFill>
              <a:schemeClr val="accent3"/>
            </a:solidFill>
            <a:ln w="0">
              <a:solidFill>
                <a:schemeClr val="accent3"/>
              </a:solidFill>
              <a:round/>
              <a:headEnd/>
              <a:tailEnd/>
            </a:ln>
          </p:spPr>
        </p:sp>
        <p:sp>
          <p:nvSpPr>
            <p:cNvPr id="58" name="Freeform 57"/>
            <p:cNvSpPr>
              <a:spLocks/>
            </p:cNvSpPr>
            <p:nvPr/>
          </p:nvSpPr>
          <p:spPr bwMode="auto">
            <a:xfrm>
              <a:off x="780136" y="3856484"/>
              <a:ext cx="0" cy="0"/>
            </a:xfrm>
            <a:custGeom>
              <a:avLst/>
              <a:gdLst>
                <a:gd name="T0" fmla="*/ 0 w 6"/>
                <a:gd name="T1" fmla="*/ 0 h 5"/>
                <a:gd name="T2" fmla="*/ 0 w 6"/>
                <a:gd name="T3" fmla="*/ 0 h 5"/>
                <a:gd name="T4" fmla="*/ 0 w 6"/>
                <a:gd name="T5" fmla="*/ 0 h 5"/>
                <a:gd name="T6" fmla="*/ 0 w 6"/>
                <a:gd name="T7" fmla="*/ 0 h 5"/>
                <a:gd name="T8" fmla="*/ 0 w 6"/>
                <a:gd name="T9" fmla="*/ 0 h 5"/>
                <a:gd name="T10" fmla="*/ 0 w 6"/>
                <a:gd name="T11" fmla="*/ 0 h 5"/>
                <a:gd name="T12" fmla="*/ 0 w 6"/>
                <a:gd name="T13" fmla="*/ 0 h 5"/>
                <a:gd name="T14" fmla="*/ 0 w 6"/>
                <a:gd name="T15" fmla="*/ 0 h 5"/>
                <a:gd name="T16" fmla="*/ 0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0"/>
                  </a:moveTo>
                  <a:lnTo>
                    <a:pt x="3" y="0"/>
                  </a:lnTo>
                  <a:lnTo>
                    <a:pt x="0" y="0"/>
                  </a:lnTo>
                  <a:lnTo>
                    <a:pt x="0" y="2"/>
                  </a:lnTo>
                  <a:lnTo>
                    <a:pt x="0" y="5"/>
                  </a:lnTo>
                  <a:lnTo>
                    <a:pt x="3" y="5"/>
                  </a:lnTo>
                  <a:lnTo>
                    <a:pt x="6" y="5"/>
                  </a:lnTo>
                  <a:lnTo>
                    <a:pt x="6" y="2"/>
                  </a:lnTo>
                  <a:lnTo>
                    <a:pt x="6" y="0"/>
                  </a:lnTo>
                  <a:close/>
                </a:path>
              </a:pathLst>
            </a:custGeom>
            <a:solidFill>
              <a:schemeClr val="accent3"/>
            </a:solidFill>
            <a:ln w="9525">
              <a:solidFill>
                <a:schemeClr val="accent3"/>
              </a:solidFill>
              <a:round/>
              <a:headEnd/>
              <a:tailEnd/>
            </a:ln>
          </p:spPr>
        </p:sp>
        <p:sp>
          <p:nvSpPr>
            <p:cNvPr id="59" name="Freeform 58"/>
            <p:cNvSpPr>
              <a:spLocks/>
            </p:cNvSpPr>
            <p:nvPr/>
          </p:nvSpPr>
          <p:spPr bwMode="auto">
            <a:xfrm>
              <a:off x="780136" y="3856484"/>
              <a:ext cx="0" cy="0"/>
            </a:xfrm>
            <a:custGeom>
              <a:avLst/>
              <a:gdLst>
                <a:gd name="T0" fmla="*/ 0 w 6"/>
                <a:gd name="T1" fmla="*/ 0 h 5"/>
                <a:gd name="T2" fmla="*/ 0 w 6"/>
                <a:gd name="T3" fmla="*/ 0 h 5"/>
                <a:gd name="T4" fmla="*/ 0 w 6"/>
                <a:gd name="T5" fmla="*/ 0 h 5"/>
                <a:gd name="T6" fmla="*/ 0 w 6"/>
                <a:gd name="T7" fmla="*/ 0 h 5"/>
                <a:gd name="T8" fmla="*/ 0 w 6"/>
                <a:gd name="T9" fmla="*/ 0 h 5"/>
                <a:gd name="T10" fmla="*/ 0 w 6"/>
                <a:gd name="T11" fmla="*/ 0 h 5"/>
                <a:gd name="T12" fmla="*/ 0 w 6"/>
                <a:gd name="T13" fmla="*/ 0 h 5"/>
                <a:gd name="T14" fmla="*/ 0 w 6"/>
                <a:gd name="T15" fmla="*/ 0 h 5"/>
                <a:gd name="T16" fmla="*/ 0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6" y="0"/>
                  </a:moveTo>
                  <a:lnTo>
                    <a:pt x="3" y="0"/>
                  </a:lnTo>
                  <a:lnTo>
                    <a:pt x="0" y="0"/>
                  </a:lnTo>
                  <a:lnTo>
                    <a:pt x="0" y="2"/>
                  </a:lnTo>
                  <a:lnTo>
                    <a:pt x="0" y="5"/>
                  </a:lnTo>
                  <a:lnTo>
                    <a:pt x="3" y="5"/>
                  </a:lnTo>
                  <a:lnTo>
                    <a:pt x="6" y="5"/>
                  </a:lnTo>
                  <a:lnTo>
                    <a:pt x="6" y="2"/>
                  </a:lnTo>
                  <a:lnTo>
                    <a:pt x="6" y="0"/>
                  </a:lnTo>
                </a:path>
              </a:pathLst>
            </a:custGeom>
            <a:solidFill>
              <a:schemeClr val="accent3"/>
            </a:solidFill>
            <a:ln w="0">
              <a:solidFill>
                <a:schemeClr val="accent3"/>
              </a:solidFill>
              <a:round/>
              <a:headEnd/>
              <a:tailEnd/>
            </a:ln>
          </p:spPr>
        </p:sp>
        <p:sp>
          <p:nvSpPr>
            <p:cNvPr id="60" name="Freeform 59"/>
            <p:cNvSpPr>
              <a:spLocks/>
            </p:cNvSpPr>
            <p:nvPr/>
          </p:nvSpPr>
          <p:spPr bwMode="auto">
            <a:xfrm>
              <a:off x="772100" y="3856484"/>
              <a:ext cx="8036" cy="0"/>
            </a:xfrm>
            <a:custGeom>
              <a:avLst/>
              <a:gdLst>
                <a:gd name="T0" fmla="*/ 2147483647 w 10"/>
                <a:gd name="T1" fmla="*/ 0 h 11"/>
                <a:gd name="T2" fmla="*/ 2147483647 w 10"/>
                <a:gd name="T3" fmla="*/ 0 h 11"/>
                <a:gd name="T4" fmla="*/ 0 w 10"/>
                <a:gd name="T5" fmla="*/ 0 h 11"/>
                <a:gd name="T6" fmla="*/ 0 w 10"/>
                <a:gd name="T7" fmla="*/ 0 h 11"/>
                <a:gd name="T8" fmla="*/ 0 w 10"/>
                <a:gd name="T9" fmla="*/ 0 h 11"/>
                <a:gd name="T10" fmla="*/ 2147483647 w 10"/>
                <a:gd name="T11" fmla="*/ 0 h 11"/>
                <a:gd name="T12" fmla="*/ 2147483647 w 10"/>
                <a:gd name="T13" fmla="*/ 0 h 11"/>
                <a:gd name="T14" fmla="*/ 2147483647 w 10"/>
                <a:gd name="T15" fmla="*/ 0 h 11"/>
                <a:gd name="T16" fmla="*/ 2147483647 w 10"/>
                <a:gd name="T17" fmla="*/ 0 h 11"/>
                <a:gd name="T18" fmla="*/ 2147483647 w 10"/>
                <a:gd name="T19" fmla="*/ 0 h 11"/>
                <a:gd name="T20" fmla="*/ 2147483647 w 10"/>
                <a:gd name="T21" fmla="*/ 0 h 11"/>
                <a:gd name="T22" fmla="*/ 2147483647 w 10"/>
                <a:gd name="T23" fmla="*/ 0 h 11"/>
                <a:gd name="T24" fmla="*/ 2147483647 w 10"/>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1"/>
                <a:gd name="T41" fmla="*/ 10 w 10"/>
                <a:gd name="T42" fmla="*/ 0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1">
                  <a:moveTo>
                    <a:pt x="5" y="0"/>
                  </a:moveTo>
                  <a:lnTo>
                    <a:pt x="4" y="0"/>
                  </a:lnTo>
                  <a:lnTo>
                    <a:pt x="0" y="0"/>
                  </a:lnTo>
                  <a:lnTo>
                    <a:pt x="0" y="4"/>
                  </a:lnTo>
                  <a:lnTo>
                    <a:pt x="0" y="11"/>
                  </a:lnTo>
                  <a:lnTo>
                    <a:pt x="5" y="11"/>
                  </a:lnTo>
                  <a:lnTo>
                    <a:pt x="10" y="11"/>
                  </a:lnTo>
                  <a:lnTo>
                    <a:pt x="10" y="7"/>
                  </a:lnTo>
                  <a:lnTo>
                    <a:pt x="10" y="4"/>
                  </a:lnTo>
                  <a:lnTo>
                    <a:pt x="9" y="2"/>
                  </a:lnTo>
                  <a:lnTo>
                    <a:pt x="8" y="1"/>
                  </a:lnTo>
                  <a:lnTo>
                    <a:pt x="7" y="1"/>
                  </a:lnTo>
                  <a:lnTo>
                    <a:pt x="5" y="0"/>
                  </a:lnTo>
                  <a:close/>
                </a:path>
              </a:pathLst>
            </a:custGeom>
            <a:solidFill>
              <a:schemeClr val="accent3"/>
            </a:solidFill>
            <a:ln w="9525">
              <a:solidFill>
                <a:schemeClr val="accent3"/>
              </a:solidFill>
              <a:round/>
              <a:headEnd/>
              <a:tailEnd/>
            </a:ln>
          </p:spPr>
        </p:sp>
        <p:sp>
          <p:nvSpPr>
            <p:cNvPr id="61" name="Freeform 60"/>
            <p:cNvSpPr>
              <a:spLocks/>
            </p:cNvSpPr>
            <p:nvPr/>
          </p:nvSpPr>
          <p:spPr bwMode="auto">
            <a:xfrm>
              <a:off x="772100" y="3856484"/>
              <a:ext cx="8036" cy="0"/>
            </a:xfrm>
            <a:custGeom>
              <a:avLst/>
              <a:gdLst>
                <a:gd name="T0" fmla="*/ 2147483647 w 10"/>
                <a:gd name="T1" fmla="*/ 0 h 11"/>
                <a:gd name="T2" fmla="*/ 2147483647 w 10"/>
                <a:gd name="T3" fmla="*/ 0 h 11"/>
                <a:gd name="T4" fmla="*/ 0 w 10"/>
                <a:gd name="T5" fmla="*/ 0 h 11"/>
                <a:gd name="T6" fmla="*/ 0 w 10"/>
                <a:gd name="T7" fmla="*/ 0 h 11"/>
                <a:gd name="T8" fmla="*/ 0 w 10"/>
                <a:gd name="T9" fmla="*/ 0 h 11"/>
                <a:gd name="T10" fmla="*/ 2147483647 w 10"/>
                <a:gd name="T11" fmla="*/ 0 h 11"/>
                <a:gd name="T12" fmla="*/ 2147483647 w 10"/>
                <a:gd name="T13" fmla="*/ 0 h 11"/>
                <a:gd name="T14" fmla="*/ 2147483647 w 10"/>
                <a:gd name="T15" fmla="*/ 0 h 11"/>
                <a:gd name="T16" fmla="*/ 2147483647 w 10"/>
                <a:gd name="T17" fmla="*/ 0 h 11"/>
                <a:gd name="T18" fmla="*/ 2147483647 w 10"/>
                <a:gd name="T19" fmla="*/ 0 h 11"/>
                <a:gd name="T20" fmla="*/ 2147483647 w 10"/>
                <a:gd name="T21" fmla="*/ 0 h 11"/>
                <a:gd name="T22" fmla="*/ 2147483647 w 10"/>
                <a:gd name="T23" fmla="*/ 0 h 11"/>
                <a:gd name="T24" fmla="*/ 2147483647 w 10"/>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1"/>
                <a:gd name="T41" fmla="*/ 10 w 10"/>
                <a:gd name="T42" fmla="*/ 0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1">
                  <a:moveTo>
                    <a:pt x="5" y="0"/>
                  </a:moveTo>
                  <a:lnTo>
                    <a:pt x="4" y="0"/>
                  </a:lnTo>
                  <a:lnTo>
                    <a:pt x="0" y="0"/>
                  </a:lnTo>
                  <a:lnTo>
                    <a:pt x="0" y="4"/>
                  </a:lnTo>
                  <a:lnTo>
                    <a:pt x="0" y="11"/>
                  </a:lnTo>
                  <a:lnTo>
                    <a:pt x="5" y="11"/>
                  </a:lnTo>
                  <a:lnTo>
                    <a:pt x="10" y="11"/>
                  </a:lnTo>
                  <a:lnTo>
                    <a:pt x="10" y="7"/>
                  </a:lnTo>
                  <a:lnTo>
                    <a:pt x="10" y="4"/>
                  </a:lnTo>
                  <a:lnTo>
                    <a:pt x="9" y="2"/>
                  </a:lnTo>
                  <a:lnTo>
                    <a:pt x="8" y="1"/>
                  </a:lnTo>
                  <a:lnTo>
                    <a:pt x="7" y="1"/>
                  </a:lnTo>
                  <a:lnTo>
                    <a:pt x="5" y="0"/>
                  </a:lnTo>
                </a:path>
              </a:pathLst>
            </a:custGeom>
            <a:solidFill>
              <a:schemeClr val="accent3"/>
            </a:solidFill>
            <a:ln w="0">
              <a:solidFill>
                <a:schemeClr val="accent3"/>
              </a:solidFill>
              <a:round/>
              <a:headEnd/>
              <a:tailEnd/>
            </a:ln>
          </p:spPr>
        </p:sp>
        <p:sp>
          <p:nvSpPr>
            <p:cNvPr id="62" name="Freeform 61"/>
            <p:cNvSpPr>
              <a:spLocks/>
            </p:cNvSpPr>
            <p:nvPr/>
          </p:nvSpPr>
          <p:spPr bwMode="auto">
            <a:xfrm>
              <a:off x="756028" y="3856484"/>
              <a:ext cx="8036" cy="8040"/>
            </a:xfrm>
            <a:custGeom>
              <a:avLst/>
              <a:gdLst>
                <a:gd name="T0" fmla="*/ 2147483647 w 39"/>
                <a:gd name="T1" fmla="*/ 0 h 11"/>
                <a:gd name="T2" fmla="*/ 2147483647 w 39"/>
                <a:gd name="T3" fmla="*/ 2147483647 h 11"/>
                <a:gd name="T4" fmla="*/ 2147483647 w 39"/>
                <a:gd name="T5" fmla="*/ 2147483647 h 11"/>
                <a:gd name="T6" fmla="*/ 2147483647 w 39"/>
                <a:gd name="T7" fmla="*/ 2147483647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2147483647 h 11"/>
                <a:gd name="T18" fmla="*/ 0 w 39"/>
                <a:gd name="T19" fmla="*/ 2147483647 h 11"/>
                <a:gd name="T20" fmla="*/ 0 w 39"/>
                <a:gd name="T21" fmla="*/ 2147483647 h 11"/>
                <a:gd name="T22" fmla="*/ 2147483647 w 39"/>
                <a:gd name="T23" fmla="*/ 2147483647 h 11"/>
                <a:gd name="T24" fmla="*/ 2147483647 w 39"/>
                <a:gd name="T25" fmla="*/ 2147483647 h 11"/>
                <a:gd name="T26" fmla="*/ 2147483647 w 39"/>
                <a:gd name="T27" fmla="*/ 2147483647 h 11"/>
                <a:gd name="T28" fmla="*/ 2147483647 w 39"/>
                <a:gd name="T29" fmla="*/ 2147483647 h 11"/>
                <a:gd name="T30" fmla="*/ 2147483647 w 39"/>
                <a:gd name="T31" fmla="*/ 2147483647 h 11"/>
                <a:gd name="T32" fmla="*/ 2147483647 w 39"/>
                <a:gd name="T33" fmla="*/ 2147483647 h 11"/>
                <a:gd name="T34" fmla="*/ 2147483647 w 39"/>
                <a:gd name="T35" fmla="*/ 2147483647 h 11"/>
                <a:gd name="T36" fmla="*/ 2147483647 w 39"/>
                <a:gd name="T37" fmla="*/ 2147483647 h 11"/>
                <a:gd name="T38" fmla="*/ 2147483647 w 39"/>
                <a:gd name="T39" fmla="*/ 2147483647 h 11"/>
                <a:gd name="T40" fmla="*/ 2147483647 w 39"/>
                <a:gd name="T41" fmla="*/ 2147483647 h 11"/>
                <a:gd name="T42" fmla="*/ 2147483647 w 39"/>
                <a:gd name="T43" fmla="*/ 2147483647 h 11"/>
                <a:gd name="T44" fmla="*/ 2147483647 w 39"/>
                <a:gd name="T45" fmla="*/ 0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11"/>
                <a:gd name="T71" fmla="*/ 39 w 39"/>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11">
                  <a:moveTo>
                    <a:pt x="16" y="0"/>
                  </a:moveTo>
                  <a:lnTo>
                    <a:pt x="13" y="1"/>
                  </a:lnTo>
                  <a:lnTo>
                    <a:pt x="10" y="2"/>
                  </a:lnTo>
                  <a:lnTo>
                    <a:pt x="8" y="3"/>
                  </a:lnTo>
                  <a:lnTo>
                    <a:pt x="6" y="5"/>
                  </a:lnTo>
                  <a:lnTo>
                    <a:pt x="5" y="6"/>
                  </a:lnTo>
                  <a:lnTo>
                    <a:pt x="4" y="7"/>
                  </a:lnTo>
                  <a:lnTo>
                    <a:pt x="2" y="7"/>
                  </a:lnTo>
                  <a:lnTo>
                    <a:pt x="0" y="5"/>
                  </a:lnTo>
                  <a:lnTo>
                    <a:pt x="0" y="10"/>
                  </a:lnTo>
                  <a:lnTo>
                    <a:pt x="0" y="11"/>
                  </a:lnTo>
                  <a:lnTo>
                    <a:pt x="9" y="11"/>
                  </a:lnTo>
                  <a:lnTo>
                    <a:pt x="19" y="11"/>
                  </a:lnTo>
                  <a:lnTo>
                    <a:pt x="29" y="11"/>
                  </a:lnTo>
                  <a:lnTo>
                    <a:pt x="39" y="11"/>
                  </a:lnTo>
                  <a:lnTo>
                    <a:pt x="39" y="10"/>
                  </a:lnTo>
                  <a:lnTo>
                    <a:pt x="39" y="5"/>
                  </a:lnTo>
                  <a:lnTo>
                    <a:pt x="36" y="7"/>
                  </a:lnTo>
                  <a:lnTo>
                    <a:pt x="33" y="7"/>
                  </a:lnTo>
                  <a:lnTo>
                    <a:pt x="30" y="6"/>
                  </a:lnTo>
                  <a:lnTo>
                    <a:pt x="27" y="5"/>
                  </a:lnTo>
                  <a:lnTo>
                    <a:pt x="21" y="2"/>
                  </a:lnTo>
                  <a:lnTo>
                    <a:pt x="16" y="0"/>
                  </a:lnTo>
                  <a:close/>
                </a:path>
              </a:pathLst>
            </a:custGeom>
            <a:solidFill>
              <a:schemeClr val="accent3"/>
            </a:solidFill>
            <a:ln w="9525">
              <a:solidFill>
                <a:schemeClr val="accent3"/>
              </a:solidFill>
              <a:round/>
              <a:headEnd/>
              <a:tailEnd/>
            </a:ln>
          </p:spPr>
        </p:sp>
        <p:sp>
          <p:nvSpPr>
            <p:cNvPr id="63" name="Freeform 62"/>
            <p:cNvSpPr>
              <a:spLocks/>
            </p:cNvSpPr>
            <p:nvPr/>
          </p:nvSpPr>
          <p:spPr bwMode="auto">
            <a:xfrm>
              <a:off x="756028" y="3856484"/>
              <a:ext cx="8036" cy="8040"/>
            </a:xfrm>
            <a:custGeom>
              <a:avLst/>
              <a:gdLst>
                <a:gd name="T0" fmla="*/ 2147483647 w 39"/>
                <a:gd name="T1" fmla="*/ 0 h 11"/>
                <a:gd name="T2" fmla="*/ 2147483647 w 39"/>
                <a:gd name="T3" fmla="*/ 2147483647 h 11"/>
                <a:gd name="T4" fmla="*/ 2147483647 w 39"/>
                <a:gd name="T5" fmla="*/ 2147483647 h 11"/>
                <a:gd name="T6" fmla="*/ 2147483647 w 39"/>
                <a:gd name="T7" fmla="*/ 2147483647 h 11"/>
                <a:gd name="T8" fmla="*/ 2147483647 w 39"/>
                <a:gd name="T9" fmla="*/ 2147483647 h 11"/>
                <a:gd name="T10" fmla="*/ 2147483647 w 39"/>
                <a:gd name="T11" fmla="*/ 2147483647 h 11"/>
                <a:gd name="T12" fmla="*/ 2147483647 w 39"/>
                <a:gd name="T13" fmla="*/ 2147483647 h 11"/>
                <a:gd name="T14" fmla="*/ 2147483647 w 39"/>
                <a:gd name="T15" fmla="*/ 2147483647 h 11"/>
                <a:gd name="T16" fmla="*/ 0 w 39"/>
                <a:gd name="T17" fmla="*/ 2147483647 h 11"/>
                <a:gd name="T18" fmla="*/ 0 w 39"/>
                <a:gd name="T19" fmla="*/ 2147483647 h 11"/>
                <a:gd name="T20" fmla="*/ 0 w 39"/>
                <a:gd name="T21" fmla="*/ 2147483647 h 11"/>
                <a:gd name="T22" fmla="*/ 2147483647 w 39"/>
                <a:gd name="T23" fmla="*/ 2147483647 h 11"/>
                <a:gd name="T24" fmla="*/ 2147483647 w 39"/>
                <a:gd name="T25" fmla="*/ 2147483647 h 11"/>
                <a:gd name="T26" fmla="*/ 2147483647 w 39"/>
                <a:gd name="T27" fmla="*/ 2147483647 h 11"/>
                <a:gd name="T28" fmla="*/ 2147483647 w 39"/>
                <a:gd name="T29" fmla="*/ 2147483647 h 11"/>
                <a:gd name="T30" fmla="*/ 2147483647 w 39"/>
                <a:gd name="T31" fmla="*/ 2147483647 h 11"/>
                <a:gd name="T32" fmla="*/ 2147483647 w 39"/>
                <a:gd name="T33" fmla="*/ 2147483647 h 11"/>
                <a:gd name="T34" fmla="*/ 2147483647 w 39"/>
                <a:gd name="T35" fmla="*/ 2147483647 h 11"/>
                <a:gd name="T36" fmla="*/ 2147483647 w 39"/>
                <a:gd name="T37" fmla="*/ 2147483647 h 11"/>
                <a:gd name="T38" fmla="*/ 2147483647 w 39"/>
                <a:gd name="T39" fmla="*/ 2147483647 h 11"/>
                <a:gd name="T40" fmla="*/ 2147483647 w 39"/>
                <a:gd name="T41" fmla="*/ 2147483647 h 11"/>
                <a:gd name="T42" fmla="*/ 2147483647 w 39"/>
                <a:gd name="T43" fmla="*/ 2147483647 h 11"/>
                <a:gd name="T44" fmla="*/ 2147483647 w 39"/>
                <a:gd name="T45" fmla="*/ 0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11"/>
                <a:gd name="T71" fmla="*/ 39 w 39"/>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11">
                  <a:moveTo>
                    <a:pt x="16" y="0"/>
                  </a:moveTo>
                  <a:lnTo>
                    <a:pt x="13" y="1"/>
                  </a:lnTo>
                  <a:lnTo>
                    <a:pt x="10" y="2"/>
                  </a:lnTo>
                  <a:lnTo>
                    <a:pt x="8" y="3"/>
                  </a:lnTo>
                  <a:lnTo>
                    <a:pt x="6" y="5"/>
                  </a:lnTo>
                  <a:lnTo>
                    <a:pt x="5" y="6"/>
                  </a:lnTo>
                  <a:lnTo>
                    <a:pt x="4" y="7"/>
                  </a:lnTo>
                  <a:lnTo>
                    <a:pt x="2" y="7"/>
                  </a:lnTo>
                  <a:lnTo>
                    <a:pt x="0" y="5"/>
                  </a:lnTo>
                  <a:lnTo>
                    <a:pt x="0" y="10"/>
                  </a:lnTo>
                  <a:lnTo>
                    <a:pt x="0" y="11"/>
                  </a:lnTo>
                  <a:lnTo>
                    <a:pt x="9" y="11"/>
                  </a:lnTo>
                  <a:lnTo>
                    <a:pt x="19" y="11"/>
                  </a:lnTo>
                  <a:lnTo>
                    <a:pt x="29" y="11"/>
                  </a:lnTo>
                  <a:lnTo>
                    <a:pt x="39" y="11"/>
                  </a:lnTo>
                  <a:lnTo>
                    <a:pt x="39" y="10"/>
                  </a:lnTo>
                  <a:lnTo>
                    <a:pt x="39" y="5"/>
                  </a:lnTo>
                  <a:lnTo>
                    <a:pt x="36" y="7"/>
                  </a:lnTo>
                  <a:lnTo>
                    <a:pt x="33" y="7"/>
                  </a:lnTo>
                  <a:lnTo>
                    <a:pt x="30" y="6"/>
                  </a:lnTo>
                  <a:lnTo>
                    <a:pt x="27" y="5"/>
                  </a:lnTo>
                  <a:lnTo>
                    <a:pt x="21" y="2"/>
                  </a:lnTo>
                  <a:lnTo>
                    <a:pt x="16" y="0"/>
                  </a:lnTo>
                </a:path>
              </a:pathLst>
            </a:custGeom>
            <a:solidFill>
              <a:schemeClr val="accent3"/>
            </a:solidFill>
            <a:ln w="0">
              <a:solidFill>
                <a:schemeClr val="accent3"/>
              </a:solidFill>
              <a:round/>
              <a:headEnd/>
              <a:tailEnd/>
            </a:ln>
          </p:spPr>
        </p:sp>
        <p:sp>
          <p:nvSpPr>
            <p:cNvPr id="64" name="Freeform 63"/>
            <p:cNvSpPr>
              <a:spLocks/>
            </p:cNvSpPr>
            <p:nvPr/>
          </p:nvSpPr>
          <p:spPr bwMode="auto">
            <a:xfrm>
              <a:off x="739956" y="3856484"/>
              <a:ext cx="16072" cy="8040"/>
            </a:xfrm>
            <a:custGeom>
              <a:avLst/>
              <a:gdLst>
                <a:gd name="T0" fmla="*/ 2147483647 w 65"/>
                <a:gd name="T1" fmla="*/ 2147483647 h 50"/>
                <a:gd name="T2" fmla="*/ 2147483647 w 65"/>
                <a:gd name="T3" fmla="*/ 2147483647 h 50"/>
                <a:gd name="T4" fmla="*/ 2147483647 w 65"/>
                <a:gd name="T5" fmla="*/ 1320166502 h 50"/>
                <a:gd name="T6" fmla="*/ 2147483647 w 65"/>
                <a:gd name="T7" fmla="*/ 0 h 50"/>
                <a:gd name="T8" fmla="*/ 2147483647 w 65"/>
                <a:gd name="T9" fmla="*/ 0 h 50"/>
                <a:gd name="T10" fmla="*/ 2147483647 w 65"/>
                <a:gd name="T11" fmla="*/ 0 h 50"/>
                <a:gd name="T12" fmla="*/ 2147483647 w 65"/>
                <a:gd name="T13" fmla="*/ 2147483647 h 50"/>
                <a:gd name="T14" fmla="*/ 2147483647 w 65"/>
                <a:gd name="T15" fmla="*/ 2147483647 h 50"/>
                <a:gd name="T16" fmla="*/ 2147483647 w 65"/>
                <a:gd name="T17" fmla="*/ 2147483647 h 50"/>
                <a:gd name="T18" fmla="*/ 2147483647 w 65"/>
                <a:gd name="T19" fmla="*/ 2147483647 h 50"/>
                <a:gd name="T20" fmla="*/ 2147483647 w 65"/>
                <a:gd name="T21" fmla="*/ 2147483647 h 50"/>
                <a:gd name="T22" fmla="*/ 2147483647 w 65"/>
                <a:gd name="T23" fmla="*/ 2147483647 h 50"/>
                <a:gd name="T24" fmla="*/ 2147483647 w 65"/>
                <a:gd name="T25" fmla="*/ 2147483647 h 50"/>
                <a:gd name="T26" fmla="*/ 2147483647 w 65"/>
                <a:gd name="T27" fmla="*/ 2147483647 h 50"/>
                <a:gd name="T28" fmla="*/ 2147483647 w 65"/>
                <a:gd name="T29" fmla="*/ 2147483647 h 50"/>
                <a:gd name="T30" fmla="*/ 2147483647 w 65"/>
                <a:gd name="T31" fmla="*/ 2147483647 h 50"/>
                <a:gd name="T32" fmla="*/ 2147483647 w 65"/>
                <a:gd name="T33" fmla="*/ 2147483647 h 50"/>
                <a:gd name="T34" fmla="*/ 2147483647 w 65"/>
                <a:gd name="T35" fmla="*/ 2147483647 h 50"/>
                <a:gd name="T36" fmla="*/ 2147483647 w 65"/>
                <a:gd name="T37" fmla="*/ 2147483647 h 50"/>
                <a:gd name="T38" fmla="*/ 2147483647 w 65"/>
                <a:gd name="T39" fmla="*/ 2147483647 h 50"/>
                <a:gd name="T40" fmla="*/ 2147483647 w 65"/>
                <a:gd name="T41" fmla="*/ 2147483647 h 50"/>
                <a:gd name="T42" fmla="*/ 2147483647 w 65"/>
                <a:gd name="T43" fmla="*/ 2147483647 h 50"/>
                <a:gd name="T44" fmla="*/ 2147483647 w 65"/>
                <a:gd name="T45" fmla="*/ 2147483647 h 50"/>
                <a:gd name="T46" fmla="*/ 2147483647 w 65"/>
                <a:gd name="T47" fmla="*/ 2147483647 h 50"/>
                <a:gd name="T48" fmla="*/ 2147483647 w 65"/>
                <a:gd name="T49" fmla="*/ 2147483647 h 50"/>
                <a:gd name="T50" fmla="*/ 2147483647 w 65"/>
                <a:gd name="T51" fmla="*/ 2147483647 h 50"/>
                <a:gd name="T52" fmla="*/ 2147483647 w 65"/>
                <a:gd name="T53" fmla="*/ 2147483647 h 50"/>
                <a:gd name="T54" fmla="*/ 2147483647 w 65"/>
                <a:gd name="T55" fmla="*/ 2147483647 h 50"/>
                <a:gd name="T56" fmla="*/ 2147483647 w 65"/>
                <a:gd name="T57" fmla="*/ 2147483647 h 50"/>
                <a:gd name="T58" fmla="*/ 2147483647 w 65"/>
                <a:gd name="T59" fmla="*/ 2147483647 h 50"/>
                <a:gd name="T60" fmla="*/ 0 w 65"/>
                <a:gd name="T61" fmla="*/ 2147483647 h 50"/>
                <a:gd name="T62" fmla="*/ 2147483647 w 65"/>
                <a:gd name="T63" fmla="*/ 2147483647 h 50"/>
                <a:gd name="T64" fmla="*/ 2147483647 w 65"/>
                <a:gd name="T65" fmla="*/ 2147483647 h 50"/>
                <a:gd name="T66" fmla="*/ 2147483647 w 65"/>
                <a:gd name="T67" fmla="*/ 2147483647 h 50"/>
                <a:gd name="T68" fmla="*/ 2147483647 w 65"/>
                <a:gd name="T69" fmla="*/ 2147483647 h 50"/>
                <a:gd name="T70" fmla="*/ 2147483647 w 65"/>
                <a:gd name="T71" fmla="*/ 2147483647 h 50"/>
                <a:gd name="T72" fmla="*/ 2147483647 w 65"/>
                <a:gd name="T73" fmla="*/ 2147483647 h 50"/>
                <a:gd name="T74" fmla="*/ 2147483647 w 65"/>
                <a:gd name="T75" fmla="*/ 2147483647 h 50"/>
                <a:gd name="T76" fmla="*/ 2147483647 w 65"/>
                <a:gd name="T77" fmla="*/ 2147483647 h 50"/>
                <a:gd name="T78" fmla="*/ 2147483647 w 65"/>
                <a:gd name="T79" fmla="*/ 2147483647 h 50"/>
                <a:gd name="T80" fmla="*/ 2147483647 w 65"/>
                <a:gd name="T81" fmla="*/ 2147483647 h 50"/>
                <a:gd name="T82" fmla="*/ 2147483647 w 65"/>
                <a:gd name="T83" fmla="*/ 2147483647 h 50"/>
                <a:gd name="T84" fmla="*/ 2147483647 w 65"/>
                <a:gd name="T85" fmla="*/ 2147483647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
                <a:gd name="T130" fmla="*/ 0 h 50"/>
                <a:gd name="T131" fmla="*/ 65 w 65"/>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 h="50">
                  <a:moveTo>
                    <a:pt x="32" y="7"/>
                  </a:moveTo>
                  <a:lnTo>
                    <a:pt x="36" y="3"/>
                  </a:lnTo>
                  <a:lnTo>
                    <a:pt x="42" y="1"/>
                  </a:lnTo>
                  <a:lnTo>
                    <a:pt x="48" y="0"/>
                  </a:lnTo>
                  <a:lnTo>
                    <a:pt x="55" y="0"/>
                  </a:lnTo>
                  <a:lnTo>
                    <a:pt x="57" y="0"/>
                  </a:lnTo>
                  <a:lnTo>
                    <a:pt x="60" y="2"/>
                  </a:lnTo>
                  <a:lnTo>
                    <a:pt x="62" y="3"/>
                  </a:lnTo>
                  <a:lnTo>
                    <a:pt x="63" y="5"/>
                  </a:lnTo>
                  <a:lnTo>
                    <a:pt x="65" y="8"/>
                  </a:lnTo>
                  <a:lnTo>
                    <a:pt x="65" y="11"/>
                  </a:lnTo>
                  <a:lnTo>
                    <a:pt x="65" y="14"/>
                  </a:lnTo>
                  <a:lnTo>
                    <a:pt x="65" y="18"/>
                  </a:lnTo>
                  <a:lnTo>
                    <a:pt x="57" y="18"/>
                  </a:lnTo>
                  <a:lnTo>
                    <a:pt x="48" y="18"/>
                  </a:lnTo>
                  <a:lnTo>
                    <a:pt x="56" y="23"/>
                  </a:lnTo>
                  <a:lnTo>
                    <a:pt x="59" y="23"/>
                  </a:lnTo>
                  <a:lnTo>
                    <a:pt x="59" y="25"/>
                  </a:lnTo>
                  <a:lnTo>
                    <a:pt x="58" y="27"/>
                  </a:lnTo>
                  <a:lnTo>
                    <a:pt x="56" y="28"/>
                  </a:lnTo>
                  <a:lnTo>
                    <a:pt x="53" y="29"/>
                  </a:lnTo>
                  <a:lnTo>
                    <a:pt x="47" y="31"/>
                  </a:lnTo>
                  <a:lnTo>
                    <a:pt x="42" y="34"/>
                  </a:lnTo>
                  <a:lnTo>
                    <a:pt x="38" y="35"/>
                  </a:lnTo>
                  <a:lnTo>
                    <a:pt x="35" y="37"/>
                  </a:lnTo>
                  <a:lnTo>
                    <a:pt x="33" y="41"/>
                  </a:lnTo>
                  <a:lnTo>
                    <a:pt x="32" y="45"/>
                  </a:lnTo>
                  <a:lnTo>
                    <a:pt x="24" y="48"/>
                  </a:lnTo>
                  <a:lnTo>
                    <a:pt x="16" y="49"/>
                  </a:lnTo>
                  <a:lnTo>
                    <a:pt x="8" y="50"/>
                  </a:lnTo>
                  <a:lnTo>
                    <a:pt x="0" y="50"/>
                  </a:lnTo>
                  <a:lnTo>
                    <a:pt x="2" y="45"/>
                  </a:lnTo>
                  <a:lnTo>
                    <a:pt x="6" y="40"/>
                  </a:lnTo>
                  <a:lnTo>
                    <a:pt x="9" y="36"/>
                  </a:lnTo>
                  <a:lnTo>
                    <a:pt x="14" y="32"/>
                  </a:lnTo>
                  <a:lnTo>
                    <a:pt x="23" y="25"/>
                  </a:lnTo>
                  <a:lnTo>
                    <a:pt x="32" y="18"/>
                  </a:lnTo>
                  <a:lnTo>
                    <a:pt x="33" y="17"/>
                  </a:lnTo>
                  <a:lnTo>
                    <a:pt x="36" y="15"/>
                  </a:lnTo>
                  <a:lnTo>
                    <a:pt x="36" y="13"/>
                  </a:lnTo>
                  <a:lnTo>
                    <a:pt x="36" y="11"/>
                  </a:lnTo>
                  <a:lnTo>
                    <a:pt x="35" y="9"/>
                  </a:lnTo>
                  <a:lnTo>
                    <a:pt x="32" y="7"/>
                  </a:lnTo>
                  <a:close/>
                </a:path>
              </a:pathLst>
            </a:custGeom>
            <a:solidFill>
              <a:schemeClr val="tx1">
                <a:lumMod val="50000"/>
                <a:lumOff val="50000"/>
              </a:schemeClr>
            </a:solidFill>
            <a:ln w="9525">
              <a:solidFill>
                <a:schemeClr val="tx1">
                  <a:lumMod val="50000"/>
                  <a:lumOff val="50000"/>
                </a:schemeClr>
              </a:solidFill>
              <a:round/>
              <a:headEnd/>
              <a:tailEnd/>
            </a:ln>
          </p:spPr>
        </p:sp>
        <p:sp>
          <p:nvSpPr>
            <p:cNvPr id="65" name="Freeform 64"/>
            <p:cNvSpPr>
              <a:spLocks/>
            </p:cNvSpPr>
            <p:nvPr/>
          </p:nvSpPr>
          <p:spPr bwMode="auto">
            <a:xfrm>
              <a:off x="715848" y="3856484"/>
              <a:ext cx="16072" cy="16081"/>
            </a:xfrm>
            <a:custGeom>
              <a:avLst/>
              <a:gdLst>
                <a:gd name="T0" fmla="*/ 2147483647 w 54"/>
                <a:gd name="T1" fmla="*/ 2147483647 h 60"/>
                <a:gd name="T2" fmla="*/ 2147483647 w 54"/>
                <a:gd name="T3" fmla="*/ 2147483647 h 60"/>
                <a:gd name="T4" fmla="*/ 2147483647 w 54"/>
                <a:gd name="T5" fmla="*/ 2147483647 h 60"/>
                <a:gd name="T6" fmla="*/ 2147483647 w 54"/>
                <a:gd name="T7" fmla="*/ 2147483647 h 60"/>
                <a:gd name="T8" fmla="*/ 2147483647 w 54"/>
                <a:gd name="T9" fmla="*/ 2147483647 h 60"/>
                <a:gd name="T10" fmla="*/ 2147483647 w 54"/>
                <a:gd name="T11" fmla="*/ 2147483647 h 60"/>
                <a:gd name="T12" fmla="*/ 2147483647 w 54"/>
                <a:gd name="T13" fmla="*/ 2147483647 h 60"/>
                <a:gd name="T14" fmla="*/ 2147483647 w 54"/>
                <a:gd name="T15" fmla="*/ 2147483647 h 60"/>
                <a:gd name="T16" fmla="*/ 2147483647 w 54"/>
                <a:gd name="T17" fmla="*/ 2147483647 h 60"/>
                <a:gd name="T18" fmla="*/ 2147483647 w 54"/>
                <a:gd name="T19" fmla="*/ 0 h 60"/>
                <a:gd name="T20" fmla="*/ 2147483647 w 54"/>
                <a:gd name="T21" fmla="*/ 0 h 60"/>
                <a:gd name="T22" fmla="*/ 2147483647 w 54"/>
                <a:gd name="T23" fmla="*/ 2147483647 h 60"/>
                <a:gd name="T24" fmla="*/ 2147483647 w 54"/>
                <a:gd name="T25" fmla="*/ 2147483647 h 60"/>
                <a:gd name="T26" fmla="*/ 2147483647 w 54"/>
                <a:gd name="T27" fmla="*/ 2147483647 h 60"/>
                <a:gd name="T28" fmla="*/ 2147483647 w 54"/>
                <a:gd name="T29" fmla="*/ 2147483647 h 60"/>
                <a:gd name="T30" fmla="*/ 2147483647 w 54"/>
                <a:gd name="T31" fmla="*/ 2147483647 h 60"/>
                <a:gd name="T32" fmla="*/ 0 w 54"/>
                <a:gd name="T33" fmla="*/ 2147483647 h 60"/>
                <a:gd name="T34" fmla="*/ 0 w 54"/>
                <a:gd name="T35" fmla="*/ 2147483647 h 60"/>
                <a:gd name="T36" fmla="*/ 0 w 54"/>
                <a:gd name="T37" fmla="*/ 2147483647 h 60"/>
                <a:gd name="T38" fmla="*/ 2147483647 w 54"/>
                <a:gd name="T39" fmla="*/ 2147483647 h 60"/>
                <a:gd name="T40" fmla="*/ 2147483647 w 54"/>
                <a:gd name="T41" fmla="*/ 2147483647 h 60"/>
                <a:gd name="T42" fmla="*/ 2147483647 w 54"/>
                <a:gd name="T43" fmla="*/ 2147483647 h 60"/>
                <a:gd name="T44" fmla="*/ 2147483647 w 54"/>
                <a:gd name="T45" fmla="*/ 2147483647 h 60"/>
                <a:gd name="T46" fmla="*/ 2147483647 w 54"/>
                <a:gd name="T47" fmla="*/ 2147483647 h 60"/>
                <a:gd name="T48" fmla="*/ 2147483647 w 54"/>
                <a:gd name="T49" fmla="*/ 2147483647 h 60"/>
                <a:gd name="T50" fmla="*/ 2147483647 w 54"/>
                <a:gd name="T51" fmla="*/ 2147483647 h 60"/>
                <a:gd name="T52" fmla="*/ 2147483647 w 54"/>
                <a:gd name="T53" fmla="*/ 2147483647 h 60"/>
                <a:gd name="T54" fmla="*/ 2147483647 w 54"/>
                <a:gd name="T55" fmla="*/ 2147483647 h 60"/>
                <a:gd name="T56" fmla="*/ 2147483647 w 54"/>
                <a:gd name="T57" fmla="*/ 2147483647 h 60"/>
                <a:gd name="T58" fmla="*/ 2147483647 w 54"/>
                <a:gd name="T59" fmla="*/ 2147483647 h 60"/>
                <a:gd name="T60" fmla="*/ 2147483647 w 54"/>
                <a:gd name="T61" fmla="*/ 2147483647 h 60"/>
                <a:gd name="T62" fmla="*/ 2147483647 w 54"/>
                <a:gd name="T63" fmla="*/ 2147483647 h 60"/>
                <a:gd name="T64" fmla="*/ 2147483647 w 54"/>
                <a:gd name="T65" fmla="*/ 2147483647 h 60"/>
                <a:gd name="T66" fmla="*/ 2147483647 w 54"/>
                <a:gd name="T67" fmla="*/ 2147483647 h 60"/>
                <a:gd name="T68" fmla="*/ 2147483647 w 54"/>
                <a:gd name="T69" fmla="*/ 2147483647 h 60"/>
                <a:gd name="T70" fmla="*/ 2147483647 w 54"/>
                <a:gd name="T71" fmla="*/ 2147483647 h 60"/>
                <a:gd name="T72" fmla="*/ 2147483647 w 54"/>
                <a:gd name="T73" fmla="*/ 2147483647 h 60"/>
                <a:gd name="T74" fmla="*/ 2147483647 w 54"/>
                <a:gd name="T75" fmla="*/ 2147483647 h 60"/>
                <a:gd name="T76" fmla="*/ 2147483647 w 54"/>
                <a:gd name="T77" fmla="*/ 2147483647 h 60"/>
                <a:gd name="T78" fmla="*/ 2147483647 w 54"/>
                <a:gd name="T79" fmla="*/ 2147483647 h 60"/>
                <a:gd name="T80" fmla="*/ 2147483647 w 54"/>
                <a:gd name="T81" fmla="*/ 2147483647 h 60"/>
                <a:gd name="T82" fmla="*/ 2147483647 w 54"/>
                <a:gd name="T83" fmla="*/ 2147483647 h 60"/>
                <a:gd name="T84" fmla="*/ 2147483647 w 54"/>
                <a:gd name="T85" fmla="*/ 2147483647 h 60"/>
                <a:gd name="T86" fmla="*/ 2147483647 w 54"/>
                <a:gd name="T87" fmla="*/ 2147483647 h 60"/>
                <a:gd name="T88" fmla="*/ 2147483647 w 54"/>
                <a:gd name="T89" fmla="*/ 2147483647 h 60"/>
                <a:gd name="T90" fmla="*/ 2147483647 w 54"/>
                <a:gd name="T91" fmla="*/ 2147483647 h 60"/>
                <a:gd name="T92" fmla="*/ 2147483647 w 54"/>
                <a:gd name="T93" fmla="*/ 2147483647 h 60"/>
                <a:gd name="T94" fmla="*/ 2147483647 w 54"/>
                <a:gd name="T95" fmla="*/ 2147483647 h 60"/>
                <a:gd name="T96" fmla="*/ 2147483647 w 54"/>
                <a:gd name="T97" fmla="*/ 2147483647 h 60"/>
                <a:gd name="T98" fmla="*/ 2147483647 w 54"/>
                <a:gd name="T99" fmla="*/ 2147483647 h 60"/>
                <a:gd name="T100" fmla="*/ 2147483647 w 54"/>
                <a:gd name="T101" fmla="*/ 2147483647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
                <a:gd name="T154" fmla="*/ 0 h 60"/>
                <a:gd name="T155" fmla="*/ 54 w 54"/>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 h="60">
                  <a:moveTo>
                    <a:pt x="38" y="22"/>
                  </a:moveTo>
                  <a:lnTo>
                    <a:pt x="35" y="20"/>
                  </a:lnTo>
                  <a:lnTo>
                    <a:pt x="32" y="18"/>
                  </a:lnTo>
                  <a:lnTo>
                    <a:pt x="31" y="16"/>
                  </a:lnTo>
                  <a:lnTo>
                    <a:pt x="30" y="14"/>
                  </a:lnTo>
                  <a:lnTo>
                    <a:pt x="30" y="10"/>
                  </a:lnTo>
                  <a:lnTo>
                    <a:pt x="27" y="6"/>
                  </a:lnTo>
                  <a:lnTo>
                    <a:pt x="25" y="2"/>
                  </a:lnTo>
                  <a:lnTo>
                    <a:pt x="22" y="1"/>
                  </a:lnTo>
                  <a:lnTo>
                    <a:pt x="19" y="0"/>
                  </a:lnTo>
                  <a:lnTo>
                    <a:pt x="16" y="0"/>
                  </a:lnTo>
                  <a:lnTo>
                    <a:pt x="10" y="2"/>
                  </a:lnTo>
                  <a:lnTo>
                    <a:pt x="5" y="6"/>
                  </a:lnTo>
                  <a:lnTo>
                    <a:pt x="3" y="6"/>
                  </a:lnTo>
                  <a:lnTo>
                    <a:pt x="2" y="7"/>
                  </a:lnTo>
                  <a:lnTo>
                    <a:pt x="1" y="8"/>
                  </a:lnTo>
                  <a:lnTo>
                    <a:pt x="0" y="9"/>
                  </a:lnTo>
                  <a:lnTo>
                    <a:pt x="0" y="12"/>
                  </a:lnTo>
                  <a:lnTo>
                    <a:pt x="0" y="16"/>
                  </a:lnTo>
                  <a:lnTo>
                    <a:pt x="2" y="20"/>
                  </a:lnTo>
                  <a:lnTo>
                    <a:pt x="7" y="22"/>
                  </a:lnTo>
                  <a:lnTo>
                    <a:pt x="12" y="24"/>
                  </a:lnTo>
                  <a:lnTo>
                    <a:pt x="18" y="25"/>
                  </a:lnTo>
                  <a:lnTo>
                    <a:pt x="22" y="27"/>
                  </a:lnTo>
                  <a:lnTo>
                    <a:pt x="26" y="29"/>
                  </a:lnTo>
                  <a:lnTo>
                    <a:pt x="27" y="31"/>
                  </a:lnTo>
                  <a:lnTo>
                    <a:pt x="28" y="33"/>
                  </a:lnTo>
                  <a:lnTo>
                    <a:pt x="28" y="35"/>
                  </a:lnTo>
                  <a:lnTo>
                    <a:pt x="27" y="38"/>
                  </a:lnTo>
                  <a:lnTo>
                    <a:pt x="22" y="41"/>
                  </a:lnTo>
                  <a:lnTo>
                    <a:pt x="17" y="43"/>
                  </a:lnTo>
                  <a:lnTo>
                    <a:pt x="14" y="44"/>
                  </a:lnTo>
                  <a:lnTo>
                    <a:pt x="12" y="45"/>
                  </a:lnTo>
                  <a:lnTo>
                    <a:pt x="11" y="47"/>
                  </a:lnTo>
                  <a:lnTo>
                    <a:pt x="10" y="48"/>
                  </a:lnTo>
                  <a:lnTo>
                    <a:pt x="11" y="50"/>
                  </a:lnTo>
                  <a:lnTo>
                    <a:pt x="12" y="53"/>
                  </a:lnTo>
                  <a:lnTo>
                    <a:pt x="14" y="55"/>
                  </a:lnTo>
                  <a:lnTo>
                    <a:pt x="17" y="57"/>
                  </a:lnTo>
                  <a:lnTo>
                    <a:pt x="22" y="59"/>
                  </a:lnTo>
                  <a:lnTo>
                    <a:pt x="27" y="60"/>
                  </a:lnTo>
                  <a:lnTo>
                    <a:pt x="38" y="55"/>
                  </a:lnTo>
                  <a:lnTo>
                    <a:pt x="48" y="48"/>
                  </a:lnTo>
                  <a:lnTo>
                    <a:pt x="52" y="46"/>
                  </a:lnTo>
                  <a:lnTo>
                    <a:pt x="54" y="43"/>
                  </a:lnTo>
                  <a:lnTo>
                    <a:pt x="54" y="39"/>
                  </a:lnTo>
                  <a:lnTo>
                    <a:pt x="53" y="35"/>
                  </a:lnTo>
                  <a:lnTo>
                    <a:pt x="51" y="31"/>
                  </a:lnTo>
                  <a:lnTo>
                    <a:pt x="48" y="27"/>
                  </a:lnTo>
                  <a:lnTo>
                    <a:pt x="43" y="24"/>
                  </a:lnTo>
                  <a:lnTo>
                    <a:pt x="38" y="22"/>
                  </a:lnTo>
                  <a:close/>
                </a:path>
              </a:pathLst>
            </a:custGeom>
            <a:solidFill>
              <a:schemeClr val="accent3"/>
            </a:solidFill>
            <a:ln w="9525">
              <a:solidFill>
                <a:schemeClr val="accent3"/>
              </a:solidFill>
              <a:round/>
              <a:headEnd/>
              <a:tailEnd/>
            </a:ln>
          </p:spPr>
        </p:sp>
        <p:sp>
          <p:nvSpPr>
            <p:cNvPr id="66" name="Freeform 65"/>
            <p:cNvSpPr>
              <a:spLocks/>
            </p:cNvSpPr>
            <p:nvPr/>
          </p:nvSpPr>
          <p:spPr bwMode="auto">
            <a:xfrm>
              <a:off x="715848" y="3856484"/>
              <a:ext cx="16072" cy="16081"/>
            </a:xfrm>
            <a:custGeom>
              <a:avLst/>
              <a:gdLst>
                <a:gd name="T0" fmla="*/ 2147483647 w 54"/>
                <a:gd name="T1" fmla="*/ 2147483647 h 60"/>
                <a:gd name="T2" fmla="*/ 2147483647 w 54"/>
                <a:gd name="T3" fmla="*/ 2147483647 h 60"/>
                <a:gd name="T4" fmla="*/ 2147483647 w 54"/>
                <a:gd name="T5" fmla="*/ 2147483647 h 60"/>
                <a:gd name="T6" fmla="*/ 2147483647 w 54"/>
                <a:gd name="T7" fmla="*/ 2147483647 h 60"/>
                <a:gd name="T8" fmla="*/ 2147483647 w 54"/>
                <a:gd name="T9" fmla="*/ 2147483647 h 60"/>
                <a:gd name="T10" fmla="*/ 2147483647 w 54"/>
                <a:gd name="T11" fmla="*/ 2147483647 h 60"/>
                <a:gd name="T12" fmla="*/ 2147483647 w 54"/>
                <a:gd name="T13" fmla="*/ 2147483647 h 60"/>
                <a:gd name="T14" fmla="*/ 2147483647 w 54"/>
                <a:gd name="T15" fmla="*/ 2147483647 h 60"/>
                <a:gd name="T16" fmla="*/ 2147483647 w 54"/>
                <a:gd name="T17" fmla="*/ 2147483647 h 60"/>
                <a:gd name="T18" fmla="*/ 2147483647 w 54"/>
                <a:gd name="T19" fmla="*/ 0 h 60"/>
                <a:gd name="T20" fmla="*/ 2147483647 w 54"/>
                <a:gd name="T21" fmla="*/ 0 h 60"/>
                <a:gd name="T22" fmla="*/ 2147483647 w 54"/>
                <a:gd name="T23" fmla="*/ 2147483647 h 60"/>
                <a:gd name="T24" fmla="*/ 2147483647 w 54"/>
                <a:gd name="T25" fmla="*/ 2147483647 h 60"/>
                <a:gd name="T26" fmla="*/ 2147483647 w 54"/>
                <a:gd name="T27" fmla="*/ 2147483647 h 60"/>
                <a:gd name="T28" fmla="*/ 2147483647 w 54"/>
                <a:gd name="T29" fmla="*/ 2147483647 h 60"/>
                <a:gd name="T30" fmla="*/ 2147483647 w 54"/>
                <a:gd name="T31" fmla="*/ 2147483647 h 60"/>
                <a:gd name="T32" fmla="*/ 0 w 54"/>
                <a:gd name="T33" fmla="*/ 2147483647 h 60"/>
                <a:gd name="T34" fmla="*/ 0 w 54"/>
                <a:gd name="T35" fmla="*/ 2147483647 h 60"/>
                <a:gd name="T36" fmla="*/ 0 w 54"/>
                <a:gd name="T37" fmla="*/ 2147483647 h 60"/>
                <a:gd name="T38" fmla="*/ 2147483647 w 54"/>
                <a:gd name="T39" fmla="*/ 2147483647 h 60"/>
                <a:gd name="T40" fmla="*/ 2147483647 w 54"/>
                <a:gd name="T41" fmla="*/ 2147483647 h 60"/>
                <a:gd name="T42" fmla="*/ 2147483647 w 54"/>
                <a:gd name="T43" fmla="*/ 2147483647 h 60"/>
                <a:gd name="T44" fmla="*/ 2147483647 w 54"/>
                <a:gd name="T45" fmla="*/ 2147483647 h 60"/>
                <a:gd name="T46" fmla="*/ 2147483647 w 54"/>
                <a:gd name="T47" fmla="*/ 2147483647 h 60"/>
                <a:gd name="T48" fmla="*/ 2147483647 w 54"/>
                <a:gd name="T49" fmla="*/ 2147483647 h 60"/>
                <a:gd name="T50" fmla="*/ 2147483647 w 54"/>
                <a:gd name="T51" fmla="*/ 2147483647 h 60"/>
                <a:gd name="T52" fmla="*/ 2147483647 w 54"/>
                <a:gd name="T53" fmla="*/ 2147483647 h 60"/>
                <a:gd name="T54" fmla="*/ 2147483647 w 54"/>
                <a:gd name="T55" fmla="*/ 2147483647 h 60"/>
                <a:gd name="T56" fmla="*/ 2147483647 w 54"/>
                <a:gd name="T57" fmla="*/ 2147483647 h 60"/>
                <a:gd name="T58" fmla="*/ 2147483647 w 54"/>
                <a:gd name="T59" fmla="*/ 2147483647 h 60"/>
                <a:gd name="T60" fmla="*/ 2147483647 w 54"/>
                <a:gd name="T61" fmla="*/ 2147483647 h 60"/>
                <a:gd name="T62" fmla="*/ 2147483647 w 54"/>
                <a:gd name="T63" fmla="*/ 2147483647 h 60"/>
                <a:gd name="T64" fmla="*/ 2147483647 w 54"/>
                <a:gd name="T65" fmla="*/ 2147483647 h 60"/>
                <a:gd name="T66" fmla="*/ 2147483647 w 54"/>
                <a:gd name="T67" fmla="*/ 2147483647 h 60"/>
                <a:gd name="T68" fmla="*/ 2147483647 w 54"/>
                <a:gd name="T69" fmla="*/ 2147483647 h 60"/>
                <a:gd name="T70" fmla="*/ 2147483647 w 54"/>
                <a:gd name="T71" fmla="*/ 2147483647 h 60"/>
                <a:gd name="T72" fmla="*/ 2147483647 w 54"/>
                <a:gd name="T73" fmla="*/ 2147483647 h 60"/>
                <a:gd name="T74" fmla="*/ 2147483647 w 54"/>
                <a:gd name="T75" fmla="*/ 2147483647 h 60"/>
                <a:gd name="T76" fmla="*/ 2147483647 w 54"/>
                <a:gd name="T77" fmla="*/ 2147483647 h 60"/>
                <a:gd name="T78" fmla="*/ 2147483647 w 54"/>
                <a:gd name="T79" fmla="*/ 2147483647 h 60"/>
                <a:gd name="T80" fmla="*/ 2147483647 w 54"/>
                <a:gd name="T81" fmla="*/ 2147483647 h 60"/>
                <a:gd name="T82" fmla="*/ 2147483647 w 54"/>
                <a:gd name="T83" fmla="*/ 2147483647 h 60"/>
                <a:gd name="T84" fmla="*/ 2147483647 w 54"/>
                <a:gd name="T85" fmla="*/ 2147483647 h 60"/>
                <a:gd name="T86" fmla="*/ 2147483647 w 54"/>
                <a:gd name="T87" fmla="*/ 2147483647 h 60"/>
                <a:gd name="T88" fmla="*/ 2147483647 w 54"/>
                <a:gd name="T89" fmla="*/ 2147483647 h 60"/>
                <a:gd name="T90" fmla="*/ 2147483647 w 54"/>
                <a:gd name="T91" fmla="*/ 2147483647 h 60"/>
                <a:gd name="T92" fmla="*/ 2147483647 w 54"/>
                <a:gd name="T93" fmla="*/ 2147483647 h 60"/>
                <a:gd name="T94" fmla="*/ 2147483647 w 54"/>
                <a:gd name="T95" fmla="*/ 2147483647 h 60"/>
                <a:gd name="T96" fmla="*/ 2147483647 w 54"/>
                <a:gd name="T97" fmla="*/ 2147483647 h 60"/>
                <a:gd name="T98" fmla="*/ 2147483647 w 54"/>
                <a:gd name="T99" fmla="*/ 2147483647 h 60"/>
                <a:gd name="T100" fmla="*/ 2147483647 w 54"/>
                <a:gd name="T101" fmla="*/ 2147483647 h 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
                <a:gd name="T154" fmla="*/ 0 h 60"/>
                <a:gd name="T155" fmla="*/ 54 w 54"/>
                <a:gd name="T156" fmla="*/ 60 h 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 h="60">
                  <a:moveTo>
                    <a:pt x="38" y="22"/>
                  </a:moveTo>
                  <a:lnTo>
                    <a:pt x="35" y="20"/>
                  </a:lnTo>
                  <a:lnTo>
                    <a:pt x="32" y="18"/>
                  </a:lnTo>
                  <a:lnTo>
                    <a:pt x="31" y="16"/>
                  </a:lnTo>
                  <a:lnTo>
                    <a:pt x="30" y="14"/>
                  </a:lnTo>
                  <a:lnTo>
                    <a:pt x="30" y="10"/>
                  </a:lnTo>
                  <a:lnTo>
                    <a:pt x="27" y="6"/>
                  </a:lnTo>
                  <a:lnTo>
                    <a:pt x="25" y="2"/>
                  </a:lnTo>
                  <a:lnTo>
                    <a:pt x="22" y="1"/>
                  </a:lnTo>
                  <a:lnTo>
                    <a:pt x="19" y="0"/>
                  </a:lnTo>
                  <a:lnTo>
                    <a:pt x="16" y="0"/>
                  </a:lnTo>
                  <a:lnTo>
                    <a:pt x="10" y="2"/>
                  </a:lnTo>
                  <a:lnTo>
                    <a:pt x="5" y="6"/>
                  </a:lnTo>
                  <a:lnTo>
                    <a:pt x="3" y="6"/>
                  </a:lnTo>
                  <a:lnTo>
                    <a:pt x="2" y="7"/>
                  </a:lnTo>
                  <a:lnTo>
                    <a:pt x="1" y="8"/>
                  </a:lnTo>
                  <a:lnTo>
                    <a:pt x="0" y="9"/>
                  </a:lnTo>
                  <a:lnTo>
                    <a:pt x="0" y="12"/>
                  </a:lnTo>
                  <a:lnTo>
                    <a:pt x="0" y="16"/>
                  </a:lnTo>
                  <a:lnTo>
                    <a:pt x="2" y="20"/>
                  </a:lnTo>
                  <a:lnTo>
                    <a:pt x="7" y="22"/>
                  </a:lnTo>
                  <a:lnTo>
                    <a:pt x="12" y="24"/>
                  </a:lnTo>
                  <a:lnTo>
                    <a:pt x="18" y="25"/>
                  </a:lnTo>
                  <a:lnTo>
                    <a:pt x="22" y="27"/>
                  </a:lnTo>
                  <a:lnTo>
                    <a:pt x="26" y="29"/>
                  </a:lnTo>
                  <a:lnTo>
                    <a:pt x="27" y="31"/>
                  </a:lnTo>
                  <a:lnTo>
                    <a:pt x="28" y="33"/>
                  </a:lnTo>
                  <a:lnTo>
                    <a:pt x="28" y="35"/>
                  </a:lnTo>
                  <a:lnTo>
                    <a:pt x="27" y="38"/>
                  </a:lnTo>
                  <a:lnTo>
                    <a:pt x="22" y="41"/>
                  </a:lnTo>
                  <a:lnTo>
                    <a:pt x="17" y="43"/>
                  </a:lnTo>
                  <a:lnTo>
                    <a:pt x="14" y="44"/>
                  </a:lnTo>
                  <a:lnTo>
                    <a:pt x="12" y="45"/>
                  </a:lnTo>
                  <a:lnTo>
                    <a:pt x="11" y="47"/>
                  </a:lnTo>
                  <a:lnTo>
                    <a:pt x="10" y="48"/>
                  </a:lnTo>
                  <a:lnTo>
                    <a:pt x="11" y="50"/>
                  </a:lnTo>
                  <a:lnTo>
                    <a:pt x="12" y="53"/>
                  </a:lnTo>
                  <a:lnTo>
                    <a:pt x="14" y="55"/>
                  </a:lnTo>
                  <a:lnTo>
                    <a:pt x="17" y="57"/>
                  </a:lnTo>
                  <a:lnTo>
                    <a:pt x="22" y="59"/>
                  </a:lnTo>
                  <a:lnTo>
                    <a:pt x="27" y="60"/>
                  </a:lnTo>
                  <a:lnTo>
                    <a:pt x="38" y="55"/>
                  </a:lnTo>
                  <a:lnTo>
                    <a:pt x="48" y="48"/>
                  </a:lnTo>
                  <a:lnTo>
                    <a:pt x="52" y="46"/>
                  </a:lnTo>
                  <a:lnTo>
                    <a:pt x="54" y="43"/>
                  </a:lnTo>
                  <a:lnTo>
                    <a:pt x="54" y="39"/>
                  </a:lnTo>
                  <a:lnTo>
                    <a:pt x="53" y="35"/>
                  </a:lnTo>
                  <a:lnTo>
                    <a:pt x="51" y="31"/>
                  </a:lnTo>
                  <a:lnTo>
                    <a:pt x="48" y="27"/>
                  </a:lnTo>
                  <a:lnTo>
                    <a:pt x="43" y="24"/>
                  </a:lnTo>
                  <a:lnTo>
                    <a:pt x="38" y="22"/>
                  </a:lnTo>
                </a:path>
              </a:pathLst>
            </a:custGeom>
            <a:solidFill>
              <a:schemeClr val="accent3"/>
            </a:solidFill>
            <a:ln w="0">
              <a:solidFill>
                <a:schemeClr val="accent3"/>
              </a:solidFill>
              <a:round/>
              <a:headEnd/>
              <a:tailEnd/>
            </a:ln>
          </p:spPr>
        </p:sp>
        <p:sp>
          <p:nvSpPr>
            <p:cNvPr id="67" name="Freeform 66"/>
            <p:cNvSpPr>
              <a:spLocks/>
            </p:cNvSpPr>
            <p:nvPr/>
          </p:nvSpPr>
          <p:spPr bwMode="auto">
            <a:xfrm>
              <a:off x="691739" y="3864525"/>
              <a:ext cx="24108" cy="8040"/>
            </a:xfrm>
            <a:custGeom>
              <a:avLst/>
              <a:gdLst>
                <a:gd name="T0" fmla="*/ 2147483647 w 77"/>
                <a:gd name="T1" fmla="*/ 2147483647 h 53"/>
                <a:gd name="T2" fmla="*/ 2147483647 w 77"/>
                <a:gd name="T3" fmla="*/ 2147483647 h 53"/>
                <a:gd name="T4" fmla="*/ 2147483647 w 77"/>
                <a:gd name="T5" fmla="*/ 2147483647 h 53"/>
                <a:gd name="T6" fmla="*/ 2147483647 w 77"/>
                <a:gd name="T7" fmla="*/ 2147483647 h 53"/>
                <a:gd name="T8" fmla="*/ 2147483647 w 77"/>
                <a:gd name="T9" fmla="*/ 2147483647 h 53"/>
                <a:gd name="T10" fmla="*/ 2147483647 w 77"/>
                <a:gd name="T11" fmla="*/ 2147483647 h 53"/>
                <a:gd name="T12" fmla="*/ 2147483647 w 77"/>
                <a:gd name="T13" fmla="*/ 2147483647 h 53"/>
                <a:gd name="T14" fmla="*/ 2147483647 w 77"/>
                <a:gd name="T15" fmla="*/ 1044587759 h 53"/>
                <a:gd name="T16" fmla="*/ 2147483647 w 77"/>
                <a:gd name="T17" fmla="*/ 0 h 53"/>
                <a:gd name="T18" fmla="*/ 2147483647 w 77"/>
                <a:gd name="T19" fmla="*/ 0 h 53"/>
                <a:gd name="T20" fmla="*/ 2147483647 w 77"/>
                <a:gd name="T21" fmla="*/ 1044587759 h 53"/>
                <a:gd name="T22" fmla="*/ 2147483647 w 77"/>
                <a:gd name="T23" fmla="*/ 2083394383 h 53"/>
                <a:gd name="T24" fmla="*/ 2147483647 w 77"/>
                <a:gd name="T25" fmla="*/ 2147483647 h 53"/>
                <a:gd name="T26" fmla="*/ 2147483647 w 77"/>
                <a:gd name="T27" fmla="*/ 2147483647 h 53"/>
                <a:gd name="T28" fmla="*/ 2147483647 w 77"/>
                <a:gd name="T29" fmla="*/ 2147483647 h 53"/>
                <a:gd name="T30" fmla="*/ 2147483647 w 77"/>
                <a:gd name="T31" fmla="*/ 2147483647 h 53"/>
                <a:gd name="T32" fmla="*/ 2147483647 w 77"/>
                <a:gd name="T33" fmla="*/ 2147483647 h 53"/>
                <a:gd name="T34" fmla="*/ 2147483647 w 77"/>
                <a:gd name="T35" fmla="*/ 2147483647 h 53"/>
                <a:gd name="T36" fmla="*/ 2147483647 w 77"/>
                <a:gd name="T37" fmla="*/ 2147483647 h 53"/>
                <a:gd name="T38" fmla="*/ 2147483647 w 77"/>
                <a:gd name="T39" fmla="*/ 2147483647 h 53"/>
                <a:gd name="T40" fmla="*/ 2147483647 w 77"/>
                <a:gd name="T41" fmla="*/ 2147483647 h 53"/>
                <a:gd name="T42" fmla="*/ 2147483647 w 77"/>
                <a:gd name="T43" fmla="*/ 2147483647 h 53"/>
                <a:gd name="T44" fmla="*/ 2147483647 w 77"/>
                <a:gd name="T45" fmla="*/ 2147483647 h 53"/>
                <a:gd name="T46" fmla="*/ 2147483647 w 77"/>
                <a:gd name="T47" fmla="*/ 2147483647 h 53"/>
                <a:gd name="T48" fmla="*/ 2147483647 w 77"/>
                <a:gd name="T49" fmla="*/ 2147483647 h 53"/>
                <a:gd name="T50" fmla="*/ 0 w 77"/>
                <a:gd name="T51" fmla="*/ 2147483647 h 53"/>
                <a:gd name="T52" fmla="*/ 0 w 77"/>
                <a:gd name="T53" fmla="*/ 2147483647 h 53"/>
                <a:gd name="T54" fmla="*/ 2147483647 w 77"/>
                <a:gd name="T55" fmla="*/ 2147483647 h 53"/>
                <a:gd name="T56" fmla="*/ 2147483647 w 77"/>
                <a:gd name="T57" fmla="*/ 2147483647 h 53"/>
                <a:gd name="T58" fmla="*/ 2147483647 w 77"/>
                <a:gd name="T59" fmla="*/ 2147483647 h 53"/>
                <a:gd name="T60" fmla="*/ 2147483647 w 77"/>
                <a:gd name="T61" fmla="*/ 2147483647 h 53"/>
                <a:gd name="T62" fmla="*/ 2147483647 w 77"/>
                <a:gd name="T63" fmla="*/ 2147483647 h 53"/>
                <a:gd name="T64" fmla="*/ 2147483647 w 77"/>
                <a:gd name="T65" fmla="*/ 2147483647 h 53"/>
                <a:gd name="T66" fmla="*/ 2147483647 w 77"/>
                <a:gd name="T67" fmla="*/ 2147483647 h 53"/>
                <a:gd name="T68" fmla="*/ 2147483647 w 77"/>
                <a:gd name="T69" fmla="*/ 2147483647 h 53"/>
                <a:gd name="T70" fmla="*/ 2147483647 w 77"/>
                <a:gd name="T71" fmla="*/ 2147483647 h 53"/>
                <a:gd name="T72" fmla="*/ 2147483647 w 77"/>
                <a:gd name="T73" fmla="*/ 2147483647 h 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53"/>
                <a:gd name="T113" fmla="*/ 77 w 77"/>
                <a:gd name="T114" fmla="*/ 53 h 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53">
                  <a:moveTo>
                    <a:pt x="55" y="20"/>
                  </a:moveTo>
                  <a:lnTo>
                    <a:pt x="54" y="15"/>
                  </a:lnTo>
                  <a:lnTo>
                    <a:pt x="51" y="10"/>
                  </a:lnTo>
                  <a:lnTo>
                    <a:pt x="49" y="8"/>
                  </a:lnTo>
                  <a:lnTo>
                    <a:pt x="47" y="6"/>
                  </a:lnTo>
                  <a:lnTo>
                    <a:pt x="49" y="5"/>
                  </a:lnTo>
                  <a:lnTo>
                    <a:pt x="50" y="4"/>
                  </a:lnTo>
                  <a:lnTo>
                    <a:pt x="57" y="1"/>
                  </a:lnTo>
                  <a:lnTo>
                    <a:pt x="63" y="0"/>
                  </a:lnTo>
                  <a:lnTo>
                    <a:pt x="65" y="0"/>
                  </a:lnTo>
                  <a:lnTo>
                    <a:pt x="67" y="1"/>
                  </a:lnTo>
                  <a:lnTo>
                    <a:pt x="69" y="2"/>
                  </a:lnTo>
                  <a:lnTo>
                    <a:pt x="71" y="4"/>
                  </a:lnTo>
                  <a:lnTo>
                    <a:pt x="75" y="13"/>
                  </a:lnTo>
                  <a:lnTo>
                    <a:pt x="77" y="21"/>
                  </a:lnTo>
                  <a:lnTo>
                    <a:pt x="77" y="25"/>
                  </a:lnTo>
                  <a:lnTo>
                    <a:pt x="76" y="28"/>
                  </a:lnTo>
                  <a:lnTo>
                    <a:pt x="74" y="30"/>
                  </a:lnTo>
                  <a:lnTo>
                    <a:pt x="71" y="31"/>
                  </a:lnTo>
                  <a:lnTo>
                    <a:pt x="55" y="39"/>
                  </a:lnTo>
                  <a:lnTo>
                    <a:pt x="38" y="46"/>
                  </a:lnTo>
                  <a:lnTo>
                    <a:pt x="29" y="49"/>
                  </a:lnTo>
                  <a:lnTo>
                    <a:pt x="20" y="51"/>
                  </a:lnTo>
                  <a:lnTo>
                    <a:pt x="11" y="53"/>
                  </a:lnTo>
                  <a:lnTo>
                    <a:pt x="1" y="53"/>
                  </a:lnTo>
                  <a:lnTo>
                    <a:pt x="0" y="49"/>
                  </a:lnTo>
                  <a:lnTo>
                    <a:pt x="0" y="46"/>
                  </a:lnTo>
                  <a:lnTo>
                    <a:pt x="1" y="43"/>
                  </a:lnTo>
                  <a:lnTo>
                    <a:pt x="3" y="40"/>
                  </a:lnTo>
                  <a:lnTo>
                    <a:pt x="10" y="37"/>
                  </a:lnTo>
                  <a:lnTo>
                    <a:pt x="20" y="34"/>
                  </a:lnTo>
                  <a:lnTo>
                    <a:pt x="30" y="32"/>
                  </a:lnTo>
                  <a:lnTo>
                    <a:pt x="40" y="29"/>
                  </a:lnTo>
                  <a:lnTo>
                    <a:pt x="44" y="27"/>
                  </a:lnTo>
                  <a:lnTo>
                    <a:pt x="49" y="25"/>
                  </a:lnTo>
                  <a:lnTo>
                    <a:pt x="53" y="23"/>
                  </a:lnTo>
                  <a:lnTo>
                    <a:pt x="55" y="20"/>
                  </a:lnTo>
                  <a:close/>
                </a:path>
              </a:pathLst>
            </a:custGeom>
            <a:solidFill>
              <a:schemeClr val="tx1">
                <a:lumMod val="50000"/>
                <a:lumOff val="50000"/>
              </a:schemeClr>
            </a:solidFill>
            <a:ln w="9525">
              <a:solidFill>
                <a:schemeClr val="tx1">
                  <a:lumMod val="50000"/>
                  <a:lumOff val="50000"/>
                </a:schemeClr>
              </a:solidFill>
              <a:round/>
              <a:headEnd/>
              <a:tailEnd/>
            </a:ln>
          </p:spPr>
        </p:sp>
        <p:sp>
          <p:nvSpPr>
            <p:cNvPr id="68" name="Freeform 67"/>
            <p:cNvSpPr>
              <a:spLocks/>
            </p:cNvSpPr>
            <p:nvPr/>
          </p:nvSpPr>
          <p:spPr bwMode="auto">
            <a:xfrm>
              <a:off x="675667" y="3864525"/>
              <a:ext cx="16072" cy="16081"/>
            </a:xfrm>
            <a:custGeom>
              <a:avLst/>
              <a:gdLst>
                <a:gd name="T0" fmla="*/ 2147483647 w 55"/>
                <a:gd name="T1" fmla="*/ 2147483647 h 70"/>
                <a:gd name="T2" fmla="*/ 2147483647 w 55"/>
                <a:gd name="T3" fmla="*/ 2147483647 h 70"/>
                <a:gd name="T4" fmla="*/ 2147483647 w 55"/>
                <a:gd name="T5" fmla="*/ 2147483647 h 70"/>
                <a:gd name="T6" fmla="*/ 2147483647 w 55"/>
                <a:gd name="T7" fmla="*/ 0 h 70"/>
                <a:gd name="T8" fmla="*/ 2147483647 w 55"/>
                <a:gd name="T9" fmla="*/ 2147483647 h 70"/>
                <a:gd name="T10" fmla="*/ 2147483647 w 55"/>
                <a:gd name="T11" fmla="*/ 2147483647 h 70"/>
                <a:gd name="T12" fmla="*/ 2147483647 w 55"/>
                <a:gd name="T13" fmla="*/ 2147483647 h 70"/>
                <a:gd name="T14" fmla="*/ 2147483647 w 55"/>
                <a:gd name="T15" fmla="*/ 2147483647 h 70"/>
                <a:gd name="T16" fmla="*/ 2147483647 w 55"/>
                <a:gd name="T17" fmla="*/ 2147483647 h 70"/>
                <a:gd name="T18" fmla="*/ 2147483647 w 55"/>
                <a:gd name="T19" fmla="*/ 2147483647 h 70"/>
                <a:gd name="T20" fmla="*/ 2147483647 w 55"/>
                <a:gd name="T21" fmla="*/ 2147483647 h 70"/>
                <a:gd name="T22" fmla="*/ 2147483647 w 55"/>
                <a:gd name="T23" fmla="*/ 2147483647 h 70"/>
                <a:gd name="T24" fmla="*/ 0 w 55"/>
                <a:gd name="T25" fmla="*/ 2147483647 h 70"/>
                <a:gd name="T26" fmla="*/ 2147483647 w 55"/>
                <a:gd name="T27" fmla="*/ 2147483647 h 70"/>
                <a:gd name="T28" fmla="*/ 2147483647 w 55"/>
                <a:gd name="T29" fmla="*/ 2147483647 h 70"/>
                <a:gd name="T30" fmla="*/ 2147483647 w 55"/>
                <a:gd name="T31" fmla="*/ 2147483647 h 70"/>
                <a:gd name="T32" fmla="*/ 2147483647 w 55"/>
                <a:gd name="T33" fmla="*/ 2147483647 h 70"/>
                <a:gd name="T34" fmla="*/ 2147483647 w 55"/>
                <a:gd name="T35" fmla="*/ 2147483647 h 70"/>
                <a:gd name="T36" fmla="*/ 2147483647 w 55"/>
                <a:gd name="T37" fmla="*/ 2147483647 h 70"/>
                <a:gd name="T38" fmla="*/ 2147483647 w 55"/>
                <a:gd name="T39" fmla="*/ 2147483647 h 70"/>
                <a:gd name="T40" fmla="*/ 2147483647 w 55"/>
                <a:gd name="T41" fmla="*/ 2147483647 h 70"/>
                <a:gd name="T42" fmla="*/ 2147483647 w 55"/>
                <a:gd name="T43" fmla="*/ 2147483647 h 70"/>
                <a:gd name="T44" fmla="*/ 2147483647 w 55"/>
                <a:gd name="T45" fmla="*/ 2147483647 h 70"/>
                <a:gd name="T46" fmla="*/ 2147483647 w 55"/>
                <a:gd name="T47" fmla="*/ 2147483647 h 70"/>
                <a:gd name="T48" fmla="*/ 2147483647 w 55"/>
                <a:gd name="T49" fmla="*/ 2147483647 h 70"/>
                <a:gd name="T50" fmla="*/ 2147483647 w 55"/>
                <a:gd name="T51" fmla="*/ 2147483647 h 70"/>
                <a:gd name="T52" fmla="*/ 2147483647 w 55"/>
                <a:gd name="T53" fmla="*/ 2147483647 h 70"/>
                <a:gd name="T54" fmla="*/ 2147483647 w 55"/>
                <a:gd name="T55" fmla="*/ 2147483647 h 70"/>
                <a:gd name="T56" fmla="*/ 2147483647 w 55"/>
                <a:gd name="T57" fmla="*/ 2147483647 h 70"/>
                <a:gd name="T58" fmla="*/ 2147483647 w 55"/>
                <a:gd name="T59" fmla="*/ 2147483647 h 70"/>
                <a:gd name="T60" fmla="*/ 2147483647 w 55"/>
                <a:gd name="T61" fmla="*/ 2147483647 h 70"/>
                <a:gd name="T62" fmla="*/ 2147483647 w 55"/>
                <a:gd name="T63" fmla="*/ 2147483647 h 70"/>
                <a:gd name="T64" fmla="*/ 2147483647 w 55"/>
                <a:gd name="T65" fmla="*/ 2147483647 h 70"/>
                <a:gd name="T66" fmla="*/ 2147483647 w 55"/>
                <a:gd name="T67" fmla="*/ 2147483647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0"/>
                <a:gd name="T104" fmla="*/ 55 w 55"/>
                <a:gd name="T105" fmla="*/ 70 h 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0">
                  <a:moveTo>
                    <a:pt x="33" y="16"/>
                  </a:moveTo>
                  <a:lnTo>
                    <a:pt x="34" y="12"/>
                  </a:lnTo>
                  <a:lnTo>
                    <a:pt x="33" y="9"/>
                  </a:lnTo>
                  <a:lnTo>
                    <a:pt x="31" y="6"/>
                  </a:lnTo>
                  <a:lnTo>
                    <a:pt x="28" y="4"/>
                  </a:lnTo>
                  <a:lnTo>
                    <a:pt x="24" y="2"/>
                  </a:lnTo>
                  <a:lnTo>
                    <a:pt x="20" y="1"/>
                  </a:lnTo>
                  <a:lnTo>
                    <a:pt x="16" y="0"/>
                  </a:lnTo>
                  <a:lnTo>
                    <a:pt x="12" y="0"/>
                  </a:lnTo>
                  <a:lnTo>
                    <a:pt x="9" y="5"/>
                  </a:lnTo>
                  <a:lnTo>
                    <a:pt x="6" y="10"/>
                  </a:lnTo>
                  <a:lnTo>
                    <a:pt x="10" y="13"/>
                  </a:lnTo>
                  <a:lnTo>
                    <a:pt x="14" y="15"/>
                  </a:lnTo>
                  <a:lnTo>
                    <a:pt x="17" y="18"/>
                  </a:lnTo>
                  <a:lnTo>
                    <a:pt x="20" y="21"/>
                  </a:lnTo>
                  <a:lnTo>
                    <a:pt x="21" y="24"/>
                  </a:lnTo>
                  <a:lnTo>
                    <a:pt x="21" y="27"/>
                  </a:lnTo>
                  <a:lnTo>
                    <a:pt x="20" y="29"/>
                  </a:lnTo>
                  <a:lnTo>
                    <a:pt x="17" y="32"/>
                  </a:lnTo>
                  <a:lnTo>
                    <a:pt x="16" y="33"/>
                  </a:lnTo>
                  <a:lnTo>
                    <a:pt x="15" y="35"/>
                  </a:lnTo>
                  <a:lnTo>
                    <a:pt x="13" y="36"/>
                  </a:lnTo>
                  <a:lnTo>
                    <a:pt x="11" y="37"/>
                  </a:lnTo>
                  <a:lnTo>
                    <a:pt x="6" y="39"/>
                  </a:lnTo>
                  <a:lnTo>
                    <a:pt x="1" y="42"/>
                  </a:lnTo>
                  <a:lnTo>
                    <a:pt x="0" y="44"/>
                  </a:lnTo>
                  <a:lnTo>
                    <a:pt x="0" y="47"/>
                  </a:lnTo>
                  <a:lnTo>
                    <a:pt x="1" y="48"/>
                  </a:lnTo>
                  <a:lnTo>
                    <a:pt x="2" y="49"/>
                  </a:lnTo>
                  <a:lnTo>
                    <a:pt x="7" y="51"/>
                  </a:lnTo>
                  <a:lnTo>
                    <a:pt x="12" y="54"/>
                  </a:lnTo>
                  <a:lnTo>
                    <a:pt x="12" y="57"/>
                  </a:lnTo>
                  <a:lnTo>
                    <a:pt x="12" y="59"/>
                  </a:lnTo>
                  <a:lnTo>
                    <a:pt x="16" y="60"/>
                  </a:lnTo>
                  <a:lnTo>
                    <a:pt x="20" y="61"/>
                  </a:lnTo>
                  <a:lnTo>
                    <a:pt x="22" y="62"/>
                  </a:lnTo>
                  <a:lnTo>
                    <a:pt x="24" y="62"/>
                  </a:lnTo>
                  <a:lnTo>
                    <a:pt x="26" y="61"/>
                  </a:lnTo>
                  <a:lnTo>
                    <a:pt x="28" y="59"/>
                  </a:lnTo>
                  <a:lnTo>
                    <a:pt x="30" y="63"/>
                  </a:lnTo>
                  <a:lnTo>
                    <a:pt x="30" y="65"/>
                  </a:lnTo>
                  <a:lnTo>
                    <a:pt x="28" y="67"/>
                  </a:lnTo>
                  <a:lnTo>
                    <a:pt x="28" y="70"/>
                  </a:lnTo>
                  <a:lnTo>
                    <a:pt x="32" y="70"/>
                  </a:lnTo>
                  <a:lnTo>
                    <a:pt x="35" y="69"/>
                  </a:lnTo>
                  <a:lnTo>
                    <a:pt x="36" y="69"/>
                  </a:lnTo>
                  <a:lnTo>
                    <a:pt x="37" y="68"/>
                  </a:lnTo>
                  <a:lnTo>
                    <a:pt x="38" y="66"/>
                  </a:lnTo>
                  <a:lnTo>
                    <a:pt x="38" y="65"/>
                  </a:lnTo>
                  <a:lnTo>
                    <a:pt x="40" y="60"/>
                  </a:lnTo>
                  <a:lnTo>
                    <a:pt x="41" y="56"/>
                  </a:lnTo>
                  <a:lnTo>
                    <a:pt x="41" y="51"/>
                  </a:lnTo>
                  <a:lnTo>
                    <a:pt x="40" y="47"/>
                  </a:lnTo>
                  <a:lnTo>
                    <a:pt x="39" y="37"/>
                  </a:lnTo>
                  <a:lnTo>
                    <a:pt x="38" y="32"/>
                  </a:lnTo>
                  <a:lnTo>
                    <a:pt x="39" y="28"/>
                  </a:lnTo>
                  <a:lnTo>
                    <a:pt x="41" y="25"/>
                  </a:lnTo>
                  <a:lnTo>
                    <a:pt x="43" y="22"/>
                  </a:lnTo>
                  <a:lnTo>
                    <a:pt x="46" y="19"/>
                  </a:lnTo>
                  <a:lnTo>
                    <a:pt x="52" y="14"/>
                  </a:lnTo>
                  <a:lnTo>
                    <a:pt x="55" y="10"/>
                  </a:lnTo>
                  <a:lnTo>
                    <a:pt x="55" y="9"/>
                  </a:lnTo>
                  <a:lnTo>
                    <a:pt x="52" y="7"/>
                  </a:lnTo>
                  <a:lnTo>
                    <a:pt x="49" y="6"/>
                  </a:lnTo>
                  <a:lnTo>
                    <a:pt x="46" y="6"/>
                  </a:lnTo>
                  <a:lnTo>
                    <a:pt x="39" y="5"/>
                  </a:lnTo>
                  <a:lnTo>
                    <a:pt x="33" y="5"/>
                  </a:lnTo>
                  <a:lnTo>
                    <a:pt x="33" y="10"/>
                  </a:lnTo>
                  <a:lnTo>
                    <a:pt x="33" y="16"/>
                  </a:lnTo>
                  <a:close/>
                </a:path>
              </a:pathLst>
            </a:custGeom>
            <a:solidFill>
              <a:schemeClr val="accent3"/>
            </a:solidFill>
            <a:ln w="9525">
              <a:solidFill>
                <a:schemeClr val="accent3"/>
              </a:solidFill>
              <a:round/>
              <a:headEnd/>
              <a:tailEnd/>
            </a:ln>
          </p:spPr>
        </p:sp>
        <p:sp>
          <p:nvSpPr>
            <p:cNvPr id="69" name="Freeform 68"/>
            <p:cNvSpPr>
              <a:spLocks/>
            </p:cNvSpPr>
            <p:nvPr/>
          </p:nvSpPr>
          <p:spPr bwMode="auto">
            <a:xfrm>
              <a:off x="675667" y="3864525"/>
              <a:ext cx="16072" cy="16081"/>
            </a:xfrm>
            <a:custGeom>
              <a:avLst/>
              <a:gdLst>
                <a:gd name="T0" fmla="*/ 2147483647 w 55"/>
                <a:gd name="T1" fmla="*/ 2147483647 h 70"/>
                <a:gd name="T2" fmla="*/ 2147483647 w 55"/>
                <a:gd name="T3" fmla="*/ 2147483647 h 70"/>
                <a:gd name="T4" fmla="*/ 2147483647 w 55"/>
                <a:gd name="T5" fmla="*/ 2147483647 h 70"/>
                <a:gd name="T6" fmla="*/ 2147483647 w 55"/>
                <a:gd name="T7" fmla="*/ 0 h 70"/>
                <a:gd name="T8" fmla="*/ 2147483647 w 55"/>
                <a:gd name="T9" fmla="*/ 2147483647 h 70"/>
                <a:gd name="T10" fmla="*/ 2147483647 w 55"/>
                <a:gd name="T11" fmla="*/ 2147483647 h 70"/>
                <a:gd name="T12" fmla="*/ 2147483647 w 55"/>
                <a:gd name="T13" fmla="*/ 2147483647 h 70"/>
                <a:gd name="T14" fmla="*/ 2147483647 w 55"/>
                <a:gd name="T15" fmla="*/ 2147483647 h 70"/>
                <a:gd name="T16" fmla="*/ 2147483647 w 55"/>
                <a:gd name="T17" fmla="*/ 2147483647 h 70"/>
                <a:gd name="T18" fmla="*/ 2147483647 w 55"/>
                <a:gd name="T19" fmla="*/ 2147483647 h 70"/>
                <a:gd name="T20" fmla="*/ 2147483647 w 55"/>
                <a:gd name="T21" fmla="*/ 2147483647 h 70"/>
                <a:gd name="T22" fmla="*/ 2147483647 w 55"/>
                <a:gd name="T23" fmla="*/ 2147483647 h 70"/>
                <a:gd name="T24" fmla="*/ 0 w 55"/>
                <a:gd name="T25" fmla="*/ 2147483647 h 70"/>
                <a:gd name="T26" fmla="*/ 2147483647 w 55"/>
                <a:gd name="T27" fmla="*/ 2147483647 h 70"/>
                <a:gd name="T28" fmla="*/ 2147483647 w 55"/>
                <a:gd name="T29" fmla="*/ 2147483647 h 70"/>
                <a:gd name="T30" fmla="*/ 2147483647 w 55"/>
                <a:gd name="T31" fmla="*/ 2147483647 h 70"/>
                <a:gd name="T32" fmla="*/ 2147483647 w 55"/>
                <a:gd name="T33" fmla="*/ 2147483647 h 70"/>
                <a:gd name="T34" fmla="*/ 2147483647 w 55"/>
                <a:gd name="T35" fmla="*/ 2147483647 h 70"/>
                <a:gd name="T36" fmla="*/ 2147483647 w 55"/>
                <a:gd name="T37" fmla="*/ 2147483647 h 70"/>
                <a:gd name="T38" fmla="*/ 2147483647 w 55"/>
                <a:gd name="T39" fmla="*/ 2147483647 h 70"/>
                <a:gd name="T40" fmla="*/ 2147483647 w 55"/>
                <a:gd name="T41" fmla="*/ 2147483647 h 70"/>
                <a:gd name="T42" fmla="*/ 2147483647 w 55"/>
                <a:gd name="T43" fmla="*/ 2147483647 h 70"/>
                <a:gd name="T44" fmla="*/ 2147483647 w 55"/>
                <a:gd name="T45" fmla="*/ 2147483647 h 70"/>
                <a:gd name="T46" fmla="*/ 2147483647 w 55"/>
                <a:gd name="T47" fmla="*/ 2147483647 h 70"/>
                <a:gd name="T48" fmla="*/ 2147483647 w 55"/>
                <a:gd name="T49" fmla="*/ 2147483647 h 70"/>
                <a:gd name="T50" fmla="*/ 2147483647 w 55"/>
                <a:gd name="T51" fmla="*/ 2147483647 h 70"/>
                <a:gd name="T52" fmla="*/ 2147483647 w 55"/>
                <a:gd name="T53" fmla="*/ 2147483647 h 70"/>
                <a:gd name="T54" fmla="*/ 2147483647 w 55"/>
                <a:gd name="T55" fmla="*/ 2147483647 h 70"/>
                <a:gd name="T56" fmla="*/ 2147483647 w 55"/>
                <a:gd name="T57" fmla="*/ 2147483647 h 70"/>
                <a:gd name="T58" fmla="*/ 2147483647 w 55"/>
                <a:gd name="T59" fmla="*/ 2147483647 h 70"/>
                <a:gd name="T60" fmla="*/ 2147483647 w 55"/>
                <a:gd name="T61" fmla="*/ 2147483647 h 70"/>
                <a:gd name="T62" fmla="*/ 2147483647 w 55"/>
                <a:gd name="T63" fmla="*/ 2147483647 h 70"/>
                <a:gd name="T64" fmla="*/ 2147483647 w 55"/>
                <a:gd name="T65" fmla="*/ 2147483647 h 70"/>
                <a:gd name="T66" fmla="*/ 2147483647 w 55"/>
                <a:gd name="T67" fmla="*/ 2147483647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0"/>
                <a:gd name="T104" fmla="*/ 55 w 55"/>
                <a:gd name="T105" fmla="*/ 70 h 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0">
                  <a:moveTo>
                    <a:pt x="33" y="16"/>
                  </a:moveTo>
                  <a:lnTo>
                    <a:pt x="34" y="12"/>
                  </a:lnTo>
                  <a:lnTo>
                    <a:pt x="33" y="9"/>
                  </a:lnTo>
                  <a:lnTo>
                    <a:pt x="31" y="6"/>
                  </a:lnTo>
                  <a:lnTo>
                    <a:pt x="28" y="4"/>
                  </a:lnTo>
                  <a:lnTo>
                    <a:pt x="24" y="2"/>
                  </a:lnTo>
                  <a:lnTo>
                    <a:pt x="20" y="1"/>
                  </a:lnTo>
                  <a:lnTo>
                    <a:pt x="16" y="0"/>
                  </a:lnTo>
                  <a:lnTo>
                    <a:pt x="12" y="0"/>
                  </a:lnTo>
                  <a:lnTo>
                    <a:pt x="9" y="5"/>
                  </a:lnTo>
                  <a:lnTo>
                    <a:pt x="6" y="10"/>
                  </a:lnTo>
                  <a:lnTo>
                    <a:pt x="10" y="13"/>
                  </a:lnTo>
                  <a:lnTo>
                    <a:pt x="14" y="15"/>
                  </a:lnTo>
                  <a:lnTo>
                    <a:pt x="17" y="18"/>
                  </a:lnTo>
                  <a:lnTo>
                    <a:pt x="20" y="21"/>
                  </a:lnTo>
                  <a:lnTo>
                    <a:pt x="21" y="24"/>
                  </a:lnTo>
                  <a:lnTo>
                    <a:pt x="21" y="27"/>
                  </a:lnTo>
                  <a:lnTo>
                    <a:pt x="20" y="29"/>
                  </a:lnTo>
                  <a:lnTo>
                    <a:pt x="17" y="32"/>
                  </a:lnTo>
                  <a:lnTo>
                    <a:pt x="16" y="33"/>
                  </a:lnTo>
                  <a:lnTo>
                    <a:pt x="15" y="35"/>
                  </a:lnTo>
                  <a:lnTo>
                    <a:pt x="13" y="36"/>
                  </a:lnTo>
                  <a:lnTo>
                    <a:pt x="11" y="37"/>
                  </a:lnTo>
                  <a:lnTo>
                    <a:pt x="6" y="39"/>
                  </a:lnTo>
                  <a:lnTo>
                    <a:pt x="1" y="42"/>
                  </a:lnTo>
                  <a:lnTo>
                    <a:pt x="0" y="44"/>
                  </a:lnTo>
                  <a:lnTo>
                    <a:pt x="0" y="47"/>
                  </a:lnTo>
                  <a:lnTo>
                    <a:pt x="1" y="48"/>
                  </a:lnTo>
                  <a:lnTo>
                    <a:pt x="2" y="49"/>
                  </a:lnTo>
                  <a:lnTo>
                    <a:pt x="7" y="51"/>
                  </a:lnTo>
                  <a:lnTo>
                    <a:pt x="12" y="54"/>
                  </a:lnTo>
                  <a:lnTo>
                    <a:pt x="12" y="57"/>
                  </a:lnTo>
                  <a:lnTo>
                    <a:pt x="12" y="59"/>
                  </a:lnTo>
                  <a:lnTo>
                    <a:pt x="16" y="60"/>
                  </a:lnTo>
                  <a:lnTo>
                    <a:pt x="20" y="61"/>
                  </a:lnTo>
                  <a:lnTo>
                    <a:pt x="22" y="62"/>
                  </a:lnTo>
                  <a:lnTo>
                    <a:pt x="24" y="62"/>
                  </a:lnTo>
                  <a:lnTo>
                    <a:pt x="26" y="61"/>
                  </a:lnTo>
                  <a:lnTo>
                    <a:pt x="28" y="59"/>
                  </a:lnTo>
                  <a:lnTo>
                    <a:pt x="30" y="63"/>
                  </a:lnTo>
                  <a:lnTo>
                    <a:pt x="30" y="65"/>
                  </a:lnTo>
                  <a:lnTo>
                    <a:pt x="28" y="67"/>
                  </a:lnTo>
                  <a:lnTo>
                    <a:pt x="28" y="70"/>
                  </a:lnTo>
                  <a:lnTo>
                    <a:pt x="32" y="70"/>
                  </a:lnTo>
                  <a:lnTo>
                    <a:pt x="35" y="69"/>
                  </a:lnTo>
                  <a:lnTo>
                    <a:pt x="36" y="69"/>
                  </a:lnTo>
                  <a:lnTo>
                    <a:pt x="37" y="68"/>
                  </a:lnTo>
                  <a:lnTo>
                    <a:pt x="38" y="66"/>
                  </a:lnTo>
                  <a:lnTo>
                    <a:pt x="38" y="65"/>
                  </a:lnTo>
                  <a:lnTo>
                    <a:pt x="40" y="60"/>
                  </a:lnTo>
                  <a:lnTo>
                    <a:pt x="41" y="56"/>
                  </a:lnTo>
                  <a:lnTo>
                    <a:pt x="41" y="51"/>
                  </a:lnTo>
                  <a:lnTo>
                    <a:pt x="40" y="47"/>
                  </a:lnTo>
                  <a:lnTo>
                    <a:pt x="39" y="37"/>
                  </a:lnTo>
                  <a:lnTo>
                    <a:pt x="38" y="32"/>
                  </a:lnTo>
                  <a:lnTo>
                    <a:pt x="39" y="28"/>
                  </a:lnTo>
                  <a:lnTo>
                    <a:pt x="41" y="25"/>
                  </a:lnTo>
                  <a:lnTo>
                    <a:pt x="43" y="22"/>
                  </a:lnTo>
                  <a:lnTo>
                    <a:pt x="46" y="19"/>
                  </a:lnTo>
                  <a:lnTo>
                    <a:pt x="52" y="14"/>
                  </a:lnTo>
                  <a:lnTo>
                    <a:pt x="55" y="10"/>
                  </a:lnTo>
                  <a:lnTo>
                    <a:pt x="55" y="9"/>
                  </a:lnTo>
                  <a:lnTo>
                    <a:pt x="52" y="7"/>
                  </a:lnTo>
                  <a:lnTo>
                    <a:pt x="49" y="6"/>
                  </a:lnTo>
                  <a:lnTo>
                    <a:pt x="46" y="6"/>
                  </a:lnTo>
                  <a:lnTo>
                    <a:pt x="39" y="5"/>
                  </a:lnTo>
                  <a:lnTo>
                    <a:pt x="33" y="5"/>
                  </a:lnTo>
                  <a:lnTo>
                    <a:pt x="33" y="10"/>
                  </a:lnTo>
                  <a:lnTo>
                    <a:pt x="33" y="16"/>
                  </a:lnTo>
                </a:path>
              </a:pathLst>
            </a:custGeom>
            <a:solidFill>
              <a:schemeClr val="tx1">
                <a:lumMod val="50000"/>
                <a:lumOff val="50000"/>
              </a:schemeClr>
            </a:solidFill>
            <a:ln w="0">
              <a:solidFill>
                <a:schemeClr val="tx1">
                  <a:lumMod val="50000"/>
                  <a:lumOff val="50000"/>
                </a:schemeClr>
              </a:solidFill>
              <a:round/>
              <a:headEnd/>
              <a:tailEnd/>
            </a:ln>
          </p:spPr>
        </p:sp>
        <p:sp>
          <p:nvSpPr>
            <p:cNvPr id="70" name="Freeform 69"/>
            <p:cNvSpPr>
              <a:spLocks/>
            </p:cNvSpPr>
            <p:nvPr/>
          </p:nvSpPr>
          <p:spPr bwMode="auto">
            <a:xfrm>
              <a:off x="675667" y="3864525"/>
              <a:ext cx="0" cy="8040"/>
            </a:xfrm>
            <a:custGeom>
              <a:avLst/>
              <a:gdLst>
                <a:gd name="T0" fmla="*/ 0 w 10"/>
                <a:gd name="T1" fmla="*/ 0 h 6"/>
                <a:gd name="T2" fmla="*/ 0 w 10"/>
                <a:gd name="T3" fmla="*/ 0 h 6"/>
                <a:gd name="T4" fmla="*/ 0 w 10"/>
                <a:gd name="T5" fmla="*/ 0 h 6"/>
                <a:gd name="T6" fmla="*/ 0 w 10"/>
                <a:gd name="T7" fmla="*/ 2147483647 h 6"/>
                <a:gd name="T8" fmla="*/ 0 w 10"/>
                <a:gd name="T9" fmla="*/ 2147483647 h 6"/>
                <a:gd name="T10" fmla="*/ 0 w 10"/>
                <a:gd name="T11" fmla="*/ 2147483647 h 6"/>
                <a:gd name="T12" fmla="*/ 0 w 10"/>
                <a:gd name="T13" fmla="*/ 2147483647 h 6"/>
                <a:gd name="T14" fmla="*/ 0 w 10"/>
                <a:gd name="T15" fmla="*/ 2147483647 h 6"/>
                <a:gd name="T16" fmla="*/ 0 w 10"/>
                <a:gd name="T17" fmla="*/ 2147483647 h 6"/>
                <a:gd name="T18" fmla="*/ 0 w 10"/>
                <a:gd name="T19" fmla="*/ 2147483647 h 6"/>
                <a:gd name="T20" fmla="*/ 0 w 10"/>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6"/>
                <a:gd name="T35" fmla="*/ 0 w 10"/>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6">
                  <a:moveTo>
                    <a:pt x="10" y="0"/>
                  </a:moveTo>
                  <a:lnTo>
                    <a:pt x="5" y="0"/>
                  </a:lnTo>
                  <a:lnTo>
                    <a:pt x="4" y="0"/>
                  </a:lnTo>
                  <a:lnTo>
                    <a:pt x="1" y="1"/>
                  </a:lnTo>
                  <a:lnTo>
                    <a:pt x="0" y="3"/>
                  </a:lnTo>
                  <a:lnTo>
                    <a:pt x="1" y="5"/>
                  </a:lnTo>
                  <a:lnTo>
                    <a:pt x="4" y="6"/>
                  </a:lnTo>
                  <a:lnTo>
                    <a:pt x="5" y="6"/>
                  </a:lnTo>
                  <a:lnTo>
                    <a:pt x="10" y="6"/>
                  </a:lnTo>
                  <a:lnTo>
                    <a:pt x="10" y="3"/>
                  </a:lnTo>
                  <a:lnTo>
                    <a:pt x="10" y="0"/>
                  </a:lnTo>
                  <a:close/>
                </a:path>
              </a:pathLst>
            </a:custGeom>
            <a:solidFill>
              <a:schemeClr val="accent3"/>
            </a:solidFill>
            <a:ln w="9525">
              <a:solidFill>
                <a:schemeClr val="accent3"/>
              </a:solidFill>
              <a:round/>
              <a:headEnd/>
              <a:tailEnd/>
            </a:ln>
          </p:spPr>
        </p:sp>
        <p:sp>
          <p:nvSpPr>
            <p:cNvPr id="71" name="Freeform 70"/>
            <p:cNvSpPr>
              <a:spLocks/>
            </p:cNvSpPr>
            <p:nvPr/>
          </p:nvSpPr>
          <p:spPr bwMode="auto">
            <a:xfrm>
              <a:off x="659595" y="3864525"/>
              <a:ext cx="8036" cy="0"/>
            </a:xfrm>
            <a:custGeom>
              <a:avLst/>
              <a:gdLst>
                <a:gd name="T0" fmla="*/ 2147483647 w 28"/>
                <a:gd name="T1" fmla="*/ 0 h 19"/>
                <a:gd name="T2" fmla="*/ 2147483647 w 28"/>
                <a:gd name="T3" fmla="*/ 0 h 19"/>
                <a:gd name="T4" fmla="*/ 2147483647 w 28"/>
                <a:gd name="T5" fmla="*/ 0 h 19"/>
                <a:gd name="T6" fmla="*/ 2147483647 w 28"/>
                <a:gd name="T7" fmla="*/ 0 h 19"/>
                <a:gd name="T8" fmla="*/ 2147483647 w 28"/>
                <a:gd name="T9" fmla="*/ 0 h 19"/>
                <a:gd name="T10" fmla="*/ 2147483647 w 28"/>
                <a:gd name="T11" fmla="*/ 0 h 19"/>
                <a:gd name="T12" fmla="*/ 2147483647 w 28"/>
                <a:gd name="T13" fmla="*/ 0 h 19"/>
                <a:gd name="T14" fmla="*/ 2147483647 w 28"/>
                <a:gd name="T15" fmla="*/ 0 h 19"/>
                <a:gd name="T16" fmla="*/ 2147483647 w 28"/>
                <a:gd name="T17" fmla="*/ 0 h 19"/>
                <a:gd name="T18" fmla="*/ 2147483647 w 28"/>
                <a:gd name="T19" fmla="*/ 0 h 19"/>
                <a:gd name="T20" fmla="*/ 2147483647 w 28"/>
                <a:gd name="T21" fmla="*/ 0 h 19"/>
                <a:gd name="T22" fmla="*/ 2147483647 w 28"/>
                <a:gd name="T23" fmla="*/ 0 h 19"/>
                <a:gd name="T24" fmla="*/ 0 w 28"/>
                <a:gd name="T25" fmla="*/ 0 h 19"/>
                <a:gd name="T26" fmla="*/ 2147483647 w 28"/>
                <a:gd name="T27" fmla="*/ 0 h 19"/>
                <a:gd name="T28" fmla="*/ 2147483647 w 28"/>
                <a:gd name="T29" fmla="*/ 0 h 19"/>
                <a:gd name="T30" fmla="*/ 2147483647 w 28"/>
                <a:gd name="T31" fmla="*/ 0 h 19"/>
                <a:gd name="T32" fmla="*/ 2147483647 w 28"/>
                <a:gd name="T33" fmla="*/ 0 h 19"/>
                <a:gd name="T34" fmla="*/ 2147483647 w 28"/>
                <a:gd name="T35" fmla="*/ 0 h 19"/>
                <a:gd name="T36" fmla="*/ 2147483647 w 28"/>
                <a:gd name="T37" fmla="*/ 0 h 19"/>
                <a:gd name="T38" fmla="*/ 2147483647 w 28"/>
                <a:gd name="T39" fmla="*/ 0 h 19"/>
                <a:gd name="T40" fmla="*/ 2147483647 w 28"/>
                <a:gd name="T41" fmla="*/ 0 h 19"/>
                <a:gd name="T42" fmla="*/ 2147483647 w 28"/>
                <a:gd name="T43" fmla="*/ 0 h 19"/>
                <a:gd name="T44" fmla="*/ 2147483647 w 28"/>
                <a:gd name="T45" fmla="*/ 0 h 19"/>
                <a:gd name="T46" fmla="*/ 2147483647 w 28"/>
                <a:gd name="T47" fmla="*/ 0 h 19"/>
                <a:gd name="T48" fmla="*/ 2147483647 w 28"/>
                <a:gd name="T49" fmla="*/ 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19"/>
                <a:gd name="T77" fmla="*/ 28 w 28"/>
                <a:gd name="T78" fmla="*/ 0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19">
                  <a:moveTo>
                    <a:pt x="27" y="3"/>
                  </a:moveTo>
                  <a:lnTo>
                    <a:pt x="24" y="2"/>
                  </a:lnTo>
                  <a:lnTo>
                    <a:pt x="22" y="0"/>
                  </a:lnTo>
                  <a:lnTo>
                    <a:pt x="19" y="0"/>
                  </a:lnTo>
                  <a:lnTo>
                    <a:pt x="16" y="0"/>
                  </a:lnTo>
                  <a:lnTo>
                    <a:pt x="13" y="1"/>
                  </a:lnTo>
                  <a:lnTo>
                    <a:pt x="9" y="3"/>
                  </a:lnTo>
                  <a:lnTo>
                    <a:pt x="7" y="5"/>
                  </a:lnTo>
                  <a:lnTo>
                    <a:pt x="4" y="9"/>
                  </a:lnTo>
                  <a:lnTo>
                    <a:pt x="3" y="9"/>
                  </a:lnTo>
                  <a:lnTo>
                    <a:pt x="1" y="10"/>
                  </a:lnTo>
                  <a:lnTo>
                    <a:pt x="1" y="12"/>
                  </a:lnTo>
                  <a:lnTo>
                    <a:pt x="0" y="14"/>
                  </a:lnTo>
                  <a:lnTo>
                    <a:pt x="1" y="16"/>
                  </a:lnTo>
                  <a:lnTo>
                    <a:pt x="1" y="18"/>
                  </a:lnTo>
                  <a:lnTo>
                    <a:pt x="3" y="19"/>
                  </a:lnTo>
                  <a:lnTo>
                    <a:pt x="4" y="19"/>
                  </a:lnTo>
                  <a:lnTo>
                    <a:pt x="9" y="19"/>
                  </a:lnTo>
                  <a:lnTo>
                    <a:pt x="14" y="18"/>
                  </a:lnTo>
                  <a:lnTo>
                    <a:pt x="18" y="17"/>
                  </a:lnTo>
                  <a:lnTo>
                    <a:pt x="22" y="15"/>
                  </a:lnTo>
                  <a:lnTo>
                    <a:pt x="25" y="13"/>
                  </a:lnTo>
                  <a:lnTo>
                    <a:pt x="27" y="10"/>
                  </a:lnTo>
                  <a:lnTo>
                    <a:pt x="28" y="7"/>
                  </a:lnTo>
                  <a:lnTo>
                    <a:pt x="27" y="3"/>
                  </a:lnTo>
                  <a:close/>
                </a:path>
              </a:pathLst>
            </a:custGeom>
            <a:solidFill>
              <a:schemeClr val="accent3"/>
            </a:solidFill>
            <a:ln w="9525">
              <a:solidFill>
                <a:schemeClr val="accent3"/>
              </a:solidFill>
              <a:round/>
              <a:headEnd/>
              <a:tailEnd/>
            </a:ln>
          </p:spPr>
        </p:sp>
        <p:sp>
          <p:nvSpPr>
            <p:cNvPr id="72" name="Freeform 71"/>
            <p:cNvSpPr>
              <a:spLocks/>
            </p:cNvSpPr>
            <p:nvPr/>
          </p:nvSpPr>
          <p:spPr bwMode="auto">
            <a:xfrm>
              <a:off x="659595" y="3864525"/>
              <a:ext cx="8036" cy="0"/>
            </a:xfrm>
            <a:custGeom>
              <a:avLst/>
              <a:gdLst>
                <a:gd name="T0" fmla="*/ 2147483647 w 28"/>
                <a:gd name="T1" fmla="*/ 0 h 19"/>
                <a:gd name="T2" fmla="*/ 2147483647 w 28"/>
                <a:gd name="T3" fmla="*/ 0 h 19"/>
                <a:gd name="T4" fmla="*/ 2147483647 w 28"/>
                <a:gd name="T5" fmla="*/ 0 h 19"/>
                <a:gd name="T6" fmla="*/ 2147483647 w 28"/>
                <a:gd name="T7" fmla="*/ 0 h 19"/>
                <a:gd name="T8" fmla="*/ 2147483647 w 28"/>
                <a:gd name="T9" fmla="*/ 0 h 19"/>
                <a:gd name="T10" fmla="*/ 2147483647 w 28"/>
                <a:gd name="T11" fmla="*/ 0 h 19"/>
                <a:gd name="T12" fmla="*/ 2147483647 w 28"/>
                <a:gd name="T13" fmla="*/ 0 h 19"/>
                <a:gd name="T14" fmla="*/ 2147483647 w 28"/>
                <a:gd name="T15" fmla="*/ 0 h 19"/>
                <a:gd name="T16" fmla="*/ 2147483647 w 28"/>
                <a:gd name="T17" fmla="*/ 0 h 19"/>
                <a:gd name="T18" fmla="*/ 2147483647 w 28"/>
                <a:gd name="T19" fmla="*/ 0 h 19"/>
                <a:gd name="T20" fmla="*/ 2147483647 w 28"/>
                <a:gd name="T21" fmla="*/ 0 h 19"/>
                <a:gd name="T22" fmla="*/ 2147483647 w 28"/>
                <a:gd name="T23" fmla="*/ 0 h 19"/>
                <a:gd name="T24" fmla="*/ 0 w 28"/>
                <a:gd name="T25" fmla="*/ 0 h 19"/>
                <a:gd name="T26" fmla="*/ 2147483647 w 28"/>
                <a:gd name="T27" fmla="*/ 0 h 19"/>
                <a:gd name="T28" fmla="*/ 2147483647 w 28"/>
                <a:gd name="T29" fmla="*/ 0 h 19"/>
                <a:gd name="T30" fmla="*/ 2147483647 w 28"/>
                <a:gd name="T31" fmla="*/ 0 h 19"/>
                <a:gd name="T32" fmla="*/ 2147483647 w 28"/>
                <a:gd name="T33" fmla="*/ 0 h 19"/>
                <a:gd name="T34" fmla="*/ 2147483647 w 28"/>
                <a:gd name="T35" fmla="*/ 0 h 19"/>
                <a:gd name="T36" fmla="*/ 2147483647 w 28"/>
                <a:gd name="T37" fmla="*/ 0 h 19"/>
                <a:gd name="T38" fmla="*/ 2147483647 w 28"/>
                <a:gd name="T39" fmla="*/ 0 h 19"/>
                <a:gd name="T40" fmla="*/ 2147483647 w 28"/>
                <a:gd name="T41" fmla="*/ 0 h 19"/>
                <a:gd name="T42" fmla="*/ 2147483647 w 28"/>
                <a:gd name="T43" fmla="*/ 0 h 19"/>
                <a:gd name="T44" fmla="*/ 2147483647 w 28"/>
                <a:gd name="T45" fmla="*/ 0 h 19"/>
                <a:gd name="T46" fmla="*/ 2147483647 w 28"/>
                <a:gd name="T47" fmla="*/ 0 h 19"/>
                <a:gd name="T48" fmla="*/ 2147483647 w 28"/>
                <a:gd name="T49" fmla="*/ 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19"/>
                <a:gd name="T77" fmla="*/ 28 w 28"/>
                <a:gd name="T78" fmla="*/ 0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19">
                  <a:moveTo>
                    <a:pt x="27" y="3"/>
                  </a:moveTo>
                  <a:lnTo>
                    <a:pt x="24" y="2"/>
                  </a:lnTo>
                  <a:lnTo>
                    <a:pt x="22" y="0"/>
                  </a:lnTo>
                  <a:lnTo>
                    <a:pt x="19" y="0"/>
                  </a:lnTo>
                  <a:lnTo>
                    <a:pt x="16" y="0"/>
                  </a:lnTo>
                  <a:lnTo>
                    <a:pt x="13" y="1"/>
                  </a:lnTo>
                  <a:lnTo>
                    <a:pt x="9" y="3"/>
                  </a:lnTo>
                  <a:lnTo>
                    <a:pt x="7" y="5"/>
                  </a:lnTo>
                  <a:lnTo>
                    <a:pt x="4" y="9"/>
                  </a:lnTo>
                  <a:lnTo>
                    <a:pt x="3" y="9"/>
                  </a:lnTo>
                  <a:lnTo>
                    <a:pt x="1" y="10"/>
                  </a:lnTo>
                  <a:lnTo>
                    <a:pt x="1" y="12"/>
                  </a:lnTo>
                  <a:lnTo>
                    <a:pt x="0" y="14"/>
                  </a:lnTo>
                  <a:lnTo>
                    <a:pt x="1" y="16"/>
                  </a:lnTo>
                  <a:lnTo>
                    <a:pt x="1" y="18"/>
                  </a:lnTo>
                  <a:lnTo>
                    <a:pt x="3" y="19"/>
                  </a:lnTo>
                  <a:lnTo>
                    <a:pt x="4" y="19"/>
                  </a:lnTo>
                  <a:lnTo>
                    <a:pt x="9" y="19"/>
                  </a:lnTo>
                  <a:lnTo>
                    <a:pt x="14" y="18"/>
                  </a:lnTo>
                  <a:lnTo>
                    <a:pt x="18" y="17"/>
                  </a:lnTo>
                  <a:lnTo>
                    <a:pt x="22" y="15"/>
                  </a:lnTo>
                  <a:lnTo>
                    <a:pt x="25" y="13"/>
                  </a:lnTo>
                  <a:lnTo>
                    <a:pt x="27" y="10"/>
                  </a:lnTo>
                  <a:lnTo>
                    <a:pt x="28" y="7"/>
                  </a:lnTo>
                  <a:lnTo>
                    <a:pt x="27" y="3"/>
                  </a:lnTo>
                </a:path>
              </a:pathLst>
            </a:custGeom>
            <a:solidFill>
              <a:schemeClr val="accent3"/>
            </a:solidFill>
            <a:ln w="0">
              <a:solidFill>
                <a:schemeClr val="accent3"/>
              </a:solidFill>
              <a:round/>
              <a:headEnd/>
              <a:tailEnd/>
            </a:ln>
          </p:spPr>
        </p:sp>
        <p:sp>
          <p:nvSpPr>
            <p:cNvPr id="73" name="Freeform 72"/>
            <p:cNvSpPr>
              <a:spLocks/>
            </p:cNvSpPr>
            <p:nvPr/>
          </p:nvSpPr>
          <p:spPr bwMode="auto">
            <a:xfrm>
              <a:off x="627450" y="3864525"/>
              <a:ext cx="8036" cy="0"/>
            </a:xfrm>
            <a:custGeom>
              <a:avLst/>
              <a:gdLst>
                <a:gd name="T0" fmla="*/ 2147483647 w 5"/>
                <a:gd name="T1" fmla="*/ 0 h 5"/>
                <a:gd name="T2" fmla="*/ 2147483647 w 5"/>
                <a:gd name="T3" fmla="*/ 0 h 5"/>
                <a:gd name="T4" fmla="*/ 0 w 5"/>
                <a:gd name="T5" fmla="*/ 0 h 5"/>
                <a:gd name="T6" fmla="*/ 0 w 5"/>
                <a:gd name="T7" fmla="*/ 0 h 5"/>
                <a:gd name="T8" fmla="*/ 0 w 5"/>
                <a:gd name="T9" fmla="*/ 0 h 5"/>
                <a:gd name="T10" fmla="*/ 2147483647 w 5"/>
                <a:gd name="T11" fmla="*/ 0 h 5"/>
                <a:gd name="T12" fmla="*/ 2147483647 w 5"/>
                <a:gd name="T13" fmla="*/ 0 h 5"/>
                <a:gd name="T14" fmla="*/ 2147483647 w 5"/>
                <a:gd name="T15" fmla="*/ 0 h 5"/>
                <a:gd name="T16" fmla="*/ 2147483647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0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0"/>
                  </a:moveTo>
                  <a:lnTo>
                    <a:pt x="2" y="0"/>
                  </a:lnTo>
                  <a:lnTo>
                    <a:pt x="0" y="0"/>
                  </a:lnTo>
                  <a:lnTo>
                    <a:pt x="0" y="2"/>
                  </a:lnTo>
                  <a:lnTo>
                    <a:pt x="0" y="5"/>
                  </a:lnTo>
                  <a:lnTo>
                    <a:pt x="2" y="5"/>
                  </a:lnTo>
                  <a:lnTo>
                    <a:pt x="5" y="5"/>
                  </a:lnTo>
                  <a:lnTo>
                    <a:pt x="5" y="2"/>
                  </a:lnTo>
                  <a:lnTo>
                    <a:pt x="5" y="0"/>
                  </a:lnTo>
                  <a:close/>
                </a:path>
              </a:pathLst>
            </a:custGeom>
            <a:solidFill>
              <a:schemeClr val="accent3"/>
            </a:solidFill>
            <a:ln w="9525">
              <a:solidFill>
                <a:schemeClr val="accent3"/>
              </a:solidFill>
              <a:round/>
              <a:headEnd/>
              <a:tailEnd/>
            </a:ln>
          </p:spPr>
        </p:sp>
        <p:sp>
          <p:nvSpPr>
            <p:cNvPr id="74" name="Freeform 73"/>
            <p:cNvSpPr>
              <a:spLocks/>
            </p:cNvSpPr>
            <p:nvPr/>
          </p:nvSpPr>
          <p:spPr bwMode="auto">
            <a:xfrm>
              <a:off x="627450" y="3864525"/>
              <a:ext cx="8036" cy="0"/>
            </a:xfrm>
            <a:custGeom>
              <a:avLst/>
              <a:gdLst>
                <a:gd name="T0" fmla="*/ 2147483647 w 5"/>
                <a:gd name="T1" fmla="*/ 0 h 5"/>
                <a:gd name="T2" fmla="*/ 2147483647 w 5"/>
                <a:gd name="T3" fmla="*/ 0 h 5"/>
                <a:gd name="T4" fmla="*/ 0 w 5"/>
                <a:gd name="T5" fmla="*/ 0 h 5"/>
                <a:gd name="T6" fmla="*/ 0 w 5"/>
                <a:gd name="T7" fmla="*/ 0 h 5"/>
                <a:gd name="T8" fmla="*/ 0 w 5"/>
                <a:gd name="T9" fmla="*/ 0 h 5"/>
                <a:gd name="T10" fmla="*/ 2147483647 w 5"/>
                <a:gd name="T11" fmla="*/ 0 h 5"/>
                <a:gd name="T12" fmla="*/ 2147483647 w 5"/>
                <a:gd name="T13" fmla="*/ 0 h 5"/>
                <a:gd name="T14" fmla="*/ 2147483647 w 5"/>
                <a:gd name="T15" fmla="*/ 0 h 5"/>
                <a:gd name="T16" fmla="*/ 2147483647 w 5"/>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5"/>
                <a:gd name="T29" fmla="*/ 5 w 5"/>
                <a:gd name="T30" fmla="*/ 0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5">
                  <a:moveTo>
                    <a:pt x="5" y="0"/>
                  </a:moveTo>
                  <a:lnTo>
                    <a:pt x="2" y="0"/>
                  </a:lnTo>
                  <a:lnTo>
                    <a:pt x="0" y="0"/>
                  </a:lnTo>
                  <a:lnTo>
                    <a:pt x="0" y="2"/>
                  </a:lnTo>
                  <a:lnTo>
                    <a:pt x="0" y="5"/>
                  </a:lnTo>
                  <a:lnTo>
                    <a:pt x="2" y="5"/>
                  </a:lnTo>
                  <a:lnTo>
                    <a:pt x="5" y="5"/>
                  </a:lnTo>
                  <a:lnTo>
                    <a:pt x="5" y="2"/>
                  </a:lnTo>
                  <a:lnTo>
                    <a:pt x="5" y="0"/>
                  </a:lnTo>
                </a:path>
              </a:pathLst>
            </a:custGeom>
            <a:solidFill>
              <a:schemeClr val="accent3"/>
            </a:solidFill>
            <a:ln w="0">
              <a:solidFill>
                <a:schemeClr val="accent3"/>
              </a:solidFill>
              <a:round/>
              <a:headEnd/>
              <a:tailEnd/>
            </a:ln>
          </p:spPr>
        </p:sp>
        <p:sp>
          <p:nvSpPr>
            <p:cNvPr id="75" name="Freeform 74"/>
            <p:cNvSpPr>
              <a:spLocks/>
            </p:cNvSpPr>
            <p:nvPr/>
          </p:nvSpPr>
          <p:spPr bwMode="auto">
            <a:xfrm>
              <a:off x="611378" y="3848444"/>
              <a:ext cx="16072" cy="16081"/>
            </a:xfrm>
            <a:custGeom>
              <a:avLst/>
              <a:gdLst>
                <a:gd name="T0" fmla="*/ 2147483647 w 56"/>
                <a:gd name="T1" fmla="*/ 2147483647 h 65"/>
                <a:gd name="T2" fmla="*/ 2147483647 w 56"/>
                <a:gd name="T3" fmla="*/ 2147483647 h 65"/>
                <a:gd name="T4" fmla="*/ 2147483647 w 56"/>
                <a:gd name="T5" fmla="*/ 2147483647 h 65"/>
                <a:gd name="T6" fmla="*/ 2147483647 w 56"/>
                <a:gd name="T7" fmla="*/ 2147483647 h 65"/>
                <a:gd name="T8" fmla="*/ 2147483647 w 56"/>
                <a:gd name="T9" fmla="*/ 0 h 65"/>
                <a:gd name="T10" fmla="*/ 2147483647 w 56"/>
                <a:gd name="T11" fmla="*/ 2147483647 h 65"/>
                <a:gd name="T12" fmla="*/ 2147483647 w 56"/>
                <a:gd name="T13" fmla="*/ 2147483647 h 65"/>
                <a:gd name="T14" fmla="*/ 2147483647 w 56"/>
                <a:gd name="T15" fmla="*/ 2147483647 h 65"/>
                <a:gd name="T16" fmla="*/ 2147483647 w 56"/>
                <a:gd name="T17" fmla="*/ 2147483647 h 65"/>
                <a:gd name="T18" fmla="*/ 2147483647 w 56"/>
                <a:gd name="T19" fmla="*/ 2147483647 h 65"/>
                <a:gd name="T20" fmla="*/ 2147483647 w 56"/>
                <a:gd name="T21" fmla="*/ 2147483647 h 65"/>
                <a:gd name="T22" fmla="*/ 2147483647 w 56"/>
                <a:gd name="T23" fmla="*/ 2147483647 h 65"/>
                <a:gd name="T24" fmla="*/ 2147483647 w 56"/>
                <a:gd name="T25" fmla="*/ 2147483647 h 65"/>
                <a:gd name="T26" fmla="*/ 2147483647 w 56"/>
                <a:gd name="T27" fmla="*/ 2147483647 h 65"/>
                <a:gd name="T28" fmla="*/ 2147483647 w 56"/>
                <a:gd name="T29" fmla="*/ 2147483647 h 65"/>
                <a:gd name="T30" fmla="*/ 2147483647 w 56"/>
                <a:gd name="T31" fmla="*/ 2147483647 h 65"/>
                <a:gd name="T32" fmla="*/ 2147483647 w 56"/>
                <a:gd name="T33" fmla="*/ 2147483647 h 65"/>
                <a:gd name="T34" fmla="*/ 2147483647 w 56"/>
                <a:gd name="T35" fmla="*/ 2147483647 h 65"/>
                <a:gd name="T36" fmla="*/ 2147483647 w 56"/>
                <a:gd name="T37" fmla="*/ 2147483647 h 65"/>
                <a:gd name="T38" fmla="*/ 2147483647 w 56"/>
                <a:gd name="T39" fmla="*/ 2147483647 h 65"/>
                <a:gd name="T40" fmla="*/ 2147483647 w 56"/>
                <a:gd name="T41" fmla="*/ 2147483647 h 65"/>
                <a:gd name="T42" fmla="*/ 2147483647 w 56"/>
                <a:gd name="T43" fmla="*/ 2147483647 h 65"/>
                <a:gd name="T44" fmla="*/ 2147483647 w 56"/>
                <a:gd name="T45" fmla="*/ 2147483647 h 65"/>
                <a:gd name="T46" fmla="*/ 2147483647 w 56"/>
                <a:gd name="T47" fmla="*/ 2147483647 h 65"/>
                <a:gd name="T48" fmla="*/ 0 w 56"/>
                <a:gd name="T49" fmla="*/ 2147483647 h 65"/>
                <a:gd name="T50" fmla="*/ 2147483647 w 56"/>
                <a:gd name="T51" fmla="*/ 2147483647 h 65"/>
                <a:gd name="T52" fmla="*/ 2147483647 w 56"/>
                <a:gd name="T53" fmla="*/ 2147483647 h 65"/>
                <a:gd name="T54" fmla="*/ 2147483647 w 56"/>
                <a:gd name="T55" fmla="*/ 2147483647 h 65"/>
                <a:gd name="T56" fmla="*/ 2147483647 w 56"/>
                <a:gd name="T57" fmla="*/ 2147483647 h 65"/>
                <a:gd name="T58" fmla="*/ 2147483647 w 56"/>
                <a:gd name="T59" fmla="*/ 2147483647 h 65"/>
                <a:gd name="T60" fmla="*/ 2147483647 w 56"/>
                <a:gd name="T61" fmla="*/ 2147483647 h 65"/>
                <a:gd name="T62" fmla="*/ 2147483647 w 56"/>
                <a:gd name="T63" fmla="*/ 2147483647 h 65"/>
                <a:gd name="T64" fmla="*/ 2147483647 w 56"/>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65"/>
                <a:gd name="T101" fmla="*/ 56 w 56"/>
                <a:gd name="T102" fmla="*/ 65 h 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65">
                  <a:moveTo>
                    <a:pt x="21" y="32"/>
                  </a:moveTo>
                  <a:lnTo>
                    <a:pt x="26" y="24"/>
                  </a:lnTo>
                  <a:lnTo>
                    <a:pt x="33" y="16"/>
                  </a:lnTo>
                  <a:lnTo>
                    <a:pt x="43" y="8"/>
                  </a:lnTo>
                  <a:lnTo>
                    <a:pt x="54" y="0"/>
                  </a:lnTo>
                  <a:lnTo>
                    <a:pt x="55" y="4"/>
                  </a:lnTo>
                  <a:lnTo>
                    <a:pt x="56" y="7"/>
                  </a:lnTo>
                  <a:lnTo>
                    <a:pt x="56" y="11"/>
                  </a:lnTo>
                  <a:lnTo>
                    <a:pt x="56" y="13"/>
                  </a:lnTo>
                  <a:lnTo>
                    <a:pt x="53" y="18"/>
                  </a:lnTo>
                  <a:lnTo>
                    <a:pt x="49" y="23"/>
                  </a:lnTo>
                  <a:lnTo>
                    <a:pt x="40" y="30"/>
                  </a:lnTo>
                  <a:lnTo>
                    <a:pt x="31" y="38"/>
                  </a:lnTo>
                  <a:lnTo>
                    <a:pt x="34" y="46"/>
                  </a:lnTo>
                  <a:lnTo>
                    <a:pt x="38" y="49"/>
                  </a:lnTo>
                  <a:lnTo>
                    <a:pt x="35" y="53"/>
                  </a:lnTo>
                  <a:lnTo>
                    <a:pt x="32" y="56"/>
                  </a:lnTo>
                  <a:lnTo>
                    <a:pt x="29" y="59"/>
                  </a:lnTo>
                  <a:lnTo>
                    <a:pt x="26" y="61"/>
                  </a:lnTo>
                  <a:lnTo>
                    <a:pt x="20" y="64"/>
                  </a:lnTo>
                  <a:lnTo>
                    <a:pt x="16" y="65"/>
                  </a:lnTo>
                  <a:lnTo>
                    <a:pt x="11" y="62"/>
                  </a:lnTo>
                  <a:lnTo>
                    <a:pt x="8" y="59"/>
                  </a:lnTo>
                  <a:lnTo>
                    <a:pt x="3" y="55"/>
                  </a:lnTo>
                  <a:lnTo>
                    <a:pt x="0" y="49"/>
                  </a:lnTo>
                  <a:lnTo>
                    <a:pt x="5" y="49"/>
                  </a:lnTo>
                  <a:lnTo>
                    <a:pt x="8" y="47"/>
                  </a:lnTo>
                  <a:lnTo>
                    <a:pt x="10" y="45"/>
                  </a:lnTo>
                  <a:lnTo>
                    <a:pt x="12" y="43"/>
                  </a:lnTo>
                  <a:lnTo>
                    <a:pt x="14" y="41"/>
                  </a:lnTo>
                  <a:lnTo>
                    <a:pt x="15" y="38"/>
                  </a:lnTo>
                  <a:lnTo>
                    <a:pt x="17" y="34"/>
                  </a:lnTo>
                  <a:lnTo>
                    <a:pt x="21" y="32"/>
                  </a:lnTo>
                  <a:close/>
                </a:path>
              </a:pathLst>
            </a:custGeom>
            <a:solidFill>
              <a:schemeClr val="tx1">
                <a:lumMod val="50000"/>
                <a:lumOff val="50000"/>
              </a:schemeClr>
            </a:solidFill>
            <a:ln w="9525">
              <a:solidFill>
                <a:schemeClr val="tx1">
                  <a:lumMod val="50000"/>
                  <a:lumOff val="50000"/>
                </a:schemeClr>
              </a:solidFill>
              <a:round/>
              <a:headEnd/>
              <a:tailEnd/>
            </a:ln>
          </p:spPr>
        </p:sp>
        <p:sp>
          <p:nvSpPr>
            <p:cNvPr id="76" name="Freeform 75"/>
            <p:cNvSpPr>
              <a:spLocks/>
            </p:cNvSpPr>
            <p:nvPr/>
          </p:nvSpPr>
          <p:spPr bwMode="auto">
            <a:xfrm>
              <a:off x="539053" y="3800201"/>
              <a:ext cx="16072" cy="8040"/>
            </a:xfrm>
            <a:custGeom>
              <a:avLst/>
              <a:gdLst>
                <a:gd name="T0" fmla="*/ 0 w 55"/>
                <a:gd name="T1" fmla="*/ 2147483647 h 43"/>
                <a:gd name="T2" fmla="*/ 2147483647 w 55"/>
                <a:gd name="T3" fmla="*/ 2147483647 h 43"/>
                <a:gd name="T4" fmla="*/ 2147483647 w 55"/>
                <a:gd name="T5" fmla="*/ 2147483647 h 43"/>
                <a:gd name="T6" fmla="*/ 2147483647 w 55"/>
                <a:gd name="T7" fmla="*/ 2147483647 h 43"/>
                <a:gd name="T8" fmla="*/ 2147483647 w 55"/>
                <a:gd name="T9" fmla="*/ 2147483647 h 43"/>
                <a:gd name="T10" fmla="*/ 2147483647 w 55"/>
                <a:gd name="T11" fmla="*/ 2147483647 h 43"/>
                <a:gd name="T12" fmla="*/ 2147483647 w 55"/>
                <a:gd name="T13" fmla="*/ 0 h 43"/>
                <a:gd name="T14" fmla="*/ 2147483647 w 55"/>
                <a:gd name="T15" fmla="*/ 2147483647 h 43"/>
                <a:gd name="T16" fmla="*/ 2147483647 w 55"/>
                <a:gd name="T17" fmla="*/ 2147483647 h 43"/>
                <a:gd name="T18" fmla="*/ 2147483647 w 55"/>
                <a:gd name="T19" fmla="*/ 2147483647 h 43"/>
                <a:gd name="T20" fmla="*/ 2147483647 w 55"/>
                <a:gd name="T21" fmla="*/ 2147483647 h 43"/>
                <a:gd name="T22" fmla="*/ 2147483647 w 55"/>
                <a:gd name="T23" fmla="*/ 2147483647 h 43"/>
                <a:gd name="T24" fmla="*/ 2147483647 w 55"/>
                <a:gd name="T25" fmla="*/ 2147483647 h 43"/>
                <a:gd name="T26" fmla="*/ 2147483647 w 55"/>
                <a:gd name="T27" fmla="*/ 2147483647 h 43"/>
                <a:gd name="T28" fmla="*/ 2147483647 w 55"/>
                <a:gd name="T29" fmla="*/ 2147483647 h 43"/>
                <a:gd name="T30" fmla="*/ 2147483647 w 55"/>
                <a:gd name="T31" fmla="*/ 2147483647 h 43"/>
                <a:gd name="T32" fmla="*/ 2147483647 w 55"/>
                <a:gd name="T33" fmla="*/ 2147483647 h 43"/>
                <a:gd name="T34" fmla="*/ 2147483647 w 55"/>
                <a:gd name="T35" fmla="*/ 2147483647 h 43"/>
                <a:gd name="T36" fmla="*/ 2147483647 w 55"/>
                <a:gd name="T37" fmla="*/ 2147483647 h 43"/>
                <a:gd name="T38" fmla="*/ 2147483647 w 55"/>
                <a:gd name="T39" fmla="*/ 2147483647 h 43"/>
                <a:gd name="T40" fmla="*/ 2147483647 w 55"/>
                <a:gd name="T41" fmla="*/ 2147483647 h 43"/>
                <a:gd name="T42" fmla="*/ 2147483647 w 55"/>
                <a:gd name="T43" fmla="*/ 2147483647 h 43"/>
                <a:gd name="T44" fmla="*/ 2147483647 w 55"/>
                <a:gd name="T45" fmla="*/ 2147483647 h 43"/>
                <a:gd name="T46" fmla="*/ 2147483647 w 55"/>
                <a:gd name="T47" fmla="*/ 2147483647 h 43"/>
                <a:gd name="T48" fmla="*/ 2147483647 w 55"/>
                <a:gd name="T49" fmla="*/ 2147483647 h 43"/>
                <a:gd name="T50" fmla="*/ 2147483647 w 55"/>
                <a:gd name="T51" fmla="*/ 2147483647 h 43"/>
                <a:gd name="T52" fmla="*/ 0 w 55"/>
                <a:gd name="T53" fmla="*/ 2147483647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
                <a:gd name="T82" fmla="*/ 0 h 43"/>
                <a:gd name="T83" fmla="*/ 55 w 55"/>
                <a:gd name="T84" fmla="*/ 43 h 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 h="43">
                  <a:moveTo>
                    <a:pt x="0" y="33"/>
                  </a:moveTo>
                  <a:lnTo>
                    <a:pt x="14" y="25"/>
                  </a:lnTo>
                  <a:lnTo>
                    <a:pt x="27" y="19"/>
                  </a:lnTo>
                  <a:lnTo>
                    <a:pt x="34" y="14"/>
                  </a:lnTo>
                  <a:lnTo>
                    <a:pt x="41" y="10"/>
                  </a:lnTo>
                  <a:lnTo>
                    <a:pt x="48" y="5"/>
                  </a:lnTo>
                  <a:lnTo>
                    <a:pt x="54" y="0"/>
                  </a:lnTo>
                  <a:lnTo>
                    <a:pt x="55" y="3"/>
                  </a:lnTo>
                  <a:lnTo>
                    <a:pt x="55" y="7"/>
                  </a:lnTo>
                  <a:lnTo>
                    <a:pt x="54" y="10"/>
                  </a:lnTo>
                  <a:lnTo>
                    <a:pt x="53" y="12"/>
                  </a:lnTo>
                  <a:lnTo>
                    <a:pt x="50" y="17"/>
                  </a:lnTo>
                  <a:lnTo>
                    <a:pt x="47" y="22"/>
                  </a:lnTo>
                  <a:lnTo>
                    <a:pt x="43" y="26"/>
                  </a:lnTo>
                  <a:lnTo>
                    <a:pt x="41" y="31"/>
                  </a:lnTo>
                  <a:lnTo>
                    <a:pt x="41" y="33"/>
                  </a:lnTo>
                  <a:lnTo>
                    <a:pt x="41" y="36"/>
                  </a:lnTo>
                  <a:lnTo>
                    <a:pt x="42" y="39"/>
                  </a:lnTo>
                  <a:lnTo>
                    <a:pt x="43" y="43"/>
                  </a:lnTo>
                  <a:lnTo>
                    <a:pt x="38" y="43"/>
                  </a:lnTo>
                  <a:lnTo>
                    <a:pt x="33" y="43"/>
                  </a:lnTo>
                  <a:lnTo>
                    <a:pt x="29" y="40"/>
                  </a:lnTo>
                  <a:lnTo>
                    <a:pt x="25" y="38"/>
                  </a:lnTo>
                  <a:lnTo>
                    <a:pt x="21" y="37"/>
                  </a:lnTo>
                  <a:lnTo>
                    <a:pt x="17" y="36"/>
                  </a:lnTo>
                  <a:lnTo>
                    <a:pt x="8" y="35"/>
                  </a:lnTo>
                  <a:lnTo>
                    <a:pt x="0" y="33"/>
                  </a:lnTo>
                  <a:close/>
                </a:path>
              </a:pathLst>
            </a:custGeom>
            <a:solidFill>
              <a:schemeClr val="tx1">
                <a:lumMod val="50000"/>
                <a:lumOff val="50000"/>
              </a:schemeClr>
            </a:solidFill>
            <a:ln w="9525">
              <a:solidFill>
                <a:schemeClr val="tx1">
                  <a:lumMod val="50000"/>
                  <a:lumOff val="50000"/>
                </a:schemeClr>
              </a:solidFill>
              <a:round/>
              <a:headEnd/>
              <a:tailEnd/>
            </a:ln>
          </p:spPr>
        </p:sp>
        <p:sp>
          <p:nvSpPr>
            <p:cNvPr id="77" name="Freeform 76"/>
            <p:cNvSpPr>
              <a:spLocks/>
            </p:cNvSpPr>
            <p:nvPr/>
          </p:nvSpPr>
          <p:spPr bwMode="auto">
            <a:xfrm>
              <a:off x="579234" y="3824323"/>
              <a:ext cx="8036" cy="8040"/>
            </a:xfrm>
            <a:custGeom>
              <a:avLst/>
              <a:gdLst>
                <a:gd name="T0" fmla="*/ 2147483647 w 11"/>
                <a:gd name="T1" fmla="*/ 0 h 6"/>
                <a:gd name="T2" fmla="*/ 2147483647 w 11"/>
                <a:gd name="T3" fmla="*/ 0 h 6"/>
                <a:gd name="T4" fmla="*/ 0 w 11"/>
                <a:gd name="T5" fmla="*/ 0 h 6"/>
                <a:gd name="T6" fmla="*/ 0 w 11"/>
                <a:gd name="T7" fmla="*/ 2147483647 h 6"/>
                <a:gd name="T8" fmla="*/ 0 w 11"/>
                <a:gd name="T9" fmla="*/ 2147483647 h 6"/>
                <a:gd name="T10" fmla="*/ 2147483647 w 11"/>
                <a:gd name="T11" fmla="*/ 2147483647 h 6"/>
                <a:gd name="T12" fmla="*/ 2147483647 w 11"/>
                <a:gd name="T13" fmla="*/ 2147483647 h 6"/>
                <a:gd name="T14" fmla="*/ 2147483647 w 11"/>
                <a:gd name="T15" fmla="*/ 2147483647 h 6"/>
                <a:gd name="T16" fmla="*/ 2147483647 w 11"/>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
                <a:gd name="T29" fmla="*/ 11 w 11"/>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
                  <a:moveTo>
                    <a:pt x="11" y="0"/>
                  </a:moveTo>
                  <a:lnTo>
                    <a:pt x="4" y="0"/>
                  </a:lnTo>
                  <a:lnTo>
                    <a:pt x="0" y="0"/>
                  </a:lnTo>
                  <a:lnTo>
                    <a:pt x="0" y="3"/>
                  </a:lnTo>
                  <a:lnTo>
                    <a:pt x="0" y="6"/>
                  </a:lnTo>
                  <a:lnTo>
                    <a:pt x="4" y="6"/>
                  </a:lnTo>
                  <a:lnTo>
                    <a:pt x="11" y="6"/>
                  </a:lnTo>
                  <a:lnTo>
                    <a:pt x="11" y="3"/>
                  </a:lnTo>
                  <a:lnTo>
                    <a:pt x="11" y="0"/>
                  </a:lnTo>
                  <a:close/>
                </a:path>
              </a:pathLst>
            </a:custGeom>
            <a:solidFill>
              <a:schemeClr val="tx1">
                <a:lumMod val="50000"/>
                <a:lumOff val="50000"/>
              </a:schemeClr>
            </a:solidFill>
            <a:ln w="9525">
              <a:solidFill>
                <a:schemeClr val="tx1">
                  <a:lumMod val="50000"/>
                  <a:lumOff val="50000"/>
                </a:schemeClr>
              </a:solidFill>
              <a:round/>
              <a:headEnd/>
              <a:tailEnd/>
            </a:ln>
          </p:spPr>
        </p:sp>
        <p:grpSp>
          <p:nvGrpSpPr>
            <p:cNvPr id="78" name="HI"/>
            <p:cNvGrpSpPr>
              <a:grpSpLocks/>
            </p:cNvGrpSpPr>
            <p:nvPr/>
          </p:nvGrpSpPr>
          <p:grpSpPr bwMode="auto">
            <a:xfrm>
              <a:off x="1941358" y="3315070"/>
              <a:ext cx="393769" cy="249256"/>
              <a:chOff x="1514475" y="2533650"/>
              <a:chExt cx="49" cy="31"/>
            </a:xfrm>
            <a:solidFill>
              <a:schemeClr val="tx1">
                <a:lumMod val="50000"/>
                <a:lumOff val="50000"/>
              </a:schemeClr>
            </a:solidFill>
          </p:grpSpPr>
          <p:sp>
            <p:nvSpPr>
              <p:cNvPr id="89" name="Freeform 88"/>
              <p:cNvSpPr>
                <a:spLocks/>
              </p:cNvSpPr>
              <p:nvPr/>
            </p:nvSpPr>
            <p:spPr bwMode="auto">
              <a:xfrm>
                <a:off x="1514475" y="2533650"/>
                <a:ext cx="2" cy="3"/>
              </a:xfrm>
              <a:custGeom>
                <a:avLst/>
                <a:gdLst>
                  <a:gd name="T0" fmla="*/ 0 w 65"/>
                  <a:gd name="T1" fmla="*/ 0 h 108"/>
                  <a:gd name="T2" fmla="*/ 0 w 65"/>
                  <a:gd name="T3" fmla="*/ 0 h 108"/>
                  <a:gd name="T4" fmla="*/ 0 w 65"/>
                  <a:gd name="T5" fmla="*/ 0 h 108"/>
                  <a:gd name="T6" fmla="*/ 0 w 65"/>
                  <a:gd name="T7" fmla="*/ 0 h 108"/>
                  <a:gd name="T8" fmla="*/ 0 w 65"/>
                  <a:gd name="T9" fmla="*/ 0 h 108"/>
                  <a:gd name="T10" fmla="*/ 0 60000 65536"/>
                  <a:gd name="T11" fmla="*/ 0 60000 65536"/>
                  <a:gd name="T12" fmla="*/ 0 60000 65536"/>
                  <a:gd name="T13" fmla="*/ 0 60000 65536"/>
                  <a:gd name="T14" fmla="*/ 0 60000 65536"/>
                  <a:gd name="T15" fmla="*/ 0 w 65"/>
                  <a:gd name="T16" fmla="*/ 0 h 108"/>
                  <a:gd name="T17" fmla="*/ 65 w 65"/>
                  <a:gd name="T18" fmla="*/ 108 h 108"/>
                </a:gdLst>
                <a:ahLst/>
                <a:cxnLst>
                  <a:cxn ang="T10">
                    <a:pos x="T0" y="T1"/>
                  </a:cxn>
                  <a:cxn ang="T11">
                    <a:pos x="T2" y="T3"/>
                  </a:cxn>
                  <a:cxn ang="T12">
                    <a:pos x="T4" y="T5"/>
                  </a:cxn>
                  <a:cxn ang="T13">
                    <a:pos x="T6" y="T7"/>
                  </a:cxn>
                  <a:cxn ang="T14">
                    <a:pos x="T8" y="T9"/>
                  </a:cxn>
                </a:cxnLst>
                <a:rect l="T15" t="T16" r="T17" b="T18"/>
                <a:pathLst>
                  <a:path w="65" h="108">
                    <a:moveTo>
                      <a:pt x="0" y="108"/>
                    </a:moveTo>
                    <a:lnTo>
                      <a:pt x="65" y="37"/>
                    </a:lnTo>
                    <a:lnTo>
                      <a:pt x="65" y="0"/>
                    </a:lnTo>
                    <a:lnTo>
                      <a:pt x="0" y="70"/>
                    </a:lnTo>
                    <a:lnTo>
                      <a:pt x="0" y="108"/>
                    </a:lnTo>
                    <a:close/>
                  </a:path>
                </a:pathLst>
              </a:custGeom>
              <a:grpFill/>
              <a:ln w="9525">
                <a:solidFill>
                  <a:schemeClr val="tx1">
                    <a:lumMod val="50000"/>
                    <a:lumOff val="50000"/>
                  </a:schemeClr>
                </a:solidFill>
                <a:round/>
                <a:headEnd/>
                <a:tailEnd/>
              </a:ln>
            </p:spPr>
          </p:sp>
          <p:sp>
            <p:nvSpPr>
              <p:cNvPr id="90" name="Freeform 89"/>
              <p:cNvSpPr>
                <a:spLocks/>
              </p:cNvSpPr>
              <p:nvPr/>
            </p:nvSpPr>
            <p:spPr bwMode="auto">
              <a:xfrm>
                <a:off x="1514479" y="2533650"/>
                <a:ext cx="6" cy="3"/>
              </a:xfrm>
              <a:custGeom>
                <a:avLst/>
                <a:gdLst>
                  <a:gd name="T0" fmla="*/ 0 w 179"/>
                  <a:gd name="T1" fmla="*/ 0 h 108"/>
                  <a:gd name="T2" fmla="*/ 0 w 179"/>
                  <a:gd name="T3" fmla="*/ 0 h 108"/>
                  <a:gd name="T4" fmla="*/ 0 w 179"/>
                  <a:gd name="T5" fmla="*/ 0 h 108"/>
                  <a:gd name="T6" fmla="*/ 0 w 179"/>
                  <a:gd name="T7" fmla="*/ 0 h 108"/>
                  <a:gd name="T8" fmla="*/ 0 w 179"/>
                  <a:gd name="T9" fmla="*/ 0 h 108"/>
                  <a:gd name="T10" fmla="*/ 0 w 179"/>
                  <a:gd name="T11" fmla="*/ 0 h 108"/>
                  <a:gd name="T12" fmla="*/ 0 w 179"/>
                  <a:gd name="T13" fmla="*/ 0 h 108"/>
                  <a:gd name="T14" fmla="*/ 0 60000 65536"/>
                  <a:gd name="T15" fmla="*/ 0 60000 65536"/>
                  <a:gd name="T16" fmla="*/ 0 60000 65536"/>
                  <a:gd name="T17" fmla="*/ 0 60000 65536"/>
                  <a:gd name="T18" fmla="*/ 0 60000 65536"/>
                  <a:gd name="T19" fmla="*/ 0 60000 65536"/>
                  <a:gd name="T20" fmla="*/ 0 60000 65536"/>
                  <a:gd name="T21" fmla="*/ 0 w 179"/>
                  <a:gd name="T22" fmla="*/ 0 h 108"/>
                  <a:gd name="T23" fmla="*/ 179 w 179"/>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08">
                    <a:moveTo>
                      <a:pt x="0" y="70"/>
                    </a:moveTo>
                    <a:lnTo>
                      <a:pt x="71" y="108"/>
                    </a:lnTo>
                    <a:lnTo>
                      <a:pt x="141" y="108"/>
                    </a:lnTo>
                    <a:lnTo>
                      <a:pt x="179" y="37"/>
                    </a:lnTo>
                    <a:lnTo>
                      <a:pt x="109" y="0"/>
                    </a:lnTo>
                    <a:lnTo>
                      <a:pt x="39" y="37"/>
                    </a:lnTo>
                    <a:lnTo>
                      <a:pt x="0" y="70"/>
                    </a:lnTo>
                    <a:close/>
                  </a:path>
                </a:pathLst>
              </a:custGeom>
              <a:grpFill/>
              <a:ln w="9525">
                <a:solidFill>
                  <a:schemeClr val="tx1">
                    <a:lumMod val="50000"/>
                    <a:lumOff val="50000"/>
                  </a:schemeClr>
                </a:solidFill>
                <a:round/>
                <a:headEnd/>
                <a:tailEnd/>
              </a:ln>
            </p:spPr>
          </p:sp>
          <p:sp>
            <p:nvSpPr>
              <p:cNvPr id="91" name="Freeform 90"/>
              <p:cNvSpPr>
                <a:spLocks/>
              </p:cNvSpPr>
              <p:nvPr/>
            </p:nvSpPr>
            <p:spPr bwMode="auto">
              <a:xfrm>
                <a:off x="1514493" y="2533655"/>
                <a:ext cx="5" cy="4"/>
              </a:xfrm>
              <a:custGeom>
                <a:avLst/>
                <a:gdLst>
                  <a:gd name="T0" fmla="*/ 0 w 174"/>
                  <a:gd name="T1" fmla="*/ 0 h 140"/>
                  <a:gd name="T2" fmla="*/ 0 w 174"/>
                  <a:gd name="T3" fmla="*/ 0 h 140"/>
                  <a:gd name="T4" fmla="*/ 0 w 174"/>
                  <a:gd name="T5" fmla="*/ 0 h 140"/>
                  <a:gd name="T6" fmla="*/ 0 w 174"/>
                  <a:gd name="T7" fmla="*/ 0 h 140"/>
                  <a:gd name="T8" fmla="*/ 0 w 174"/>
                  <a:gd name="T9" fmla="*/ 0 h 140"/>
                  <a:gd name="T10" fmla="*/ 0 w 174"/>
                  <a:gd name="T11" fmla="*/ 0 h 140"/>
                  <a:gd name="T12" fmla="*/ 0 60000 65536"/>
                  <a:gd name="T13" fmla="*/ 0 60000 65536"/>
                  <a:gd name="T14" fmla="*/ 0 60000 65536"/>
                  <a:gd name="T15" fmla="*/ 0 60000 65536"/>
                  <a:gd name="T16" fmla="*/ 0 60000 65536"/>
                  <a:gd name="T17" fmla="*/ 0 60000 65536"/>
                  <a:gd name="T18" fmla="*/ 0 w 174"/>
                  <a:gd name="T19" fmla="*/ 0 h 140"/>
                  <a:gd name="T20" fmla="*/ 174 w 174"/>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174" h="140">
                    <a:moveTo>
                      <a:pt x="71" y="140"/>
                    </a:moveTo>
                    <a:lnTo>
                      <a:pt x="174" y="140"/>
                    </a:lnTo>
                    <a:lnTo>
                      <a:pt x="174" y="75"/>
                    </a:lnTo>
                    <a:lnTo>
                      <a:pt x="103" y="0"/>
                    </a:lnTo>
                    <a:lnTo>
                      <a:pt x="0" y="38"/>
                    </a:lnTo>
                    <a:lnTo>
                      <a:pt x="71" y="140"/>
                    </a:lnTo>
                    <a:close/>
                  </a:path>
                </a:pathLst>
              </a:custGeom>
              <a:grpFill/>
              <a:ln w="9525">
                <a:solidFill>
                  <a:schemeClr val="tx1">
                    <a:lumMod val="50000"/>
                    <a:lumOff val="50000"/>
                  </a:schemeClr>
                </a:solidFill>
                <a:round/>
                <a:headEnd/>
                <a:tailEnd/>
              </a:ln>
            </p:spPr>
          </p:sp>
          <p:sp>
            <p:nvSpPr>
              <p:cNvPr id="92" name="Freeform 91"/>
              <p:cNvSpPr>
                <a:spLocks/>
              </p:cNvSpPr>
              <p:nvPr/>
            </p:nvSpPr>
            <p:spPr bwMode="auto">
              <a:xfrm>
                <a:off x="1514501" y="2533659"/>
                <a:ext cx="6" cy="2"/>
              </a:xfrm>
              <a:custGeom>
                <a:avLst/>
                <a:gdLst>
                  <a:gd name="T0" fmla="*/ 0 w 173"/>
                  <a:gd name="T1" fmla="*/ 0 h 71"/>
                  <a:gd name="T2" fmla="*/ 0 w 173"/>
                  <a:gd name="T3" fmla="*/ 0 h 71"/>
                  <a:gd name="T4" fmla="*/ 0 w 173"/>
                  <a:gd name="T5" fmla="*/ 0 h 71"/>
                  <a:gd name="T6" fmla="*/ 0 w 173"/>
                  <a:gd name="T7" fmla="*/ 0 h 71"/>
                  <a:gd name="T8" fmla="*/ 0 w 173"/>
                  <a:gd name="T9" fmla="*/ 0 h 71"/>
                  <a:gd name="T10" fmla="*/ 0 60000 65536"/>
                  <a:gd name="T11" fmla="*/ 0 60000 65536"/>
                  <a:gd name="T12" fmla="*/ 0 60000 65536"/>
                  <a:gd name="T13" fmla="*/ 0 60000 65536"/>
                  <a:gd name="T14" fmla="*/ 0 60000 65536"/>
                  <a:gd name="T15" fmla="*/ 0 w 173"/>
                  <a:gd name="T16" fmla="*/ 0 h 71"/>
                  <a:gd name="T17" fmla="*/ 173 w 173"/>
                  <a:gd name="T18" fmla="*/ 71 h 71"/>
                </a:gdLst>
                <a:ahLst/>
                <a:cxnLst>
                  <a:cxn ang="T10">
                    <a:pos x="T0" y="T1"/>
                  </a:cxn>
                  <a:cxn ang="T11">
                    <a:pos x="T2" y="T3"/>
                  </a:cxn>
                  <a:cxn ang="T12">
                    <a:pos x="T4" y="T5"/>
                  </a:cxn>
                  <a:cxn ang="T13">
                    <a:pos x="T6" y="T7"/>
                  </a:cxn>
                  <a:cxn ang="T14">
                    <a:pos x="T8" y="T9"/>
                  </a:cxn>
                </a:cxnLst>
                <a:rect l="T15" t="T16" r="T17" b="T18"/>
                <a:pathLst>
                  <a:path w="173" h="71">
                    <a:moveTo>
                      <a:pt x="0" y="71"/>
                    </a:moveTo>
                    <a:lnTo>
                      <a:pt x="140" y="71"/>
                    </a:lnTo>
                    <a:lnTo>
                      <a:pt x="173" y="0"/>
                    </a:lnTo>
                    <a:lnTo>
                      <a:pt x="38" y="0"/>
                    </a:lnTo>
                    <a:lnTo>
                      <a:pt x="0" y="71"/>
                    </a:lnTo>
                    <a:close/>
                  </a:path>
                </a:pathLst>
              </a:custGeom>
              <a:grpFill/>
              <a:ln w="9525">
                <a:solidFill>
                  <a:schemeClr val="tx1">
                    <a:lumMod val="50000"/>
                    <a:lumOff val="50000"/>
                  </a:schemeClr>
                </a:solidFill>
                <a:round/>
                <a:headEnd/>
                <a:tailEnd/>
              </a:ln>
            </p:spPr>
          </p:sp>
          <p:sp>
            <p:nvSpPr>
              <p:cNvPr id="93" name="Freeform 92"/>
              <p:cNvSpPr>
                <a:spLocks/>
              </p:cNvSpPr>
              <p:nvPr/>
            </p:nvSpPr>
            <p:spPr bwMode="auto">
              <a:xfrm>
                <a:off x="1514508" y="2533661"/>
                <a:ext cx="6" cy="5"/>
              </a:xfrm>
              <a:custGeom>
                <a:avLst/>
                <a:gdLst>
                  <a:gd name="T0" fmla="*/ 0 w 211"/>
                  <a:gd name="T1" fmla="*/ 0 h 140"/>
                  <a:gd name="T2" fmla="*/ 0 w 211"/>
                  <a:gd name="T3" fmla="*/ 0 h 140"/>
                  <a:gd name="T4" fmla="*/ 0 w 211"/>
                  <a:gd name="T5" fmla="*/ 0 h 140"/>
                  <a:gd name="T6" fmla="*/ 0 w 211"/>
                  <a:gd name="T7" fmla="*/ 0 h 140"/>
                  <a:gd name="T8" fmla="*/ 0 w 211"/>
                  <a:gd name="T9" fmla="*/ 0 h 140"/>
                  <a:gd name="T10" fmla="*/ 0 w 211"/>
                  <a:gd name="T11" fmla="*/ 0 h 140"/>
                  <a:gd name="T12" fmla="*/ 0 w 211"/>
                  <a:gd name="T13" fmla="*/ 0 h 140"/>
                  <a:gd name="T14" fmla="*/ 0 w 211"/>
                  <a:gd name="T15" fmla="*/ 0 h 140"/>
                  <a:gd name="T16" fmla="*/ 0 w 211"/>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1"/>
                  <a:gd name="T28" fmla="*/ 0 h 140"/>
                  <a:gd name="T29" fmla="*/ 211 w 211"/>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1" h="140">
                    <a:moveTo>
                      <a:pt x="71" y="140"/>
                    </a:moveTo>
                    <a:lnTo>
                      <a:pt x="173" y="140"/>
                    </a:lnTo>
                    <a:lnTo>
                      <a:pt x="211" y="70"/>
                    </a:lnTo>
                    <a:lnTo>
                      <a:pt x="103" y="38"/>
                    </a:lnTo>
                    <a:lnTo>
                      <a:pt x="71" y="38"/>
                    </a:lnTo>
                    <a:lnTo>
                      <a:pt x="38" y="0"/>
                    </a:lnTo>
                    <a:lnTo>
                      <a:pt x="0" y="38"/>
                    </a:lnTo>
                    <a:lnTo>
                      <a:pt x="38" y="103"/>
                    </a:lnTo>
                    <a:lnTo>
                      <a:pt x="71" y="140"/>
                    </a:lnTo>
                    <a:close/>
                  </a:path>
                </a:pathLst>
              </a:custGeom>
              <a:grpFill/>
              <a:ln w="9525">
                <a:solidFill>
                  <a:schemeClr val="tx1">
                    <a:lumMod val="50000"/>
                    <a:lumOff val="50000"/>
                  </a:schemeClr>
                </a:solidFill>
                <a:round/>
                <a:headEnd/>
                <a:tailEnd/>
              </a:ln>
            </p:spPr>
          </p:sp>
          <p:sp>
            <p:nvSpPr>
              <p:cNvPr id="94" name="Freeform 93"/>
              <p:cNvSpPr>
                <a:spLocks/>
              </p:cNvSpPr>
              <p:nvPr/>
            </p:nvSpPr>
            <p:spPr bwMode="auto">
              <a:xfrm>
                <a:off x="1514513" y="2533669"/>
                <a:ext cx="11" cy="12"/>
              </a:xfrm>
              <a:custGeom>
                <a:avLst/>
                <a:gdLst>
                  <a:gd name="T0" fmla="*/ 0 w 353"/>
                  <a:gd name="T1" fmla="*/ 0 h 417"/>
                  <a:gd name="T2" fmla="*/ 0 w 353"/>
                  <a:gd name="T3" fmla="*/ 0 h 417"/>
                  <a:gd name="T4" fmla="*/ 0 w 353"/>
                  <a:gd name="T5" fmla="*/ 0 h 417"/>
                  <a:gd name="T6" fmla="*/ 0 w 353"/>
                  <a:gd name="T7" fmla="*/ 0 h 417"/>
                  <a:gd name="T8" fmla="*/ 0 w 353"/>
                  <a:gd name="T9" fmla="*/ 0 h 417"/>
                  <a:gd name="T10" fmla="*/ 0 w 353"/>
                  <a:gd name="T11" fmla="*/ 0 h 417"/>
                  <a:gd name="T12" fmla="*/ 0 w 353"/>
                  <a:gd name="T13" fmla="*/ 0 h 417"/>
                  <a:gd name="T14" fmla="*/ 0 w 353"/>
                  <a:gd name="T15" fmla="*/ 0 h 417"/>
                  <a:gd name="T16" fmla="*/ 0 w 353"/>
                  <a:gd name="T17" fmla="*/ 0 h 417"/>
                  <a:gd name="T18" fmla="*/ 0 w 353"/>
                  <a:gd name="T19" fmla="*/ 0 h 4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3"/>
                  <a:gd name="T31" fmla="*/ 0 h 417"/>
                  <a:gd name="T32" fmla="*/ 353 w 353"/>
                  <a:gd name="T33" fmla="*/ 417 h 4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3" h="417">
                    <a:moveTo>
                      <a:pt x="0" y="141"/>
                    </a:moveTo>
                    <a:lnTo>
                      <a:pt x="38" y="281"/>
                    </a:lnTo>
                    <a:lnTo>
                      <a:pt x="38" y="346"/>
                    </a:lnTo>
                    <a:lnTo>
                      <a:pt x="142" y="417"/>
                    </a:lnTo>
                    <a:lnTo>
                      <a:pt x="174" y="346"/>
                    </a:lnTo>
                    <a:lnTo>
                      <a:pt x="353" y="243"/>
                    </a:lnTo>
                    <a:lnTo>
                      <a:pt x="282" y="108"/>
                    </a:lnTo>
                    <a:lnTo>
                      <a:pt x="71" y="0"/>
                    </a:lnTo>
                    <a:lnTo>
                      <a:pt x="71" y="108"/>
                    </a:lnTo>
                    <a:lnTo>
                      <a:pt x="0" y="141"/>
                    </a:lnTo>
                    <a:close/>
                  </a:path>
                </a:pathLst>
              </a:custGeom>
              <a:grpFill/>
              <a:ln w="9525">
                <a:solidFill>
                  <a:schemeClr val="tx1">
                    <a:lumMod val="50000"/>
                    <a:lumOff val="50000"/>
                  </a:schemeClr>
                </a:solidFill>
                <a:round/>
                <a:headEnd/>
                <a:tailEnd/>
              </a:ln>
            </p:spPr>
          </p:sp>
        </p:grpSp>
        <p:sp>
          <p:nvSpPr>
            <p:cNvPr id="79" name="Rectangle 78"/>
            <p:cNvSpPr/>
            <p:nvPr/>
          </p:nvSpPr>
          <p:spPr>
            <a:xfrm>
              <a:off x="3303472" y="898557"/>
              <a:ext cx="791587"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r>
                <a:rPr lang="en-US" sz="800" b="1" dirty="0" smtClean="0">
                  <a:solidFill>
                    <a:schemeClr val="tx1">
                      <a:lumMod val="75000"/>
                      <a:lumOff val="25000"/>
                    </a:schemeClr>
                  </a:solidFill>
                  <a:latin typeface="Arial" pitchFamily="34" charset="0"/>
                  <a:cs typeface="Arial" pitchFamily="34" charset="0"/>
                </a:rPr>
                <a:t>Census divisions</a:t>
              </a:r>
              <a:endParaRPr lang="en-US" sz="1000" b="1" dirty="0">
                <a:solidFill>
                  <a:schemeClr val="tx1">
                    <a:lumMod val="75000"/>
                    <a:lumOff val="25000"/>
                  </a:schemeClr>
                </a:solidFill>
                <a:latin typeface="Arial" pitchFamily="34" charset="0"/>
                <a:cs typeface="Arial" pitchFamily="34" charset="0"/>
              </a:endParaRPr>
            </a:p>
          </p:txBody>
        </p:sp>
        <p:sp>
          <p:nvSpPr>
            <p:cNvPr id="80" name="Rectangle 79"/>
            <p:cNvSpPr/>
            <p:nvPr/>
          </p:nvSpPr>
          <p:spPr>
            <a:xfrm>
              <a:off x="4524959" y="1148630"/>
              <a:ext cx="791588" cy="331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sz="800" b="1" dirty="0" smtClean="0">
                  <a:solidFill>
                    <a:schemeClr val="tx1">
                      <a:lumMod val="75000"/>
                      <a:lumOff val="25000"/>
                    </a:schemeClr>
                  </a:solidFill>
                  <a:latin typeface="Arial" pitchFamily="34" charset="0"/>
                  <a:cs typeface="Arial" pitchFamily="34" charset="0"/>
                </a:rPr>
                <a:t>New</a:t>
              </a:r>
            </a:p>
            <a:p>
              <a:r>
                <a:rPr lang="en-US" sz="800" b="1" dirty="0" smtClean="0">
                  <a:solidFill>
                    <a:schemeClr val="tx1">
                      <a:lumMod val="75000"/>
                      <a:lumOff val="25000"/>
                    </a:schemeClr>
                  </a:solidFill>
                  <a:latin typeface="Arial" pitchFamily="34" charset="0"/>
                  <a:cs typeface="Arial" pitchFamily="34" charset="0"/>
                </a:rPr>
                <a:t>England</a:t>
              </a:r>
              <a:endParaRPr lang="en-US" sz="800" b="1" dirty="0">
                <a:solidFill>
                  <a:schemeClr val="tx1">
                    <a:lumMod val="75000"/>
                    <a:lumOff val="25000"/>
                  </a:schemeClr>
                </a:solidFill>
                <a:latin typeface="Arial" pitchFamily="34" charset="0"/>
                <a:cs typeface="Arial" pitchFamily="34" charset="0"/>
              </a:endParaRPr>
            </a:p>
          </p:txBody>
        </p:sp>
        <p:sp>
          <p:nvSpPr>
            <p:cNvPr id="81" name="Rectangle 80"/>
            <p:cNvSpPr/>
            <p:nvPr/>
          </p:nvSpPr>
          <p:spPr>
            <a:xfrm>
              <a:off x="4195478" y="1693582"/>
              <a:ext cx="791588"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sz="800" b="1" dirty="0" smtClean="0">
                  <a:solidFill>
                    <a:schemeClr val="tx1">
                      <a:lumMod val="75000"/>
                      <a:lumOff val="25000"/>
                    </a:schemeClr>
                  </a:solidFill>
                  <a:latin typeface="Arial" pitchFamily="34" charset="0"/>
                  <a:cs typeface="Arial" pitchFamily="34" charset="0"/>
                </a:rPr>
                <a:t>Middle Atlantic</a:t>
              </a:r>
              <a:endParaRPr lang="en-US" sz="800" b="1" dirty="0">
                <a:solidFill>
                  <a:schemeClr val="tx1">
                    <a:lumMod val="75000"/>
                    <a:lumOff val="25000"/>
                  </a:schemeClr>
                </a:solidFill>
                <a:latin typeface="Arial" pitchFamily="34" charset="0"/>
                <a:cs typeface="Arial" pitchFamily="34" charset="0"/>
              </a:endParaRPr>
            </a:p>
          </p:txBody>
        </p:sp>
        <p:sp>
          <p:nvSpPr>
            <p:cNvPr id="82" name="Rectangle 81"/>
            <p:cNvSpPr/>
            <p:nvPr/>
          </p:nvSpPr>
          <p:spPr>
            <a:xfrm>
              <a:off x="3950378" y="2499299"/>
              <a:ext cx="791587"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sz="800" b="1" dirty="0" smtClean="0">
                  <a:solidFill>
                    <a:schemeClr val="tx1">
                      <a:lumMod val="75000"/>
                      <a:lumOff val="25000"/>
                    </a:schemeClr>
                  </a:solidFill>
                  <a:latin typeface="Arial" pitchFamily="34" charset="0"/>
                  <a:cs typeface="Arial" pitchFamily="34" charset="0"/>
                </a:rPr>
                <a:t>South</a:t>
              </a:r>
            </a:p>
            <a:p>
              <a:r>
                <a:rPr lang="en-US" sz="800" b="1" dirty="0" smtClean="0">
                  <a:solidFill>
                    <a:schemeClr val="tx1">
                      <a:lumMod val="75000"/>
                      <a:lumOff val="25000"/>
                    </a:schemeClr>
                  </a:solidFill>
                  <a:latin typeface="Arial" pitchFamily="34" charset="0"/>
                  <a:cs typeface="Arial" pitchFamily="34" charset="0"/>
                </a:rPr>
                <a:t>Atlantic</a:t>
              </a:r>
              <a:endParaRPr lang="en-US" sz="800" b="1" dirty="0">
                <a:solidFill>
                  <a:schemeClr val="tx1">
                    <a:lumMod val="75000"/>
                    <a:lumOff val="25000"/>
                  </a:schemeClr>
                </a:solidFill>
                <a:latin typeface="Arial" pitchFamily="34" charset="0"/>
                <a:cs typeface="Arial" pitchFamily="34" charset="0"/>
              </a:endParaRPr>
            </a:p>
          </p:txBody>
        </p:sp>
        <p:sp>
          <p:nvSpPr>
            <p:cNvPr id="83" name="Rectangle 82"/>
            <p:cNvSpPr/>
            <p:nvPr/>
          </p:nvSpPr>
          <p:spPr>
            <a:xfrm>
              <a:off x="3156797" y="2309951"/>
              <a:ext cx="452045"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b="1" dirty="0" smtClean="0">
                  <a:solidFill>
                    <a:schemeClr val="tx1">
                      <a:lumMod val="75000"/>
                      <a:lumOff val="25000"/>
                    </a:schemeClr>
                  </a:solidFill>
                  <a:latin typeface="Arial" pitchFamily="34" charset="0"/>
                  <a:cs typeface="Arial" pitchFamily="34" charset="0"/>
                </a:rPr>
                <a:t>East</a:t>
              </a:r>
            </a:p>
            <a:p>
              <a:pPr algn="ctr"/>
              <a:r>
                <a:rPr lang="en-US" sz="800" b="1" dirty="0" smtClean="0">
                  <a:solidFill>
                    <a:schemeClr val="tx1">
                      <a:lumMod val="75000"/>
                      <a:lumOff val="25000"/>
                    </a:schemeClr>
                  </a:solidFill>
                  <a:latin typeface="Arial" pitchFamily="34" charset="0"/>
                  <a:cs typeface="Arial" pitchFamily="34" charset="0"/>
                </a:rPr>
                <a:t>South</a:t>
              </a:r>
            </a:p>
            <a:p>
              <a:pPr algn="ctr"/>
              <a:r>
                <a:rPr lang="en-US" sz="800" b="1" dirty="0" smtClean="0">
                  <a:solidFill>
                    <a:schemeClr val="tx1">
                      <a:lumMod val="75000"/>
                      <a:lumOff val="25000"/>
                    </a:schemeClr>
                  </a:solidFill>
                  <a:latin typeface="Arial" pitchFamily="34" charset="0"/>
                  <a:cs typeface="Arial" pitchFamily="34" charset="0"/>
                </a:rPr>
                <a:t>Central</a:t>
              </a:r>
              <a:endParaRPr lang="en-US" sz="800" b="1" dirty="0">
                <a:solidFill>
                  <a:schemeClr val="tx1">
                    <a:lumMod val="75000"/>
                    <a:lumOff val="25000"/>
                  </a:schemeClr>
                </a:solidFill>
                <a:latin typeface="Arial" pitchFamily="34" charset="0"/>
                <a:cs typeface="Arial" pitchFamily="34" charset="0"/>
              </a:endParaRPr>
            </a:p>
          </p:txBody>
        </p:sp>
        <p:sp>
          <p:nvSpPr>
            <p:cNvPr id="84" name="Rectangle 83"/>
            <p:cNvSpPr/>
            <p:nvPr/>
          </p:nvSpPr>
          <p:spPr>
            <a:xfrm>
              <a:off x="2138233" y="2451362"/>
              <a:ext cx="791588"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b="1" dirty="0" smtClean="0">
                  <a:solidFill>
                    <a:schemeClr val="bg1">
                      <a:lumMod val="95000"/>
                    </a:schemeClr>
                  </a:solidFill>
                  <a:latin typeface="Arial" pitchFamily="34" charset="0"/>
                  <a:cs typeface="Arial" pitchFamily="34" charset="0"/>
                </a:rPr>
                <a:t>West</a:t>
              </a:r>
            </a:p>
            <a:p>
              <a:pPr algn="ctr"/>
              <a:r>
                <a:rPr lang="en-US" sz="800" b="1" dirty="0" smtClean="0">
                  <a:solidFill>
                    <a:schemeClr val="bg1">
                      <a:lumMod val="95000"/>
                    </a:schemeClr>
                  </a:solidFill>
                  <a:latin typeface="Arial" pitchFamily="34" charset="0"/>
                  <a:cs typeface="Arial" pitchFamily="34" charset="0"/>
                </a:rPr>
                <a:t>South</a:t>
              </a:r>
            </a:p>
            <a:p>
              <a:pPr algn="ctr"/>
              <a:r>
                <a:rPr lang="en-US" sz="800" b="1" dirty="0" smtClean="0">
                  <a:solidFill>
                    <a:schemeClr val="bg1">
                      <a:lumMod val="95000"/>
                    </a:schemeClr>
                  </a:solidFill>
                  <a:latin typeface="Arial" pitchFamily="34" charset="0"/>
                  <a:cs typeface="Arial" pitchFamily="34" charset="0"/>
                </a:rPr>
                <a:t>Central</a:t>
              </a:r>
              <a:endParaRPr lang="en-US" sz="800" b="1" dirty="0">
                <a:solidFill>
                  <a:schemeClr val="bg1">
                    <a:lumMod val="95000"/>
                  </a:schemeClr>
                </a:solidFill>
                <a:latin typeface="Arial" pitchFamily="34" charset="0"/>
                <a:cs typeface="Arial" pitchFamily="34" charset="0"/>
              </a:endParaRPr>
            </a:p>
          </p:txBody>
        </p:sp>
        <p:sp>
          <p:nvSpPr>
            <p:cNvPr id="85" name="Rectangle 84"/>
            <p:cNvSpPr/>
            <p:nvPr/>
          </p:nvSpPr>
          <p:spPr>
            <a:xfrm>
              <a:off x="3111138" y="1523387"/>
              <a:ext cx="452046"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b="1" dirty="0" smtClean="0">
                  <a:solidFill>
                    <a:schemeClr val="tx1">
                      <a:lumMod val="75000"/>
                      <a:lumOff val="25000"/>
                    </a:schemeClr>
                  </a:solidFill>
                  <a:latin typeface="Arial" pitchFamily="34" charset="0"/>
                  <a:cs typeface="Arial" pitchFamily="34" charset="0"/>
                </a:rPr>
                <a:t>East</a:t>
              </a:r>
            </a:p>
            <a:p>
              <a:pPr algn="ctr"/>
              <a:r>
                <a:rPr lang="en-US" sz="800" b="1" dirty="0" smtClean="0">
                  <a:solidFill>
                    <a:schemeClr val="tx1">
                      <a:lumMod val="75000"/>
                      <a:lumOff val="25000"/>
                    </a:schemeClr>
                  </a:solidFill>
                  <a:latin typeface="Arial" pitchFamily="34" charset="0"/>
                  <a:cs typeface="Arial" pitchFamily="34" charset="0"/>
                </a:rPr>
                <a:t>North</a:t>
              </a:r>
            </a:p>
            <a:p>
              <a:pPr algn="ctr"/>
              <a:r>
                <a:rPr lang="en-US" sz="800" b="1" dirty="0" smtClean="0">
                  <a:solidFill>
                    <a:schemeClr val="tx1">
                      <a:lumMod val="75000"/>
                      <a:lumOff val="25000"/>
                    </a:schemeClr>
                  </a:solidFill>
                  <a:latin typeface="Arial" pitchFamily="34" charset="0"/>
                  <a:cs typeface="Arial" pitchFamily="34" charset="0"/>
                </a:rPr>
                <a:t>Central</a:t>
              </a:r>
              <a:endParaRPr lang="en-US" sz="800" b="1" dirty="0">
                <a:solidFill>
                  <a:schemeClr val="tx1">
                    <a:lumMod val="75000"/>
                    <a:lumOff val="25000"/>
                  </a:schemeClr>
                </a:solidFill>
                <a:latin typeface="Arial" pitchFamily="34" charset="0"/>
                <a:cs typeface="Arial" pitchFamily="34" charset="0"/>
              </a:endParaRPr>
            </a:p>
          </p:txBody>
        </p:sp>
        <p:sp>
          <p:nvSpPr>
            <p:cNvPr id="86" name="Rectangle 85"/>
            <p:cNvSpPr/>
            <p:nvPr/>
          </p:nvSpPr>
          <p:spPr>
            <a:xfrm>
              <a:off x="2353012" y="1594067"/>
              <a:ext cx="452046"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b="1" dirty="0" smtClean="0">
                  <a:solidFill>
                    <a:schemeClr val="tx1">
                      <a:lumMod val="75000"/>
                      <a:lumOff val="25000"/>
                    </a:schemeClr>
                  </a:solidFill>
                  <a:latin typeface="Arial" pitchFamily="34" charset="0"/>
                  <a:cs typeface="Arial" pitchFamily="34" charset="0"/>
                </a:rPr>
                <a:t>West</a:t>
              </a:r>
            </a:p>
            <a:p>
              <a:pPr algn="ctr"/>
              <a:r>
                <a:rPr lang="en-US" sz="800" b="1" dirty="0" smtClean="0">
                  <a:solidFill>
                    <a:schemeClr val="tx1">
                      <a:lumMod val="75000"/>
                      <a:lumOff val="25000"/>
                    </a:schemeClr>
                  </a:solidFill>
                  <a:latin typeface="Arial" pitchFamily="34" charset="0"/>
                  <a:cs typeface="Arial" pitchFamily="34" charset="0"/>
                </a:rPr>
                <a:t>North</a:t>
              </a:r>
            </a:p>
            <a:p>
              <a:pPr algn="ctr"/>
              <a:r>
                <a:rPr lang="en-US" sz="800" b="1" dirty="0" smtClean="0">
                  <a:solidFill>
                    <a:schemeClr val="tx1">
                      <a:lumMod val="75000"/>
                      <a:lumOff val="25000"/>
                    </a:schemeClr>
                  </a:solidFill>
                  <a:latin typeface="Arial" pitchFamily="34" charset="0"/>
                  <a:cs typeface="Arial" pitchFamily="34" charset="0"/>
                </a:rPr>
                <a:t>Central</a:t>
              </a:r>
              <a:endParaRPr lang="en-US" sz="800" b="1" dirty="0">
                <a:solidFill>
                  <a:schemeClr val="tx1">
                    <a:lumMod val="75000"/>
                    <a:lumOff val="25000"/>
                  </a:schemeClr>
                </a:solidFill>
                <a:latin typeface="Arial" pitchFamily="34" charset="0"/>
                <a:cs typeface="Arial" pitchFamily="34" charset="0"/>
              </a:endParaRPr>
            </a:p>
          </p:txBody>
        </p:sp>
        <p:sp>
          <p:nvSpPr>
            <p:cNvPr id="87" name="Rectangle 86"/>
            <p:cNvSpPr/>
            <p:nvPr/>
          </p:nvSpPr>
          <p:spPr>
            <a:xfrm>
              <a:off x="1388854" y="1762580"/>
              <a:ext cx="452046"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b="1" dirty="0" smtClean="0">
                  <a:solidFill>
                    <a:schemeClr val="tx1">
                      <a:lumMod val="75000"/>
                      <a:lumOff val="25000"/>
                    </a:schemeClr>
                  </a:solidFill>
                  <a:latin typeface="Arial" pitchFamily="34" charset="0"/>
                  <a:cs typeface="Arial" pitchFamily="34" charset="0"/>
                </a:rPr>
                <a:t>Mountain</a:t>
              </a:r>
              <a:endParaRPr lang="en-US" sz="800" b="1" dirty="0">
                <a:solidFill>
                  <a:schemeClr val="tx1">
                    <a:lumMod val="75000"/>
                    <a:lumOff val="25000"/>
                  </a:schemeClr>
                </a:solidFill>
                <a:latin typeface="Arial" pitchFamily="34" charset="0"/>
                <a:cs typeface="Arial" pitchFamily="34" charset="0"/>
              </a:endParaRPr>
            </a:p>
          </p:txBody>
        </p:sp>
        <p:sp>
          <p:nvSpPr>
            <p:cNvPr id="88" name="Rectangle 87"/>
            <p:cNvSpPr/>
            <p:nvPr/>
          </p:nvSpPr>
          <p:spPr>
            <a:xfrm>
              <a:off x="719865" y="2523728"/>
              <a:ext cx="502257" cy="351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00" b="1" dirty="0" smtClean="0">
                  <a:solidFill>
                    <a:schemeClr val="tx1"/>
                  </a:solidFill>
                  <a:latin typeface="Arial" pitchFamily="34" charset="0"/>
                  <a:cs typeface="Arial" pitchFamily="34" charset="0"/>
                </a:rPr>
                <a:t>Pacific</a:t>
              </a:r>
            </a:p>
          </p:txBody>
        </p:sp>
      </p:grpSp>
      <p:sp>
        <p:nvSpPr>
          <p:cNvPr id="131" name="TextBox 1"/>
          <p:cNvSpPr txBox="1"/>
          <p:nvPr/>
        </p:nvSpPr>
        <p:spPr bwMode="auto">
          <a:xfrm>
            <a:off x="6710707" y="2040064"/>
            <a:ext cx="1090428" cy="725103"/>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smtClean="0">
                <a:solidFill>
                  <a:schemeClr val="accent4"/>
                </a:solidFill>
                <a:ea typeface="Times New Roman" charset="0"/>
                <a:cs typeface="Times New Roman" charset="0"/>
              </a:rPr>
              <a:t>population</a:t>
            </a:r>
          </a:p>
          <a:p>
            <a:pPr eaLnBrk="0" hangingPunct="0"/>
            <a:r>
              <a:rPr lang="en-US" sz="1200" b="1" dirty="0" smtClean="0">
                <a:solidFill>
                  <a:schemeClr val="accent3"/>
                </a:solidFill>
                <a:ea typeface="Times New Roman" charset="0"/>
                <a:cs typeface="Times New Roman" charset="0"/>
              </a:rPr>
              <a:t>mobile</a:t>
            </a:r>
          </a:p>
          <a:p>
            <a:pPr eaLnBrk="0" hangingPunct="0"/>
            <a:r>
              <a:rPr lang="en-US" sz="1200" b="1" dirty="0" smtClean="0">
                <a:solidFill>
                  <a:schemeClr val="accent2"/>
                </a:solidFill>
                <a:ea typeface="Times New Roman" charset="0"/>
                <a:cs typeface="Times New Roman" charset="0"/>
              </a:rPr>
              <a:t>multifamily</a:t>
            </a:r>
            <a:r>
              <a:rPr lang="en-US" sz="1200" b="1" dirty="0" smtClean="0">
                <a:solidFill>
                  <a:schemeClr val="tx2"/>
                </a:solidFill>
                <a:ea typeface="Times New Roman" charset="0"/>
                <a:cs typeface="Times New Roman" charset="0"/>
              </a:rPr>
              <a:t> </a:t>
            </a:r>
          </a:p>
          <a:p>
            <a:pPr eaLnBrk="0" hangingPunct="0"/>
            <a:r>
              <a:rPr lang="en-US" sz="1200" b="1" dirty="0" smtClean="0">
                <a:solidFill>
                  <a:schemeClr val="accent1"/>
                </a:solidFill>
                <a:ea typeface="Times New Roman" charset="0"/>
                <a:cs typeface="Times New Roman" charset="0"/>
              </a:rPr>
              <a:t>single-family</a:t>
            </a:r>
            <a:endParaRPr lang="en-US" sz="1200" b="1" dirty="0">
              <a:solidFill>
                <a:schemeClr val="accent1"/>
              </a:solidFill>
              <a:ea typeface="Times New Roman" charset="0"/>
              <a:cs typeface="Times New Roman" charset="0"/>
            </a:endParaRPr>
          </a:p>
          <a:p>
            <a:pPr eaLnBrk="0" hangingPunct="0"/>
            <a:endParaRPr lang="en-US" sz="1200" b="1" dirty="0">
              <a:solidFill>
                <a:schemeClr val="accent1"/>
              </a:solidFill>
              <a:ea typeface="Times New Roman" charset="0"/>
              <a:cs typeface="Times New Roman" charset="0"/>
            </a:endParaRPr>
          </a:p>
          <a:p>
            <a:pPr eaLnBrk="0" hangingPunct="0"/>
            <a:endParaRPr lang="en-US" sz="1200" b="1" dirty="0">
              <a:solidFill>
                <a:schemeClr val="accent1"/>
              </a:solidFill>
              <a:ea typeface="Times New Roman" charset="0"/>
              <a:cs typeface="Times New Roman" charset="0"/>
            </a:endParaRPr>
          </a:p>
        </p:txBody>
      </p:sp>
      <p:sp>
        <p:nvSpPr>
          <p:cNvPr id="6" name="Text Placeholder 5"/>
          <p:cNvSpPr>
            <a:spLocks noGrp="1"/>
          </p:cNvSpPr>
          <p:nvPr>
            <p:ph type="body" sz="quarter" idx="13"/>
          </p:nvPr>
        </p:nvSpPr>
        <p:spPr>
          <a:xfrm>
            <a:off x="685800" y="1093258"/>
            <a:ext cx="7656922" cy="411480"/>
          </a:xfrm>
        </p:spPr>
        <p:txBody>
          <a:bodyPr/>
          <a:lstStyle/>
          <a:p>
            <a:r>
              <a:rPr lang="en-US" b="1" dirty="0" smtClean="0"/>
              <a:t>Residential housing unit and population changes by region and type in 2020 and 2050</a:t>
            </a:r>
          </a:p>
          <a:p>
            <a:r>
              <a:rPr lang="en-US" b="1" dirty="0" smtClean="0"/>
              <a:t>AEO2021 Reference case</a:t>
            </a:r>
          </a:p>
          <a:p>
            <a:r>
              <a:rPr lang="en-US" sz="1100" dirty="0" smtClean="0"/>
              <a:t>millions, residential housing units</a:t>
            </a:r>
            <a:endParaRPr lang="en-US" sz="1100" dirty="0"/>
          </a:p>
        </p:txBody>
      </p:sp>
      <p:sp>
        <p:nvSpPr>
          <p:cNvPr id="134" name="Diamond 133"/>
          <p:cNvSpPr/>
          <p:nvPr/>
        </p:nvSpPr>
        <p:spPr>
          <a:xfrm>
            <a:off x="7741688" y="935604"/>
            <a:ext cx="118895" cy="10591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20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78</a:t>
            </a:fld>
            <a:endParaRPr lang="en-US" dirty="0"/>
          </a:p>
        </p:txBody>
      </p:sp>
    </p:spTree>
    <p:extLst>
      <p:ext uri="{BB962C8B-B14F-4D97-AF65-F5344CB8AC3E}">
        <p14:creationId xmlns:p14="http://schemas.microsoft.com/office/powerpoint/2010/main" val="16829863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7"/>
          <p:cNvGraphicFramePr>
            <a:graphicFrameLocks noGrp="1"/>
          </p:cNvGraphicFramePr>
          <p:nvPr>
            <p:ph type="chart" sz="quarter" idx="12"/>
            <p:extLst/>
          </p:nvPr>
        </p:nvGraphicFramePr>
        <p:xfrm>
          <a:off x="685800" y="1448304"/>
          <a:ext cx="6019800" cy="29411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8"/>
          </p:nvPr>
        </p:nvSpPr>
        <p:spPr>
          <a:xfrm>
            <a:off x="2149310" y="4457700"/>
            <a:ext cx="4437545" cy="199142"/>
          </a:xfrm>
        </p:spPr>
        <p:txBody>
          <a:bodyPr/>
          <a:lstStyle/>
          <a:p>
            <a:pPr algn="ctr"/>
            <a:r>
              <a:rPr lang="en-US" sz="1100" dirty="0"/>
              <a:t>b</a:t>
            </a:r>
            <a:r>
              <a:rPr lang="en-US" sz="1100" dirty="0" smtClean="0"/>
              <a:t>illion square feet</a:t>
            </a:r>
            <a:endParaRPr lang="en-US" sz="1100" dirty="0"/>
          </a:p>
        </p:txBody>
      </p:sp>
      <p:sp>
        <p:nvSpPr>
          <p:cNvPr id="2" name="Title 1"/>
          <p:cNvSpPr>
            <a:spLocks noGrp="1"/>
          </p:cNvSpPr>
          <p:nvPr>
            <p:ph type="title"/>
          </p:nvPr>
        </p:nvSpPr>
        <p:spPr/>
        <p:txBody>
          <a:bodyPr/>
          <a:lstStyle/>
          <a:p>
            <a:r>
              <a:rPr lang="en-US" dirty="0" smtClean="0"/>
              <a:t>Commercial buildings </a:t>
            </a:r>
            <a:r>
              <a:rPr lang="en-US" dirty="0" err="1" smtClean="0"/>
              <a:t>floorspace</a:t>
            </a:r>
            <a:r>
              <a:rPr lang="en-US" dirty="0" smtClean="0"/>
              <a:t> growth</a:t>
            </a:r>
            <a:endParaRPr lang="en-US" dirty="0">
              <a:solidFill>
                <a:srgbClr val="FF0000"/>
              </a:solidFill>
            </a:endParaRPr>
          </a:p>
        </p:txBody>
      </p:sp>
      <p:pic>
        <p:nvPicPr>
          <p:cNvPr id="7" name="Picture 6"/>
          <p:cNvPicPr>
            <a:picLocks noChangeAspect="1"/>
          </p:cNvPicPr>
          <p:nvPr/>
        </p:nvPicPr>
        <p:blipFill>
          <a:blip r:embed="rId4"/>
          <a:stretch>
            <a:fillRect/>
          </a:stretch>
        </p:blipFill>
        <p:spPr>
          <a:xfrm>
            <a:off x="43032" y="203102"/>
            <a:ext cx="576228" cy="579763"/>
          </a:xfrm>
          <a:prstGeom prst="rect">
            <a:avLst/>
          </a:prstGeom>
        </p:spPr>
      </p:pic>
      <p:sp>
        <p:nvSpPr>
          <p:cNvPr id="14" name="Rectangle 13"/>
          <p:cNvSpPr/>
          <p:nvPr/>
        </p:nvSpPr>
        <p:spPr>
          <a:xfrm>
            <a:off x="6858950" y="3469946"/>
            <a:ext cx="1194056" cy="141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Rectangle 14"/>
          <p:cNvSpPr/>
          <p:nvPr/>
        </p:nvSpPr>
        <p:spPr>
          <a:xfrm>
            <a:off x="6849786" y="3365868"/>
            <a:ext cx="956269" cy="334536"/>
          </a:xfrm>
          <a:prstGeom prst="rect">
            <a:avLst/>
          </a:prstGeom>
          <a:solidFill>
            <a:schemeClr val="bg1">
              <a:lumMod val="75000"/>
              <a:alpha val="3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 name="Text Placeholder 2"/>
          <p:cNvSpPr>
            <a:spLocks noGrp="1"/>
          </p:cNvSpPr>
          <p:nvPr>
            <p:ph type="body" sz="quarter" idx="13"/>
          </p:nvPr>
        </p:nvSpPr>
        <p:spPr>
          <a:xfrm>
            <a:off x="681228" y="1036824"/>
            <a:ext cx="5719572" cy="411480"/>
          </a:xfrm>
        </p:spPr>
        <p:txBody>
          <a:bodyPr/>
          <a:lstStyle/>
          <a:p>
            <a:r>
              <a:rPr lang="en-US" b="1" dirty="0"/>
              <a:t>Commercial </a:t>
            </a:r>
            <a:r>
              <a:rPr lang="en-US" b="1" dirty="0" err="1" smtClean="0"/>
              <a:t>floorspace</a:t>
            </a:r>
            <a:r>
              <a:rPr lang="en-US" b="1" dirty="0" smtClean="0"/>
              <a:t> in 2020 and growth in </a:t>
            </a:r>
            <a:r>
              <a:rPr lang="en-US" b="1" dirty="0" err="1" smtClean="0"/>
              <a:t>floorspace</a:t>
            </a:r>
            <a:r>
              <a:rPr lang="en-US" b="1" dirty="0" smtClean="0"/>
              <a:t> from 2020 to 2050</a:t>
            </a:r>
            <a:endParaRPr lang="en-US" b="1" dirty="0"/>
          </a:p>
          <a:p>
            <a:r>
              <a:rPr lang="en-US" b="1" dirty="0" smtClean="0"/>
              <a:t>AEO2021 </a:t>
            </a:r>
            <a:r>
              <a:rPr lang="en-US" b="1" dirty="0"/>
              <a:t>Reference </a:t>
            </a:r>
            <a:r>
              <a:rPr lang="en-US" b="1" dirty="0" smtClean="0"/>
              <a:t>case</a:t>
            </a:r>
            <a:endParaRPr lang="en-US" b="1" dirty="0"/>
          </a:p>
          <a:p>
            <a:r>
              <a:rPr lang="en-US" sz="1100" dirty="0" smtClean="0"/>
              <a:t>percentage growth</a:t>
            </a:r>
            <a:endParaRPr lang="en-US" sz="1100" dirty="0"/>
          </a:p>
        </p:txBody>
      </p:sp>
      <p:sp>
        <p:nvSpPr>
          <p:cNvPr id="8" name="Rectangle 7"/>
          <p:cNvSpPr/>
          <p:nvPr/>
        </p:nvSpPr>
        <p:spPr>
          <a:xfrm>
            <a:off x="6586855" y="2857819"/>
            <a:ext cx="2507718" cy="1323439"/>
          </a:xfrm>
          <a:prstGeom prst="rect">
            <a:avLst/>
          </a:prstGeom>
        </p:spPr>
        <p:txBody>
          <a:bodyPr wrap="square">
            <a:spAutoFit/>
          </a:bodyPr>
          <a:lstStyle/>
          <a:p>
            <a:r>
              <a:rPr lang="en-US" sz="1000" b="1" dirty="0" smtClean="0">
                <a:solidFill>
                  <a:schemeClr val="bg2">
                    <a:lumMod val="40000"/>
                    <a:lumOff val="60000"/>
                  </a:schemeClr>
                </a:solidFill>
              </a:rPr>
              <a:t>compound annual growth rate (CAGR) (2020 to 2050)</a:t>
            </a:r>
            <a:endParaRPr lang="en-US" sz="1000" b="1" dirty="0">
              <a:solidFill>
                <a:schemeClr val="bg2">
                  <a:lumMod val="40000"/>
                  <a:lumOff val="60000"/>
                </a:schemeClr>
              </a:solidFill>
            </a:endParaRPr>
          </a:p>
          <a:p>
            <a:endParaRPr lang="en-US" sz="1000" b="1" dirty="0" smtClean="0"/>
          </a:p>
          <a:p>
            <a:endParaRPr lang="en-US" sz="1000" b="1" dirty="0"/>
          </a:p>
          <a:p>
            <a:endParaRPr lang="en-US" sz="1000" b="1" dirty="0" smtClean="0"/>
          </a:p>
          <a:p>
            <a:endParaRPr lang="en-US" sz="1000" b="1" dirty="0"/>
          </a:p>
          <a:p>
            <a:r>
              <a:rPr lang="en-US" sz="1000" b="1" dirty="0" smtClean="0">
                <a:solidFill>
                  <a:schemeClr val="accent1"/>
                </a:solidFill>
              </a:rPr>
              <a:t> total </a:t>
            </a:r>
            <a:r>
              <a:rPr lang="en-US" sz="1000" b="1" dirty="0" err="1" smtClean="0">
                <a:solidFill>
                  <a:schemeClr val="accent1"/>
                </a:solidFill>
              </a:rPr>
              <a:t>floorspace</a:t>
            </a:r>
            <a:r>
              <a:rPr lang="en-US" sz="1000" b="1" dirty="0" smtClean="0">
                <a:solidFill>
                  <a:schemeClr val="accent1"/>
                </a:solidFill>
              </a:rPr>
              <a:t> in 2020</a:t>
            </a:r>
          </a:p>
          <a:p>
            <a:r>
              <a:rPr lang="en-US" sz="1000" b="1" dirty="0" smtClean="0">
                <a:solidFill>
                  <a:schemeClr val="accent1"/>
                </a:solidFill>
              </a:rPr>
              <a:t> (billion square feet)</a:t>
            </a:r>
            <a:endParaRPr lang="en-US" sz="1000" b="1" dirty="0">
              <a:solidFill>
                <a:schemeClr val="accent1"/>
              </a:solidFill>
            </a:endParaRPr>
          </a:p>
        </p:txBody>
      </p:sp>
      <p:sp>
        <p:nvSpPr>
          <p:cNvPr id="4" name="TextBox 3"/>
          <p:cNvSpPr txBox="1"/>
          <p:nvPr/>
        </p:nvSpPr>
        <p:spPr>
          <a:xfrm>
            <a:off x="6849786" y="3416559"/>
            <a:ext cx="591262" cy="246221"/>
          </a:xfrm>
          <a:prstGeom prst="rect">
            <a:avLst/>
          </a:prstGeom>
          <a:noFill/>
        </p:spPr>
        <p:txBody>
          <a:bodyPr wrap="square" rtlCol="0">
            <a:spAutoFit/>
          </a:bodyPr>
          <a:lstStyle/>
          <a:p>
            <a:r>
              <a:rPr lang="en-US" sz="1000" dirty="0" smtClean="0">
                <a:solidFill>
                  <a:schemeClr val="bg1"/>
                </a:solidFill>
              </a:rPr>
              <a:t>CAGR</a:t>
            </a:r>
            <a:endParaRPr lang="en-US" sz="1000" dirty="0">
              <a:solidFill>
                <a:schemeClr val="bg1"/>
              </a:solidFill>
            </a:endParaRP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79</a:t>
            </a:fld>
            <a:endParaRPr lang="en-US" dirty="0"/>
          </a:p>
        </p:txBody>
      </p:sp>
    </p:spTree>
    <p:extLst>
      <p:ext uri="{BB962C8B-B14F-4D97-AF65-F5344CB8AC3E}">
        <p14:creationId xmlns:p14="http://schemas.microsoft.com/office/powerpoint/2010/main" val="198639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Petroleum consumption by sector and fuel type</a:t>
            </a:r>
            <a:endParaRPr lang="en-US" dirty="0"/>
          </a:p>
        </p:txBody>
      </p:sp>
      <p:graphicFrame>
        <p:nvGraphicFramePr>
          <p:cNvPr id="9" name="Content Placeholder 11"/>
          <p:cNvGraphicFramePr>
            <a:graphicFrameLocks noGrp="1"/>
          </p:cNvGraphicFramePr>
          <p:nvPr>
            <p:ph sz="quarter" idx="12"/>
            <p:extLst/>
          </p:nvPr>
        </p:nvGraphicFramePr>
        <p:xfrm>
          <a:off x="685800" y="1399387"/>
          <a:ext cx="3932238" cy="299005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3"/>
          <p:cNvSpPr>
            <a:spLocks noGrp="1"/>
          </p:cNvSpPr>
          <p:nvPr>
            <p:ph type="body" sz="quarter" idx="17"/>
          </p:nvPr>
        </p:nvSpPr>
        <p:spPr>
          <a:xfrm>
            <a:off x="686118" y="1048537"/>
            <a:ext cx="3931920" cy="350851"/>
          </a:xfrm>
        </p:spPr>
        <p:txBody>
          <a:bodyPr/>
          <a:lstStyle/>
          <a:p>
            <a:pPr marL="0" indent="0" eaLnBrk="0" hangingPunct="0">
              <a:spcBef>
                <a:spcPts val="0"/>
              </a:spcBef>
            </a:pPr>
            <a:r>
              <a:rPr lang="en-US" b="1" dirty="0" smtClean="0">
                <a:ea typeface="Times New Roman" charset="0"/>
                <a:cs typeface="Times New Roman" charset="0"/>
              </a:rPr>
              <a:t>Petroleum and other liquids consumption by sector</a:t>
            </a:r>
          </a:p>
          <a:p>
            <a:pPr marL="0" indent="0" eaLnBrk="0" hangingPunct="0">
              <a:spcBef>
                <a:spcPts val="0"/>
              </a:spcBef>
            </a:pPr>
            <a:r>
              <a:rPr lang="en-US" b="1" dirty="0" smtClean="0">
                <a:ea typeface="Times New Roman" charset="0"/>
                <a:cs typeface="Times New Roman" charset="0"/>
              </a:rPr>
              <a:t>AEO2021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quadrillion British thermal units</a:t>
            </a:r>
            <a:endParaRPr lang="en-US" dirty="0">
              <a:ea typeface="Times New Roman" charset="0"/>
              <a:cs typeface="Times New Roman" charset="0"/>
            </a:endParaRPr>
          </a:p>
        </p:txBody>
      </p:sp>
      <p:sp>
        <p:nvSpPr>
          <p:cNvPr id="11" name="Text Placeholder 4"/>
          <p:cNvSpPr>
            <a:spLocks noGrp="1"/>
          </p:cNvSpPr>
          <p:nvPr>
            <p:ph type="body" sz="quarter" idx="18"/>
          </p:nvPr>
        </p:nvSpPr>
        <p:spPr>
          <a:xfrm>
            <a:off x="4664075" y="1048536"/>
            <a:ext cx="4023360" cy="350851"/>
          </a:xfrm>
        </p:spPr>
        <p:txBody>
          <a:bodyPr lIns="0"/>
          <a:lstStyle/>
          <a:p>
            <a:pPr marL="0" lvl="0" indent="0" algn="l" eaLnBrk="0" fontAlgn="auto" hangingPunct="0">
              <a:spcBef>
                <a:spcPts val="0"/>
              </a:spcBef>
              <a:spcAft>
                <a:spcPts val="0"/>
              </a:spcAft>
              <a:defRPr/>
            </a:pPr>
            <a:r>
              <a:rPr lang="en-US" b="1" dirty="0" smtClean="0">
                <a:ea typeface="Times New Roman" charset="0"/>
                <a:cs typeface="Times New Roman" charset="0"/>
              </a:rPr>
              <a:t>Petroleum and other liquids consumption by fuel type</a:t>
            </a:r>
          </a:p>
          <a:p>
            <a:pPr marL="0" lvl="0" indent="0" algn="l" eaLnBrk="0" fontAlgn="auto" hangingPunct="0">
              <a:spcBef>
                <a:spcPts val="0"/>
              </a:spcBef>
              <a:spcAft>
                <a:spcPts val="0"/>
              </a:spcAft>
              <a:defRPr/>
            </a:pPr>
            <a:r>
              <a:rPr lang="en-US" b="1" dirty="0" smtClean="0">
                <a:ea typeface="Times New Roman" charset="0"/>
                <a:cs typeface="Times New Roman" charset="0"/>
              </a:rPr>
              <a:t>AEO2021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lvl="0" indent="0" algn="l" eaLnBrk="0" fontAlgn="auto" hangingPunct="0">
              <a:spcBef>
                <a:spcPts val="0"/>
              </a:spcBef>
              <a:spcAft>
                <a:spcPts val="0"/>
              </a:spcAft>
              <a:defRPr/>
            </a:pPr>
            <a:r>
              <a:rPr lang="en-US" sz="1100" kern="0" dirty="0" smtClean="0">
                <a:ea typeface="Times New Roman" charset="0"/>
                <a:cs typeface="Times New Roman" charset="0"/>
              </a:rPr>
              <a:t>million barrels per day</a:t>
            </a:r>
            <a:endParaRPr lang="en-US" sz="1100" dirty="0">
              <a:ea typeface="Times New Roman" charset="0"/>
              <a:cs typeface="Times New Roman" charset="0"/>
            </a:endParaRPr>
          </a:p>
        </p:txBody>
      </p:sp>
      <p:graphicFrame>
        <p:nvGraphicFramePr>
          <p:cNvPr id="12" name="Content Placeholder 11"/>
          <p:cNvGraphicFramePr>
            <a:graphicFrameLocks noGrp="1"/>
          </p:cNvGraphicFramePr>
          <p:nvPr>
            <p:ph sz="quarter" idx="13"/>
            <p:extLst/>
          </p:nvPr>
        </p:nvGraphicFramePr>
        <p:xfrm>
          <a:off x="4664075" y="1399387"/>
          <a:ext cx="4022725" cy="299005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p:cNvSpPr txBox="1"/>
          <p:nvPr/>
        </p:nvSpPr>
        <p:spPr bwMode="auto">
          <a:xfrm>
            <a:off x="7701795" y="1556969"/>
            <a:ext cx="1208287" cy="2990051"/>
          </a:xfrm>
          <a:prstGeom prst="rect">
            <a:avLst/>
          </a:prstGeom>
          <a:noFill/>
          <a:ln w="9525">
            <a:noFill/>
            <a:miter lim="800000"/>
            <a:headEnd/>
            <a:tailEnd/>
          </a:ln>
        </p:spPr>
        <p:txBody>
          <a:bodyPr wrap="squar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endParaRPr lang="en-US" sz="1200" b="1" dirty="0" smtClean="0">
              <a:solidFill>
                <a:schemeClr val="accent6"/>
              </a:solidFill>
              <a:ea typeface="Times New Roman" charset="0"/>
              <a:cs typeface="Times New Roman" charset="0"/>
            </a:endParaRPr>
          </a:p>
          <a:p>
            <a:pPr eaLnBrk="0" hangingPunct="0"/>
            <a:endParaRPr lang="en-US" sz="1200" b="1" dirty="0">
              <a:solidFill>
                <a:schemeClr val="accent6"/>
              </a:solidFill>
              <a:ea typeface="Times New Roman" charset="0"/>
              <a:cs typeface="Times New Roman" charset="0"/>
            </a:endParaRPr>
          </a:p>
          <a:p>
            <a:pPr eaLnBrk="0" hangingPunct="0"/>
            <a:r>
              <a:rPr lang="en-US" sz="1200" b="1" dirty="0" smtClean="0">
                <a:solidFill>
                  <a:schemeClr val="accent6"/>
                </a:solidFill>
                <a:ea typeface="Times New Roman" charset="0"/>
                <a:cs typeface="Times New Roman" charset="0"/>
              </a:rPr>
              <a:t>motor </a:t>
            </a:r>
            <a:r>
              <a:rPr lang="en-US" sz="1200" b="1" dirty="0">
                <a:solidFill>
                  <a:schemeClr val="accent6"/>
                </a:solidFill>
                <a:ea typeface="Times New Roman" charset="0"/>
                <a:cs typeface="Times New Roman" charset="0"/>
              </a:rPr>
              <a:t>gasoline</a:t>
            </a:r>
          </a:p>
          <a:p>
            <a:pPr eaLnBrk="0" hangingPunct="0"/>
            <a:endParaRPr lang="en-US" sz="1200" b="1" i="0" baseline="0" dirty="0" smtClean="0">
              <a:solidFill>
                <a:schemeClr val="accent3"/>
              </a:solidFill>
              <a:latin typeface="+mn-lt"/>
              <a:ea typeface="Times New Roman" charset="0"/>
              <a:cs typeface="Times New Roman" charset="0"/>
            </a:endParaRPr>
          </a:p>
          <a:p>
            <a:pPr eaLnBrk="0" hangingPunct="0"/>
            <a:endParaRPr lang="en-US" sz="1200" b="1" i="0" baseline="0" dirty="0" smtClean="0">
              <a:solidFill>
                <a:schemeClr val="accent3"/>
              </a:solidFill>
              <a:latin typeface="+mn-lt"/>
              <a:ea typeface="Times New Roman" charset="0"/>
              <a:cs typeface="Times New Roman" charset="0"/>
            </a:endParaRPr>
          </a:p>
          <a:p>
            <a:pPr eaLnBrk="0" hangingPunct="0"/>
            <a:endParaRPr lang="en-US" sz="1200" b="1" i="0" baseline="0" dirty="0" smtClean="0">
              <a:solidFill>
                <a:schemeClr val="accent3"/>
              </a:solidFill>
              <a:latin typeface="+mn-lt"/>
              <a:ea typeface="Times New Roman" charset="0"/>
              <a:cs typeface="Times New Roman" charset="0"/>
            </a:endParaRPr>
          </a:p>
          <a:p>
            <a:pPr eaLnBrk="0" hangingPunct="0"/>
            <a:r>
              <a:rPr lang="en-US" sz="1200" b="1" dirty="0">
                <a:solidFill>
                  <a:schemeClr val="accent1">
                    <a:lumMod val="75000"/>
                  </a:schemeClr>
                </a:solidFill>
                <a:ea typeface="Times New Roman" charset="0"/>
                <a:cs typeface="Times New Roman" charset="0"/>
              </a:rPr>
              <a:t>liquefied petroleum gas</a:t>
            </a:r>
          </a:p>
          <a:p>
            <a:pPr eaLnBrk="0" hangingPunct="0"/>
            <a:r>
              <a:rPr lang="en-US" sz="1200" b="1" dirty="0">
                <a:solidFill>
                  <a:schemeClr val="accent2"/>
                </a:solidFill>
                <a:ea typeface="Times New Roman" charset="0"/>
                <a:cs typeface="Times New Roman" charset="0"/>
              </a:rPr>
              <a:t>distillate fuel </a:t>
            </a:r>
            <a:r>
              <a:rPr lang="en-US" sz="1200" b="1" dirty="0" smtClean="0">
                <a:solidFill>
                  <a:schemeClr val="accent2"/>
                </a:solidFill>
                <a:ea typeface="Times New Roman" charset="0"/>
                <a:cs typeface="Times New Roman" charset="0"/>
              </a:rPr>
              <a:t>oil</a:t>
            </a:r>
          </a:p>
          <a:p>
            <a:pPr eaLnBrk="0" hangingPunct="0"/>
            <a:endParaRPr lang="en-US" sz="1200" b="1" dirty="0">
              <a:solidFill>
                <a:schemeClr val="accent2"/>
              </a:solidFill>
              <a:ea typeface="Times New Roman" charset="0"/>
              <a:cs typeface="Times New Roman" charset="0"/>
            </a:endParaRPr>
          </a:p>
          <a:p>
            <a:pPr eaLnBrk="0" hangingPunct="0"/>
            <a:r>
              <a:rPr kumimoji="0" lang="en-US" sz="1200" b="1" i="0" u="none" strike="noStrike" kern="0" cap="none" spc="0" normalizeH="0" baseline="0" noProof="0" dirty="0" smtClean="0">
                <a:ln>
                  <a:noFill/>
                </a:ln>
                <a:solidFill>
                  <a:schemeClr val="tx1"/>
                </a:solidFill>
                <a:effectLst/>
                <a:uLnTx/>
                <a:uFillTx/>
                <a:latin typeface="+mn-lt"/>
                <a:ea typeface="Times New Roman" charset="0"/>
                <a:cs typeface="Times New Roman" charset="0"/>
              </a:rPr>
              <a:t>jet fuel</a:t>
            </a:r>
            <a:endParaRPr lang="en-US" sz="1200" b="1" i="0" baseline="0" dirty="0" smtClean="0">
              <a:solidFill>
                <a:schemeClr val="tx1"/>
              </a:solidFill>
              <a:latin typeface="+mn-lt"/>
              <a:ea typeface="Times New Roman" charset="0"/>
              <a:cs typeface="Times New Roman" charset="0"/>
            </a:endParaRPr>
          </a:p>
          <a:p>
            <a:pPr eaLnBrk="0" hangingPunct="0"/>
            <a:r>
              <a:rPr lang="en-US" sz="1200" b="1" dirty="0">
                <a:solidFill>
                  <a:schemeClr val="bg1">
                    <a:lumMod val="50000"/>
                  </a:schemeClr>
                </a:solidFill>
                <a:ea typeface="Times New Roman" charset="0"/>
                <a:cs typeface="Times New Roman" charset="0"/>
              </a:rPr>
              <a:t>o</a:t>
            </a:r>
            <a:r>
              <a:rPr lang="en-US" sz="1200" b="1" dirty="0" smtClean="0">
                <a:solidFill>
                  <a:schemeClr val="bg1">
                    <a:lumMod val="50000"/>
                  </a:schemeClr>
                </a:solidFill>
                <a:ea typeface="Times New Roman" charset="0"/>
                <a:cs typeface="Times New Roman" charset="0"/>
              </a:rPr>
              <a:t>ther</a:t>
            </a:r>
          </a:p>
          <a:p>
            <a:pPr eaLnBrk="0" hangingPunct="0"/>
            <a:endParaRPr lang="en-US" sz="1200" b="1" dirty="0">
              <a:solidFill>
                <a:schemeClr val="bg1">
                  <a:lumMod val="50000"/>
                </a:schemeClr>
              </a:solidFill>
              <a:ea typeface="Times New Roman" charset="0"/>
              <a:cs typeface="Times New Roman" charset="0"/>
            </a:endParaRPr>
          </a:p>
          <a:p>
            <a:pPr eaLnBrk="0" hangingPunct="0"/>
            <a:r>
              <a:rPr lang="en-US" sz="1200" b="1" i="0" baseline="0" dirty="0" smtClean="0">
                <a:solidFill>
                  <a:schemeClr val="accent5"/>
                </a:solidFill>
                <a:latin typeface="+mn-lt"/>
                <a:ea typeface="Times New Roman" charset="0"/>
                <a:cs typeface="Times New Roman" charset="0"/>
              </a:rPr>
              <a:t>residual fuel oil</a:t>
            </a:r>
          </a:p>
        </p:txBody>
      </p:sp>
      <p:pic>
        <p:nvPicPr>
          <p:cNvPr id="14" name="Picture 13"/>
          <p:cNvPicPr>
            <a:picLocks noChangeAspect="1"/>
          </p:cNvPicPr>
          <p:nvPr/>
        </p:nvPicPr>
        <p:blipFill>
          <a:blip r:embed="rId4"/>
          <a:stretch>
            <a:fillRect/>
          </a:stretch>
        </p:blipFill>
        <p:spPr>
          <a:xfrm>
            <a:off x="43032" y="136629"/>
            <a:ext cx="576228" cy="579763"/>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8</a:t>
            </a:fld>
            <a:endParaRPr lang="en-US" dirty="0"/>
          </a:p>
        </p:txBody>
      </p:sp>
    </p:spTree>
    <p:extLst>
      <p:ext uri="{BB962C8B-B14F-4D97-AF65-F5344CB8AC3E}">
        <p14:creationId xmlns:p14="http://schemas.microsoft.com/office/powerpoint/2010/main" val="22777378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3032" y="203102"/>
            <a:ext cx="576228" cy="579763"/>
          </a:xfrm>
          <a:prstGeom prst="rect">
            <a:avLst/>
          </a:prstGeom>
        </p:spPr>
      </p:pic>
      <p:sp>
        <p:nvSpPr>
          <p:cNvPr id="2" name="Title 1"/>
          <p:cNvSpPr>
            <a:spLocks noGrp="1"/>
          </p:cNvSpPr>
          <p:nvPr>
            <p:ph type="title"/>
          </p:nvPr>
        </p:nvSpPr>
        <p:spPr>
          <a:prstGeom prst="rect">
            <a:avLst/>
          </a:prstGeom>
        </p:spPr>
        <p:txBody>
          <a:bodyPr/>
          <a:lstStyle/>
          <a:p>
            <a:r>
              <a:rPr lang="en-US" sz="2400" dirty="0" smtClean="0"/>
              <a:t>Population-weighted </a:t>
            </a:r>
            <a:r>
              <a:rPr lang="en-US" sz="2400" dirty="0"/>
              <a:t>heating and cooling degree </a:t>
            </a:r>
            <a:r>
              <a:rPr lang="en-US" sz="2400" dirty="0" smtClean="0"/>
              <a:t>days</a:t>
            </a:r>
            <a:endParaRPr lang="en-US" sz="2400" dirty="0">
              <a:solidFill>
                <a:srgbClr val="FF0000"/>
              </a:solidFill>
            </a:endParaRPr>
          </a:p>
        </p:txBody>
      </p:sp>
      <p:graphicFrame>
        <p:nvGraphicFramePr>
          <p:cNvPr id="13" name="Content Placeholder 9"/>
          <p:cNvGraphicFramePr>
            <a:graphicFrameLocks noGrp="1"/>
          </p:cNvGraphicFramePr>
          <p:nvPr>
            <p:ph sz="quarter" idx="12"/>
            <p:extLst/>
          </p:nvPr>
        </p:nvGraphicFramePr>
        <p:xfrm>
          <a:off x="685800" y="892175"/>
          <a:ext cx="3932238" cy="3679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9"/>
          <p:cNvGraphicFramePr>
            <a:graphicFrameLocks noGrp="1"/>
          </p:cNvGraphicFramePr>
          <p:nvPr>
            <p:ph sz="quarter" idx="13"/>
            <p:extLst/>
          </p:nvPr>
        </p:nvGraphicFramePr>
        <p:xfrm>
          <a:off x="4664075" y="892175"/>
          <a:ext cx="4022725" cy="3679825"/>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80</a:t>
            </a:fld>
            <a:endParaRPr lang="en-US" dirty="0"/>
          </a:p>
        </p:txBody>
      </p:sp>
    </p:spTree>
    <p:extLst>
      <p:ext uri="{BB962C8B-B14F-4D97-AF65-F5344CB8AC3E}">
        <p14:creationId xmlns:p14="http://schemas.microsoft.com/office/powerpoint/2010/main" val="8432246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3102"/>
            <a:ext cx="576228" cy="579763"/>
          </a:xfrm>
          <a:prstGeom prst="rect">
            <a:avLst/>
          </a:prstGeom>
        </p:spPr>
      </p:pic>
      <p:sp>
        <p:nvSpPr>
          <p:cNvPr id="2" name="Title 1"/>
          <p:cNvSpPr>
            <a:spLocks noGrp="1"/>
          </p:cNvSpPr>
          <p:nvPr>
            <p:ph type="title"/>
          </p:nvPr>
        </p:nvSpPr>
        <p:spPr>
          <a:prstGeom prst="rect">
            <a:avLst/>
          </a:prstGeom>
        </p:spPr>
        <p:txBody>
          <a:bodyPr/>
          <a:lstStyle/>
          <a:p>
            <a:r>
              <a:rPr lang="en-US" dirty="0" smtClean="0"/>
              <a:t>Residential and </a:t>
            </a:r>
            <a:r>
              <a:rPr lang="en-US" dirty="0"/>
              <a:t>commercial electricity </a:t>
            </a:r>
            <a:r>
              <a:rPr lang="en-US" dirty="0" smtClean="0"/>
              <a:t>and natural gas prices</a:t>
            </a:r>
            <a:endParaRPr lang="en-US" dirty="0"/>
          </a:p>
        </p:txBody>
      </p:sp>
      <p:graphicFrame>
        <p:nvGraphicFramePr>
          <p:cNvPr id="18" name="Content Placeholder 7"/>
          <p:cNvGraphicFramePr>
            <a:graphicFrameLocks noGrp="1"/>
          </p:cNvGraphicFramePr>
          <p:nvPr>
            <p:ph sz="quarter" idx="12"/>
            <p:extLst/>
          </p:nvPr>
        </p:nvGraphicFramePr>
        <p:xfrm>
          <a:off x="685800" y="892175"/>
          <a:ext cx="3932238"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ontent Placeholder 8"/>
          <p:cNvGraphicFramePr>
            <a:graphicFrameLocks noGrp="1"/>
          </p:cNvGraphicFramePr>
          <p:nvPr>
            <p:ph sz="quarter" idx="13"/>
            <p:extLst/>
          </p:nvPr>
        </p:nvGraphicFramePr>
        <p:xfrm>
          <a:off x="4664075" y="892175"/>
          <a:ext cx="4022725"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81</a:t>
            </a:fld>
            <a:endParaRPr lang="en-US" dirty="0"/>
          </a:p>
        </p:txBody>
      </p:sp>
    </p:spTree>
    <p:extLst>
      <p:ext uri="{BB962C8B-B14F-4D97-AF65-F5344CB8AC3E}">
        <p14:creationId xmlns:p14="http://schemas.microsoft.com/office/powerpoint/2010/main" val="39189243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3102"/>
            <a:ext cx="576228" cy="579763"/>
          </a:xfrm>
          <a:prstGeom prst="rect">
            <a:avLst/>
          </a:prstGeom>
        </p:spPr>
      </p:pic>
      <p:graphicFrame>
        <p:nvGraphicFramePr>
          <p:cNvPr id="14" name="Content Placeholder 7"/>
          <p:cNvGraphicFramePr>
            <a:graphicFrameLocks noGrp="1"/>
          </p:cNvGraphicFramePr>
          <p:nvPr>
            <p:ph sz="quarter" idx="12"/>
            <p:extLst/>
          </p:nvPr>
        </p:nvGraphicFramePr>
        <p:xfrm>
          <a:off x="685800" y="892175"/>
          <a:ext cx="3717718" cy="3497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ontent Placeholder 7"/>
          <p:cNvGraphicFramePr>
            <a:graphicFrameLocks noGrp="1"/>
          </p:cNvGraphicFramePr>
          <p:nvPr>
            <p:ph sz="quarter" idx="13"/>
            <p:extLst/>
          </p:nvPr>
        </p:nvGraphicFramePr>
        <p:xfrm>
          <a:off x="4664075" y="892175"/>
          <a:ext cx="3803269"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a:prstGeom prst="rect">
            <a:avLst/>
          </a:prstGeom>
        </p:spPr>
        <p:txBody>
          <a:bodyPr/>
          <a:lstStyle/>
          <a:p>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r>
              <a:rPr lang="en-US" dirty="0" smtClean="0"/>
              <a:t>R</a:t>
            </a:r>
            <a:r>
              <a:rPr lang="en-US" sz="2400" dirty="0" smtClean="0"/>
              <a:t>esidential and commercial </a:t>
            </a:r>
            <a:r>
              <a:rPr lang="en-US" sz="2400" dirty="0"/>
              <a:t>energy </a:t>
            </a:r>
            <a:r>
              <a:rPr lang="en-US" sz="2400" dirty="0" smtClean="0"/>
              <a:t>intensity</a:t>
            </a:r>
            <a:endParaRPr lang="en-US" sz="2400" dirty="0">
              <a:solidFill>
                <a:srgbClr val="FF0000"/>
              </a:solidFill>
            </a:endParaRPr>
          </a:p>
        </p:txBody>
      </p:sp>
      <p:sp>
        <p:nvSpPr>
          <p:cNvPr id="13" name="Rectangle 12"/>
          <p:cNvSpPr/>
          <p:nvPr/>
        </p:nvSpPr>
        <p:spPr>
          <a:xfrm>
            <a:off x="4597535" y="876725"/>
            <a:ext cx="4022725" cy="784830"/>
          </a:xfrm>
          <a:prstGeom prst="rect">
            <a:avLst/>
          </a:prstGeom>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chemeClr val="bg2"/>
                </a:solidFill>
                <a:ea typeface="Times New Roman" panose="02020603050405020304" pitchFamily="18" charset="0"/>
                <a:cs typeface="Times New Roman" panose="02020603050405020304" pitchFamily="18" charset="0"/>
              </a:rPr>
              <a:t>Indexed commercial delivered energy intensity</a:t>
            </a:r>
          </a:p>
          <a:p>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chemeClr val="bg2"/>
                </a:solidFill>
                <a:cs typeface="Times New Roman" panose="02020603050405020304" pitchFamily="18" charset="0"/>
              </a:rPr>
              <a:t>AEO2021 Reference case</a:t>
            </a:r>
            <a:endParaRPr lang="en-US" sz="1200" dirty="0" smtClean="0">
              <a:solidFill>
                <a:schemeClr val="bg2"/>
              </a:solidFill>
            </a:endParaRPr>
          </a:p>
          <a:p>
            <a:pPr>
              <a:defRPr sz="1400" b="0" i="0" u="none" strike="noStrike" kern="1200" spc="0" baseline="0">
                <a:solidFill>
                  <a:srgbClr val="000000">
                    <a:lumMod val="65000"/>
                    <a:lumOff val="35000"/>
                  </a:srgbClr>
                </a:solidFill>
                <a:latin typeface="+mn-lt"/>
                <a:ea typeface="+mn-ea"/>
                <a:cs typeface="+mn-cs"/>
              </a:defRPr>
            </a:pPr>
            <a:r>
              <a:rPr lang="en-US" sz="1050" dirty="0" smtClean="0">
                <a:solidFill>
                  <a:schemeClr val="bg2"/>
                </a:solidFill>
                <a:ea typeface="Times New Roman" panose="02020603050405020304" pitchFamily="18" charset="0"/>
                <a:cs typeface="Times New Roman" panose="02020603050405020304" pitchFamily="18" charset="0"/>
              </a:rPr>
              <a:t>indexed annual energy use per square foot </a:t>
            </a:r>
          </a:p>
          <a:p>
            <a:pPr>
              <a:defRPr sz="1400" b="0" i="0" u="none" strike="noStrike" kern="1200" spc="0" baseline="0">
                <a:solidFill>
                  <a:srgbClr val="000000">
                    <a:lumMod val="65000"/>
                    <a:lumOff val="35000"/>
                  </a:srgbClr>
                </a:solidFill>
                <a:latin typeface="+mn-lt"/>
                <a:ea typeface="+mn-ea"/>
                <a:cs typeface="+mn-cs"/>
              </a:defRPr>
            </a:pPr>
            <a:r>
              <a:rPr lang="en-US" sz="1050" dirty="0" smtClean="0">
                <a:solidFill>
                  <a:schemeClr val="bg2"/>
                </a:solidFill>
                <a:ea typeface="Times New Roman" panose="02020603050405020304" pitchFamily="18" charset="0"/>
                <a:cs typeface="Times New Roman" panose="02020603050405020304" pitchFamily="18" charset="0"/>
              </a:rPr>
              <a:t>2019 = 1.0</a:t>
            </a:r>
            <a:endParaRPr lang="en-US" sz="1050" dirty="0">
              <a:solidFill>
                <a:schemeClr val="bg2"/>
              </a:solidFill>
            </a:endParaRPr>
          </a:p>
        </p:txBody>
      </p:sp>
      <p:sp>
        <p:nvSpPr>
          <p:cNvPr id="15" name="Rectangle 14"/>
          <p:cNvSpPr/>
          <p:nvPr/>
        </p:nvSpPr>
        <p:spPr>
          <a:xfrm>
            <a:off x="619260" y="876726"/>
            <a:ext cx="3932238" cy="784830"/>
          </a:xfrm>
          <a:prstGeom prst="rect">
            <a:avLst/>
          </a:prstGeom>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chemeClr val="bg2"/>
                </a:solidFill>
                <a:ea typeface="Times New Roman" panose="02020603050405020304" pitchFamily="18" charset="0"/>
                <a:cs typeface="Times New Roman" panose="02020603050405020304" pitchFamily="18" charset="0"/>
              </a:rPr>
              <a:t>Indexed residential delivered energy intensity </a:t>
            </a:r>
          </a:p>
          <a:p>
            <a:pPr>
              <a:defRPr sz="1400" b="0" i="0" u="none" strike="noStrike" kern="1200" spc="0" baseline="0">
                <a:solidFill>
                  <a:srgbClr val="000000">
                    <a:lumMod val="65000"/>
                    <a:lumOff val="35000"/>
                  </a:srgbClr>
                </a:solidFill>
                <a:latin typeface="+mn-lt"/>
                <a:ea typeface="+mn-ea"/>
                <a:cs typeface="+mn-cs"/>
              </a:defRPr>
            </a:pPr>
            <a:r>
              <a:rPr lang="en-US" sz="1200" b="1" dirty="0" smtClean="0">
                <a:solidFill>
                  <a:schemeClr val="bg2"/>
                </a:solidFill>
                <a:cs typeface="Times New Roman" panose="02020603050405020304" pitchFamily="18" charset="0"/>
              </a:rPr>
              <a:t>AEO2021 Reference case</a:t>
            </a:r>
            <a:endParaRPr lang="en-US" sz="1200" dirty="0" smtClean="0">
              <a:solidFill>
                <a:schemeClr val="bg2"/>
              </a:solidFill>
            </a:endParaRPr>
          </a:p>
          <a:p>
            <a:pPr>
              <a:defRPr sz="1400" b="0" i="0" u="none" strike="noStrike" kern="1200" spc="0" baseline="0">
                <a:solidFill>
                  <a:srgbClr val="000000">
                    <a:lumMod val="65000"/>
                    <a:lumOff val="35000"/>
                  </a:srgbClr>
                </a:solidFill>
                <a:latin typeface="+mn-lt"/>
                <a:ea typeface="+mn-ea"/>
                <a:cs typeface="+mn-cs"/>
              </a:defRPr>
            </a:pPr>
            <a:r>
              <a:rPr lang="en-US" sz="1050" dirty="0" smtClean="0">
                <a:solidFill>
                  <a:schemeClr val="bg2"/>
                </a:solidFill>
                <a:ea typeface="Times New Roman" panose="02020603050405020304" pitchFamily="18" charset="0"/>
                <a:cs typeface="Times New Roman" panose="02020603050405020304" pitchFamily="18" charset="0"/>
              </a:rPr>
              <a:t>indexed annual energy use per household</a:t>
            </a:r>
          </a:p>
          <a:p>
            <a:pPr>
              <a:defRPr sz="1400" b="0" i="0" u="none" strike="noStrike" kern="1200" spc="0" baseline="0">
                <a:solidFill>
                  <a:srgbClr val="000000">
                    <a:lumMod val="65000"/>
                    <a:lumOff val="35000"/>
                  </a:srgbClr>
                </a:solidFill>
                <a:latin typeface="+mn-lt"/>
                <a:ea typeface="+mn-ea"/>
                <a:cs typeface="+mn-cs"/>
              </a:defRPr>
            </a:pPr>
            <a:r>
              <a:rPr lang="en-US" sz="1050" dirty="0" smtClean="0">
                <a:solidFill>
                  <a:schemeClr val="bg2"/>
                </a:solidFill>
                <a:ea typeface="Times New Roman" panose="02020603050405020304" pitchFamily="18" charset="0"/>
                <a:cs typeface="Times New Roman" panose="02020603050405020304" pitchFamily="18" charset="0"/>
              </a:rPr>
              <a:t>2019 = 1.0</a:t>
            </a:r>
            <a:endParaRPr lang="en-US" sz="1050" dirty="0">
              <a:solidFill>
                <a:schemeClr val="bg2"/>
              </a:solidFill>
            </a:endParaRPr>
          </a:p>
        </p:txBody>
      </p:sp>
      <p:sp>
        <p:nvSpPr>
          <p:cNvPr id="20" name="Text Placeholder 5"/>
          <p:cNvSpPr>
            <a:spLocks noGrp="1"/>
          </p:cNvSpPr>
          <p:nvPr>
            <p:ph type="body" sz="quarter" idx="16"/>
          </p:nvPr>
        </p:nvSpPr>
        <p:spPr>
          <a:xfrm>
            <a:off x="2483625" y="1859883"/>
            <a:ext cx="2050172" cy="1420881"/>
          </a:xfrm>
          <a:prstGeom prst="rect">
            <a:avLst/>
          </a:prstGeom>
        </p:spPr>
        <p:txBody>
          <a:bodyPr/>
          <a:lstStyle/>
          <a:p>
            <a:pPr marL="0" indent="0" algn="ctr" eaLnBrk="0" hangingPunct="0">
              <a:buNone/>
            </a:pPr>
            <a:endParaRPr lang="en-US" sz="1100" b="1" i="0" dirty="0" smtClean="0">
              <a:solidFill>
                <a:schemeClr val="accent4"/>
              </a:solidFill>
              <a:ea typeface="Times New Roman" charset="0"/>
              <a:cs typeface="Times New Roman" charset="0"/>
            </a:endParaRPr>
          </a:p>
          <a:p>
            <a:pPr marL="0" indent="0" algn="ctr" eaLnBrk="0" hangingPunct="0">
              <a:buNone/>
            </a:pPr>
            <a:endParaRPr lang="en-US" sz="1100" b="1" dirty="0">
              <a:solidFill>
                <a:schemeClr val="accent4"/>
              </a:solidFill>
              <a:ea typeface="Times New Roman" charset="0"/>
              <a:cs typeface="Times New Roman" charset="0"/>
            </a:endParaRPr>
          </a:p>
          <a:p>
            <a:pPr marL="0" indent="0" algn="ctr" eaLnBrk="0" hangingPunct="0">
              <a:buNone/>
            </a:pPr>
            <a:endParaRPr lang="en-US" sz="1100" b="1" i="0" dirty="0" smtClean="0">
              <a:solidFill>
                <a:schemeClr val="accent4"/>
              </a:solidFill>
              <a:ea typeface="Times New Roman" charset="0"/>
              <a:cs typeface="Times New Roman" charset="0"/>
            </a:endParaRPr>
          </a:p>
          <a:p>
            <a:pPr marL="0" indent="0" algn="ctr" eaLnBrk="0" hangingPunct="0">
              <a:buNone/>
            </a:pPr>
            <a:endParaRPr lang="en-US" sz="1100" b="1" dirty="0">
              <a:solidFill>
                <a:schemeClr val="accent4"/>
              </a:solidFill>
              <a:ea typeface="Times New Roman" charset="0"/>
              <a:cs typeface="Times New Roman" charset="0"/>
            </a:endParaRPr>
          </a:p>
          <a:p>
            <a:pPr marL="0" indent="0" algn="ctr" eaLnBrk="0" hangingPunct="0">
              <a:buNone/>
            </a:pPr>
            <a:r>
              <a:rPr lang="en-US" sz="1200" b="1" i="0" dirty="0" smtClean="0">
                <a:solidFill>
                  <a:schemeClr val="accent4"/>
                </a:solidFill>
                <a:ea typeface="Times New Roman" charset="0"/>
                <a:cs typeface="Times New Roman" charset="0"/>
              </a:rPr>
              <a:t>purchased electricity</a:t>
            </a:r>
          </a:p>
          <a:p>
            <a:pPr marL="0" indent="0" algn="ctr" eaLnBrk="0" hangingPunct="0">
              <a:buNone/>
            </a:pPr>
            <a:endParaRPr lang="en-US" sz="1200" b="1" i="0" dirty="0" smtClean="0">
              <a:solidFill>
                <a:schemeClr val="accent4"/>
              </a:solidFill>
              <a:ea typeface="Times New Roman" charset="0"/>
              <a:cs typeface="Times New Roman" charset="0"/>
            </a:endParaRPr>
          </a:p>
          <a:p>
            <a:pPr marL="0" indent="0" algn="ctr" eaLnBrk="0" hangingPunct="0">
              <a:buNone/>
            </a:pPr>
            <a:endParaRPr lang="en-US" sz="100" b="1" i="0" dirty="0" smtClean="0">
              <a:solidFill>
                <a:schemeClr val="accent4"/>
              </a:solidFill>
              <a:ea typeface="Times New Roman" charset="0"/>
              <a:cs typeface="Times New Roman" charset="0"/>
            </a:endParaRPr>
          </a:p>
          <a:p>
            <a:pPr marL="0" indent="0" algn="ctr" eaLnBrk="0" hangingPunct="0">
              <a:buNone/>
            </a:pPr>
            <a:r>
              <a:rPr lang="en-US" sz="1200" b="1" i="0" dirty="0" smtClean="0">
                <a:solidFill>
                  <a:schemeClr val="tx2"/>
                </a:solidFill>
                <a:ea typeface="Times New Roman" charset="0"/>
                <a:cs typeface="Times New Roman" charset="0"/>
              </a:rPr>
              <a:t>total delivered energy</a:t>
            </a:r>
          </a:p>
          <a:p>
            <a:pPr marL="0" indent="0" algn="ctr" eaLnBrk="0" hangingPunct="0">
              <a:buNone/>
            </a:pPr>
            <a:endParaRPr lang="en-US" sz="1100" b="1" i="0" dirty="0" smtClean="0">
              <a:solidFill>
                <a:schemeClr val="tx2"/>
              </a:solidFill>
              <a:ea typeface="Times New Roman" charset="0"/>
              <a:cs typeface="Times New Roman" charset="0"/>
            </a:endParaRPr>
          </a:p>
          <a:p>
            <a:pPr marL="0" indent="0" algn="ctr" eaLnBrk="0" hangingPunct="0">
              <a:buNone/>
            </a:pPr>
            <a:endParaRPr lang="en-US" sz="500" b="1" i="0" dirty="0" smtClean="0">
              <a:solidFill>
                <a:schemeClr val="tx2"/>
              </a:solidFill>
              <a:ea typeface="Times New Roman" charset="0"/>
              <a:cs typeface="Times New Roman" charset="0"/>
            </a:endParaRPr>
          </a:p>
          <a:p>
            <a:pPr marL="0" indent="0" algn="ctr" eaLnBrk="0" hangingPunct="0">
              <a:buNone/>
            </a:pPr>
            <a:r>
              <a:rPr lang="en-US" sz="1200" b="1" i="0" dirty="0" smtClean="0">
                <a:solidFill>
                  <a:schemeClr val="accent1"/>
                </a:solidFill>
                <a:ea typeface="Times New Roman" charset="0"/>
                <a:cs typeface="Times New Roman" charset="0"/>
              </a:rPr>
              <a:t>natural gas</a:t>
            </a:r>
          </a:p>
          <a:p>
            <a:pPr marL="0" indent="0" algn="ctr" eaLnBrk="0" hangingPunct="0">
              <a:buNone/>
            </a:pPr>
            <a:endParaRPr lang="en-US" sz="1200" b="1" dirty="0">
              <a:solidFill>
                <a:schemeClr val="accent1"/>
              </a:solidFill>
              <a:ea typeface="Times New Roman" charset="0"/>
              <a:cs typeface="Times New Roman" charset="0"/>
            </a:endParaRPr>
          </a:p>
          <a:p>
            <a:pPr marL="0" indent="0" algn="ctr" eaLnBrk="0" hangingPunct="0">
              <a:buNone/>
            </a:pPr>
            <a:endParaRPr lang="en-US" sz="1100" b="1" i="0" dirty="0">
              <a:solidFill>
                <a:schemeClr val="accent1"/>
              </a:solidFill>
              <a:ea typeface="Times New Roman" charset="0"/>
              <a:cs typeface="Times New Roman" charset="0"/>
            </a:endParaRPr>
          </a:p>
        </p:txBody>
      </p:sp>
      <p:sp>
        <p:nvSpPr>
          <p:cNvPr id="25" name="Text Placeholder 5"/>
          <p:cNvSpPr>
            <a:spLocks noGrp="1"/>
          </p:cNvSpPr>
          <p:nvPr>
            <p:ph type="body" sz="quarter" idx="16"/>
          </p:nvPr>
        </p:nvSpPr>
        <p:spPr>
          <a:xfrm>
            <a:off x="6782995" y="1828004"/>
            <a:ext cx="2050172" cy="1420881"/>
          </a:xfrm>
          <a:prstGeom prst="rect">
            <a:avLst/>
          </a:prstGeom>
        </p:spPr>
        <p:txBody>
          <a:bodyPr/>
          <a:lstStyle/>
          <a:p>
            <a:pPr marL="0" indent="0" algn="ctr" eaLnBrk="0" hangingPunct="0">
              <a:buNone/>
            </a:pPr>
            <a:endParaRPr lang="en-US" sz="1100" b="1" i="0" dirty="0" smtClean="0">
              <a:solidFill>
                <a:schemeClr val="accent4"/>
              </a:solidFill>
              <a:ea typeface="Times New Roman" charset="0"/>
              <a:cs typeface="Times New Roman" charset="0"/>
            </a:endParaRPr>
          </a:p>
          <a:p>
            <a:pPr marL="0" indent="0" algn="ctr" eaLnBrk="0" hangingPunct="0">
              <a:buNone/>
            </a:pPr>
            <a:endParaRPr lang="en-US" sz="1100" b="1" dirty="0">
              <a:solidFill>
                <a:schemeClr val="accent4"/>
              </a:solidFill>
              <a:ea typeface="Times New Roman" charset="0"/>
              <a:cs typeface="Times New Roman" charset="0"/>
            </a:endParaRPr>
          </a:p>
          <a:p>
            <a:pPr marL="0" indent="0" algn="ctr" eaLnBrk="0" hangingPunct="0">
              <a:buNone/>
            </a:pPr>
            <a:endParaRPr lang="en-US" sz="1100" b="1" i="0" dirty="0" smtClean="0">
              <a:solidFill>
                <a:schemeClr val="accent4"/>
              </a:solidFill>
              <a:ea typeface="Times New Roman" charset="0"/>
              <a:cs typeface="Times New Roman" charset="0"/>
            </a:endParaRPr>
          </a:p>
          <a:p>
            <a:pPr marL="0" indent="0" algn="ctr" eaLnBrk="0" hangingPunct="0">
              <a:buNone/>
            </a:pPr>
            <a:endParaRPr lang="en-US" sz="1100" b="1" dirty="0">
              <a:solidFill>
                <a:schemeClr val="accent4"/>
              </a:solidFill>
              <a:ea typeface="Times New Roman" charset="0"/>
              <a:cs typeface="Times New Roman" charset="0"/>
            </a:endParaRPr>
          </a:p>
          <a:p>
            <a:pPr marL="0" indent="0" algn="ctr" eaLnBrk="0" hangingPunct="0">
              <a:buNone/>
            </a:pPr>
            <a:r>
              <a:rPr lang="en-US" sz="1200" b="1" i="0" dirty="0" smtClean="0">
                <a:solidFill>
                  <a:schemeClr val="accent4"/>
                </a:solidFill>
                <a:ea typeface="Times New Roman" charset="0"/>
                <a:cs typeface="Times New Roman" charset="0"/>
              </a:rPr>
              <a:t>purchased electricity</a:t>
            </a:r>
          </a:p>
          <a:p>
            <a:pPr marL="0" indent="0" algn="ctr" eaLnBrk="0" hangingPunct="0">
              <a:buNone/>
            </a:pPr>
            <a:endParaRPr lang="en-US" sz="1200" b="1" i="0" dirty="0" smtClean="0">
              <a:solidFill>
                <a:schemeClr val="accent4"/>
              </a:solidFill>
              <a:ea typeface="Times New Roman" charset="0"/>
              <a:cs typeface="Times New Roman" charset="0"/>
            </a:endParaRPr>
          </a:p>
          <a:p>
            <a:pPr marL="0" indent="0" algn="ctr" eaLnBrk="0" hangingPunct="0">
              <a:buNone/>
            </a:pPr>
            <a:endParaRPr lang="en-US" sz="100" b="1" i="0" dirty="0" smtClean="0">
              <a:solidFill>
                <a:schemeClr val="accent4"/>
              </a:solidFill>
              <a:ea typeface="Times New Roman" charset="0"/>
              <a:cs typeface="Times New Roman" charset="0"/>
            </a:endParaRPr>
          </a:p>
          <a:p>
            <a:pPr marL="0" indent="0" algn="ctr" eaLnBrk="0" hangingPunct="0">
              <a:buNone/>
            </a:pPr>
            <a:r>
              <a:rPr lang="en-US" sz="1200" b="1" i="0" dirty="0" smtClean="0">
                <a:solidFill>
                  <a:schemeClr val="tx2"/>
                </a:solidFill>
                <a:ea typeface="Times New Roman" charset="0"/>
                <a:cs typeface="Times New Roman" charset="0"/>
              </a:rPr>
              <a:t>total delivered energy</a:t>
            </a:r>
          </a:p>
          <a:p>
            <a:pPr marL="0" indent="0" algn="ctr" eaLnBrk="0" hangingPunct="0">
              <a:buNone/>
            </a:pPr>
            <a:endParaRPr lang="en-US" sz="1100" b="1" i="0" dirty="0" smtClean="0">
              <a:solidFill>
                <a:schemeClr val="tx2"/>
              </a:solidFill>
              <a:ea typeface="Times New Roman" charset="0"/>
              <a:cs typeface="Times New Roman" charset="0"/>
            </a:endParaRPr>
          </a:p>
          <a:p>
            <a:pPr marL="0" indent="0" algn="ctr" eaLnBrk="0" hangingPunct="0">
              <a:buNone/>
            </a:pPr>
            <a:endParaRPr lang="en-US" sz="500" b="1" i="0" dirty="0" smtClean="0">
              <a:solidFill>
                <a:schemeClr val="tx2"/>
              </a:solidFill>
              <a:ea typeface="Times New Roman" charset="0"/>
              <a:cs typeface="Times New Roman" charset="0"/>
            </a:endParaRPr>
          </a:p>
          <a:p>
            <a:pPr marL="0" indent="0" algn="ctr" eaLnBrk="0" hangingPunct="0">
              <a:buNone/>
            </a:pPr>
            <a:r>
              <a:rPr lang="en-US" sz="1200" b="1" i="0" dirty="0" smtClean="0">
                <a:solidFill>
                  <a:schemeClr val="accent1"/>
                </a:solidFill>
                <a:ea typeface="Times New Roman" charset="0"/>
                <a:cs typeface="Times New Roman" charset="0"/>
              </a:rPr>
              <a:t>natural gas</a:t>
            </a:r>
          </a:p>
          <a:p>
            <a:pPr marL="0" indent="0" algn="ctr" eaLnBrk="0" hangingPunct="0">
              <a:buNone/>
            </a:pPr>
            <a:endParaRPr lang="en-US" sz="1200" b="1" dirty="0">
              <a:solidFill>
                <a:schemeClr val="accent1"/>
              </a:solidFill>
              <a:ea typeface="Times New Roman" charset="0"/>
              <a:cs typeface="Times New Roman" charset="0"/>
            </a:endParaRPr>
          </a:p>
          <a:p>
            <a:pPr marL="0" indent="0" algn="ctr" eaLnBrk="0" hangingPunct="0">
              <a:buNone/>
            </a:pPr>
            <a:endParaRPr lang="en-US" sz="1100" b="1" i="0" dirty="0">
              <a:solidFill>
                <a:schemeClr val="accent1"/>
              </a:solidFill>
              <a:ea typeface="Times New Roman" charset="0"/>
              <a:cs typeface="Times New Roman" charset="0"/>
            </a:endParaRPr>
          </a:p>
        </p:txBody>
      </p:sp>
      <p:sp>
        <p:nvSpPr>
          <p:cNvPr id="11" name="TextBox 1"/>
          <p:cNvSpPr txBox="1"/>
          <p:nvPr/>
        </p:nvSpPr>
        <p:spPr bwMode="auto">
          <a:xfrm>
            <a:off x="913515" y="1606842"/>
            <a:ext cx="1859830" cy="817905"/>
          </a:xfrm>
          <a:prstGeom prst="rect">
            <a:avLst/>
          </a:prstGeom>
          <a:noFill/>
          <a:ln w="9525">
            <a:noFill/>
            <a:miter lim="800000"/>
            <a:headEnd/>
            <a:tailEnd/>
          </a:ln>
        </p:spPr>
        <p:txBody>
          <a:bodyPr wrap="none" lIns="0" tIns="0" rIns="0"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0" i="0" dirty="0" smtClean="0">
                <a:solidFill>
                  <a:schemeClr val="bg2"/>
                </a:solidFill>
                <a:latin typeface="+mn-lt"/>
                <a:ea typeface="Times New Roman" charset="0"/>
                <a:cs typeface="Times New Roman" charset="0"/>
              </a:rPr>
              <a:t>         </a:t>
            </a:r>
            <a:r>
              <a:rPr lang="en-US" sz="1200" b="1" i="0" dirty="0" smtClean="0">
                <a:solidFill>
                  <a:schemeClr val="bg2"/>
                </a:solidFill>
                <a:latin typeface="+mn-lt"/>
                <a:ea typeface="Times New Roman" charset="0"/>
                <a:cs typeface="Times New Roman" charset="0"/>
              </a:rPr>
              <a:t>2020</a:t>
            </a:r>
          </a:p>
          <a:p>
            <a:pPr eaLnBrk="0" hangingPunct="0"/>
            <a:endParaRPr lang="en-US" sz="300" b="1" i="0" dirty="0" smtClean="0">
              <a:solidFill>
                <a:schemeClr val="bg2"/>
              </a:solidFill>
              <a:latin typeface="+mn-lt"/>
              <a:ea typeface="Times New Roman" charset="0"/>
              <a:cs typeface="Times New Roman" charset="0"/>
            </a:endParaRPr>
          </a:p>
          <a:p>
            <a:pPr eaLnBrk="0" hangingPunct="0"/>
            <a:r>
              <a:rPr lang="en-US" sz="1200" b="0" i="0" dirty="0" smtClean="0">
                <a:solidFill>
                  <a:schemeClr val="bg2"/>
                </a:solidFill>
                <a:latin typeface="+mn-lt"/>
                <a:ea typeface="Times New Roman" charset="0"/>
                <a:cs typeface="Times New Roman" charset="0"/>
              </a:rPr>
              <a:t>history</a:t>
            </a:r>
            <a:r>
              <a:rPr lang="en-US" sz="1200" b="0" i="0" baseline="0" dirty="0" smtClean="0">
                <a:solidFill>
                  <a:schemeClr val="bg2"/>
                </a:solidFill>
                <a:latin typeface="+mn-lt"/>
                <a:ea typeface="Times New Roman" charset="0"/>
                <a:cs typeface="Times New Roman" charset="0"/>
              </a:rPr>
              <a:t>     projections</a:t>
            </a:r>
            <a:endParaRPr lang="en-US" sz="1200" b="0" i="0" dirty="0" smtClean="0">
              <a:solidFill>
                <a:schemeClr val="bg2"/>
              </a:solidFill>
              <a:latin typeface="+mn-lt"/>
              <a:ea typeface="Times New Roman" charset="0"/>
              <a:cs typeface="Times New Roman" charset="0"/>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82</a:t>
            </a:fld>
            <a:endParaRPr lang="en-US" dirty="0"/>
          </a:p>
        </p:txBody>
      </p:sp>
    </p:spTree>
    <p:extLst>
      <p:ext uri="{BB962C8B-B14F-4D97-AF65-F5344CB8AC3E}">
        <p14:creationId xmlns:p14="http://schemas.microsoft.com/office/powerpoint/2010/main" val="273592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3102"/>
            <a:ext cx="576228" cy="579763"/>
          </a:xfrm>
          <a:prstGeom prst="rect">
            <a:avLst/>
          </a:prstGeom>
        </p:spPr>
      </p:pic>
      <p:graphicFrame>
        <p:nvGraphicFramePr>
          <p:cNvPr id="14" name="Content Placeholder 8"/>
          <p:cNvGraphicFramePr>
            <a:graphicFrameLocks noGrp="1"/>
          </p:cNvGraphicFramePr>
          <p:nvPr>
            <p:ph sz="quarter" idx="12"/>
            <p:extLst/>
          </p:nvPr>
        </p:nvGraphicFramePr>
        <p:xfrm>
          <a:off x="484632" y="1324507"/>
          <a:ext cx="3932238" cy="27292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ontent Placeholder 8"/>
          <p:cNvGraphicFramePr>
            <a:graphicFrameLocks noGrp="1"/>
          </p:cNvGraphicFramePr>
          <p:nvPr>
            <p:ph sz="quarter" idx="13"/>
            <p:extLst/>
          </p:nvPr>
        </p:nvGraphicFramePr>
        <p:xfrm>
          <a:off x="4462907" y="1324507"/>
          <a:ext cx="4022725" cy="2729236"/>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 Placeholder 2"/>
          <p:cNvSpPr>
            <a:spLocks noGrp="1"/>
          </p:cNvSpPr>
          <p:nvPr>
            <p:ph type="body" sz="quarter" idx="17"/>
          </p:nvPr>
        </p:nvSpPr>
        <p:spPr>
          <a:xfrm>
            <a:off x="708502" y="1041413"/>
            <a:ext cx="3931920" cy="513650"/>
          </a:xfrm>
          <a:prstGeom prst="rect">
            <a:avLst/>
          </a:prstGeom>
        </p:spPr>
        <p:txBody>
          <a:bodyPr/>
          <a:lstStyle/>
          <a:p>
            <a:r>
              <a:rPr lang="en-US" b="1" dirty="0" smtClean="0"/>
              <a:t>Residential energy intensity by end use</a:t>
            </a:r>
          </a:p>
          <a:p>
            <a:r>
              <a:rPr lang="en-US" b="1" dirty="0" smtClean="0"/>
              <a:t>AEO2021 Reference case</a:t>
            </a:r>
          </a:p>
          <a:p>
            <a:endParaRPr lang="en-US" b="1" dirty="0" smtClean="0"/>
          </a:p>
        </p:txBody>
      </p:sp>
      <p:sp>
        <p:nvSpPr>
          <p:cNvPr id="6" name="Text Placeholder 5"/>
          <p:cNvSpPr>
            <a:spLocks noGrp="1"/>
          </p:cNvSpPr>
          <p:nvPr>
            <p:ph type="body" sz="quarter" idx="18"/>
          </p:nvPr>
        </p:nvSpPr>
        <p:spPr>
          <a:xfrm>
            <a:off x="4663440" y="894520"/>
            <a:ext cx="4023360" cy="627434"/>
          </a:xfrm>
        </p:spPr>
        <p:txBody>
          <a:bodyPr/>
          <a:lstStyle/>
          <a:p>
            <a:pPr algn="l" eaLnBrk="0" hangingPunct="0"/>
            <a:r>
              <a:rPr lang="en-US" b="1" dirty="0">
                <a:solidFill>
                  <a:sysClr val="windowText" lastClr="000000"/>
                </a:solidFill>
                <a:ea typeface="Times New Roman" charset="0"/>
                <a:cs typeface="Times New Roman" charset="0"/>
              </a:rPr>
              <a:t>Commercial energy </a:t>
            </a:r>
            <a:r>
              <a:rPr lang="en-US" b="1" dirty="0" smtClean="0">
                <a:solidFill>
                  <a:sysClr val="windowText" lastClr="000000"/>
                </a:solidFill>
                <a:ea typeface="Times New Roman" charset="0"/>
                <a:cs typeface="Times New Roman" charset="0"/>
              </a:rPr>
              <a:t>intensity by end use</a:t>
            </a:r>
            <a:endParaRPr lang="en-US" b="1" dirty="0">
              <a:solidFill>
                <a:sysClr val="windowText" lastClr="000000"/>
              </a:solidFill>
              <a:ea typeface="Times New Roman" charset="0"/>
              <a:cs typeface="Times New Roman" charset="0"/>
            </a:endParaRPr>
          </a:p>
          <a:p>
            <a:pPr algn="l" eaLnBrk="0" hangingPunct="0"/>
            <a:r>
              <a:rPr lang="en-US" b="1" dirty="0" smtClean="0">
                <a:ea typeface="Times New Roman" charset="0"/>
                <a:cs typeface="Times New Roman" charset="0"/>
              </a:rPr>
              <a:t>AEO2021 </a:t>
            </a:r>
            <a:r>
              <a:rPr lang="en-US" b="1" dirty="0">
                <a:ea typeface="Times New Roman" charset="0"/>
                <a:cs typeface="Times New Roman" charset="0"/>
              </a:rPr>
              <a:t>Reference </a:t>
            </a:r>
            <a:r>
              <a:rPr lang="en-US" b="1" dirty="0" smtClean="0">
                <a:ea typeface="Times New Roman" charset="0"/>
                <a:cs typeface="Times New Roman" charset="0"/>
              </a:rPr>
              <a:t>case</a:t>
            </a:r>
          </a:p>
          <a:p>
            <a:pPr algn="l" eaLnBrk="0" hangingPunct="0"/>
            <a:endParaRPr lang="en-US" b="1" dirty="0">
              <a:solidFill>
                <a:sysClr val="windowText" lastClr="000000"/>
              </a:solidFill>
              <a:ea typeface="Times New Roman" charset="0"/>
              <a:cs typeface="Times New Roman" charset="0"/>
            </a:endParaRPr>
          </a:p>
        </p:txBody>
      </p:sp>
      <p:sp>
        <p:nvSpPr>
          <p:cNvPr id="13" name="Text Placeholder 12"/>
          <p:cNvSpPr>
            <a:spLocks noGrp="1"/>
          </p:cNvSpPr>
          <p:nvPr>
            <p:ph type="body" sz="quarter" idx="16"/>
          </p:nvPr>
        </p:nvSpPr>
        <p:spPr>
          <a:prstGeom prst="rect">
            <a:avLst/>
          </a:prstGeom>
        </p:spPr>
        <p:txBody>
          <a:bodyPr/>
          <a:lstStyle/>
          <a:p>
            <a:pPr eaLnBrk="0" hangingPunct="0"/>
            <a:r>
              <a:rPr lang="en-US" dirty="0" smtClean="0"/>
              <a:t>Note: Intensities </a:t>
            </a:r>
            <a:r>
              <a:rPr lang="en-US" dirty="0"/>
              <a:t>reflect all energy </a:t>
            </a:r>
            <a:r>
              <a:rPr lang="en-US" dirty="0" smtClean="0"/>
              <a:t>sources consumed, </a:t>
            </a:r>
            <a:r>
              <a:rPr lang="en-US" dirty="0"/>
              <a:t>including both purchased electricity and electricity produced onsite for own </a:t>
            </a:r>
            <a:r>
              <a:rPr lang="en-US" dirty="0" smtClean="0"/>
              <a:t>use.</a:t>
            </a:r>
            <a:endParaRPr lang="en-US" dirty="0"/>
          </a:p>
        </p:txBody>
      </p:sp>
      <p:sp>
        <p:nvSpPr>
          <p:cNvPr id="2" name="Title 1"/>
          <p:cNvSpPr>
            <a:spLocks noGrp="1"/>
          </p:cNvSpPr>
          <p:nvPr>
            <p:ph type="title"/>
          </p:nvPr>
        </p:nvSpPr>
        <p:spPr>
          <a:prstGeom prst="rect">
            <a:avLst/>
          </a:prstGeom>
        </p:spPr>
        <p:txBody>
          <a:bodyPr/>
          <a:lstStyle/>
          <a:p>
            <a:r>
              <a:rPr lang="en-US" sz="2400" dirty="0" smtClean="0"/>
              <a:t>Residential and commercial overall energy intensity by end use</a:t>
            </a:r>
            <a:endParaRPr lang="en-US" sz="2400" dirty="0">
              <a:solidFill>
                <a:srgbClr val="FF0000"/>
              </a:solidFill>
            </a:endParaRPr>
          </a:p>
        </p:txBody>
      </p:sp>
      <p:sp>
        <p:nvSpPr>
          <p:cNvPr id="4" name="TextBox 3"/>
          <p:cNvSpPr txBox="1"/>
          <p:nvPr/>
        </p:nvSpPr>
        <p:spPr>
          <a:xfrm>
            <a:off x="1467771" y="4056776"/>
            <a:ext cx="3438144" cy="538609"/>
          </a:xfrm>
          <a:prstGeom prst="rect">
            <a:avLst/>
          </a:prstGeom>
          <a:noFill/>
        </p:spPr>
        <p:txBody>
          <a:bodyPr wrap="square" rtlCol="0">
            <a:spAutoFit/>
          </a:bodyPr>
          <a:lstStyle/>
          <a:p>
            <a:r>
              <a:rPr lang="en-US" sz="1100" dirty="0"/>
              <a:t>million British thermal units per household</a:t>
            </a:r>
          </a:p>
          <a:p>
            <a:endParaRPr lang="en-US" dirty="0"/>
          </a:p>
        </p:txBody>
      </p:sp>
      <p:sp>
        <p:nvSpPr>
          <p:cNvPr id="8" name="TextBox 7"/>
          <p:cNvSpPr txBox="1"/>
          <p:nvPr/>
        </p:nvSpPr>
        <p:spPr>
          <a:xfrm>
            <a:off x="5394960" y="4041724"/>
            <a:ext cx="3017520" cy="538609"/>
          </a:xfrm>
          <a:prstGeom prst="rect">
            <a:avLst/>
          </a:prstGeom>
          <a:noFill/>
        </p:spPr>
        <p:txBody>
          <a:bodyPr wrap="square" rtlCol="0">
            <a:spAutoFit/>
          </a:bodyPr>
          <a:lstStyle/>
          <a:p>
            <a:r>
              <a:rPr lang="en-US" sz="1100" dirty="0">
                <a:ea typeface="Times New Roman" charset="0"/>
                <a:cs typeface="Times New Roman" charset="0"/>
              </a:rPr>
              <a:t>thousand British thermal units per square foot</a:t>
            </a:r>
          </a:p>
          <a:p>
            <a:endParaRPr lang="en-US"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83</a:t>
            </a:fld>
            <a:endParaRPr lang="en-US" dirty="0"/>
          </a:p>
        </p:txBody>
      </p:sp>
    </p:spTree>
    <p:extLst>
      <p:ext uri="{BB962C8B-B14F-4D97-AF65-F5344CB8AC3E}">
        <p14:creationId xmlns:p14="http://schemas.microsoft.com/office/powerpoint/2010/main" val="38848980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3102"/>
            <a:ext cx="576228" cy="579763"/>
          </a:xfrm>
          <a:prstGeom prst="rect">
            <a:avLst/>
          </a:prstGeom>
        </p:spPr>
      </p:pic>
      <p:graphicFrame>
        <p:nvGraphicFramePr>
          <p:cNvPr id="14" name="Content Placeholder 8"/>
          <p:cNvGraphicFramePr>
            <a:graphicFrameLocks noGrp="1"/>
          </p:cNvGraphicFramePr>
          <p:nvPr>
            <p:ph sz="quarter" idx="12"/>
            <p:extLst/>
          </p:nvPr>
        </p:nvGraphicFramePr>
        <p:xfrm>
          <a:off x="484632" y="1324507"/>
          <a:ext cx="3932238" cy="27292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ontent Placeholder 8"/>
          <p:cNvGraphicFramePr>
            <a:graphicFrameLocks noGrp="1"/>
          </p:cNvGraphicFramePr>
          <p:nvPr>
            <p:ph sz="quarter" idx="13"/>
            <p:extLst/>
          </p:nvPr>
        </p:nvGraphicFramePr>
        <p:xfrm>
          <a:off x="4462907" y="1324507"/>
          <a:ext cx="4022725" cy="2729236"/>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 Placeholder 2"/>
          <p:cNvSpPr>
            <a:spLocks noGrp="1"/>
          </p:cNvSpPr>
          <p:nvPr>
            <p:ph type="body" sz="quarter" idx="17"/>
          </p:nvPr>
        </p:nvSpPr>
        <p:spPr>
          <a:xfrm>
            <a:off x="708502" y="1041413"/>
            <a:ext cx="3931920" cy="513650"/>
          </a:xfrm>
          <a:prstGeom prst="rect">
            <a:avLst/>
          </a:prstGeom>
        </p:spPr>
        <p:txBody>
          <a:bodyPr/>
          <a:lstStyle/>
          <a:p>
            <a:r>
              <a:rPr lang="en-US" b="1" dirty="0" smtClean="0"/>
              <a:t>Residential electricity intensity by end use</a:t>
            </a:r>
          </a:p>
          <a:p>
            <a:r>
              <a:rPr lang="en-US" b="1" dirty="0" smtClean="0"/>
              <a:t>AEO2021 Reference case</a:t>
            </a:r>
          </a:p>
          <a:p>
            <a:endParaRPr lang="en-US" b="1" dirty="0" smtClean="0"/>
          </a:p>
        </p:txBody>
      </p:sp>
      <p:sp>
        <p:nvSpPr>
          <p:cNvPr id="6" name="Text Placeholder 5"/>
          <p:cNvSpPr>
            <a:spLocks noGrp="1"/>
          </p:cNvSpPr>
          <p:nvPr>
            <p:ph type="body" sz="quarter" idx="18"/>
          </p:nvPr>
        </p:nvSpPr>
        <p:spPr>
          <a:xfrm>
            <a:off x="4663440" y="894520"/>
            <a:ext cx="4023360" cy="627434"/>
          </a:xfrm>
        </p:spPr>
        <p:txBody>
          <a:bodyPr/>
          <a:lstStyle/>
          <a:p>
            <a:pPr algn="l" eaLnBrk="0" hangingPunct="0"/>
            <a:r>
              <a:rPr lang="en-US" b="1" dirty="0">
                <a:solidFill>
                  <a:sysClr val="windowText" lastClr="000000"/>
                </a:solidFill>
                <a:ea typeface="Times New Roman" charset="0"/>
                <a:cs typeface="Times New Roman" charset="0"/>
              </a:rPr>
              <a:t>Commercial </a:t>
            </a:r>
            <a:r>
              <a:rPr lang="en-US" b="1" dirty="0" smtClean="0">
                <a:solidFill>
                  <a:sysClr val="windowText" lastClr="000000"/>
                </a:solidFill>
                <a:ea typeface="Times New Roman" charset="0"/>
                <a:cs typeface="Times New Roman" charset="0"/>
              </a:rPr>
              <a:t>electricity intensity by end use</a:t>
            </a:r>
            <a:endParaRPr lang="en-US" b="1" dirty="0">
              <a:solidFill>
                <a:sysClr val="windowText" lastClr="000000"/>
              </a:solidFill>
              <a:ea typeface="Times New Roman" charset="0"/>
              <a:cs typeface="Times New Roman" charset="0"/>
            </a:endParaRPr>
          </a:p>
          <a:p>
            <a:pPr algn="l" eaLnBrk="0" hangingPunct="0"/>
            <a:r>
              <a:rPr lang="en-US" b="1" dirty="0" smtClean="0">
                <a:ea typeface="Times New Roman" charset="0"/>
                <a:cs typeface="Times New Roman" charset="0"/>
              </a:rPr>
              <a:t>AEO2021 </a:t>
            </a:r>
            <a:r>
              <a:rPr lang="en-US" b="1" dirty="0">
                <a:ea typeface="Times New Roman" charset="0"/>
                <a:cs typeface="Times New Roman" charset="0"/>
              </a:rPr>
              <a:t>Reference </a:t>
            </a:r>
            <a:r>
              <a:rPr lang="en-US" b="1" dirty="0" smtClean="0">
                <a:ea typeface="Times New Roman" charset="0"/>
                <a:cs typeface="Times New Roman" charset="0"/>
              </a:rPr>
              <a:t>case</a:t>
            </a:r>
          </a:p>
          <a:p>
            <a:pPr algn="l" eaLnBrk="0" hangingPunct="0"/>
            <a:endParaRPr lang="en-US" b="1" dirty="0">
              <a:solidFill>
                <a:sysClr val="windowText" lastClr="000000"/>
              </a:solidFill>
              <a:ea typeface="Times New Roman" charset="0"/>
              <a:cs typeface="Times New Roman" charset="0"/>
            </a:endParaRPr>
          </a:p>
        </p:txBody>
      </p:sp>
      <p:sp>
        <p:nvSpPr>
          <p:cNvPr id="13" name="Text Placeholder 12"/>
          <p:cNvSpPr>
            <a:spLocks noGrp="1"/>
          </p:cNvSpPr>
          <p:nvPr>
            <p:ph type="body" sz="quarter" idx="16"/>
          </p:nvPr>
        </p:nvSpPr>
        <p:spPr>
          <a:prstGeom prst="rect">
            <a:avLst/>
          </a:prstGeom>
        </p:spPr>
        <p:txBody>
          <a:bodyPr/>
          <a:lstStyle/>
          <a:p>
            <a:pPr eaLnBrk="0" hangingPunct="0"/>
            <a:r>
              <a:rPr lang="en-US" dirty="0"/>
              <a:t>Note: Intensities reflect both purchased electricity and electricity produced onsite for own use.</a:t>
            </a:r>
          </a:p>
        </p:txBody>
      </p:sp>
      <p:sp>
        <p:nvSpPr>
          <p:cNvPr id="2" name="Title 1"/>
          <p:cNvSpPr>
            <a:spLocks noGrp="1"/>
          </p:cNvSpPr>
          <p:nvPr>
            <p:ph type="title"/>
          </p:nvPr>
        </p:nvSpPr>
        <p:spPr>
          <a:prstGeom prst="rect">
            <a:avLst/>
          </a:prstGeom>
        </p:spPr>
        <p:txBody>
          <a:bodyPr/>
          <a:lstStyle/>
          <a:p>
            <a:r>
              <a:rPr lang="en-US" sz="2400" dirty="0" smtClean="0"/>
              <a:t>Residential and commercial electricity intensity by end use</a:t>
            </a:r>
            <a:endParaRPr lang="en-US" sz="2400" dirty="0">
              <a:solidFill>
                <a:srgbClr val="FF0000"/>
              </a:solidFill>
            </a:endParaRPr>
          </a:p>
        </p:txBody>
      </p:sp>
      <p:sp>
        <p:nvSpPr>
          <p:cNvPr id="4" name="TextBox 3"/>
          <p:cNvSpPr txBox="1"/>
          <p:nvPr/>
        </p:nvSpPr>
        <p:spPr>
          <a:xfrm>
            <a:off x="2181638" y="4056776"/>
            <a:ext cx="2006949" cy="538609"/>
          </a:xfrm>
          <a:prstGeom prst="rect">
            <a:avLst/>
          </a:prstGeom>
          <a:noFill/>
        </p:spPr>
        <p:txBody>
          <a:bodyPr wrap="square" rtlCol="0">
            <a:spAutoFit/>
          </a:bodyPr>
          <a:lstStyle/>
          <a:p>
            <a:r>
              <a:rPr lang="en-US" sz="1100" dirty="0" err="1"/>
              <a:t>kilowatthours</a:t>
            </a:r>
            <a:r>
              <a:rPr lang="en-US" sz="1100" dirty="0"/>
              <a:t> per household</a:t>
            </a:r>
          </a:p>
          <a:p>
            <a:endParaRPr lang="en-US" dirty="0"/>
          </a:p>
        </p:txBody>
      </p:sp>
      <p:sp>
        <p:nvSpPr>
          <p:cNvPr id="8" name="TextBox 7"/>
          <p:cNvSpPr txBox="1"/>
          <p:nvPr/>
        </p:nvSpPr>
        <p:spPr>
          <a:xfrm>
            <a:off x="6455664" y="4017955"/>
            <a:ext cx="2029968" cy="261610"/>
          </a:xfrm>
          <a:prstGeom prst="rect">
            <a:avLst/>
          </a:prstGeom>
          <a:noFill/>
        </p:spPr>
        <p:txBody>
          <a:bodyPr wrap="square" rtlCol="0">
            <a:spAutoFit/>
          </a:bodyPr>
          <a:lstStyle/>
          <a:p>
            <a:pPr eaLnBrk="0" hangingPunct="0"/>
            <a:r>
              <a:rPr lang="en-US" sz="1100" dirty="0" err="1">
                <a:ea typeface="Times New Roman" charset="0"/>
                <a:cs typeface="Times New Roman" charset="0"/>
              </a:rPr>
              <a:t>kilowatthours</a:t>
            </a:r>
            <a:r>
              <a:rPr lang="en-US" sz="1100" dirty="0">
                <a:ea typeface="Times New Roman" charset="0"/>
                <a:cs typeface="Times New Roman" charset="0"/>
              </a:rPr>
              <a:t> per square foot </a:t>
            </a: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84</a:t>
            </a:fld>
            <a:endParaRPr lang="en-US" dirty="0"/>
          </a:p>
        </p:txBody>
      </p:sp>
    </p:spTree>
    <p:extLst>
      <p:ext uri="{BB962C8B-B14F-4D97-AF65-F5344CB8AC3E}">
        <p14:creationId xmlns:p14="http://schemas.microsoft.com/office/powerpoint/2010/main" val="17973721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0"/>
          <p:cNvGraphicFramePr>
            <a:graphicFrameLocks noGrp="1"/>
          </p:cNvGraphicFramePr>
          <p:nvPr>
            <p:ph type="chart" sz="quarter" idx="12"/>
            <p:extLst/>
          </p:nvPr>
        </p:nvGraphicFramePr>
        <p:xfrm>
          <a:off x="619260" y="1453770"/>
          <a:ext cx="7423298" cy="29697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13"/>
          </p:nvPr>
        </p:nvSpPr>
        <p:spPr>
          <a:xfrm>
            <a:off x="685800" y="1008159"/>
            <a:ext cx="7763540" cy="411480"/>
          </a:xfrm>
        </p:spPr>
        <p:txBody>
          <a:bodyPr/>
          <a:lstStyle/>
          <a:p>
            <a:pPr eaLnBrk="0" hangingPunct="0"/>
            <a:r>
              <a:rPr lang="en-US" b="1" dirty="0" smtClean="0">
                <a:solidFill>
                  <a:sysClr val="windowText" lastClr="000000"/>
                </a:solidFill>
                <a:ea typeface="Times New Roman" charset="0"/>
                <a:cs typeface="Times New Roman" charset="0"/>
              </a:rPr>
              <a:t>Indexed commercial service </a:t>
            </a:r>
            <a:r>
              <a:rPr lang="en-US" b="1" dirty="0">
                <a:solidFill>
                  <a:sysClr val="windowText" lastClr="000000"/>
                </a:solidFill>
                <a:ea typeface="Times New Roman" charset="0"/>
                <a:cs typeface="Times New Roman" charset="0"/>
              </a:rPr>
              <a:t>provided per square foot of </a:t>
            </a:r>
            <a:r>
              <a:rPr lang="en-US" b="1" dirty="0" err="1" smtClean="0">
                <a:solidFill>
                  <a:sysClr val="windowText" lastClr="000000"/>
                </a:solidFill>
                <a:ea typeface="Times New Roman" charset="0"/>
                <a:cs typeface="Times New Roman" charset="0"/>
              </a:rPr>
              <a:t>floorspace</a:t>
            </a:r>
            <a:endParaRPr lang="en-US" b="1" dirty="0">
              <a:solidFill>
                <a:sysClr val="windowText" lastClr="000000"/>
              </a:solidFill>
              <a:ea typeface="Times New Roman" charset="0"/>
              <a:cs typeface="Times New Roman" charset="0"/>
            </a:endParaRPr>
          </a:p>
          <a:p>
            <a:pPr eaLnBrk="0" hangingPunct="0"/>
            <a:r>
              <a:rPr lang="en-US" b="1" dirty="0" smtClean="0">
                <a:solidFill>
                  <a:sysClr val="windowText" lastClr="000000"/>
                </a:solidFill>
                <a:ea typeface="Times New Roman" charset="0"/>
                <a:cs typeface="Times New Roman" charset="0"/>
              </a:rPr>
              <a:t>AEO2021 Reference case</a:t>
            </a:r>
          </a:p>
          <a:p>
            <a:pPr eaLnBrk="0" hangingPunct="0"/>
            <a:r>
              <a:rPr lang="en-US" sz="1100" dirty="0" smtClean="0">
                <a:solidFill>
                  <a:sysClr val="windowText" lastClr="000000"/>
                </a:solidFill>
                <a:ea typeface="Times New Roman" charset="0"/>
                <a:cs typeface="Times New Roman" charset="0"/>
              </a:rPr>
              <a:t>2020 = 1.0</a:t>
            </a:r>
            <a:endParaRPr lang="en-US" sz="1100" dirty="0"/>
          </a:p>
        </p:txBody>
      </p:sp>
      <p:sp>
        <p:nvSpPr>
          <p:cNvPr id="2" name="Title 1"/>
          <p:cNvSpPr>
            <a:spLocks noGrp="1"/>
          </p:cNvSpPr>
          <p:nvPr>
            <p:ph type="title"/>
          </p:nvPr>
        </p:nvSpPr>
        <p:spPr>
          <a:prstGeom prst="rect">
            <a:avLst/>
          </a:prstGeom>
        </p:spPr>
        <p:txBody>
          <a:bodyPr/>
          <a:lstStyle/>
          <a:p>
            <a:r>
              <a:rPr lang="en-US" dirty="0"/>
              <a:t/>
            </a:r>
            <a:br>
              <a:rPr lang="en-US" dirty="0"/>
            </a:br>
            <a:r>
              <a:rPr lang="en-US" dirty="0" smtClean="0"/>
              <a:t>Commercial </a:t>
            </a:r>
            <a:r>
              <a:rPr lang="en-US" dirty="0"/>
              <a:t>building </a:t>
            </a:r>
            <a:r>
              <a:rPr lang="en-US" dirty="0" smtClean="0"/>
              <a:t>end-use intensities</a:t>
            </a:r>
            <a:endParaRPr lang="en-US" sz="2000" dirty="0">
              <a:solidFill>
                <a:srgbClr val="FF0000"/>
              </a:solidFill>
            </a:endParaRPr>
          </a:p>
        </p:txBody>
      </p:sp>
      <p:pic>
        <p:nvPicPr>
          <p:cNvPr id="14" name="Picture 13"/>
          <p:cNvPicPr>
            <a:picLocks noChangeAspect="1"/>
          </p:cNvPicPr>
          <p:nvPr/>
        </p:nvPicPr>
        <p:blipFill>
          <a:blip r:embed="rId4"/>
          <a:stretch>
            <a:fillRect/>
          </a:stretch>
        </p:blipFill>
        <p:spPr>
          <a:xfrm>
            <a:off x="43032" y="203102"/>
            <a:ext cx="576228" cy="579763"/>
          </a:xfrm>
          <a:prstGeom prst="rect">
            <a:avLst/>
          </a:prstGeom>
        </p:spPr>
      </p:pic>
      <p:sp>
        <p:nvSpPr>
          <p:cNvPr id="3" name="TextBox 2"/>
          <p:cNvSpPr txBox="1"/>
          <p:nvPr/>
        </p:nvSpPr>
        <p:spPr>
          <a:xfrm>
            <a:off x="7727733" y="2242304"/>
            <a:ext cx="1285165" cy="1015663"/>
          </a:xfrm>
          <a:prstGeom prst="rect">
            <a:avLst/>
          </a:prstGeom>
          <a:noFill/>
        </p:spPr>
        <p:txBody>
          <a:bodyPr wrap="square" rtlCol="0">
            <a:spAutoFit/>
          </a:bodyPr>
          <a:lstStyle/>
          <a:p>
            <a:r>
              <a:rPr lang="en-US" sz="1200" b="1" dirty="0" smtClean="0">
                <a:solidFill>
                  <a:schemeClr val="accent1">
                    <a:lumMod val="75000"/>
                  </a:schemeClr>
                </a:solidFill>
              </a:rPr>
              <a:t>ventilation</a:t>
            </a:r>
          </a:p>
          <a:p>
            <a:r>
              <a:rPr lang="en-US" sz="1200" b="1" dirty="0" smtClean="0">
                <a:solidFill>
                  <a:schemeClr val="bg2">
                    <a:lumMod val="60000"/>
                    <a:lumOff val="40000"/>
                  </a:schemeClr>
                </a:solidFill>
              </a:rPr>
              <a:t>cooking</a:t>
            </a:r>
            <a:r>
              <a:rPr lang="en-US" sz="1200" b="1" dirty="0" smtClean="0">
                <a:solidFill>
                  <a:schemeClr val="accent1"/>
                </a:solidFill>
              </a:rPr>
              <a:t> </a:t>
            </a:r>
            <a:endParaRPr lang="en-US" sz="1200" b="1" dirty="0" smtClean="0">
              <a:solidFill>
                <a:schemeClr val="accent1">
                  <a:lumMod val="75000"/>
                </a:schemeClr>
              </a:solidFill>
            </a:endParaRPr>
          </a:p>
          <a:p>
            <a:r>
              <a:rPr lang="en-US" sz="1200" b="1" dirty="0" smtClean="0">
                <a:solidFill>
                  <a:schemeClr val="accent4"/>
                </a:solidFill>
              </a:rPr>
              <a:t>lighting</a:t>
            </a:r>
            <a:endParaRPr lang="en-US" sz="1200" b="1" dirty="0">
              <a:solidFill>
                <a:schemeClr val="accent1"/>
              </a:solidFill>
            </a:endParaRPr>
          </a:p>
          <a:p>
            <a:r>
              <a:rPr lang="en-US" sz="1200" b="1" dirty="0" smtClean="0">
                <a:solidFill>
                  <a:schemeClr val="accent1">
                    <a:lumMod val="60000"/>
                    <a:lumOff val="40000"/>
                  </a:schemeClr>
                </a:solidFill>
              </a:rPr>
              <a:t>space cooling</a:t>
            </a:r>
          </a:p>
          <a:p>
            <a:r>
              <a:rPr lang="en-US" sz="1200" b="1" dirty="0" smtClean="0">
                <a:solidFill>
                  <a:schemeClr val="accent1"/>
                </a:solidFill>
              </a:rPr>
              <a:t>space </a:t>
            </a:r>
            <a:r>
              <a:rPr lang="en-US" sz="1200" b="1" dirty="0">
                <a:solidFill>
                  <a:schemeClr val="accent1"/>
                </a:solidFill>
              </a:rPr>
              <a:t>heating </a:t>
            </a:r>
            <a:endParaRPr lang="en-US" sz="1200" dirty="0"/>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85</a:t>
            </a:fld>
            <a:endParaRPr lang="en-US" dirty="0"/>
          </a:p>
        </p:txBody>
      </p:sp>
    </p:spTree>
    <p:extLst>
      <p:ext uri="{BB962C8B-B14F-4D97-AF65-F5344CB8AC3E}">
        <p14:creationId xmlns:p14="http://schemas.microsoft.com/office/powerpoint/2010/main" val="748532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7"/>
          <p:cNvGraphicFramePr>
            <a:graphicFrameLocks noGrp="1"/>
          </p:cNvGraphicFramePr>
          <p:nvPr>
            <p:ph sz="quarter" idx="12"/>
            <p:extLst/>
          </p:nvPr>
        </p:nvGraphicFramePr>
        <p:xfrm>
          <a:off x="685800" y="1292225"/>
          <a:ext cx="3364283"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7"/>
          <p:cNvGraphicFramePr>
            <a:graphicFrameLocks noGrp="1"/>
          </p:cNvGraphicFramePr>
          <p:nvPr>
            <p:ph sz="quarter" idx="13"/>
            <p:extLst/>
          </p:nvPr>
        </p:nvGraphicFramePr>
        <p:xfrm>
          <a:off x="4663440" y="1289660"/>
          <a:ext cx="3441700"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Placeholder 14"/>
          <p:cNvSpPr>
            <a:spLocks noGrp="1"/>
          </p:cNvSpPr>
          <p:nvPr>
            <p:ph type="body" sz="quarter" idx="18"/>
          </p:nvPr>
        </p:nvSpPr>
        <p:spPr>
          <a:xfrm>
            <a:off x="4663440" y="1146360"/>
            <a:ext cx="4023360" cy="350851"/>
          </a:xfrm>
        </p:spPr>
        <p:txBody>
          <a:bodyPr/>
          <a:lstStyle/>
          <a:p>
            <a:pPr algn="l"/>
            <a:r>
              <a:rPr lang="en-US" b="1" dirty="0" smtClean="0"/>
              <a:t>Commercial sector electricity consumption</a:t>
            </a:r>
          </a:p>
          <a:p>
            <a:pPr algn="l"/>
            <a:r>
              <a:rPr lang="en-US" b="1" dirty="0" smtClean="0"/>
              <a:t>AEO2021 Reference case</a:t>
            </a:r>
          </a:p>
          <a:p>
            <a:pPr algn="l"/>
            <a:r>
              <a:rPr lang="en-US" sz="1100" dirty="0" smtClean="0"/>
              <a:t>quadrillion British thermal units</a:t>
            </a:r>
            <a:endParaRPr lang="en-US" sz="1100" dirty="0"/>
          </a:p>
        </p:txBody>
      </p:sp>
      <p:sp>
        <p:nvSpPr>
          <p:cNvPr id="4" name="Text Placeholder 3"/>
          <p:cNvSpPr>
            <a:spLocks noGrp="1"/>
          </p:cNvSpPr>
          <p:nvPr>
            <p:ph type="body" sz="quarter" idx="16"/>
          </p:nvPr>
        </p:nvSpPr>
        <p:spPr>
          <a:xfrm>
            <a:off x="3821114" y="1678420"/>
            <a:ext cx="971550" cy="1195374"/>
          </a:xfrm>
          <a:prstGeom prst="rect">
            <a:avLst/>
          </a:prstGeom>
        </p:spPr>
        <p:txBody>
          <a:bodyPr/>
          <a:lstStyle/>
          <a:p>
            <a:pPr marL="0" indent="0">
              <a:buNone/>
            </a:pPr>
            <a:r>
              <a:rPr lang="en-US" sz="1200" b="1" i="0" dirty="0">
                <a:solidFill>
                  <a:schemeClr val="accent5">
                    <a:lumMod val="60000"/>
                    <a:lumOff val="40000"/>
                  </a:schemeClr>
                </a:solidFill>
                <a:ea typeface="Times New Roman" charset="0"/>
                <a:cs typeface="Times New Roman" charset="0"/>
              </a:rPr>
              <a:t>onsite generation for own </a:t>
            </a:r>
            <a:r>
              <a:rPr lang="en-US" sz="1200" b="1" i="0" dirty="0" smtClean="0">
                <a:solidFill>
                  <a:schemeClr val="accent5">
                    <a:lumMod val="60000"/>
                    <a:lumOff val="40000"/>
                  </a:schemeClr>
                </a:solidFill>
                <a:ea typeface="Times New Roman" charset="0"/>
                <a:cs typeface="Times New Roman" charset="0"/>
              </a:rPr>
              <a:t>use</a:t>
            </a:r>
          </a:p>
          <a:p>
            <a:pPr marL="0" indent="0">
              <a:buNone/>
            </a:pPr>
            <a:endParaRPr lang="en-US" sz="1200" b="1" i="0" dirty="0" smtClean="0">
              <a:solidFill>
                <a:schemeClr val="accent5"/>
              </a:solidFill>
              <a:ea typeface="Times New Roman" charset="0"/>
              <a:cs typeface="Times New Roman" charset="0"/>
            </a:endParaRPr>
          </a:p>
          <a:p>
            <a:pPr marL="0" indent="0">
              <a:buNone/>
            </a:pPr>
            <a:r>
              <a:rPr lang="en-US" sz="1200" b="1" i="0" dirty="0" smtClean="0">
                <a:solidFill>
                  <a:schemeClr val="accent5"/>
                </a:solidFill>
                <a:ea typeface="Times New Roman" charset="0"/>
                <a:cs typeface="Times New Roman" charset="0"/>
              </a:rPr>
              <a:t>purchased electricity</a:t>
            </a:r>
            <a:endParaRPr lang="en-US" sz="1200" b="1" i="0" dirty="0">
              <a:solidFill>
                <a:schemeClr val="tx2">
                  <a:lumMod val="90000"/>
                  <a:lumOff val="10000"/>
                </a:schemeClr>
              </a:solidFill>
              <a:ea typeface="Times New Roman" charset="0"/>
              <a:cs typeface="Times New Roman" charset="0"/>
            </a:endParaRPr>
          </a:p>
        </p:txBody>
      </p:sp>
      <p:sp>
        <p:nvSpPr>
          <p:cNvPr id="5" name="Title 4"/>
          <p:cNvSpPr>
            <a:spLocks noGrp="1"/>
          </p:cNvSpPr>
          <p:nvPr>
            <p:ph type="title"/>
          </p:nvPr>
        </p:nvSpPr>
        <p:spPr>
          <a:prstGeom prst="rect">
            <a:avLst/>
          </a:prstGeom>
        </p:spPr>
        <p:txBody>
          <a:bodyPr/>
          <a:lstStyle/>
          <a:p>
            <a:r>
              <a:rPr lang="en-US" sz="2400" dirty="0" smtClean="0"/>
              <a:t>Residential </a:t>
            </a:r>
            <a:r>
              <a:rPr lang="en-US" sz="2400" dirty="0"/>
              <a:t>and commercial </a:t>
            </a:r>
            <a:r>
              <a:rPr lang="en-US" sz="2400" dirty="0" smtClean="0"/>
              <a:t>onsite generation versus purchased electricity</a:t>
            </a:r>
            <a:endParaRPr lang="en-US" sz="2400" dirty="0">
              <a:solidFill>
                <a:srgbClr val="FF0000"/>
              </a:solidFill>
            </a:endParaRPr>
          </a:p>
        </p:txBody>
      </p:sp>
      <p:sp>
        <p:nvSpPr>
          <p:cNvPr id="17" name="Text Placeholder 16"/>
          <p:cNvSpPr>
            <a:spLocks noGrp="1"/>
          </p:cNvSpPr>
          <p:nvPr>
            <p:ph type="body" sz="quarter" idx="17"/>
          </p:nvPr>
        </p:nvSpPr>
        <p:spPr>
          <a:xfrm>
            <a:off x="685800" y="942788"/>
            <a:ext cx="3931920" cy="547654"/>
          </a:xfrm>
        </p:spPr>
        <p:txBody>
          <a:bodyPr/>
          <a:lstStyle/>
          <a:p>
            <a:r>
              <a:rPr lang="en-US" b="1" dirty="0" smtClean="0"/>
              <a:t>Residential sector electricity consumption</a:t>
            </a:r>
          </a:p>
          <a:p>
            <a:r>
              <a:rPr lang="en-US" b="1" dirty="0" smtClean="0"/>
              <a:t>AEO2021 Reference case</a:t>
            </a:r>
          </a:p>
          <a:p>
            <a:r>
              <a:rPr lang="en-US" sz="1100" dirty="0" smtClean="0"/>
              <a:t>quadrillion British thermal units</a:t>
            </a:r>
            <a:endParaRPr lang="en-US" sz="1100" dirty="0"/>
          </a:p>
        </p:txBody>
      </p:sp>
      <p:sp>
        <p:nvSpPr>
          <p:cNvPr id="2" name="TextBox 1"/>
          <p:cNvSpPr txBox="1"/>
          <p:nvPr/>
        </p:nvSpPr>
        <p:spPr>
          <a:xfrm>
            <a:off x="7843838" y="1643076"/>
            <a:ext cx="1104900" cy="1477328"/>
          </a:xfrm>
          <a:prstGeom prst="rect">
            <a:avLst/>
          </a:prstGeom>
          <a:noFill/>
        </p:spPr>
        <p:txBody>
          <a:bodyPr wrap="square" rtlCol="0">
            <a:spAutoFit/>
          </a:bodyPr>
          <a:lstStyle/>
          <a:p>
            <a:r>
              <a:rPr lang="en-US" sz="1200" b="1" dirty="0">
                <a:solidFill>
                  <a:schemeClr val="accent1"/>
                </a:solidFill>
                <a:ea typeface="Times New Roman" charset="0"/>
                <a:cs typeface="Times New Roman" charset="0"/>
              </a:rPr>
              <a:t>onsite generation for own use  </a:t>
            </a:r>
            <a:endParaRPr lang="en-US" sz="1200" b="1" dirty="0" smtClean="0">
              <a:solidFill>
                <a:schemeClr val="accent1"/>
              </a:solidFill>
              <a:ea typeface="Times New Roman" charset="0"/>
              <a:cs typeface="Times New Roman" charset="0"/>
            </a:endParaRPr>
          </a:p>
          <a:p>
            <a:endParaRPr lang="en-US" sz="1200" b="1" dirty="0">
              <a:solidFill>
                <a:schemeClr val="accent1"/>
              </a:solidFill>
              <a:ea typeface="Times New Roman" charset="0"/>
              <a:cs typeface="Times New Roman" charset="0"/>
            </a:endParaRPr>
          </a:p>
          <a:p>
            <a:r>
              <a:rPr lang="en-US" sz="1200" b="1" dirty="0" smtClean="0">
                <a:solidFill>
                  <a:schemeClr val="tx2">
                    <a:lumMod val="90000"/>
                    <a:lumOff val="10000"/>
                  </a:schemeClr>
                </a:solidFill>
                <a:ea typeface="Times New Roman" charset="0"/>
                <a:cs typeface="Times New Roman" charset="0"/>
              </a:rPr>
              <a:t>purchased </a:t>
            </a:r>
            <a:r>
              <a:rPr lang="en-US" sz="1200" b="1" dirty="0">
                <a:solidFill>
                  <a:schemeClr val="tx2">
                    <a:lumMod val="90000"/>
                    <a:lumOff val="10000"/>
                  </a:schemeClr>
                </a:solidFill>
                <a:ea typeface="Times New Roman" charset="0"/>
                <a:cs typeface="Times New Roman" charset="0"/>
              </a:rPr>
              <a:t>electricity</a:t>
            </a:r>
          </a:p>
          <a:p>
            <a:endParaRPr lang="en-US" dirty="0"/>
          </a:p>
        </p:txBody>
      </p:sp>
      <p:pic>
        <p:nvPicPr>
          <p:cNvPr id="11" name="Picture 10"/>
          <p:cNvPicPr>
            <a:picLocks noChangeAspect="1"/>
          </p:cNvPicPr>
          <p:nvPr/>
        </p:nvPicPr>
        <p:blipFill>
          <a:blip r:embed="rId5"/>
          <a:stretch>
            <a:fillRect/>
          </a:stretch>
        </p:blipFill>
        <p:spPr>
          <a:xfrm>
            <a:off x="43032" y="203102"/>
            <a:ext cx="576228" cy="579763"/>
          </a:xfrm>
          <a:prstGeom prst="rect">
            <a:avLst/>
          </a:prstGeom>
        </p:spPr>
      </p:pic>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86</a:t>
            </a:fld>
            <a:endParaRPr lang="en-US" dirty="0"/>
          </a:p>
        </p:txBody>
      </p:sp>
    </p:spTree>
    <p:extLst>
      <p:ext uri="{BB962C8B-B14F-4D97-AF65-F5344CB8AC3E}">
        <p14:creationId xmlns:p14="http://schemas.microsoft.com/office/powerpoint/2010/main" val="13298983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7"/>
          <p:cNvGraphicFramePr>
            <a:graphicFrameLocks noGrp="1"/>
          </p:cNvGraphicFramePr>
          <p:nvPr>
            <p:ph sz="quarter" idx="12"/>
            <p:extLst/>
          </p:nvPr>
        </p:nvGraphicFramePr>
        <p:xfrm>
          <a:off x="685800" y="892175"/>
          <a:ext cx="3932238" cy="3497263"/>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stretch>
            <a:fillRect/>
          </a:stretch>
        </p:blipFill>
        <p:spPr>
          <a:xfrm>
            <a:off x="43032" y="203102"/>
            <a:ext cx="576228" cy="579763"/>
          </a:xfrm>
          <a:prstGeom prst="rect">
            <a:avLst/>
          </a:prstGeom>
        </p:spPr>
      </p:pic>
      <p:sp>
        <p:nvSpPr>
          <p:cNvPr id="14" name="Text Placeholder 13"/>
          <p:cNvSpPr>
            <a:spLocks noGrp="1"/>
          </p:cNvSpPr>
          <p:nvPr>
            <p:ph type="body" sz="quarter" idx="16"/>
          </p:nvPr>
        </p:nvSpPr>
        <p:spPr>
          <a:prstGeom prst="rect">
            <a:avLst/>
          </a:prstGeom>
        </p:spPr>
        <p:txBody>
          <a:bodyPr/>
          <a:lstStyle/>
          <a:p>
            <a:r>
              <a:rPr lang="en-US" i="0" dirty="0" smtClean="0"/>
              <a:t>Note: Onsite generation projections are not attributed to any particular end use.</a:t>
            </a:r>
            <a:endParaRPr lang="en-US" i="0" dirty="0"/>
          </a:p>
        </p:txBody>
      </p:sp>
      <p:sp>
        <p:nvSpPr>
          <p:cNvPr id="2" name="Title 1"/>
          <p:cNvSpPr>
            <a:spLocks noGrp="1"/>
          </p:cNvSpPr>
          <p:nvPr>
            <p:ph type="title"/>
          </p:nvPr>
        </p:nvSpPr>
        <p:spPr>
          <a:prstGeom prst="rect">
            <a:avLst/>
          </a:prstGeom>
        </p:spPr>
        <p:txBody>
          <a:bodyPr/>
          <a:lstStyle/>
          <a:p>
            <a:r>
              <a:rPr lang="en-US" sz="2400" dirty="0" smtClean="0"/>
              <a:t>Residential consumption of onsite generation versus purchased electricity</a:t>
            </a:r>
            <a:endParaRPr lang="en-US" sz="2400" dirty="0">
              <a:solidFill>
                <a:srgbClr val="FF0000"/>
              </a:solidFill>
            </a:endParaRPr>
          </a:p>
        </p:txBody>
      </p:sp>
      <p:sp>
        <p:nvSpPr>
          <p:cNvPr id="4" name="TextBox 3"/>
          <p:cNvSpPr txBox="1"/>
          <p:nvPr/>
        </p:nvSpPr>
        <p:spPr>
          <a:xfrm>
            <a:off x="3598821" y="1745914"/>
            <a:ext cx="1469154" cy="1938992"/>
          </a:xfrm>
          <a:prstGeom prst="rect">
            <a:avLst/>
          </a:prstGeom>
          <a:noFill/>
        </p:spPr>
        <p:txBody>
          <a:bodyPr wrap="square" rtlCol="0">
            <a:spAutoFit/>
          </a:bodyPr>
          <a:lstStyle/>
          <a:p>
            <a:r>
              <a:rPr lang="en-US" sz="1000" b="1" dirty="0">
                <a:solidFill>
                  <a:schemeClr val="bg2">
                    <a:lumMod val="60000"/>
                    <a:lumOff val="40000"/>
                  </a:schemeClr>
                </a:solidFill>
              </a:rPr>
              <a:t>c</a:t>
            </a:r>
            <a:r>
              <a:rPr lang="en-US" sz="1000" b="1" dirty="0" smtClean="0">
                <a:solidFill>
                  <a:schemeClr val="bg2">
                    <a:lumMod val="60000"/>
                    <a:lumOff val="40000"/>
                  </a:schemeClr>
                </a:solidFill>
              </a:rPr>
              <a:t>ooking</a:t>
            </a:r>
          </a:p>
          <a:p>
            <a:r>
              <a:rPr lang="en-US" sz="1000" b="1" dirty="0" smtClean="0">
                <a:solidFill>
                  <a:schemeClr val="accent4"/>
                </a:solidFill>
              </a:rPr>
              <a:t>lighting</a:t>
            </a:r>
            <a:endParaRPr lang="en-US" sz="1000" b="1" dirty="0">
              <a:solidFill>
                <a:schemeClr val="accent4"/>
              </a:solidFill>
            </a:endParaRPr>
          </a:p>
          <a:p>
            <a:r>
              <a:rPr lang="en-US" sz="1000" b="1" dirty="0" smtClean="0">
                <a:solidFill>
                  <a:schemeClr val="accent2">
                    <a:lumMod val="75000"/>
                  </a:schemeClr>
                </a:solidFill>
              </a:rPr>
              <a:t>televisions and</a:t>
            </a:r>
          </a:p>
          <a:p>
            <a:r>
              <a:rPr lang="en-US" sz="1000" b="1" dirty="0" smtClean="0">
                <a:solidFill>
                  <a:schemeClr val="accent2">
                    <a:lumMod val="75000"/>
                  </a:schemeClr>
                </a:solidFill>
              </a:rPr>
              <a:t>computers</a:t>
            </a:r>
          </a:p>
          <a:p>
            <a:r>
              <a:rPr lang="en-US" sz="1000" b="1" dirty="0" smtClean="0">
                <a:solidFill>
                  <a:schemeClr val="accent6"/>
                </a:solidFill>
              </a:rPr>
              <a:t>refrigeration </a:t>
            </a:r>
          </a:p>
          <a:p>
            <a:r>
              <a:rPr lang="en-US" sz="1000" b="1" dirty="0" smtClean="0">
                <a:solidFill>
                  <a:schemeClr val="accent6"/>
                </a:solidFill>
              </a:rPr>
              <a:t>and freezing</a:t>
            </a:r>
          </a:p>
          <a:p>
            <a:r>
              <a:rPr lang="en-US" sz="1000" b="1" dirty="0" smtClean="0">
                <a:solidFill>
                  <a:schemeClr val="accent5">
                    <a:lumMod val="40000"/>
                    <a:lumOff val="60000"/>
                  </a:schemeClr>
                </a:solidFill>
              </a:rPr>
              <a:t>laundry </a:t>
            </a:r>
            <a:r>
              <a:rPr lang="en-US" sz="1000" b="1" dirty="0">
                <a:solidFill>
                  <a:schemeClr val="accent5">
                    <a:lumMod val="40000"/>
                    <a:lumOff val="60000"/>
                  </a:schemeClr>
                </a:solidFill>
              </a:rPr>
              <a:t>and dishwashing</a:t>
            </a:r>
          </a:p>
          <a:p>
            <a:r>
              <a:rPr lang="en-US" sz="1000" b="1" dirty="0" smtClean="0">
                <a:solidFill>
                  <a:schemeClr val="accent5">
                    <a:lumMod val="60000"/>
                    <a:lumOff val="40000"/>
                  </a:schemeClr>
                </a:solidFill>
              </a:rPr>
              <a:t>space heating</a:t>
            </a:r>
          </a:p>
          <a:p>
            <a:r>
              <a:rPr lang="en-US" sz="1000" b="1" dirty="0">
                <a:solidFill>
                  <a:schemeClr val="accent5"/>
                </a:solidFill>
              </a:rPr>
              <a:t>water heating</a:t>
            </a:r>
          </a:p>
          <a:p>
            <a:r>
              <a:rPr lang="en-US" sz="1000" b="1" dirty="0" smtClean="0">
                <a:solidFill>
                  <a:schemeClr val="accent5">
                    <a:lumMod val="75000"/>
                  </a:schemeClr>
                </a:solidFill>
              </a:rPr>
              <a:t>space cooling</a:t>
            </a:r>
          </a:p>
          <a:p>
            <a:r>
              <a:rPr lang="en-US" sz="1000" b="1" dirty="0" smtClean="0">
                <a:solidFill>
                  <a:schemeClr val="bg1">
                    <a:lumMod val="65000"/>
                  </a:schemeClr>
                </a:solidFill>
              </a:rPr>
              <a:t>all other uses</a:t>
            </a:r>
            <a:endParaRPr lang="en-US" sz="1000" b="1" dirty="0">
              <a:solidFill>
                <a:schemeClr val="bg1">
                  <a:lumMod val="65000"/>
                </a:schemeClr>
              </a:solidFill>
            </a:endParaRPr>
          </a:p>
        </p:txBody>
      </p:sp>
      <p:graphicFrame>
        <p:nvGraphicFramePr>
          <p:cNvPr id="13" name="Content Placeholder 5"/>
          <p:cNvGraphicFramePr>
            <a:graphicFrameLocks noGrp="1"/>
          </p:cNvGraphicFramePr>
          <p:nvPr>
            <p:ph sz="quarter" idx="13"/>
            <p:extLst/>
          </p:nvPr>
        </p:nvGraphicFramePr>
        <p:xfrm>
          <a:off x="4664075" y="892175"/>
          <a:ext cx="4022725" cy="3497263"/>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7887692" y="1930580"/>
            <a:ext cx="1307902" cy="707886"/>
          </a:xfrm>
          <a:prstGeom prst="rect">
            <a:avLst/>
          </a:prstGeom>
          <a:noFill/>
        </p:spPr>
        <p:txBody>
          <a:bodyPr wrap="square" rtlCol="0">
            <a:spAutoFit/>
          </a:bodyPr>
          <a:lstStyle/>
          <a:p>
            <a:r>
              <a:rPr lang="en-US" sz="1000" b="1" dirty="0" smtClean="0">
                <a:solidFill>
                  <a:schemeClr val="accent3"/>
                </a:solidFill>
                <a:ea typeface="Times New Roman" charset="0"/>
                <a:cs typeface="Times New Roman" charset="0"/>
              </a:rPr>
              <a:t>onsite generation for own use </a:t>
            </a:r>
            <a:r>
              <a:rPr lang="en-US" sz="1000" b="1" dirty="0">
                <a:solidFill>
                  <a:schemeClr val="accent3"/>
                </a:solidFill>
                <a:ea typeface="Times New Roman" charset="0"/>
                <a:cs typeface="Times New Roman" charset="0"/>
              </a:rPr>
              <a:t> </a:t>
            </a:r>
            <a:r>
              <a:rPr lang="en-US" sz="1000" b="1" dirty="0" smtClean="0">
                <a:solidFill>
                  <a:schemeClr val="accent3"/>
                </a:solidFill>
                <a:ea typeface="Times New Roman" charset="0"/>
                <a:cs typeface="Times New Roman" charset="0"/>
              </a:rPr>
              <a:t>   </a:t>
            </a:r>
          </a:p>
          <a:p>
            <a:r>
              <a:rPr lang="en-US" sz="1000" b="1" dirty="0" smtClean="0">
                <a:solidFill>
                  <a:schemeClr val="accent4"/>
                </a:solidFill>
                <a:ea typeface="Times New Roman" charset="0"/>
                <a:cs typeface="Times New Roman" charset="0"/>
              </a:rPr>
              <a:t>purchased electricity </a:t>
            </a:r>
            <a:endParaRPr lang="en-US" sz="1000" b="1" dirty="0">
              <a:solidFill>
                <a:schemeClr val="accent4"/>
              </a:solidFill>
            </a:endParaRPr>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87</a:t>
            </a:fld>
            <a:endParaRPr lang="en-US" dirty="0"/>
          </a:p>
        </p:txBody>
      </p:sp>
    </p:spTree>
    <p:extLst>
      <p:ext uri="{BB962C8B-B14F-4D97-AF65-F5344CB8AC3E}">
        <p14:creationId xmlns:p14="http://schemas.microsoft.com/office/powerpoint/2010/main" val="42217069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7"/>
          <p:cNvGraphicFramePr>
            <a:graphicFrameLocks noGrp="1"/>
          </p:cNvGraphicFramePr>
          <p:nvPr>
            <p:ph sz="quarter" idx="12"/>
            <p:extLst/>
          </p:nvPr>
        </p:nvGraphicFramePr>
        <p:xfrm>
          <a:off x="685800" y="892175"/>
          <a:ext cx="3932238" cy="34972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7"/>
          <p:cNvGraphicFramePr>
            <a:graphicFrameLocks noGrp="1"/>
          </p:cNvGraphicFramePr>
          <p:nvPr>
            <p:ph sz="quarter" idx="13"/>
            <p:extLst/>
          </p:nvPr>
        </p:nvGraphicFramePr>
        <p:xfrm>
          <a:off x="4664075" y="892175"/>
          <a:ext cx="4022725" cy="349726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13"/>
          <p:cNvSpPr>
            <a:spLocks noGrp="1"/>
          </p:cNvSpPr>
          <p:nvPr>
            <p:ph type="body" sz="quarter" idx="16"/>
          </p:nvPr>
        </p:nvSpPr>
        <p:spPr>
          <a:prstGeom prst="rect">
            <a:avLst/>
          </a:prstGeom>
        </p:spPr>
        <p:txBody>
          <a:bodyPr/>
          <a:lstStyle/>
          <a:p>
            <a:pPr marL="0" indent="0">
              <a:buNone/>
            </a:pPr>
            <a:r>
              <a:rPr lang="en-US" sz="1000" i="0" dirty="0" smtClean="0"/>
              <a:t>Note: Onsite generation projections are not attributed to any particular end use.</a:t>
            </a:r>
            <a:endParaRPr lang="en-US" sz="1000" i="0" dirty="0"/>
          </a:p>
        </p:txBody>
      </p:sp>
      <p:sp>
        <p:nvSpPr>
          <p:cNvPr id="2" name="Title 1"/>
          <p:cNvSpPr>
            <a:spLocks noGrp="1"/>
          </p:cNvSpPr>
          <p:nvPr>
            <p:ph type="title"/>
          </p:nvPr>
        </p:nvSpPr>
        <p:spPr>
          <a:prstGeom prst="rect">
            <a:avLst/>
          </a:prstGeom>
        </p:spPr>
        <p:txBody>
          <a:bodyPr/>
          <a:lstStyle/>
          <a:p>
            <a:r>
              <a:rPr lang="en-US" sz="2400" dirty="0" smtClean="0"/>
              <a:t>Commercial consumption of onsite generation versus purchased electricity</a:t>
            </a:r>
            <a:endParaRPr lang="en-US" sz="2400" dirty="0">
              <a:solidFill>
                <a:srgbClr val="FF0000"/>
              </a:solidFill>
            </a:endParaRPr>
          </a:p>
        </p:txBody>
      </p:sp>
      <p:pic>
        <p:nvPicPr>
          <p:cNvPr id="7" name="Picture 6"/>
          <p:cNvPicPr>
            <a:picLocks noChangeAspect="1"/>
          </p:cNvPicPr>
          <p:nvPr/>
        </p:nvPicPr>
        <p:blipFill>
          <a:blip r:embed="rId5"/>
          <a:stretch>
            <a:fillRect/>
          </a:stretch>
        </p:blipFill>
        <p:spPr>
          <a:xfrm>
            <a:off x="43032" y="203102"/>
            <a:ext cx="576228" cy="579763"/>
          </a:xfrm>
          <a:prstGeom prst="rect">
            <a:avLst/>
          </a:prstGeom>
        </p:spPr>
      </p:pic>
      <p:sp>
        <p:nvSpPr>
          <p:cNvPr id="3" name="TextBox 2"/>
          <p:cNvSpPr txBox="1"/>
          <p:nvPr/>
        </p:nvSpPr>
        <p:spPr>
          <a:xfrm>
            <a:off x="7880549" y="2117444"/>
            <a:ext cx="1307902" cy="707886"/>
          </a:xfrm>
          <a:prstGeom prst="rect">
            <a:avLst/>
          </a:prstGeom>
          <a:noFill/>
        </p:spPr>
        <p:txBody>
          <a:bodyPr wrap="square" rtlCol="0">
            <a:spAutoFit/>
          </a:bodyPr>
          <a:lstStyle/>
          <a:p>
            <a:r>
              <a:rPr lang="en-US" sz="1000" b="1" dirty="0" smtClean="0">
                <a:solidFill>
                  <a:schemeClr val="accent3"/>
                </a:solidFill>
                <a:ea typeface="Times New Roman" charset="0"/>
                <a:cs typeface="Times New Roman" charset="0"/>
              </a:rPr>
              <a:t>onsite generation for own use </a:t>
            </a:r>
            <a:r>
              <a:rPr lang="en-US" sz="1000" b="1" dirty="0">
                <a:solidFill>
                  <a:schemeClr val="accent3"/>
                </a:solidFill>
                <a:ea typeface="Times New Roman" charset="0"/>
                <a:cs typeface="Times New Roman" charset="0"/>
              </a:rPr>
              <a:t> </a:t>
            </a:r>
            <a:r>
              <a:rPr lang="en-US" sz="1000" b="1" dirty="0" smtClean="0">
                <a:solidFill>
                  <a:schemeClr val="accent3"/>
                </a:solidFill>
                <a:ea typeface="Times New Roman" charset="0"/>
                <a:cs typeface="Times New Roman" charset="0"/>
              </a:rPr>
              <a:t>   </a:t>
            </a:r>
          </a:p>
          <a:p>
            <a:r>
              <a:rPr lang="en-US" sz="1000" b="1" dirty="0" smtClean="0">
                <a:solidFill>
                  <a:schemeClr val="accent4"/>
                </a:solidFill>
                <a:ea typeface="Times New Roman" charset="0"/>
                <a:cs typeface="Times New Roman" charset="0"/>
              </a:rPr>
              <a:t>purchased electricity </a:t>
            </a:r>
            <a:endParaRPr lang="en-US" sz="1000" b="1" dirty="0">
              <a:solidFill>
                <a:schemeClr val="accent4"/>
              </a:solidFill>
            </a:endParaRPr>
          </a:p>
        </p:txBody>
      </p:sp>
      <p:sp>
        <p:nvSpPr>
          <p:cNvPr id="19" name="TextBox 18"/>
          <p:cNvSpPr txBox="1"/>
          <p:nvPr/>
        </p:nvSpPr>
        <p:spPr>
          <a:xfrm>
            <a:off x="3678239" y="2030443"/>
            <a:ext cx="1113218" cy="1477328"/>
          </a:xfrm>
          <a:prstGeom prst="rect">
            <a:avLst/>
          </a:prstGeom>
          <a:noFill/>
        </p:spPr>
        <p:txBody>
          <a:bodyPr wrap="square" rtlCol="0">
            <a:spAutoFit/>
          </a:bodyPr>
          <a:lstStyle/>
          <a:p>
            <a:r>
              <a:rPr lang="en-US" sz="1000" b="1" dirty="0" smtClean="0">
                <a:solidFill>
                  <a:schemeClr val="accent4"/>
                </a:solidFill>
              </a:rPr>
              <a:t>lighting</a:t>
            </a:r>
          </a:p>
          <a:p>
            <a:r>
              <a:rPr lang="en-US" sz="1000" b="1" dirty="0">
                <a:solidFill>
                  <a:schemeClr val="accent1">
                    <a:lumMod val="40000"/>
                    <a:lumOff val="60000"/>
                  </a:schemeClr>
                </a:solidFill>
              </a:rPr>
              <a:t>ventilation</a:t>
            </a:r>
          </a:p>
          <a:p>
            <a:r>
              <a:rPr lang="en-US" sz="1000" b="1" dirty="0" smtClean="0">
                <a:solidFill>
                  <a:schemeClr val="accent1">
                    <a:lumMod val="60000"/>
                    <a:lumOff val="40000"/>
                  </a:schemeClr>
                </a:solidFill>
              </a:rPr>
              <a:t>space cooling</a:t>
            </a:r>
          </a:p>
          <a:p>
            <a:r>
              <a:rPr lang="en-US" sz="1000" b="1" dirty="0" smtClean="0">
                <a:solidFill>
                  <a:schemeClr val="accent1">
                    <a:lumMod val="75000"/>
                  </a:schemeClr>
                </a:solidFill>
              </a:rPr>
              <a:t>refrigeration</a:t>
            </a:r>
            <a:endParaRPr lang="en-US" sz="1000" b="1" dirty="0">
              <a:solidFill>
                <a:schemeClr val="accent1">
                  <a:lumMod val="75000"/>
                </a:schemeClr>
              </a:solidFill>
            </a:endParaRPr>
          </a:p>
          <a:p>
            <a:r>
              <a:rPr lang="en-US" sz="1000" b="1" dirty="0">
                <a:solidFill>
                  <a:schemeClr val="accent1">
                    <a:lumMod val="50000"/>
                  </a:schemeClr>
                </a:solidFill>
              </a:rPr>
              <a:t>c</a:t>
            </a:r>
            <a:r>
              <a:rPr lang="en-US" sz="1000" b="1" dirty="0" smtClean="0">
                <a:solidFill>
                  <a:schemeClr val="accent1">
                    <a:lumMod val="50000"/>
                  </a:schemeClr>
                </a:solidFill>
              </a:rPr>
              <a:t>omputers and office equipment</a:t>
            </a:r>
          </a:p>
          <a:p>
            <a:r>
              <a:rPr lang="en-US" sz="1000" b="1" dirty="0" smtClean="0">
                <a:solidFill>
                  <a:schemeClr val="bg1">
                    <a:lumMod val="65000"/>
                  </a:schemeClr>
                </a:solidFill>
              </a:rPr>
              <a:t>all other </a:t>
            </a:r>
            <a:r>
              <a:rPr lang="en-US" sz="1000" b="1" dirty="0">
                <a:solidFill>
                  <a:schemeClr val="bg1">
                    <a:lumMod val="65000"/>
                  </a:schemeClr>
                </a:solidFill>
              </a:rPr>
              <a:t>uses</a:t>
            </a:r>
          </a:p>
          <a:p>
            <a:endParaRPr lang="en-US" sz="1000" b="1" dirty="0">
              <a:solidFill>
                <a:srgbClr val="D6D6D6"/>
              </a:solidFill>
            </a:endParaRPr>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88</a:t>
            </a:fld>
            <a:endParaRPr lang="en-US" dirty="0"/>
          </a:p>
        </p:txBody>
      </p:sp>
    </p:spTree>
    <p:extLst>
      <p:ext uri="{BB962C8B-B14F-4D97-AF65-F5344CB8AC3E}">
        <p14:creationId xmlns:p14="http://schemas.microsoft.com/office/powerpoint/2010/main" val="10139122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16"/>
          <p:cNvGraphicFramePr>
            <a:graphicFrameLocks noGrp="1"/>
          </p:cNvGraphicFramePr>
          <p:nvPr>
            <p:ph sz="quarter" idx="12"/>
            <p:extLst/>
          </p:nvPr>
        </p:nvGraphicFramePr>
        <p:xfrm>
          <a:off x="685800" y="1552639"/>
          <a:ext cx="3932238" cy="2836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ontent Placeholder 16"/>
          <p:cNvGraphicFramePr>
            <a:graphicFrameLocks noGrp="1"/>
          </p:cNvGraphicFramePr>
          <p:nvPr>
            <p:ph sz="quarter" idx="13"/>
            <p:extLst/>
          </p:nvPr>
        </p:nvGraphicFramePr>
        <p:xfrm>
          <a:off x="4664075" y="1552639"/>
          <a:ext cx="4022725" cy="2836799"/>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a:stretch>
            <a:fillRect/>
          </a:stretch>
        </p:blipFill>
        <p:spPr>
          <a:xfrm>
            <a:off x="43032" y="203102"/>
            <a:ext cx="576228" cy="579763"/>
          </a:xfrm>
          <a:prstGeom prst="rect">
            <a:avLst/>
          </a:prstGeom>
        </p:spPr>
      </p:pic>
      <p:sp>
        <p:nvSpPr>
          <p:cNvPr id="2" name="Title 1"/>
          <p:cNvSpPr>
            <a:spLocks noGrp="1"/>
          </p:cNvSpPr>
          <p:nvPr>
            <p:ph type="title"/>
          </p:nvPr>
        </p:nvSpPr>
        <p:spPr>
          <a:prstGeom prst="rect">
            <a:avLst/>
          </a:prstGeom>
        </p:spPr>
        <p:txBody>
          <a:bodyPr/>
          <a:lstStyle/>
          <a:p>
            <a:r>
              <a:rPr lang="en-US" sz="2400" dirty="0" smtClean="0"/>
              <a:t>Residential and commercial solar photovoltaic </a:t>
            </a:r>
            <a:r>
              <a:rPr lang="en-US" sz="2400" dirty="0"/>
              <a:t>generation </a:t>
            </a:r>
            <a:r>
              <a:rPr lang="en-US" sz="2400" dirty="0" smtClean="0"/>
              <a:t>capacity</a:t>
            </a:r>
            <a:endParaRPr lang="en-US" dirty="0">
              <a:solidFill>
                <a:srgbClr val="FF0000"/>
              </a:solidFill>
            </a:endParaRPr>
          </a:p>
        </p:txBody>
      </p:sp>
      <p:sp>
        <p:nvSpPr>
          <p:cNvPr id="13" name="Rectangle 12"/>
          <p:cNvSpPr/>
          <p:nvPr/>
        </p:nvSpPr>
        <p:spPr>
          <a:xfrm>
            <a:off x="3542290" y="2600980"/>
            <a:ext cx="1363604" cy="1477328"/>
          </a:xfrm>
          <a:prstGeom prst="rect">
            <a:avLst/>
          </a:prstGeom>
          <a:ln>
            <a:noFill/>
          </a:ln>
        </p:spPr>
        <p:txBody>
          <a:bodyPr wrap="square">
            <a:spAutoFit/>
          </a:bodyPr>
          <a:lstStyle/>
          <a:p>
            <a:pPr eaLnBrk="0" hangingPunct="0"/>
            <a:r>
              <a:rPr lang="en-US" sz="1000" b="1" dirty="0" smtClean="0">
                <a:solidFill>
                  <a:schemeClr val="accent3">
                    <a:lumMod val="40000"/>
                    <a:lumOff val="60000"/>
                  </a:schemeClr>
                </a:solidFill>
              </a:rPr>
              <a:t>Low Renewables Cost</a:t>
            </a:r>
          </a:p>
          <a:p>
            <a:pPr eaLnBrk="0" hangingPunct="0"/>
            <a:r>
              <a:rPr lang="en-US" sz="1000" b="1" kern="0" dirty="0" smtClean="0">
                <a:solidFill>
                  <a:schemeClr val="accent2">
                    <a:lumMod val="40000"/>
                    <a:lumOff val="60000"/>
                  </a:schemeClr>
                </a:solidFill>
                <a:ea typeface="Times New Roman" charset="0"/>
                <a:cs typeface="Times New Roman" charset="0"/>
              </a:rPr>
              <a:t>Low </a:t>
            </a:r>
            <a:r>
              <a:rPr lang="en-US" sz="1000" b="1" kern="0" dirty="0">
                <a:solidFill>
                  <a:schemeClr val="accent2">
                    <a:lumMod val="40000"/>
                    <a:lumOff val="60000"/>
                  </a:schemeClr>
                </a:solidFill>
                <a:ea typeface="Times New Roman" charset="0"/>
                <a:cs typeface="Times New Roman" charset="0"/>
              </a:rPr>
              <a:t>Oil and Gas Supply</a:t>
            </a:r>
          </a:p>
          <a:p>
            <a:pPr eaLnBrk="0" hangingPunct="0"/>
            <a:r>
              <a:rPr lang="en-US" sz="1000" b="1" dirty="0" smtClean="0">
                <a:ea typeface="Times New Roman" charset="0"/>
                <a:cs typeface="Times New Roman" charset="0"/>
              </a:rPr>
              <a:t>Reference</a:t>
            </a:r>
            <a:endParaRPr lang="en-US" sz="1000" b="1" dirty="0">
              <a:solidFill>
                <a:schemeClr val="accent3"/>
              </a:solidFill>
            </a:endParaRPr>
          </a:p>
          <a:p>
            <a:pPr eaLnBrk="0" hangingPunct="0">
              <a:defRPr/>
            </a:pPr>
            <a:r>
              <a:rPr lang="en-US" sz="1000" b="1" dirty="0" smtClean="0">
                <a:solidFill>
                  <a:schemeClr val="accent2">
                    <a:lumMod val="75000"/>
                  </a:schemeClr>
                </a:solidFill>
              </a:rPr>
              <a:t>High </a:t>
            </a:r>
            <a:r>
              <a:rPr lang="en-US" sz="1000" b="1" dirty="0">
                <a:solidFill>
                  <a:schemeClr val="accent2">
                    <a:lumMod val="75000"/>
                  </a:schemeClr>
                </a:solidFill>
              </a:rPr>
              <a:t>Oil and Gas </a:t>
            </a:r>
            <a:r>
              <a:rPr lang="en-US" sz="1000" b="1" dirty="0" smtClean="0">
                <a:solidFill>
                  <a:schemeClr val="accent2">
                    <a:lumMod val="75000"/>
                  </a:schemeClr>
                </a:solidFill>
              </a:rPr>
              <a:t>Supply</a:t>
            </a:r>
          </a:p>
          <a:p>
            <a:pPr lvl="0" eaLnBrk="0" hangingPunct="0">
              <a:defRPr/>
            </a:pPr>
            <a:r>
              <a:rPr lang="en-US" sz="1000" b="1" dirty="0" smtClean="0">
                <a:solidFill>
                  <a:schemeClr val="accent3">
                    <a:lumMod val="75000"/>
                  </a:schemeClr>
                </a:solidFill>
                <a:ea typeface="Times New Roman" charset="0"/>
                <a:cs typeface="Times New Roman" charset="0"/>
              </a:rPr>
              <a:t>High Renewables Cost</a:t>
            </a:r>
          </a:p>
        </p:txBody>
      </p:sp>
      <p:sp>
        <p:nvSpPr>
          <p:cNvPr id="16" name="TextBox 1"/>
          <p:cNvSpPr txBox="1"/>
          <p:nvPr/>
        </p:nvSpPr>
        <p:spPr>
          <a:xfrm>
            <a:off x="1218369" y="4170434"/>
            <a:ext cx="3074231"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2020          2030          2040           2050</a:t>
            </a:r>
            <a:endParaRPr lang="en-US" sz="1200" dirty="0"/>
          </a:p>
        </p:txBody>
      </p:sp>
      <p:sp>
        <p:nvSpPr>
          <p:cNvPr id="22" name="TextBox 1"/>
          <p:cNvSpPr txBox="1">
            <a:spLocks noGrp="1"/>
          </p:cNvSpPr>
          <p:nvPr>
            <p:ph type="body" sz="quarter" idx="17"/>
          </p:nvPr>
        </p:nvSpPr>
        <p:spPr bwMode="auto">
          <a:xfrm>
            <a:off x="708502" y="1222254"/>
            <a:ext cx="3931920" cy="350851"/>
          </a:xfrm>
          <a:prstGeom prst="rect">
            <a:avLst/>
          </a:prstGeom>
          <a:solidFill>
            <a:schemeClr val="bg1"/>
          </a:solid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r>
              <a:rPr lang="en-US" sz="1200" b="1" dirty="0" smtClean="0"/>
              <a:t>Residential </a:t>
            </a:r>
            <a:r>
              <a:rPr lang="en-US" sz="1200" b="1" dirty="0"/>
              <a:t>solar distributed generation </a:t>
            </a:r>
            <a:r>
              <a:rPr lang="en-US" sz="1200" b="1" dirty="0" smtClean="0"/>
              <a:t>capacity</a:t>
            </a:r>
          </a:p>
          <a:p>
            <a:pPr eaLnBrk="0" hangingPunct="0"/>
            <a:r>
              <a:rPr lang="en-US" sz="1200" b="1" dirty="0" smtClean="0"/>
              <a:t>AEO2021 Reference case</a:t>
            </a:r>
          </a:p>
          <a:p>
            <a:pPr eaLnBrk="0" hangingPunct="0"/>
            <a:r>
              <a:rPr lang="en-US" dirty="0" smtClean="0">
                <a:ea typeface="Times New Roman" charset="0"/>
                <a:cs typeface="Times New Roman" charset="0"/>
              </a:rPr>
              <a:t>gigawatts </a:t>
            </a:r>
            <a:r>
              <a:rPr lang="en-US" dirty="0">
                <a:ea typeface="Times New Roman" charset="0"/>
                <a:cs typeface="Times New Roman" charset="0"/>
              </a:rPr>
              <a:t>direct </a:t>
            </a:r>
            <a:r>
              <a:rPr lang="en-US" dirty="0" smtClean="0">
                <a:ea typeface="Times New Roman" charset="0"/>
                <a:cs typeface="Times New Roman" charset="0"/>
              </a:rPr>
              <a:t>current</a:t>
            </a:r>
          </a:p>
        </p:txBody>
      </p:sp>
      <p:sp>
        <p:nvSpPr>
          <p:cNvPr id="24" name="TextBox 1"/>
          <p:cNvSpPr txBox="1">
            <a:spLocks noGrp="1"/>
          </p:cNvSpPr>
          <p:nvPr>
            <p:ph type="body" sz="quarter" idx="18"/>
          </p:nvPr>
        </p:nvSpPr>
        <p:spPr bwMode="auto">
          <a:xfrm>
            <a:off x="4687093" y="1222254"/>
            <a:ext cx="4023360" cy="350851"/>
          </a:xfrm>
          <a:prstGeom prst="rect">
            <a:avLst/>
          </a:prstGeom>
          <a:solidFill>
            <a:schemeClr val="bg1"/>
          </a:solidFill>
          <a:ln w="9525">
            <a:noFill/>
            <a:miter lim="800000"/>
            <a:headEnd/>
            <a:tailEnd/>
          </a:ln>
        </p:spPr>
        <p:txBody>
          <a:bodyPr wrap="square" lIns="27432" tIns="27432" rIns="27432" bIns="27432" rtlCol="0">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0" hangingPunct="0"/>
            <a:r>
              <a:rPr lang="en-US" sz="1200" b="1" dirty="0"/>
              <a:t>Commercial </a:t>
            </a:r>
            <a:r>
              <a:rPr lang="en-US" sz="1200" b="1" dirty="0" smtClean="0"/>
              <a:t>solar </a:t>
            </a:r>
            <a:r>
              <a:rPr lang="en-US" sz="1200" b="1" dirty="0"/>
              <a:t>distributed generation </a:t>
            </a:r>
            <a:r>
              <a:rPr lang="en-US" sz="1200" b="1" dirty="0" smtClean="0"/>
              <a:t>capacity</a:t>
            </a:r>
          </a:p>
          <a:p>
            <a:pPr algn="l" eaLnBrk="0" hangingPunct="0"/>
            <a:r>
              <a:rPr lang="en-US" sz="1200" b="1" dirty="0" smtClean="0"/>
              <a:t>AEO2021 Reference case</a:t>
            </a:r>
          </a:p>
          <a:p>
            <a:pPr algn="l" eaLnBrk="0" hangingPunct="0"/>
            <a:r>
              <a:rPr lang="en-US" dirty="0" smtClean="0">
                <a:ea typeface="Times New Roman" charset="0"/>
                <a:cs typeface="Times New Roman" charset="0"/>
              </a:rPr>
              <a:t>gigawatts </a:t>
            </a:r>
            <a:r>
              <a:rPr lang="en-US" dirty="0">
                <a:ea typeface="Times New Roman" charset="0"/>
                <a:cs typeface="Times New Roman" charset="0"/>
              </a:rPr>
              <a:t>direct </a:t>
            </a:r>
            <a:r>
              <a:rPr lang="en-US" dirty="0" smtClean="0">
                <a:ea typeface="Times New Roman" charset="0"/>
                <a:cs typeface="Times New Roman" charset="0"/>
              </a:rPr>
              <a:t>current</a:t>
            </a:r>
            <a:endParaRPr lang="en-US" sz="1200" dirty="0">
              <a:ea typeface="Times New Roman" charset="0"/>
              <a:cs typeface="Times New Roman" charset="0"/>
            </a:endParaRPr>
          </a:p>
        </p:txBody>
      </p:sp>
      <p:sp>
        <p:nvSpPr>
          <p:cNvPr id="14" name="TextBox 1"/>
          <p:cNvSpPr txBox="1"/>
          <p:nvPr/>
        </p:nvSpPr>
        <p:spPr>
          <a:xfrm>
            <a:off x="5244269" y="4170433"/>
            <a:ext cx="3074231"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2020          2030          2040           2050</a:t>
            </a:r>
            <a:endParaRPr lang="en-US" sz="1200"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89</a:t>
            </a:fld>
            <a:endParaRPr lang="en-US" dirty="0"/>
          </a:p>
        </p:txBody>
      </p:sp>
    </p:spTree>
    <p:extLst>
      <p:ext uri="{BB962C8B-B14F-4D97-AF65-F5344CB8AC3E}">
        <p14:creationId xmlns:p14="http://schemas.microsoft.com/office/powerpoint/2010/main" val="3300643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Energy imports and </a:t>
            </a:r>
            <a:r>
              <a:rPr lang="en-US" dirty="0" smtClean="0"/>
              <a:t>exports</a:t>
            </a:r>
            <a:endParaRPr lang="en-US" dirty="0"/>
          </a:p>
        </p:txBody>
      </p:sp>
      <p:graphicFrame>
        <p:nvGraphicFramePr>
          <p:cNvPr id="9" name="Content Placeholder 17"/>
          <p:cNvGraphicFramePr>
            <a:graphicFrameLocks noGrp="1"/>
          </p:cNvGraphicFramePr>
          <p:nvPr>
            <p:ph sz="quarter" idx="12"/>
            <p:extLst>
              <p:ext uri="{D42A27DB-BD31-4B8C-83A1-F6EECF244321}">
                <p14:modId xmlns:p14="http://schemas.microsoft.com/office/powerpoint/2010/main" val="2743740452"/>
              </p:ext>
            </p:extLst>
          </p:nvPr>
        </p:nvGraphicFramePr>
        <p:xfrm>
          <a:off x="685800" y="1399388"/>
          <a:ext cx="3932238" cy="2990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18"/>
          <p:cNvGraphicFramePr>
            <a:graphicFrameLocks noGrp="1"/>
          </p:cNvGraphicFramePr>
          <p:nvPr>
            <p:ph sz="quarter" idx="13"/>
            <p:extLst>
              <p:ext uri="{D42A27DB-BD31-4B8C-83A1-F6EECF244321}">
                <p14:modId xmlns:p14="http://schemas.microsoft.com/office/powerpoint/2010/main" val="2153061384"/>
              </p:ext>
            </p:extLst>
          </p:nvPr>
        </p:nvGraphicFramePr>
        <p:xfrm>
          <a:off x="4664075" y="1399388"/>
          <a:ext cx="4022725" cy="29900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8"/>
          </p:nvPr>
        </p:nvSpPr>
        <p:spPr>
          <a:xfrm>
            <a:off x="4709477" y="1069162"/>
            <a:ext cx="4023360" cy="350851"/>
          </a:xfrm>
        </p:spPr>
        <p:txBody>
          <a:bodyPr lIns="0"/>
          <a:lstStyle/>
          <a:p>
            <a:pPr marL="0" indent="0" algn="l" eaLnBrk="0" hangingPunct="0">
              <a:spcBef>
                <a:spcPts val="0"/>
              </a:spcBef>
            </a:pPr>
            <a:r>
              <a:rPr lang="en-US" b="1" dirty="0">
                <a:ea typeface="Times New Roman" charset="0"/>
                <a:cs typeface="Times New Roman" charset="0"/>
              </a:rPr>
              <a:t>Net energy imports </a:t>
            </a:r>
            <a:endParaRPr lang="en-US" b="1" dirty="0" smtClean="0">
              <a:ea typeface="Times New Roman" charset="0"/>
              <a:cs typeface="Times New Roman" charset="0"/>
            </a:endParaRPr>
          </a:p>
          <a:p>
            <a:pPr marL="0" indent="0" algn="l" eaLnBrk="0" hangingPunct="0">
              <a:spcBef>
                <a:spcPts val="0"/>
              </a:spcBef>
            </a:pPr>
            <a:r>
              <a:rPr lang="en-US" b="1" dirty="0" smtClean="0">
                <a:ea typeface="Times New Roman" charset="0"/>
                <a:cs typeface="Times New Roman" charset="0"/>
              </a:rPr>
              <a:t>AEO2021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indent="0" algn="l" eaLnBrk="0" hangingPunct="0">
              <a:spcBef>
                <a:spcPts val="0"/>
              </a:spcBef>
            </a:pPr>
            <a:r>
              <a:rPr lang="en-US" sz="1100" dirty="0">
                <a:ea typeface="Times New Roman" charset="0"/>
                <a:cs typeface="Times New Roman" charset="0"/>
              </a:rPr>
              <a:t>quadrillion British thermal units</a:t>
            </a:r>
          </a:p>
        </p:txBody>
      </p:sp>
      <p:sp>
        <p:nvSpPr>
          <p:cNvPr id="4" name="Text Placeholder 3"/>
          <p:cNvSpPr>
            <a:spLocks noGrp="1"/>
          </p:cNvSpPr>
          <p:nvPr>
            <p:ph type="body" sz="quarter" idx="17"/>
          </p:nvPr>
        </p:nvSpPr>
        <p:spPr>
          <a:xfrm>
            <a:off x="686118" y="1048537"/>
            <a:ext cx="3931920" cy="350851"/>
          </a:xfrm>
        </p:spPr>
        <p:txBody>
          <a:bodyPr/>
          <a:lstStyle/>
          <a:p>
            <a:pPr marL="0" indent="0" eaLnBrk="0" hangingPunct="0">
              <a:spcBef>
                <a:spcPts val="0"/>
              </a:spcBef>
            </a:pPr>
            <a:r>
              <a:rPr lang="en-US" b="1" dirty="0">
                <a:ea typeface="Times New Roman" charset="0"/>
                <a:cs typeface="Times New Roman" charset="0"/>
              </a:rPr>
              <a:t>Gross energy trade </a:t>
            </a:r>
            <a:endParaRPr lang="en-US" b="1" dirty="0" smtClean="0">
              <a:ea typeface="Times New Roman" charset="0"/>
              <a:cs typeface="Times New Roman" charset="0"/>
            </a:endParaRPr>
          </a:p>
          <a:p>
            <a:pPr marL="0" indent="0" eaLnBrk="0" hangingPunct="0">
              <a:spcBef>
                <a:spcPts val="0"/>
              </a:spcBef>
            </a:pPr>
            <a:r>
              <a:rPr lang="en-US" b="1" dirty="0" smtClean="0">
                <a:ea typeface="Times New Roman" charset="0"/>
                <a:cs typeface="Times New Roman" charset="0"/>
              </a:rPr>
              <a:t>AEO2021 </a:t>
            </a:r>
            <a:r>
              <a:rPr lang="en-US" b="1" dirty="0">
                <a:ea typeface="Times New Roman" charset="0"/>
                <a:cs typeface="Times New Roman" charset="0"/>
              </a:rPr>
              <a:t>Reference </a:t>
            </a:r>
            <a:r>
              <a:rPr lang="en-US" b="1" dirty="0" smtClean="0">
                <a:ea typeface="Times New Roman" charset="0"/>
                <a:cs typeface="Times New Roman" charset="0"/>
              </a:rPr>
              <a:t>case</a:t>
            </a:r>
            <a:endParaRPr lang="en-US" b="1" dirty="0">
              <a:ea typeface="Times New Roman" charset="0"/>
              <a:cs typeface="Times New Roman" charset="0"/>
            </a:endParaRPr>
          </a:p>
          <a:p>
            <a:pPr marL="0" indent="0" eaLnBrk="0" hangingPunct="0">
              <a:spcBef>
                <a:spcPts val="0"/>
              </a:spcBef>
            </a:pPr>
            <a:r>
              <a:rPr lang="en-US" sz="1100" dirty="0">
                <a:ea typeface="Times New Roman" charset="0"/>
                <a:cs typeface="Times New Roman" charset="0"/>
              </a:rPr>
              <a:t>quadrillion British thermal units</a:t>
            </a:r>
          </a:p>
        </p:txBody>
      </p:sp>
      <p:pic>
        <p:nvPicPr>
          <p:cNvPr id="12" name="Picture 11"/>
          <p:cNvPicPr>
            <a:picLocks noChangeAspect="1"/>
          </p:cNvPicPr>
          <p:nvPr/>
        </p:nvPicPr>
        <p:blipFill>
          <a:blip r:embed="rId4"/>
          <a:stretch>
            <a:fillRect/>
          </a:stretch>
        </p:blipFill>
        <p:spPr>
          <a:xfrm>
            <a:off x="43032" y="136629"/>
            <a:ext cx="576228" cy="579763"/>
          </a:xfrm>
          <a:prstGeom prst="rect">
            <a:avLst/>
          </a:prstGeom>
        </p:spPr>
      </p:pic>
      <p:sp>
        <p:nvSpPr>
          <p:cNvPr id="2" name="Slide Number Placeholder 1"/>
          <p:cNvSpPr>
            <a:spLocks noGrp="1"/>
          </p:cNvSpPr>
          <p:nvPr>
            <p:ph type="sldNum" sz="quarter" idx="4"/>
          </p:nvPr>
        </p:nvSpPr>
        <p:spPr/>
        <p:txBody>
          <a:bodyPr/>
          <a:lstStyle/>
          <a:p>
            <a:pPr>
              <a:defRPr/>
            </a:pPr>
            <a:fld id="{84948DD1-5963-4816-BE5A-05BCCCAC15E0}" type="slidenum">
              <a:rPr lang="en-US" smtClean="0"/>
              <a:pPr>
                <a:defRPr/>
              </a:pPr>
              <a:t>9</a:t>
            </a:fld>
            <a:endParaRPr lang="en-US" dirty="0"/>
          </a:p>
        </p:txBody>
      </p:sp>
    </p:spTree>
    <p:extLst>
      <p:ext uri="{BB962C8B-B14F-4D97-AF65-F5344CB8AC3E}">
        <p14:creationId xmlns:p14="http://schemas.microsoft.com/office/powerpoint/2010/main" val="23944083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3102"/>
            <a:ext cx="576228" cy="579763"/>
          </a:xfrm>
          <a:prstGeom prst="rect">
            <a:avLst/>
          </a:prstGeom>
        </p:spPr>
      </p:pic>
      <p:graphicFrame>
        <p:nvGraphicFramePr>
          <p:cNvPr id="41" name="Content Placeholder 7"/>
          <p:cNvGraphicFramePr>
            <a:graphicFrameLocks noGrp="1"/>
          </p:cNvGraphicFramePr>
          <p:nvPr>
            <p:ph sz="quarter" idx="12"/>
            <p:extLst/>
          </p:nvPr>
        </p:nvGraphicFramePr>
        <p:xfrm>
          <a:off x="685800" y="1292225"/>
          <a:ext cx="3301095" cy="3097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Content Placeholder 7"/>
          <p:cNvGraphicFramePr>
            <a:graphicFrameLocks noGrp="1"/>
          </p:cNvGraphicFramePr>
          <p:nvPr>
            <p:ph sz="quarter" idx="13"/>
            <p:extLst/>
          </p:nvPr>
        </p:nvGraphicFramePr>
        <p:xfrm>
          <a:off x="4664076" y="1292225"/>
          <a:ext cx="3377058" cy="3097213"/>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 Placeholder 29"/>
          <p:cNvSpPr>
            <a:spLocks noGrp="1"/>
          </p:cNvSpPr>
          <p:nvPr>
            <p:ph type="body" sz="quarter" idx="17"/>
          </p:nvPr>
        </p:nvSpPr>
        <p:spPr>
          <a:xfrm>
            <a:off x="708715" y="1178489"/>
            <a:ext cx="3931920" cy="350851"/>
          </a:xfrm>
          <a:prstGeom prst="rect">
            <a:avLst/>
          </a:prstGeom>
        </p:spPr>
        <p:txBody>
          <a:bodyPr/>
          <a:lstStyle/>
          <a:p>
            <a:pPr algn="l"/>
            <a:r>
              <a:rPr lang="en-US" b="1" dirty="0">
                <a:solidFill>
                  <a:sysClr val="windowText" lastClr="000000"/>
                </a:solidFill>
              </a:rPr>
              <a:t>Commercial </a:t>
            </a:r>
            <a:r>
              <a:rPr lang="en-US" b="1" dirty="0" smtClean="0">
                <a:solidFill>
                  <a:sysClr val="windowText" lastClr="000000"/>
                </a:solidFill>
              </a:rPr>
              <a:t>distributed generation capacity </a:t>
            </a:r>
          </a:p>
          <a:p>
            <a:pPr algn="l"/>
            <a:r>
              <a:rPr lang="en-US" b="1" dirty="0" smtClean="0">
                <a:solidFill>
                  <a:sysClr val="windowText" lastClr="000000"/>
                </a:solidFill>
              </a:rPr>
              <a:t>AEO2021 </a:t>
            </a:r>
            <a:r>
              <a:rPr lang="en-US" b="1" dirty="0">
                <a:solidFill>
                  <a:sysClr val="windowText" lastClr="000000"/>
                </a:solidFill>
              </a:rPr>
              <a:t>Reference </a:t>
            </a:r>
            <a:r>
              <a:rPr lang="en-US" b="1" dirty="0" smtClean="0">
                <a:solidFill>
                  <a:sysClr val="windowText" lastClr="000000"/>
                </a:solidFill>
              </a:rPr>
              <a:t>case</a:t>
            </a:r>
          </a:p>
          <a:p>
            <a:pPr algn="l"/>
            <a:r>
              <a:rPr lang="en-US" sz="1100" dirty="0">
                <a:solidFill>
                  <a:sysClr val="windowText" lastClr="000000"/>
                </a:solidFill>
              </a:rPr>
              <a:t>g</a:t>
            </a:r>
            <a:r>
              <a:rPr lang="en-US" sz="1100" dirty="0" smtClean="0">
                <a:solidFill>
                  <a:sysClr val="windowText" lastClr="000000"/>
                </a:solidFill>
              </a:rPr>
              <a:t>igawatts direct current</a:t>
            </a:r>
          </a:p>
        </p:txBody>
      </p:sp>
      <p:sp>
        <p:nvSpPr>
          <p:cNvPr id="37" name="Text Placeholder 36"/>
          <p:cNvSpPr>
            <a:spLocks noGrp="1"/>
          </p:cNvSpPr>
          <p:nvPr>
            <p:ph type="body" sz="quarter" idx="18"/>
          </p:nvPr>
        </p:nvSpPr>
        <p:spPr>
          <a:xfrm>
            <a:off x="4686300" y="1178489"/>
            <a:ext cx="4023360" cy="350851"/>
          </a:xfrm>
          <a:prstGeom prst="rect">
            <a:avLst/>
          </a:prstGeom>
        </p:spPr>
        <p:txBody>
          <a:bodyPr/>
          <a:lstStyle/>
          <a:p>
            <a:pPr algn="l"/>
            <a:r>
              <a:rPr lang="en-US" b="1" dirty="0" smtClean="0"/>
              <a:t>Commercial non-solar distributed generation capacity </a:t>
            </a:r>
          </a:p>
          <a:p>
            <a:pPr algn="l"/>
            <a:r>
              <a:rPr lang="en-US" b="1" dirty="0" smtClean="0"/>
              <a:t>AEO2021 Reference case</a:t>
            </a:r>
          </a:p>
          <a:p>
            <a:pPr algn="l"/>
            <a:r>
              <a:rPr lang="en-US" sz="1100" dirty="0" smtClean="0"/>
              <a:t>gigawatts direct current </a:t>
            </a:r>
            <a:endParaRPr lang="en-US" sz="1100" dirty="0"/>
          </a:p>
        </p:txBody>
      </p:sp>
      <p:sp>
        <p:nvSpPr>
          <p:cNvPr id="2" name="Title 1"/>
          <p:cNvSpPr>
            <a:spLocks noGrp="1"/>
          </p:cNvSpPr>
          <p:nvPr>
            <p:ph type="title"/>
          </p:nvPr>
        </p:nvSpPr>
        <p:spPr>
          <a:prstGeom prst="rect">
            <a:avLst/>
          </a:prstGeom>
        </p:spPr>
        <p:txBody>
          <a:bodyPr/>
          <a:lstStyle/>
          <a:p>
            <a:r>
              <a:rPr lang="en-US" sz="2400" dirty="0" smtClean="0"/>
              <a:t>Commercial </a:t>
            </a:r>
            <a:r>
              <a:rPr lang="en-US" sz="2400" dirty="0"/>
              <a:t>distributed generation </a:t>
            </a:r>
            <a:r>
              <a:rPr lang="en-US" sz="2400" dirty="0" smtClean="0"/>
              <a:t>capacity</a:t>
            </a:r>
            <a:endParaRPr lang="en-US" sz="2400" b="1" dirty="0">
              <a:solidFill>
                <a:srgbClr val="FF0000"/>
              </a:solidFill>
            </a:endParaRPr>
          </a:p>
        </p:txBody>
      </p:sp>
      <p:sp>
        <p:nvSpPr>
          <p:cNvPr id="38" name="Rectangle 37"/>
          <p:cNvSpPr/>
          <p:nvPr/>
        </p:nvSpPr>
        <p:spPr>
          <a:xfrm>
            <a:off x="3546389" y="2231790"/>
            <a:ext cx="1236993" cy="1323439"/>
          </a:xfrm>
          <a:prstGeom prst="rect">
            <a:avLst/>
          </a:prstGeom>
        </p:spPr>
        <p:txBody>
          <a:bodyPr wrap="square">
            <a:spAutoFit/>
          </a:bodyPr>
          <a:lstStyle/>
          <a:p>
            <a:pPr eaLnBrk="0" hangingPunct="0"/>
            <a:r>
              <a:rPr lang="en-US" sz="1000" b="1" dirty="0" smtClean="0">
                <a:solidFill>
                  <a:schemeClr val="accent3"/>
                </a:solidFill>
                <a:ea typeface="Times New Roman" charset="0"/>
                <a:cs typeface="Times New Roman" charset="0"/>
              </a:rPr>
              <a:t>natural gas-fired combined heat and power</a:t>
            </a:r>
            <a:endParaRPr lang="en-US" sz="1000" b="1" dirty="0">
              <a:solidFill>
                <a:schemeClr val="accent3"/>
              </a:solidFill>
              <a:ea typeface="Times New Roman" charset="0"/>
              <a:cs typeface="Times New Roman" charset="0"/>
            </a:endParaRPr>
          </a:p>
          <a:p>
            <a:pPr eaLnBrk="0" hangingPunct="0"/>
            <a:r>
              <a:rPr lang="en-US" sz="1000" b="1" dirty="0" smtClean="0">
                <a:solidFill>
                  <a:schemeClr val="accent2"/>
                </a:solidFill>
                <a:ea typeface="Times New Roman" charset="0"/>
                <a:cs typeface="Times New Roman" charset="0"/>
              </a:rPr>
              <a:t>municipal solid waste/other</a:t>
            </a:r>
          </a:p>
          <a:p>
            <a:pPr eaLnBrk="0" hangingPunct="0"/>
            <a:r>
              <a:rPr lang="en-US" sz="1000" b="1" dirty="0">
                <a:solidFill>
                  <a:schemeClr val="accent1"/>
                </a:solidFill>
                <a:ea typeface="Times New Roman" charset="0"/>
                <a:cs typeface="Times New Roman" charset="0"/>
              </a:rPr>
              <a:t>wind</a:t>
            </a:r>
          </a:p>
          <a:p>
            <a:pPr eaLnBrk="0" hangingPunct="0"/>
            <a:r>
              <a:rPr lang="en-US" sz="1000" b="1" dirty="0" smtClean="0">
                <a:solidFill>
                  <a:schemeClr val="accent4"/>
                </a:solidFill>
                <a:ea typeface="Times New Roman" charset="0"/>
                <a:cs typeface="Times New Roman" charset="0"/>
              </a:rPr>
              <a:t>solar</a:t>
            </a:r>
            <a:endParaRPr lang="en-US" sz="1000" b="1" dirty="0">
              <a:solidFill>
                <a:schemeClr val="accent4"/>
              </a:solidFill>
              <a:ea typeface="Times New Roman" charset="0"/>
              <a:cs typeface="Times New Roman" charset="0"/>
            </a:endParaRPr>
          </a:p>
          <a:p>
            <a:pPr eaLnBrk="0" hangingPunct="0"/>
            <a:endParaRPr lang="en-US" sz="1000" b="1" dirty="0">
              <a:solidFill>
                <a:schemeClr val="accent2"/>
              </a:solidFill>
              <a:ea typeface="Times New Roman" charset="0"/>
              <a:cs typeface="Times New Roman" charset="0"/>
            </a:endParaRPr>
          </a:p>
        </p:txBody>
      </p:sp>
      <p:sp>
        <p:nvSpPr>
          <p:cNvPr id="11" name="Rectangle 10"/>
          <p:cNvSpPr/>
          <p:nvPr/>
        </p:nvSpPr>
        <p:spPr>
          <a:xfrm>
            <a:off x="7774752" y="2160309"/>
            <a:ext cx="1201291" cy="1477328"/>
          </a:xfrm>
          <a:prstGeom prst="rect">
            <a:avLst/>
          </a:prstGeom>
        </p:spPr>
        <p:txBody>
          <a:bodyPr wrap="square">
            <a:spAutoFit/>
          </a:bodyPr>
          <a:lstStyle/>
          <a:p>
            <a:pPr eaLnBrk="0" hangingPunct="0"/>
            <a:r>
              <a:rPr lang="en-US" sz="1000" b="1" dirty="0" err="1">
                <a:solidFill>
                  <a:schemeClr val="accent3"/>
                </a:solidFill>
                <a:ea typeface="Times New Roman" charset="0"/>
                <a:cs typeface="Times New Roman" charset="0"/>
              </a:rPr>
              <a:t>microturbines</a:t>
            </a:r>
            <a:endParaRPr lang="en-US" sz="1000" b="1" dirty="0">
              <a:solidFill>
                <a:schemeClr val="accent3"/>
              </a:solidFill>
              <a:ea typeface="Times New Roman" charset="0"/>
              <a:cs typeface="Times New Roman" charset="0"/>
            </a:endParaRPr>
          </a:p>
          <a:p>
            <a:pPr eaLnBrk="0" hangingPunct="0"/>
            <a:r>
              <a:rPr lang="en-US" sz="1000" b="1" dirty="0" smtClean="0">
                <a:solidFill>
                  <a:schemeClr val="accent3">
                    <a:lumMod val="50000"/>
                  </a:schemeClr>
                </a:solidFill>
                <a:ea typeface="Times New Roman" charset="0"/>
                <a:cs typeface="Times New Roman" charset="0"/>
              </a:rPr>
              <a:t>natural gas-fired engines</a:t>
            </a:r>
            <a:endParaRPr lang="en-US" sz="1000" b="1" dirty="0">
              <a:solidFill>
                <a:schemeClr val="accent3">
                  <a:lumMod val="50000"/>
                </a:schemeClr>
              </a:solidFill>
              <a:ea typeface="Times New Roman" charset="0"/>
              <a:cs typeface="Times New Roman" charset="0"/>
            </a:endParaRPr>
          </a:p>
          <a:p>
            <a:pPr eaLnBrk="0" hangingPunct="0"/>
            <a:r>
              <a:rPr lang="en-US" sz="1000" b="1" dirty="0" smtClean="0">
                <a:solidFill>
                  <a:schemeClr val="accent3">
                    <a:lumMod val="40000"/>
                    <a:lumOff val="60000"/>
                  </a:schemeClr>
                </a:solidFill>
                <a:ea typeface="Times New Roman" charset="0"/>
                <a:cs typeface="Times New Roman" charset="0"/>
              </a:rPr>
              <a:t>fuel </a:t>
            </a:r>
            <a:r>
              <a:rPr lang="en-US" sz="1000" b="1" dirty="0">
                <a:solidFill>
                  <a:schemeClr val="accent3">
                    <a:lumMod val="40000"/>
                    <a:lumOff val="60000"/>
                  </a:schemeClr>
                </a:solidFill>
                <a:ea typeface="Times New Roman" charset="0"/>
                <a:cs typeface="Times New Roman" charset="0"/>
              </a:rPr>
              <a:t>cells</a:t>
            </a:r>
          </a:p>
          <a:p>
            <a:pPr eaLnBrk="0" hangingPunct="0"/>
            <a:r>
              <a:rPr lang="en-US" sz="1000" b="1" dirty="0" smtClean="0">
                <a:solidFill>
                  <a:schemeClr val="accent3">
                    <a:lumMod val="75000"/>
                  </a:schemeClr>
                </a:solidFill>
                <a:ea typeface="Times New Roman" charset="0"/>
                <a:cs typeface="Times New Roman" charset="0"/>
              </a:rPr>
              <a:t>natural gas-fired turbines</a:t>
            </a:r>
          </a:p>
          <a:p>
            <a:pPr eaLnBrk="0" hangingPunct="0"/>
            <a:r>
              <a:rPr lang="en-US" sz="1000" b="1" dirty="0">
                <a:solidFill>
                  <a:schemeClr val="accent2"/>
                </a:solidFill>
                <a:ea typeface="Times New Roman" charset="0"/>
                <a:cs typeface="Times New Roman" charset="0"/>
              </a:rPr>
              <a:t>m</a:t>
            </a:r>
            <a:r>
              <a:rPr lang="en-US" sz="1000" b="1" dirty="0" smtClean="0">
                <a:solidFill>
                  <a:schemeClr val="accent2"/>
                </a:solidFill>
                <a:ea typeface="Times New Roman" charset="0"/>
                <a:cs typeface="Times New Roman" charset="0"/>
              </a:rPr>
              <a:t>unicipal solid waste/other</a:t>
            </a:r>
          </a:p>
          <a:p>
            <a:pPr eaLnBrk="0" hangingPunct="0"/>
            <a:r>
              <a:rPr lang="en-US" sz="1000" b="1" dirty="0" smtClean="0">
                <a:solidFill>
                  <a:schemeClr val="accent1"/>
                </a:solidFill>
                <a:ea typeface="Times New Roman" charset="0"/>
                <a:cs typeface="Times New Roman" charset="0"/>
              </a:rPr>
              <a:t>wind</a:t>
            </a:r>
            <a:endParaRPr lang="en-US" sz="1000" b="1" dirty="0">
              <a:solidFill>
                <a:schemeClr val="accent1"/>
              </a:solidFill>
              <a:ea typeface="Times New Roman" charset="0"/>
              <a:cs typeface="Times New Roman" charset="0"/>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90</a:t>
            </a:fld>
            <a:endParaRPr lang="en-US" dirty="0"/>
          </a:p>
        </p:txBody>
      </p:sp>
    </p:spTree>
    <p:extLst>
      <p:ext uri="{BB962C8B-B14F-4D97-AF65-F5344CB8AC3E}">
        <p14:creationId xmlns:p14="http://schemas.microsoft.com/office/powerpoint/2010/main" val="132893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032" y="203102"/>
            <a:ext cx="576228" cy="579763"/>
          </a:xfrm>
          <a:prstGeom prst="rect">
            <a:avLst/>
          </a:prstGeom>
        </p:spPr>
      </p:pic>
      <p:sp>
        <p:nvSpPr>
          <p:cNvPr id="2" name="Title 1"/>
          <p:cNvSpPr>
            <a:spLocks noGrp="1"/>
          </p:cNvSpPr>
          <p:nvPr>
            <p:ph type="title"/>
          </p:nvPr>
        </p:nvSpPr>
        <p:spPr>
          <a:prstGeom prst="rect">
            <a:avLst/>
          </a:prstGeom>
        </p:spPr>
        <p:txBody>
          <a:bodyPr/>
          <a:lstStyle/>
          <a:p>
            <a:r>
              <a:rPr lang="en-US" sz="2400" dirty="0" smtClean="0"/>
              <a:t>Residential and commercial lighting </a:t>
            </a:r>
            <a:r>
              <a:rPr lang="en-US" sz="2400" dirty="0"/>
              <a:t>consumption and lighting </a:t>
            </a:r>
            <a:r>
              <a:rPr lang="en-US" sz="2400" dirty="0" smtClean="0"/>
              <a:t>shares</a:t>
            </a:r>
            <a:endParaRPr lang="en-US" sz="2400" dirty="0">
              <a:solidFill>
                <a:srgbClr val="FF0000"/>
              </a:solidFill>
            </a:endParaRPr>
          </a:p>
        </p:txBody>
      </p:sp>
      <p:graphicFrame>
        <p:nvGraphicFramePr>
          <p:cNvPr id="8" name="Content Placeholder 7"/>
          <p:cNvGraphicFramePr>
            <a:graphicFrameLocks/>
          </p:cNvGraphicFramePr>
          <p:nvPr>
            <p:extLst/>
          </p:nvPr>
        </p:nvGraphicFramePr>
        <p:xfrm>
          <a:off x="555827" y="965852"/>
          <a:ext cx="3595154" cy="351840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2"/>
          <p:cNvSpPr txBox="1"/>
          <p:nvPr/>
        </p:nvSpPr>
        <p:spPr bwMode="auto">
          <a:xfrm>
            <a:off x="4393002" y="4139190"/>
            <a:ext cx="4632254" cy="580281"/>
          </a:xfrm>
          <a:prstGeom prst="rect">
            <a:avLst/>
          </a:prstGeom>
          <a:noFill/>
          <a:ln w="9525">
            <a:noFill/>
            <a:miter lim="800000"/>
            <a:headEnd/>
            <a:tailEnd/>
          </a:ln>
        </p:spPr>
        <p:txBody>
          <a:bodyPr wrap="none" lIns="0" tIns="0" rIns="0" rtlCol="0" anchor="t">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hangingPunct="0"/>
            <a:endParaRPr lang="en-US" sz="900" b="1" dirty="0" smtClean="0">
              <a:solidFill>
                <a:schemeClr val="accent4"/>
              </a:solidFill>
              <a:ea typeface="Times New Roman" charset="0"/>
              <a:cs typeface="Times New Roman" charset="0"/>
            </a:endParaRPr>
          </a:p>
          <a:p>
            <a:pPr eaLnBrk="0" hangingPunct="0"/>
            <a:r>
              <a:rPr lang="en-US" sz="900" b="1" dirty="0" smtClean="0">
                <a:solidFill>
                  <a:schemeClr val="accent4"/>
                </a:solidFill>
                <a:ea typeface="Times New Roman" charset="0"/>
                <a:cs typeface="Times New Roman" charset="0"/>
              </a:rPr>
              <a:t>other                                                      </a:t>
            </a:r>
            <a:r>
              <a:rPr lang="en-US" sz="900" b="1" dirty="0" smtClean="0">
                <a:solidFill>
                  <a:schemeClr val="accent5"/>
                </a:solidFill>
                <a:ea typeface="Times New Roman" charset="0"/>
                <a:cs typeface="Times New Roman" charset="0"/>
              </a:rPr>
              <a:t>linear fluorescent</a:t>
            </a:r>
          </a:p>
          <a:p>
            <a:pPr eaLnBrk="0" hangingPunct="0"/>
            <a:r>
              <a:rPr lang="en-US" sz="900" b="1" dirty="0" smtClean="0">
                <a:solidFill>
                  <a:schemeClr val="accent2"/>
                </a:solidFill>
                <a:ea typeface="Times New Roman" charset="0"/>
                <a:cs typeface="Times New Roman" charset="0"/>
              </a:rPr>
              <a:t>incandescent/halogen                         </a:t>
            </a:r>
            <a:r>
              <a:rPr lang="en-US" sz="900" b="1" dirty="0" smtClean="0">
                <a:solidFill>
                  <a:schemeClr val="accent1">
                    <a:lumMod val="75000"/>
                  </a:schemeClr>
                </a:solidFill>
                <a:ea typeface="Times New Roman" charset="0"/>
                <a:cs typeface="Times New Roman" charset="0"/>
              </a:rPr>
              <a:t>light-emitting diode (LED) </a:t>
            </a:r>
            <a:r>
              <a:rPr lang="en-US" sz="900" b="1" dirty="0">
                <a:solidFill>
                  <a:schemeClr val="accent1">
                    <a:lumMod val="75000"/>
                  </a:schemeClr>
                </a:solidFill>
                <a:ea typeface="Times New Roman" charset="0"/>
                <a:cs typeface="Times New Roman" charset="0"/>
              </a:rPr>
              <a:t>A-line/reflector </a:t>
            </a:r>
            <a:endParaRPr lang="en-US" sz="900" b="1" dirty="0">
              <a:solidFill>
                <a:schemeClr val="accent4"/>
              </a:solidFill>
              <a:ea typeface="Times New Roman" charset="0"/>
              <a:cs typeface="Times New Roman" charset="0"/>
            </a:endParaRPr>
          </a:p>
          <a:p>
            <a:pPr eaLnBrk="0" hangingPunct="0"/>
            <a:r>
              <a:rPr lang="en-US" sz="900" b="1" dirty="0" smtClean="0">
                <a:solidFill>
                  <a:schemeClr val="accent3"/>
                </a:solidFill>
                <a:ea typeface="Times New Roman" charset="0"/>
                <a:cs typeface="Times New Roman" charset="0"/>
              </a:rPr>
              <a:t>compact </a:t>
            </a:r>
            <a:r>
              <a:rPr lang="en-US" sz="900" b="1" dirty="0">
                <a:solidFill>
                  <a:schemeClr val="accent3"/>
                </a:solidFill>
                <a:ea typeface="Times New Roman" charset="0"/>
                <a:cs typeface="Times New Roman" charset="0"/>
              </a:rPr>
              <a:t>fluorescent lamp (CFL) </a:t>
            </a:r>
            <a:r>
              <a:rPr lang="en-US" sz="900" b="1" dirty="0" smtClean="0">
                <a:solidFill>
                  <a:schemeClr val="accent3"/>
                </a:solidFill>
                <a:ea typeface="Times New Roman" charset="0"/>
                <a:cs typeface="Times New Roman" charset="0"/>
              </a:rPr>
              <a:t>       </a:t>
            </a:r>
            <a:r>
              <a:rPr lang="en-US" sz="900" b="1" dirty="0" smtClean="0">
                <a:solidFill>
                  <a:schemeClr val="accent1">
                    <a:lumMod val="50000"/>
                  </a:schemeClr>
                </a:solidFill>
                <a:ea typeface="Times New Roman" charset="0"/>
                <a:cs typeface="Times New Roman" charset="0"/>
              </a:rPr>
              <a:t>LED </a:t>
            </a:r>
            <a:r>
              <a:rPr lang="en-US" sz="900" b="1" dirty="0">
                <a:solidFill>
                  <a:schemeClr val="accent1">
                    <a:lumMod val="50000"/>
                  </a:schemeClr>
                </a:solidFill>
                <a:ea typeface="Times New Roman" charset="0"/>
                <a:cs typeface="Times New Roman" charset="0"/>
              </a:rPr>
              <a:t>integrated luminaire</a:t>
            </a:r>
            <a:r>
              <a:rPr lang="en-US" sz="900" b="1" dirty="0">
                <a:solidFill>
                  <a:schemeClr val="accent3"/>
                </a:solidFill>
                <a:ea typeface="Times New Roman" charset="0"/>
                <a:cs typeface="Times New Roman" charset="0"/>
              </a:rPr>
              <a:t> </a:t>
            </a:r>
          </a:p>
          <a:p>
            <a:pPr eaLnBrk="0" hangingPunct="0"/>
            <a:endParaRPr lang="en-US" sz="900" b="1" dirty="0">
              <a:solidFill>
                <a:schemeClr val="accent4"/>
              </a:solidFill>
              <a:ea typeface="Times New Roman" charset="0"/>
              <a:cs typeface="Times New Roman" charset="0"/>
            </a:endParaRPr>
          </a:p>
        </p:txBody>
      </p:sp>
      <p:graphicFrame>
        <p:nvGraphicFramePr>
          <p:cNvPr id="10" name="Chart 9"/>
          <p:cNvGraphicFramePr/>
          <p:nvPr>
            <p:extLst/>
          </p:nvPr>
        </p:nvGraphicFramePr>
        <p:xfrm>
          <a:off x="4158488" y="2822983"/>
          <a:ext cx="4985512" cy="14823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extLst/>
          </p:nvPr>
        </p:nvGraphicFramePr>
        <p:xfrm>
          <a:off x="4150981" y="965851"/>
          <a:ext cx="4981210" cy="169164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6769388" y="1113012"/>
            <a:ext cx="1912448" cy="461665"/>
          </a:xfrm>
          <a:prstGeom prst="rect">
            <a:avLst/>
          </a:prstGeom>
          <a:noFill/>
        </p:spPr>
        <p:txBody>
          <a:bodyPr wrap="square" rtlCol="0">
            <a:spAutoFit/>
          </a:bodyPr>
          <a:lstStyle/>
          <a:p>
            <a:pPr algn="r"/>
            <a:r>
              <a:rPr lang="en-US" sz="1200" b="1" dirty="0" smtClean="0"/>
              <a:t>residential sector</a:t>
            </a:r>
          </a:p>
          <a:p>
            <a:pPr algn="r"/>
            <a:r>
              <a:rPr lang="en-US" sz="1100" dirty="0" smtClean="0"/>
              <a:t>percentage</a:t>
            </a:r>
            <a:endParaRPr lang="en-US" sz="1100" dirty="0"/>
          </a:p>
        </p:txBody>
      </p:sp>
      <p:sp>
        <p:nvSpPr>
          <p:cNvPr id="14" name="TextBox 13"/>
          <p:cNvSpPr txBox="1"/>
          <p:nvPr/>
        </p:nvSpPr>
        <p:spPr>
          <a:xfrm>
            <a:off x="6789911" y="2533425"/>
            <a:ext cx="1912448" cy="461665"/>
          </a:xfrm>
          <a:prstGeom prst="rect">
            <a:avLst/>
          </a:prstGeom>
          <a:noFill/>
        </p:spPr>
        <p:txBody>
          <a:bodyPr wrap="square" rtlCol="0">
            <a:spAutoFit/>
          </a:bodyPr>
          <a:lstStyle/>
          <a:p>
            <a:pPr algn="r"/>
            <a:r>
              <a:rPr lang="en-US" sz="1200" b="1" dirty="0" smtClean="0"/>
              <a:t>commercial sector</a:t>
            </a:r>
          </a:p>
          <a:p>
            <a:pPr algn="r"/>
            <a:r>
              <a:rPr lang="en-US" sz="1100" dirty="0" smtClean="0"/>
              <a:t>percentage</a:t>
            </a:r>
            <a:endParaRPr lang="en-US" sz="1100" dirty="0"/>
          </a:p>
        </p:txBody>
      </p:sp>
      <p:sp>
        <p:nvSpPr>
          <p:cNvPr id="12" name="Text Placeholder 17"/>
          <p:cNvSpPr>
            <a:spLocks noGrp="1"/>
          </p:cNvSpPr>
          <p:nvPr>
            <p:ph type="body" sz="quarter" idx="16"/>
          </p:nvPr>
        </p:nvSpPr>
        <p:spPr>
          <a:xfrm>
            <a:off x="685800" y="4459927"/>
            <a:ext cx="3454919" cy="207321"/>
          </a:xfrm>
        </p:spPr>
        <p:txBody>
          <a:bodyPr/>
          <a:lstStyle/>
          <a:p>
            <a:r>
              <a:rPr lang="en-US" dirty="0" smtClean="0"/>
              <a:t>Note: Includes both purchased electricity and onsite generation for own use</a:t>
            </a:r>
            <a:endParaRPr lang="en-US" dirty="0"/>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91</a:t>
            </a:fld>
            <a:endParaRPr lang="en-US" dirty="0"/>
          </a:p>
        </p:txBody>
      </p:sp>
    </p:spTree>
    <p:extLst>
      <p:ext uri="{BB962C8B-B14F-4D97-AF65-F5344CB8AC3E}">
        <p14:creationId xmlns:p14="http://schemas.microsoft.com/office/powerpoint/2010/main" val="38862531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838192" y="2377753"/>
            <a:ext cx="3467616" cy="369332"/>
          </a:xfrm>
          <a:prstGeom prst="rect">
            <a:avLst/>
          </a:prstGeom>
        </p:spPr>
        <p:txBody>
          <a:bodyPr wrap="none">
            <a:spAutoFit/>
          </a:bodyPr>
          <a:lstStyle/>
          <a:p>
            <a:r>
              <a:rPr lang="en-US" dirty="0" smtClean="0"/>
              <a:t>This page intentionally left blank</a:t>
            </a:r>
            <a:endParaRPr lang="en-US" dirty="0"/>
          </a:p>
        </p:txBody>
      </p:sp>
    </p:spTree>
    <p:extLst>
      <p:ext uri="{BB962C8B-B14F-4D97-AF65-F5344CB8AC3E}">
        <p14:creationId xmlns:p14="http://schemas.microsoft.com/office/powerpoint/2010/main" val="378392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4" name="Picture 23"/>
          <p:cNvPicPr>
            <a:picLocks noChangeAspect="1"/>
          </p:cNvPicPr>
          <p:nvPr/>
        </p:nvPicPr>
        <p:blipFill>
          <a:blip r:embed="rId2"/>
          <a:stretch>
            <a:fillRect/>
          </a:stretch>
        </p:blipFill>
        <p:spPr>
          <a:xfrm>
            <a:off x="1251599" y="1260618"/>
            <a:ext cx="1833750" cy="1845000"/>
          </a:xfrm>
          <a:prstGeom prst="rect">
            <a:avLst/>
          </a:prstGeom>
        </p:spPr>
      </p:pic>
      <p:sp>
        <p:nvSpPr>
          <p:cNvPr id="14" name="Title 1"/>
          <p:cNvSpPr txBox="1">
            <a:spLocks/>
          </p:cNvSpPr>
          <p:nvPr/>
        </p:nvSpPr>
        <p:spPr>
          <a:xfrm>
            <a:off x="3334876" y="1733274"/>
            <a:ext cx="5063114" cy="776247"/>
          </a:xfrm>
          <a:prstGeom prst="rect">
            <a:avLst/>
          </a:prstGeom>
        </p:spPr>
        <p:txBody>
          <a:bodyPr lIns="0" tIns="0" rIns="0" bIns="0" anchor="b" anchorCtr="0"/>
          <a:lstStyle>
            <a:lvl1pPr algn="l" rtl="0" eaLnBrk="1" fontAlgn="base" hangingPunct="1">
              <a:spcBef>
                <a:spcPct val="0"/>
              </a:spcBef>
              <a:spcAft>
                <a:spcPct val="0"/>
              </a:spcAft>
              <a:defRPr sz="2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a:lstStyle>
          <a:p>
            <a:r>
              <a:rPr lang="en-US" sz="2800" dirty="0" smtClean="0">
                <a:solidFill>
                  <a:schemeClr val="bg1"/>
                </a:solidFill>
              </a:rPr>
              <a:t>Industrial</a:t>
            </a:r>
            <a:endParaRPr lang="en-US" sz="2800" dirty="0">
              <a:solidFill>
                <a:schemeClr val="bg1"/>
              </a:solidFill>
            </a:endParaRPr>
          </a:p>
        </p:txBody>
      </p:sp>
    </p:spTree>
    <p:extLst>
      <p:ext uri="{BB962C8B-B14F-4D97-AF65-F5344CB8AC3E}">
        <p14:creationId xmlns:p14="http://schemas.microsoft.com/office/powerpoint/2010/main" val="9199727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1"/>
          <p:cNvGraphicFramePr>
            <a:graphicFrameLocks noGrp="1"/>
          </p:cNvGraphicFramePr>
          <p:nvPr>
            <p:ph sz="quarter" idx="13"/>
            <p:extLst/>
          </p:nvPr>
        </p:nvGraphicFramePr>
        <p:xfrm>
          <a:off x="4664075" y="1292225"/>
          <a:ext cx="4111330" cy="30972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7"/>
          </p:nvPr>
        </p:nvSpPr>
        <p:spPr>
          <a:xfrm>
            <a:off x="708502" y="1069945"/>
            <a:ext cx="3931920" cy="350851"/>
          </a:xfrm>
        </p:spPr>
        <p:txBody>
          <a:bodyPr/>
          <a:lstStyle/>
          <a:p>
            <a:pPr marL="0" eaLnBrk="0" hangingPunct="0">
              <a:spcBef>
                <a:spcPts val="0"/>
              </a:spcBef>
            </a:pPr>
            <a:r>
              <a:rPr lang="en-US" b="1" dirty="0"/>
              <a:t>Industrial energy consumption by </a:t>
            </a:r>
            <a:r>
              <a:rPr lang="en-US" b="1" dirty="0" smtClean="0"/>
              <a:t>fuel</a:t>
            </a:r>
          </a:p>
          <a:p>
            <a:pPr marL="0" eaLnBrk="0" hangingPunct="0">
              <a:spcBef>
                <a:spcPts val="0"/>
              </a:spcBef>
            </a:pPr>
            <a:r>
              <a:rPr lang="en-US" b="1" dirty="0" smtClean="0"/>
              <a:t>AEO2021 Reference case</a:t>
            </a:r>
            <a:r>
              <a:rPr lang="en-US" dirty="0" smtClean="0"/>
              <a:t> </a:t>
            </a:r>
            <a:endParaRPr lang="en-US" dirty="0"/>
          </a:p>
          <a:p>
            <a:pPr marL="0" eaLnBrk="0" hangingPunct="0">
              <a:spcBef>
                <a:spcPts val="0"/>
              </a:spcBef>
            </a:pPr>
            <a:r>
              <a:rPr lang="en-US" sz="1100" dirty="0"/>
              <a:t>quadrillion British thermal units </a:t>
            </a:r>
            <a:endParaRPr lang="en-US" sz="1100" i="1" dirty="0">
              <a:solidFill>
                <a:srgbClr val="333333"/>
              </a:solidFill>
              <a:latin typeface="Times New Roman" charset="0"/>
              <a:ea typeface="Times New Roman" charset="0"/>
              <a:cs typeface="Times New Roman" charset="0"/>
            </a:endParaRPr>
          </a:p>
        </p:txBody>
      </p:sp>
      <p:sp>
        <p:nvSpPr>
          <p:cNvPr id="8" name="Text Placeholder 7"/>
          <p:cNvSpPr>
            <a:spLocks noGrp="1"/>
          </p:cNvSpPr>
          <p:nvPr>
            <p:ph type="body" sz="quarter" idx="18"/>
          </p:nvPr>
        </p:nvSpPr>
        <p:spPr>
          <a:xfrm>
            <a:off x="4640422" y="1074680"/>
            <a:ext cx="4023360" cy="350851"/>
          </a:xfrm>
        </p:spPr>
        <p:txBody>
          <a:bodyPr/>
          <a:lstStyle/>
          <a:p>
            <a:pPr marL="0" algn="l">
              <a:spcBef>
                <a:spcPts val="0"/>
              </a:spcBef>
            </a:pPr>
            <a:r>
              <a:rPr lang="en-US" b="1" dirty="0" smtClean="0"/>
              <a:t>Industrial energy consumption by subsector </a:t>
            </a:r>
          </a:p>
          <a:p>
            <a:pPr marL="0" algn="l">
              <a:spcBef>
                <a:spcPts val="0"/>
              </a:spcBef>
            </a:pPr>
            <a:r>
              <a:rPr lang="en-US" b="1" dirty="0" smtClean="0"/>
              <a:t>AEO2021 Reference case</a:t>
            </a:r>
          </a:p>
          <a:p>
            <a:pPr marL="0" algn="l">
              <a:spcBef>
                <a:spcPts val="0"/>
              </a:spcBef>
            </a:pPr>
            <a:r>
              <a:rPr lang="en-US" sz="1100" dirty="0" smtClean="0"/>
              <a:t>quadrillion British thermal units</a:t>
            </a:r>
            <a:endParaRPr lang="en-US" sz="1100" dirty="0"/>
          </a:p>
        </p:txBody>
      </p:sp>
      <p:sp>
        <p:nvSpPr>
          <p:cNvPr id="2" name="Title 1"/>
          <p:cNvSpPr>
            <a:spLocks noGrp="1"/>
          </p:cNvSpPr>
          <p:nvPr>
            <p:ph type="title"/>
          </p:nvPr>
        </p:nvSpPr>
        <p:spPr>
          <a:prstGeom prst="rect">
            <a:avLst/>
          </a:prstGeom>
        </p:spPr>
        <p:txBody>
          <a:bodyPr/>
          <a:lstStyle/>
          <a:p>
            <a:r>
              <a:rPr lang="en-US" dirty="0" smtClean="0"/>
              <a:t>Industrial </a:t>
            </a:r>
            <a:r>
              <a:rPr lang="en-US" dirty="0"/>
              <a:t>sector energy </a:t>
            </a:r>
            <a:r>
              <a:rPr lang="en-US" dirty="0" smtClean="0"/>
              <a:t>consumption</a:t>
            </a:r>
            <a:endParaRPr lang="en-US" dirty="0">
              <a:solidFill>
                <a:srgbClr val="FF0000"/>
              </a:solidFill>
            </a:endParaRPr>
          </a:p>
        </p:txBody>
      </p:sp>
      <p:pic>
        <p:nvPicPr>
          <p:cNvPr id="10" name="Picture 9"/>
          <p:cNvPicPr>
            <a:picLocks noChangeAspect="1"/>
          </p:cNvPicPr>
          <p:nvPr/>
        </p:nvPicPr>
        <p:blipFill>
          <a:blip r:embed="rId3"/>
          <a:stretch>
            <a:fillRect/>
          </a:stretch>
        </p:blipFill>
        <p:spPr>
          <a:xfrm>
            <a:off x="43032" y="203102"/>
            <a:ext cx="576228" cy="579763"/>
          </a:xfrm>
          <a:prstGeom prst="rect">
            <a:avLst/>
          </a:prstGeom>
        </p:spPr>
      </p:pic>
      <p:graphicFrame>
        <p:nvGraphicFramePr>
          <p:cNvPr id="12" name="Content Placeholder 10"/>
          <p:cNvGraphicFramePr>
            <a:graphicFrameLocks noGrp="1"/>
          </p:cNvGraphicFramePr>
          <p:nvPr>
            <p:ph sz="quarter" idx="12"/>
            <p:extLst/>
          </p:nvPr>
        </p:nvGraphicFramePr>
        <p:xfrm>
          <a:off x="685799" y="1292225"/>
          <a:ext cx="3978275" cy="3097213"/>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94</a:t>
            </a:fld>
            <a:endParaRPr lang="en-US" dirty="0"/>
          </a:p>
        </p:txBody>
      </p:sp>
    </p:spTree>
    <p:extLst>
      <p:ext uri="{BB962C8B-B14F-4D97-AF65-F5344CB8AC3E}">
        <p14:creationId xmlns:p14="http://schemas.microsoft.com/office/powerpoint/2010/main" val="23959828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6"/>
          <p:cNvGraphicFramePr>
            <a:graphicFrameLocks noGrp="1"/>
          </p:cNvGraphicFramePr>
          <p:nvPr>
            <p:ph type="chart" sz="quarter" idx="12"/>
            <p:extLst/>
          </p:nvPr>
        </p:nvGraphicFramePr>
        <p:xfrm>
          <a:off x="252248" y="1325880"/>
          <a:ext cx="8001000" cy="297208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quarter" idx="13"/>
          </p:nvPr>
        </p:nvSpPr>
        <p:spPr>
          <a:xfrm>
            <a:off x="685800" y="1014062"/>
            <a:ext cx="4005072" cy="411480"/>
          </a:xfrm>
        </p:spPr>
        <p:txBody>
          <a:bodyPr/>
          <a:lstStyle/>
          <a:p>
            <a:pPr eaLnBrk="0" hangingPunct="0"/>
            <a:r>
              <a:rPr lang="en-US" b="1" dirty="0">
                <a:solidFill>
                  <a:sysClr val="windowText" lastClr="000000"/>
                </a:solidFill>
                <a:ea typeface="Times New Roman" charset="0"/>
                <a:cs typeface="Times New Roman" charset="0"/>
              </a:rPr>
              <a:t>Industrial delivered energy </a:t>
            </a:r>
            <a:r>
              <a:rPr lang="en-US" b="1" dirty="0" smtClean="0">
                <a:solidFill>
                  <a:sysClr val="windowText" lastClr="000000"/>
                </a:solidFill>
                <a:ea typeface="Times New Roman" charset="0"/>
                <a:cs typeface="Times New Roman" charset="0"/>
              </a:rPr>
              <a:t>consumption</a:t>
            </a:r>
          </a:p>
          <a:p>
            <a:pPr eaLnBrk="0" hangingPunct="0"/>
            <a:r>
              <a:rPr lang="en-US" b="1" dirty="0" smtClean="0">
                <a:solidFill>
                  <a:sysClr val="windowText" lastClr="000000"/>
                </a:solidFill>
                <a:ea typeface="Times New Roman" charset="0"/>
                <a:cs typeface="Times New Roman" charset="0"/>
              </a:rPr>
              <a:t>AEO2021 selected side cases</a:t>
            </a:r>
            <a:endParaRPr lang="en-US" b="1" dirty="0">
              <a:solidFill>
                <a:sysClr val="windowText" lastClr="000000"/>
              </a:solidFill>
              <a:ea typeface="Times New Roman" charset="0"/>
              <a:cs typeface="Times New Roman" charset="0"/>
            </a:endParaRPr>
          </a:p>
          <a:p>
            <a:pPr eaLnBrk="0" hangingPunct="0"/>
            <a:r>
              <a:rPr lang="en-US" sz="1100" dirty="0">
                <a:solidFill>
                  <a:sysClr val="windowText" lastClr="000000"/>
                </a:solidFill>
                <a:ea typeface="Times New Roman" charset="0"/>
                <a:cs typeface="Times New Roman" charset="0"/>
              </a:rPr>
              <a:t>quadrillion British thermal units </a:t>
            </a:r>
          </a:p>
        </p:txBody>
      </p:sp>
      <p:sp>
        <p:nvSpPr>
          <p:cNvPr id="2" name="Title 1"/>
          <p:cNvSpPr>
            <a:spLocks noGrp="1"/>
          </p:cNvSpPr>
          <p:nvPr>
            <p:ph type="title"/>
          </p:nvPr>
        </p:nvSpPr>
        <p:spPr>
          <a:prstGeom prst="rect">
            <a:avLst/>
          </a:prstGeom>
        </p:spPr>
        <p:txBody>
          <a:bodyPr/>
          <a:lstStyle/>
          <a:p>
            <a:r>
              <a:rPr lang="en-US" dirty="0"/>
              <a:t/>
            </a:r>
            <a:br>
              <a:rPr lang="en-US" dirty="0"/>
            </a:br>
            <a:r>
              <a:rPr lang="en-US" dirty="0" smtClean="0"/>
              <a:t>Industrial sector delivered </a:t>
            </a:r>
            <a:r>
              <a:rPr lang="en-US" dirty="0"/>
              <a:t>energy </a:t>
            </a:r>
            <a:r>
              <a:rPr lang="en-US" dirty="0" smtClean="0"/>
              <a:t>consumption across cases</a:t>
            </a:r>
            <a:endParaRPr lang="en-US" dirty="0"/>
          </a:p>
        </p:txBody>
      </p:sp>
      <p:sp>
        <p:nvSpPr>
          <p:cNvPr id="10" name="Rectangle 9"/>
          <p:cNvSpPr/>
          <p:nvPr/>
        </p:nvSpPr>
        <p:spPr>
          <a:xfrm>
            <a:off x="6435146" y="1574112"/>
            <a:ext cx="2251654" cy="1384995"/>
          </a:xfrm>
          <a:prstGeom prst="rect">
            <a:avLst/>
          </a:prstGeom>
          <a:ln>
            <a:noFill/>
          </a:ln>
        </p:spPr>
        <p:txBody>
          <a:bodyPr wrap="square">
            <a:spAutoFit/>
          </a:bodyPr>
          <a:lstStyle/>
          <a:p>
            <a:pPr eaLnBrk="0" hangingPunct="0"/>
            <a:r>
              <a:rPr lang="en-US" sz="1200" b="1" dirty="0">
                <a:solidFill>
                  <a:schemeClr val="accent1"/>
                </a:solidFill>
              </a:rPr>
              <a:t>H</a:t>
            </a:r>
            <a:r>
              <a:rPr lang="en-US" sz="1200" b="1" dirty="0" smtClean="0">
                <a:solidFill>
                  <a:schemeClr val="accent1"/>
                </a:solidFill>
              </a:rPr>
              <a:t>igh </a:t>
            </a:r>
            <a:r>
              <a:rPr lang="en-US" sz="1200" b="1" dirty="0">
                <a:solidFill>
                  <a:schemeClr val="accent1"/>
                </a:solidFill>
              </a:rPr>
              <a:t>E</a:t>
            </a:r>
            <a:r>
              <a:rPr lang="en-US" sz="1200" b="1" dirty="0" smtClean="0">
                <a:solidFill>
                  <a:schemeClr val="accent1"/>
                </a:solidFill>
              </a:rPr>
              <a:t>conomic </a:t>
            </a:r>
            <a:r>
              <a:rPr lang="en-US" sz="1200" b="1" dirty="0">
                <a:solidFill>
                  <a:schemeClr val="accent1"/>
                </a:solidFill>
              </a:rPr>
              <a:t>G</a:t>
            </a:r>
            <a:r>
              <a:rPr lang="en-US" sz="1200" b="1" dirty="0" smtClean="0">
                <a:solidFill>
                  <a:schemeClr val="accent1"/>
                </a:solidFill>
              </a:rPr>
              <a:t>rowth</a:t>
            </a:r>
            <a:endParaRPr lang="en-US" sz="1200" b="1" dirty="0">
              <a:solidFill>
                <a:schemeClr val="accent1"/>
              </a:solidFill>
            </a:endParaRPr>
          </a:p>
          <a:p>
            <a:pPr eaLnBrk="0" hangingPunct="0"/>
            <a:r>
              <a:rPr lang="en-US" sz="1200" b="1" kern="0" dirty="0">
                <a:solidFill>
                  <a:schemeClr val="accent5">
                    <a:lumMod val="75000"/>
                  </a:schemeClr>
                </a:solidFill>
                <a:ea typeface="Times New Roman" charset="0"/>
                <a:cs typeface="Times New Roman" charset="0"/>
              </a:rPr>
              <a:t>High Oil Price</a:t>
            </a:r>
          </a:p>
          <a:p>
            <a:pPr eaLnBrk="0" hangingPunct="0"/>
            <a:r>
              <a:rPr lang="en-US" sz="1200" b="1" dirty="0" smtClean="0">
                <a:solidFill>
                  <a:schemeClr val="accent2">
                    <a:lumMod val="75000"/>
                  </a:schemeClr>
                </a:solidFill>
              </a:rPr>
              <a:t>High </a:t>
            </a:r>
            <a:r>
              <a:rPr lang="en-US" sz="1200" b="1" dirty="0">
                <a:solidFill>
                  <a:schemeClr val="accent2">
                    <a:lumMod val="75000"/>
                  </a:schemeClr>
                </a:solidFill>
              </a:rPr>
              <a:t>O</a:t>
            </a:r>
            <a:r>
              <a:rPr lang="en-US" sz="1200" b="1" dirty="0" smtClean="0">
                <a:solidFill>
                  <a:schemeClr val="accent2">
                    <a:lumMod val="75000"/>
                  </a:schemeClr>
                </a:solidFill>
              </a:rPr>
              <a:t>il and </a:t>
            </a:r>
            <a:r>
              <a:rPr lang="en-US" sz="1200" b="1" dirty="0">
                <a:solidFill>
                  <a:schemeClr val="accent2">
                    <a:lumMod val="75000"/>
                  </a:schemeClr>
                </a:solidFill>
              </a:rPr>
              <a:t>G</a:t>
            </a:r>
            <a:r>
              <a:rPr lang="en-US" sz="1200" b="1" dirty="0" smtClean="0">
                <a:solidFill>
                  <a:schemeClr val="accent2">
                    <a:lumMod val="75000"/>
                  </a:schemeClr>
                </a:solidFill>
              </a:rPr>
              <a:t>as Supply</a:t>
            </a:r>
          </a:p>
          <a:p>
            <a:pPr eaLnBrk="0" hangingPunct="0"/>
            <a:r>
              <a:rPr lang="en-US" sz="1200" b="1" dirty="0" smtClean="0">
                <a:ea typeface="Times New Roman" charset="0"/>
                <a:cs typeface="Times New Roman" charset="0"/>
              </a:rPr>
              <a:t>Reference</a:t>
            </a:r>
          </a:p>
          <a:p>
            <a:pPr eaLnBrk="0" hangingPunct="0"/>
            <a:r>
              <a:rPr lang="en-US" sz="1200" b="1" dirty="0">
                <a:solidFill>
                  <a:schemeClr val="accent5">
                    <a:lumMod val="40000"/>
                    <a:lumOff val="60000"/>
                  </a:schemeClr>
                </a:solidFill>
                <a:ea typeface="Times New Roman" charset="0"/>
                <a:cs typeface="Times New Roman" charset="0"/>
              </a:rPr>
              <a:t>Low Oil Price</a:t>
            </a:r>
          </a:p>
          <a:p>
            <a:pPr lvl="0" eaLnBrk="0" hangingPunct="0">
              <a:defRPr/>
            </a:pPr>
            <a:r>
              <a:rPr lang="en-US" sz="1200" b="1" kern="0" dirty="0" smtClean="0">
                <a:solidFill>
                  <a:schemeClr val="accent2">
                    <a:lumMod val="40000"/>
                    <a:lumOff val="60000"/>
                  </a:schemeClr>
                </a:solidFill>
                <a:ea typeface="Times New Roman" charset="0"/>
                <a:cs typeface="Times New Roman" charset="0"/>
              </a:rPr>
              <a:t>Low </a:t>
            </a:r>
            <a:r>
              <a:rPr lang="en-US" sz="1200" b="1" kern="0" dirty="0">
                <a:solidFill>
                  <a:schemeClr val="accent2">
                    <a:lumMod val="40000"/>
                    <a:lumOff val="60000"/>
                  </a:schemeClr>
                </a:solidFill>
                <a:ea typeface="Times New Roman" charset="0"/>
                <a:cs typeface="Times New Roman" charset="0"/>
              </a:rPr>
              <a:t>O</a:t>
            </a:r>
            <a:r>
              <a:rPr lang="en-US" sz="1200" b="1" kern="0" dirty="0" smtClean="0">
                <a:solidFill>
                  <a:schemeClr val="accent2">
                    <a:lumMod val="40000"/>
                    <a:lumOff val="60000"/>
                  </a:schemeClr>
                </a:solidFill>
                <a:ea typeface="Times New Roman" charset="0"/>
                <a:cs typeface="Times New Roman" charset="0"/>
              </a:rPr>
              <a:t>il and </a:t>
            </a:r>
            <a:r>
              <a:rPr lang="en-US" sz="1200" b="1" kern="0" dirty="0">
                <a:solidFill>
                  <a:schemeClr val="accent2">
                    <a:lumMod val="40000"/>
                    <a:lumOff val="60000"/>
                  </a:schemeClr>
                </a:solidFill>
                <a:ea typeface="Times New Roman" charset="0"/>
                <a:cs typeface="Times New Roman" charset="0"/>
              </a:rPr>
              <a:t>G</a:t>
            </a:r>
            <a:r>
              <a:rPr lang="en-US" sz="1200" b="1" kern="0" dirty="0" smtClean="0">
                <a:solidFill>
                  <a:schemeClr val="accent2">
                    <a:lumMod val="40000"/>
                    <a:lumOff val="60000"/>
                  </a:schemeClr>
                </a:solidFill>
                <a:ea typeface="Times New Roman" charset="0"/>
                <a:cs typeface="Times New Roman" charset="0"/>
              </a:rPr>
              <a:t>as </a:t>
            </a:r>
            <a:r>
              <a:rPr lang="en-US" sz="1200" b="1" kern="0" dirty="0">
                <a:solidFill>
                  <a:schemeClr val="accent2">
                    <a:lumMod val="40000"/>
                    <a:lumOff val="60000"/>
                  </a:schemeClr>
                </a:solidFill>
                <a:ea typeface="Times New Roman" charset="0"/>
                <a:cs typeface="Times New Roman" charset="0"/>
              </a:rPr>
              <a:t>S</a:t>
            </a:r>
            <a:r>
              <a:rPr lang="en-US" sz="1200" b="1" kern="0" dirty="0" smtClean="0">
                <a:solidFill>
                  <a:schemeClr val="accent2">
                    <a:lumMod val="40000"/>
                    <a:lumOff val="60000"/>
                  </a:schemeClr>
                </a:solidFill>
                <a:ea typeface="Times New Roman" charset="0"/>
                <a:cs typeface="Times New Roman" charset="0"/>
              </a:rPr>
              <a:t>upply</a:t>
            </a:r>
            <a:endParaRPr lang="en-US" sz="1200" b="1" kern="0" dirty="0">
              <a:solidFill>
                <a:schemeClr val="accent2">
                  <a:lumMod val="40000"/>
                  <a:lumOff val="60000"/>
                </a:schemeClr>
              </a:solidFill>
              <a:ea typeface="Times New Roman" charset="0"/>
              <a:cs typeface="Times New Roman" charset="0"/>
            </a:endParaRPr>
          </a:p>
          <a:p>
            <a:pPr lvl="0" eaLnBrk="0" hangingPunct="0">
              <a:defRPr/>
            </a:pPr>
            <a:r>
              <a:rPr lang="en-US" sz="1200" b="1" dirty="0">
                <a:solidFill>
                  <a:schemeClr val="accent1">
                    <a:lumMod val="40000"/>
                    <a:lumOff val="60000"/>
                  </a:schemeClr>
                </a:solidFill>
                <a:ea typeface="Times New Roman" charset="0"/>
                <a:cs typeface="Times New Roman" charset="0"/>
              </a:rPr>
              <a:t>L</a:t>
            </a:r>
            <a:r>
              <a:rPr lang="en-US" sz="1200" b="1" dirty="0" smtClean="0">
                <a:solidFill>
                  <a:schemeClr val="accent1">
                    <a:lumMod val="40000"/>
                    <a:lumOff val="60000"/>
                  </a:schemeClr>
                </a:solidFill>
                <a:ea typeface="Times New Roman" charset="0"/>
                <a:cs typeface="Times New Roman" charset="0"/>
              </a:rPr>
              <a:t>ow </a:t>
            </a:r>
            <a:r>
              <a:rPr lang="en-US" sz="1200" b="1" dirty="0">
                <a:solidFill>
                  <a:schemeClr val="accent1">
                    <a:lumMod val="40000"/>
                    <a:lumOff val="60000"/>
                  </a:schemeClr>
                </a:solidFill>
                <a:ea typeface="Times New Roman" charset="0"/>
                <a:cs typeface="Times New Roman" charset="0"/>
              </a:rPr>
              <a:t>E</a:t>
            </a:r>
            <a:r>
              <a:rPr lang="en-US" sz="1200" b="1" dirty="0" smtClean="0">
                <a:solidFill>
                  <a:schemeClr val="accent1">
                    <a:lumMod val="40000"/>
                    <a:lumOff val="60000"/>
                  </a:schemeClr>
                </a:solidFill>
                <a:ea typeface="Times New Roman" charset="0"/>
                <a:cs typeface="Times New Roman" charset="0"/>
              </a:rPr>
              <a:t>conomic </a:t>
            </a:r>
            <a:r>
              <a:rPr lang="en-US" sz="1200" b="1" dirty="0">
                <a:solidFill>
                  <a:schemeClr val="accent1">
                    <a:lumMod val="40000"/>
                    <a:lumOff val="60000"/>
                  </a:schemeClr>
                </a:solidFill>
                <a:ea typeface="Times New Roman" charset="0"/>
                <a:cs typeface="Times New Roman" charset="0"/>
              </a:rPr>
              <a:t>G</a:t>
            </a:r>
            <a:r>
              <a:rPr lang="en-US" sz="1200" b="1" dirty="0" smtClean="0">
                <a:solidFill>
                  <a:schemeClr val="accent1">
                    <a:lumMod val="40000"/>
                    <a:lumOff val="60000"/>
                  </a:schemeClr>
                </a:solidFill>
                <a:ea typeface="Times New Roman" charset="0"/>
                <a:cs typeface="Times New Roman" charset="0"/>
              </a:rPr>
              <a:t>rowth</a:t>
            </a:r>
            <a:endParaRPr lang="en-US" sz="1200" b="1" dirty="0">
              <a:solidFill>
                <a:schemeClr val="accent1">
                  <a:lumMod val="40000"/>
                  <a:lumOff val="60000"/>
                </a:schemeClr>
              </a:solidFill>
              <a:ea typeface="Times New Roman" charset="0"/>
              <a:cs typeface="Times New Roman" charset="0"/>
            </a:endParaRPr>
          </a:p>
        </p:txBody>
      </p:sp>
      <p:pic>
        <p:nvPicPr>
          <p:cNvPr id="11" name="Picture 10"/>
          <p:cNvPicPr>
            <a:picLocks noChangeAspect="1"/>
          </p:cNvPicPr>
          <p:nvPr/>
        </p:nvPicPr>
        <p:blipFill>
          <a:blip r:embed="rId4"/>
          <a:stretch>
            <a:fillRect/>
          </a:stretch>
        </p:blipFill>
        <p:spPr>
          <a:xfrm>
            <a:off x="43032" y="203102"/>
            <a:ext cx="576228" cy="579763"/>
          </a:xfrm>
          <a:prstGeom prst="rect">
            <a:avLst/>
          </a:prstGeom>
        </p:spPr>
      </p:pic>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95</a:t>
            </a:fld>
            <a:endParaRPr lang="en-US" dirty="0"/>
          </a:p>
        </p:txBody>
      </p:sp>
    </p:spTree>
    <p:extLst>
      <p:ext uri="{BB962C8B-B14F-4D97-AF65-F5344CB8AC3E}">
        <p14:creationId xmlns:p14="http://schemas.microsoft.com/office/powerpoint/2010/main" val="11117768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0"/>
          <p:cNvGraphicFramePr>
            <a:graphicFrameLocks noGrp="1"/>
          </p:cNvGraphicFramePr>
          <p:nvPr>
            <p:ph sz="quarter" idx="12"/>
            <p:extLst/>
          </p:nvPr>
        </p:nvGraphicFramePr>
        <p:xfrm>
          <a:off x="685800" y="1318386"/>
          <a:ext cx="3807374" cy="2755211"/>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stretch>
            <a:fillRect/>
          </a:stretch>
        </p:blipFill>
        <p:spPr>
          <a:xfrm>
            <a:off x="43032" y="203102"/>
            <a:ext cx="576228" cy="579763"/>
          </a:xfrm>
          <a:prstGeom prst="rect">
            <a:avLst/>
          </a:prstGeom>
        </p:spPr>
      </p:pic>
      <p:sp>
        <p:nvSpPr>
          <p:cNvPr id="12" name="Text Placeholder 11"/>
          <p:cNvSpPr>
            <a:spLocks noGrp="1"/>
          </p:cNvSpPr>
          <p:nvPr>
            <p:ph type="body" sz="quarter" idx="17"/>
          </p:nvPr>
        </p:nvSpPr>
        <p:spPr>
          <a:xfrm>
            <a:off x="685800" y="1124692"/>
            <a:ext cx="3807373" cy="339851"/>
          </a:xfrm>
        </p:spPr>
        <p:txBody>
          <a:bodyPr/>
          <a:lstStyle/>
          <a:p>
            <a:r>
              <a:rPr lang="en-US" b="1" dirty="0"/>
              <a:t>Energy intensity by subsector </a:t>
            </a:r>
          </a:p>
          <a:p>
            <a:r>
              <a:rPr lang="en-US" b="1" dirty="0" smtClean="0"/>
              <a:t>AEO2021 Reference case</a:t>
            </a:r>
          </a:p>
          <a:p>
            <a:endParaRPr lang="en-US" b="1" dirty="0"/>
          </a:p>
        </p:txBody>
      </p:sp>
      <p:sp>
        <p:nvSpPr>
          <p:cNvPr id="19" name="Text Placeholder 18"/>
          <p:cNvSpPr>
            <a:spLocks noGrp="1"/>
          </p:cNvSpPr>
          <p:nvPr>
            <p:ph type="body" sz="quarter" idx="18"/>
          </p:nvPr>
        </p:nvSpPr>
        <p:spPr>
          <a:xfrm>
            <a:off x="4617720" y="1113693"/>
            <a:ext cx="4023360" cy="350851"/>
          </a:xfrm>
        </p:spPr>
        <p:txBody>
          <a:bodyPr/>
          <a:lstStyle/>
          <a:p>
            <a:pPr algn="l"/>
            <a:r>
              <a:rPr lang="en-US" b="1" dirty="0"/>
              <a:t>Energy-intensive </a:t>
            </a:r>
            <a:r>
              <a:rPr lang="en-US" b="1" dirty="0" smtClean="0"/>
              <a:t>manufacturing by industry</a:t>
            </a:r>
            <a:endParaRPr lang="en-US" b="1" dirty="0"/>
          </a:p>
          <a:p>
            <a:pPr algn="l"/>
            <a:r>
              <a:rPr lang="en-US" b="1" dirty="0" smtClean="0"/>
              <a:t>AEO2021 Reference case</a:t>
            </a:r>
          </a:p>
          <a:p>
            <a:pPr algn="l"/>
            <a:endParaRPr lang="en-US" b="1" dirty="0"/>
          </a:p>
        </p:txBody>
      </p:sp>
      <p:sp>
        <p:nvSpPr>
          <p:cNvPr id="2" name="Title 1"/>
          <p:cNvSpPr>
            <a:spLocks noGrp="1"/>
          </p:cNvSpPr>
          <p:nvPr>
            <p:ph type="title"/>
          </p:nvPr>
        </p:nvSpPr>
        <p:spPr/>
        <p:txBody>
          <a:bodyPr/>
          <a:lstStyle/>
          <a:p>
            <a:r>
              <a:rPr lang="en-US" sz="2400" dirty="0" smtClean="0"/>
              <a:t>Industrial sector energy intensity</a:t>
            </a:r>
            <a:endParaRPr lang="en-US" sz="2400" dirty="0">
              <a:solidFill>
                <a:srgbClr val="FF0000"/>
              </a:solidFill>
            </a:endParaRPr>
          </a:p>
        </p:txBody>
      </p:sp>
      <p:sp>
        <p:nvSpPr>
          <p:cNvPr id="10" name="Rectangle 9"/>
          <p:cNvSpPr/>
          <p:nvPr/>
        </p:nvSpPr>
        <p:spPr>
          <a:xfrm>
            <a:off x="619260" y="691494"/>
            <a:ext cx="4355814" cy="276999"/>
          </a:xfrm>
          <a:prstGeom prst="rect">
            <a:avLst/>
          </a:prstGeom>
        </p:spPr>
        <p:txBody>
          <a:bodyPr wrap="square">
            <a:spAutoFit/>
          </a:bodyPr>
          <a:lstStyle/>
          <a:p>
            <a:endParaRPr lang="en-US" sz="1200" i="1" dirty="0">
              <a:solidFill>
                <a:srgbClr val="333333"/>
              </a:solidFill>
              <a:latin typeface="Times New Roman" charset="0"/>
              <a:ea typeface="Times New Roman" charset="0"/>
              <a:cs typeface="Times New Roman" charset="0"/>
            </a:endParaRPr>
          </a:p>
        </p:txBody>
      </p:sp>
      <p:grpSp>
        <p:nvGrpSpPr>
          <p:cNvPr id="13" name="Group 12"/>
          <p:cNvGrpSpPr/>
          <p:nvPr/>
        </p:nvGrpSpPr>
        <p:grpSpPr>
          <a:xfrm>
            <a:off x="476170" y="1426980"/>
            <a:ext cx="2600400" cy="3158507"/>
            <a:chOff x="5640488" y="1258313"/>
            <a:chExt cx="2600400" cy="3158507"/>
          </a:xfrm>
        </p:grpSpPr>
        <p:sp>
          <p:nvSpPr>
            <p:cNvPr id="14" name="TextBox 1"/>
            <p:cNvSpPr txBox="1"/>
            <p:nvPr/>
          </p:nvSpPr>
          <p:spPr>
            <a:xfrm>
              <a:off x="5640488" y="1258313"/>
              <a:ext cx="2600400" cy="31585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200" b="1" dirty="0" smtClean="0"/>
                <a:t>total industry</a:t>
              </a:r>
            </a:p>
            <a:p>
              <a:pPr algn="l"/>
              <a:endParaRPr lang="en-US" sz="1200" b="1" dirty="0" smtClean="0"/>
            </a:p>
            <a:p>
              <a:pPr algn="l">
                <a:spcBef>
                  <a:spcPts val="600"/>
                </a:spcBef>
              </a:pPr>
              <a:r>
                <a:rPr lang="en-US" sz="1200" b="1" dirty="0" smtClean="0"/>
                <a:t>     manufacturing </a:t>
              </a:r>
            </a:p>
            <a:p>
              <a:pPr algn="l"/>
              <a:endParaRPr lang="en-US" sz="500" b="1" dirty="0"/>
            </a:p>
            <a:p>
              <a:pPr algn="l"/>
              <a:endParaRPr lang="en-US" sz="800" b="1" dirty="0" smtClean="0"/>
            </a:p>
            <a:p>
              <a:pPr algn="l"/>
              <a:endParaRPr lang="en-US" sz="100" b="1" dirty="0" smtClean="0"/>
            </a:p>
            <a:p>
              <a:pPr algn="l"/>
              <a:r>
                <a:rPr lang="en-US" sz="1200" b="1" dirty="0" smtClean="0"/>
                <a:t>         energy-intensive   </a:t>
              </a:r>
            </a:p>
            <a:p>
              <a:pPr algn="l"/>
              <a:r>
                <a:rPr lang="en-US" sz="1200" b="1" dirty="0"/>
                <a:t> </a:t>
              </a:r>
              <a:r>
                <a:rPr lang="en-US" sz="1200" b="1" dirty="0" smtClean="0"/>
                <a:t>        manufacturing</a:t>
              </a:r>
            </a:p>
            <a:p>
              <a:pPr algn="l"/>
              <a:endParaRPr lang="en-US" sz="600" b="1" dirty="0" smtClean="0"/>
            </a:p>
            <a:p>
              <a:pPr algn="l"/>
              <a:endParaRPr lang="en-US" sz="100" b="1" dirty="0"/>
            </a:p>
            <a:p>
              <a:pPr algn="l">
                <a:spcBef>
                  <a:spcPts val="400"/>
                </a:spcBef>
              </a:pPr>
              <a:r>
                <a:rPr lang="en-US" sz="1200" b="1" dirty="0" smtClean="0"/>
                <a:t>         non-energy intensive</a:t>
              </a:r>
            </a:p>
            <a:p>
              <a:pPr algn="l"/>
              <a:r>
                <a:rPr lang="en-US" sz="1200" b="1" dirty="0"/>
                <a:t> </a:t>
              </a:r>
              <a:r>
                <a:rPr lang="en-US" sz="1200" b="1" dirty="0" smtClean="0"/>
                <a:t>        manufacturing</a:t>
              </a:r>
            </a:p>
            <a:p>
              <a:pPr algn="l"/>
              <a:endParaRPr lang="en-US" sz="800" b="1" dirty="0" smtClean="0"/>
            </a:p>
            <a:p>
              <a:pPr algn="l">
                <a:spcBef>
                  <a:spcPts val="900"/>
                </a:spcBef>
              </a:pPr>
              <a:r>
                <a:rPr lang="en-US" sz="1200" b="1" dirty="0" smtClean="0"/>
                <a:t>     non-manufacturing</a:t>
              </a:r>
              <a:endParaRPr lang="en-US" sz="1200" b="1" dirty="0"/>
            </a:p>
          </p:txBody>
        </p:sp>
        <p:sp>
          <p:nvSpPr>
            <p:cNvPr id="15" name="Left Bracket 14"/>
            <p:cNvSpPr/>
            <p:nvPr/>
          </p:nvSpPr>
          <p:spPr>
            <a:xfrm>
              <a:off x="5781442" y="1805551"/>
              <a:ext cx="70260" cy="1570447"/>
            </a:xfrm>
            <a:prstGeom prst="leftBracke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ket 15"/>
            <p:cNvSpPr/>
            <p:nvPr/>
          </p:nvSpPr>
          <p:spPr>
            <a:xfrm>
              <a:off x="5972567" y="2308778"/>
              <a:ext cx="45719" cy="535707"/>
            </a:xfrm>
            <a:prstGeom prst="leftBracke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p:nvPr/>
          </p:nvCxnSpPr>
          <p:spPr>
            <a:xfrm>
              <a:off x="5972567" y="2103038"/>
              <a:ext cx="0" cy="41148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81442" y="1540502"/>
              <a:ext cx="0" cy="45720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graphicFrame>
        <p:nvGraphicFramePr>
          <p:cNvPr id="22" name="Content Placeholder 18"/>
          <p:cNvGraphicFramePr>
            <a:graphicFrameLocks noGrp="1"/>
          </p:cNvGraphicFramePr>
          <p:nvPr>
            <p:ph sz="quarter" idx="13"/>
            <p:extLst/>
          </p:nvPr>
        </p:nvGraphicFramePr>
        <p:xfrm>
          <a:off x="4493173" y="1318386"/>
          <a:ext cx="4398580" cy="2755211"/>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4975074" y="4152517"/>
            <a:ext cx="3865964" cy="538609"/>
          </a:xfrm>
          <a:prstGeom prst="rect">
            <a:avLst/>
          </a:prstGeom>
          <a:noFill/>
        </p:spPr>
        <p:txBody>
          <a:bodyPr wrap="square" rtlCol="0">
            <a:spAutoFit/>
          </a:bodyPr>
          <a:lstStyle/>
          <a:p>
            <a:r>
              <a:rPr lang="en-US" sz="1100" dirty="0">
                <a:latin typeface="+mn-lt"/>
              </a:rPr>
              <a:t>trillion British thermal units per billion 2012 dollar shipments</a:t>
            </a:r>
            <a:endParaRPr lang="en-US" sz="1100" i="1" dirty="0">
              <a:solidFill>
                <a:srgbClr val="333333"/>
              </a:solidFill>
              <a:latin typeface="+mn-lt"/>
              <a:ea typeface="Times New Roman" charset="0"/>
              <a:cs typeface="Times New Roman" charset="0"/>
            </a:endParaRPr>
          </a:p>
          <a:p>
            <a:endParaRPr lang="en-US" dirty="0"/>
          </a:p>
        </p:txBody>
      </p:sp>
      <p:sp>
        <p:nvSpPr>
          <p:cNvPr id="21" name="Text Placeholder 20"/>
          <p:cNvSpPr txBox="1">
            <a:spLocks noGrp="1"/>
          </p:cNvSpPr>
          <p:nvPr>
            <p:ph type="body" sz="quarter" idx="16"/>
          </p:nvPr>
        </p:nvSpPr>
        <p:spPr>
          <a:xfrm>
            <a:off x="685800" y="4186222"/>
            <a:ext cx="3807373" cy="400110"/>
          </a:xfrm>
          <a:prstGeom prst="rect">
            <a:avLst/>
          </a:prstGeom>
          <a:noFill/>
        </p:spPr>
        <p:txBody>
          <a:bodyPr wrap="square" rtlCol="0">
            <a:spAutoFit/>
          </a:bodyPr>
          <a:lstStyle/>
          <a:p>
            <a:r>
              <a:rPr lang="en-US" sz="1100" dirty="0">
                <a:latin typeface="+mn-lt"/>
              </a:rPr>
              <a:t>trillion British thermal units per billion </a:t>
            </a:r>
            <a:r>
              <a:rPr lang="en-US" sz="1100" dirty="0" smtClean="0">
                <a:latin typeface="+mn-lt"/>
              </a:rPr>
              <a:t>2012 dollar shipments</a:t>
            </a:r>
            <a:endParaRPr lang="en-US" sz="1100" i="1" dirty="0">
              <a:solidFill>
                <a:srgbClr val="333333"/>
              </a:solidFill>
              <a:latin typeface="+mn-lt"/>
              <a:ea typeface="Times New Roman" charset="0"/>
              <a:cs typeface="Times New Roman" charset="0"/>
            </a:endParaRPr>
          </a:p>
          <a:p>
            <a:endParaRPr lang="en-US" dirty="0"/>
          </a:p>
        </p:txBody>
      </p:sp>
      <p:sp>
        <p:nvSpPr>
          <p:cNvPr id="4" name="Slide Number Placeholder 3"/>
          <p:cNvSpPr>
            <a:spLocks noGrp="1"/>
          </p:cNvSpPr>
          <p:nvPr>
            <p:ph type="sldNum" sz="quarter" idx="4"/>
          </p:nvPr>
        </p:nvSpPr>
        <p:spPr/>
        <p:txBody>
          <a:bodyPr/>
          <a:lstStyle/>
          <a:p>
            <a:pPr>
              <a:defRPr/>
            </a:pPr>
            <a:fld id="{84948DD1-5963-4816-BE5A-05BCCCAC15E0}" type="slidenum">
              <a:rPr lang="en-US" smtClean="0"/>
              <a:pPr>
                <a:defRPr/>
              </a:pPr>
              <a:t>96</a:t>
            </a:fld>
            <a:endParaRPr lang="en-US" dirty="0"/>
          </a:p>
        </p:txBody>
      </p:sp>
    </p:spTree>
    <p:extLst>
      <p:ext uri="{BB962C8B-B14F-4D97-AF65-F5344CB8AC3E}">
        <p14:creationId xmlns:p14="http://schemas.microsoft.com/office/powerpoint/2010/main" val="39412392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85800" y="1094146"/>
            <a:ext cx="6597650" cy="411480"/>
          </a:xfrm>
        </p:spPr>
        <p:txBody>
          <a:bodyPr/>
          <a:lstStyle/>
          <a:p>
            <a:pPr fontAlgn="auto"/>
            <a:r>
              <a:rPr lang="en-US" b="1" dirty="0" smtClean="0"/>
              <a:t>Bulk chemicals industry energy </a:t>
            </a:r>
            <a:r>
              <a:rPr lang="en-US" b="1" dirty="0"/>
              <a:t>consumption by </a:t>
            </a:r>
            <a:r>
              <a:rPr lang="en-US" b="1" dirty="0" smtClean="0"/>
              <a:t>energy source, including feedstocks</a:t>
            </a:r>
            <a:endParaRPr lang="en-US" b="1" dirty="0"/>
          </a:p>
          <a:p>
            <a:pPr fontAlgn="auto"/>
            <a:r>
              <a:rPr lang="en-US" b="1" dirty="0" smtClean="0"/>
              <a:t>AEO2021 Reference case</a:t>
            </a:r>
            <a:endParaRPr lang="en-US" dirty="0"/>
          </a:p>
          <a:p>
            <a:r>
              <a:rPr lang="en-US" sz="1100" dirty="0"/>
              <a:t>quadrillion British thermal </a:t>
            </a:r>
            <a:r>
              <a:rPr lang="en-US" sz="1100" dirty="0" smtClean="0"/>
              <a:t>units</a:t>
            </a:r>
            <a:endParaRPr lang="en-US" sz="1100" i="1" dirty="0">
              <a:solidFill>
                <a:srgbClr val="FF0000"/>
              </a:solidFill>
              <a:latin typeface="Times New Roman" charset="0"/>
              <a:ea typeface="Times New Roman" charset="0"/>
              <a:cs typeface="Times New Roman" charset="0"/>
            </a:endParaRPr>
          </a:p>
        </p:txBody>
      </p:sp>
      <p:sp>
        <p:nvSpPr>
          <p:cNvPr id="2" name="Title 1"/>
          <p:cNvSpPr>
            <a:spLocks noGrp="1"/>
          </p:cNvSpPr>
          <p:nvPr>
            <p:ph type="title"/>
          </p:nvPr>
        </p:nvSpPr>
        <p:spPr>
          <a:prstGeom prst="rect">
            <a:avLst/>
          </a:prstGeom>
        </p:spPr>
        <p:txBody>
          <a:bodyPr/>
          <a:lstStyle/>
          <a:p>
            <a:r>
              <a:rPr lang="en-US" dirty="0" smtClean="0"/>
              <a:t>Bulk chemicals industry energy </a:t>
            </a:r>
            <a:r>
              <a:rPr lang="en-US" dirty="0"/>
              <a:t>consumption by </a:t>
            </a:r>
            <a:r>
              <a:rPr lang="en-US" dirty="0" smtClean="0"/>
              <a:t>fuel</a:t>
            </a:r>
            <a:endParaRPr lang="en-US" sz="2400" dirty="0">
              <a:solidFill>
                <a:srgbClr val="FF0000"/>
              </a:solidFill>
            </a:endParaRPr>
          </a:p>
        </p:txBody>
      </p:sp>
      <p:pic>
        <p:nvPicPr>
          <p:cNvPr id="22" name="Picture 21"/>
          <p:cNvPicPr>
            <a:picLocks noChangeAspect="1"/>
          </p:cNvPicPr>
          <p:nvPr/>
        </p:nvPicPr>
        <p:blipFill>
          <a:blip r:embed="rId3"/>
          <a:stretch>
            <a:fillRect/>
          </a:stretch>
        </p:blipFill>
        <p:spPr>
          <a:xfrm>
            <a:off x="43032" y="203102"/>
            <a:ext cx="576228" cy="579763"/>
          </a:xfrm>
          <a:prstGeom prst="rect">
            <a:avLst/>
          </a:prstGeom>
        </p:spPr>
      </p:pic>
      <p:graphicFrame>
        <p:nvGraphicFramePr>
          <p:cNvPr id="13" name="Content Placeholder 6"/>
          <p:cNvGraphicFramePr>
            <a:graphicFrameLocks noGrp="1"/>
          </p:cNvGraphicFramePr>
          <p:nvPr>
            <p:ph type="chart" sz="quarter" idx="12"/>
            <p:extLst/>
          </p:nvPr>
        </p:nvGraphicFramePr>
        <p:xfrm>
          <a:off x="394208" y="1573888"/>
          <a:ext cx="5991293" cy="288381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6677093" y="1962640"/>
            <a:ext cx="2289107" cy="1384995"/>
          </a:xfrm>
          <a:prstGeom prst="rect">
            <a:avLst/>
          </a:prstGeom>
          <a:noFill/>
        </p:spPr>
        <p:txBody>
          <a:bodyPr wrap="square" rtlCol="0">
            <a:spAutoFit/>
          </a:bodyPr>
          <a:lstStyle/>
          <a:p>
            <a:r>
              <a:rPr lang="en-US" sz="1200" b="1" dirty="0" smtClean="0">
                <a:solidFill>
                  <a:schemeClr val="accent4"/>
                </a:solidFill>
              </a:rPr>
              <a:t>purchased electricity</a:t>
            </a:r>
          </a:p>
          <a:p>
            <a:r>
              <a:rPr lang="en-US" sz="1200" b="1" dirty="0" smtClean="0">
                <a:solidFill>
                  <a:schemeClr val="accent3"/>
                </a:solidFill>
              </a:rPr>
              <a:t>renewables</a:t>
            </a:r>
          </a:p>
          <a:p>
            <a:r>
              <a:rPr lang="en-US" sz="1200" b="1" dirty="0" smtClean="0">
                <a:solidFill>
                  <a:schemeClr val="bg1">
                    <a:lumMod val="50000"/>
                  </a:schemeClr>
                </a:solidFill>
              </a:rPr>
              <a:t>coal</a:t>
            </a:r>
          </a:p>
          <a:p>
            <a:r>
              <a:rPr lang="en-US" sz="1200" b="1" dirty="0" smtClean="0">
                <a:solidFill>
                  <a:schemeClr val="accent2"/>
                </a:solidFill>
              </a:rPr>
              <a:t>petroleum products</a:t>
            </a:r>
          </a:p>
          <a:p>
            <a:r>
              <a:rPr lang="en-US" sz="1200" b="1" dirty="0" smtClean="0">
                <a:solidFill>
                  <a:schemeClr val="accent6"/>
                </a:solidFill>
              </a:rPr>
              <a:t>hydrocarbon gas liquids</a:t>
            </a:r>
          </a:p>
          <a:p>
            <a:r>
              <a:rPr lang="en-US" sz="1200" b="1" dirty="0" smtClean="0"/>
              <a:t>residual </a:t>
            </a:r>
            <a:r>
              <a:rPr lang="en-US" sz="1200" b="1" dirty="0"/>
              <a:t>and distillate fuel oil</a:t>
            </a:r>
          </a:p>
          <a:p>
            <a:r>
              <a:rPr lang="en-US" sz="1200" b="1" dirty="0">
                <a:solidFill>
                  <a:schemeClr val="accent1"/>
                </a:solidFill>
              </a:rPr>
              <a:t>natural gas</a:t>
            </a:r>
            <a:endParaRPr lang="en-US" sz="1200" b="1" dirty="0" smtClean="0">
              <a:solidFill>
                <a:schemeClr val="accent1"/>
              </a:solidFill>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97</a:t>
            </a:fld>
            <a:endParaRPr lang="en-US" dirty="0"/>
          </a:p>
        </p:txBody>
      </p:sp>
    </p:spTree>
    <p:extLst>
      <p:ext uri="{BB962C8B-B14F-4D97-AF65-F5344CB8AC3E}">
        <p14:creationId xmlns:p14="http://schemas.microsoft.com/office/powerpoint/2010/main" val="34680839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85800" y="1094146"/>
            <a:ext cx="6597650" cy="411480"/>
          </a:xfrm>
        </p:spPr>
        <p:txBody>
          <a:bodyPr/>
          <a:lstStyle/>
          <a:p>
            <a:pPr fontAlgn="auto"/>
            <a:r>
              <a:rPr lang="en-US" b="1" dirty="0" smtClean="0"/>
              <a:t>Iron and steel industry energy </a:t>
            </a:r>
            <a:r>
              <a:rPr lang="en-US" b="1" dirty="0"/>
              <a:t>consumption by </a:t>
            </a:r>
            <a:r>
              <a:rPr lang="en-US" b="1" dirty="0" smtClean="0"/>
              <a:t>fuel</a:t>
            </a:r>
            <a:endParaRPr lang="en-US" b="1" dirty="0"/>
          </a:p>
          <a:p>
            <a:pPr fontAlgn="auto"/>
            <a:r>
              <a:rPr lang="en-US" b="1" dirty="0" smtClean="0"/>
              <a:t>AEO2021 Reference case</a:t>
            </a:r>
            <a:endParaRPr lang="en-US" dirty="0"/>
          </a:p>
          <a:p>
            <a:r>
              <a:rPr lang="en-US" sz="1100" dirty="0"/>
              <a:t>quadrillion British thermal </a:t>
            </a:r>
            <a:r>
              <a:rPr lang="en-US" sz="1100" dirty="0" smtClean="0"/>
              <a:t>units</a:t>
            </a:r>
            <a:endParaRPr lang="en-US" sz="1100" i="1" dirty="0">
              <a:solidFill>
                <a:srgbClr val="FF0000"/>
              </a:solidFill>
              <a:latin typeface="Times New Roman" charset="0"/>
              <a:ea typeface="Times New Roman" charset="0"/>
              <a:cs typeface="Times New Roman" charset="0"/>
            </a:endParaRPr>
          </a:p>
        </p:txBody>
      </p:sp>
      <p:sp>
        <p:nvSpPr>
          <p:cNvPr id="2" name="Title 1"/>
          <p:cNvSpPr>
            <a:spLocks noGrp="1"/>
          </p:cNvSpPr>
          <p:nvPr>
            <p:ph type="title"/>
          </p:nvPr>
        </p:nvSpPr>
        <p:spPr>
          <a:prstGeom prst="rect">
            <a:avLst/>
          </a:prstGeom>
        </p:spPr>
        <p:txBody>
          <a:bodyPr/>
          <a:lstStyle/>
          <a:p>
            <a:r>
              <a:rPr lang="en-US" dirty="0" smtClean="0"/>
              <a:t>Iron and steel industry energy </a:t>
            </a:r>
            <a:r>
              <a:rPr lang="en-US" dirty="0"/>
              <a:t>consumption by </a:t>
            </a:r>
            <a:r>
              <a:rPr lang="en-US" dirty="0" smtClean="0"/>
              <a:t>fuel</a:t>
            </a:r>
            <a:endParaRPr lang="en-US" sz="2400" dirty="0">
              <a:solidFill>
                <a:srgbClr val="FF0000"/>
              </a:solidFill>
            </a:endParaRPr>
          </a:p>
        </p:txBody>
      </p:sp>
      <p:pic>
        <p:nvPicPr>
          <p:cNvPr id="22" name="Picture 21"/>
          <p:cNvPicPr>
            <a:picLocks noChangeAspect="1"/>
          </p:cNvPicPr>
          <p:nvPr/>
        </p:nvPicPr>
        <p:blipFill>
          <a:blip r:embed="rId3"/>
          <a:stretch>
            <a:fillRect/>
          </a:stretch>
        </p:blipFill>
        <p:spPr>
          <a:xfrm>
            <a:off x="43032" y="203102"/>
            <a:ext cx="576228" cy="579763"/>
          </a:xfrm>
          <a:prstGeom prst="rect">
            <a:avLst/>
          </a:prstGeom>
        </p:spPr>
      </p:pic>
      <p:graphicFrame>
        <p:nvGraphicFramePr>
          <p:cNvPr id="13" name="Content Placeholder 6"/>
          <p:cNvGraphicFramePr>
            <a:graphicFrameLocks noGrp="1"/>
          </p:cNvGraphicFramePr>
          <p:nvPr>
            <p:ph type="chart" sz="quarter" idx="12"/>
            <p:extLst/>
          </p:nvPr>
        </p:nvGraphicFramePr>
        <p:xfrm>
          <a:off x="455992" y="1573888"/>
          <a:ext cx="5991293" cy="288381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6677094" y="1962640"/>
            <a:ext cx="2348162" cy="830997"/>
          </a:xfrm>
          <a:prstGeom prst="rect">
            <a:avLst/>
          </a:prstGeom>
          <a:noFill/>
        </p:spPr>
        <p:txBody>
          <a:bodyPr wrap="square" rtlCol="0">
            <a:spAutoFit/>
          </a:bodyPr>
          <a:lstStyle/>
          <a:p>
            <a:r>
              <a:rPr lang="en-US" sz="1200" b="1" dirty="0">
                <a:solidFill>
                  <a:schemeClr val="accent6"/>
                </a:solidFill>
              </a:rPr>
              <a:t>propane and residual fuel oil</a:t>
            </a:r>
          </a:p>
          <a:p>
            <a:r>
              <a:rPr lang="en-US" sz="1200" b="1" dirty="0" smtClean="0">
                <a:solidFill>
                  <a:schemeClr val="accent4"/>
                </a:solidFill>
              </a:rPr>
              <a:t>purchased electricity</a:t>
            </a:r>
          </a:p>
          <a:p>
            <a:r>
              <a:rPr lang="en-US" sz="1200" b="1" dirty="0" smtClean="0">
                <a:solidFill>
                  <a:schemeClr val="bg1">
                    <a:lumMod val="50000"/>
                  </a:schemeClr>
                </a:solidFill>
              </a:rPr>
              <a:t>coal</a:t>
            </a:r>
          </a:p>
          <a:p>
            <a:r>
              <a:rPr lang="en-US" sz="1200" b="1" dirty="0" smtClean="0">
                <a:solidFill>
                  <a:schemeClr val="accent1"/>
                </a:solidFill>
              </a:rPr>
              <a:t>natural </a:t>
            </a:r>
            <a:r>
              <a:rPr lang="en-US" sz="1200" b="1" dirty="0">
                <a:solidFill>
                  <a:schemeClr val="accent1"/>
                </a:solidFill>
              </a:rPr>
              <a:t>gas</a:t>
            </a:r>
            <a:endParaRPr lang="en-US" sz="1200" b="1" dirty="0" smtClean="0">
              <a:solidFill>
                <a:schemeClr val="accent1"/>
              </a:solidFill>
            </a:endParaRPr>
          </a:p>
        </p:txBody>
      </p:sp>
      <p:sp>
        <p:nvSpPr>
          <p:cNvPr id="3" name="Slide Number Placeholder 2"/>
          <p:cNvSpPr>
            <a:spLocks noGrp="1"/>
          </p:cNvSpPr>
          <p:nvPr>
            <p:ph type="sldNum" sz="quarter" idx="4"/>
          </p:nvPr>
        </p:nvSpPr>
        <p:spPr/>
        <p:txBody>
          <a:bodyPr/>
          <a:lstStyle/>
          <a:p>
            <a:pPr>
              <a:defRPr/>
            </a:pPr>
            <a:fld id="{84948DD1-5963-4816-BE5A-05BCCCAC15E0}" type="slidenum">
              <a:rPr lang="en-US" smtClean="0"/>
              <a:pPr>
                <a:defRPr/>
              </a:pPr>
              <a:t>98</a:t>
            </a:fld>
            <a:endParaRPr lang="en-US" dirty="0"/>
          </a:p>
        </p:txBody>
      </p:sp>
    </p:spTree>
    <p:extLst>
      <p:ext uri="{BB962C8B-B14F-4D97-AF65-F5344CB8AC3E}">
        <p14:creationId xmlns:p14="http://schemas.microsoft.com/office/powerpoint/2010/main" val="17520033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5"/>
          <p:cNvGraphicFramePr>
            <a:graphicFrameLocks noGrp="1"/>
          </p:cNvGraphicFramePr>
          <p:nvPr>
            <p:ph sz="quarter" idx="12"/>
            <p:extLst/>
          </p:nvPr>
        </p:nvGraphicFramePr>
        <p:xfrm>
          <a:off x="685800" y="1292225"/>
          <a:ext cx="3536677" cy="3097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ontent Placeholder 6"/>
          <p:cNvGraphicFramePr>
            <a:graphicFrameLocks noGrp="1"/>
          </p:cNvGraphicFramePr>
          <p:nvPr>
            <p:ph sz="quarter" idx="13"/>
            <p:extLst/>
          </p:nvPr>
        </p:nvGraphicFramePr>
        <p:xfrm>
          <a:off x="4664076" y="1292225"/>
          <a:ext cx="3618062" cy="309721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13"/>
          <p:cNvSpPr>
            <a:spLocks noGrp="1"/>
          </p:cNvSpPr>
          <p:nvPr>
            <p:ph type="body" sz="quarter" idx="17"/>
          </p:nvPr>
        </p:nvSpPr>
        <p:spPr>
          <a:xfrm>
            <a:off x="4664075" y="1223963"/>
            <a:ext cx="3931920" cy="350851"/>
          </a:xfrm>
          <a:prstGeom prst="rect">
            <a:avLst/>
          </a:prstGeom>
        </p:spPr>
        <p:txBody>
          <a:bodyPr/>
          <a:lstStyle/>
          <a:p>
            <a:pPr marL="0" indent="0" eaLnBrk="0" hangingPunct="0">
              <a:buNone/>
            </a:pPr>
            <a:r>
              <a:rPr lang="en-US" sz="1200" b="1" dirty="0">
                <a:solidFill>
                  <a:sysClr val="windowText" lastClr="000000"/>
                </a:solidFill>
                <a:ea typeface="Times New Roman" charset="0"/>
                <a:cs typeface="Times New Roman" charset="0"/>
              </a:rPr>
              <a:t>CHP generation by fuel</a:t>
            </a:r>
          </a:p>
          <a:p>
            <a:pPr marL="0" indent="0" eaLnBrk="0" hangingPunct="0">
              <a:buNone/>
            </a:pPr>
            <a:r>
              <a:rPr lang="en-US" sz="1200" b="1" dirty="0" smtClean="0">
                <a:solidFill>
                  <a:sysClr val="windowText" lastClr="000000"/>
                </a:solidFill>
                <a:ea typeface="Times New Roman" charset="0"/>
                <a:cs typeface="Times New Roman" charset="0"/>
              </a:rPr>
              <a:t>AEO2021 Reference case</a:t>
            </a:r>
            <a:endParaRPr lang="en-US" sz="1200" b="1" dirty="0">
              <a:solidFill>
                <a:sysClr val="windowText" lastClr="000000"/>
              </a:solidFill>
              <a:ea typeface="Times New Roman" charset="0"/>
              <a:cs typeface="Times New Roman" charset="0"/>
            </a:endParaRPr>
          </a:p>
          <a:p>
            <a:pPr marL="0" indent="0" eaLnBrk="0" hangingPunct="0">
              <a:buNone/>
            </a:pPr>
            <a:r>
              <a:rPr lang="en-US" sz="1100" dirty="0"/>
              <a:t>billion </a:t>
            </a:r>
            <a:r>
              <a:rPr lang="en-US" sz="1100" dirty="0" err="1" smtClean="0"/>
              <a:t>kilowatthours</a:t>
            </a:r>
            <a:endParaRPr lang="en-US" sz="1100" dirty="0"/>
          </a:p>
        </p:txBody>
      </p:sp>
      <p:sp>
        <p:nvSpPr>
          <p:cNvPr id="10" name="Text Placeholder 9"/>
          <p:cNvSpPr>
            <a:spLocks noGrp="1"/>
          </p:cNvSpPr>
          <p:nvPr>
            <p:ph type="body" sz="quarter" idx="18"/>
          </p:nvPr>
        </p:nvSpPr>
        <p:spPr>
          <a:xfrm>
            <a:off x="628730" y="1156575"/>
            <a:ext cx="4023360" cy="350851"/>
          </a:xfrm>
        </p:spPr>
        <p:txBody>
          <a:bodyPr/>
          <a:lstStyle/>
          <a:p>
            <a:pPr algn="l" eaLnBrk="0" hangingPunct="0"/>
            <a:r>
              <a:rPr lang="en-US" b="1" dirty="0">
                <a:solidFill>
                  <a:sysClr val="windowText" lastClr="000000"/>
                </a:solidFill>
                <a:ea typeface="Times New Roman" charset="0"/>
                <a:cs typeface="Times New Roman" charset="0"/>
              </a:rPr>
              <a:t>CHP generation by industry </a:t>
            </a:r>
          </a:p>
          <a:p>
            <a:pPr algn="l" eaLnBrk="0" hangingPunct="0"/>
            <a:r>
              <a:rPr lang="en-US" b="1" dirty="0" smtClean="0">
                <a:solidFill>
                  <a:sysClr val="windowText" lastClr="000000"/>
                </a:solidFill>
                <a:ea typeface="Times New Roman" charset="0"/>
                <a:cs typeface="Times New Roman" charset="0"/>
              </a:rPr>
              <a:t>AEO2021 Reference case</a:t>
            </a:r>
            <a:endParaRPr lang="en-US" b="1" dirty="0">
              <a:solidFill>
                <a:sysClr val="windowText" lastClr="000000"/>
              </a:solidFill>
              <a:ea typeface="Times New Roman" charset="0"/>
              <a:cs typeface="Times New Roman" charset="0"/>
            </a:endParaRPr>
          </a:p>
          <a:p>
            <a:pPr algn="l" eaLnBrk="0" hangingPunct="0"/>
            <a:r>
              <a:rPr lang="en-US" sz="1100" dirty="0">
                <a:solidFill>
                  <a:sysClr val="windowText" lastClr="000000"/>
                </a:solidFill>
                <a:ea typeface="Times New Roman" charset="0"/>
                <a:cs typeface="Times New Roman" charset="0"/>
              </a:rPr>
              <a:t>billion </a:t>
            </a:r>
            <a:r>
              <a:rPr lang="en-US" sz="1100" dirty="0" err="1" smtClean="0">
                <a:solidFill>
                  <a:sysClr val="windowText" lastClr="000000"/>
                </a:solidFill>
                <a:ea typeface="Times New Roman" charset="0"/>
                <a:cs typeface="Times New Roman" charset="0"/>
              </a:rPr>
              <a:t>kilowatthours</a:t>
            </a:r>
            <a:endParaRPr lang="en-US" sz="1100" dirty="0"/>
          </a:p>
        </p:txBody>
      </p:sp>
      <p:sp>
        <p:nvSpPr>
          <p:cNvPr id="2" name="Title 1"/>
          <p:cNvSpPr>
            <a:spLocks noGrp="1"/>
          </p:cNvSpPr>
          <p:nvPr>
            <p:ph type="title"/>
          </p:nvPr>
        </p:nvSpPr>
        <p:spPr>
          <a:prstGeom prst="rect">
            <a:avLst/>
          </a:prstGeom>
        </p:spPr>
        <p:txBody>
          <a:bodyPr/>
          <a:lstStyle/>
          <a:p>
            <a:r>
              <a:rPr lang="en-US" dirty="0" smtClean="0"/>
              <a:t>Industrial sector combined-heat-and-power </a:t>
            </a:r>
            <a:r>
              <a:rPr lang="en-US" dirty="0"/>
              <a:t>(CHP) </a:t>
            </a:r>
            <a:r>
              <a:rPr lang="en-US" dirty="0" smtClean="0"/>
              <a:t>generation</a:t>
            </a:r>
            <a:endParaRPr lang="en-US" dirty="0">
              <a:solidFill>
                <a:srgbClr val="FF0000"/>
              </a:solidFill>
            </a:endParaRPr>
          </a:p>
        </p:txBody>
      </p:sp>
      <p:pic>
        <p:nvPicPr>
          <p:cNvPr id="7" name="Picture 6"/>
          <p:cNvPicPr>
            <a:picLocks noChangeAspect="1"/>
          </p:cNvPicPr>
          <p:nvPr/>
        </p:nvPicPr>
        <p:blipFill>
          <a:blip r:embed="rId4"/>
          <a:stretch>
            <a:fillRect/>
          </a:stretch>
        </p:blipFill>
        <p:spPr>
          <a:xfrm>
            <a:off x="43032" y="203102"/>
            <a:ext cx="576228" cy="579763"/>
          </a:xfrm>
          <a:prstGeom prst="rect">
            <a:avLst/>
          </a:prstGeom>
        </p:spPr>
      </p:pic>
      <p:sp>
        <p:nvSpPr>
          <p:cNvPr id="3" name="Rectangle 2"/>
          <p:cNvSpPr/>
          <p:nvPr/>
        </p:nvSpPr>
        <p:spPr>
          <a:xfrm>
            <a:off x="2815912" y="2537791"/>
            <a:ext cx="1042329" cy="1600438"/>
          </a:xfrm>
          <a:prstGeom prst="rect">
            <a:avLst/>
          </a:prstGeom>
        </p:spPr>
        <p:txBody>
          <a:bodyPr wrap="square">
            <a:spAutoFit/>
          </a:bodyPr>
          <a:lstStyle/>
          <a:p>
            <a:r>
              <a:rPr lang="en-US" sz="1200" b="1" dirty="0">
                <a:solidFill>
                  <a:schemeClr val="bg1"/>
                </a:solidFill>
              </a:rPr>
              <a:t>other   </a:t>
            </a:r>
            <a:endParaRPr lang="en-US" sz="1200" b="1" dirty="0" smtClean="0">
              <a:solidFill>
                <a:schemeClr val="bg1"/>
              </a:solidFill>
            </a:endParaRPr>
          </a:p>
          <a:p>
            <a:r>
              <a:rPr lang="en-US" sz="1200" b="1" dirty="0" smtClean="0">
                <a:solidFill>
                  <a:schemeClr val="bg1"/>
                </a:solidFill>
              </a:rPr>
              <a:t>   </a:t>
            </a:r>
          </a:p>
          <a:p>
            <a:r>
              <a:rPr lang="en-US" sz="1200" b="1" dirty="0" smtClean="0">
                <a:solidFill>
                  <a:schemeClr val="bg1"/>
                </a:solidFill>
              </a:rPr>
              <a:t>bulk chemicals   </a:t>
            </a:r>
          </a:p>
          <a:p>
            <a:endParaRPr lang="en-US" sz="700" b="1" dirty="0" smtClean="0">
              <a:solidFill>
                <a:schemeClr val="bg1"/>
              </a:solidFill>
            </a:endParaRPr>
          </a:p>
          <a:p>
            <a:endParaRPr lang="en-US" sz="700" b="1" dirty="0">
              <a:solidFill>
                <a:schemeClr val="bg1"/>
              </a:solidFill>
            </a:endParaRPr>
          </a:p>
          <a:p>
            <a:r>
              <a:rPr lang="en-US" sz="1200" b="1" dirty="0" smtClean="0">
                <a:solidFill>
                  <a:schemeClr val="bg1"/>
                </a:solidFill>
              </a:rPr>
              <a:t>refining </a:t>
            </a:r>
          </a:p>
          <a:p>
            <a:r>
              <a:rPr lang="en-US" sz="1000" b="1" dirty="0" smtClean="0">
                <a:solidFill>
                  <a:schemeClr val="bg1"/>
                </a:solidFill>
              </a:rPr>
              <a:t>       </a:t>
            </a:r>
          </a:p>
          <a:p>
            <a:r>
              <a:rPr lang="en-US" sz="1200" b="1" dirty="0" smtClean="0">
                <a:solidFill>
                  <a:schemeClr val="bg1"/>
                </a:solidFill>
              </a:rPr>
              <a:t>paper </a:t>
            </a:r>
            <a:endParaRPr lang="en-US" sz="1200" dirty="0">
              <a:solidFill>
                <a:schemeClr val="bg1"/>
              </a:solidFill>
            </a:endParaRPr>
          </a:p>
        </p:txBody>
      </p:sp>
      <p:sp>
        <p:nvSpPr>
          <p:cNvPr id="4" name="Rectangle 3"/>
          <p:cNvSpPr/>
          <p:nvPr/>
        </p:nvSpPr>
        <p:spPr>
          <a:xfrm>
            <a:off x="8076601" y="2958822"/>
            <a:ext cx="1038787" cy="646331"/>
          </a:xfrm>
          <a:prstGeom prst="rect">
            <a:avLst/>
          </a:prstGeom>
        </p:spPr>
        <p:txBody>
          <a:bodyPr wrap="square">
            <a:spAutoFit/>
          </a:bodyPr>
          <a:lstStyle/>
          <a:p>
            <a:r>
              <a:rPr lang="en-US" sz="1200" b="1" dirty="0">
                <a:solidFill>
                  <a:schemeClr val="bg1">
                    <a:lumMod val="65000"/>
                  </a:schemeClr>
                </a:solidFill>
              </a:rPr>
              <a:t>coal </a:t>
            </a:r>
            <a:r>
              <a:rPr lang="en-US" sz="1200" b="1" dirty="0">
                <a:solidFill>
                  <a:schemeClr val="bg2">
                    <a:lumMod val="40000"/>
                    <a:lumOff val="60000"/>
                  </a:schemeClr>
                </a:solidFill>
              </a:rPr>
              <a:t> </a:t>
            </a:r>
            <a:r>
              <a:rPr lang="en-US" sz="1200" b="1" dirty="0"/>
              <a:t>               </a:t>
            </a:r>
            <a:endParaRPr lang="en-US" sz="1200" b="1" dirty="0" smtClean="0"/>
          </a:p>
          <a:p>
            <a:r>
              <a:rPr lang="en-US" sz="1200" b="1" dirty="0" smtClean="0">
                <a:solidFill>
                  <a:schemeClr val="accent2">
                    <a:lumMod val="50000"/>
                  </a:schemeClr>
                </a:solidFill>
              </a:rPr>
              <a:t>other </a:t>
            </a:r>
            <a:r>
              <a:rPr lang="en-US" sz="1200" b="1" dirty="0" smtClean="0">
                <a:solidFill>
                  <a:schemeClr val="accent2">
                    <a:lumMod val="75000"/>
                  </a:schemeClr>
                </a:solidFill>
              </a:rPr>
              <a:t> </a:t>
            </a:r>
            <a:r>
              <a:rPr lang="en-US" sz="1200" b="1" dirty="0" smtClean="0"/>
              <a:t>                 </a:t>
            </a:r>
          </a:p>
          <a:p>
            <a:r>
              <a:rPr lang="en-US" sz="1200" b="1" dirty="0" smtClean="0">
                <a:solidFill>
                  <a:schemeClr val="accent1"/>
                </a:solidFill>
              </a:rPr>
              <a:t>natural </a:t>
            </a:r>
            <a:r>
              <a:rPr lang="en-US" sz="1200" b="1" dirty="0">
                <a:solidFill>
                  <a:schemeClr val="accent1"/>
                </a:solidFill>
              </a:rPr>
              <a:t>gas</a:t>
            </a:r>
          </a:p>
        </p:txBody>
      </p:sp>
      <p:sp>
        <p:nvSpPr>
          <p:cNvPr id="13" name="TextBox 2"/>
          <p:cNvSpPr txBox="1"/>
          <p:nvPr/>
        </p:nvSpPr>
        <p:spPr>
          <a:xfrm>
            <a:off x="1223386" y="4138229"/>
            <a:ext cx="2999091"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2020           2030          2040           2050</a:t>
            </a:r>
            <a:endParaRPr lang="en-US" sz="1200" dirty="0"/>
          </a:p>
        </p:txBody>
      </p:sp>
      <p:sp>
        <p:nvSpPr>
          <p:cNvPr id="15" name="TextBox 2"/>
          <p:cNvSpPr txBox="1"/>
          <p:nvPr/>
        </p:nvSpPr>
        <p:spPr>
          <a:xfrm>
            <a:off x="5336127" y="4138228"/>
            <a:ext cx="3259868"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t>2020            2030            2040            2050</a:t>
            </a:r>
            <a:endParaRPr lang="en-US" sz="1200" dirty="0"/>
          </a:p>
        </p:txBody>
      </p:sp>
      <p:sp>
        <p:nvSpPr>
          <p:cNvPr id="5" name="Slide Number Placeholder 4"/>
          <p:cNvSpPr>
            <a:spLocks noGrp="1"/>
          </p:cNvSpPr>
          <p:nvPr>
            <p:ph type="sldNum" sz="quarter" idx="4"/>
          </p:nvPr>
        </p:nvSpPr>
        <p:spPr/>
        <p:txBody>
          <a:bodyPr/>
          <a:lstStyle/>
          <a:p>
            <a:pPr>
              <a:defRPr/>
            </a:pPr>
            <a:fld id="{84948DD1-5963-4816-BE5A-05BCCCAC15E0}" type="slidenum">
              <a:rPr lang="en-US" smtClean="0"/>
              <a:pPr>
                <a:defRPr/>
              </a:pPr>
              <a:t>99</a:t>
            </a:fld>
            <a:endParaRPr lang="en-US" dirty="0"/>
          </a:p>
        </p:txBody>
      </p:sp>
    </p:spTree>
    <p:extLst>
      <p:ext uri="{BB962C8B-B14F-4D97-AF65-F5344CB8AC3E}">
        <p14:creationId xmlns:p14="http://schemas.microsoft.com/office/powerpoint/2010/main" val="719822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eia_template_16x9">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Otemplatenew2020" id="{22974630-7C29-4446-A3AF-BF6DC17F8D11}" vid="{67E6A860-A119-471C-8D66-7B6EFF9AB4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2">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AEOtemplatenew2020</Template>
  <TotalTime>2764</TotalTime>
  <Words>6184</Words>
  <Application>Microsoft Office PowerPoint</Application>
  <PresentationFormat>On-screen Show (16:9)</PresentationFormat>
  <Paragraphs>2263</Paragraphs>
  <Slides>112</Slides>
  <Notes>80</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112</vt:i4>
      </vt:variant>
    </vt:vector>
  </HeadingPairs>
  <TitlesOfParts>
    <vt:vector size="117" baseType="lpstr">
      <vt:lpstr>Arial</vt:lpstr>
      <vt:lpstr>Arial (body)</vt:lpstr>
      <vt:lpstr>Calibri</vt:lpstr>
      <vt:lpstr>Times New Roman</vt:lpstr>
      <vt:lpstr>eia_template_16x9</vt:lpstr>
      <vt:lpstr>PowerPoint Presentation</vt:lpstr>
      <vt:lpstr>Annual Energy Outlook 2021 with projections to 2050  February 2021</vt:lpstr>
      <vt:lpstr>Table of contents</vt:lpstr>
      <vt:lpstr>PowerPoint Presentation</vt:lpstr>
      <vt:lpstr>PowerPoint Presentation</vt:lpstr>
      <vt:lpstr>Energy production and consumption</vt:lpstr>
      <vt:lpstr>Energy intensity and consumption</vt:lpstr>
      <vt:lpstr>Petroleum consumption by sector and fuel type</vt:lpstr>
      <vt:lpstr>Energy imports and exports</vt:lpstr>
      <vt:lpstr>Energy-related carbon dioxide emissions by sector and fuel source</vt:lpstr>
      <vt:lpstr>PowerPoint Presentation</vt:lpstr>
      <vt:lpstr>Crude oil price assumptions and natural gas price projections</vt:lpstr>
      <vt:lpstr>Gross domestic product and population growth assumptions</vt:lpstr>
      <vt:lpstr>Installation cost for solar photovoltaic (PV), wind, and natural gas capacity in renewable cost cases</vt:lpstr>
      <vt:lpstr>Delivered energy</vt:lpstr>
      <vt:lpstr>Delivered energy by end-use sector</vt:lpstr>
      <vt:lpstr>Delivered energy intensity by sector</vt:lpstr>
      <vt:lpstr>PowerPoint Presentation</vt:lpstr>
      <vt:lpstr>PowerPoint Presentation</vt:lpstr>
      <vt:lpstr>Production of U.S. crude oil and natural gas plant liquids</vt:lpstr>
      <vt:lpstr>U.S. crude oil and natural gas plant liquids production and consumption</vt:lpstr>
      <vt:lpstr>U.S. crude oil production</vt:lpstr>
      <vt:lpstr>U.S. crude oil levels and cumulative production</vt:lpstr>
      <vt:lpstr>Onshore crude oil production in the Lower 48 states</vt:lpstr>
      <vt:lpstr>Natural gas plant liquids production by region and type</vt:lpstr>
      <vt:lpstr>Biofuels as a percentage of motor gasoline and diesel</vt:lpstr>
      <vt:lpstr>U.S. biofuels production by type</vt:lpstr>
      <vt:lpstr>U.S. refinery utilization</vt:lpstr>
      <vt:lpstr>U.S. petroleum and other liquids trade</vt:lpstr>
      <vt:lpstr>Ethanol and motor gasoline consumption</vt:lpstr>
      <vt:lpstr>Motor gasoline and diesel prices</vt:lpstr>
      <vt:lpstr>PowerPoint Presentation</vt:lpstr>
      <vt:lpstr>PowerPoint Presentation</vt:lpstr>
      <vt:lpstr>U.S. dry natural gas production and consumption</vt:lpstr>
      <vt:lpstr>Natural gas production and prices</vt:lpstr>
      <vt:lpstr>U.S. dry natural gas production by type</vt:lpstr>
      <vt:lpstr>U.S. production of natural gas from shale resources</vt:lpstr>
      <vt:lpstr>U.S. production of natural gas from oil formations</vt:lpstr>
      <vt:lpstr>U.S. natural gas consumption by sector</vt:lpstr>
      <vt:lpstr>Change in natural gas disposition by sector and net exports</vt:lpstr>
      <vt:lpstr>U.S. natural gas and liquefied natural gas (LNG) trade</vt:lpstr>
      <vt:lpstr>U.S. liquefied natural gas (LNG) exports and oil and natural gas prices</vt:lpstr>
      <vt:lpstr>PowerPoint Presentation</vt:lpstr>
      <vt:lpstr>U.S. electricity generation and share from selected fuels and renewable sources</vt:lpstr>
      <vt:lpstr>U.S. electricity demand</vt:lpstr>
      <vt:lpstr>U.S. electricity generation levels from selected fuels and renewable sources</vt:lpstr>
      <vt:lpstr>U.S. electricity generation levels from selected fuels and renewable sources</vt:lpstr>
      <vt:lpstr>U.S. retiring and new generating capacity</vt:lpstr>
      <vt:lpstr>U.S. cumulative retiring and new generating capacity </vt:lpstr>
      <vt:lpstr>Electricity prices by components and long-term average electricity prices</vt:lpstr>
      <vt:lpstr>Hybrid versus stand-alone solar photovoltaic (PV) and energy storage systems</vt:lpstr>
      <vt:lpstr>Renewable capacity by source and region</vt:lpstr>
      <vt:lpstr>Economic cost competitiveness of generating technologies</vt:lpstr>
      <vt:lpstr> U.S. renewable portfolio standards</vt:lpstr>
      <vt:lpstr> U.S. nuclear capacity and annual capacity changes</vt:lpstr>
      <vt:lpstr>U.S. coal-fired generation, capacity, and capacity factors</vt:lpstr>
      <vt:lpstr>U.S. coal-fired generating capacity relative to natural gas prices</vt:lpstr>
      <vt:lpstr>Coal production by U.S. region</vt:lpstr>
      <vt:lpstr>U.S. fossil fuel-fired plant capacity factors</vt:lpstr>
      <vt:lpstr>PowerPoint Presentation</vt:lpstr>
      <vt:lpstr>PowerPoint Presentation</vt:lpstr>
      <vt:lpstr>Transportation sector energy consumption</vt:lpstr>
      <vt:lpstr>  Transportation sector minor petroleum and alternative fuels consumption</vt:lpstr>
      <vt:lpstr>Transportation sector delivered electricity and natural gas</vt:lpstr>
      <vt:lpstr>Passenger and freight travel by mode</vt:lpstr>
      <vt:lpstr>Energy intensity by transportation mode</vt:lpstr>
      <vt:lpstr>Indexed travel indicators and energy use by mode</vt:lpstr>
      <vt:lpstr>New light-duty vehicle sales shares</vt:lpstr>
      <vt:lpstr>Light-duty vehicle sales by technology/fuel type</vt:lpstr>
      <vt:lpstr>On-road vehicle fuel economy</vt:lpstr>
      <vt:lpstr>Light-duty vehicle fuel economy and per capita travel </vt:lpstr>
      <vt:lpstr>Air travel energy use by mode</vt:lpstr>
      <vt:lpstr>Passenger aircraft sales and jet fuel efficiency</vt:lpstr>
      <vt:lpstr>Passenger travel demand and aircraft stock</vt:lpstr>
      <vt:lpstr>PowerPoint Presentation</vt:lpstr>
      <vt:lpstr> Buildings sector delivered energy consumption</vt:lpstr>
      <vt:lpstr>Residential and commercial buildings energy consumption</vt:lpstr>
      <vt:lpstr>Change in population and residential housing stocks</vt:lpstr>
      <vt:lpstr>Commercial buildings floorspace growth</vt:lpstr>
      <vt:lpstr>Population-weighted heating and cooling degree days</vt:lpstr>
      <vt:lpstr>Residential and commercial electricity and natural gas prices</vt:lpstr>
      <vt:lpstr>  Residential and commercial energy intensity</vt:lpstr>
      <vt:lpstr>Residential and commercial overall energy intensity by end use</vt:lpstr>
      <vt:lpstr>Residential and commercial electricity intensity by end use</vt:lpstr>
      <vt:lpstr> Commercial building end-use intensities</vt:lpstr>
      <vt:lpstr>Residential and commercial onsite generation versus purchased electricity</vt:lpstr>
      <vt:lpstr>Residential consumption of onsite generation versus purchased electricity</vt:lpstr>
      <vt:lpstr>Commercial consumption of onsite generation versus purchased electricity</vt:lpstr>
      <vt:lpstr>Residential and commercial solar photovoltaic generation capacity</vt:lpstr>
      <vt:lpstr>Commercial distributed generation capacity</vt:lpstr>
      <vt:lpstr>Residential and commercial lighting consumption and lighting shares</vt:lpstr>
      <vt:lpstr>PowerPoint Presentation</vt:lpstr>
      <vt:lpstr>PowerPoint Presentation</vt:lpstr>
      <vt:lpstr>Industrial sector energy consumption</vt:lpstr>
      <vt:lpstr> Industrial sector delivered energy consumption across cases</vt:lpstr>
      <vt:lpstr>Industrial sector energy intensity</vt:lpstr>
      <vt:lpstr>Bulk chemicals industry energy consumption by fuel</vt:lpstr>
      <vt:lpstr>Iron and steel industry energy consumption by fuel</vt:lpstr>
      <vt:lpstr>Industrial sector combined-heat-and-power (CHP) generation</vt:lpstr>
      <vt:lpstr> Industrial sector carbon dioxide emissions and carbon intensity</vt:lpstr>
      <vt:lpstr>PowerPoint Presentation</vt:lpstr>
      <vt:lpstr>Carbon dioxide emissions based on macroeconomic growth assumptions</vt:lpstr>
      <vt:lpstr>Energy-related carbon dioxide (CO2) emissions by sector and fuel source</vt:lpstr>
      <vt:lpstr>Energy-related carbon dioxide emissions based on oil price assumptions</vt:lpstr>
      <vt:lpstr>Energy-related carbon dioxide emissions by sector based on oil price assumptions</vt:lpstr>
      <vt:lpstr>Generation and energy-related carbon dioxide emissions based on oil and natural gas supply assumptions</vt:lpstr>
      <vt:lpstr>Generation and energy-related carbon dioxide emissions based on renewable cost assumptions</vt:lpstr>
      <vt:lpstr>Carbon dioxide intensity by sector</vt:lpstr>
      <vt:lpstr>PowerPoint Presentation</vt:lpstr>
      <vt:lpstr>Abbreviations</vt:lpstr>
      <vt:lpstr>Graph sources</vt:lpstr>
      <vt:lpstr>For more information</vt:lpstr>
    </vt:vector>
  </TitlesOfParts>
  <Company>EIA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Nakolan, Kevin</dc:creator>
  <cp:lastModifiedBy>Kline, Mala M.</cp:lastModifiedBy>
  <cp:revision>183</cp:revision>
  <cp:lastPrinted>2021-03-30T13:30:15Z</cp:lastPrinted>
  <dcterms:created xsi:type="dcterms:W3CDTF">2020-01-30T17:25:42Z</dcterms:created>
  <dcterms:modified xsi:type="dcterms:W3CDTF">2021-06-09T21:23:44Z</dcterms:modified>
</cp:coreProperties>
</file>